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306" r:id="rId3"/>
    <p:sldId id="261" r:id="rId4"/>
    <p:sldId id="292" r:id="rId5"/>
    <p:sldId id="281" r:id="rId6"/>
    <p:sldId id="291" r:id="rId7"/>
    <p:sldId id="282" r:id="rId8"/>
    <p:sldId id="283" r:id="rId9"/>
    <p:sldId id="286" r:id="rId10"/>
    <p:sldId id="284" r:id="rId11"/>
    <p:sldId id="285" r:id="rId12"/>
    <p:sldId id="290" r:id="rId13"/>
    <p:sldId id="288" r:id="rId14"/>
    <p:sldId id="289" r:id="rId15"/>
    <p:sldId id="293" r:id="rId16"/>
    <p:sldId id="278" r:id="rId17"/>
    <p:sldId id="294" r:id="rId18"/>
    <p:sldId id="309" r:id="rId19"/>
    <p:sldId id="280" r:id="rId20"/>
    <p:sldId id="296" r:id="rId21"/>
    <p:sldId id="297" r:id="rId22"/>
    <p:sldId id="298" r:id="rId23"/>
    <p:sldId id="299" r:id="rId24"/>
    <p:sldId id="300" r:id="rId25"/>
    <p:sldId id="310" r:id="rId26"/>
    <p:sldId id="301" r:id="rId27"/>
    <p:sldId id="302" r:id="rId28"/>
    <p:sldId id="304" r:id="rId29"/>
    <p:sldId id="307" r:id="rId30"/>
    <p:sldId id="308" r:id="rId31"/>
    <p:sldId id="277" r:id="rId3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2018-11-30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2018-11-30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2018-11-30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2018-11-30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2018-11-30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2018-11-30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2018-11-30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2018-11-30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2018-11-30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2018-11-30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2018-11-30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2018-11-30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4.bin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5.bin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6.bin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7.bin"/><Relationship Id="rId4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8.bin"/><Relationship Id="rId4" Type="http://schemas.openxmlformats.org/officeDocument/2006/relationships/image" Target="../media/image2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9"/>
          <p:cNvGrpSpPr/>
          <p:nvPr/>
        </p:nvGrpSpPr>
        <p:grpSpPr bwMode="auto">
          <a:xfrm>
            <a:off x="0" y="44624"/>
            <a:ext cx="9144000" cy="1143000"/>
            <a:chOff x="0" y="0"/>
            <a:chExt cx="5760" cy="720"/>
          </a:xfrm>
        </p:grpSpPr>
        <p:pic>
          <p:nvPicPr>
            <p:cNvPr id="9" name="Picture 10" descr="QQ截图20131201212812"/>
            <p:cNvPicPr>
              <a:picLocks noChangeAspect="1" noChangeArrowheads="1"/>
            </p:cNvPicPr>
            <p:nvPr/>
          </p:nvPicPr>
          <p:blipFill>
            <a:blip r:embed="rId2" cstate="print">
              <a:lum bright="58000" contrast="-10000"/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11" descr="QQ截图20131201220147"/>
            <p:cNvPicPr>
              <a:picLocks noChangeAspect="1" noChangeArrowheads="1"/>
            </p:cNvPicPr>
            <p:nvPr/>
          </p:nvPicPr>
          <p:blipFill>
            <a:blip r:embed="rId3" cstate="print"/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" name="WordArt 13"/>
          <p:cNvSpPr>
            <a:spLocks noChangeArrowheads="1" noChangeShapeType="1" noTextEdit="1"/>
          </p:cNvSpPr>
          <p:nvPr/>
        </p:nvSpPr>
        <p:spPr bwMode="auto">
          <a:xfrm>
            <a:off x="1979712" y="2708920"/>
            <a:ext cx="5400203" cy="115289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b="1" kern="10" dirty="0" smtClean="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1.1.1</a:t>
            </a:r>
            <a:r>
              <a:rPr lang="zh-CN" altLang="en-US" sz="3600" b="1" kern="10" dirty="0" smtClean="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平均变化率</a:t>
            </a:r>
            <a:endParaRPr lang="zh-CN" altLang="en-US" sz="3600" b="1" kern="10" dirty="0">
              <a:ln w="12700">
                <a:solidFill>
                  <a:srgbClr val="EAEAEA"/>
                </a:solidFill>
                <a:rou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995738" y="5084763"/>
            <a:ext cx="3960812" cy="769937"/>
          </a:xfrm>
          <a:prstGeom prst="rect">
            <a:avLst/>
          </a:prstGeom>
          <a:noFill/>
          <a:ln w="28575" algn="ctr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/>
              <a:t>授课人：黄发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 bwMode="auto">
          <a:xfrm>
            <a:off x="0" y="44624"/>
            <a:ext cx="9144000" cy="1143000"/>
            <a:chOff x="0" y="0"/>
            <a:chExt cx="5760" cy="720"/>
          </a:xfrm>
        </p:grpSpPr>
        <p:pic>
          <p:nvPicPr>
            <p:cNvPr id="9" name="Picture 10" descr="QQ截图20131201212812"/>
            <p:cNvPicPr>
              <a:picLocks noChangeAspect="1" noChangeArrowheads="1"/>
            </p:cNvPicPr>
            <p:nvPr/>
          </p:nvPicPr>
          <p:blipFill>
            <a:blip r:embed="rId2" cstate="print">
              <a:lum bright="58000" contrast="-10000"/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11" descr="QQ截图20131201220147"/>
            <p:cNvPicPr>
              <a:picLocks noChangeAspect="1" noChangeArrowheads="1"/>
            </p:cNvPicPr>
            <p:nvPr/>
          </p:nvPicPr>
          <p:blipFill>
            <a:blip r:embed="rId3" cstate="print"/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987824" y="472529"/>
            <a:ext cx="3024038" cy="7694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/>
            <a:r>
              <a:rPr kumimoji="0" lang="zh-CN" altLang="en-US" sz="4400" b="1" dirty="0" smtClean="0">
                <a:solidFill>
                  <a:srgbClr val="EE0000"/>
                </a:solidFill>
                <a:latin typeface="华文新魏" pitchFamily="2" charset="-122"/>
                <a:ea typeface="华文新魏" pitchFamily="2" charset="-122"/>
              </a:rPr>
              <a:t>探究</a:t>
            </a:r>
            <a:endParaRPr kumimoji="0" lang="en-US" altLang="zh-CN" sz="4400" b="1" dirty="0">
              <a:solidFill>
                <a:srgbClr val="EE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1556792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探究二：如何量化</a:t>
            </a:r>
            <a:r>
              <a:rPr lang="en-US" altLang="zh-CN" sz="2400" b="1" dirty="0" smtClean="0"/>
              <a:t>AB</a:t>
            </a:r>
            <a:r>
              <a:rPr lang="zh-CN" altLang="en-US" sz="2400" b="1" dirty="0" smtClean="0"/>
              <a:t>段的“陡峭程度”？</a:t>
            </a:r>
            <a:endParaRPr lang="zh-CN" altLang="en-US" sz="2400" b="1" dirty="0"/>
          </a:p>
        </p:txBody>
      </p:sp>
      <p:grpSp>
        <p:nvGrpSpPr>
          <p:cNvPr id="3" name="组合 169"/>
          <p:cNvGrpSpPr/>
          <p:nvPr/>
        </p:nvGrpSpPr>
        <p:grpSpPr>
          <a:xfrm>
            <a:off x="2191221" y="2996952"/>
            <a:ext cx="5045075" cy="3082925"/>
            <a:chOff x="395288" y="3082925"/>
            <a:chExt cx="5045075" cy="3082925"/>
          </a:xfrm>
        </p:grpSpPr>
        <p:sp>
          <p:nvSpPr>
            <p:cNvPr id="89" name="Text Box 70"/>
            <p:cNvSpPr txBox="1">
              <a:spLocks noChangeArrowheads="1"/>
            </p:cNvSpPr>
            <p:nvPr/>
          </p:nvSpPr>
          <p:spPr bwMode="auto">
            <a:xfrm>
              <a:off x="4519613" y="5892800"/>
              <a:ext cx="842962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zh-CN" altLang="en-US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en-US" altLang="zh-CN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t(d)</a:t>
              </a:r>
            </a:p>
          </p:txBody>
        </p:sp>
        <p:sp>
          <p:nvSpPr>
            <p:cNvPr id="90" name="Line 71"/>
            <p:cNvSpPr>
              <a:spLocks noChangeShapeType="1"/>
            </p:cNvSpPr>
            <p:nvPr/>
          </p:nvSpPr>
          <p:spPr bwMode="auto">
            <a:xfrm flipV="1">
              <a:off x="4230688" y="4535488"/>
              <a:ext cx="0" cy="133667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" name="Line 72"/>
            <p:cNvSpPr>
              <a:spLocks noChangeShapeType="1"/>
            </p:cNvSpPr>
            <p:nvPr/>
          </p:nvSpPr>
          <p:spPr bwMode="auto">
            <a:xfrm>
              <a:off x="730250" y="4545013"/>
              <a:ext cx="3495675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" name="Line 73"/>
            <p:cNvSpPr>
              <a:spLocks noChangeShapeType="1"/>
            </p:cNvSpPr>
            <p:nvPr/>
          </p:nvSpPr>
          <p:spPr bwMode="auto">
            <a:xfrm flipV="1">
              <a:off x="4446588" y="3500438"/>
              <a:ext cx="0" cy="237172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3" name="Line 74"/>
            <p:cNvSpPr>
              <a:spLocks noChangeShapeType="1"/>
            </p:cNvSpPr>
            <p:nvPr/>
          </p:nvSpPr>
          <p:spPr bwMode="auto">
            <a:xfrm flipV="1">
              <a:off x="836613" y="5624513"/>
              <a:ext cx="0" cy="24130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4" name="Line 75"/>
            <p:cNvSpPr>
              <a:spLocks noChangeShapeType="1"/>
            </p:cNvSpPr>
            <p:nvPr/>
          </p:nvSpPr>
          <p:spPr bwMode="auto">
            <a:xfrm>
              <a:off x="728663" y="5627688"/>
              <a:ext cx="10795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5" name="Line 76"/>
            <p:cNvSpPr>
              <a:spLocks noChangeShapeType="1"/>
            </p:cNvSpPr>
            <p:nvPr/>
          </p:nvSpPr>
          <p:spPr bwMode="auto">
            <a:xfrm>
              <a:off x="728663" y="5875338"/>
              <a:ext cx="400208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6" name="AutoShape 77"/>
            <p:cNvSpPr>
              <a:spLocks noChangeArrowheads="1"/>
            </p:cNvSpPr>
            <p:nvPr/>
          </p:nvSpPr>
          <p:spPr bwMode="auto">
            <a:xfrm>
              <a:off x="706438" y="3154363"/>
              <a:ext cx="41275" cy="112712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>
              <a:noFill/>
              <a:miter lim="800000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7" name="AutoShape 78"/>
            <p:cNvSpPr>
              <a:spLocks noChangeArrowheads="1"/>
            </p:cNvSpPr>
            <p:nvPr/>
          </p:nvSpPr>
          <p:spPr bwMode="auto">
            <a:xfrm rot="5400000">
              <a:off x="4693444" y="5828507"/>
              <a:ext cx="50800" cy="87312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>
              <a:noFill/>
              <a:miter lim="800000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8" name="Line 79"/>
            <p:cNvSpPr>
              <a:spLocks noChangeShapeType="1"/>
            </p:cNvSpPr>
            <p:nvPr/>
          </p:nvSpPr>
          <p:spPr bwMode="auto">
            <a:xfrm flipV="1">
              <a:off x="83661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9" name="Line 80"/>
            <p:cNvSpPr>
              <a:spLocks noChangeShapeType="1"/>
            </p:cNvSpPr>
            <p:nvPr/>
          </p:nvSpPr>
          <p:spPr bwMode="auto">
            <a:xfrm flipV="1">
              <a:off x="9477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0" name="Line 81"/>
            <p:cNvSpPr>
              <a:spLocks noChangeShapeType="1"/>
            </p:cNvSpPr>
            <p:nvPr/>
          </p:nvSpPr>
          <p:spPr bwMode="auto">
            <a:xfrm flipV="1">
              <a:off x="10572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1" name="Line 82"/>
            <p:cNvSpPr>
              <a:spLocks noChangeShapeType="1"/>
            </p:cNvSpPr>
            <p:nvPr/>
          </p:nvSpPr>
          <p:spPr bwMode="auto">
            <a:xfrm flipV="1">
              <a:off x="116681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" name="Line 83"/>
            <p:cNvSpPr>
              <a:spLocks noChangeShapeType="1"/>
            </p:cNvSpPr>
            <p:nvPr/>
          </p:nvSpPr>
          <p:spPr bwMode="auto">
            <a:xfrm flipV="1">
              <a:off x="127635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3" name="Line 84"/>
            <p:cNvSpPr>
              <a:spLocks noChangeShapeType="1"/>
            </p:cNvSpPr>
            <p:nvPr/>
          </p:nvSpPr>
          <p:spPr bwMode="auto">
            <a:xfrm flipV="1">
              <a:off x="13843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4" name="Line 85"/>
            <p:cNvSpPr>
              <a:spLocks noChangeShapeType="1"/>
            </p:cNvSpPr>
            <p:nvPr/>
          </p:nvSpPr>
          <p:spPr bwMode="auto">
            <a:xfrm flipV="1">
              <a:off x="149225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5" name="Line 86"/>
            <p:cNvSpPr>
              <a:spLocks noChangeShapeType="1"/>
            </p:cNvSpPr>
            <p:nvPr/>
          </p:nvSpPr>
          <p:spPr bwMode="auto">
            <a:xfrm flipV="1">
              <a:off x="16033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6" name="Line 87"/>
            <p:cNvSpPr>
              <a:spLocks noChangeShapeType="1"/>
            </p:cNvSpPr>
            <p:nvPr/>
          </p:nvSpPr>
          <p:spPr bwMode="auto">
            <a:xfrm flipV="1">
              <a:off x="17145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7" name="Line 88"/>
            <p:cNvSpPr>
              <a:spLocks noChangeShapeType="1"/>
            </p:cNvSpPr>
            <p:nvPr/>
          </p:nvSpPr>
          <p:spPr bwMode="auto">
            <a:xfrm flipV="1">
              <a:off x="182086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8" name="Line 89"/>
            <p:cNvSpPr>
              <a:spLocks noChangeShapeType="1"/>
            </p:cNvSpPr>
            <p:nvPr/>
          </p:nvSpPr>
          <p:spPr bwMode="auto">
            <a:xfrm flipV="1">
              <a:off x="19304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9" name="Line 90"/>
            <p:cNvSpPr>
              <a:spLocks noChangeShapeType="1"/>
            </p:cNvSpPr>
            <p:nvPr/>
          </p:nvSpPr>
          <p:spPr bwMode="auto">
            <a:xfrm flipV="1">
              <a:off x="20399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0" name="Line 91"/>
            <p:cNvSpPr>
              <a:spLocks noChangeShapeType="1"/>
            </p:cNvSpPr>
            <p:nvPr/>
          </p:nvSpPr>
          <p:spPr bwMode="auto">
            <a:xfrm flipV="1">
              <a:off x="214788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1" name="Line 92"/>
            <p:cNvSpPr>
              <a:spLocks noChangeShapeType="1"/>
            </p:cNvSpPr>
            <p:nvPr/>
          </p:nvSpPr>
          <p:spPr bwMode="auto">
            <a:xfrm flipV="1">
              <a:off x="225742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" name="Line 93"/>
            <p:cNvSpPr>
              <a:spLocks noChangeShapeType="1"/>
            </p:cNvSpPr>
            <p:nvPr/>
          </p:nvSpPr>
          <p:spPr bwMode="auto">
            <a:xfrm flipV="1">
              <a:off x="24796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" name="Line 94"/>
            <p:cNvSpPr>
              <a:spLocks noChangeShapeType="1"/>
            </p:cNvSpPr>
            <p:nvPr/>
          </p:nvSpPr>
          <p:spPr bwMode="auto">
            <a:xfrm flipV="1">
              <a:off x="258921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" name="Line 95"/>
            <p:cNvSpPr>
              <a:spLocks noChangeShapeType="1"/>
            </p:cNvSpPr>
            <p:nvPr/>
          </p:nvSpPr>
          <p:spPr bwMode="auto">
            <a:xfrm flipV="1">
              <a:off x="29162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" name="Line 96"/>
            <p:cNvSpPr>
              <a:spLocks noChangeShapeType="1"/>
            </p:cNvSpPr>
            <p:nvPr/>
          </p:nvSpPr>
          <p:spPr bwMode="auto">
            <a:xfrm flipV="1">
              <a:off x="313372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6" name="Line 97"/>
            <p:cNvSpPr>
              <a:spLocks noChangeShapeType="1"/>
            </p:cNvSpPr>
            <p:nvPr/>
          </p:nvSpPr>
          <p:spPr bwMode="auto">
            <a:xfrm flipV="1">
              <a:off x="346392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7" name="Line 98"/>
            <p:cNvSpPr>
              <a:spLocks noChangeShapeType="1"/>
            </p:cNvSpPr>
            <p:nvPr/>
          </p:nvSpPr>
          <p:spPr bwMode="auto">
            <a:xfrm flipV="1">
              <a:off x="35718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8" name="Line 99"/>
            <p:cNvSpPr>
              <a:spLocks noChangeShapeType="1"/>
            </p:cNvSpPr>
            <p:nvPr/>
          </p:nvSpPr>
          <p:spPr bwMode="auto">
            <a:xfrm flipV="1">
              <a:off x="236855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9" name="Line 100"/>
            <p:cNvSpPr>
              <a:spLocks noChangeShapeType="1"/>
            </p:cNvSpPr>
            <p:nvPr/>
          </p:nvSpPr>
          <p:spPr bwMode="auto">
            <a:xfrm flipV="1">
              <a:off x="26955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0" name="Line 101"/>
            <p:cNvSpPr>
              <a:spLocks noChangeShapeType="1"/>
            </p:cNvSpPr>
            <p:nvPr/>
          </p:nvSpPr>
          <p:spPr bwMode="auto">
            <a:xfrm flipV="1">
              <a:off x="280511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1" name="Line 102"/>
            <p:cNvSpPr>
              <a:spLocks noChangeShapeType="1"/>
            </p:cNvSpPr>
            <p:nvPr/>
          </p:nvSpPr>
          <p:spPr bwMode="auto">
            <a:xfrm flipV="1">
              <a:off x="30226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2" name="Line 103"/>
            <p:cNvSpPr>
              <a:spLocks noChangeShapeType="1"/>
            </p:cNvSpPr>
            <p:nvPr/>
          </p:nvSpPr>
          <p:spPr bwMode="auto">
            <a:xfrm flipV="1">
              <a:off x="324485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" name="Line 104"/>
            <p:cNvSpPr>
              <a:spLocks noChangeShapeType="1"/>
            </p:cNvSpPr>
            <p:nvPr/>
          </p:nvSpPr>
          <p:spPr bwMode="auto">
            <a:xfrm flipV="1">
              <a:off x="33528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" name="Line 105"/>
            <p:cNvSpPr>
              <a:spLocks noChangeShapeType="1"/>
            </p:cNvSpPr>
            <p:nvPr/>
          </p:nvSpPr>
          <p:spPr bwMode="auto">
            <a:xfrm flipV="1">
              <a:off x="40084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5" name="Line 106"/>
            <p:cNvSpPr>
              <a:spLocks noChangeShapeType="1"/>
            </p:cNvSpPr>
            <p:nvPr/>
          </p:nvSpPr>
          <p:spPr bwMode="auto">
            <a:xfrm flipV="1">
              <a:off x="42291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6" name="Line 107"/>
            <p:cNvSpPr>
              <a:spLocks noChangeShapeType="1"/>
            </p:cNvSpPr>
            <p:nvPr/>
          </p:nvSpPr>
          <p:spPr bwMode="auto">
            <a:xfrm flipV="1">
              <a:off x="444658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7" name="Line 108"/>
            <p:cNvSpPr>
              <a:spLocks noChangeShapeType="1"/>
            </p:cNvSpPr>
            <p:nvPr/>
          </p:nvSpPr>
          <p:spPr bwMode="auto">
            <a:xfrm flipV="1">
              <a:off x="368141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8" name="Line 109"/>
            <p:cNvSpPr>
              <a:spLocks noChangeShapeType="1"/>
            </p:cNvSpPr>
            <p:nvPr/>
          </p:nvSpPr>
          <p:spPr bwMode="auto">
            <a:xfrm flipV="1">
              <a:off x="39020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9" name="Line 110"/>
            <p:cNvSpPr>
              <a:spLocks noChangeShapeType="1"/>
            </p:cNvSpPr>
            <p:nvPr/>
          </p:nvSpPr>
          <p:spPr bwMode="auto">
            <a:xfrm flipV="1">
              <a:off x="43386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0" name="Line 111"/>
            <p:cNvSpPr>
              <a:spLocks noChangeShapeType="1"/>
            </p:cNvSpPr>
            <p:nvPr/>
          </p:nvSpPr>
          <p:spPr bwMode="auto">
            <a:xfrm flipV="1">
              <a:off x="37925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1" name="Line 112"/>
            <p:cNvSpPr>
              <a:spLocks noChangeShapeType="1"/>
            </p:cNvSpPr>
            <p:nvPr/>
          </p:nvSpPr>
          <p:spPr bwMode="auto">
            <a:xfrm flipV="1">
              <a:off x="411956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2" name="Line 113"/>
            <p:cNvSpPr>
              <a:spLocks noChangeShapeType="1"/>
            </p:cNvSpPr>
            <p:nvPr/>
          </p:nvSpPr>
          <p:spPr bwMode="auto">
            <a:xfrm rot="5400000">
              <a:off x="-600075" y="4545013"/>
              <a:ext cx="26543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" name="Line 114"/>
            <p:cNvSpPr>
              <a:spLocks noChangeShapeType="1"/>
            </p:cNvSpPr>
            <p:nvPr/>
          </p:nvSpPr>
          <p:spPr bwMode="auto">
            <a:xfrm rot="5400000" flipV="1">
              <a:off x="739776" y="3454400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4" name="Line 115"/>
            <p:cNvSpPr>
              <a:spLocks noChangeShapeType="1"/>
            </p:cNvSpPr>
            <p:nvPr/>
          </p:nvSpPr>
          <p:spPr bwMode="auto">
            <a:xfrm rot="5400000" flipV="1">
              <a:off x="739776" y="3594100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5" name="Line 116"/>
            <p:cNvSpPr>
              <a:spLocks noChangeShapeType="1"/>
            </p:cNvSpPr>
            <p:nvPr/>
          </p:nvSpPr>
          <p:spPr bwMode="auto">
            <a:xfrm rot="5400000" flipV="1">
              <a:off x="739776" y="3733800"/>
              <a:ext cx="0" cy="22225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6" name="Line 117"/>
            <p:cNvSpPr>
              <a:spLocks noChangeShapeType="1"/>
            </p:cNvSpPr>
            <p:nvPr/>
          </p:nvSpPr>
          <p:spPr bwMode="auto">
            <a:xfrm rot="5400000" flipV="1">
              <a:off x="739776" y="3876675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7" name="Line 118"/>
            <p:cNvSpPr>
              <a:spLocks noChangeShapeType="1"/>
            </p:cNvSpPr>
            <p:nvPr/>
          </p:nvSpPr>
          <p:spPr bwMode="auto">
            <a:xfrm rot="5400000" flipV="1">
              <a:off x="739776" y="4019550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8" name="Line 119"/>
            <p:cNvSpPr>
              <a:spLocks noChangeShapeType="1"/>
            </p:cNvSpPr>
            <p:nvPr/>
          </p:nvSpPr>
          <p:spPr bwMode="auto">
            <a:xfrm rot="5400000" flipV="1">
              <a:off x="739776" y="4164012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9" name="Line 120"/>
            <p:cNvSpPr>
              <a:spLocks noChangeShapeType="1"/>
            </p:cNvSpPr>
            <p:nvPr/>
          </p:nvSpPr>
          <p:spPr bwMode="auto">
            <a:xfrm rot="5400000" flipV="1">
              <a:off x="739776" y="4302125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0" name="Line 121"/>
            <p:cNvSpPr>
              <a:spLocks noChangeShapeType="1"/>
            </p:cNvSpPr>
            <p:nvPr/>
          </p:nvSpPr>
          <p:spPr bwMode="auto">
            <a:xfrm rot="5400000" flipV="1">
              <a:off x="739776" y="4589462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1" name="Line 122"/>
            <p:cNvSpPr>
              <a:spLocks noChangeShapeType="1"/>
            </p:cNvSpPr>
            <p:nvPr/>
          </p:nvSpPr>
          <p:spPr bwMode="auto">
            <a:xfrm rot="5400000" flipV="1">
              <a:off x="739776" y="5156200"/>
              <a:ext cx="0" cy="22225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2" name="Line 123"/>
            <p:cNvSpPr>
              <a:spLocks noChangeShapeType="1"/>
            </p:cNvSpPr>
            <p:nvPr/>
          </p:nvSpPr>
          <p:spPr bwMode="auto">
            <a:xfrm rot="5400000" flipV="1">
              <a:off x="739776" y="4443412"/>
              <a:ext cx="0" cy="22225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" name="Line 124"/>
            <p:cNvSpPr>
              <a:spLocks noChangeShapeType="1"/>
            </p:cNvSpPr>
            <p:nvPr/>
          </p:nvSpPr>
          <p:spPr bwMode="auto">
            <a:xfrm rot="5400000" flipV="1">
              <a:off x="739776" y="4729162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" name="Line 125"/>
            <p:cNvSpPr>
              <a:spLocks noChangeShapeType="1"/>
            </p:cNvSpPr>
            <p:nvPr/>
          </p:nvSpPr>
          <p:spPr bwMode="auto">
            <a:xfrm rot="5400000" flipV="1">
              <a:off x="739776" y="4872037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5" name="Line 126"/>
            <p:cNvSpPr>
              <a:spLocks noChangeShapeType="1"/>
            </p:cNvSpPr>
            <p:nvPr/>
          </p:nvSpPr>
          <p:spPr bwMode="auto">
            <a:xfrm rot="5400000" flipV="1">
              <a:off x="739776" y="5013325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6" name="Line 127"/>
            <p:cNvSpPr>
              <a:spLocks noChangeShapeType="1"/>
            </p:cNvSpPr>
            <p:nvPr/>
          </p:nvSpPr>
          <p:spPr bwMode="auto">
            <a:xfrm rot="5400000" flipV="1">
              <a:off x="739776" y="5864225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7" name="Line 128"/>
            <p:cNvSpPr>
              <a:spLocks noChangeShapeType="1"/>
            </p:cNvSpPr>
            <p:nvPr/>
          </p:nvSpPr>
          <p:spPr bwMode="auto">
            <a:xfrm rot="5400000" flipV="1">
              <a:off x="739776" y="5297487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8" name="Line 129"/>
            <p:cNvSpPr>
              <a:spLocks noChangeShapeType="1"/>
            </p:cNvSpPr>
            <p:nvPr/>
          </p:nvSpPr>
          <p:spPr bwMode="auto">
            <a:xfrm rot="5400000" flipV="1">
              <a:off x="739776" y="5438775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9" name="Line 130"/>
            <p:cNvSpPr>
              <a:spLocks noChangeShapeType="1"/>
            </p:cNvSpPr>
            <p:nvPr/>
          </p:nvSpPr>
          <p:spPr bwMode="auto">
            <a:xfrm rot="5400000" flipV="1">
              <a:off x="739776" y="5722937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0" name="Line 131"/>
            <p:cNvSpPr>
              <a:spLocks noChangeShapeType="1"/>
            </p:cNvSpPr>
            <p:nvPr/>
          </p:nvSpPr>
          <p:spPr bwMode="auto">
            <a:xfrm rot="5400000" flipV="1">
              <a:off x="739776" y="5581650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1" name="Oval 132"/>
            <p:cNvSpPr>
              <a:spLocks noChangeAspect="1" noChangeArrowheads="1"/>
            </p:cNvSpPr>
            <p:nvPr/>
          </p:nvSpPr>
          <p:spPr bwMode="auto">
            <a:xfrm>
              <a:off x="822325" y="5607050"/>
              <a:ext cx="28575" cy="36513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2" name="Oval 133"/>
            <p:cNvSpPr>
              <a:spLocks noChangeAspect="1" noChangeArrowheads="1"/>
            </p:cNvSpPr>
            <p:nvPr/>
          </p:nvSpPr>
          <p:spPr bwMode="auto">
            <a:xfrm>
              <a:off x="4213225" y="4527550"/>
              <a:ext cx="25400" cy="3492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" name="Text Box 134"/>
            <p:cNvSpPr txBox="1">
              <a:spLocks noChangeArrowheads="1"/>
            </p:cNvSpPr>
            <p:nvPr/>
          </p:nvSpPr>
          <p:spPr bwMode="auto">
            <a:xfrm>
              <a:off x="2743200" y="5921375"/>
              <a:ext cx="396875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154" name="Text Box 135"/>
            <p:cNvSpPr txBox="1">
              <a:spLocks noChangeArrowheads="1"/>
            </p:cNvSpPr>
            <p:nvPr/>
          </p:nvSpPr>
          <p:spPr bwMode="auto">
            <a:xfrm>
              <a:off x="3875088" y="5889625"/>
              <a:ext cx="274637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30</a:t>
              </a:r>
            </a:p>
          </p:txBody>
        </p:sp>
        <p:sp>
          <p:nvSpPr>
            <p:cNvPr id="155" name="Text Box 136"/>
            <p:cNvSpPr txBox="1">
              <a:spLocks noChangeArrowheads="1"/>
            </p:cNvSpPr>
            <p:nvPr/>
          </p:nvSpPr>
          <p:spPr bwMode="auto">
            <a:xfrm>
              <a:off x="4398963" y="5889625"/>
              <a:ext cx="320675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34</a:t>
              </a:r>
            </a:p>
          </p:txBody>
        </p:sp>
        <p:sp>
          <p:nvSpPr>
            <p:cNvPr id="156" name="Text Box 137"/>
            <p:cNvSpPr txBox="1">
              <a:spLocks noChangeArrowheads="1"/>
            </p:cNvSpPr>
            <p:nvPr/>
          </p:nvSpPr>
          <p:spPr bwMode="auto">
            <a:xfrm>
              <a:off x="466725" y="5638800"/>
              <a:ext cx="84138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57" name="Text Box 138"/>
            <p:cNvSpPr txBox="1">
              <a:spLocks noChangeArrowheads="1"/>
            </p:cNvSpPr>
            <p:nvPr/>
          </p:nvSpPr>
          <p:spPr bwMode="auto">
            <a:xfrm>
              <a:off x="406400" y="5076825"/>
              <a:ext cx="347663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10</a:t>
              </a:r>
            </a:p>
          </p:txBody>
        </p:sp>
        <p:sp>
          <p:nvSpPr>
            <p:cNvPr id="158" name="Text Box 139"/>
            <p:cNvSpPr txBox="1">
              <a:spLocks noChangeArrowheads="1"/>
            </p:cNvSpPr>
            <p:nvPr/>
          </p:nvSpPr>
          <p:spPr bwMode="auto">
            <a:xfrm>
              <a:off x="395288" y="4265613"/>
              <a:ext cx="347662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159" name="Text Box 140"/>
            <p:cNvSpPr txBox="1">
              <a:spLocks noChangeArrowheads="1"/>
            </p:cNvSpPr>
            <p:nvPr/>
          </p:nvSpPr>
          <p:spPr bwMode="auto">
            <a:xfrm>
              <a:off x="406400" y="3656013"/>
              <a:ext cx="347663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30</a:t>
              </a:r>
            </a:p>
          </p:txBody>
        </p:sp>
        <p:sp>
          <p:nvSpPr>
            <p:cNvPr id="160" name="Oval 141"/>
            <p:cNvSpPr>
              <a:spLocks noChangeAspect="1" noChangeArrowheads="1"/>
            </p:cNvSpPr>
            <p:nvPr/>
          </p:nvSpPr>
          <p:spPr bwMode="auto">
            <a:xfrm>
              <a:off x="4430713" y="3482975"/>
              <a:ext cx="28575" cy="3492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1" name="Line 142"/>
            <p:cNvSpPr>
              <a:spLocks noChangeShapeType="1"/>
            </p:cNvSpPr>
            <p:nvPr/>
          </p:nvSpPr>
          <p:spPr bwMode="auto">
            <a:xfrm>
              <a:off x="728663" y="3502025"/>
              <a:ext cx="37084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2" name="Freeform 143"/>
            <p:cNvSpPr/>
            <p:nvPr/>
          </p:nvSpPr>
          <p:spPr bwMode="auto">
            <a:xfrm>
              <a:off x="827088" y="3500438"/>
              <a:ext cx="3606800" cy="2124075"/>
            </a:xfrm>
            <a:custGeom>
              <a:avLst/>
              <a:gdLst>
                <a:gd name="T0" fmla="*/ 0 w 5228"/>
                <a:gd name="T1" fmla="*/ 2124075 h 2380"/>
                <a:gd name="T2" fmla="*/ 297347 w 5228"/>
                <a:gd name="T3" fmla="*/ 2016979 h 2380"/>
                <a:gd name="T4" fmla="*/ 629879 w 5228"/>
                <a:gd name="T5" fmla="*/ 1981280 h 2380"/>
                <a:gd name="T6" fmla="*/ 1093492 w 5228"/>
                <a:gd name="T7" fmla="*/ 1856334 h 2380"/>
                <a:gd name="T8" fmla="*/ 1543997 w 5228"/>
                <a:gd name="T9" fmla="*/ 1865259 h 2380"/>
                <a:gd name="T10" fmla="*/ 2277362 w 5228"/>
                <a:gd name="T11" fmla="*/ 1659991 h 2380"/>
                <a:gd name="T12" fmla="*/ 2734766 w 5228"/>
                <a:gd name="T13" fmla="*/ 1490422 h 2380"/>
                <a:gd name="T14" fmla="*/ 3388791 w 5228"/>
                <a:gd name="T15" fmla="*/ 1030801 h 2380"/>
                <a:gd name="T16" fmla="*/ 3606800 w 5228"/>
                <a:gd name="T17" fmla="*/ 0 h 23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228" h="2380">
                  <a:moveTo>
                    <a:pt x="0" y="2380"/>
                  </a:moveTo>
                  <a:cubicBezTo>
                    <a:pt x="139" y="2333"/>
                    <a:pt x="279" y="2287"/>
                    <a:pt x="431" y="2260"/>
                  </a:cubicBezTo>
                  <a:cubicBezTo>
                    <a:pt x="584" y="2233"/>
                    <a:pt x="720" y="2250"/>
                    <a:pt x="913" y="2220"/>
                  </a:cubicBezTo>
                  <a:cubicBezTo>
                    <a:pt x="1106" y="2190"/>
                    <a:pt x="1365" y="2102"/>
                    <a:pt x="1585" y="2080"/>
                  </a:cubicBezTo>
                  <a:cubicBezTo>
                    <a:pt x="1806" y="2058"/>
                    <a:pt x="1952" y="2127"/>
                    <a:pt x="2238" y="2090"/>
                  </a:cubicBezTo>
                  <a:cubicBezTo>
                    <a:pt x="2524" y="2053"/>
                    <a:pt x="3013" y="1930"/>
                    <a:pt x="3301" y="1860"/>
                  </a:cubicBezTo>
                  <a:cubicBezTo>
                    <a:pt x="3589" y="1790"/>
                    <a:pt x="3696" y="1788"/>
                    <a:pt x="3964" y="1670"/>
                  </a:cubicBezTo>
                  <a:cubicBezTo>
                    <a:pt x="4232" y="1552"/>
                    <a:pt x="4701" y="1433"/>
                    <a:pt x="4912" y="1155"/>
                  </a:cubicBezTo>
                  <a:cubicBezTo>
                    <a:pt x="5123" y="877"/>
                    <a:pt x="5162" y="241"/>
                    <a:pt x="5228" y="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3" name="Text Box 144"/>
            <p:cNvSpPr txBox="1">
              <a:spLocks noChangeArrowheads="1"/>
            </p:cNvSpPr>
            <p:nvPr/>
          </p:nvSpPr>
          <p:spPr bwMode="auto">
            <a:xfrm>
              <a:off x="717550" y="5605463"/>
              <a:ext cx="1260475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A (1, 3.5)</a:t>
              </a:r>
            </a:p>
          </p:txBody>
        </p:sp>
        <p:sp>
          <p:nvSpPr>
            <p:cNvPr id="164" name="Text Box 145"/>
            <p:cNvSpPr txBox="1">
              <a:spLocks noChangeArrowheads="1"/>
            </p:cNvSpPr>
            <p:nvPr/>
          </p:nvSpPr>
          <p:spPr bwMode="auto">
            <a:xfrm>
              <a:off x="4211638" y="4668838"/>
              <a:ext cx="1228725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B (32, 18.6)</a:t>
              </a:r>
            </a:p>
          </p:txBody>
        </p:sp>
        <p:sp>
          <p:nvSpPr>
            <p:cNvPr id="165" name="Text Box 146"/>
            <p:cNvSpPr txBox="1">
              <a:spLocks noChangeArrowheads="1"/>
            </p:cNvSpPr>
            <p:nvPr/>
          </p:nvSpPr>
          <p:spPr bwMode="auto">
            <a:xfrm>
              <a:off x="638175" y="5889625"/>
              <a:ext cx="112713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 i="1" dirty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166" name="Text Box 147"/>
            <p:cNvSpPr txBox="1">
              <a:spLocks noChangeArrowheads="1"/>
            </p:cNvSpPr>
            <p:nvPr/>
          </p:nvSpPr>
          <p:spPr bwMode="auto">
            <a:xfrm>
              <a:off x="3902075" y="3186113"/>
              <a:ext cx="1389063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C (34, 33.4)</a:t>
              </a:r>
            </a:p>
          </p:txBody>
        </p:sp>
        <p:sp>
          <p:nvSpPr>
            <p:cNvPr id="167" name="Text Box 148"/>
            <p:cNvSpPr txBox="1">
              <a:spLocks noChangeArrowheads="1"/>
            </p:cNvSpPr>
            <p:nvPr/>
          </p:nvSpPr>
          <p:spPr bwMode="auto">
            <a:xfrm>
              <a:off x="744538" y="3082925"/>
              <a:ext cx="736600" cy="24447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T </a:t>
              </a: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(℃)</a:t>
              </a:r>
              <a:endParaRPr lang="en-US" altLang="zh-CN" sz="2000" b="1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68" name="Text Box 149"/>
            <p:cNvSpPr txBox="1">
              <a:spLocks noChangeArrowheads="1"/>
            </p:cNvSpPr>
            <p:nvPr/>
          </p:nvSpPr>
          <p:spPr bwMode="auto">
            <a:xfrm>
              <a:off x="1001713" y="5921375"/>
              <a:ext cx="112712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69" name="Text Box 150"/>
            <p:cNvSpPr txBox="1">
              <a:spLocks noChangeArrowheads="1"/>
            </p:cNvSpPr>
            <p:nvPr/>
          </p:nvSpPr>
          <p:spPr bwMode="auto">
            <a:xfrm>
              <a:off x="1643063" y="5921375"/>
              <a:ext cx="377825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10</a:t>
              </a:r>
            </a:p>
          </p:txBody>
        </p:sp>
      </p:grpSp>
      <p:cxnSp>
        <p:nvCxnSpPr>
          <p:cNvPr id="171" name="直接连接符 170"/>
          <p:cNvCxnSpPr/>
          <p:nvPr/>
        </p:nvCxnSpPr>
        <p:spPr>
          <a:xfrm flipV="1">
            <a:off x="2627784" y="4437112"/>
            <a:ext cx="3384376" cy="1094656"/>
          </a:xfrm>
          <a:prstGeom prst="line">
            <a:avLst/>
          </a:prstGeom>
          <a:ln w="47625" cmpd="sng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 bwMode="auto">
          <a:xfrm>
            <a:off x="0" y="44624"/>
            <a:ext cx="9144000" cy="1143000"/>
            <a:chOff x="0" y="0"/>
            <a:chExt cx="5760" cy="720"/>
          </a:xfrm>
        </p:grpSpPr>
        <p:pic>
          <p:nvPicPr>
            <p:cNvPr id="9" name="Picture 10" descr="QQ截图20131201212812"/>
            <p:cNvPicPr>
              <a:picLocks noChangeAspect="1" noChangeArrowheads="1"/>
            </p:cNvPicPr>
            <p:nvPr/>
          </p:nvPicPr>
          <p:blipFill>
            <a:blip r:embed="rId2" cstate="print">
              <a:lum bright="58000" contrast="-10000"/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11" descr="QQ截图20131201220147"/>
            <p:cNvPicPr>
              <a:picLocks noChangeAspect="1" noChangeArrowheads="1"/>
            </p:cNvPicPr>
            <p:nvPr/>
          </p:nvPicPr>
          <p:blipFill>
            <a:blip r:embed="rId3" cstate="print"/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987824" y="472529"/>
            <a:ext cx="3024038" cy="7694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/>
            <a:r>
              <a:rPr kumimoji="0" lang="zh-CN" altLang="en-US" sz="4400" b="1" dirty="0" smtClean="0">
                <a:solidFill>
                  <a:srgbClr val="EE0000"/>
                </a:solidFill>
                <a:latin typeface="华文新魏" pitchFamily="2" charset="-122"/>
                <a:ea typeface="华文新魏" pitchFamily="2" charset="-122"/>
              </a:rPr>
              <a:t>探究</a:t>
            </a:r>
            <a:endParaRPr kumimoji="0" lang="en-US" altLang="zh-CN" sz="4400" b="1" dirty="0">
              <a:solidFill>
                <a:srgbClr val="EE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1556792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探究三：</a:t>
            </a:r>
            <a:r>
              <a:rPr kumimoji="1" lang="zh-CN" alt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如果将气温曲线看成是函数</a:t>
            </a:r>
            <a:r>
              <a:rPr kumimoji="1" lang="en-US" altLang="zh-CN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y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=</a:t>
            </a:r>
            <a:r>
              <a:rPr kumimoji="1" lang="en-US" altLang="zh-CN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f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</a:t>
            </a:r>
            <a:r>
              <a:rPr kumimoji="1" lang="en-US" altLang="zh-CN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x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</a:t>
            </a:r>
            <a:r>
              <a:rPr kumimoji="1" lang="zh-CN" alt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的图象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,</a:t>
            </a:r>
            <a:r>
              <a:rPr kumimoji="1" lang="zh-CN" alt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那么如何量化函数</a:t>
            </a:r>
            <a:r>
              <a:rPr kumimoji="1" lang="en-US" altLang="zh-CN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y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= </a:t>
            </a:r>
            <a:r>
              <a:rPr kumimoji="1" lang="en-US" altLang="zh-CN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f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</a:t>
            </a:r>
            <a:r>
              <a:rPr kumimoji="1" lang="en-US" altLang="zh-CN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x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</a:t>
            </a:r>
            <a:r>
              <a:rPr kumimoji="1" lang="zh-CN" alt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在区间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[1</a:t>
            </a:r>
            <a:r>
              <a:rPr kumimoji="1" lang="en-US" altLang="zh-CN" sz="2400" b="1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,</a:t>
            </a:r>
            <a:r>
              <a:rPr kumimoji="1" lang="en-US" altLang="zh-CN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x</a:t>
            </a:r>
            <a:r>
              <a:rPr kumimoji="1" lang="en-US" altLang="zh-CN" sz="2400" b="1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1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]</a:t>
            </a:r>
            <a:r>
              <a:rPr kumimoji="1" lang="zh-CN" alt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上的陡峭程度？</a:t>
            </a:r>
            <a:endParaRPr lang="zh-CN" altLang="en-US" sz="2400" b="1" dirty="0"/>
          </a:p>
        </p:txBody>
      </p:sp>
      <p:grpSp>
        <p:nvGrpSpPr>
          <p:cNvPr id="197" name="组合 196"/>
          <p:cNvGrpSpPr/>
          <p:nvPr/>
        </p:nvGrpSpPr>
        <p:grpSpPr>
          <a:xfrm>
            <a:off x="1794792" y="2756495"/>
            <a:ext cx="5297488" cy="3552825"/>
            <a:chOff x="1794792" y="2756495"/>
            <a:chExt cx="5297488" cy="3552825"/>
          </a:xfrm>
        </p:grpSpPr>
        <p:grpSp>
          <p:nvGrpSpPr>
            <p:cNvPr id="195" name="组合 194"/>
            <p:cNvGrpSpPr/>
            <p:nvPr/>
          </p:nvGrpSpPr>
          <p:grpSpPr>
            <a:xfrm>
              <a:off x="1794792" y="2756495"/>
              <a:ext cx="5297488" cy="3552825"/>
              <a:chOff x="104775" y="1808163"/>
              <a:chExt cx="5297488" cy="3552825"/>
            </a:xfrm>
          </p:grpSpPr>
          <p:sp>
            <p:nvSpPr>
              <p:cNvPr id="172" name="Line 5"/>
              <p:cNvSpPr>
                <a:spLocks noChangeShapeType="1"/>
              </p:cNvSpPr>
              <p:nvPr/>
            </p:nvSpPr>
            <p:spPr bwMode="auto">
              <a:xfrm flipH="1">
                <a:off x="788988" y="4476750"/>
                <a:ext cx="187325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lgDash"/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3" name="Line 6"/>
              <p:cNvSpPr>
                <a:spLocks noChangeShapeType="1"/>
              </p:cNvSpPr>
              <p:nvPr/>
            </p:nvSpPr>
            <p:spPr bwMode="auto">
              <a:xfrm flipV="1">
                <a:off x="976313" y="4476750"/>
                <a:ext cx="0" cy="36512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lgDash"/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4" name="Line 7"/>
              <p:cNvSpPr>
                <a:spLocks noChangeShapeType="1"/>
              </p:cNvSpPr>
              <p:nvPr/>
            </p:nvSpPr>
            <p:spPr bwMode="auto">
              <a:xfrm>
                <a:off x="4524375" y="2470150"/>
                <a:ext cx="0" cy="237172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lgDash"/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5" name="Line 8"/>
              <p:cNvSpPr>
                <a:spLocks noChangeShapeType="1"/>
              </p:cNvSpPr>
              <p:nvPr/>
            </p:nvSpPr>
            <p:spPr bwMode="auto">
              <a:xfrm>
                <a:off x="415925" y="4841875"/>
                <a:ext cx="4854575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tailEnd type="triangle" w="med" len="med"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6" name="Line 9"/>
              <p:cNvSpPr>
                <a:spLocks noChangeShapeType="1"/>
              </p:cNvSpPr>
              <p:nvPr/>
            </p:nvSpPr>
            <p:spPr bwMode="auto">
              <a:xfrm flipV="1">
                <a:off x="788988" y="2103438"/>
                <a:ext cx="0" cy="292100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tailEnd type="triangle" w="med" len="med"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7" name="Line 10"/>
              <p:cNvSpPr>
                <a:spLocks noChangeShapeType="1"/>
              </p:cNvSpPr>
              <p:nvPr/>
            </p:nvSpPr>
            <p:spPr bwMode="auto">
              <a:xfrm>
                <a:off x="788988" y="2470150"/>
                <a:ext cx="3735387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lgDash"/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8" name="Freeform 11"/>
              <p:cNvSpPr/>
              <p:nvPr/>
            </p:nvSpPr>
            <p:spPr bwMode="auto">
              <a:xfrm>
                <a:off x="976313" y="2470150"/>
                <a:ext cx="3548062" cy="2006600"/>
              </a:xfrm>
              <a:custGeom>
                <a:avLst/>
                <a:gdLst>
                  <a:gd name="T0" fmla="*/ 0 w 3420"/>
                  <a:gd name="T1" fmla="*/ 2006600 h 1716"/>
                  <a:gd name="T2" fmla="*/ 560220 w 3420"/>
                  <a:gd name="T3" fmla="*/ 1824182 h 1716"/>
                  <a:gd name="T4" fmla="*/ 933701 w 3420"/>
                  <a:gd name="T5" fmla="*/ 1824182 h 1716"/>
                  <a:gd name="T6" fmla="*/ 1680661 w 3420"/>
                  <a:gd name="T7" fmla="*/ 1641764 h 1716"/>
                  <a:gd name="T8" fmla="*/ 2427621 w 3420"/>
                  <a:gd name="T9" fmla="*/ 1459345 h 1716"/>
                  <a:gd name="T10" fmla="*/ 3174582 w 3420"/>
                  <a:gd name="T11" fmla="*/ 912091 h 1716"/>
                  <a:gd name="T12" fmla="*/ 3548062 w 3420"/>
                  <a:gd name="T13" fmla="*/ 0 h 17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420" h="1716">
                    <a:moveTo>
                      <a:pt x="0" y="1716"/>
                    </a:moveTo>
                    <a:cubicBezTo>
                      <a:pt x="195" y="1651"/>
                      <a:pt x="390" y="1586"/>
                      <a:pt x="540" y="1560"/>
                    </a:cubicBezTo>
                    <a:cubicBezTo>
                      <a:pt x="690" y="1534"/>
                      <a:pt x="720" y="1586"/>
                      <a:pt x="900" y="1560"/>
                    </a:cubicBezTo>
                    <a:cubicBezTo>
                      <a:pt x="1080" y="1534"/>
                      <a:pt x="1380" y="1456"/>
                      <a:pt x="1620" y="1404"/>
                    </a:cubicBezTo>
                    <a:cubicBezTo>
                      <a:pt x="1860" y="1352"/>
                      <a:pt x="2100" y="1352"/>
                      <a:pt x="2340" y="1248"/>
                    </a:cubicBezTo>
                    <a:cubicBezTo>
                      <a:pt x="2580" y="1144"/>
                      <a:pt x="2880" y="988"/>
                      <a:pt x="3060" y="780"/>
                    </a:cubicBezTo>
                    <a:cubicBezTo>
                      <a:pt x="3240" y="572"/>
                      <a:pt x="3360" y="130"/>
                      <a:pt x="3420" y="0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9" name="Text Box 12"/>
              <p:cNvSpPr txBox="1">
                <a:spLocks noChangeArrowheads="1"/>
              </p:cNvSpPr>
              <p:nvPr/>
            </p:nvSpPr>
            <p:spPr bwMode="auto">
              <a:xfrm>
                <a:off x="415925" y="4832350"/>
                <a:ext cx="477838" cy="396875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1" lang="en-US" altLang="zh-CN" sz="2000" i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o</a:t>
                </a:r>
              </a:p>
            </p:txBody>
          </p:sp>
          <p:sp>
            <p:nvSpPr>
              <p:cNvPr id="180" name="Text Box 13"/>
              <p:cNvSpPr txBox="1">
                <a:spLocks noChangeArrowheads="1"/>
              </p:cNvSpPr>
              <p:nvPr/>
            </p:nvSpPr>
            <p:spPr bwMode="auto">
              <a:xfrm>
                <a:off x="814388" y="4832350"/>
                <a:ext cx="319087" cy="396875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1" lang="en-US" altLang="zh-CN" sz="20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181" name="Text Box 14"/>
              <p:cNvSpPr txBox="1">
                <a:spLocks noChangeArrowheads="1"/>
              </p:cNvSpPr>
              <p:nvPr/>
            </p:nvSpPr>
            <p:spPr bwMode="auto">
              <a:xfrm>
                <a:off x="4394200" y="4832350"/>
                <a:ext cx="636588" cy="396875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1" lang="en-US" altLang="zh-CN" sz="20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34</a:t>
                </a:r>
              </a:p>
            </p:txBody>
          </p:sp>
          <p:sp>
            <p:nvSpPr>
              <p:cNvPr id="182" name="Text Box 15"/>
              <p:cNvSpPr txBox="1">
                <a:spLocks noChangeArrowheads="1"/>
              </p:cNvSpPr>
              <p:nvPr/>
            </p:nvSpPr>
            <p:spPr bwMode="auto">
              <a:xfrm>
                <a:off x="5003800" y="4903788"/>
                <a:ext cx="398463" cy="45720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1" lang="en-US" altLang="zh-CN" sz="2400" i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x</a:t>
                </a:r>
              </a:p>
            </p:txBody>
          </p:sp>
          <p:sp>
            <p:nvSpPr>
              <p:cNvPr id="183" name="Text Box 16"/>
              <p:cNvSpPr txBox="1">
                <a:spLocks noChangeArrowheads="1"/>
              </p:cNvSpPr>
              <p:nvPr/>
            </p:nvSpPr>
            <p:spPr bwMode="auto">
              <a:xfrm>
                <a:off x="827088" y="1808163"/>
                <a:ext cx="715962" cy="45720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1" lang="en-US" altLang="zh-CN" sz="2400" i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y</a:t>
                </a:r>
              </a:p>
            </p:txBody>
          </p:sp>
          <p:sp>
            <p:nvSpPr>
              <p:cNvPr id="184" name="Text Box 17"/>
              <p:cNvSpPr txBox="1">
                <a:spLocks noChangeArrowheads="1"/>
              </p:cNvSpPr>
              <p:nvPr/>
            </p:nvSpPr>
            <p:spPr bwMode="auto">
              <a:xfrm>
                <a:off x="971550" y="4473575"/>
                <a:ext cx="557213" cy="395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1" lang="en-US" altLang="zh-CN" sz="2000" i="1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185" name="Text Box 18"/>
              <p:cNvSpPr txBox="1">
                <a:spLocks noChangeArrowheads="1"/>
              </p:cNvSpPr>
              <p:nvPr/>
            </p:nvSpPr>
            <p:spPr bwMode="auto">
              <a:xfrm>
                <a:off x="4314825" y="2012950"/>
                <a:ext cx="477838" cy="398463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1" lang="en-US" altLang="zh-CN" sz="2000" i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186" name="Text Box 19"/>
              <p:cNvSpPr txBox="1">
                <a:spLocks noChangeArrowheads="1"/>
              </p:cNvSpPr>
              <p:nvPr/>
            </p:nvSpPr>
            <p:spPr bwMode="auto">
              <a:xfrm>
                <a:off x="2565400" y="4014788"/>
                <a:ext cx="1511300" cy="3952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kumimoji="1" lang="en-US" altLang="zh-CN" sz="2000" b="1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y</a:t>
                </a:r>
                <a:r>
                  <a:rPr kumimoji="1" lang="en-US" altLang="zh-CN" sz="2000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=</a:t>
                </a:r>
                <a:r>
                  <a:rPr kumimoji="1" lang="en-US" altLang="zh-CN" sz="2000" b="1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f</a:t>
                </a:r>
                <a:r>
                  <a:rPr kumimoji="1" lang="en-US" altLang="zh-CN" sz="2000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(</a:t>
                </a:r>
                <a:r>
                  <a:rPr kumimoji="1" lang="en-US" altLang="zh-CN" sz="2000" b="1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x</a:t>
                </a:r>
                <a:r>
                  <a:rPr kumimoji="1" lang="en-US" altLang="zh-CN" sz="2000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)</a:t>
                </a:r>
              </a:p>
            </p:txBody>
          </p:sp>
          <p:sp>
            <p:nvSpPr>
              <p:cNvPr id="187" name="Line 20"/>
              <p:cNvSpPr>
                <a:spLocks noChangeShapeType="1"/>
              </p:cNvSpPr>
              <p:nvPr/>
            </p:nvSpPr>
            <p:spPr bwMode="auto">
              <a:xfrm>
                <a:off x="2166938" y="4195763"/>
                <a:ext cx="0" cy="63658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88" name="Line 21"/>
              <p:cNvSpPr>
                <a:spLocks noChangeShapeType="1"/>
              </p:cNvSpPr>
              <p:nvPr/>
            </p:nvSpPr>
            <p:spPr bwMode="auto">
              <a:xfrm flipH="1">
                <a:off x="814388" y="4195763"/>
                <a:ext cx="135255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89" name="Text Box 22"/>
              <p:cNvSpPr txBox="1">
                <a:spLocks noChangeArrowheads="1"/>
              </p:cNvSpPr>
              <p:nvPr/>
            </p:nvSpPr>
            <p:spPr bwMode="auto">
              <a:xfrm>
                <a:off x="1849438" y="4832350"/>
                <a:ext cx="715962" cy="457200"/>
              </a:xfrm>
              <a:prstGeom prst="rect">
                <a:avLst/>
              </a:prstGeom>
              <a:noFill/>
              <a:ln w="12700">
                <a:noFill/>
                <a:miter lim="800000"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zh-CN" sz="2400" i="1">
                    <a:latin typeface="Times New Roman" panose="02020603050405020304" pitchFamily="18" charset="0"/>
                  </a:rPr>
                  <a:t>x</a:t>
                </a:r>
                <a:r>
                  <a:rPr lang="en-US" altLang="zh-CN" sz="2400" i="1" baseline="-25000">
                    <a:latin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190" name="Text Box 23"/>
              <p:cNvSpPr txBox="1">
                <a:spLocks noChangeArrowheads="1"/>
              </p:cNvSpPr>
              <p:nvPr/>
            </p:nvSpPr>
            <p:spPr bwMode="auto">
              <a:xfrm>
                <a:off x="104775" y="3922713"/>
                <a:ext cx="795338" cy="457200"/>
              </a:xfrm>
              <a:prstGeom prst="rect">
                <a:avLst/>
              </a:prstGeom>
              <a:noFill/>
              <a:ln w="12700">
                <a:noFill/>
                <a:miter lim="800000"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zh-CN" sz="2400" i="1">
                    <a:latin typeface="Times New Roman" panose="02020603050405020304" pitchFamily="18" charset="0"/>
                  </a:rPr>
                  <a:t>f(x</a:t>
                </a:r>
                <a:r>
                  <a:rPr lang="en-US" altLang="zh-CN" sz="2400" i="1" baseline="-25000">
                    <a:latin typeface="Times New Roman" panose="02020603050405020304" pitchFamily="18" charset="0"/>
                  </a:rPr>
                  <a:t>1</a:t>
                </a:r>
                <a:r>
                  <a:rPr lang="en-US" altLang="zh-CN" sz="2400" i="1">
                    <a:latin typeface="Times New Roman" panose="02020603050405020304" pitchFamily="18" charset="0"/>
                  </a:rPr>
                  <a:t>)</a:t>
                </a:r>
              </a:p>
            </p:txBody>
          </p:sp>
          <p:sp>
            <p:nvSpPr>
              <p:cNvPr id="191" name="Rectangle 24"/>
              <p:cNvSpPr>
                <a:spLocks noChangeArrowheads="1"/>
              </p:cNvSpPr>
              <p:nvPr/>
            </p:nvSpPr>
            <p:spPr bwMode="auto">
              <a:xfrm>
                <a:off x="276225" y="4340225"/>
                <a:ext cx="623888" cy="457200"/>
              </a:xfrm>
              <a:prstGeom prst="rect">
                <a:avLst/>
              </a:prstGeom>
              <a:noFill/>
              <a:ln w="12700">
                <a:noFill/>
                <a:miter lim="800000"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CN" sz="2400" i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f(1)</a:t>
                </a:r>
              </a:p>
            </p:txBody>
          </p:sp>
          <p:sp>
            <p:nvSpPr>
              <p:cNvPr id="192" name="Line 28"/>
              <p:cNvSpPr>
                <a:spLocks noChangeShapeType="1"/>
              </p:cNvSpPr>
              <p:nvPr/>
            </p:nvSpPr>
            <p:spPr bwMode="auto">
              <a:xfrm flipV="1">
                <a:off x="900113" y="4211638"/>
                <a:ext cx="1277937" cy="296862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96" name="矩形 195"/>
            <p:cNvSpPr/>
            <p:nvPr/>
          </p:nvSpPr>
          <p:spPr>
            <a:xfrm>
              <a:off x="3707904" y="4797152"/>
              <a:ext cx="35137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i="1" dirty="0" smtClean="0">
                  <a:solidFill>
                    <a:srgbClr val="000000"/>
                  </a:solidFill>
                  <a:latin typeface="Times New Roman" panose="02020603050405020304" pitchFamily="18" charset="0"/>
                </a:rPr>
                <a:t>D</a:t>
              </a:r>
              <a:endParaRPr kumimoji="1" lang="en-US" altLang="zh-CN" i="1" dirty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 bwMode="auto">
          <a:xfrm>
            <a:off x="0" y="44624"/>
            <a:ext cx="9144000" cy="1143000"/>
            <a:chOff x="0" y="0"/>
            <a:chExt cx="5760" cy="720"/>
          </a:xfrm>
        </p:grpSpPr>
        <p:pic>
          <p:nvPicPr>
            <p:cNvPr id="9" name="Picture 10" descr="QQ截图20131201212812"/>
            <p:cNvPicPr>
              <a:picLocks noChangeAspect="1" noChangeArrowheads="1"/>
            </p:cNvPicPr>
            <p:nvPr/>
          </p:nvPicPr>
          <p:blipFill>
            <a:blip r:embed="rId3" cstate="print">
              <a:lum bright="58000" contrast="-10000"/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11" descr="QQ截图20131201220147"/>
            <p:cNvPicPr>
              <a:picLocks noChangeAspect="1" noChangeArrowheads="1"/>
            </p:cNvPicPr>
            <p:nvPr/>
          </p:nvPicPr>
          <p:blipFill>
            <a:blip r:embed="rId4" cstate="print"/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987824" y="472529"/>
            <a:ext cx="3024038" cy="7694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/>
            <a:r>
              <a:rPr kumimoji="0" lang="zh-CN" altLang="en-US" sz="4400" b="1" dirty="0" smtClean="0">
                <a:solidFill>
                  <a:srgbClr val="EE0000"/>
                </a:solidFill>
                <a:latin typeface="华文新魏" pitchFamily="2" charset="-122"/>
                <a:ea typeface="华文新魏" pitchFamily="2" charset="-122"/>
              </a:rPr>
              <a:t>探究</a:t>
            </a:r>
            <a:endParaRPr kumimoji="0" lang="en-US" altLang="zh-CN" sz="4400" b="1" dirty="0">
              <a:solidFill>
                <a:srgbClr val="EE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1556792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探究三：</a:t>
            </a:r>
            <a:r>
              <a:rPr kumimoji="1" lang="zh-CN" alt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如果将气温曲线看成是函数</a:t>
            </a:r>
            <a:r>
              <a:rPr kumimoji="1" lang="en-US" altLang="zh-CN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y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=</a:t>
            </a:r>
            <a:r>
              <a:rPr kumimoji="1" lang="en-US" altLang="zh-CN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f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</a:t>
            </a:r>
            <a:r>
              <a:rPr kumimoji="1" lang="en-US" altLang="zh-CN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x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</a:t>
            </a:r>
            <a:r>
              <a:rPr kumimoji="1" lang="zh-CN" alt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的图象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,</a:t>
            </a:r>
            <a:r>
              <a:rPr kumimoji="1" lang="zh-CN" alt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那么如何量化函数</a:t>
            </a:r>
            <a:r>
              <a:rPr kumimoji="1" lang="en-US" altLang="zh-CN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y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= </a:t>
            </a:r>
            <a:r>
              <a:rPr kumimoji="1" lang="en-US" altLang="zh-CN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f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</a:t>
            </a:r>
            <a:r>
              <a:rPr kumimoji="1" lang="en-US" altLang="zh-CN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x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</a:t>
            </a:r>
            <a:r>
              <a:rPr kumimoji="1" lang="zh-CN" alt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在区间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[1</a:t>
            </a:r>
            <a:r>
              <a:rPr kumimoji="1" lang="en-US" altLang="zh-CN" sz="2400" b="1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,</a:t>
            </a:r>
            <a:r>
              <a:rPr kumimoji="1" lang="en-US" altLang="zh-CN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x</a:t>
            </a:r>
            <a:r>
              <a:rPr kumimoji="1" lang="en-US" altLang="zh-CN" sz="2400" b="1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1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]</a:t>
            </a:r>
            <a:r>
              <a:rPr kumimoji="1" lang="zh-CN" alt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上的陡峭程度？</a:t>
            </a:r>
            <a:endParaRPr lang="zh-CN" altLang="en-US" sz="2400" b="1" dirty="0"/>
          </a:p>
        </p:txBody>
      </p:sp>
      <p:grpSp>
        <p:nvGrpSpPr>
          <p:cNvPr id="3" name="组合 196"/>
          <p:cNvGrpSpPr/>
          <p:nvPr/>
        </p:nvGrpSpPr>
        <p:grpSpPr>
          <a:xfrm>
            <a:off x="1794792" y="2756495"/>
            <a:ext cx="5297488" cy="3552825"/>
            <a:chOff x="1794792" y="2756495"/>
            <a:chExt cx="5297488" cy="3552825"/>
          </a:xfrm>
        </p:grpSpPr>
        <p:grpSp>
          <p:nvGrpSpPr>
            <p:cNvPr id="4" name="组合 194"/>
            <p:cNvGrpSpPr/>
            <p:nvPr/>
          </p:nvGrpSpPr>
          <p:grpSpPr>
            <a:xfrm>
              <a:off x="1794792" y="2756495"/>
              <a:ext cx="5297488" cy="3552825"/>
              <a:chOff x="104775" y="1808163"/>
              <a:chExt cx="5297488" cy="3552825"/>
            </a:xfrm>
          </p:grpSpPr>
          <p:sp>
            <p:nvSpPr>
              <p:cNvPr id="172" name="Line 5"/>
              <p:cNvSpPr>
                <a:spLocks noChangeShapeType="1"/>
              </p:cNvSpPr>
              <p:nvPr/>
            </p:nvSpPr>
            <p:spPr bwMode="auto">
              <a:xfrm flipH="1">
                <a:off x="788988" y="4476750"/>
                <a:ext cx="187325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lgDash"/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3" name="Line 6"/>
              <p:cNvSpPr>
                <a:spLocks noChangeShapeType="1"/>
              </p:cNvSpPr>
              <p:nvPr/>
            </p:nvSpPr>
            <p:spPr bwMode="auto">
              <a:xfrm flipV="1">
                <a:off x="976313" y="4476750"/>
                <a:ext cx="0" cy="36512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lgDash"/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4" name="Line 7"/>
              <p:cNvSpPr>
                <a:spLocks noChangeShapeType="1"/>
              </p:cNvSpPr>
              <p:nvPr/>
            </p:nvSpPr>
            <p:spPr bwMode="auto">
              <a:xfrm>
                <a:off x="4524375" y="2470150"/>
                <a:ext cx="0" cy="237172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lgDash"/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5" name="Line 8"/>
              <p:cNvSpPr>
                <a:spLocks noChangeShapeType="1"/>
              </p:cNvSpPr>
              <p:nvPr/>
            </p:nvSpPr>
            <p:spPr bwMode="auto">
              <a:xfrm>
                <a:off x="415925" y="4841875"/>
                <a:ext cx="4854575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tailEnd type="triangle" w="med" len="med"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6" name="Line 9"/>
              <p:cNvSpPr>
                <a:spLocks noChangeShapeType="1"/>
              </p:cNvSpPr>
              <p:nvPr/>
            </p:nvSpPr>
            <p:spPr bwMode="auto">
              <a:xfrm flipV="1">
                <a:off x="788988" y="2103438"/>
                <a:ext cx="0" cy="292100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tailEnd type="triangle" w="med" len="med"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7" name="Line 10"/>
              <p:cNvSpPr>
                <a:spLocks noChangeShapeType="1"/>
              </p:cNvSpPr>
              <p:nvPr/>
            </p:nvSpPr>
            <p:spPr bwMode="auto">
              <a:xfrm>
                <a:off x="788988" y="2470150"/>
                <a:ext cx="3735387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lgDash"/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8" name="Freeform 11"/>
              <p:cNvSpPr/>
              <p:nvPr/>
            </p:nvSpPr>
            <p:spPr bwMode="auto">
              <a:xfrm>
                <a:off x="976313" y="2470150"/>
                <a:ext cx="3548062" cy="2006600"/>
              </a:xfrm>
              <a:custGeom>
                <a:avLst/>
                <a:gdLst>
                  <a:gd name="T0" fmla="*/ 0 w 3420"/>
                  <a:gd name="T1" fmla="*/ 2006600 h 1716"/>
                  <a:gd name="T2" fmla="*/ 560220 w 3420"/>
                  <a:gd name="T3" fmla="*/ 1824182 h 1716"/>
                  <a:gd name="T4" fmla="*/ 933701 w 3420"/>
                  <a:gd name="T5" fmla="*/ 1824182 h 1716"/>
                  <a:gd name="T6" fmla="*/ 1680661 w 3420"/>
                  <a:gd name="T7" fmla="*/ 1641764 h 1716"/>
                  <a:gd name="T8" fmla="*/ 2427621 w 3420"/>
                  <a:gd name="T9" fmla="*/ 1459345 h 1716"/>
                  <a:gd name="T10" fmla="*/ 3174582 w 3420"/>
                  <a:gd name="T11" fmla="*/ 912091 h 1716"/>
                  <a:gd name="T12" fmla="*/ 3548062 w 3420"/>
                  <a:gd name="T13" fmla="*/ 0 h 17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420" h="1716">
                    <a:moveTo>
                      <a:pt x="0" y="1716"/>
                    </a:moveTo>
                    <a:cubicBezTo>
                      <a:pt x="195" y="1651"/>
                      <a:pt x="390" y="1586"/>
                      <a:pt x="540" y="1560"/>
                    </a:cubicBezTo>
                    <a:cubicBezTo>
                      <a:pt x="690" y="1534"/>
                      <a:pt x="720" y="1586"/>
                      <a:pt x="900" y="1560"/>
                    </a:cubicBezTo>
                    <a:cubicBezTo>
                      <a:pt x="1080" y="1534"/>
                      <a:pt x="1380" y="1456"/>
                      <a:pt x="1620" y="1404"/>
                    </a:cubicBezTo>
                    <a:cubicBezTo>
                      <a:pt x="1860" y="1352"/>
                      <a:pt x="2100" y="1352"/>
                      <a:pt x="2340" y="1248"/>
                    </a:cubicBezTo>
                    <a:cubicBezTo>
                      <a:pt x="2580" y="1144"/>
                      <a:pt x="2880" y="988"/>
                      <a:pt x="3060" y="780"/>
                    </a:cubicBezTo>
                    <a:cubicBezTo>
                      <a:pt x="3240" y="572"/>
                      <a:pt x="3360" y="130"/>
                      <a:pt x="3420" y="0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9" name="Text Box 12"/>
              <p:cNvSpPr txBox="1">
                <a:spLocks noChangeArrowheads="1"/>
              </p:cNvSpPr>
              <p:nvPr/>
            </p:nvSpPr>
            <p:spPr bwMode="auto">
              <a:xfrm>
                <a:off x="415925" y="4832350"/>
                <a:ext cx="477838" cy="396875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1" lang="en-US" altLang="zh-CN" sz="2000" i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o</a:t>
                </a:r>
              </a:p>
            </p:txBody>
          </p:sp>
          <p:sp>
            <p:nvSpPr>
              <p:cNvPr id="180" name="Text Box 13"/>
              <p:cNvSpPr txBox="1">
                <a:spLocks noChangeArrowheads="1"/>
              </p:cNvSpPr>
              <p:nvPr/>
            </p:nvSpPr>
            <p:spPr bwMode="auto">
              <a:xfrm>
                <a:off x="814388" y="4832350"/>
                <a:ext cx="319087" cy="396875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1" lang="en-US" altLang="zh-CN" sz="20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181" name="Text Box 14"/>
              <p:cNvSpPr txBox="1">
                <a:spLocks noChangeArrowheads="1"/>
              </p:cNvSpPr>
              <p:nvPr/>
            </p:nvSpPr>
            <p:spPr bwMode="auto">
              <a:xfrm>
                <a:off x="4394200" y="4832350"/>
                <a:ext cx="636588" cy="396875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1" lang="en-US" altLang="zh-CN" sz="20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34</a:t>
                </a:r>
              </a:p>
            </p:txBody>
          </p:sp>
          <p:sp>
            <p:nvSpPr>
              <p:cNvPr id="182" name="Text Box 15"/>
              <p:cNvSpPr txBox="1">
                <a:spLocks noChangeArrowheads="1"/>
              </p:cNvSpPr>
              <p:nvPr/>
            </p:nvSpPr>
            <p:spPr bwMode="auto">
              <a:xfrm>
                <a:off x="5003800" y="4903788"/>
                <a:ext cx="398463" cy="45720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1" lang="en-US" altLang="zh-CN" sz="2400" i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x</a:t>
                </a:r>
              </a:p>
            </p:txBody>
          </p:sp>
          <p:sp>
            <p:nvSpPr>
              <p:cNvPr id="183" name="Text Box 16"/>
              <p:cNvSpPr txBox="1">
                <a:spLocks noChangeArrowheads="1"/>
              </p:cNvSpPr>
              <p:nvPr/>
            </p:nvSpPr>
            <p:spPr bwMode="auto">
              <a:xfrm>
                <a:off x="827088" y="1808163"/>
                <a:ext cx="715962" cy="45720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1" lang="en-US" altLang="zh-CN" sz="2400" i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y</a:t>
                </a:r>
              </a:p>
            </p:txBody>
          </p:sp>
          <p:sp>
            <p:nvSpPr>
              <p:cNvPr id="184" name="Text Box 17"/>
              <p:cNvSpPr txBox="1">
                <a:spLocks noChangeArrowheads="1"/>
              </p:cNvSpPr>
              <p:nvPr/>
            </p:nvSpPr>
            <p:spPr bwMode="auto">
              <a:xfrm>
                <a:off x="971550" y="4473575"/>
                <a:ext cx="557213" cy="395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1" lang="en-US" altLang="zh-CN" sz="2000" i="1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185" name="Text Box 18"/>
              <p:cNvSpPr txBox="1">
                <a:spLocks noChangeArrowheads="1"/>
              </p:cNvSpPr>
              <p:nvPr/>
            </p:nvSpPr>
            <p:spPr bwMode="auto">
              <a:xfrm>
                <a:off x="4314825" y="2012950"/>
                <a:ext cx="477838" cy="398463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1" lang="en-US" altLang="zh-CN" sz="2000" i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186" name="Text Box 19"/>
              <p:cNvSpPr txBox="1">
                <a:spLocks noChangeArrowheads="1"/>
              </p:cNvSpPr>
              <p:nvPr/>
            </p:nvSpPr>
            <p:spPr bwMode="auto">
              <a:xfrm>
                <a:off x="2565400" y="4014788"/>
                <a:ext cx="1511300" cy="3952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kumimoji="1" lang="en-US" altLang="zh-CN" sz="2000" b="1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y</a:t>
                </a:r>
                <a:r>
                  <a:rPr kumimoji="1" lang="en-US" altLang="zh-CN" sz="2000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=</a:t>
                </a:r>
                <a:r>
                  <a:rPr kumimoji="1" lang="en-US" altLang="zh-CN" sz="2000" b="1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f</a:t>
                </a:r>
                <a:r>
                  <a:rPr kumimoji="1" lang="en-US" altLang="zh-CN" sz="2000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(</a:t>
                </a:r>
                <a:r>
                  <a:rPr kumimoji="1" lang="en-US" altLang="zh-CN" sz="2000" b="1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x</a:t>
                </a:r>
                <a:r>
                  <a:rPr kumimoji="1" lang="en-US" altLang="zh-CN" sz="2000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)</a:t>
                </a:r>
              </a:p>
            </p:txBody>
          </p:sp>
          <p:sp>
            <p:nvSpPr>
              <p:cNvPr id="187" name="Line 20"/>
              <p:cNvSpPr>
                <a:spLocks noChangeShapeType="1"/>
              </p:cNvSpPr>
              <p:nvPr/>
            </p:nvSpPr>
            <p:spPr bwMode="auto">
              <a:xfrm>
                <a:off x="2166938" y="4195763"/>
                <a:ext cx="0" cy="63658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88" name="Line 21"/>
              <p:cNvSpPr>
                <a:spLocks noChangeShapeType="1"/>
              </p:cNvSpPr>
              <p:nvPr/>
            </p:nvSpPr>
            <p:spPr bwMode="auto">
              <a:xfrm flipH="1">
                <a:off x="814388" y="4195763"/>
                <a:ext cx="135255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89" name="Text Box 22"/>
              <p:cNvSpPr txBox="1">
                <a:spLocks noChangeArrowheads="1"/>
              </p:cNvSpPr>
              <p:nvPr/>
            </p:nvSpPr>
            <p:spPr bwMode="auto">
              <a:xfrm>
                <a:off x="1849438" y="4832350"/>
                <a:ext cx="715962" cy="457200"/>
              </a:xfrm>
              <a:prstGeom prst="rect">
                <a:avLst/>
              </a:prstGeom>
              <a:noFill/>
              <a:ln w="12700">
                <a:noFill/>
                <a:miter lim="800000"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zh-CN" sz="2400" i="1">
                    <a:latin typeface="Times New Roman" panose="02020603050405020304" pitchFamily="18" charset="0"/>
                  </a:rPr>
                  <a:t>x</a:t>
                </a:r>
                <a:r>
                  <a:rPr lang="en-US" altLang="zh-CN" sz="2400" i="1" baseline="-25000">
                    <a:latin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190" name="Text Box 23"/>
              <p:cNvSpPr txBox="1">
                <a:spLocks noChangeArrowheads="1"/>
              </p:cNvSpPr>
              <p:nvPr/>
            </p:nvSpPr>
            <p:spPr bwMode="auto">
              <a:xfrm>
                <a:off x="104775" y="3922713"/>
                <a:ext cx="795338" cy="457200"/>
              </a:xfrm>
              <a:prstGeom prst="rect">
                <a:avLst/>
              </a:prstGeom>
              <a:noFill/>
              <a:ln w="12700">
                <a:noFill/>
                <a:miter lim="800000"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zh-CN" sz="2400" i="1">
                    <a:latin typeface="Times New Roman" panose="02020603050405020304" pitchFamily="18" charset="0"/>
                  </a:rPr>
                  <a:t>f(x</a:t>
                </a:r>
                <a:r>
                  <a:rPr lang="en-US" altLang="zh-CN" sz="2400" i="1" baseline="-25000">
                    <a:latin typeface="Times New Roman" panose="02020603050405020304" pitchFamily="18" charset="0"/>
                  </a:rPr>
                  <a:t>1</a:t>
                </a:r>
                <a:r>
                  <a:rPr lang="en-US" altLang="zh-CN" sz="2400" i="1">
                    <a:latin typeface="Times New Roman" panose="02020603050405020304" pitchFamily="18" charset="0"/>
                  </a:rPr>
                  <a:t>)</a:t>
                </a:r>
              </a:p>
            </p:txBody>
          </p:sp>
          <p:sp>
            <p:nvSpPr>
              <p:cNvPr id="191" name="Rectangle 24"/>
              <p:cNvSpPr>
                <a:spLocks noChangeArrowheads="1"/>
              </p:cNvSpPr>
              <p:nvPr/>
            </p:nvSpPr>
            <p:spPr bwMode="auto">
              <a:xfrm>
                <a:off x="276225" y="4340225"/>
                <a:ext cx="623888" cy="457200"/>
              </a:xfrm>
              <a:prstGeom prst="rect">
                <a:avLst/>
              </a:prstGeom>
              <a:noFill/>
              <a:ln w="12700">
                <a:noFill/>
                <a:miter lim="800000"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CN" sz="2400" i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f(1)</a:t>
                </a:r>
              </a:p>
            </p:txBody>
          </p:sp>
          <p:sp>
            <p:nvSpPr>
              <p:cNvPr id="192" name="Line 28"/>
              <p:cNvSpPr>
                <a:spLocks noChangeShapeType="1"/>
              </p:cNvSpPr>
              <p:nvPr/>
            </p:nvSpPr>
            <p:spPr bwMode="auto">
              <a:xfrm flipV="1">
                <a:off x="900113" y="4211638"/>
                <a:ext cx="1277937" cy="296862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96" name="矩形 195"/>
            <p:cNvSpPr/>
            <p:nvPr/>
          </p:nvSpPr>
          <p:spPr>
            <a:xfrm>
              <a:off x="3707904" y="4797152"/>
              <a:ext cx="35137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i="1" dirty="0" smtClean="0">
                  <a:solidFill>
                    <a:srgbClr val="000000"/>
                  </a:solidFill>
                  <a:latin typeface="Times New Roman" panose="02020603050405020304" pitchFamily="18" charset="0"/>
                </a:rPr>
                <a:t>D</a:t>
              </a:r>
              <a:endParaRPr kumimoji="1" lang="en-US" altLang="zh-CN" i="1" dirty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graphicFrame>
        <p:nvGraphicFramePr>
          <p:cNvPr id="39962" name="Object 26"/>
          <p:cNvGraphicFramePr>
            <a:graphicFrameLocks noChangeAspect="1"/>
          </p:cNvGraphicFramePr>
          <p:nvPr/>
        </p:nvGraphicFramePr>
        <p:xfrm>
          <a:off x="6588125" y="4292600"/>
          <a:ext cx="2224088" cy="947738"/>
        </p:xfrm>
        <a:graphic>
          <a:graphicData uri="http://schemas.openxmlformats.org/presentationml/2006/ole">
            <p:oleObj spid="_x0000_s1032" name="公式" r:id="rId5" imgW="1054440" imgH="5590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 bwMode="auto">
          <a:xfrm>
            <a:off x="0" y="44624"/>
            <a:ext cx="9144000" cy="1143000"/>
            <a:chOff x="0" y="0"/>
            <a:chExt cx="5760" cy="720"/>
          </a:xfrm>
        </p:grpSpPr>
        <p:pic>
          <p:nvPicPr>
            <p:cNvPr id="9" name="Picture 10" descr="QQ截图20131201212812"/>
            <p:cNvPicPr>
              <a:picLocks noChangeAspect="1" noChangeArrowheads="1"/>
            </p:cNvPicPr>
            <p:nvPr/>
          </p:nvPicPr>
          <p:blipFill>
            <a:blip r:embed="rId3" cstate="print">
              <a:lum bright="58000" contrast="-10000"/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11" descr="QQ截图20131201220147"/>
            <p:cNvPicPr>
              <a:picLocks noChangeAspect="1" noChangeArrowheads="1"/>
            </p:cNvPicPr>
            <p:nvPr/>
          </p:nvPicPr>
          <p:blipFill>
            <a:blip r:embed="rId4" cstate="print"/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987824" y="472529"/>
            <a:ext cx="3024038" cy="7694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/>
            <a:r>
              <a:rPr kumimoji="0" lang="zh-CN" altLang="en-US" sz="4400" b="1" dirty="0" smtClean="0">
                <a:solidFill>
                  <a:srgbClr val="EE0000"/>
                </a:solidFill>
                <a:latin typeface="华文新魏" pitchFamily="2" charset="-122"/>
                <a:ea typeface="华文新魏" pitchFamily="2" charset="-122"/>
              </a:rPr>
              <a:t>探究</a:t>
            </a:r>
            <a:endParaRPr kumimoji="0" lang="en-US" altLang="zh-CN" sz="4400" b="1" dirty="0">
              <a:solidFill>
                <a:srgbClr val="EE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1556792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探究四：</a:t>
            </a:r>
            <a:r>
              <a:rPr kumimoji="1" lang="zh-CN" alt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如果将气温曲线看成是函数</a:t>
            </a:r>
            <a:r>
              <a:rPr kumimoji="1" lang="en-US" altLang="zh-CN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y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=</a:t>
            </a:r>
            <a:r>
              <a:rPr kumimoji="1" lang="en-US" altLang="zh-CN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f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</a:t>
            </a:r>
            <a:r>
              <a:rPr kumimoji="1" lang="en-US" altLang="zh-CN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x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</a:t>
            </a:r>
            <a:r>
              <a:rPr kumimoji="1" lang="zh-CN" alt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的图象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,</a:t>
            </a:r>
            <a:r>
              <a:rPr kumimoji="1" lang="zh-CN" alt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那么如何量化函数</a:t>
            </a:r>
            <a:r>
              <a:rPr kumimoji="1" lang="en-US" altLang="zh-CN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y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= </a:t>
            </a:r>
            <a:r>
              <a:rPr kumimoji="1" lang="en-US" altLang="zh-CN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f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</a:t>
            </a:r>
            <a:r>
              <a:rPr kumimoji="1" lang="en-US" altLang="zh-CN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x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</a:t>
            </a:r>
            <a:r>
              <a:rPr kumimoji="1" lang="zh-CN" alt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在区间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[</a:t>
            </a:r>
            <a:r>
              <a:rPr kumimoji="1" lang="en-US" altLang="zh-CN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x</a:t>
            </a:r>
            <a:r>
              <a:rPr kumimoji="1" lang="en-US" altLang="zh-CN" sz="2400" b="1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2,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34]</a:t>
            </a:r>
            <a:r>
              <a:rPr kumimoji="1" lang="zh-CN" alt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上的陡峭程度？</a:t>
            </a:r>
            <a:endParaRPr lang="zh-CN" altLang="en-US" sz="2400" b="1" dirty="0"/>
          </a:p>
        </p:txBody>
      </p:sp>
      <p:grpSp>
        <p:nvGrpSpPr>
          <p:cNvPr id="33" name="组合 32"/>
          <p:cNvGrpSpPr/>
          <p:nvPr/>
        </p:nvGrpSpPr>
        <p:grpSpPr>
          <a:xfrm>
            <a:off x="1763688" y="2687662"/>
            <a:ext cx="5410200" cy="3549650"/>
            <a:chOff x="152400" y="1092200"/>
            <a:chExt cx="5410200" cy="3549650"/>
          </a:xfrm>
        </p:grpSpPr>
        <p:sp>
          <p:nvSpPr>
            <p:cNvPr id="34" name="Line 7"/>
            <p:cNvSpPr>
              <a:spLocks noChangeShapeType="1"/>
            </p:cNvSpPr>
            <p:nvPr/>
          </p:nvSpPr>
          <p:spPr bwMode="auto">
            <a:xfrm flipH="1">
              <a:off x="842963" y="3829050"/>
              <a:ext cx="18732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lg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35" name="Group 8"/>
            <p:cNvGrpSpPr/>
            <p:nvPr/>
          </p:nvGrpSpPr>
          <p:grpSpPr bwMode="auto">
            <a:xfrm>
              <a:off x="152400" y="1092200"/>
              <a:ext cx="5410200" cy="3549650"/>
              <a:chOff x="864" y="1680"/>
              <a:chExt cx="3264" cy="1873"/>
            </a:xfrm>
          </p:grpSpPr>
          <p:sp>
            <p:nvSpPr>
              <p:cNvPr id="41" name="Line 9"/>
              <p:cNvSpPr>
                <a:spLocks noChangeShapeType="1"/>
              </p:cNvSpPr>
              <p:nvPr/>
            </p:nvSpPr>
            <p:spPr bwMode="auto">
              <a:xfrm flipV="1">
                <a:off x="1394" y="3124"/>
                <a:ext cx="0" cy="19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lgDash"/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42" name="Group 10"/>
              <p:cNvGrpSpPr/>
              <p:nvPr/>
            </p:nvGrpSpPr>
            <p:grpSpPr bwMode="auto">
              <a:xfrm>
                <a:off x="864" y="1680"/>
                <a:ext cx="3264" cy="1873"/>
                <a:chOff x="864" y="1680"/>
                <a:chExt cx="3264" cy="1873"/>
              </a:xfrm>
            </p:grpSpPr>
            <p:sp>
              <p:nvSpPr>
                <p:cNvPr id="43" name="Line 11"/>
                <p:cNvSpPr>
                  <a:spLocks noChangeShapeType="1"/>
                </p:cNvSpPr>
                <p:nvPr/>
              </p:nvSpPr>
              <p:spPr bwMode="auto">
                <a:xfrm>
                  <a:off x="3534" y="2065"/>
                  <a:ext cx="0" cy="125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prstDash val="lgDash"/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4" name="Line 12"/>
                <p:cNvSpPr>
                  <a:spLocks noChangeShapeType="1"/>
                </p:cNvSpPr>
                <p:nvPr/>
              </p:nvSpPr>
              <p:spPr bwMode="auto">
                <a:xfrm>
                  <a:off x="1056" y="3317"/>
                  <a:ext cx="2928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5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1281" y="1872"/>
                  <a:ext cx="0" cy="154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6" name="Line 14"/>
                <p:cNvSpPr>
                  <a:spLocks noChangeShapeType="1"/>
                </p:cNvSpPr>
                <p:nvPr/>
              </p:nvSpPr>
              <p:spPr bwMode="auto">
                <a:xfrm>
                  <a:off x="1281" y="2546"/>
                  <a:ext cx="202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lgDash"/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7" name="Line 15"/>
                <p:cNvSpPr>
                  <a:spLocks noChangeShapeType="1"/>
                </p:cNvSpPr>
                <p:nvPr/>
              </p:nvSpPr>
              <p:spPr bwMode="auto">
                <a:xfrm>
                  <a:off x="3308" y="2546"/>
                  <a:ext cx="0" cy="77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lgDash"/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8" name="Line 16"/>
                <p:cNvSpPr>
                  <a:spLocks noChangeShapeType="1"/>
                </p:cNvSpPr>
                <p:nvPr/>
              </p:nvSpPr>
              <p:spPr bwMode="auto">
                <a:xfrm>
                  <a:off x="1281" y="2065"/>
                  <a:ext cx="2253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prstDash val="lgDash"/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9" name="Freeform 17"/>
                <p:cNvSpPr/>
                <p:nvPr/>
              </p:nvSpPr>
              <p:spPr bwMode="auto">
                <a:xfrm>
                  <a:off x="1394" y="2065"/>
                  <a:ext cx="2140" cy="1059"/>
                </a:xfrm>
                <a:custGeom>
                  <a:avLst/>
                  <a:gdLst>
                    <a:gd name="T0" fmla="*/ 0 w 3420"/>
                    <a:gd name="T1" fmla="*/ 1059 h 1716"/>
                    <a:gd name="T2" fmla="*/ 338 w 3420"/>
                    <a:gd name="T3" fmla="*/ 963 h 1716"/>
                    <a:gd name="T4" fmla="*/ 563 w 3420"/>
                    <a:gd name="T5" fmla="*/ 963 h 1716"/>
                    <a:gd name="T6" fmla="*/ 1014 w 3420"/>
                    <a:gd name="T7" fmla="*/ 866 h 1716"/>
                    <a:gd name="T8" fmla="*/ 1464 w 3420"/>
                    <a:gd name="T9" fmla="*/ 770 h 1716"/>
                    <a:gd name="T10" fmla="*/ 1915 w 3420"/>
                    <a:gd name="T11" fmla="*/ 481 h 1716"/>
                    <a:gd name="T12" fmla="*/ 2140 w 3420"/>
                    <a:gd name="T13" fmla="*/ 0 h 17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420" h="1716">
                      <a:moveTo>
                        <a:pt x="0" y="1716"/>
                      </a:moveTo>
                      <a:cubicBezTo>
                        <a:pt x="195" y="1651"/>
                        <a:pt x="390" y="1586"/>
                        <a:pt x="540" y="1560"/>
                      </a:cubicBezTo>
                      <a:cubicBezTo>
                        <a:pt x="690" y="1534"/>
                        <a:pt x="720" y="1586"/>
                        <a:pt x="900" y="1560"/>
                      </a:cubicBezTo>
                      <a:cubicBezTo>
                        <a:pt x="1080" y="1534"/>
                        <a:pt x="1380" y="1456"/>
                        <a:pt x="1620" y="1404"/>
                      </a:cubicBezTo>
                      <a:cubicBezTo>
                        <a:pt x="1860" y="1352"/>
                        <a:pt x="2100" y="1352"/>
                        <a:pt x="2340" y="1248"/>
                      </a:cubicBezTo>
                      <a:cubicBezTo>
                        <a:pt x="2580" y="1144"/>
                        <a:pt x="2880" y="988"/>
                        <a:pt x="3060" y="780"/>
                      </a:cubicBezTo>
                      <a:cubicBezTo>
                        <a:pt x="3240" y="572"/>
                        <a:pt x="3360" y="130"/>
                        <a:pt x="3420" y="0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0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1056" y="3312"/>
                  <a:ext cx="288" cy="2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kumimoji="1" lang="en-US" altLang="zh-CN" sz="2400" i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o</a:t>
                  </a:r>
                </a:p>
              </p:txBody>
            </p:sp>
            <p:sp>
              <p:nvSpPr>
                <p:cNvPr id="51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296" y="3312"/>
                  <a:ext cx="192" cy="209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kumimoji="1" lang="en-US" altLang="zh-CN" sz="2000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1</a:t>
                  </a:r>
                </a:p>
              </p:txBody>
            </p:sp>
            <p:sp>
              <p:nvSpPr>
                <p:cNvPr id="52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3120" y="3312"/>
                  <a:ext cx="336" cy="2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kumimoji="1" lang="en-US" altLang="zh-CN" sz="2400" b="1" i="1">
                      <a:latin typeface="Times New Roman" panose="02020603050405020304" pitchFamily="18" charset="0"/>
                    </a:rPr>
                    <a:t>x</a:t>
                  </a:r>
                  <a:r>
                    <a:rPr kumimoji="1" lang="en-US" altLang="zh-CN" sz="2400" b="1" i="1" baseline="-25000">
                      <a:latin typeface="Times New Roman" panose="02020603050405020304" pitchFamily="18" charset="0"/>
                    </a:rPr>
                    <a:t>2</a:t>
                  </a:r>
                </a:p>
              </p:txBody>
            </p:sp>
            <p:sp>
              <p:nvSpPr>
                <p:cNvPr id="53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3456" y="3312"/>
                  <a:ext cx="384" cy="209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kumimoji="1" lang="en-US" altLang="zh-CN" sz="2000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34</a:t>
                  </a:r>
                </a:p>
              </p:txBody>
            </p:sp>
            <p:sp>
              <p:nvSpPr>
                <p:cNvPr id="54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3888" y="3312"/>
                  <a:ext cx="240" cy="2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kumimoji="1" lang="en-US" altLang="zh-CN" sz="2400" i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x</a:t>
                  </a:r>
                </a:p>
              </p:txBody>
            </p:sp>
            <p:sp>
              <p:nvSpPr>
                <p:cNvPr id="55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1296" y="1680"/>
                  <a:ext cx="432" cy="2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kumimoji="1" lang="en-US" altLang="zh-CN" sz="2400" i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y</a:t>
                  </a:r>
                </a:p>
              </p:txBody>
            </p:sp>
            <p:sp>
              <p:nvSpPr>
                <p:cNvPr id="56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1296" y="2880"/>
                  <a:ext cx="336" cy="2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kumimoji="1" lang="en-US" altLang="zh-CN" sz="2400" i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A</a:t>
                  </a:r>
                </a:p>
              </p:txBody>
            </p:sp>
            <p:sp>
              <p:nvSpPr>
                <p:cNvPr id="57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3408" y="1824"/>
                  <a:ext cx="288" cy="2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kumimoji="1" lang="en-US" altLang="zh-CN" sz="2400" i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C</a:t>
                  </a:r>
                </a:p>
              </p:txBody>
            </p:sp>
            <p:sp>
              <p:nvSpPr>
                <p:cNvPr id="58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2352" y="2880"/>
                  <a:ext cx="912" cy="20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  <a:defRPr/>
                  </a:pPr>
                  <a:r>
                    <a:rPr kumimoji="1" lang="en-US" altLang="zh-CN" sz="2000" b="1" i="1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y</a:t>
                  </a:r>
                  <a:r>
                    <a:rPr kumimoji="1" lang="en-US" altLang="zh-CN" sz="2000">
                      <a:solidFill>
                        <a:srgbClr val="FF0000"/>
                      </a:solidFill>
                      <a:latin typeface="Times New Roman" panose="02020603050405020304" pitchFamily="18" charset="0"/>
                    </a:rPr>
                    <a:t>=</a:t>
                  </a:r>
                  <a:r>
                    <a:rPr kumimoji="1" lang="en-US" altLang="zh-CN" sz="2000" b="1" i="1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f</a:t>
                  </a:r>
                  <a:r>
                    <a:rPr kumimoji="1" lang="en-US" altLang="zh-CN" sz="2000">
                      <a:solidFill>
                        <a:srgbClr val="FF0000"/>
                      </a:solidFill>
                      <a:latin typeface="Times New Roman" panose="02020603050405020304" pitchFamily="18" charset="0"/>
                    </a:rPr>
                    <a:t>(</a:t>
                  </a:r>
                  <a:r>
                    <a:rPr kumimoji="1" lang="en-US" altLang="zh-CN" sz="2000" b="1" i="1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x</a:t>
                  </a:r>
                  <a:r>
                    <a:rPr kumimoji="1" lang="en-US" altLang="zh-CN" sz="2000">
                      <a:solidFill>
                        <a:srgbClr val="FF0000"/>
                      </a:solidFill>
                      <a:latin typeface="Times New Roman" panose="02020603050405020304" pitchFamily="18" charset="0"/>
                    </a:rPr>
                    <a:t>)</a:t>
                  </a:r>
                </a:p>
              </p:txBody>
            </p:sp>
            <p:sp>
              <p:nvSpPr>
                <p:cNvPr id="59" name="Line 27"/>
                <p:cNvSpPr>
                  <a:spLocks noChangeShapeType="1"/>
                </p:cNvSpPr>
                <p:nvPr/>
              </p:nvSpPr>
              <p:spPr bwMode="auto">
                <a:xfrm>
                  <a:off x="2112" y="2976"/>
                  <a:ext cx="0" cy="33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0" name="Line 28"/>
                <p:cNvSpPr>
                  <a:spLocks noChangeShapeType="1"/>
                </p:cNvSpPr>
                <p:nvPr/>
              </p:nvSpPr>
              <p:spPr bwMode="auto">
                <a:xfrm flipH="1">
                  <a:off x="1296" y="2976"/>
                  <a:ext cx="8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1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1920" y="3312"/>
                  <a:ext cx="432" cy="24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zh-CN" sz="2400" b="1" i="1">
                      <a:latin typeface="Times New Roman" panose="02020603050405020304" pitchFamily="18" charset="0"/>
                    </a:rPr>
                    <a:t>x</a:t>
                  </a:r>
                  <a:r>
                    <a:rPr lang="en-US" altLang="zh-CN" sz="2400" b="1" i="1" baseline="-25000">
                      <a:latin typeface="Times New Roman" panose="02020603050405020304" pitchFamily="18" charset="0"/>
                    </a:rPr>
                    <a:t>1</a:t>
                  </a:r>
                </a:p>
              </p:txBody>
            </p:sp>
            <p:sp>
              <p:nvSpPr>
                <p:cNvPr id="62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912" y="2832"/>
                  <a:ext cx="480" cy="24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zh-CN" sz="2400" i="1">
                      <a:latin typeface="Times New Roman" panose="02020603050405020304" pitchFamily="18" charset="0"/>
                    </a:rPr>
                    <a:t>f(x</a:t>
                  </a:r>
                  <a:r>
                    <a:rPr lang="en-US" altLang="zh-CN" sz="2400" i="1" baseline="-25000">
                      <a:latin typeface="Times New Roman" panose="02020603050405020304" pitchFamily="18" charset="0"/>
                    </a:rPr>
                    <a:t>1</a:t>
                  </a:r>
                  <a:r>
                    <a:rPr lang="en-US" altLang="zh-CN" sz="2400" i="1">
                      <a:latin typeface="Times New Roman" panose="02020603050405020304" pitchFamily="18" charset="0"/>
                    </a:rPr>
                    <a:t>)</a:t>
                  </a:r>
                </a:p>
              </p:txBody>
            </p:sp>
            <p:sp>
              <p:nvSpPr>
                <p:cNvPr id="63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864" y="2400"/>
                  <a:ext cx="528" cy="24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zh-CN" sz="2400" i="1">
                      <a:latin typeface="Times New Roman" panose="02020603050405020304" pitchFamily="18" charset="0"/>
                    </a:rPr>
                    <a:t>f(x</a:t>
                  </a:r>
                  <a:r>
                    <a:rPr lang="en-US" altLang="zh-CN" sz="2400" i="1" baseline="-25000">
                      <a:latin typeface="Times New Roman" panose="02020603050405020304" pitchFamily="18" charset="0"/>
                    </a:rPr>
                    <a:t>2</a:t>
                  </a:r>
                  <a:r>
                    <a:rPr lang="en-US" altLang="zh-CN" sz="2400" i="1">
                      <a:latin typeface="Times New Roman" panose="02020603050405020304" pitchFamily="18" charset="0"/>
                    </a:rPr>
                    <a:t>)</a:t>
                  </a:r>
                </a:p>
              </p:txBody>
            </p:sp>
          </p:grpSp>
        </p:grpSp>
        <p:sp>
          <p:nvSpPr>
            <p:cNvPr id="36" name="Rectangle 32"/>
            <p:cNvSpPr>
              <a:spLocks noChangeArrowheads="1"/>
            </p:cNvSpPr>
            <p:nvPr/>
          </p:nvSpPr>
          <p:spPr bwMode="auto">
            <a:xfrm>
              <a:off x="261938" y="3692525"/>
              <a:ext cx="623887" cy="457200"/>
            </a:xfrm>
            <a:prstGeom prst="rect">
              <a:avLst/>
            </a:prstGeom>
            <a:noFill/>
            <a:ln w="12700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4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f(1)</a:t>
              </a:r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174625" y="1554163"/>
              <a:ext cx="776288" cy="457200"/>
            </a:xfrm>
            <a:prstGeom prst="rect">
              <a:avLst/>
            </a:prstGeom>
            <a:noFill/>
            <a:ln w="12700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4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f(34)</a:t>
              </a:r>
            </a:p>
          </p:txBody>
        </p:sp>
        <p:sp>
          <p:nvSpPr>
            <p:cNvPr id="38" name="Line 37"/>
            <p:cNvSpPr>
              <a:spLocks noChangeShapeType="1"/>
            </p:cNvSpPr>
            <p:nvPr/>
          </p:nvSpPr>
          <p:spPr bwMode="auto">
            <a:xfrm flipV="1">
              <a:off x="4211638" y="1811338"/>
              <a:ext cx="341312" cy="935037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graphicFrame>
        <p:nvGraphicFramePr>
          <p:cNvPr id="42019" name="Object 35"/>
          <p:cNvGraphicFramePr>
            <a:graphicFrameLocks noChangeAspect="1"/>
          </p:cNvGraphicFramePr>
          <p:nvPr/>
        </p:nvGraphicFramePr>
        <p:xfrm>
          <a:off x="6623050" y="4292600"/>
          <a:ext cx="2125663" cy="884238"/>
        </p:xfrm>
        <a:graphic>
          <a:graphicData uri="http://schemas.openxmlformats.org/presentationml/2006/ole">
            <p:oleObj spid="_x0000_s2056" name="公式" r:id="rId5" imgW="1206720" imgH="5590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 bwMode="auto">
          <a:xfrm>
            <a:off x="0" y="44624"/>
            <a:ext cx="9144000" cy="1143000"/>
            <a:chOff x="0" y="0"/>
            <a:chExt cx="5760" cy="720"/>
          </a:xfrm>
        </p:grpSpPr>
        <p:pic>
          <p:nvPicPr>
            <p:cNvPr id="9" name="Picture 10" descr="QQ截图20131201212812"/>
            <p:cNvPicPr>
              <a:picLocks noChangeAspect="1" noChangeArrowheads="1"/>
            </p:cNvPicPr>
            <p:nvPr/>
          </p:nvPicPr>
          <p:blipFill>
            <a:blip r:embed="rId2" cstate="print">
              <a:lum bright="58000" contrast="-10000"/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11" descr="QQ截图20131201220147"/>
            <p:cNvPicPr>
              <a:picLocks noChangeAspect="1" noChangeArrowheads="1"/>
            </p:cNvPicPr>
            <p:nvPr/>
          </p:nvPicPr>
          <p:blipFill>
            <a:blip r:embed="rId3" cstate="print"/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987824" y="472529"/>
            <a:ext cx="3024038" cy="7694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/>
            <a:r>
              <a:rPr kumimoji="0" lang="zh-CN" altLang="en-US" sz="4400" b="1" dirty="0" smtClean="0">
                <a:solidFill>
                  <a:srgbClr val="EE0000"/>
                </a:solidFill>
                <a:latin typeface="华文新魏" pitchFamily="2" charset="-122"/>
                <a:ea typeface="华文新魏" pitchFamily="2" charset="-122"/>
              </a:rPr>
              <a:t>探究</a:t>
            </a:r>
            <a:endParaRPr kumimoji="0" lang="en-US" altLang="zh-CN" sz="4400" b="1" dirty="0">
              <a:solidFill>
                <a:srgbClr val="EE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1556792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探究五：</a:t>
            </a:r>
            <a:r>
              <a:rPr kumimoji="1" lang="zh-CN" alt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如果将气温曲线看成是函数</a:t>
            </a:r>
            <a:r>
              <a:rPr kumimoji="1" lang="en-US" altLang="zh-CN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y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=</a:t>
            </a:r>
            <a:r>
              <a:rPr kumimoji="1" lang="en-US" altLang="zh-CN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f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</a:t>
            </a:r>
            <a:r>
              <a:rPr kumimoji="1" lang="en-US" altLang="zh-CN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x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</a:t>
            </a:r>
            <a:r>
              <a:rPr kumimoji="1" lang="zh-CN" alt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的图象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,</a:t>
            </a:r>
            <a:r>
              <a:rPr kumimoji="1" lang="zh-CN" alt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那么如何量化函数</a:t>
            </a:r>
            <a:r>
              <a:rPr kumimoji="1" lang="en-US" altLang="zh-CN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y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= </a:t>
            </a:r>
            <a:r>
              <a:rPr kumimoji="1" lang="en-US" altLang="zh-CN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f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</a:t>
            </a:r>
            <a:r>
              <a:rPr kumimoji="1" lang="en-US" altLang="zh-CN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x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</a:t>
            </a:r>
            <a:r>
              <a:rPr kumimoji="1" lang="zh-CN" alt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在区间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[</a:t>
            </a:r>
            <a:r>
              <a:rPr kumimoji="1" lang="en-US" altLang="zh-CN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x</a:t>
            </a:r>
            <a:r>
              <a:rPr kumimoji="1" lang="en-US" altLang="zh-CN" sz="2400" b="1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1,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kumimoji="1" lang="en-US" altLang="zh-CN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x</a:t>
            </a:r>
            <a:r>
              <a:rPr kumimoji="1" lang="en-US" altLang="zh-CN" sz="2400" b="1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2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]</a:t>
            </a:r>
            <a:r>
              <a:rPr kumimoji="1" lang="zh-CN" alt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上的陡峭程度？</a:t>
            </a:r>
            <a:endParaRPr lang="zh-CN" altLang="en-US" sz="2400" b="1" dirty="0"/>
          </a:p>
        </p:txBody>
      </p:sp>
      <p:grpSp>
        <p:nvGrpSpPr>
          <p:cNvPr id="3" name="组合 32"/>
          <p:cNvGrpSpPr/>
          <p:nvPr/>
        </p:nvGrpSpPr>
        <p:grpSpPr>
          <a:xfrm>
            <a:off x="1763688" y="2687662"/>
            <a:ext cx="5410200" cy="3549650"/>
            <a:chOff x="152400" y="1092200"/>
            <a:chExt cx="5410200" cy="3549650"/>
          </a:xfrm>
        </p:grpSpPr>
        <p:sp>
          <p:nvSpPr>
            <p:cNvPr id="34" name="Line 7"/>
            <p:cNvSpPr>
              <a:spLocks noChangeShapeType="1"/>
            </p:cNvSpPr>
            <p:nvPr/>
          </p:nvSpPr>
          <p:spPr bwMode="auto">
            <a:xfrm flipH="1">
              <a:off x="842963" y="3829050"/>
              <a:ext cx="18732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lg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4" name="Group 8"/>
            <p:cNvGrpSpPr/>
            <p:nvPr/>
          </p:nvGrpSpPr>
          <p:grpSpPr bwMode="auto">
            <a:xfrm>
              <a:off x="152400" y="1092200"/>
              <a:ext cx="5410200" cy="3549650"/>
              <a:chOff x="864" y="1680"/>
              <a:chExt cx="3264" cy="1873"/>
            </a:xfrm>
          </p:grpSpPr>
          <p:sp>
            <p:nvSpPr>
              <p:cNvPr id="41" name="Line 9"/>
              <p:cNvSpPr>
                <a:spLocks noChangeShapeType="1"/>
              </p:cNvSpPr>
              <p:nvPr/>
            </p:nvSpPr>
            <p:spPr bwMode="auto">
              <a:xfrm flipV="1">
                <a:off x="1394" y="3124"/>
                <a:ext cx="0" cy="19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lgDash"/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7" name="Group 10"/>
              <p:cNvGrpSpPr/>
              <p:nvPr/>
            </p:nvGrpSpPr>
            <p:grpSpPr bwMode="auto">
              <a:xfrm>
                <a:off x="864" y="1680"/>
                <a:ext cx="3264" cy="1873"/>
                <a:chOff x="864" y="1680"/>
                <a:chExt cx="3264" cy="1873"/>
              </a:xfrm>
            </p:grpSpPr>
            <p:sp>
              <p:nvSpPr>
                <p:cNvPr id="43" name="Line 11"/>
                <p:cNvSpPr>
                  <a:spLocks noChangeShapeType="1"/>
                </p:cNvSpPr>
                <p:nvPr/>
              </p:nvSpPr>
              <p:spPr bwMode="auto">
                <a:xfrm>
                  <a:off x="3534" y="2065"/>
                  <a:ext cx="0" cy="125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prstDash val="lgDash"/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4" name="Line 12"/>
                <p:cNvSpPr>
                  <a:spLocks noChangeShapeType="1"/>
                </p:cNvSpPr>
                <p:nvPr/>
              </p:nvSpPr>
              <p:spPr bwMode="auto">
                <a:xfrm>
                  <a:off x="1056" y="3317"/>
                  <a:ext cx="2928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5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1281" y="1872"/>
                  <a:ext cx="0" cy="154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6" name="Line 14"/>
                <p:cNvSpPr>
                  <a:spLocks noChangeShapeType="1"/>
                </p:cNvSpPr>
                <p:nvPr/>
              </p:nvSpPr>
              <p:spPr bwMode="auto">
                <a:xfrm>
                  <a:off x="1281" y="2546"/>
                  <a:ext cx="202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lgDash"/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7" name="Line 15"/>
                <p:cNvSpPr>
                  <a:spLocks noChangeShapeType="1"/>
                </p:cNvSpPr>
                <p:nvPr/>
              </p:nvSpPr>
              <p:spPr bwMode="auto">
                <a:xfrm>
                  <a:off x="3308" y="2546"/>
                  <a:ext cx="0" cy="77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lgDash"/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8" name="Line 16"/>
                <p:cNvSpPr>
                  <a:spLocks noChangeShapeType="1"/>
                </p:cNvSpPr>
                <p:nvPr/>
              </p:nvSpPr>
              <p:spPr bwMode="auto">
                <a:xfrm>
                  <a:off x="1281" y="2065"/>
                  <a:ext cx="2253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prstDash val="lgDash"/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9" name="Freeform 17"/>
                <p:cNvSpPr/>
                <p:nvPr/>
              </p:nvSpPr>
              <p:spPr bwMode="auto">
                <a:xfrm>
                  <a:off x="1394" y="2065"/>
                  <a:ext cx="2140" cy="1059"/>
                </a:xfrm>
                <a:custGeom>
                  <a:avLst/>
                  <a:gdLst>
                    <a:gd name="T0" fmla="*/ 0 w 3420"/>
                    <a:gd name="T1" fmla="*/ 1059 h 1716"/>
                    <a:gd name="T2" fmla="*/ 338 w 3420"/>
                    <a:gd name="T3" fmla="*/ 963 h 1716"/>
                    <a:gd name="T4" fmla="*/ 563 w 3420"/>
                    <a:gd name="T5" fmla="*/ 963 h 1716"/>
                    <a:gd name="T6" fmla="*/ 1014 w 3420"/>
                    <a:gd name="T7" fmla="*/ 866 h 1716"/>
                    <a:gd name="T8" fmla="*/ 1464 w 3420"/>
                    <a:gd name="T9" fmla="*/ 770 h 1716"/>
                    <a:gd name="T10" fmla="*/ 1915 w 3420"/>
                    <a:gd name="T11" fmla="*/ 481 h 1716"/>
                    <a:gd name="T12" fmla="*/ 2140 w 3420"/>
                    <a:gd name="T13" fmla="*/ 0 h 17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420" h="1716">
                      <a:moveTo>
                        <a:pt x="0" y="1716"/>
                      </a:moveTo>
                      <a:cubicBezTo>
                        <a:pt x="195" y="1651"/>
                        <a:pt x="390" y="1586"/>
                        <a:pt x="540" y="1560"/>
                      </a:cubicBezTo>
                      <a:cubicBezTo>
                        <a:pt x="690" y="1534"/>
                        <a:pt x="720" y="1586"/>
                        <a:pt x="900" y="1560"/>
                      </a:cubicBezTo>
                      <a:cubicBezTo>
                        <a:pt x="1080" y="1534"/>
                        <a:pt x="1380" y="1456"/>
                        <a:pt x="1620" y="1404"/>
                      </a:cubicBezTo>
                      <a:cubicBezTo>
                        <a:pt x="1860" y="1352"/>
                        <a:pt x="2100" y="1352"/>
                        <a:pt x="2340" y="1248"/>
                      </a:cubicBezTo>
                      <a:cubicBezTo>
                        <a:pt x="2580" y="1144"/>
                        <a:pt x="2880" y="988"/>
                        <a:pt x="3060" y="780"/>
                      </a:cubicBezTo>
                      <a:cubicBezTo>
                        <a:pt x="3240" y="572"/>
                        <a:pt x="3360" y="130"/>
                        <a:pt x="3420" y="0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0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1056" y="3312"/>
                  <a:ext cx="288" cy="2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kumimoji="1" lang="en-US" altLang="zh-CN" sz="2400" i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o</a:t>
                  </a:r>
                </a:p>
              </p:txBody>
            </p:sp>
            <p:sp>
              <p:nvSpPr>
                <p:cNvPr id="51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296" y="3312"/>
                  <a:ext cx="192" cy="209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kumimoji="1" lang="en-US" altLang="zh-CN" sz="2000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1</a:t>
                  </a:r>
                </a:p>
              </p:txBody>
            </p:sp>
            <p:sp>
              <p:nvSpPr>
                <p:cNvPr id="52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3120" y="3312"/>
                  <a:ext cx="336" cy="2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kumimoji="1" lang="en-US" altLang="zh-CN" sz="2400" b="1" i="1">
                      <a:latin typeface="Times New Roman" panose="02020603050405020304" pitchFamily="18" charset="0"/>
                    </a:rPr>
                    <a:t>x</a:t>
                  </a:r>
                  <a:r>
                    <a:rPr kumimoji="1" lang="en-US" altLang="zh-CN" sz="2400" b="1" i="1" baseline="-25000">
                      <a:latin typeface="Times New Roman" panose="02020603050405020304" pitchFamily="18" charset="0"/>
                    </a:rPr>
                    <a:t>2</a:t>
                  </a:r>
                </a:p>
              </p:txBody>
            </p:sp>
            <p:sp>
              <p:nvSpPr>
                <p:cNvPr id="53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3456" y="3312"/>
                  <a:ext cx="384" cy="209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kumimoji="1" lang="en-US" altLang="zh-CN" sz="2000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34</a:t>
                  </a:r>
                </a:p>
              </p:txBody>
            </p:sp>
            <p:sp>
              <p:nvSpPr>
                <p:cNvPr id="54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3888" y="3312"/>
                  <a:ext cx="240" cy="2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kumimoji="1" lang="en-US" altLang="zh-CN" sz="2400" i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x</a:t>
                  </a:r>
                </a:p>
              </p:txBody>
            </p:sp>
            <p:sp>
              <p:nvSpPr>
                <p:cNvPr id="55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1296" y="1680"/>
                  <a:ext cx="432" cy="2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kumimoji="1" lang="en-US" altLang="zh-CN" sz="2400" i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y</a:t>
                  </a:r>
                </a:p>
              </p:txBody>
            </p:sp>
            <p:sp>
              <p:nvSpPr>
                <p:cNvPr id="56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1296" y="2880"/>
                  <a:ext cx="336" cy="2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kumimoji="1" lang="en-US" altLang="zh-CN" sz="2400" i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A</a:t>
                  </a:r>
                </a:p>
              </p:txBody>
            </p:sp>
            <p:sp>
              <p:nvSpPr>
                <p:cNvPr id="57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3408" y="1824"/>
                  <a:ext cx="288" cy="2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kumimoji="1" lang="en-US" altLang="zh-CN" sz="2400" i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C</a:t>
                  </a:r>
                </a:p>
              </p:txBody>
            </p:sp>
            <p:sp>
              <p:nvSpPr>
                <p:cNvPr id="58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2352" y="2880"/>
                  <a:ext cx="912" cy="20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  <a:defRPr/>
                  </a:pPr>
                  <a:r>
                    <a:rPr kumimoji="1" lang="en-US" altLang="zh-CN" sz="2000" b="1" i="1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y</a:t>
                  </a:r>
                  <a:r>
                    <a:rPr kumimoji="1" lang="en-US" altLang="zh-CN" sz="2000">
                      <a:solidFill>
                        <a:srgbClr val="FF0000"/>
                      </a:solidFill>
                      <a:latin typeface="Times New Roman" panose="02020603050405020304" pitchFamily="18" charset="0"/>
                    </a:rPr>
                    <a:t>=</a:t>
                  </a:r>
                  <a:r>
                    <a:rPr kumimoji="1" lang="en-US" altLang="zh-CN" sz="2000" b="1" i="1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f</a:t>
                  </a:r>
                  <a:r>
                    <a:rPr kumimoji="1" lang="en-US" altLang="zh-CN" sz="2000">
                      <a:solidFill>
                        <a:srgbClr val="FF0000"/>
                      </a:solidFill>
                      <a:latin typeface="Times New Roman" panose="02020603050405020304" pitchFamily="18" charset="0"/>
                    </a:rPr>
                    <a:t>(</a:t>
                  </a:r>
                  <a:r>
                    <a:rPr kumimoji="1" lang="en-US" altLang="zh-CN" sz="2000" b="1" i="1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x</a:t>
                  </a:r>
                  <a:r>
                    <a:rPr kumimoji="1" lang="en-US" altLang="zh-CN" sz="2000">
                      <a:solidFill>
                        <a:srgbClr val="FF0000"/>
                      </a:solidFill>
                      <a:latin typeface="Times New Roman" panose="02020603050405020304" pitchFamily="18" charset="0"/>
                    </a:rPr>
                    <a:t>)</a:t>
                  </a:r>
                </a:p>
              </p:txBody>
            </p:sp>
            <p:sp>
              <p:nvSpPr>
                <p:cNvPr id="59" name="Line 27"/>
                <p:cNvSpPr>
                  <a:spLocks noChangeShapeType="1"/>
                </p:cNvSpPr>
                <p:nvPr/>
              </p:nvSpPr>
              <p:spPr bwMode="auto">
                <a:xfrm>
                  <a:off x="2112" y="2976"/>
                  <a:ext cx="0" cy="33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0" name="Line 28"/>
                <p:cNvSpPr>
                  <a:spLocks noChangeShapeType="1"/>
                </p:cNvSpPr>
                <p:nvPr/>
              </p:nvSpPr>
              <p:spPr bwMode="auto">
                <a:xfrm flipH="1">
                  <a:off x="1296" y="2976"/>
                  <a:ext cx="8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1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1920" y="3312"/>
                  <a:ext cx="432" cy="24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zh-CN" sz="2400" b="1" i="1">
                      <a:latin typeface="Times New Roman" panose="02020603050405020304" pitchFamily="18" charset="0"/>
                    </a:rPr>
                    <a:t>x</a:t>
                  </a:r>
                  <a:r>
                    <a:rPr lang="en-US" altLang="zh-CN" sz="2400" b="1" i="1" baseline="-25000">
                      <a:latin typeface="Times New Roman" panose="02020603050405020304" pitchFamily="18" charset="0"/>
                    </a:rPr>
                    <a:t>1</a:t>
                  </a:r>
                </a:p>
              </p:txBody>
            </p:sp>
            <p:sp>
              <p:nvSpPr>
                <p:cNvPr id="62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912" y="2832"/>
                  <a:ext cx="480" cy="24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zh-CN" sz="2400" i="1">
                      <a:latin typeface="Times New Roman" panose="02020603050405020304" pitchFamily="18" charset="0"/>
                    </a:rPr>
                    <a:t>f(x</a:t>
                  </a:r>
                  <a:r>
                    <a:rPr lang="en-US" altLang="zh-CN" sz="2400" i="1" baseline="-25000">
                      <a:latin typeface="Times New Roman" panose="02020603050405020304" pitchFamily="18" charset="0"/>
                    </a:rPr>
                    <a:t>1</a:t>
                  </a:r>
                  <a:r>
                    <a:rPr lang="en-US" altLang="zh-CN" sz="2400" i="1">
                      <a:latin typeface="Times New Roman" panose="02020603050405020304" pitchFamily="18" charset="0"/>
                    </a:rPr>
                    <a:t>)</a:t>
                  </a:r>
                </a:p>
              </p:txBody>
            </p:sp>
            <p:sp>
              <p:nvSpPr>
                <p:cNvPr id="63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864" y="2400"/>
                  <a:ext cx="528" cy="24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zh-CN" sz="2400" i="1">
                      <a:latin typeface="Times New Roman" panose="02020603050405020304" pitchFamily="18" charset="0"/>
                    </a:rPr>
                    <a:t>f(x</a:t>
                  </a:r>
                  <a:r>
                    <a:rPr lang="en-US" altLang="zh-CN" sz="2400" i="1" baseline="-25000">
                      <a:latin typeface="Times New Roman" panose="02020603050405020304" pitchFamily="18" charset="0"/>
                    </a:rPr>
                    <a:t>2</a:t>
                  </a:r>
                  <a:r>
                    <a:rPr lang="en-US" altLang="zh-CN" sz="2400" i="1">
                      <a:latin typeface="Times New Roman" panose="02020603050405020304" pitchFamily="18" charset="0"/>
                    </a:rPr>
                    <a:t>)</a:t>
                  </a:r>
                </a:p>
              </p:txBody>
            </p:sp>
          </p:grpSp>
        </p:grpSp>
        <p:sp>
          <p:nvSpPr>
            <p:cNvPr id="36" name="Rectangle 32"/>
            <p:cNvSpPr>
              <a:spLocks noChangeArrowheads="1"/>
            </p:cNvSpPr>
            <p:nvPr/>
          </p:nvSpPr>
          <p:spPr bwMode="auto">
            <a:xfrm>
              <a:off x="261938" y="3692525"/>
              <a:ext cx="623887" cy="457200"/>
            </a:xfrm>
            <a:prstGeom prst="rect">
              <a:avLst/>
            </a:prstGeom>
            <a:noFill/>
            <a:ln w="12700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4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f(1)</a:t>
              </a:r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174625" y="1554163"/>
              <a:ext cx="776288" cy="457200"/>
            </a:xfrm>
            <a:prstGeom prst="rect">
              <a:avLst/>
            </a:prstGeom>
            <a:noFill/>
            <a:ln w="12700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4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f(34)</a:t>
              </a:r>
            </a:p>
          </p:txBody>
        </p:sp>
        <p:sp>
          <p:nvSpPr>
            <p:cNvPr id="38" name="Line 37"/>
            <p:cNvSpPr>
              <a:spLocks noChangeShapeType="1"/>
            </p:cNvSpPr>
            <p:nvPr/>
          </p:nvSpPr>
          <p:spPr bwMode="auto">
            <a:xfrm flipH="1">
              <a:off x="2240632" y="2746374"/>
              <a:ext cx="1971006" cy="815355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 bwMode="auto">
          <a:xfrm>
            <a:off x="0" y="44624"/>
            <a:ext cx="9144000" cy="1143000"/>
            <a:chOff x="0" y="0"/>
            <a:chExt cx="5760" cy="720"/>
          </a:xfrm>
        </p:grpSpPr>
        <p:pic>
          <p:nvPicPr>
            <p:cNvPr id="9" name="Picture 10" descr="QQ截图20131201212812"/>
            <p:cNvPicPr>
              <a:picLocks noChangeAspect="1" noChangeArrowheads="1"/>
            </p:cNvPicPr>
            <p:nvPr/>
          </p:nvPicPr>
          <p:blipFill>
            <a:blip r:embed="rId3" cstate="print">
              <a:lum bright="58000" contrast="-10000"/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11" descr="QQ截图20131201220147"/>
            <p:cNvPicPr>
              <a:picLocks noChangeAspect="1" noChangeArrowheads="1"/>
            </p:cNvPicPr>
            <p:nvPr/>
          </p:nvPicPr>
          <p:blipFill>
            <a:blip r:embed="rId4" cstate="print"/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987824" y="472529"/>
            <a:ext cx="3024038" cy="7694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/>
            <a:r>
              <a:rPr kumimoji="0" lang="zh-CN" altLang="en-US" sz="4400" b="1" dirty="0" smtClean="0">
                <a:solidFill>
                  <a:srgbClr val="EE0000"/>
                </a:solidFill>
                <a:latin typeface="华文新魏" pitchFamily="2" charset="-122"/>
                <a:ea typeface="华文新魏" pitchFamily="2" charset="-122"/>
              </a:rPr>
              <a:t>探究</a:t>
            </a:r>
            <a:endParaRPr kumimoji="0" lang="en-US" altLang="zh-CN" sz="4400" b="1" dirty="0">
              <a:solidFill>
                <a:srgbClr val="EE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1556792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探究五：</a:t>
            </a:r>
            <a:r>
              <a:rPr kumimoji="1" lang="zh-CN" alt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如果将气温曲线看成是函数</a:t>
            </a:r>
            <a:r>
              <a:rPr kumimoji="1" lang="en-US" altLang="zh-CN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y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=</a:t>
            </a:r>
            <a:r>
              <a:rPr kumimoji="1" lang="en-US" altLang="zh-CN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f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</a:t>
            </a:r>
            <a:r>
              <a:rPr kumimoji="1" lang="en-US" altLang="zh-CN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x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</a:t>
            </a:r>
            <a:r>
              <a:rPr kumimoji="1" lang="zh-CN" alt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的图象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,</a:t>
            </a:r>
            <a:r>
              <a:rPr kumimoji="1" lang="zh-CN" alt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那么如何量化函数</a:t>
            </a:r>
            <a:r>
              <a:rPr kumimoji="1" lang="en-US" altLang="zh-CN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y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= </a:t>
            </a:r>
            <a:r>
              <a:rPr kumimoji="1" lang="en-US" altLang="zh-CN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f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</a:t>
            </a:r>
            <a:r>
              <a:rPr kumimoji="1" lang="en-US" altLang="zh-CN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x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</a:t>
            </a:r>
            <a:r>
              <a:rPr kumimoji="1" lang="zh-CN" alt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在区间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[</a:t>
            </a:r>
            <a:r>
              <a:rPr kumimoji="1" lang="en-US" altLang="zh-CN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x</a:t>
            </a:r>
            <a:r>
              <a:rPr kumimoji="1" lang="en-US" altLang="zh-CN" sz="2400" b="1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1,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kumimoji="1" lang="en-US" altLang="zh-CN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x</a:t>
            </a:r>
            <a:r>
              <a:rPr kumimoji="1" lang="en-US" altLang="zh-CN" sz="2400" b="1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2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]</a:t>
            </a:r>
            <a:r>
              <a:rPr kumimoji="1" lang="zh-CN" alt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上的陡峭程度？</a:t>
            </a:r>
            <a:endParaRPr lang="zh-CN" altLang="en-US" sz="2400" b="1" dirty="0"/>
          </a:p>
        </p:txBody>
      </p:sp>
      <p:grpSp>
        <p:nvGrpSpPr>
          <p:cNvPr id="3" name="组合 32"/>
          <p:cNvGrpSpPr/>
          <p:nvPr/>
        </p:nvGrpSpPr>
        <p:grpSpPr>
          <a:xfrm>
            <a:off x="1763688" y="2687662"/>
            <a:ext cx="5410200" cy="3549650"/>
            <a:chOff x="152400" y="1092200"/>
            <a:chExt cx="5410200" cy="3549650"/>
          </a:xfrm>
        </p:grpSpPr>
        <p:sp>
          <p:nvSpPr>
            <p:cNvPr id="34" name="Line 7"/>
            <p:cNvSpPr>
              <a:spLocks noChangeShapeType="1"/>
            </p:cNvSpPr>
            <p:nvPr/>
          </p:nvSpPr>
          <p:spPr bwMode="auto">
            <a:xfrm flipH="1">
              <a:off x="842963" y="3829050"/>
              <a:ext cx="18732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lg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4" name="Group 8"/>
            <p:cNvGrpSpPr/>
            <p:nvPr/>
          </p:nvGrpSpPr>
          <p:grpSpPr bwMode="auto">
            <a:xfrm>
              <a:off x="152400" y="1092200"/>
              <a:ext cx="5410200" cy="3549650"/>
              <a:chOff x="864" y="1680"/>
              <a:chExt cx="3264" cy="1873"/>
            </a:xfrm>
          </p:grpSpPr>
          <p:sp>
            <p:nvSpPr>
              <p:cNvPr id="41" name="Line 9"/>
              <p:cNvSpPr>
                <a:spLocks noChangeShapeType="1"/>
              </p:cNvSpPr>
              <p:nvPr/>
            </p:nvSpPr>
            <p:spPr bwMode="auto">
              <a:xfrm flipV="1">
                <a:off x="1394" y="3124"/>
                <a:ext cx="0" cy="19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lgDash"/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7" name="Group 10"/>
              <p:cNvGrpSpPr/>
              <p:nvPr/>
            </p:nvGrpSpPr>
            <p:grpSpPr bwMode="auto">
              <a:xfrm>
                <a:off x="864" y="1680"/>
                <a:ext cx="3264" cy="1873"/>
                <a:chOff x="864" y="1680"/>
                <a:chExt cx="3264" cy="1873"/>
              </a:xfrm>
            </p:grpSpPr>
            <p:sp>
              <p:nvSpPr>
                <p:cNvPr id="43" name="Line 11"/>
                <p:cNvSpPr>
                  <a:spLocks noChangeShapeType="1"/>
                </p:cNvSpPr>
                <p:nvPr/>
              </p:nvSpPr>
              <p:spPr bwMode="auto">
                <a:xfrm>
                  <a:off x="3534" y="2065"/>
                  <a:ext cx="0" cy="125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prstDash val="lgDash"/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4" name="Line 12"/>
                <p:cNvSpPr>
                  <a:spLocks noChangeShapeType="1"/>
                </p:cNvSpPr>
                <p:nvPr/>
              </p:nvSpPr>
              <p:spPr bwMode="auto">
                <a:xfrm>
                  <a:off x="1056" y="3317"/>
                  <a:ext cx="2928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5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1281" y="1872"/>
                  <a:ext cx="0" cy="154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6" name="Line 14"/>
                <p:cNvSpPr>
                  <a:spLocks noChangeShapeType="1"/>
                </p:cNvSpPr>
                <p:nvPr/>
              </p:nvSpPr>
              <p:spPr bwMode="auto">
                <a:xfrm>
                  <a:off x="1281" y="2546"/>
                  <a:ext cx="202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lgDash"/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7" name="Line 15"/>
                <p:cNvSpPr>
                  <a:spLocks noChangeShapeType="1"/>
                </p:cNvSpPr>
                <p:nvPr/>
              </p:nvSpPr>
              <p:spPr bwMode="auto">
                <a:xfrm>
                  <a:off x="3308" y="2546"/>
                  <a:ext cx="0" cy="77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lgDash"/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8" name="Line 16"/>
                <p:cNvSpPr>
                  <a:spLocks noChangeShapeType="1"/>
                </p:cNvSpPr>
                <p:nvPr/>
              </p:nvSpPr>
              <p:spPr bwMode="auto">
                <a:xfrm>
                  <a:off x="1281" y="2065"/>
                  <a:ext cx="2253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prstDash val="lgDash"/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9" name="Freeform 17"/>
                <p:cNvSpPr/>
                <p:nvPr/>
              </p:nvSpPr>
              <p:spPr bwMode="auto">
                <a:xfrm>
                  <a:off x="1394" y="2065"/>
                  <a:ext cx="2140" cy="1059"/>
                </a:xfrm>
                <a:custGeom>
                  <a:avLst/>
                  <a:gdLst>
                    <a:gd name="T0" fmla="*/ 0 w 3420"/>
                    <a:gd name="T1" fmla="*/ 1059 h 1716"/>
                    <a:gd name="T2" fmla="*/ 338 w 3420"/>
                    <a:gd name="T3" fmla="*/ 963 h 1716"/>
                    <a:gd name="T4" fmla="*/ 563 w 3420"/>
                    <a:gd name="T5" fmla="*/ 963 h 1716"/>
                    <a:gd name="T6" fmla="*/ 1014 w 3420"/>
                    <a:gd name="T7" fmla="*/ 866 h 1716"/>
                    <a:gd name="T8" fmla="*/ 1464 w 3420"/>
                    <a:gd name="T9" fmla="*/ 770 h 1716"/>
                    <a:gd name="T10" fmla="*/ 1915 w 3420"/>
                    <a:gd name="T11" fmla="*/ 481 h 1716"/>
                    <a:gd name="T12" fmla="*/ 2140 w 3420"/>
                    <a:gd name="T13" fmla="*/ 0 h 17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420" h="1716">
                      <a:moveTo>
                        <a:pt x="0" y="1716"/>
                      </a:moveTo>
                      <a:cubicBezTo>
                        <a:pt x="195" y="1651"/>
                        <a:pt x="390" y="1586"/>
                        <a:pt x="540" y="1560"/>
                      </a:cubicBezTo>
                      <a:cubicBezTo>
                        <a:pt x="690" y="1534"/>
                        <a:pt x="720" y="1586"/>
                        <a:pt x="900" y="1560"/>
                      </a:cubicBezTo>
                      <a:cubicBezTo>
                        <a:pt x="1080" y="1534"/>
                        <a:pt x="1380" y="1456"/>
                        <a:pt x="1620" y="1404"/>
                      </a:cubicBezTo>
                      <a:cubicBezTo>
                        <a:pt x="1860" y="1352"/>
                        <a:pt x="2100" y="1352"/>
                        <a:pt x="2340" y="1248"/>
                      </a:cubicBezTo>
                      <a:cubicBezTo>
                        <a:pt x="2580" y="1144"/>
                        <a:pt x="2880" y="988"/>
                        <a:pt x="3060" y="780"/>
                      </a:cubicBezTo>
                      <a:cubicBezTo>
                        <a:pt x="3240" y="572"/>
                        <a:pt x="3360" y="130"/>
                        <a:pt x="3420" y="0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0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1056" y="3312"/>
                  <a:ext cx="288" cy="2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kumimoji="1" lang="en-US" altLang="zh-CN" sz="2400" i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o</a:t>
                  </a:r>
                </a:p>
              </p:txBody>
            </p:sp>
            <p:sp>
              <p:nvSpPr>
                <p:cNvPr id="51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296" y="3312"/>
                  <a:ext cx="192" cy="209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kumimoji="1" lang="en-US" altLang="zh-CN" sz="2000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1</a:t>
                  </a:r>
                </a:p>
              </p:txBody>
            </p:sp>
            <p:sp>
              <p:nvSpPr>
                <p:cNvPr id="52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3120" y="3312"/>
                  <a:ext cx="336" cy="2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kumimoji="1" lang="en-US" altLang="zh-CN" sz="2400" b="1" i="1">
                      <a:latin typeface="Times New Roman" panose="02020603050405020304" pitchFamily="18" charset="0"/>
                    </a:rPr>
                    <a:t>x</a:t>
                  </a:r>
                  <a:r>
                    <a:rPr kumimoji="1" lang="en-US" altLang="zh-CN" sz="2400" b="1" i="1" baseline="-25000">
                      <a:latin typeface="Times New Roman" panose="02020603050405020304" pitchFamily="18" charset="0"/>
                    </a:rPr>
                    <a:t>2</a:t>
                  </a:r>
                </a:p>
              </p:txBody>
            </p:sp>
            <p:sp>
              <p:nvSpPr>
                <p:cNvPr id="53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3456" y="3312"/>
                  <a:ext cx="384" cy="209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kumimoji="1" lang="en-US" altLang="zh-CN" sz="2000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34</a:t>
                  </a:r>
                </a:p>
              </p:txBody>
            </p:sp>
            <p:sp>
              <p:nvSpPr>
                <p:cNvPr id="54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3888" y="3312"/>
                  <a:ext cx="240" cy="2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kumimoji="1" lang="en-US" altLang="zh-CN" sz="2400" i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x</a:t>
                  </a:r>
                </a:p>
              </p:txBody>
            </p:sp>
            <p:sp>
              <p:nvSpPr>
                <p:cNvPr id="55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1296" y="1680"/>
                  <a:ext cx="432" cy="2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kumimoji="1" lang="en-US" altLang="zh-CN" sz="2400" i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y</a:t>
                  </a:r>
                </a:p>
              </p:txBody>
            </p:sp>
            <p:sp>
              <p:nvSpPr>
                <p:cNvPr id="56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1296" y="2880"/>
                  <a:ext cx="336" cy="2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kumimoji="1" lang="en-US" altLang="zh-CN" sz="2400" i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A</a:t>
                  </a:r>
                </a:p>
              </p:txBody>
            </p:sp>
            <p:sp>
              <p:nvSpPr>
                <p:cNvPr id="57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3408" y="1824"/>
                  <a:ext cx="288" cy="2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kumimoji="1" lang="en-US" altLang="zh-CN" sz="2400" i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C</a:t>
                  </a:r>
                </a:p>
              </p:txBody>
            </p:sp>
            <p:sp>
              <p:nvSpPr>
                <p:cNvPr id="58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2352" y="2880"/>
                  <a:ext cx="912" cy="20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  <a:defRPr/>
                  </a:pPr>
                  <a:r>
                    <a:rPr kumimoji="1" lang="en-US" altLang="zh-CN" sz="2000" b="1" i="1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y</a:t>
                  </a:r>
                  <a:r>
                    <a:rPr kumimoji="1" lang="en-US" altLang="zh-CN" sz="2000">
                      <a:solidFill>
                        <a:srgbClr val="FF0000"/>
                      </a:solidFill>
                      <a:latin typeface="Times New Roman" panose="02020603050405020304" pitchFamily="18" charset="0"/>
                    </a:rPr>
                    <a:t>=</a:t>
                  </a:r>
                  <a:r>
                    <a:rPr kumimoji="1" lang="en-US" altLang="zh-CN" sz="2000" b="1" i="1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f</a:t>
                  </a:r>
                  <a:r>
                    <a:rPr kumimoji="1" lang="en-US" altLang="zh-CN" sz="2000">
                      <a:solidFill>
                        <a:srgbClr val="FF0000"/>
                      </a:solidFill>
                      <a:latin typeface="Times New Roman" panose="02020603050405020304" pitchFamily="18" charset="0"/>
                    </a:rPr>
                    <a:t>(</a:t>
                  </a:r>
                  <a:r>
                    <a:rPr kumimoji="1" lang="en-US" altLang="zh-CN" sz="2000" b="1" i="1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x</a:t>
                  </a:r>
                  <a:r>
                    <a:rPr kumimoji="1" lang="en-US" altLang="zh-CN" sz="2000">
                      <a:solidFill>
                        <a:srgbClr val="FF0000"/>
                      </a:solidFill>
                      <a:latin typeface="Times New Roman" panose="02020603050405020304" pitchFamily="18" charset="0"/>
                    </a:rPr>
                    <a:t>)</a:t>
                  </a:r>
                </a:p>
              </p:txBody>
            </p:sp>
            <p:sp>
              <p:nvSpPr>
                <p:cNvPr id="59" name="Line 27"/>
                <p:cNvSpPr>
                  <a:spLocks noChangeShapeType="1"/>
                </p:cNvSpPr>
                <p:nvPr/>
              </p:nvSpPr>
              <p:spPr bwMode="auto">
                <a:xfrm>
                  <a:off x="2112" y="2976"/>
                  <a:ext cx="0" cy="33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0" name="Line 28"/>
                <p:cNvSpPr>
                  <a:spLocks noChangeShapeType="1"/>
                </p:cNvSpPr>
                <p:nvPr/>
              </p:nvSpPr>
              <p:spPr bwMode="auto">
                <a:xfrm flipH="1">
                  <a:off x="1296" y="2976"/>
                  <a:ext cx="8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1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1920" y="3312"/>
                  <a:ext cx="432" cy="24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zh-CN" sz="2400" b="1" i="1">
                      <a:latin typeface="Times New Roman" panose="02020603050405020304" pitchFamily="18" charset="0"/>
                    </a:rPr>
                    <a:t>x</a:t>
                  </a:r>
                  <a:r>
                    <a:rPr lang="en-US" altLang="zh-CN" sz="2400" b="1" i="1" baseline="-25000">
                      <a:latin typeface="Times New Roman" panose="02020603050405020304" pitchFamily="18" charset="0"/>
                    </a:rPr>
                    <a:t>1</a:t>
                  </a:r>
                </a:p>
              </p:txBody>
            </p:sp>
            <p:sp>
              <p:nvSpPr>
                <p:cNvPr id="62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912" y="2832"/>
                  <a:ext cx="480" cy="24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zh-CN" sz="2400" i="1">
                      <a:latin typeface="Times New Roman" panose="02020603050405020304" pitchFamily="18" charset="0"/>
                    </a:rPr>
                    <a:t>f(x</a:t>
                  </a:r>
                  <a:r>
                    <a:rPr lang="en-US" altLang="zh-CN" sz="2400" i="1" baseline="-25000">
                      <a:latin typeface="Times New Roman" panose="02020603050405020304" pitchFamily="18" charset="0"/>
                    </a:rPr>
                    <a:t>1</a:t>
                  </a:r>
                  <a:r>
                    <a:rPr lang="en-US" altLang="zh-CN" sz="2400" i="1">
                      <a:latin typeface="Times New Roman" panose="02020603050405020304" pitchFamily="18" charset="0"/>
                    </a:rPr>
                    <a:t>)</a:t>
                  </a:r>
                </a:p>
              </p:txBody>
            </p:sp>
            <p:sp>
              <p:nvSpPr>
                <p:cNvPr id="63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864" y="2400"/>
                  <a:ext cx="528" cy="24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zh-CN" sz="2400" i="1">
                      <a:latin typeface="Times New Roman" panose="02020603050405020304" pitchFamily="18" charset="0"/>
                    </a:rPr>
                    <a:t>f(x</a:t>
                  </a:r>
                  <a:r>
                    <a:rPr lang="en-US" altLang="zh-CN" sz="2400" i="1" baseline="-25000">
                      <a:latin typeface="Times New Roman" panose="02020603050405020304" pitchFamily="18" charset="0"/>
                    </a:rPr>
                    <a:t>2</a:t>
                  </a:r>
                  <a:r>
                    <a:rPr lang="en-US" altLang="zh-CN" sz="2400" i="1">
                      <a:latin typeface="Times New Roman" panose="02020603050405020304" pitchFamily="18" charset="0"/>
                    </a:rPr>
                    <a:t>)</a:t>
                  </a:r>
                </a:p>
              </p:txBody>
            </p:sp>
          </p:grpSp>
        </p:grpSp>
        <p:sp>
          <p:nvSpPr>
            <p:cNvPr id="36" name="Rectangle 32"/>
            <p:cNvSpPr>
              <a:spLocks noChangeArrowheads="1"/>
            </p:cNvSpPr>
            <p:nvPr/>
          </p:nvSpPr>
          <p:spPr bwMode="auto">
            <a:xfrm>
              <a:off x="261938" y="3692525"/>
              <a:ext cx="623887" cy="457200"/>
            </a:xfrm>
            <a:prstGeom prst="rect">
              <a:avLst/>
            </a:prstGeom>
            <a:noFill/>
            <a:ln w="12700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4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f(1)</a:t>
              </a:r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174625" y="1554163"/>
              <a:ext cx="776288" cy="457200"/>
            </a:xfrm>
            <a:prstGeom prst="rect">
              <a:avLst/>
            </a:prstGeom>
            <a:noFill/>
            <a:ln w="12700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4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f(34)</a:t>
              </a:r>
            </a:p>
          </p:txBody>
        </p:sp>
        <p:sp>
          <p:nvSpPr>
            <p:cNvPr id="38" name="Line 37"/>
            <p:cNvSpPr>
              <a:spLocks noChangeShapeType="1"/>
            </p:cNvSpPr>
            <p:nvPr/>
          </p:nvSpPr>
          <p:spPr bwMode="auto">
            <a:xfrm flipH="1">
              <a:off x="2240632" y="2746374"/>
              <a:ext cx="1971006" cy="815355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graphicFrame>
        <p:nvGraphicFramePr>
          <p:cNvPr id="64" name="对象 63"/>
          <p:cNvGraphicFramePr>
            <a:graphicFrameLocks noChangeAspect="1"/>
          </p:cNvGraphicFramePr>
          <p:nvPr/>
        </p:nvGraphicFramePr>
        <p:xfrm>
          <a:off x="6654384" y="4280520"/>
          <a:ext cx="1950064" cy="948680"/>
        </p:xfrm>
        <a:graphic>
          <a:graphicData uri="http://schemas.openxmlformats.org/presentationml/2006/ole">
            <p:oleObj spid="_x0000_s3080" name="Equation" r:id="rId5" imgW="22555200" imgH="109728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 bwMode="auto">
          <a:xfrm>
            <a:off x="0" y="44624"/>
            <a:ext cx="9144000" cy="1143000"/>
            <a:chOff x="0" y="0"/>
            <a:chExt cx="5760" cy="720"/>
          </a:xfrm>
        </p:grpSpPr>
        <p:pic>
          <p:nvPicPr>
            <p:cNvPr id="9" name="Picture 10" descr="QQ截图20131201212812"/>
            <p:cNvPicPr>
              <a:picLocks noChangeAspect="1" noChangeArrowheads="1"/>
            </p:cNvPicPr>
            <p:nvPr/>
          </p:nvPicPr>
          <p:blipFill>
            <a:blip r:embed="rId3" cstate="print">
              <a:lum bright="58000" contrast="-10000"/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11" descr="QQ截图20131201220147"/>
            <p:cNvPicPr>
              <a:picLocks noChangeAspect="1" noChangeArrowheads="1"/>
            </p:cNvPicPr>
            <p:nvPr/>
          </p:nvPicPr>
          <p:blipFill>
            <a:blip r:embed="rId4" cstate="print"/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987824" y="472529"/>
            <a:ext cx="3024038" cy="7694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/>
            <a:r>
              <a:rPr kumimoji="0" lang="zh-CN" altLang="en-US" sz="4400" b="1" dirty="0" smtClean="0">
                <a:solidFill>
                  <a:srgbClr val="EE0000"/>
                </a:solidFill>
                <a:latin typeface="华文新魏" pitchFamily="2" charset="-122"/>
                <a:ea typeface="华文新魏" pitchFamily="2" charset="-122"/>
              </a:rPr>
              <a:t>建构数学</a:t>
            </a:r>
            <a:endParaRPr kumimoji="0" lang="en-US" altLang="zh-CN" sz="4400" b="1" dirty="0">
              <a:solidFill>
                <a:srgbClr val="EE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1560" y="1340768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一般地，函数</a:t>
            </a:r>
            <a:r>
              <a:rPr lang="en-US" altLang="zh-CN" sz="2400" b="1" dirty="0" smtClean="0"/>
              <a:t>f(x)</a:t>
            </a:r>
            <a:r>
              <a:rPr lang="zh-CN" altLang="en-US" sz="2400" b="1" dirty="0" smtClean="0"/>
              <a:t>在区间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[</a:t>
            </a:r>
            <a:r>
              <a:rPr kumimoji="1" lang="en-US" altLang="zh-CN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x</a:t>
            </a:r>
            <a:r>
              <a:rPr kumimoji="1" lang="en-US" altLang="zh-CN" sz="2400" b="1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1,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kumimoji="1" lang="en-US" altLang="zh-CN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x</a:t>
            </a:r>
            <a:r>
              <a:rPr kumimoji="1" lang="en-US" altLang="zh-CN" sz="2400" b="1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2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]</a:t>
            </a:r>
            <a:r>
              <a:rPr kumimoji="1" lang="zh-CN" alt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上的</a:t>
            </a:r>
            <a:r>
              <a:rPr kumimoji="1" lang="zh-CN" alt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平均变化率</a:t>
            </a:r>
            <a:r>
              <a:rPr kumimoji="1" lang="zh-CN" alt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为</a:t>
            </a:r>
            <a:endParaRPr lang="zh-CN" altLang="en-US" sz="2400" b="1" dirty="0"/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3275856" y="1844824"/>
          <a:ext cx="1949450" cy="949325"/>
        </p:xfrm>
        <a:graphic>
          <a:graphicData uri="http://schemas.openxmlformats.org/presentationml/2006/ole">
            <p:oleObj spid="_x0000_s4104" name="Equation" r:id="rId5" imgW="22555200" imgH="109728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 bwMode="auto">
          <a:xfrm>
            <a:off x="0" y="44624"/>
            <a:ext cx="9144000" cy="1143000"/>
            <a:chOff x="0" y="0"/>
            <a:chExt cx="5760" cy="720"/>
          </a:xfrm>
        </p:grpSpPr>
        <p:pic>
          <p:nvPicPr>
            <p:cNvPr id="9" name="Picture 10" descr="QQ截图20131201212812"/>
            <p:cNvPicPr>
              <a:picLocks noChangeAspect="1" noChangeArrowheads="1"/>
            </p:cNvPicPr>
            <p:nvPr/>
          </p:nvPicPr>
          <p:blipFill>
            <a:blip r:embed="rId3" cstate="print">
              <a:lum bright="58000" contrast="-10000"/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11" descr="QQ截图20131201220147"/>
            <p:cNvPicPr>
              <a:picLocks noChangeAspect="1" noChangeArrowheads="1"/>
            </p:cNvPicPr>
            <p:nvPr/>
          </p:nvPicPr>
          <p:blipFill>
            <a:blip r:embed="rId4" cstate="print"/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987824" y="472529"/>
            <a:ext cx="3024038" cy="7694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/>
            <a:r>
              <a:rPr kumimoji="0" lang="zh-CN" altLang="en-US" sz="4400" b="1" dirty="0" smtClean="0">
                <a:solidFill>
                  <a:srgbClr val="EE0000"/>
                </a:solidFill>
                <a:latin typeface="华文新魏" pitchFamily="2" charset="-122"/>
                <a:ea typeface="华文新魏" pitchFamily="2" charset="-122"/>
              </a:rPr>
              <a:t>建构数学</a:t>
            </a:r>
            <a:endParaRPr kumimoji="0" lang="en-US" altLang="zh-CN" sz="4400" b="1" dirty="0">
              <a:solidFill>
                <a:srgbClr val="EE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1560" y="1340768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一般地，函数</a:t>
            </a:r>
            <a:r>
              <a:rPr lang="en-US" altLang="zh-CN" sz="2400" b="1" dirty="0" smtClean="0"/>
              <a:t>f(x)</a:t>
            </a:r>
            <a:r>
              <a:rPr lang="zh-CN" altLang="en-US" sz="2400" b="1" dirty="0" smtClean="0"/>
              <a:t>在区间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[</a:t>
            </a:r>
            <a:r>
              <a:rPr kumimoji="1" lang="en-US" altLang="zh-CN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x</a:t>
            </a:r>
            <a:r>
              <a:rPr kumimoji="1" lang="en-US" altLang="zh-CN" sz="2400" b="1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1,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kumimoji="1" lang="en-US" altLang="zh-CN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x</a:t>
            </a:r>
            <a:r>
              <a:rPr kumimoji="1" lang="en-US" altLang="zh-CN" sz="2400" b="1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2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]</a:t>
            </a:r>
            <a:r>
              <a:rPr kumimoji="1" lang="zh-CN" alt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上的</a:t>
            </a:r>
            <a:r>
              <a:rPr kumimoji="1" lang="zh-CN" alt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平均变化率</a:t>
            </a:r>
            <a:r>
              <a:rPr kumimoji="1" lang="zh-CN" alt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为</a:t>
            </a:r>
            <a:endParaRPr lang="zh-CN" altLang="en-US" sz="2400" b="1" dirty="0"/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3275856" y="1844824"/>
          <a:ext cx="1949450" cy="949325"/>
        </p:xfrm>
        <a:graphic>
          <a:graphicData uri="http://schemas.openxmlformats.org/presentationml/2006/ole">
            <p:oleObj spid="_x0000_s5128" name="Equation" r:id="rId5" imgW="22555200" imgH="10972800" progId="">
              <p:embed/>
            </p:oleObj>
          </a:graphicData>
        </a:graphic>
      </p:graphicFrame>
      <p:grpSp>
        <p:nvGrpSpPr>
          <p:cNvPr id="3" name="组合 32"/>
          <p:cNvGrpSpPr/>
          <p:nvPr/>
        </p:nvGrpSpPr>
        <p:grpSpPr>
          <a:xfrm>
            <a:off x="1763688" y="2420888"/>
            <a:ext cx="5410200" cy="3549650"/>
            <a:chOff x="152400" y="1092200"/>
            <a:chExt cx="5410200" cy="3549650"/>
          </a:xfrm>
        </p:grpSpPr>
        <p:sp>
          <p:nvSpPr>
            <p:cNvPr id="66" name="Line 7"/>
            <p:cNvSpPr>
              <a:spLocks noChangeShapeType="1"/>
            </p:cNvSpPr>
            <p:nvPr/>
          </p:nvSpPr>
          <p:spPr bwMode="auto">
            <a:xfrm flipH="1">
              <a:off x="842963" y="3829050"/>
              <a:ext cx="18732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lg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4" name="Group 8"/>
            <p:cNvGrpSpPr/>
            <p:nvPr/>
          </p:nvGrpSpPr>
          <p:grpSpPr bwMode="auto">
            <a:xfrm>
              <a:off x="152400" y="1092200"/>
              <a:ext cx="5410200" cy="3549650"/>
              <a:chOff x="864" y="1680"/>
              <a:chExt cx="3264" cy="1873"/>
            </a:xfrm>
          </p:grpSpPr>
          <p:sp>
            <p:nvSpPr>
              <p:cNvPr id="71" name="Line 9"/>
              <p:cNvSpPr>
                <a:spLocks noChangeShapeType="1"/>
              </p:cNvSpPr>
              <p:nvPr/>
            </p:nvSpPr>
            <p:spPr bwMode="auto">
              <a:xfrm flipV="1">
                <a:off x="1394" y="3124"/>
                <a:ext cx="0" cy="19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lgDash"/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6" name="Group 10"/>
              <p:cNvGrpSpPr/>
              <p:nvPr/>
            </p:nvGrpSpPr>
            <p:grpSpPr bwMode="auto">
              <a:xfrm>
                <a:off x="864" y="1680"/>
                <a:ext cx="3264" cy="1873"/>
                <a:chOff x="864" y="1680"/>
                <a:chExt cx="3264" cy="1873"/>
              </a:xfrm>
            </p:grpSpPr>
            <p:sp>
              <p:nvSpPr>
                <p:cNvPr id="73" name="Line 11"/>
                <p:cNvSpPr>
                  <a:spLocks noChangeShapeType="1"/>
                </p:cNvSpPr>
                <p:nvPr/>
              </p:nvSpPr>
              <p:spPr bwMode="auto">
                <a:xfrm>
                  <a:off x="3534" y="2065"/>
                  <a:ext cx="0" cy="125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prstDash val="lgDash"/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74" name="Line 12"/>
                <p:cNvSpPr>
                  <a:spLocks noChangeShapeType="1"/>
                </p:cNvSpPr>
                <p:nvPr/>
              </p:nvSpPr>
              <p:spPr bwMode="auto">
                <a:xfrm>
                  <a:off x="1056" y="3317"/>
                  <a:ext cx="2928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75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1281" y="1872"/>
                  <a:ext cx="0" cy="154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76" name="Line 14"/>
                <p:cNvSpPr>
                  <a:spLocks noChangeShapeType="1"/>
                </p:cNvSpPr>
                <p:nvPr/>
              </p:nvSpPr>
              <p:spPr bwMode="auto">
                <a:xfrm>
                  <a:off x="1281" y="2546"/>
                  <a:ext cx="202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lgDash"/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77" name="Line 15"/>
                <p:cNvSpPr>
                  <a:spLocks noChangeShapeType="1"/>
                </p:cNvSpPr>
                <p:nvPr/>
              </p:nvSpPr>
              <p:spPr bwMode="auto">
                <a:xfrm>
                  <a:off x="3308" y="2546"/>
                  <a:ext cx="0" cy="77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lgDash"/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78" name="Line 16"/>
                <p:cNvSpPr>
                  <a:spLocks noChangeShapeType="1"/>
                </p:cNvSpPr>
                <p:nvPr/>
              </p:nvSpPr>
              <p:spPr bwMode="auto">
                <a:xfrm>
                  <a:off x="1281" y="2065"/>
                  <a:ext cx="2253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prstDash val="lgDash"/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79" name="Freeform 17"/>
                <p:cNvSpPr/>
                <p:nvPr/>
              </p:nvSpPr>
              <p:spPr bwMode="auto">
                <a:xfrm>
                  <a:off x="1394" y="2065"/>
                  <a:ext cx="2140" cy="1059"/>
                </a:xfrm>
                <a:custGeom>
                  <a:avLst/>
                  <a:gdLst>
                    <a:gd name="T0" fmla="*/ 0 w 3420"/>
                    <a:gd name="T1" fmla="*/ 1059 h 1716"/>
                    <a:gd name="T2" fmla="*/ 338 w 3420"/>
                    <a:gd name="T3" fmla="*/ 963 h 1716"/>
                    <a:gd name="T4" fmla="*/ 563 w 3420"/>
                    <a:gd name="T5" fmla="*/ 963 h 1716"/>
                    <a:gd name="T6" fmla="*/ 1014 w 3420"/>
                    <a:gd name="T7" fmla="*/ 866 h 1716"/>
                    <a:gd name="T8" fmla="*/ 1464 w 3420"/>
                    <a:gd name="T9" fmla="*/ 770 h 1716"/>
                    <a:gd name="T10" fmla="*/ 1915 w 3420"/>
                    <a:gd name="T11" fmla="*/ 481 h 1716"/>
                    <a:gd name="T12" fmla="*/ 2140 w 3420"/>
                    <a:gd name="T13" fmla="*/ 0 h 17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420" h="1716">
                      <a:moveTo>
                        <a:pt x="0" y="1716"/>
                      </a:moveTo>
                      <a:cubicBezTo>
                        <a:pt x="195" y="1651"/>
                        <a:pt x="390" y="1586"/>
                        <a:pt x="540" y="1560"/>
                      </a:cubicBezTo>
                      <a:cubicBezTo>
                        <a:pt x="690" y="1534"/>
                        <a:pt x="720" y="1586"/>
                        <a:pt x="900" y="1560"/>
                      </a:cubicBezTo>
                      <a:cubicBezTo>
                        <a:pt x="1080" y="1534"/>
                        <a:pt x="1380" y="1456"/>
                        <a:pt x="1620" y="1404"/>
                      </a:cubicBezTo>
                      <a:cubicBezTo>
                        <a:pt x="1860" y="1352"/>
                        <a:pt x="2100" y="1352"/>
                        <a:pt x="2340" y="1248"/>
                      </a:cubicBezTo>
                      <a:cubicBezTo>
                        <a:pt x="2580" y="1144"/>
                        <a:pt x="2880" y="988"/>
                        <a:pt x="3060" y="780"/>
                      </a:cubicBezTo>
                      <a:cubicBezTo>
                        <a:pt x="3240" y="572"/>
                        <a:pt x="3360" y="130"/>
                        <a:pt x="3420" y="0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80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1056" y="3312"/>
                  <a:ext cx="288" cy="2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kumimoji="1" lang="en-US" altLang="zh-CN" sz="2400" i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o</a:t>
                  </a:r>
                </a:p>
              </p:txBody>
            </p:sp>
            <p:sp>
              <p:nvSpPr>
                <p:cNvPr id="81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296" y="3312"/>
                  <a:ext cx="192" cy="209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kumimoji="1" lang="en-US" altLang="zh-CN" sz="2000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1</a:t>
                  </a:r>
                </a:p>
              </p:txBody>
            </p:sp>
            <p:sp>
              <p:nvSpPr>
                <p:cNvPr id="82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3120" y="3312"/>
                  <a:ext cx="336" cy="2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kumimoji="1" lang="en-US" altLang="zh-CN" sz="2400" b="1" i="1">
                      <a:latin typeface="Times New Roman" panose="02020603050405020304" pitchFamily="18" charset="0"/>
                    </a:rPr>
                    <a:t>x</a:t>
                  </a:r>
                  <a:r>
                    <a:rPr kumimoji="1" lang="en-US" altLang="zh-CN" sz="2400" b="1" i="1" baseline="-25000">
                      <a:latin typeface="Times New Roman" panose="02020603050405020304" pitchFamily="18" charset="0"/>
                    </a:rPr>
                    <a:t>2</a:t>
                  </a:r>
                </a:p>
              </p:txBody>
            </p:sp>
            <p:sp>
              <p:nvSpPr>
                <p:cNvPr id="83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3456" y="3312"/>
                  <a:ext cx="384" cy="209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kumimoji="1" lang="en-US" altLang="zh-CN" sz="2000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34</a:t>
                  </a:r>
                </a:p>
              </p:txBody>
            </p:sp>
            <p:sp>
              <p:nvSpPr>
                <p:cNvPr id="84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3888" y="3312"/>
                  <a:ext cx="240" cy="2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kumimoji="1" lang="en-US" altLang="zh-CN" sz="2400" i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x</a:t>
                  </a:r>
                </a:p>
              </p:txBody>
            </p:sp>
            <p:sp>
              <p:nvSpPr>
                <p:cNvPr id="85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1296" y="1680"/>
                  <a:ext cx="432" cy="2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kumimoji="1" lang="en-US" altLang="zh-CN" sz="2400" i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y</a:t>
                  </a:r>
                </a:p>
              </p:txBody>
            </p:sp>
            <p:sp>
              <p:nvSpPr>
                <p:cNvPr id="86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1296" y="2880"/>
                  <a:ext cx="336" cy="2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kumimoji="1" lang="en-US" altLang="zh-CN" sz="2400" i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A</a:t>
                  </a:r>
                </a:p>
              </p:txBody>
            </p:sp>
            <p:sp>
              <p:nvSpPr>
                <p:cNvPr id="87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3408" y="1824"/>
                  <a:ext cx="288" cy="2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kumimoji="1" lang="en-US" altLang="zh-CN" sz="2400" i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C</a:t>
                  </a:r>
                </a:p>
              </p:txBody>
            </p:sp>
            <p:sp>
              <p:nvSpPr>
                <p:cNvPr id="88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2352" y="2880"/>
                  <a:ext cx="912" cy="20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  <a:defRPr/>
                  </a:pPr>
                  <a:r>
                    <a:rPr kumimoji="1" lang="en-US" altLang="zh-CN" sz="2000" b="1" i="1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y</a:t>
                  </a:r>
                  <a:r>
                    <a:rPr kumimoji="1" lang="en-US" altLang="zh-CN" sz="2000">
                      <a:solidFill>
                        <a:srgbClr val="FF0000"/>
                      </a:solidFill>
                      <a:latin typeface="Times New Roman" panose="02020603050405020304" pitchFamily="18" charset="0"/>
                    </a:rPr>
                    <a:t>=</a:t>
                  </a:r>
                  <a:r>
                    <a:rPr kumimoji="1" lang="en-US" altLang="zh-CN" sz="2000" b="1" i="1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f</a:t>
                  </a:r>
                  <a:r>
                    <a:rPr kumimoji="1" lang="en-US" altLang="zh-CN" sz="2000">
                      <a:solidFill>
                        <a:srgbClr val="FF0000"/>
                      </a:solidFill>
                      <a:latin typeface="Times New Roman" panose="02020603050405020304" pitchFamily="18" charset="0"/>
                    </a:rPr>
                    <a:t>(</a:t>
                  </a:r>
                  <a:r>
                    <a:rPr kumimoji="1" lang="en-US" altLang="zh-CN" sz="2000" b="1" i="1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x</a:t>
                  </a:r>
                  <a:r>
                    <a:rPr kumimoji="1" lang="en-US" altLang="zh-CN" sz="2000">
                      <a:solidFill>
                        <a:srgbClr val="FF0000"/>
                      </a:solidFill>
                      <a:latin typeface="Times New Roman" panose="02020603050405020304" pitchFamily="18" charset="0"/>
                    </a:rPr>
                    <a:t>)</a:t>
                  </a:r>
                </a:p>
              </p:txBody>
            </p:sp>
            <p:sp>
              <p:nvSpPr>
                <p:cNvPr id="89" name="Line 27"/>
                <p:cNvSpPr>
                  <a:spLocks noChangeShapeType="1"/>
                </p:cNvSpPr>
                <p:nvPr/>
              </p:nvSpPr>
              <p:spPr bwMode="auto">
                <a:xfrm>
                  <a:off x="2112" y="2976"/>
                  <a:ext cx="0" cy="33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90" name="Line 28"/>
                <p:cNvSpPr>
                  <a:spLocks noChangeShapeType="1"/>
                </p:cNvSpPr>
                <p:nvPr/>
              </p:nvSpPr>
              <p:spPr bwMode="auto">
                <a:xfrm flipH="1">
                  <a:off x="1296" y="2976"/>
                  <a:ext cx="8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91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1920" y="3312"/>
                  <a:ext cx="432" cy="24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zh-CN" sz="2400" b="1" i="1">
                      <a:latin typeface="Times New Roman" panose="02020603050405020304" pitchFamily="18" charset="0"/>
                    </a:rPr>
                    <a:t>x</a:t>
                  </a:r>
                  <a:r>
                    <a:rPr lang="en-US" altLang="zh-CN" sz="2400" b="1" i="1" baseline="-25000">
                      <a:latin typeface="Times New Roman" panose="02020603050405020304" pitchFamily="18" charset="0"/>
                    </a:rPr>
                    <a:t>1</a:t>
                  </a:r>
                </a:p>
              </p:txBody>
            </p:sp>
            <p:sp>
              <p:nvSpPr>
                <p:cNvPr id="92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912" y="2832"/>
                  <a:ext cx="480" cy="24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zh-CN" sz="2400" i="1">
                      <a:latin typeface="Times New Roman" panose="02020603050405020304" pitchFamily="18" charset="0"/>
                    </a:rPr>
                    <a:t>f(x</a:t>
                  </a:r>
                  <a:r>
                    <a:rPr lang="en-US" altLang="zh-CN" sz="2400" i="1" baseline="-25000">
                      <a:latin typeface="Times New Roman" panose="02020603050405020304" pitchFamily="18" charset="0"/>
                    </a:rPr>
                    <a:t>1</a:t>
                  </a:r>
                  <a:r>
                    <a:rPr lang="en-US" altLang="zh-CN" sz="2400" i="1">
                      <a:latin typeface="Times New Roman" panose="02020603050405020304" pitchFamily="18" charset="0"/>
                    </a:rPr>
                    <a:t>)</a:t>
                  </a:r>
                </a:p>
              </p:txBody>
            </p:sp>
            <p:sp>
              <p:nvSpPr>
                <p:cNvPr id="93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864" y="2400"/>
                  <a:ext cx="528" cy="24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zh-CN" sz="2400" i="1">
                      <a:latin typeface="Times New Roman" panose="02020603050405020304" pitchFamily="18" charset="0"/>
                    </a:rPr>
                    <a:t>f(x</a:t>
                  </a:r>
                  <a:r>
                    <a:rPr lang="en-US" altLang="zh-CN" sz="2400" i="1" baseline="-25000">
                      <a:latin typeface="Times New Roman" panose="02020603050405020304" pitchFamily="18" charset="0"/>
                    </a:rPr>
                    <a:t>2</a:t>
                  </a:r>
                  <a:r>
                    <a:rPr lang="en-US" altLang="zh-CN" sz="2400" i="1">
                      <a:latin typeface="Times New Roman" panose="02020603050405020304" pitchFamily="18" charset="0"/>
                    </a:rPr>
                    <a:t>)</a:t>
                  </a:r>
                </a:p>
              </p:txBody>
            </p:sp>
          </p:grpSp>
        </p:grpSp>
        <p:sp>
          <p:nvSpPr>
            <p:cNvPr id="68" name="Rectangle 32"/>
            <p:cNvSpPr>
              <a:spLocks noChangeArrowheads="1"/>
            </p:cNvSpPr>
            <p:nvPr/>
          </p:nvSpPr>
          <p:spPr bwMode="auto">
            <a:xfrm>
              <a:off x="261938" y="3692525"/>
              <a:ext cx="623887" cy="457200"/>
            </a:xfrm>
            <a:prstGeom prst="rect">
              <a:avLst/>
            </a:prstGeom>
            <a:noFill/>
            <a:ln w="12700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4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f(1)</a:t>
              </a:r>
            </a:p>
          </p:txBody>
        </p:sp>
        <p:sp>
          <p:nvSpPr>
            <p:cNvPr id="69" name="Rectangle 33"/>
            <p:cNvSpPr>
              <a:spLocks noChangeArrowheads="1"/>
            </p:cNvSpPr>
            <p:nvPr/>
          </p:nvSpPr>
          <p:spPr bwMode="auto">
            <a:xfrm>
              <a:off x="174625" y="1554163"/>
              <a:ext cx="776288" cy="457200"/>
            </a:xfrm>
            <a:prstGeom prst="rect">
              <a:avLst/>
            </a:prstGeom>
            <a:noFill/>
            <a:ln w="12700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4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f(34)</a:t>
              </a:r>
            </a:p>
          </p:txBody>
        </p:sp>
        <p:sp>
          <p:nvSpPr>
            <p:cNvPr id="70" name="Line 37"/>
            <p:cNvSpPr>
              <a:spLocks noChangeShapeType="1"/>
            </p:cNvSpPr>
            <p:nvPr/>
          </p:nvSpPr>
          <p:spPr bwMode="auto">
            <a:xfrm flipH="1">
              <a:off x="2240632" y="2746374"/>
              <a:ext cx="1971006" cy="815355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 bwMode="auto">
          <a:xfrm>
            <a:off x="0" y="44624"/>
            <a:ext cx="9144000" cy="1143000"/>
            <a:chOff x="0" y="0"/>
            <a:chExt cx="5760" cy="720"/>
          </a:xfrm>
        </p:grpSpPr>
        <p:pic>
          <p:nvPicPr>
            <p:cNvPr id="9" name="Picture 10" descr="QQ截图20131201212812"/>
            <p:cNvPicPr>
              <a:picLocks noChangeAspect="1" noChangeArrowheads="1"/>
            </p:cNvPicPr>
            <p:nvPr/>
          </p:nvPicPr>
          <p:blipFill>
            <a:blip r:embed="rId3" cstate="print">
              <a:lum bright="58000" contrast="-10000"/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11" descr="QQ截图20131201220147"/>
            <p:cNvPicPr>
              <a:picLocks noChangeAspect="1" noChangeArrowheads="1"/>
            </p:cNvPicPr>
            <p:nvPr/>
          </p:nvPicPr>
          <p:blipFill>
            <a:blip r:embed="rId4" cstate="print"/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987824" y="472529"/>
            <a:ext cx="3024038" cy="7694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/>
            <a:r>
              <a:rPr kumimoji="0" lang="zh-CN" altLang="en-US" sz="4400" b="1" dirty="0" smtClean="0">
                <a:solidFill>
                  <a:srgbClr val="EE0000"/>
                </a:solidFill>
                <a:latin typeface="华文新魏" pitchFamily="2" charset="-122"/>
                <a:ea typeface="华文新魏" pitchFamily="2" charset="-122"/>
              </a:rPr>
              <a:t>建构数学</a:t>
            </a:r>
            <a:endParaRPr kumimoji="0" lang="en-US" altLang="zh-CN" sz="4400" b="1" dirty="0">
              <a:solidFill>
                <a:srgbClr val="EE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1560" y="1340768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一般地，函数</a:t>
            </a:r>
            <a:r>
              <a:rPr lang="en-US" altLang="zh-CN" sz="2400" b="1" dirty="0" smtClean="0"/>
              <a:t>f(x)</a:t>
            </a:r>
            <a:r>
              <a:rPr lang="zh-CN" altLang="en-US" sz="2400" b="1" dirty="0" smtClean="0"/>
              <a:t>在区间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[</a:t>
            </a:r>
            <a:r>
              <a:rPr kumimoji="1" lang="en-US" altLang="zh-CN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x</a:t>
            </a:r>
            <a:r>
              <a:rPr kumimoji="1" lang="en-US" altLang="zh-CN" sz="2400" b="1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1,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kumimoji="1" lang="en-US" altLang="zh-CN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x</a:t>
            </a:r>
            <a:r>
              <a:rPr kumimoji="1" lang="en-US" altLang="zh-CN" sz="2400" b="1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2</a:t>
            </a:r>
            <a:r>
              <a:rPr kumimoji="1" lang="en-US" altLang="zh-C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]</a:t>
            </a:r>
            <a:r>
              <a:rPr kumimoji="1" lang="zh-CN" alt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上的</a:t>
            </a:r>
            <a:r>
              <a:rPr kumimoji="1" lang="zh-CN" alt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平均变化率</a:t>
            </a:r>
            <a:r>
              <a:rPr kumimoji="1" lang="zh-CN" alt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为</a:t>
            </a:r>
            <a:endParaRPr lang="zh-CN" altLang="en-US" sz="2400" b="1" dirty="0"/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3275856" y="1844824"/>
          <a:ext cx="1949450" cy="949325"/>
        </p:xfrm>
        <a:graphic>
          <a:graphicData uri="http://schemas.openxmlformats.org/presentationml/2006/ole">
            <p:oleObj spid="_x0000_s8198" name="Equation" r:id="rId5" imgW="22555200" imgH="10972800" progId="">
              <p:embed/>
            </p:oleObj>
          </a:graphicData>
        </a:graphic>
      </p:graphicFrame>
      <p:grpSp>
        <p:nvGrpSpPr>
          <p:cNvPr id="37" name="组合 169"/>
          <p:cNvGrpSpPr/>
          <p:nvPr/>
        </p:nvGrpSpPr>
        <p:grpSpPr>
          <a:xfrm>
            <a:off x="2191221" y="2636912"/>
            <a:ext cx="5045075" cy="3082925"/>
            <a:chOff x="395288" y="3082925"/>
            <a:chExt cx="5045075" cy="3082925"/>
          </a:xfrm>
        </p:grpSpPr>
        <p:sp>
          <p:nvSpPr>
            <p:cNvPr id="38" name="Text Box 70"/>
            <p:cNvSpPr txBox="1">
              <a:spLocks noChangeArrowheads="1"/>
            </p:cNvSpPr>
            <p:nvPr/>
          </p:nvSpPr>
          <p:spPr bwMode="auto">
            <a:xfrm>
              <a:off x="4519613" y="5892800"/>
              <a:ext cx="842962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zh-CN" altLang="en-US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en-US" altLang="zh-CN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t(d)</a:t>
              </a:r>
            </a:p>
          </p:txBody>
        </p:sp>
        <p:sp>
          <p:nvSpPr>
            <p:cNvPr id="39" name="Line 71"/>
            <p:cNvSpPr>
              <a:spLocks noChangeShapeType="1"/>
            </p:cNvSpPr>
            <p:nvPr/>
          </p:nvSpPr>
          <p:spPr bwMode="auto">
            <a:xfrm flipV="1">
              <a:off x="4230688" y="4535488"/>
              <a:ext cx="0" cy="133667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0" name="Line 72"/>
            <p:cNvSpPr>
              <a:spLocks noChangeShapeType="1"/>
            </p:cNvSpPr>
            <p:nvPr/>
          </p:nvSpPr>
          <p:spPr bwMode="auto">
            <a:xfrm>
              <a:off x="730250" y="4545013"/>
              <a:ext cx="3495675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" name="Line 73"/>
            <p:cNvSpPr>
              <a:spLocks noChangeShapeType="1"/>
            </p:cNvSpPr>
            <p:nvPr/>
          </p:nvSpPr>
          <p:spPr bwMode="auto">
            <a:xfrm flipV="1">
              <a:off x="4446588" y="3500438"/>
              <a:ext cx="0" cy="237172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" name="Line 74"/>
            <p:cNvSpPr>
              <a:spLocks noChangeShapeType="1"/>
            </p:cNvSpPr>
            <p:nvPr/>
          </p:nvSpPr>
          <p:spPr bwMode="auto">
            <a:xfrm flipV="1">
              <a:off x="836613" y="5624513"/>
              <a:ext cx="0" cy="24130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" name="Line 75"/>
            <p:cNvSpPr>
              <a:spLocks noChangeShapeType="1"/>
            </p:cNvSpPr>
            <p:nvPr/>
          </p:nvSpPr>
          <p:spPr bwMode="auto">
            <a:xfrm>
              <a:off x="728663" y="5627688"/>
              <a:ext cx="10795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4" name="Line 76"/>
            <p:cNvSpPr>
              <a:spLocks noChangeShapeType="1"/>
            </p:cNvSpPr>
            <p:nvPr/>
          </p:nvSpPr>
          <p:spPr bwMode="auto">
            <a:xfrm>
              <a:off x="728663" y="5875338"/>
              <a:ext cx="400208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5" name="AutoShape 77"/>
            <p:cNvSpPr>
              <a:spLocks noChangeArrowheads="1"/>
            </p:cNvSpPr>
            <p:nvPr/>
          </p:nvSpPr>
          <p:spPr bwMode="auto">
            <a:xfrm>
              <a:off x="706438" y="3154363"/>
              <a:ext cx="41275" cy="112712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>
              <a:noFill/>
              <a:miter lim="800000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6" name="AutoShape 78"/>
            <p:cNvSpPr>
              <a:spLocks noChangeArrowheads="1"/>
            </p:cNvSpPr>
            <p:nvPr/>
          </p:nvSpPr>
          <p:spPr bwMode="auto">
            <a:xfrm rot="5400000">
              <a:off x="4693444" y="5828507"/>
              <a:ext cx="50800" cy="87312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>
              <a:noFill/>
              <a:miter lim="800000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7" name="Line 79"/>
            <p:cNvSpPr>
              <a:spLocks noChangeShapeType="1"/>
            </p:cNvSpPr>
            <p:nvPr/>
          </p:nvSpPr>
          <p:spPr bwMode="auto">
            <a:xfrm flipV="1">
              <a:off x="83661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" name="Line 80"/>
            <p:cNvSpPr>
              <a:spLocks noChangeShapeType="1"/>
            </p:cNvSpPr>
            <p:nvPr/>
          </p:nvSpPr>
          <p:spPr bwMode="auto">
            <a:xfrm flipV="1">
              <a:off x="9477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9" name="Line 81"/>
            <p:cNvSpPr>
              <a:spLocks noChangeShapeType="1"/>
            </p:cNvSpPr>
            <p:nvPr/>
          </p:nvSpPr>
          <p:spPr bwMode="auto">
            <a:xfrm flipV="1">
              <a:off x="10572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" name="Line 82"/>
            <p:cNvSpPr>
              <a:spLocks noChangeShapeType="1"/>
            </p:cNvSpPr>
            <p:nvPr/>
          </p:nvSpPr>
          <p:spPr bwMode="auto">
            <a:xfrm flipV="1">
              <a:off x="116681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" name="Line 83"/>
            <p:cNvSpPr>
              <a:spLocks noChangeShapeType="1"/>
            </p:cNvSpPr>
            <p:nvPr/>
          </p:nvSpPr>
          <p:spPr bwMode="auto">
            <a:xfrm flipV="1">
              <a:off x="127635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2" name="Line 84"/>
            <p:cNvSpPr>
              <a:spLocks noChangeShapeType="1"/>
            </p:cNvSpPr>
            <p:nvPr/>
          </p:nvSpPr>
          <p:spPr bwMode="auto">
            <a:xfrm flipV="1">
              <a:off x="13843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" name="Line 85"/>
            <p:cNvSpPr>
              <a:spLocks noChangeShapeType="1"/>
            </p:cNvSpPr>
            <p:nvPr/>
          </p:nvSpPr>
          <p:spPr bwMode="auto">
            <a:xfrm flipV="1">
              <a:off x="149225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4" name="Line 86"/>
            <p:cNvSpPr>
              <a:spLocks noChangeShapeType="1"/>
            </p:cNvSpPr>
            <p:nvPr/>
          </p:nvSpPr>
          <p:spPr bwMode="auto">
            <a:xfrm flipV="1">
              <a:off x="16033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5" name="Line 87"/>
            <p:cNvSpPr>
              <a:spLocks noChangeShapeType="1"/>
            </p:cNvSpPr>
            <p:nvPr/>
          </p:nvSpPr>
          <p:spPr bwMode="auto">
            <a:xfrm flipV="1">
              <a:off x="17145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" name="Line 88"/>
            <p:cNvSpPr>
              <a:spLocks noChangeShapeType="1"/>
            </p:cNvSpPr>
            <p:nvPr/>
          </p:nvSpPr>
          <p:spPr bwMode="auto">
            <a:xfrm flipV="1">
              <a:off x="182086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7" name="Line 89"/>
            <p:cNvSpPr>
              <a:spLocks noChangeShapeType="1"/>
            </p:cNvSpPr>
            <p:nvPr/>
          </p:nvSpPr>
          <p:spPr bwMode="auto">
            <a:xfrm flipV="1">
              <a:off x="19304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8" name="Line 90"/>
            <p:cNvSpPr>
              <a:spLocks noChangeShapeType="1"/>
            </p:cNvSpPr>
            <p:nvPr/>
          </p:nvSpPr>
          <p:spPr bwMode="auto">
            <a:xfrm flipV="1">
              <a:off x="20399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" name="Line 91"/>
            <p:cNvSpPr>
              <a:spLocks noChangeShapeType="1"/>
            </p:cNvSpPr>
            <p:nvPr/>
          </p:nvSpPr>
          <p:spPr bwMode="auto">
            <a:xfrm flipV="1">
              <a:off x="214788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0" name="Line 92"/>
            <p:cNvSpPr>
              <a:spLocks noChangeShapeType="1"/>
            </p:cNvSpPr>
            <p:nvPr/>
          </p:nvSpPr>
          <p:spPr bwMode="auto">
            <a:xfrm flipV="1">
              <a:off x="225742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" name="Line 93"/>
            <p:cNvSpPr>
              <a:spLocks noChangeShapeType="1"/>
            </p:cNvSpPr>
            <p:nvPr/>
          </p:nvSpPr>
          <p:spPr bwMode="auto">
            <a:xfrm flipV="1">
              <a:off x="24796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2" name="Line 94"/>
            <p:cNvSpPr>
              <a:spLocks noChangeShapeType="1"/>
            </p:cNvSpPr>
            <p:nvPr/>
          </p:nvSpPr>
          <p:spPr bwMode="auto">
            <a:xfrm flipV="1">
              <a:off x="258921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3" name="Line 95"/>
            <p:cNvSpPr>
              <a:spLocks noChangeShapeType="1"/>
            </p:cNvSpPr>
            <p:nvPr/>
          </p:nvSpPr>
          <p:spPr bwMode="auto">
            <a:xfrm flipV="1">
              <a:off x="29162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4" name="Line 96"/>
            <p:cNvSpPr>
              <a:spLocks noChangeShapeType="1"/>
            </p:cNvSpPr>
            <p:nvPr/>
          </p:nvSpPr>
          <p:spPr bwMode="auto">
            <a:xfrm flipV="1">
              <a:off x="313372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5" name="Line 97"/>
            <p:cNvSpPr>
              <a:spLocks noChangeShapeType="1"/>
            </p:cNvSpPr>
            <p:nvPr/>
          </p:nvSpPr>
          <p:spPr bwMode="auto">
            <a:xfrm flipV="1">
              <a:off x="346392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7" name="Line 98"/>
            <p:cNvSpPr>
              <a:spLocks noChangeShapeType="1"/>
            </p:cNvSpPr>
            <p:nvPr/>
          </p:nvSpPr>
          <p:spPr bwMode="auto">
            <a:xfrm flipV="1">
              <a:off x="35718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" name="Line 99"/>
            <p:cNvSpPr>
              <a:spLocks noChangeShapeType="1"/>
            </p:cNvSpPr>
            <p:nvPr/>
          </p:nvSpPr>
          <p:spPr bwMode="auto">
            <a:xfrm flipV="1">
              <a:off x="236855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4" name="Line 100"/>
            <p:cNvSpPr>
              <a:spLocks noChangeShapeType="1"/>
            </p:cNvSpPr>
            <p:nvPr/>
          </p:nvSpPr>
          <p:spPr bwMode="auto">
            <a:xfrm flipV="1">
              <a:off x="26955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5" name="Line 101"/>
            <p:cNvSpPr>
              <a:spLocks noChangeShapeType="1"/>
            </p:cNvSpPr>
            <p:nvPr/>
          </p:nvSpPr>
          <p:spPr bwMode="auto">
            <a:xfrm flipV="1">
              <a:off x="280511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6" name="Line 102"/>
            <p:cNvSpPr>
              <a:spLocks noChangeShapeType="1"/>
            </p:cNvSpPr>
            <p:nvPr/>
          </p:nvSpPr>
          <p:spPr bwMode="auto">
            <a:xfrm flipV="1">
              <a:off x="30226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7" name="Line 103"/>
            <p:cNvSpPr>
              <a:spLocks noChangeShapeType="1"/>
            </p:cNvSpPr>
            <p:nvPr/>
          </p:nvSpPr>
          <p:spPr bwMode="auto">
            <a:xfrm flipV="1">
              <a:off x="324485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8" name="Line 104"/>
            <p:cNvSpPr>
              <a:spLocks noChangeShapeType="1"/>
            </p:cNvSpPr>
            <p:nvPr/>
          </p:nvSpPr>
          <p:spPr bwMode="auto">
            <a:xfrm flipV="1">
              <a:off x="33528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9" name="Line 105"/>
            <p:cNvSpPr>
              <a:spLocks noChangeShapeType="1"/>
            </p:cNvSpPr>
            <p:nvPr/>
          </p:nvSpPr>
          <p:spPr bwMode="auto">
            <a:xfrm flipV="1">
              <a:off x="40084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0" name="Line 106"/>
            <p:cNvSpPr>
              <a:spLocks noChangeShapeType="1"/>
            </p:cNvSpPr>
            <p:nvPr/>
          </p:nvSpPr>
          <p:spPr bwMode="auto">
            <a:xfrm flipV="1">
              <a:off x="42291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1" name="Line 107"/>
            <p:cNvSpPr>
              <a:spLocks noChangeShapeType="1"/>
            </p:cNvSpPr>
            <p:nvPr/>
          </p:nvSpPr>
          <p:spPr bwMode="auto">
            <a:xfrm flipV="1">
              <a:off x="444658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" name="Line 108"/>
            <p:cNvSpPr>
              <a:spLocks noChangeShapeType="1"/>
            </p:cNvSpPr>
            <p:nvPr/>
          </p:nvSpPr>
          <p:spPr bwMode="auto">
            <a:xfrm flipV="1">
              <a:off x="368141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3" name="Line 109"/>
            <p:cNvSpPr>
              <a:spLocks noChangeShapeType="1"/>
            </p:cNvSpPr>
            <p:nvPr/>
          </p:nvSpPr>
          <p:spPr bwMode="auto">
            <a:xfrm flipV="1">
              <a:off x="39020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4" name="Line 110"/>
            <p:cNvSpPr>
              <a:spLocks noChangeShapeType="1"/>
            </p:cNvSpPr>
            <p:nvPr/>
          </p:nvSpPr>
          <p:spPr bwMode="auto">
            <a:xfrm flipV="1">
              <a:off x="43386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5" name="Line 111"/>
            <p:cNvSpPr>
              <a:spLocks noChangeShapeType="1"/>
            </p:cNvSpPr>
            <p:nvPr/>
          </p:nvSpPr>
          <p:spPr bwMode="auto">
            <a:xfrm flipV="1">
              <a:off x="37925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6" name="Line 112"/>
            <p:cNvSpPr>
              <a:spLocks noChangeShapeType="1"/>
            </p:cNvSpPr>
            <p:nvPr/>
          </p:nvSpPr>
          <p:spPr bwMode="auto">
            <a:xfrm flipV="1">
              <a:off x="411956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7" name="Line 113"/>
            <p:cNvSpPr>
              <a:spLocks noChangeShapeType="1"/>
            </p:cNvSpPr>
            <p:nvPr/>
          </p:nvSpPr>
          <p:spPr bwMode="auto">
            <a:xfrm rot="5400000">
              <a:off x="-600075" y="4545013"/>
              <a:ext cx="26543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8" name="Line 114"/>
            <p:cNvSpPr>
              <a:spLocks noChangeShapeType="1"/>
            </p:cNvSpPr>
            <p:nvPr/>
          </p:nvSpPr>
          <p:spPr bwMode="auto">
            <a:xfrm rot="5400000" flipV="1">
              <a:off x="739776" y="3454400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9" name="Line 115"/>
            <p:cNvSpPr>
              <a:spLocks noChangeShapeType="1"/>
            </p:cNvSpPr>
            <p:nvPr/>
          </p:nvSpPr>
          <p:spPr bwMode="auto">
            <a:xfrm rot="5400000" flipV="1">
              <a:off x="739776" y="3594100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0" name="Line 116"/>
            <p:cNvSpPr>
              <a:spLocks noChangeShapeType="1"/>
            </p:cNvSpPr>
            <p:nvPr/>
          </p:nvSpPr>
          <p:spPr bwMode="auto">
            <a:xfrm rot="5400000" flipV="1">
              <a:off x="739776" y="3733800"/>
              <a:ext cx="0" cy="22225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1" name="Line 117"/>
            <p:cNvSpPr>
              <a:spLocks noChangeShapeType="1"/>
            </p:cNvSpPr>
            <p:nvPr/>
          </p:nvSpPr>
          <p:spPr bwMode="auto">
            <a:xfrm rot="5400000" flipV="1">
              <a:off x="739776" y="3876675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" name="Line 118"/>
            <p:cNvSpPr>
              <a:spLocks noChangeShapeType="1"/>
            </p:cNvSpPr>
            <p:nvPr/>
          </p:nvSpPr>
          <p:spPr bwMode="auto">
            <a:xfrm rot="5400000" flipV="1">
              <a:off x="739776" y="4019550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" name="Line 119"/>
            <p:cNvSpPr>
              <a:spLocks noChangeShapeType="1"/>
            </p:cNvSpPr>
            <p:nvPr/>
          </p:nvSpPr>
          <p:spPr bwMode="auto">
            <a:xfrm rot="5400000" flipV="1">
              <a:off x="739776" y="4164012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" name="Line 120"/>
            <p:cNvSpPr>
              <a:spLocks noChangeShapeType="1"/>
            </p:cNvSpPr>
            <p:nvPr/>
          </p:nvSpPr>
          <p:spPr bwMode="auto">
            <a:xfrm rot="5400000" flipV="1">
              <a:off x="739776" y="4302125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" name="Line 121"/>
            <p:cNvSpPr>
              <a:spLocks noChangeShapeType="1"/>
            </p:cNvSpPr>
            <p:nvPr/>
          </p:nvSpPr>
          <p:spPr bwMode="auto">
            <a:xfrm rot="5400000" flipV="1">
              <a:off x="739776" y="4589462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6" name="Line 122"/>
            <p:cNvSpPr>
              <a:spLocks noChangeShapeType="1"/>
            </p:cNvSpPr>
            <p:nvPr/>
          </p:nvSpPr>
          <p:spPr bwMode="auto">
            <a:xfrm rot="5400000" flipV="1">
              <a:off x="739776" y="5156200"/>
              <a:ext cx="0" cy="22225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7" name="Line 123"/>
            <p:cNvSpPr>
              <a:spLocks noChangeShapeType="1"/>
            </p:cNvSpPr>
            <p:nvPr/>
          </p:nvSpPr>
          <p:spPr bwMode="auto">
            <a:xfrm rot="5400000" flipV="1">
              <a:off x="739776" y="4443412"/>
              <a:ext cx="0" cy="22225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8" name="Line 124"/>
            <p:cNvSpPr>
              <a:spLocks noChangeShapeType="1"/>
            </p:cNvSpPr>
            <p:nvPr/>
          </p:nvSpPr>
          <p:spPr bwMode="auto">
            <a:xfrm rot="5400000" flipV="1">
              <a:off x="739776" y="4729162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9" name="Line 125"/>
            <p:cNvSpPr>
              <a:spLocks noChangeShapeType="1"/>
            </p:cNvSpPr>
            <p:nvPr/>
          </p:nvSpPr>
          <p:spPr bwMode="auto">
            <a:xfrm rot="5400000" flipV="1">
              <a:off x="739776" y="4872037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0" name="Line 126"/>
            <p:cNvSpPr>
              <a:spLocks noChangeShapeType="1"/>
            </p:cNvSpPr>
            <p:nvPr/>
          </p:nvSpPr>
          <p:spPr bwMode="auto">
            <a:xfrm rot="5400000" flipV="1">
              <a:off x="739776" y="5013325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1" name="Line 127"/>
            <p:cNvSpPr>
              <a:spLocks noChangeShapeType="1"/>
            </p:cNvSpPr>
            <p:nvPr/>
          </p:nvSpPr>
          <p:spPr bwMode="auto">
            <a:xfrm rot="5400000" flipV="1">
              <a:off x="739776" y="5864225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2" name="Line 128"/>
            <p:cNvSpPr>
              <a:spLocks noChangeShapeType="1"/>
            </p:cNvSpPr>
            <p:nvPr/>
          </p:nvSpPr>
          <p:spPr bwMode="auto">
            <a:xfrm rot="5400000" flipV="1">
              <a:off x="739776" y="5297487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" name="Line 129"/>
            <p:cNvSpPr>
              <a:spLocks noChangeShapeType="1"/>
            </p:cNvSpPr>
            <p:nvPr/>
          </p:nvSpPr>
          <p:spPr bwMode="auto">
            <a:xfrm rot="5400000" flipV="1">
              <a:off x="739776" y="5438775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" name="Line 130"/>
            <p:cNvSpPr>
              <a:spLocks noChangeShapeType="1"/>
            </p:cNvSpPr>
            <p:nvPr/>
          </p:nvSpPr>
          <p:spPr bwMode="auto">
            <a:xfrm rot="5400000" flipV="1">
              <a:off x="739776" y="5722937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5" name="Line 131"/>
            <p:cNvSpPr>
              <a:spLocks noChangeShapeType="1"/>
            </p:cNvSpPr>
            <p:nvPr/>
          </p:nvSpPr>
          <p:spPr bwMode="auto">
            <a:xfrm rot="5400000" flipV="1">
              <a:off x="739776" y="5581650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6" name="Oval 132"/>
            <p:cNvSpPr>
              <a:spLocks noChangeAspect="1" noChangeArrowheads="1"/>
            </p:cNvSpPr>
            <p:nvPr/>
          </p:nvSpPr>
          <p:spPr bwMode="auto">
            <a:xfrm>
              <a:off x="822325" y="5607050"/>
              <a:ext cx="28575" cy="36513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7" name="Oval 133"/>
            <p:cNvSpPr>
              <a:spLocks noChangeAspect="1" noChangeArrowheads="1"/>
            </p:cNvSpPr>
            <p:nvPr/>
          </p:nvSpPr>
          <p:spPr bwMode="auto">
            <a:xfrm>
              <a:off x="4213225" y="4527550"/>
              <a:ext cx="25400" cy="3492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8" name="Text Box 134"/>
            <p:cNvSpPr txBox="1">
              <a:spLocks noChangeArrowheads="1"/>
            </p:cNvSpPr>
            <p:nvPr/>
          </p:nvSpPr>
          <p:spPr bwMode="auto">
            <a:xfrm>
              <a:off x="2743200" y="5921375"/>
              <a:ext cx="396875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129" name="Text Box 135"/>
            <p:cNvSpPr txBox="1">
              <a:spLocks noChangeArrowheads="1"/>
            </p:cNvSpPr>
            <p:nvPr/>
          </p:nvSpPr>
          <p:spPr bwMode="auto">
            <a:xfrm>
              <a:off x="3875088" y="5889625"/>
              <a:ext cx="274637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30</a:t>
              </a:r>
            </a:p>
          </p:txBody>
        </p:sp>
        <p:sp>
          <p:nvSpPr>
            <p:cNvPr id="130" name="Text Box 136"/>
            <p:cNvSpPr txBox="1">
              <a:spLocks noChangeArrowheads="1"/>
            </p:cNvSpPr>
            <p:nvPr/>
          </p:nvSpPr>
          <p:spPr bwMode="auto">
            <a:xfrm>
              <a:off x="4398963" y="5889625"/>
              <a:ext cx="320675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34</a:t>
              </a:r>
            </a:p>
          </p:txBody>
        </p:sp>
        <p:sp>
          <p:nvSpPr>
            <p:cNvPr id="131" name="Text Box 137"/>
            <p:cNvSpPr txBox="1">
              <a:spLocks noChangeArrowheads="1"/>
            </p:cNvSpPr>
            <p:nvPr/>
          </p:nvSpPr>
          <p:spPr bwMode="auto">
            <a:xfrm>
              <a:off x="466725" y="5638800"/>
              <a:ext cx="84138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32" name="Text Box 138"/>
            <p:cNvSpPr txBox="1">
              <a:spLocks noChangeArrowheads="1"/>
            </p:cNvSpPr>
            <p:nvPr/>
          </p:nvSpPr>
          <p:spPr bwMode="auto">
            <a:xfrm>
              <a:off x="406400" y="5076825"/>
              <a:ext cx="347663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10</a:t>
              </a:r>
            </a:p>
          </p:txBody>
        </p:sp>
        <p:sp>
          <p:nvSpPr>
            <p:cNvPr id="133" name="Text Box 139"/>
            <p:cNvSpPr txBox="1">
              <a:spLocks noChangeArrowheads="1"/>
            </p:cNvSpPr>
            <p:nvPr/>
          </p:nvSpPr>
          <p:spPr bwMode="auto">
            <a:xfrm>
              <a:off x="395288" y="4265613"/>
              <a:ext cx="347662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134" name="Text Box 140"/>
            <p:cNvSpPr txBox="1">
              <a:spLocks noChangeArrowheads="1"/>
            </p:cNvSpPr>
            <p:nvPr/>
          </p:nvSpPr>
          <p:spPr bwMode="auto">
            <a:xfrm>
              <a:off x="406400" y="3656013"/>
              <a:ext cx="347663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30</a:t>
              </a:r>
            </a:p>
          </p:txBody>
        </p:sp>
        <p:sp>
          <p:nvSpPr>
            <p:cNvPr id="135" name="Oval 141"/>
            <p:cNvSpPr>
              <a:spLocks noChangeAspect="1" noChangeArrowheads="1"/>
            </p:cNvSpPr>
            <p:nvPr/>
          </p:nvSpPr>
          <p:spPr bwMode="auto">
            <a:xfrm>
              <a:off x="4430713" y="3482975"/>
              <a:ext cx="28575" cy="3492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6" name="Line 142"/>
            <p:cNvSpPr>
              <a:spLocks noChangeShapeType="1"/>
            </p:cNvSpPr>
            <p:nvPr/>
          </p:nvSpPr>
          <p:spPr bwMode="auto">
            <a:xfrm>
              <a:off x="728663" y="3502025"/>
              <a:ext cx="37084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7" name="Freeform 143"/>
            <p:cNvSpPr/>
            <p:nvPr/>
          </p:nvSpPr>
          <p:spPr bwMode="auto">
            <a:xfrm>
              <a:off x="827088" y="3500438"/>
              <a:ext cx="3606800" cy="2124075"/>
            </a:xfrm>
            <a:custGeom>
              <a:avLst/>
              <a:gdLst>
                <a:gd name="T0" fmla="*/ 0 w 5228"/>
                <a:gd name="T1" fmla="*/ 2124075 h 2380"/>
                <a:gd name="T2" fmla="*/ 297347 w 5228"/>
                <a:gd name="T3" fmla="*/ 2016979 h 2380"/>
                <a:gd name="T4" fmla="*/ 629879 w 5228"/>
                <a:gd name="T5" fmla="*/ 1981280 h 2380"/>
                <a:gd name="T6" fmla="*/ 1093492 w 5228"/>
                <a:gd name="T7" fmla="*/ 1856334 h 2380"/>
                <a:gd name="T8" fmla="*/ 1543997 w 5228"/>
                <a:gd name="T9" fmla="*/ 1865259 h 2380"/>
                <a:gd name="T10" fmla="*/ 2277362 w 5228"/>
                <a:gd name="T11" fmla="*/ 1659991 h 2380"/>
                <a:gd name="T12" fmla="*/ 2734766 w 5228"/>
                <a:gd name="T13" fmla="*/ 1490422 h 2380"/>
                <a:gd name="T14" fmla="*/ 3388791 w 5228"/>
                <a:gd name="T15" fmla="*/ 1030801 h 2380"/>
                <a:gd name="T16" fmla="*/ 3606800 w 5228"/>
                <a:gd name="T17" fmla="*/ 0 h 23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228" h="2380">
                  <a:moveTo>
                    <a:pt x="0" y="2380"/>
                  </a:moveTo>
                  <a:cubicBezTo>
                    <a:pt x="139" y="2333"/>
                    <a:pt x="279" y="2287"/>
                    <a:pt x="431" y="2260"/>
                  </a:cubicBezTo>
                  <a:cubicBezTo>
                    <a:pt x="584" y="2233"/>
                    <a:pt x="720" y="2250"/>
                    <a:pt x="913" y="2220"/>
                  </a:cubicBezTo>
                  <a:cubicBezTo>
                    <a:pt x="1106" y="2190"/>
                    <a:pt x="1365" y="2102"/>
                    <a:pt x="1585" y="2080"/>
                  </a:cubicBezTo>
                  <a:cubicBezTo>
                    <a:pt x="1806" y="2058"/>
                    <a:pt x="1952" y="2127"/>
                    <a:pt x="2238" y="2090"/>
                  </a:cubicBezTo>
                  <a:cubicBezTo>
                    <a:pt x="2524" y="2053"/>
                    <a:pt x="3013" y="1930"/>
                    <a:pt x="3301" y="1860"/>
                  </a:cubicBezTo>
                  <a:cubicBezTo>
                    <a:pt x="3589" y="1790"/>
                    <a:pt x="3696" y="1788"/>
                    <a:pt x="3964" y="1670"/>
                  </a:cubicBezTo>
                  <a:cubicBezTo>
                    <a:pt x="4232" y="1552"/>
                    <a:pt x="4701" y="1433"/>
                    <a:pt x="4912" y="1155"/>
                  </a:cubicBezTo>
                  <a:cubicBezTo>
                    <a:pt x="5123" y="877"/>
                    <a:pt x="5162" y="241"/>
                    <a:pt x="5228" y="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8" name="Text Box 144"/>
            <p:cNvSpPr txBox="1">
              <a:spLocks noChangeArrowheads="1"/>
            </p:cNvSpPr>
            <p:nvPr/>
          </p:nvSpPr>
          <p:spPr bwMode="auto">
            <a:xfrm>
              <a:off x="717550" y="5605463"/>
              <a:ext cx="1260475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A (1, 3.5)</a:t>
              </a:r>
            </a:p>
          </p:txBody>
        </p:sp>
        <p:sp>
          <p:nvSpPr>
            <p:cNvPr id="139" name="Text Box 145"/>
            <p:cNvSpPr txBox="1">
              <a:spLocks noChangeArrowheads="1"/>
            </p:cNvSpPr>
            <p:nvPr/>
          </p:nvSpPr>
          <p:spPr bwMode="auto">
            <a:xfrm>
              <a:off x="4211638" y="4668838"/>
              <a:ext cx="1228725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B (32, 18.6)</a:t>
              </a:r>
            </a:p>
          </p:txBody>
        </p:sp>
        <p:sp>
          <p:nvSpPr>
            <p:cNvPr id="140" name="Text Box 146"/>
            <p:cNvSpPr txBox="1">
              <a:spLocks noChangeArrowheads="1"/>
            </p:cNvSpPr>
            <p:nvPr/>
          </p:nvSpPr>
          <p:spPr bwMode="auto">
            <a:xfrm>
              <a:off x="638175" y="5889625"/>
              <a:ext cx="112713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 i="1" dirty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141" name="Text Box 147"/>
            <p:cNvSpPr txBox="1">
              <a:spLocks noChangeArrowheads="1"/>
            </p:cNvSpPr>
            <p:nvPr/>
          </p:nvSpPr>
          <p:spPr bwMode="auto">
            <a:xfrm>
              <a:off x="3902075" y="3186113"/>
              <a:ext cx="1389063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C (34, 33.4)</a:t>
              </a:r>
            </a:p>
          </p:txBody>
        </p:sp>
        <p:sp>
          <p:nvSpPr>
            <p:cNvPr id="142" name="Text Box 148"/>
            <p:cNvSpPr txBox="1">
              <a:spLocks noChangeArrowheads="1"/>
            </p:cNvSpPr>
            <p:nvPr/>
          </p:nvSpPr>
          <p:spPr bwMode="auto">
            <a:xfrm>
              <a:off x="744538" y="3082925"/>
              <a:ext cx="736600" cy="24447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T </a:t>
              </a: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(℃)</a:t>
              </a:r>
              <a:endParaRPr lang="en-US" altLang="zh-CN" sz="2000" b="1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43" name="Text Box 149"/>
            <p:cNvSpPr txBox="1">
              <a:spLocks noChangeArrowheads="1"/>
            </p:cNvSpPr>
            <p:nvPr/>
          </p:nvSpPr>
          <p:spPr bwMode="auto">
            <a:xfrm>
              <a:off x="1001713" y="5921375"/>
              <a:ext cx="112712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44" name="Text Box 150"/>
            <p:cNvSpPr txBox="1">
              <a:spLocks noChangeArrowheads="1"/>
            </p:cNvSpPr>
            <p:nvPr/>
          </p:nvSpPr>
          <p:spPr bwMode="auto">
            <a:xfrm>
              <a:off x="1643063" y="5921375"/>
              <a:ext cx="377825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10</a:t>
              </a:r>
            </a:p>
          </p:txBody>
        </p:sp>
      </p:grpSp>
      <p:sp>
        <p:nvSpPr>
          <p:cNvPr id="145" name="TextBox 144"/>
          <p:cNvSpPr txBox="1"/>
          <p:nvPr/>
        </p:nvSpPr>
        <p:spPr>
          <a:xfrm>
            <a:off x="611560" y="5877272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        世界充满着变化，有些变化几乎不被人们所察觉，而有些变化却让人发出感叹与惊讶。</a:t>
            </a:r>
            <a:endParaRPr lang="zh-CN" altLang="en-US" sz="2400" b="1" dirty="0"/>
          </a:p>
        </p:txBody>
      </p:sp>
    </p:spTree>
    <p:extLst>
      <p:ext uri="{BB962C8B-B14F-4D97-AF65-F5344CB8AC3E}">
        <p14:creationId xmlns="" xmlns:p14="http://schemas.microsoft.com/office/powerpoint/2010/main" val="360508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 bwMode="auto">
          <a:xfrm>
            <a:off x="0" y="44624"/>
            <a:ext cx="9144000" cy="1143000"/>
            <a:chOff x="0" y="0"/>
            <a:chExt cx="5760" cy="720"/>
          </a:xfrm>
        </p:grpSpPr>
        <p:pic>
          <p:nvPicPr>
            <p:cNvPr id="9" name="Picture 10" descr="QQ截图20131201212812"/>
            <p:cNvPicPr>
              <a:picLocks noChangeAspect="1" noChangeArrowheads="1"/>
            </p:cNvPicPr>
            <p:nvPr/>
          </p:nvPicPr>
          <p:blipFill>
            <a:blip r:embed="rId2" cstate="print">
              <a:lum bright="58000" contrast="-10000"/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11" descr="QQ截图20131201220147"/>
            <p:cNvPicPr>
              <a:picLocks noChangeAspect="1" noChangeArrowheads="1"/>
            </p:cNvPicPr>
            <p:nvPr/>
          </p:nvPicPr>
          <p:blipFill>
            <a:blip r:embed="rId3" cstate="print"/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987824" y="472529"/>
            <a:ext cx="3024038" cy="7694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/>
            <a:r>
              <a:rPr kumimoji="0" lang="zh-CN" altLang="en-US" sz="4400" b="1" dirty="0" smtClean="0">
                <a:solidFill>
                  <a:srgbClr val="EE0000"/>
                </a:solidFill>
                <a:latin typeface="华文新魏" pitchFamily="2" charset="-122"/>
                <a:ea typeface="华文新魏" pitchFamily="2" charset="-122"/>
              </a:rPr>
              <a:t>数学应用</a:t>
            </a:r>
            <a:endParaRPr kumimoji="0" lang="en-US" altLang="zh-CN" sz="4400" b="1" dirty="0">
              <a:solidFill>
                <a:srgbClr val="EE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1556792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例</a:t>
            </a:r>
            <a:r>
              <a:rPr lang="en-US" altLang="zh-CN" sz="2400" b="1" dirty="0" smtClean="0"/>
              <a:t>1  </a:t>
            </a:r>
            <a:r>
              <a:rPr lang="zh-CN" altLang="zh-CN" sz="2400" b="1" dirty="0" smtClean="0"/>
              <a:t>某婴儿从出生到第</a:t>
            </a:r>
            <a:r>
              <a:rPr lang="en-US" altLang="zh-CN" sz="2400" b="1" dirty="0" smtClean="0"/>
              <a:t>12</a:t>
            </a:r>
            <a:r>
              <a:rPr lang="zh-CN" altLang="zh-CN" sz="2400" b="1" dirty="0" smtClean="0"/>
              <a:t>个月的体重变化如图所示，试分别计算从出生到第</a:t>
            </a:r>
            <a:r>
              <a:rPr lang="en-US" altLang="zh-CN" sz="2400" b="1" dirty="0" smtClean="0"/>
              <a:t>3</a:t>
            </a:r>
            <a:r>
              <a:rPr lang="zh-CN" altLang="zh-CN" sz="2400" b="1" dirty="0" smtClean="0"/>
              <a:t>个月以及第</a:t>
            </a:r>
            <a:r>
              <a:rPr lang="en-US" altLang="zh-CN" sz="2400" b="1" dirty="0" smtClean="0"/>
              <a:t>6</a:t>
            </a:r>
            <a:r>
              <a:rPr lang="zh-CN" altLang="zh-CN" sz="2400" b="1" dirty="0" smtClean="0"/>
              <a:t>个月到第</a:t>
            </a:r>
            <a:r>
              <a:rPr lang="en-US" altLang="zh-CN" sz="2400" b="1" dirty="0" smtClean="0"/>
              <a:t>12</a:t>
            </a:r>
            <a:r>
              <a:rPr lang="zh-CN" altLang="zh-CN" sz="2400" b="1" dirty="0" smtClean="0"/>
              <a:t>个月该婴儿体重的平均变化率．</a:t>
            </a:r>
            <a:endParaRPr lang="zh-CN" altLang="en-US" sz="2400" b="1" dirty="0" smtClean="0"/>
          </a:p>
        </p:txBody>
      </p:sp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7456" name="Rectangle 4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pSp>
        <p:nvGrpSpPr>
          <p:cNvPr id="51" name="组合 50"/>
          <p:cNvGrpSpPr/>
          <p:nvPr/>
        </p:nvGrpSpPr>
        <p:grpSpPr>
          <a:xfrm>
            <a:off x="4995764" y="2924944"/>
            <a:ext cx="3752700" cy="2520357"/>
            <a:chOff x="3995788" y="3645166"/>
            <a:chExt cx="3752700" cy="2520357"/>
          </a:xfrm>
        </p:grpSpPr>
        <p:grpSp>
          <p:nvGrpSpPr>
            <p:cNvPr id="17437" name="Group 29"/>
            <p:cNvGrpSpPr>
              <a:grpSpLocks noChangeAspect="1"/>
            </p:cNvGrpSpPr>
            <p:nvPr/>
          </p:nvGrpSpPr>
          <p:grpSpPr bwMode="auto">
            <a:xfrm>
              <a:off x="3995788" y="4005064"/>
              <a:ext cx="3281697" cy="2160459"/>
              <a:chOff x="1747" y="5841"/>
              <a:chExt cx="4134" cy="2723"/>
            </a:xfrm>
          </p:grpSpPr>
          <p:sp>
            <p:nvSpPr>
              <p:cNvPr id="17455" name="AutoShape 47"/>
              <p:cNvSpPr>
                <a:spLocks noChangeAspect="1" noChangeArrowheads="1" noTextEdit="1"/>
              </p:cNvSpPr>
              <p:nvPr/>
            </p:nvSpPr>
            <p:spPr bwMode="auto">
              <a:xfrm>
                <a:off x="1974" y="5841"/>
                <a:ext cx="3907" cy="2496"/>
              </a:xfrm>
              <a:prstGeom prst="rect">
                <a:avLst/>
              </a:prstGeom>
              <a:noFill/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b="1"/>
              </a:p>
            </p:txBody>
          </p:sp>
          <p:sp>
            <p:nvSpPr>
              <p:cNvPr id="17454" name="Line 46"/>
              <p:cNvSpPr>
                <a:spLocks noChangeShapeType="1"/>
              </p:cNvSpPr>
              <p:nvPr/>
            </p:nvSpPr>
            <p:spPr bwMode="auto">
              <a:xfrm>
                <a:off x="2393" y="8086"/>
                <a:ext cx="348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b="1"/>
              </a:p>
            </p:txBody>
          </p:sp>
          <p:sp>
            <p:nvSpPr>
              <p:cNvPr id="17453" name="Line 45"/>
              <p:cNvSpPr>
                <a:spLocks noChangeShapeType="1"/>
              </p:cNvSpPr>
              <p:nvPr/>
            </p:nvSpPr>
            <p:spPr bwMode="auto">
              <a:xfrm flipV="1">
                <a:off x="2378" y="5841"/>
                <a:ext cx="0" cy="224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b="1"/>
              </a:p>
            </p:txBody>
          </p:sp>
          <p:sp>
            <p:nvSpPr>
              <p:cNvPr id="17452" name="Text Box 44"/>
              <p:cNvSpPr txBox="1">
                <a:spLocks noChangeArrowheads="1"/>
              </p:cNvSpPr>
              <p:nvPr/>
            </p:nvSpPr>
            <p:spPr bwMode="auto">
              <a:xfrm>
                <a:off x="3450" y="8155"/>
                <a:ext cx="337" cy="409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vert="horz" wrap="square" lIns="53950" tIns="26975" rIns="53950" bIns="26975" numCol="1" anchor="t" anchorCtr="0" compatLnSpc="1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r>
                  <a:rPr kumimoji="0" lang="en-US" altLang="zh-CN" b="1" i="0" u="none" strike="noStrike" cap="none" normalizeH="0" baseline="3000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6</a:t>
                </a:r>
                <a:endParaRPr kumimoji="0" lang="en-US" altLang="zh-CN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  <a:cs typeface="宋体" panose="02010600030101010101" pitchFamily="2" charset="-122"/>
                </a:endParaRPr>
              </a:p>
            </p:txBody>
          </p:sp>
          <p:sp>
            <p:nvSpPr>
              <p:cNvPr id="17451" name="Text Box 43"/>
              <p:cNvSpPr txBox="1">
                <a:spLocks noChangeArrowheads="1"/>
              </p:cNvSpPr>
              <p:nvPr/>
            </p:nvSpPr>
            <p:spPr bwMode="auto">
              <a:xfrm>
                <a:off x="2780" y="8155"/>
                <a:ext cx="336" cy="409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vert="horz" wrap="square" lIns="53950" tIns="26975" rIns="53950" bIns="26975" numCol="1" anchor="t" anchorCtr="0" compatLnSpc="1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r>
                  <a:rPr kumimoji="0" lang="en-US" altLang="zh-CN" b="1" i="0" u="none" strike="noStrike" cap="none" normalizeH="0" baseline="3000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3</a:t>
                </a:r>
                <a:endParaRPr kumimoji="0" lang="en-US" altLang="zh-CN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  <a:cs typeface="宋体" panose="02010600030101010101" pitchFamily="2" charset="-122"/>
                </a:endParaRPr>
              </a:p>
            </p:txBody>
          </p:sp>
          <p:sp>
            <p:nvSpPr>
              <p:cNvPr id="17450" name="Text Box 42"/>
              <p:cNvSpPr txBox="1">
                <a:spLocks noChangeArrowheads="1"/>
              </p:cNvSpPr>
              <p:nvPr/>
            </p:nvSpPr>
            <p:spPr bwMode="auto">
              <a:xfrm>
                <a:off x="4121" y="8155"/>
                <a:ext cx="337" cy="409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vert="horz" wrap="square" lIns="53950" tIns="26975" rIns="53950" bIns="26975" numCol="1" anchor="t" anchorCtr="0" compatLnSpc="1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r>
                  <a:rPr kumimoji="0" lang="en-US" altLang="zh-CN" b="1" i="0" u="none" strike="noStrike" cap="none" normalizeH="0" baseline="3000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9</a:t>
                </a:r>
                <a:endParaRPr kumimoji="0" lang="en-US" altLang="zh-CN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  <a:cs typeface="宋体" panose="02010600030101010101" pitchFamily="2" charset="-122"/>
                </a:endParaRPr>
              </a:p>
            </p:txBody>
          </p:sp>
          <p:sp>
            <p:nvSpPr>
              <p:cNvPr id="17449" name="Text Box 41"/>
              <p:cNvSpPr txBox="1">
                <a:spLocks noChangeArrowheads="1"/>
              </p:cNvSpPr>
              <p:nvPr/>
            </p:nvSpPr>
            <p:spPr bwMode="auto">
              <a:xfrm>
                <a:off x="4725" y="8155"/>
                <a:ext cx="471" cy="409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vert="horz" wrap="square" lIns="53950" tIns="26975" rIns="53950" bIns="26975" numCol="1" anchor="t" anchorCtr="0" compatLnSpc="1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r>
                  <a:rPr kumimoji="0" lang="en-US" altLang="zh-CN" b="1" i="0" u="none" strike="noStrike" cap="none" normalizeH="0" baseline="3000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12</a:t>
                </a:r>
                <a:endParaRPr kumimoji="0" lang="en-US" altLang="zh-CN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  <a:cs typeface="宋体" panose="02010600030101010101" pitchFamily="2" charset="-122"/>
                </a:endParaRPr>
              </a:p>
            </p:txBody>
          </p:sp>
          <p:sp>
            <p:nvSpPr>
              <p:cNvPr id="17448" name="Text Box 40"/>
              <p:cNvSpPr txBox="1">
                <a:spLocks noChangeArrowheads="1"/>
              </p:cNvSpPr>
              <p:nvPr/>
            </p:nvSpPr>
            <p:spPr bwMode="auto">
              <a:xfrm>
                <a:off x="1747" y="7566"/>
                <a:ext cx="672" cy="409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vert="horz" wrap="square" lIns="53950" tIns="26975" rIns="53950" bIns="26975" numCol="1" anchor="t" anchorCtr="0" compatLnSpc="1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r>
                  <a:rPr kumimoji="0" lang="en-US" altLang="zh-CN" b="1" i="0" u="none" strike="noStrike" cap="none" normalizeH="0" baseline="3000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3.5</a:t>
                </a:r>
                <a:endParaRPr kumimoji="0" lang="en-US" altLang="zh-CN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  <a:cs typeface="宋体" panose="02010600030101010101" pitchFamily="2" charset="-122"/>
                </a:endParaRPr>
              </a:p>
            </p:txBody>
          </p:sp>
          <p:sp>
            <p:nvSpPr>
              <p:cNvPr id="17447" name="Text Box 39"/>
              <p:cNvSpPr txBox="1">
                <a:spLocks noChangeArrowheads="1"/>
              </p:cNvSpPr>
              <p:nvPr/>
            </p:nvSpPr>
            <p:spPr bwMode="auto">
              <a:xfrm>
                <a:off x="1747" y="6884"/>
                <a:ext cx="605" cy="409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vert="horz" wrap="square" lIns="53950" tIns="26975" rIns="53950" bIns="26975" numCol="1" anchor="t" anchorCtr="0" compatLnSpc="1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r>
                  <a:rPr kumimoji="0" lang="en-US" altLang="zh-CN" b="1" i="0" u="none" strike="noStrike" cap="none" normalizeH="0" baseline="3000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6.5</a:t>
                </a:r>
                <a:endParaRPr kumimoji="0" lang="en-US" altLang="zh-CN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  <a:cs typeface="宋体" panose="02010600030101010101" pitchFamily="2" charset="-122"/>
                </a:endParaRPr>
              </a:p>
            </p:txBody>
          </p:sp>
          <p:sp>
            <p:nvSpPr>
              <p:cNvPr id="17446" name="Text Box 38"/>
              <p:cNvSpPr txBox="1">
                <a:spLocks noChangeArrowheads="1"/>
              </p:cNvSpPr>
              <p:nvPr/>
            </p:nvSpPr>
            <p:spPr bwMode="auto">
              <a:xfrm>
                <a:off x="1747" y="6567"/>
                <a:ext cx="672" cy="409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vert="horz" wrap="square" lIns="53950" tIns="26975" rIns="53950" bIns="26975" numCol="1" anchor="t" anchorCtr="0" compatLnSpc="1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r>
                  <a:rPr kumimoji="0" lang="en-US" altLang="zh-CN" b="1" i="0" u="none" strike="noStrike" cap="none" normalizeH="0" baseline="3000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8.6</a:t>
                </a:r>
                <a:endParaRPr kumimoji="0" lang="en-US" altLang="zh-CN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  <a:cs typeface="宋体" panose="02010600030101010101" pitchFamily="2" charset="-122"/>
                </a:endParaRPr>
              </a:p>
            </p:txBody>
          </p:sp>
          <p:sp>
            <p:nvSpPr>
              <p:cNvPr id="17445" name="Freeform 37"/>
              <p:cNvSpPr/>
              <p:nvPr/>
            </p:nvSpPr>
            <p:spPr bwMode="auto">
              <a:xfrm>
                <a:off x="2384" y="6276"/>
                <a:ext cx="2488" cy="1413"/>
              </a:xfrm>
              <a:custGeom>
                <a:avLst/>
                <a:gdLst/>
                <a:ahLst/>
                <a:cxnLst>
                  <a:cxn ang="0">
                    <a:pos x="2" y="828"/>
                  </a:cxn>
                  <a:cxn ang="0">
                    <a:pos x="86" y="600"/>
                  </a:cxn>
                  <a:cxn ang="0">
                    <a:pos x="218" y="504"/>
                  </a:cxn>
                  <a:cxn ang="0">
                    <a:pos x="398" y="396"/>
                  </a:cxn>
                  <a:cxn ang="0">
                    <a:pos x="578" y="312"/>
                  </a:cxn>
                  <a:cxn ang="0">
                    <a:pos x="698" y="276"/>
                  </a:cxn>
                  <a:cxn ang="0">
                    <a:pos x="734" y="252"/>
                  </a:cxn>
                  <a:cxn ang="0">
                    <a:pos x="830" y="228"/>
                  </a:cxn>
                  <a:cxn ang="0">
                    <a:pos x="1010" y="168"/>
                  </a:cxn>
                  <a:cxn ang="0">
                    <a:pos x="1202" y="132"/>
                  </a:cxn>
                  <a:cxn ang="0">
                    <a:pos x="1682" y="0"/>
                  </a:cxn>
                </a:cxnLst>
                <a:rect l="0" t="0" r="r" b="b"/>
                <a:pathLst>
                  <a:path w="1682" h="828">
                    <a:moveTo>
                      <a:pt x="2" y="828"/>
                    </a:moveTo>
                    <a:cubicBezTo>
                      <a:pt x="11" y="725"/>
                      <a:pt x="0" y="658"/>
                      <a:pt x="86" y="600"/>
                    </a:cubicBezTo>
                    <a:cubicBezTo>
                      <a:pt x="122" y="546"/>
                      <a:pt x="167" y="532"/>
                      <a:pt x="218" y="504"/>
                    </a:cubicBezTo>
                    <a:cubicBezTo>
                      <a:pt x="280" y="469"/>
                      <a:pt x="335" y="428"/>
                      <a:pt x="398" y="396"/>
                    </a:cubicBezTo>
                    <a:cubicBezTo>
                      <a:pt x="445" y="372"/>
                      <a:pt x="526" y="327"/>
                      <a:pt x="578" y="312"/>
                    </a:cubicBezTo>
                    <a:cubicBezTo>
                      <a:pt x="607" y="304"/>
                      <a:pt x="677" y="290"/>
                      <a:pt x="698" y="276"/>
                    </a:cubicBezTo>
                    <a:cubicBezTo>
                      <a:pt x="710" y="268"/>
                      <a:pt x="720" y="257"/>
                      <a:pt x="734" y="252"/>
                    </a:cubicBezTo>
                    <a:cubicBezTo>
                      <a:pt x="765" y="241"/>
                      <a:pt x="798" y="236"/>
                      <a:pt x="830" y="228"/>
                    </a:cubicBezTo>
                    <a:cubicBezTo>
                      <a:pt x="890" y="213"/>
                      <a:pt x="951" y="188"/>
                      <a:pt x="1010" y="168"/>
                    </a:cubicBezTo>
                    <a:cubicBezTo>
                      <a:pt x="1070" y="148"/>
                      <a:pt x="1141" y="147"/>
                      <a:pt x="1202" y="132"/>
                    </a:cubicBezTo>
                    <a:cubicBezTo>
                      <a:pt x="1362" y="92"/>
                      <a:pt x="1516" y="0"/>
                      <a:pt x="1682" y="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b="1"/>
              </a:p>
            </p:txBody>
          </p:sp>
          <p:sp>
            <p:nvSpPr>
              <p:cNvPr id="17444" name="Line 36"/>
              <p:cNvSpPr>
                <a:spLocks noChangeShapeType="1"/>
              </p:cNvSpPr>
              <p:nvPr/>
            </p:nvSpPr>
            <p:spPr bwMode="auto">
              <a:xfrm flipV="1">
                <a:off x="2915" y="7003"/>
                <a:ext cx="0" cy="108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b="1"/>
              </a:p>
            </p:txBody>
          </p:sp>
          <p:sp>
            <p:nvSpPr>
              <p:cNvPr id="17443" name="Line 35"/>
              <p:cNvSpPr>
                <a:spLocks noChangeShapeType="1"/>
              </p:cNvSpPr>
              <p:nvPr/>
            </p:nvSpPr>
            <p:spPr bwMode="auto">
              <a:xfrm>
                <a:off x="2378" y="7003"/>
                <a:ext cx="53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b="1"/>
              </a:p>
            </p:txBody>
          </p:sp>
          <p:sp>
            <p:nvSpPr>
              <p:cNvPr id="17442" name="Line 34"/>
              <p:cNvSpPr>
                <a:spLocks noChangeShapeType="1"/>
              </p:cNvSpPr>
              <p:nvPr/>
            </p:nvSpPr>
            <p:spPr bwMode="auto">
              <a:xfrm flipV="1">
                <a:off x="3585" y="6693"/>
                <a:ext cx="0" cy="139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b="1"/>
              </a:p>
            </p:txBody>
          </p:sp>
          <p:sp>
            <p:nvSpPr>
              <p:cNvPr id="17441" name="Line 33"/>
              <p:cNvSpPr>
                <a:spLocks noChangeShapeType="1"/>
              </p:cNvSpPr>
              <p:nvPr/>
            </p:nvSpPr>
            <p:spPr bwMode="auto">
              <a:xfrm>
                <a:off x="2378" y="6693"/>
                <a:ext cx="120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b="1"/>
              </a:p>
            </p:txBody>
          </p:sp>
          <p:sp>
            <p:nvSpPr>
              <p:cNvPr id="17440" name="Line 32"/>
              <p:cNvSpPr>
                <a:spLocks noChangeShapeType="1"/>
              </p:cNvSpPr>
              <p:nvPr/>
            </p:nvSpPr>
            <p:spPr bwMode="auto">
              <a:xfrm flipV="1">
                <a:off x="4860" y="6228"/>
                <a:ext cx="0" cy="185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b="1"/>
              </a:p>
            </p:txBody>
          </p:sp>
          <p:sp>
            <p:nvSpPr>
              <p:cNvPr id="17439" name="Line 31"/>
              <p:cNvSpPr>
                <a:spLocks noChangeShapeType="1"/>
              </p:cNvSpPr>
              <p:nvPr/>
            </p:nvSpPr>
            <p:spPr bwMode="auto">
              <a:xfrm flipV="1">
                <a:off x="2378" y="6266"/>
                <a:ext cx="2480" cy="3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b="1"/>
              </a:p>
            </p:txBody>
          </p:sp>
          <p:sp>
            <p:nvSpPr>
              <p:cNvPr id="17438" name="Text Box 30"/>
              <p:cNvSpPr txBox="1">
                <a:spLocks noChangeArrowheads="1"/>
              </p:cNvSpPr>
              <p:nvPr/>
            </p:nvSpPr>
            <p:spPr bwMode="auto">
              <a:xfrm>
                <a:off x="1747" y="6157"/>
                <a:ext cx="605" cy="41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vert="horz" wrap="square" lIns="53950" tIns="26975" rIns="53950" bIns="26975" numCol="1" anchor="t" anchorCtr="0" compatLnSpc="1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r>
                  <a:rPr kumimoji="0" lang="en-US" altLang="zh-CN" b="1" i="0" u="none" strike="noStrike" cap="none" normalizeH="0" baseline="3000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11</a:t>
                </a:r>
                <a:endParaRPr kumimoji="0" lang="en-US" altLang="zh-CN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  <a:cs typeface="宋体" panose="02010600030101010101" pitchFamily="2" charset="-122"/>
                </a:endParaRPr>
              </a:p>
            </p:txBody>
          </p:sp>
        </p:grpSp>
        <p:grpSp>
          <p:nvGrpSpPr>
            <p:cNvPr id="17465" name="Group 57"/>
            <p:cNvGrpSpPr/>
            <p:nvPr/>
          </p:nvGrpSpPr>
          <p:grpSpPr bwMode="auto">
            <a:xfrm>
              <a:off x="4499828" y="3645166"/>
              <a:ext cx="3248660" cy="2385196"/>
              <a:chOff x="4697" y="1600"/>
              <a:chExt cx="5116" cy="3757"/>
            </a:xfrm>
          </p:grpSpPr>
          <p:sp>
            <p:nvSpPr>
              <p:cNvPr id="17466" name="Text Box 58"/>
              <p:cNvSpPr txBox="1">
                <a:spLocks noChangeArrowheads="1"/>
              </p:cNvSpPr>
              <p:nvPr/>
            </p:nvSpPr>
            <p:spPr bwMode="auto">
              <a:xfrm>
                <a:off x="8553" y="4889"/>
                <a:ext cx="1260" cy="46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r>
                  <a:rPr kumimoji="0" lang="en-US" altLang="zh-CN" b="1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charset="0"/>
                    <a:ea typeface="宋体" panose="02010600030101010101" pitchFamily="2" charset="-122"/>
                    <a:cs typeface="宋体" panose="02010600030101010101" pitchFamily="2" charset="-122"/>
                  </a:rPr>
                  <a:t>t</a:t>
                </a:r>
                <a:r>
                  <a:rPr kumimoji="0" lang="en-US" altLang="zh-CN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charset="0"/>
                    <a:ea typeface="宋体" panose="02010600030101010101" pitchFamily="2" charset="-122"/>
                    <a:cs typeface="宋体" panose="02010600030101010101" pitchFamily="2" charset="-122"/>
                  </a:rPr>
                  <a:t>/</a:t>
                </a:r>
                <a:r>
                  <a:rPr kumimoji="0" lang="zh-CN" alt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charset="0"/>
                    <a:ea typeface="宋体" panose="02010600030101010101" pitchFamily="2" charset="-122"/>
                    <a:cs typeface="宋体" panose="02010600030101010101" pitchFamily="2" charset="-122"/>
                  </a:rPr>
                  <a:t>月</a:t>
                </a:r>
                <a:endParaRPr kumimoji="0" lang="zh-CN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  <a:cs typeface="宋体" panose="02010600030101010101" pitchFamily="2" charset="-122"/>
                </a:endParaRPr>
              </a:p>
            </p:txBody>
          </p:sp>
          <p:sp>
            <p:nvSpPr>
              <p:cNvPr id="17467" name="Text Box 59"/>
              <p:cNvSpPr txBox="1">
                <a:spLocks noChangeArrowheads="1"/>
              </p:cNvSpPr>
              <p:nvPr/>
            </p:nvSpPr>
            <p:spPr bwMode="auto">
              <a:xfrm>
                <a:off x="4697" y="1600"/>
                <a:ext cx="804" cy="509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vert="horz" wrap="square" lIns="53950" tIns="26975" rIns="53950" bIns="26975" numCol="1" anchor="t" anchorCtr="0" compatLnSpc="1"/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r>
                  <a:rPr kumimoji="0" lang="en-US" altLang="zh-CN" b="1" i="1" u="none" strike="noStrike" cap="none" normalizeH="0" baseline="3000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charset="0"/>
                    <a:ea typeface="宋体" panose="02010600030101010101" pitchFamily="2" charset="-122"/>
                    <a:cs typeface="宋体" panose="02010600030101010101" pitchFamily="2" charset="-122"/>
                  </a:rPr>
                  <a:t>W</a:t>
                </a:r>
                <a:r>
                  <a:rPr kumimoji="0" lang="en-US" altLang="zh-CN" b="1" i="0" u="none" strike="noStrike" cap="none" normalizeH="0" baseline="3000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charset="0"/>
                    <a:ea typeface="宋体" panose="02010600030101010101" pitchFamily="2" charset="-122"/>
                    <a:cs typeface="宋体" panose="02010600030101010101" pitchFamily="2" charset="-122"/>
                  </a:rPr>
                  <a:t>/kg</a:t>
                </a:r>
                <a:endParaRPr kumimoji="0" lang="zh-CN" altLang="zh-CN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  <a:cs typeface="宋体" panose="02010600030101010101" pitchFamily="2" charset="-122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 bwMode="auto">
          <a:xfrm>
            <a:off x="0" y="44624"/>
            <a:ext cx="9144000" cy="1143000"/>
            <a:chOff x="0" y="0"/>
            <a:chExt cx="5760" cy="720"/>
          </a:xfrm>
        </p:grpSpPr>
        <p:pic>
          <p:nvPicPr>
            <p:cNvPr id="9" name="Picture 10" descr="QQ截图20131201212812"/>
            <p:cNvPicPr>
              <a:picLocks noChangeAspect="1" noChangeArrowheads="1"/>
            </p:cNvPicPr>
            <p:nvPr/>
          </p:nvPicPr>
          <p:blipFill>
            <a:blip r:embed="rId2" cstate="print">
              <a:lum bright="58000" contrast="-10000"/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11" descr="QQ截图20131201220147"/>
            <p:cNvPicPr>
              <a:picLocks noChangeAspect="1" noChangeArrowheads="1"/>
            </p:cNvPicPr>
            <p:nvPr/>
          </p:nvPicPr>
          <p:blipFill>
            <a:blip r:embed="rId3" cstate="print"/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TextBox 4"/>
          <p:cNvSpPr txBox="1"/>
          <p:nvPr/>
        </p:nvSpPr>
        <p:spPr>
          <a:xfrm>
            <a:off x="899592" y="2276872"/>
            <a:ext cx="712879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         世界充满着变化，有些变化几</a:t>
            </a:r>
            <a:endParaRPr lang="en-US" altLang="zh-CN" sz="3600" b="1" dirty="0" smtClean="0"/>
          </a:p>
          <a:p>
            <a:endParaRPr lang="en-US" altLang="zh-CN" sz="3600" b="1" dirty="0" smtClean="0"/>
          </a:p>
          <a:p>
            <a:r>
              <a:rPr lang="zh-CN" altLang="en-US" sz="3600" b="1" dirty="0" smtClean="0"/>
              <a:t>乎不被人们所察觉，而有些变化却</a:t>
            </a:r>
            <a:endParaRPr lang="en-US" altLang="zh-CN" sz="3600" b="1" dirty="0" smtClean="0"/>
          </a:p>
          <a:p>
            <a:endParaRPr lang="en-US" altLang="zh-CN" sz="3600" b="1" dirty="0" smtClean="0"/>
          </a:p>
          <a:p>
            <a:r>
              <a:rPr lang="zh-CN" altLang="en-US" sz="3600" b="1" dirty="0" smtClean="0"/>
              <a:t>让人发出感叹与惊讶。</a:t>
            </a:r>
            <a:endParaRPr lang="zh-CN" alt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 bwMode="auto">
          <a:xfrm>
            <a:off x="0" y="44624"/>
            <a:ext cx="9144000" cy="1143000"/>
            <a:chOff x="0" y="0"/>
            <a:chExt cx="5760" cy="720"/>
          </a:xfrm>
        </p:grpSpPr>
        <p:pic>
          <p:nvPicPr>
            <p:cNvPr id="9" name="Picture 10" descr="QQ截图20131201212812"/>
            <p:cNvPicPr>
              <a:picLocks noChangeAspect="1" noChangeArrowheads="1"/>
            </p:cNvPicPr>
            <p:nvPr/>
          </p:nvPicPr>
          <p:blipFill>
            <a:blip r:embed="rId3" cstate="print">
              <a:lum bright="58000" contrast="-10000"/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11" descr="QQ截图20131201220147"/>
            <p:cNvPicPr>
              <a:picLocks noChangeAspect="1" noChangeArrowheads="1"/>
            </p:cNvPicPr>
            <p:nvPr/>
          </p:nvPicPr>
          <p:blipFill>
            <a:blip r:embed="rId4" cstate="print"/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987824" y="472529"/>
            <a:ext cx="3024038" cy="7694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/>
            <a:r>
              <a:rPr kumimoji="0" lang="zh-CN" altLang="en-US" sz="4400" b="1" dirty="0" smtClean="0">
                <a:solidFill>
                  <a:srgbClr val="EE0000"/>
                </a:solidFill>
                <a:latin typeface="华文新魏" pitchFamily="2" charset="-122"/>
                <a:ea typeface="华文新魏" pitchFamily="2" charset="-122"/>
              </a:rPr>
              <a:t>数学应用</a:t>
            </a:r>
            <a:endParaRPr kumimoji="0" lang="en-US" altLang="zh-CN" sz="4400" b="1" dirty="0">
              <a:solidFill>
                <a:srgbClr val="EE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1556792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例</a:t>
            </a:r>
            <a:r>
              <a:rPr lang="en-US" altLang="zh-CN" sz="2400" b="1" dirty="0" smtClean="0"/>
              <a:t>2  </a:t>
            </a:r>
            <a:r>
              <a:rPr lang="zh-CN" altLang="zh-CN" sz="2400" b="1" dirty="0" smtClean="0"/>
              <a:t>水经过虹吸管从容器甲流向容器乙，</a:t>
            </a:r>
            <a:r>
              <a:rPr lang="en-US" altLang="zh-CN" sz="2400" b="1" dirty="0" smtClean="0"/>
              <a:t> </a:t>
            </a:r>
            <a:r>
              <a:rPr lang="en-US" altLang="zh-CN" sz="2400" b="1" dirty="0" err="1" smtClean="0"/>
              <a:t>ts</a:t>
            </a:r>
            <a:r>
              <a:rPr lang="zh-CN" altLang="zh-CN" sz="2400" b="1" dirty="0" smtClean="0"/>
              <a:t>后容器甲中的水的体积</a:t>
            </a:r>
            <a:r>
              <a:rPr lang="en-US" altLang="zh-CN" sz="2400" b="1" dirty="0" smtClean="0"/>
              <a:t>                               </a:t>
            </a:r>
            <a:r>
              <a:rPr lang="zh-CN" altLang="zh-CN" sz="2400" b="1" dirty="0" smtClean="0"/>
              <a:t>（单位：</a:t>
            </a:r>
            <a:r>
              <a:rPr lang="en-US" altLang="zh-CN" sz="2400" b="1" dirty="0" smtClean="0"/>
              <a:t>cm</a:t>
            </a:r>
            <a:r>
              <a:rPr lang="en-US" altLang="zh-CN" sz="2400" b="1" baseline="30000" dirty="0" smtClean="0"/>
              <a:t>3</a:t>
            </a:r>
            <a:r>
              <a:rPr lang="zh-CN" altLang="zh-CN" sz="2400" b="1" dirty="0" smtClean="0"/>
              <a:t>），试计算第一个</a:t>
            </a:r>
            <a:r>
              <a:rPr lang="en-US" altLang="zh-CN" sz="2400" b="1" dirty="0" smtClean="0"/>
              <a:t>10s</a:t>
            </a:r>
            <a:r>
              <a:rPr lang="zh-CN" altLang="zh-CN" sz="2400" b="1" dirty="0" smtClean="0"/>
              <a:t>内</a:t>
            </a:r>
            <a:r>
              <a:rPr lang="en-US" altLang="zh-CN" sz="2400" b="1" dirty="0" smtClean="0"/>
              <a:t>V</a:t>
            </a:r>
            <a:r>
              <a:rPr lang="zh-CN" altLang="zh-CN" sz="2400" b="1" dirty="0" smtClean="0"/>
              <a:t>的平均变化率．</a:t>
            </a:r>
            <a:endParaRPr lang="zh-CN" altLang="en-US" sz="2400" b="1" dirty="0" smtClean="0"/>
          </a:p>
        </p:txBody>
      </p:sp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7456" name="Rectangle 4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53249" name="Object 1"/>
          <p:cNvGraphicFramePr>
            <a:graphicFrameLocks noChangeAspect="1"/>
          </p:cNvGraphicFramePr>
          <p:nvPr/>
        </p:nvGraphicFramePr>
        <p:xfrm>
          <a:off x="1979711" y="1892829"/>
          <a:ext cx="2178241" cy="528059"/>
        </p:xfrm>
        <a:graphic>
          <a:graphicData uri="http://schemas.openxmlformats.org/presentationml/2006/ole">
            <p:oleObj spid="_x0000_s6152" name="Equation" r:id="rId5" imgW="22555200" imgH="5486400" progId="">
              <p:embed/>
            </p:oleObj>
          </a:graphicData>
        </a:graphic>
      </p:graphicFrame>
      <p:sp>
        <p:nvSpPr>
          <p:cNvPr id="53269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pSp>
        <p:nvGrpSpPr>
          <p:cNvPr id="53251" name="Group 3"/>
          <p:cNvGrpSpPr>
            <a:grpSpLocks noChangeAspect="1"/>
          </p:cNvGrpSpPr>
          <p:nvPr/>
        </p:nvGrpSpPr>
        <p:grpSpPr bwMode="auto">
          <a:xfrm>
            <a:off x="5724128" y="3068960"/>
            <a:ext cx="1828800" cy="1584325"/>
            <a:chOff x="1573" y="9733"/>
            <a:chExt cx="3391" cy="4221"/>
          </a:xfrm>
        </p:grpSpPr>
        <p:sp>
          <p:nvSpPr>
            <p:cNvPr id="53268" name="AutoShape 20"/>
            <p:cNvSpPr>
              <a:spLocks noChangeAspect="1" noChangeArrowheads="1" noTextEdit="1"/>
            </p:cNvSpPr>
            <p:nvPr/>
          </p:nvSpPr>
          <p:spPr bwMode="auto">
            <a:xfrm>
              <a:off x="1573" y="9733"/>
              <a:ext cx="3391" cy="4221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grpSp>
          <p:nvGrpSpPr>
            <p:cNvPr id="53254" name="Group 6"/>
            <p:cNvGrpSpPr/>
            <p:nvPr/>
          </p:nvGrpSpPr>
          <p:grpSpPr bwMode="auto">
            <a:xfrm>
              <a:off x="1573" y="9733"/>
              <a:ext cx="3391" cy="3573"/>
              <a:chOff x="1114" y="1820"/>
              <a:chExt cx="1526" cy="1588"/>
            </a:xfrm>
          </p:grpSpPr>
          <p:sp>
            <p:nvSpPr>
              <p:cNvPr id="53267" name="Line 19"/>
              <p:cNvSpPr>
                <a:spLocks noChangeShapeType="1"/>
              </p:cNvSpPr>
              <p:nvPr/>
            </p:nvSpPr>
            <p:spPr bwMode="auto">
              <a:xfrm>
                <a:off x="1114" y="2092"/>
                <a:ext cx="0" cy="86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3266" name="Line 18"/>
              <p:cNvSpPr>
                <a:spLocks noChangeShapeType="1"/>
              </p:cNvSpPr>
              <p:nvPr/>
            </p:nvSpPr>
            <p:spPr bwMode="auto">
              <a:xfrm>
                <a:off x="1114" y="2954"/>
                <a:ext cx="6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3265" name="Line 17"/>
              <p:cNvSpPr>
                <a:spLocks noChangeShapeType="1"/>
              </p:cNvSpPr>
              <p:nvPr/>
            </p:nvSpPr>
            <p:spPr bwMode="auto">
              <a:xfrm flipV="1">
                <a:off x="1797" y="2092"/>
                <a:ext cx="0" cy="86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3264" name="Line 16"/>
              <p:cNvSpPr>
                <a:spLocks noChangeShapeType="1"/>
              </p:cNvSpPr>
              <p:nvPr/>
            </p:nvSpPr>
            <p:spPr bwMode="auto">
              <a:xfrm>
                <a:off x="1114" y="2228"/>
                <a:ext cx="6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3263" name="Rectangle 15"/>
              <p:cNvSpPr>
                <a:spLocks noChangeArrowheads="1"/>
              </p:cNvSpPr>
              <p:nvPr/>
            </p:nvSpPr>
            <p:spPr bwMode="auto">
              <a:xfrm>
                <a:off x="1114" y="2228"/>
                <a:ext cx="680" cy="726"/>
              </a:xfrm>
              <a:prstGeom prst="rect">
                <a:avLst/>
              </a:prstGeom>
              <a:solidFill>
                <a:srgbClr val="009999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ctr" anchorCtr="0" compatLnSpc="1"/>
              <a:lstStyle/>
              <a:p>
                <a:endParaRPr lang="zh-CN" altLang="en-US"/>
              </a:p>
            </p:txBody>
          </p:sp>
          <p:sp>
            <p:nvSpPr>
              <p:cNvPr id="53262" name="Line 14"/>
              <p:cNvSpPr>
                <a:spLocks noChangeShapeType="1"/>
              </p:cNvSpPr>
              <p:nvPr/>
            </p:nvSpPr>
            <p:spPr bwMode="auto">
              <a:xfrm>
                <a:off x="1920" y="2546"/>
                <a:ext cx="0" cy="86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3261" name="Line 13"/>
              <p:cNvSpPr>
                <a:spLocks noChangeShapeType="1"/>
              </p:cNvSpPr>
              <p:nvPr/>
            </p:nvSpPr>
            <p:spPr bwMode="auto">
              <a:xfrm>
                <a:off x="1957" y="3408"/>
                <a:ext cx="6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3260" name="Line 12"/>
              <p:cNvSpPr>
                <a:spLocks noChangeShapeType="1"/>
              </p:cNvSpPr>
              <p:nvPr/>
            </p:nvSpPr>
            <p:spPr bwMode="auto">
              <a:xfrm flipV="1">
                <a:off x="2640" y="2546"/>
                <a:ext cx="0" cy="86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3259" name="Line 11"/>
              <p:cNvSpPr>
                <a:spLocks noChangeShapeType="1"/>
              </p:cNvSpPr>
              <p:nvPr/>
            </p:nvSpPr>
            <p:spPr bwMode="auto">
              <a:xfrm>
                <a:off x="1957" y="3181"/>
                <a:ext cx="6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3258" name="Rectangle 10"/>
              <p:cNvSpPr>
                <a:spLocks noChangeArrowheads="1"/>
              </p:cNvSpPr>
              <p:nvPr/>
            </p:nvSpPr>
            <p:spPr bwMode="auto">
              <a:xfrm>
                <a:off x="1920" y="3181"/>
                <a:ext cx="720" cy="227"/>
              </a:xfrm>
              <a:prstGeom prst="rect">
                <a:avLst/>
              </a:prstGeom>
              <a:solidFill>
                <a:srgbClr val="009999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ctr" anchorCtr="0" compatLnSpc="1"/>
              <a:lstStyle/>
              <a:p>
                <a:endParaRPr lang="zh-CN" altLang="en-US"/>
              </a:p>
            </p:txBody>
          </p:sp>
          <p:sp>
            <p:nvSpPr>
              <p:cNvPr id="53257" name="Line 9"/>
              <p:cNvSpPr>
                <a:spLocks noChangeShapeType="1"/>
              </p:cNvSpPr>
              <p:nvPr/>
            </p:nvSpPr>
            <p:spPr bwMode="auto">
              <a:xfrm flipV="1">
                <a:off x="1431" y="1824"/>
                <a:ext cx="9" cy="994"/>
              </a:xfrm>
              <a:prstGeom prst="line">
                <a:avLst/>
              </a:prstGeom>
              <a:noFill/>
              <a:ln w="76200">
                <a:solidFill>
                  <a:srgbClr val="00008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3256" name="Line 8"/>
              <p:cNvSpPr>
                <a:spLocks noChangeShapeType="1"/>
              </p:cNvSpPr>
              <p:nvPr/>
            </p:nvSpPr>
            <p:spPr bwMode="auto">
              <a:xfrm>
                <a:off x="1440" y="1824"/>
                <a:ext cx="864" cy="0"/>
              </a:xfrm>
              <a:prstGeom prst="line">
                <a:avLst/>
              </a:prstGeom>
              <a:noFill/>
              <a:ln w="76200">
                <a:solidFill>
                  <a:srgbClr val="00008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3255" name="Line 7"/>
              <p:cNvSpPr>
                <a:spLocks noChangeShapeType="1"/>
              </p:cNvSpPr>
              <p:nvPr/>
            </p:nvSpPr>
            <p:spPr bwMode="auto">
              <a:xfrm>
                <a:off x="2280" y="1820"/>
                <a:ext cx="0" cy="1270"/>
              </a:xfrm>
              <a:prstGeom prst="line">
                <a:avLst/>
              </a:prstGeom>
              <a:noFill/>
              <a:ln w="76200">
                <a:solidFill>
                  <a:srgbClr val="00008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sp>
          <p:nvSpPr>
            <p:cNvPr id="53253" name="Text Box 5"/>
            <p:cNvSpPr txBox="1">
              <a:spLocks noChangeArrowheads="1"/>
            </p:cNvSpPr>
            <p:nvPr/>
          </p:nvSpPr>
          <p:spPr bwMode="auto">
            <a:xfrm>
              <a:off x="1871" y="12334"/>
              <a:ext cx="853" cy="64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square" lIns="76422" tIns="38210" rIns="76422" bIns="38210" numCol="1" anchor="t" anchorCtr="0" compatLnSpc="1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宋体" panose="02010600030101010101" pitchFamily="2" charset="-122"/>
                </a:rPr>
                <a:t>甲</a:t>
              </a:r>
              <a:endParaRPr kumimoji="0" 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  <p:sp>
          <p:nvSpPr>
            <p:cNvPr id="53252" name="Text Box 4"/>
            <p:cNvSpPr txBox="1">
              <a:spLocks noChangeArrowheads="1"/>
            </p:cNvSpPr>
            <p:nvPr/>
          </p:nvSpPr>
          <p:spPr bwMode="auto">
            <a:xfrm>
              <a:off x="3684" y="13306"/>
              <a:ext cx="853" cy="64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square" lIns="76422" tIns="38210" rIns="76422" bIns="38210" numCol="1" anchor="t" anchorCtr="0" compatLnSpc="1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宋体" panose="02010600030101010101" pitchFamily="2" charset="-122"/>
                </a:rPr>
                <a:t>乙</a:t>
              </a:r>
              <a:endParaRPr kumimoji="0" 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 bwMode="auto">
          <a:xfrm>
            <a:off x="0" y="44624"/>
            <a:ext cx="9144000" cy="1143000"/>
            <a:chOff x="0" y="0"/>
            <a:chExt cx="5760" cy="720"/>
          </a:xfrm>
        </p:grpSpPr>
        <p:pic>
          <p:nvPicPr>
            <p:cNvPr id="9" name="Picture 10" descr="QQ截图20131201212812"/>
            <p:cNvPicPr>
              <a:picLocks noChangeAspect="1" noChangeArrowheads="1"/>
            </p:cNvPicPr>
            <p:nvPr/>
          </p:nvPicPr>
          <p:blipFill>
            <a:blip r:embed="rId2" cstate="print">
              <a:lum bright="58000" contrast="-10000"/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11" descr="QQ截图20131201220147"/>
            <p:cNvPicPr>
              <a:picLocks noChangeAspect="1" noChangeArrowheads="1"/>
            </p:cNvPicPr>
            <p:nvPr/>
          </p:nvPicPr>
          <p:blipFill>
            <a:blip r:embed="rId3" cstate="print"/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987824" y="472529"/>
            <a:ext cx="3024038" cy="7694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/>
            <a:r>
              <a:rPr kumimoji="0" lang="zh-CN" altLang="en-US" sz="4400" b="1" dirty="0" smtClean="0">
                <a:solidFill>
                  <a:srgbClr val="EE0000"/>
                </a:solidFill>
                <a:latin typeface="华文新魏" pitchFamily="2" charset="-122"/>
                <a:ea typeface="华文新魏" pitchFamily="2" charset="-122"/>
              </a:rPr>
              <a:t>数学应用</a:t>
            </a:r>
            <a:endParaRPr kumimoji="0" lang="en-US" altLang="zh-CN" sz="4400" b="1" dirty="0">
              <a:solidFill>
                <a:srgbClr val="EE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1556792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例</a:t>
            </a:r>
            <a:r>
              <a:rPr lang="en-US" altLang="zh-CN" sz="2400" b="1" dirty="0" smtClean="0"/>
              <a:t>3 </a:t>
            </a:r>
            <a:r>
              <a:rPr lang="zh-CN" altLang="zh-CN" sz="2400" dirty="0" smtClean="0"/>
              <a:t>　</a:t>
            </a:r>
            <a:r>
              <a:rPr lang="zh-CN" altLang="zh-CN" sz="2400" b="1" dirty="0" smtClean="0"/>
              <a:t>已知函数</a:t>
            </a:r>
            <a:r>
              <a:rPr lang="en-US" altLang="zh-CN" sz="2400" b="1" dirty="0" smtClean="0"/>
              <a:t> f(x)=2x+1</a:t>
            </a:r>
            <a:r>
              <a:rPr lang="zh-CN" altLang="en-US" sz="2400" b="1" dirty="0" smtClean="0"/>
              <a:t>，</a:t>
            </a:r>
            <a:r>
              <a:rPr lang="en-US" altLang="zh-CN" sz="2400" b="1" dirty="0" smtClean="0"/>
              <a:t>g(x)=-2x </a:t>
            </a:r>
            <a:r>
              <a:rPr lang="zh-CN" altLang="zh-CN" sz="2400" b="1" dirty="0" smtClean="0"/>
              <a:t>，分别计算在区间</a:t>
            </a:r>
            <a:endParaRPr lang="en-US" altLang="zh-CN" sz="2400" b="1" dirty="0" smtClean="0"/>
          </a:p>
          <a:p>
            <a:r>
              <a:rPr lang="en-US" altLang="zh-CN" sz="2400" b="1" dirty="0" smtClean="0"/>
              <a:t>[-3,-1] </a:t>
            </a:r>
            <a:r>
              <a:rPr lang="zh-CN" altLang="en-US" sz="2400" b="1" dirty="0" smtClean="0"/>
              <a:t>及</a:t>
            </a:r>
            <a:r>
              <a:rPr lang="en-US" altLang="zh-CN" sz="2400" b="1" dirty="0" smtClean="0"/>
              <a:t>[0,5]</a:t>
            </a:r>
            <a:r>
              <a:rPr lang="zh-CN" altLang="zh-CN" sz="2400" b="1" dirty="0" smtClean="0"/>
              <a:t>上函数</a:t>
            </a:r>
            <a:r>
              <a:rPr lang="en-US" altLang="zh-CN" sz="2400" b="1" dirty="0" smtClean="0"/>
              <a:t> f(x)</a:t>
            </a:r>
            <a:r>
              <a:rPr lang="zh-CN" altLang="zh-CN" sz="2400" b="1" dirty="0" smtClean="0"/>
              <a:t>及</a:t>
            </a:r>
            <a:r>
              <a:rPr lang="en-US" altLang="zh-CN" sz="2400" b="1" dirty="0" smtClean="0"/>
              <a:t>g(x)</a:t>
            </a:r>
            <a:r>
              <a:rPr lang="zh-CN" altLang="zh-CN" sz="2400" b="1" dirty="0" smtClean="0"/>
              <a:t>的平均变化率．</a:t>
            </a:r>
            <a:endParaRPr lang="zh-CN" altLang="zh-CN" sz="2400" b="1" dirty="0"/>
          </a:p>
        </p:txBody>
      </p:sp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7456" name="Rectangle 4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 bwMode="auto">
          <a:xfrm>
            <a:off x="0" y="44624"/>
            <a:ext cx="9144000" cy="1143000"/>
            <a:chOff x="0" y="0"/>
            <a:chExt cx="5760" cy="720"/>
          </a:xfrm>
        </p:grpSpPr>
        <p:pic>
          <p:nvPicPr>
            <p:cNvPr id="9" name="Picture 10" descr="QQ截图20131201212812"/>
            <p:cNvPicPr>
              <a:picLocks noChangeAspect="1" noChangeArrowheads="1"/>
            </p:cNvPicPr>
            <p:nvPr/>
          </p:nvPicPr>
          <p:blipFill>
            <a:blip r:embed="rId2" cstate="print">
              <a:lum bright="58000" contrast="-10000"/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11" descr="QQ截图20131201220147"/>
            <p:cNvPicPr>
              <a:picLocks noChangeAspect="1" noChangeArrowheads="1"/>
            </p:cNvPicPr>
            <p:nvPr/>
          </p:nvPicPr>
          <p:blipFill>
            <a:blip r:embed="rId3" cstate="print"/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987824" y="472529"/>
            <a:ext cx="3024038" cy="7694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/>
            <a:r>
              <a:rPr kumimoji="0" lang="zh-CN" altLang="en-US" sz="4400" b="1" dirty="0" smtClean="0">
                <a:solidFill>
                  <a:srgbClr val="EE0000"/>
                </a:solidFill>
                <a:latin typeface="华文新魏" pitchFamily="2" charset="-122"/>
                <a:ea typeface="华文新魏" pitchFamily="2" charset="-122"/>
              </a:rPr>
              <a:t>数学应用</a:t>
            </a:r>
            <a:endParaRPr kumimoji="0" lang="en-US" altLang="zh-CN" sz="4400" b="1" dirty="0">
              <a:solidFill>
                <a:srgbClr val="EE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1556792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例</a:t>
            </a:r>
            <a:r>
              <a:rPr lang="en-US" altLang="zh-CN" sz="2400" b="1" dirty="0" smtClean="0"/>
              <a:t>3 </a:t>
            </a:r>
            <a:r>
              <a:rPr lang="zh-CN" altLang="zh-CN" sz="2400" dirty="0" smtClean="0"/>
              <a:t>　</a:t>
            </a:r>
            <a:r>
              <a:rPr lang="zh-CN" altLang="zh-CN" sz="2400" b="1" dirty="0" smtClean="0"/>
              <a:t>已知函数</a:t>
            </a:r>
            <a:r>
              <a:rPr lang="en-US" altLang="zh-CN" sz="2400" b="1" dirty="0" smtClean="0"/>
              <a:t> f(x)=2x+1</a:t>
            </a:r>
            <a:r>
              <a:rPr lang="zh-CN" altLang="en-US" sz="2400" b="1" dirty="0" smtClean="0"/>
              <a:t>，</a:t>
            </a:r>
            <a:r>
              <a:rPr lang="en-US" altLang="zh-CN" sz="2400" b="1" dirty="0" smtClean="0"/>
              <a:t>g(x)=-2x </a:t>
            </a:r>
            <a:r>
              <a:rPr lang="zh-CN" altLang="zh-CN" sz="2400" b="1" dirty="0" smtClean="0"/>
              <a:t>，分别计算在区间</a:t>
            </a:r>
            <a:endParaRPr lang="en-US" altLang="zh-CN" sz="2400" b="1" dirty="0" smtClean="0"/>
          </a:p>
          <a:p>
            <a:r>
              <a:rPr lang="en-US" altLang="zh-CN" sz="2400" b="1" dirty="0" smtClean="0"/>
              <a:t>[-3,-1] </a:t>
            </a:r>
            <a:r>
              <a:rPr lang="zh-CN" altLang="en-US" sz="2400" b="1" dirty="0" smtClean="0"/>
              <a:t>及</a:t>
            </a:r>
            <a:r>
              <a:rPr lang="en-US" altLang="zh-CN" sz="2400" b="1" dirty="0" smtClean="0"/>
              <a:t>[0,5]</a:t>
            </a:r>
            <a:r>
              <a:rPr lang="zh-CN" altLang="zh-CN" sz="2400" b="1" dirty="0" smtClean="0"/>
              <a:t>上函数</a:t>
            </a:r>
            <a:r>
              <a:rPr lang="en-US" altLang="zh-CN" sz="2400" b="1" dirty="0" smtClean="0"/>
              <a:t> f(x)</a:t>
            </a:r>
            <a:r>
              <a:rPr lang="zh-CN" altLang="zh-CN" sz="2400" b="1" dirty="0" smtClean="0"/>
              <a:t>及</a:t>
            </a:r>
            <a:r>
              <a:rPr lang="en-US" altLang="zh-CN" sz="2400" b="1" dirty="0" smtClean="0"/>
              <a:t>g(x)</a:t>
            </a:r>
            <a:r>
              <a:rPr lang="zh-CN" altLang="zh-CN" sz="2400" b="1" dirty="0" smtClean="0"/>
              <a:t>的平均变化率．</a:t>
            </a:r>
            <a:endParaRPr lang="zh-CN" altLang="zh-CN" sz="2400" b="1" dirty="0"/>
          </a:p>
        </p:txBody>
      </p:sp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7456" name="Rectangle 4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611560" y="4326195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0000FF"/>
                </a:solidFill>
              </a:rPr>
              <a:t>思考：从例</a:t>
            </a:r>
            <a:r>
              <a:rPr lang="en-US" altLang="zh-CN" sz="2400" b="1" dirty="0" smtClean="0">
                <a:solidFill>
                  <a:srgbClr val="0000FF"/>
                </a:solidFill>
              </a:rPr>
              <a:t>3</a:t>
            </a:r>
            <a:r>
              <a:rPr lang="zh-CN" altLang="en-US" sz="2400" b="1" dirty="0" smtClean="0">
                <a:solidFill>
                  <a:srgbClr val="0000FF"/>
                </a:solidFill>
              </a:rPr>
              <a:t>的求解中，你能发现一次函数</a:t>
            </a:r>
            <a:r>
              <a:rPr lang="en-US" altLang="zh-CN" sz="2400" b="1" dirty="0" smtClean="0">
                <a:solidFill>
                  <a:srgbClr val="0000FF"/>
                </a:solidFill>
              </a:rPr>
              <a:t>y=</a:t>
            </a:r>
            <a:r>
              <a:rPr lang="en-US" altLang="zh-CN" sz="2400" b="1" dirty="0" err="1" smtClean="0">
                <a:solidFill>
                  <a:srgbClr val="0000FF"/>
                </a:solidFill>
              </a:rPr>
              <a:t>kx+b</a:t>
            </a:r>
            <a:r>
              <a:rPr lang="zh-CN" altLang="en-US" sz="2400" b="1" dirty="0" smtClean="0">
                <a:solidFill>
                  <a:srgbClr val="0000FF"/>
                </a:solidFill>
              </a:rPr>
              <a:t>在区间</a:t>
            </a:r>
            <a:r>
              <a:rPr lang="en-US" altLang="zh-CN" sz="2400" b="1" dirty="0" smtClean="0">
                <a:solidFill>
                  <a:srgbClr val="0000FF"/>
                </a:solidFill>
              </a:rPr>
              <a:t>[</a:t>
            </a:r>
            <a:r>
              <a:rPr lang="en-US" altLang="zh-CN" sz="2400" b="1" dirty="0" err="1" smtClean="0">
                <a:solidFill>
                  <a:srgbClr val="0000FF"/>
                </a:solidFill>
              </a:rPr>
              <a:t>m,n</a:t>
            </a:r>
            <a:r>
              <a:rPr lang="en-US" altLang="zh-CN" sz="2400" b="1" dirty="0" smtClean="0">
                <a:solidFill>
                  <a:srgbClr val="0000FF"/>
                </a:solidFill>
              </a:rPr>
              <a:t>]</a:t>
            </a:r>
            <a:r>
              <a:rPr lang="zh-CN" altLang="en-US" sz="2400" b="1" dirty="0" smtClean="0">
                <a:solidFill>
                  <a:srgbClr val="0000FF"/>
                </a:solidFill>
              </a:rPr>
              <a:t>上的平均变化率有什么特点？</a:t>
            </a:r>
            <a:endParaRPr lang="zh-CN" altLang="zh-CN" sz="2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 bwMode="auto">
          <a:xfrm>
            <a:off x="0" y="44624"/>
            <a:ext cx="9144000" cy="1143000"/>
            <a:chOff x="0" y="0"/>
            <a:chExt cx="5760" cy="720"/>
          </a:xfrm>
        </p:grpSpPr>
        <p:pic>
          <p:nvPicPr>
            <p:cNvPr id="9" name="Picture 10" descr="QQ截图20131201212812"/>
            <p:cNvPicPr>
              <a:picLocks noChangeAspect="1" noChangeArrowheads="1"/>
            </p:cNvPicPr>
            <p:nvPr/>
          </p:nvPicPr>
          <p:blipFill>
            <a:blip r:embed="rId2" cstate="print">
              <a:lum bright="58000" contrast="-10000"/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11" descr="QQ截图20131201220147"/>
            <p:cNvPicPr>
              <a:picLocks noChangeAspect="1" noChangeArrowheads="1"/>
            </p:cNvPicPr>
            <p:nvPr/>
          </p:nvPicPr>
          <p:blipFill>
            <a:blip r:embed="rId3" cstate="print"/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987824" y="472529"/>
            <a:ext cx="3024038" cy="7694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/>
            <a:r>
              <a:rPr kumimoji="0" lang="zh-CN" altLang="en-US" sz="4400" b="1" dirty="0" smtClean="0">
                <a:solidFill>
                  <a:srgbClr val="EE0000"/>
                </a:solidFill>
                <a:latin typeface="华文新魏" pitchFamily="2" charset="-122"/>
                <a:ea typeface="华文新魏" pitchFamily="2" charset="-122"/>
              </a:rPr>
              <a:t>数学应用</a:t>
            </a:r>
            <a:endParaRPr kumimoji="0" lang="en-US" altLang="zh-CN" sz="4400" b="1" dirty="0">
              <a:solidFill>
                <a:srgbClr val="EE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1556792"/>
            <a:ext cx="79928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例</a:t>
            </a:r>
            <a:r>
              <a:rPr lang="en-US" altLang="zh-CN" sz="2400" b="1" dirty="0" smtClean="0"/>
              <a:t>4 </a:t>
            </a:r>
            <a:r>
              <a:rPr lang="zh-CN" altLang="zh-CN" sz="2400" b="1" dirty="0" smtClean="0"/>
              <a:t>　已知函数</a:t>
            </a:r>
            <a:r>
              <a:rPr lang="en-US" altLang="zh-CN" sz="2400" b="1" dirty="0" smtClean="0"/>
              <a:t>f(x)=x²</a:t>
            </a:r>
            <a:r>
              <a:rPr lang="zh-CN" altLang="zh-CN" sz="2400" b="1" dirty="0" smtClean="0"/>
              <a:t>，分别计算在下列区间上平均变化率：</a:t>
            </a:r>
          </a:p>
          <a:p>
            <a:pPr lvl="0"/>
            <a:r>
              <a:rPr lang="en-US" altLang="zh-CN" sz="2400" b="1" dirty="0" smtClean="0"/>
              <a:t>           ① [1</a:t>
            </a:r>
            <a:r>
              <a:rPr lang="zh-CN" altLang="zh-CN" sz="2400" b="1" dirty="0" smtClean="0"/>
              <a:t>，</a:t>
            </a:r>
            <a:r>
              <a:rPr lang="en-US" altLang="zh-CN" sz="2400" b="1" dirty="0" smtClean="0"/>
              <a:t>2]</a:t>
            </a:r>
            <a:endParaRPr lang="zh-CN" altLang="zh-CN" sz="2400" b="1" dirty="0" smtClean="0"/>
          </a:p>
          <a:p>
            <a:pPr lvl="0"/>
            <a:r>
              <a:rPr lang="en-US" altLang="zh-CN" sz="2400" b="1" dirty="0" smtClean="0"/>
              <a:t>           ② [1</a:t>
            </a:r>
            <a:r>
              <a:rPr lang="zh-CN" altLang="zh-CN" sz="2400" b="1" dirty="0" smtClean="0"/>
              <a:t>，</a:t>
            </a:r>
            <a:r>
              <a:rPr lang="en-US" altLang="zh-CN" sz="2400" b="1" dirty="0" smtClean="0"/>
              <a:t>1.1]</a:t>
            </a:r>
            <a:endParaRPr lang="zh-CN" altLang="zh-CN" sz="2400" b="1" dirty="0" smtClean="0"/>
          </a:p>
          <a:p>
            <a:pPr lvl="0"/>
            <a:r>
              <a:rPr lang="en-US" altLang="zh-CN" sz="2400" b="1" dirty="0" smtClean="0"/>
              <a:t>           ③ [0.99</a:t>
            </a:r>
            <a:r>
              <a:rPr lang="zh-CN" altLang="zh-CN" sz="2400" b="1" dirty="0" smtClean="0"/>
              <a:t>，</a:t>
            </a:r>
            <a:r>
              <a:rPr lang="en-US" altLang="zh-CN" sz="2400" b="1" dirty="0" smtClean="0"/>
              <a:t>1]</a:t>
            </a:r>
            <a:endParaRPr lang="zh-CN" altLang="zh-CN" sz="2400" b="1" dirty="0" smtClean="0"/>
          </a:p>
          <a:p>
            <a:pPr lvl="0"/>
            <a:r>
              <a:rPr lang="en-US" altLang="zh-CN" sz="2400" b="1" dirty="0" smtClean="0"/>
              <a:t>           ④ [0.999</a:t>
            </a:r>
            <a:r>
              <a:rPr lang="zh-CN" altLang="zh-CN" sz="2400" b="1" dirty="0" smtClean="0"/>
              <a:t>，</a:t>
            </a:r>
            <a:r>
              <a:rPr lang="en-US" altLang="zh-CN" sz="2400" b="1" dirty="0" smtClean="0"/>
              <a:t>1]</a:t>
            </a:r>
            <a:endParaRPr lang="zh-CN" altLang="zh-CN" sz="2400" b="1" dirty="0" smtClean="0"/>
          </a:p>
          <a:p>
            <a:endParaRPr lang="zh-CN" altLang="zh-CN" sz="2400" b="1" dirty="0"/>
          </a:p>
        </p:txBody>
      </p:sp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7456" name="Rectangle 4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 bwMode="auto">
          <a:xfrm>
            <a:off x="0" y="44624"/>
            <a:ext cx="9144000" cy="1143000"/>
            <a:chOff x="0" y="0"/>
            <a:chExt cx="5760" cy="720"/>
          </a:xfrm>
        </p:grpSpPr>
        <p:pic>
          <p:nvPicPr>
            <p:cNvPr id="9" name="Picture 10" descr="QQ截图20131201212812"/>
            <p:cNvPicPr>
              <a:picLocks noChangeAspect="1" noChangeArrowheads="1"/>
            </p:cNvPicPr>
            <p:nvPr/>
          </p:nvPicPr>
          <p:blipFill>
            <a:blip r:embed="rId2" cstate="print">
              <a:lum bright="58000" contrast="-10000"/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11" descr="QQ截图20131201220147"/>
            <p:cNvPicPr>
              <a:picLocks noChangeAspect="1" noChangeArrowheads="1"/>
            </p:cNvPicPr>
            <p:nvPr/>
          </p:nvPicPr>
          <p:blipFill>
            <a:blip r:embed="rId3" cstate="print"/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987824" y="472529"/>
            <a:ext cx="3024038" cy="7694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/>
            <a:r>
              <a:rPr kumimoji="0" lang="zh-CN" altLang="en-US" sz="4400" b="1" dirty="0" smtClean="0">
                <a:solidFill>
                  <a:srgbClr val="EE0000"/>
                </a:solidFill>
                <a:latin typeface="华文新魏" pitchFamily="2" charset="-122"/>
                <a:ea typeface="华文新魏" pitchFamily="2" charset="-122"/>
              </a:rPr>
              <a:t>课堂小结</a:t>
            </a:r>
            <a:endParaRPr kumimoji="0" lang="en-US" altLang="zh-CN" sz="4400" b="1" dirty="0">
              <a:solidFill>
                <a:srgbClr val="EE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7456" name="Rectangle 4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 bwMode="auto">
          <a:xfrm>
            <a:off x="0" y="44624"/>
            <a:ext cx="9144000" cy="1143000"/>
            <a:chOff x="0" y="0"/>
            <a:chExt cx="5760" cy="720"/>
          </a:xfrm>
        </p:grpSpPr>
        <p:pic>
          <p:nvPicPr>
            <p:cNvPr id="9" name="Picture 10" descr="QQ截图20131201212812"/>
            <p:cNvPicPr>
              <a:picLocks noChangeAspect="1" noChangeArrowheads="1"/>
            </p:cNvPicPr>
            <p:nvPr/>
          </p:nvPicPr>
          <p:blipFill>
            <a:blip r:embed="rId2" cstate="print">
              <a:lum bright="58000" contrast="-10000"/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11" descr="QQ截图20131201220147"/>
            <p:cNvPicPr>
              <a:picLocks noChangeAspect="1" noChangeArrowheads="1"/>
            </p:cNvPicPr>
            <p:nvPr/>
          </p:nvPicPr>
          <p:blipFill>
            <a:blip r:embed="rId3" cstate="print"/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987824" y="472529"/>
            <a:ext cx="3024038" cy="7694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/>
            <a:r>
              <a:rPr kumimoji="0" lang="zh-CN" altLang="en-US" sz="4400" b="1" dirty="0" smtClean="0">
                <a:solidFill>
                  <a:srgbClr val="EE0000"/>
                </a:solidFill>
                <a:latin typeface="华文新魏" pitchFamily="2" charset="-122"/>
                <a:ea typeface="华文新魏" pitchFamily="2" charset="-122"/>
              </a:rPr>
              <a:t>课堂小结</a:t>
            </a:r>
            <a:endParaRPr kumimoji="0" lang="en-US" altLang="zh-CN" sz="4400" b="1" dirty="0">
              <a:solidFill>
                <a:srgbClr val="EE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7456" name="Rectangle 4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611560" y="1556792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1</a:t>
            </a:r>
            <a:r>
              <a:rPr lang="zh-CN" altLang="en-US" sz="2400" b="1" dirty="0" smtClean="0"/>
              <a:t>、平均变化率的定义</a:t>
            </a:r>
            <a:endParaRPr lang="zh-CN" altLang="zh-CN" sz="2400" b="1" dirty="0"/>
          </a:p>
        </p:txBody>
      </p:sp>
    </p:spTree>
    <p:extLst>
      <p:ext uri="{BB962C8B-B14F-4D97-AF65-F5344CB8AC3E}">
        <p14:creationId xmlns="" xmlns:p14="http://schemas.microsoft.com/office/powerpoint/2010/main" val="155936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 bwMode="auto">
          <a:xfrm>
            <a:off x="0" y="44624"/>
            <a:ext cx="9144000" cy="1143000"/>
            <a:chOff x="0" y="0"/>
            <a:chExt cx="5760" cy="720"/>
          </a:xfrm>
        </p:grpSpPr>
        <p:pic>
          <p:nvPicPr>
            <p:cNvPr id="9" name="Picture 10" descr="QQ截图20131201212812"/>
            <p:cNvPicPr>
              <a:picLocks noChangeAspect="1" noChangeArrowheads="1"/>
            </p:cNvPicPr>
            <p:nvPr/>
          </p:nvPicPr>
          <p:blipFill>
            <a:blip r:embed="rId2" cstate="print">
              <a:lum bright="58000" contrast="-10000"/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11" descr="QQ截图20131201220147"/>
            <p:cNvPicPr>
              <a:picLocks noChangeAspect="1" noChangeArrowheads="1"/>
            </p:cNvPicPr>
            <p:nvPr/>
          </p:nvPicPr>
          <p:blipFill>
            <a:blip r:embed="rId3" cstate="print"/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987824" y="472529"/>
            <a:ext cx="3024038" cy="7694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/>
            <a:r>
              <a:rPr kumimoji="0" lang="zh-CN" altLang="en-US" sz="4400" b="1" dirty="0" smtClean="0">
                <a:solidFill>
                  <a:srgbClr val="EE0000"/>
                </a:solidFill>
                <a:latin typeface="华文新魏" pitchFamily="2" charset="-122"/>
                <a:ea typeface="华文新魏" pitchFamily="2" charset="-122"/>
              </a:rPr>
              <a:t>课堂小结</a:t>
            </a:r>
            <a:endParaRPr kumimoji="0" lang="en-US" altLang="zh-CN" sz="4400" b="1" dirty="0">
              <a:solidFill>
                <a:srgbClr val="EE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7456" name="Rectangle 4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611560" y="1556792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1</a:t>
            </a:r>
            <a:r>
              <a:rPr lang="zh-CN" altLang="en-US" sz="2400" b="1" dirty="0" smtClean="0"/>
              <a:t>、平均变化率的定义</a:t>
            </a:r>
            <a:endParaRPr lang="zh-CN" altLang="zh-CN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11560" y="2247255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2</a:t>
            </a:r>
            <a:r>
              <a:rPr lang="zh-CN" altLang="en-US" sz="2400" b="1" dirty="0" smtClean="0"/>
              <a:t>、平均变化率的几何意义</a:t>
            </a:r>
            <a:endParaRPr lang="zh-CN" altLang="zh-CN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 bwMode="auto">
          <a:xfrm>
            <a:off x="0" y="44624"/>
            <a:ext cx="9144000" cy="1143000"/>
            <a:chOff x="0" y="0"/>
            <a:chExt cx="5760" cy="720"/>
          </a:xfrm>
        </p:grpSpPr>
        <p:pic>
          <p:nvPicPr>
            <p:cNvPr id="9" name="Picture 10" descr="QQ截图20131201212812"/>
            <p:cNvPicPr>
              <a:picLocks noChangeAspect="1" noChangeArrowheads="1"/>
            </p:cNvPicPr>
            <p:nvPr/>
          </p:nvPicPr>
          <p:blipFill>
            <a:blip r:embed="rId2" cstate="print">
              <a:lum bright="58000" contrast="-10000"/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11" descr="QQ截图20131201220147"/>
            <p:cNvPicPr>
              <a:picLocks noChangeAspect="1" noChangeArrowheads="1"/>
            </p:cNvPicPr>
            <p:nvPr/>
          </p:nvPicPr>
          <p:blipFill>
            <a:blip r:embed="rId3" cstate="print"/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987824" y="472529"/>
            <a:ext cx="3024038" cy="7694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/>
            <a:r>
              <a:rPr kumimoji="0" lang="zh-CN" altLang="en-US" sz="4400" b="1" dirty="0" smtClean="0">
                <a:solidFill>
                  <a:srgbClr val="EE0000"/>
                </a:solidFill>
                <a:latin typeface="华文新魏" pitchFamily="2" charset="-122"/>
                <a:ea typeface="华文新魏" pitchFamily="2" charset="-122"/>
              </a:rPr>
              <a:t>课堂小结</a:t>
            </a:r>
            <a:endParaRPr kumimoji="0" lang="en-US" altLang="zh-CN" sz="4400" b="1" dirty="0">
              <a:solidFill>
                <a:srgbClr val="EE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7456" name="Rectangle 4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611560" y="1556792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1</a:t>
            </a:r>
            <a:r>
              <a:rPr lang="zh-CN" altLang="en-US" sz="2400" b="1" dirty="0" smtClean="0"/>
              <a:t>、平均变化率的定义</a:t>
            </a:r>
            <a:endParaRPr lang="zh-CN" altLang="zh-CN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11560" y="2247255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2</a:t>
            </a:r>
            <a:r>
              <a:rPr lang="zh-CN" altLang="en-US" sz="2400" b="1" dirty="0" smtClean="0"/>
              <a:t>、平均变化率的几何意义</a:t>
            </a:r>
            <a:endParaRPr lang="zh-CN" altLang="zh-CN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11560" y="2895327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3</a:t>
            </a:r>
            <a:r>
              <a:rPr lang="zh-CN" altLang="en-US" sz="2400" b="1" dirty="0" smtClean="0"/>
              <a:t>、数学思想方法</a:t>
            </a:r>
            <a:endParaRPr lang="zh-CN" altLang="zh-CN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 bwMode="auto">
          <a:xfrm>
            <a:off x="0" y="44624"/>
            <a:ext cx="9144000" cy="1143000"/>
            <a:chOff x="0" y="0"/>
            <a:chExt cx="5760" cy="720"/>
          </a:xfrm>
        </p:grpSpPr>
        <p:pic>
          <p:nvPicPr>
            <p:cNvPr id="9" name="Picture 10" descr="QQ截图20131201212812"/>
            <p:cNvPicPr>
              <a:picLocks noChangeAspect="1" noChangeArrowheads="1"/>
            </p:cNvPicPr>
            <p:nvPr/>
          </p:nvPicPr>
          <p:blipFill>
            <a:blip r:embed="rId2" cstate="print">
              <a:lum bright="58000" contrast="-10000"/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11" descr="QQ截图20131201220147"/>
            <p:cNvPicPr>
              <a:picLocks noChangeAspect="1" noChangeArrowheads="1"/>
            </p:cNvPicPr>
            <p:nvPr/>
          </p:nvPicPr>
          <p:blipFill>
            <a:blip r:embed="rId3" cstate="print"/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987824" y="472529"/>
            <a:ext cx="3024038" cy="7694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/>
            <a:r>
              <a:rPr kumimoji="0" lang="zh-CN" altLang="en-US" sz="4400" b="1" dirty="0" smtClean="0">
                <a:solidFill>
                  <a:srgbClr val="EE0000"/>
                </a:solidFill>
                <a:latin typeface="华文新魏" pitchFamily="2" charset="-122"/>
                <a:ea typeface="华文新魏" pitchFamily="2" charset="-122"/>
              </a:rPr>
              <a:t>课堂小结</a:t>
            </a:r>
            <a:endParaRPr kumimoji="0" lang="en-US" altLang="zh-CN" sz="4400" b="1" dirty="0">
              <a:solidFill>
                <a:srgbClr val="EE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7456" name="Rectangle 4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611560" y="1556792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1</a:t>
            </a:r>
            <a:r>
              <a:rPr lang="zh-CN" altLang="en-US" sz="2400" b="1" dirty="0" smtClean="0"/>
              <a:t>、平均变化率的定义</a:t>
            </a:r>
            <a:endParaRPr lang="zh-CN" altLang="zh-CN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11560" y="2247255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2</a:t>
            </a:r>
            <a:r>
              <a:rPr lang="zh-CN" altLang="en-US" sz="2400" b="1" dirty="0" smtClean="0"/>
              <a:t>、平均变化率的几何意义</a:t>
            </a:r>
            <a:endParaRPr lang="zh-CN" altLang="zh-CN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11560" y="2895327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3</a:t>
            </a:r>
            <a:r>
              <a:rPr lang="zh-CN" altLang="en-US" sz="2400" b="1" dirty="0" smtClean="0"/>
              <a:t>、数学思想方法</a:t>
            </a:r>
            <a:endParaRPr lang="zh-CN" altLang="zh-CN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2987824" y="2895327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：数形结合</a:t>
            </a:r>
            <a:endParaRPr lang="zh-CN" altLang="zh-CN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 bwMode="auto">
          <a:xfrm>
            <a:off x="0" y="44624"/>
            <a:ext cx="9144000" cy="1143000"/>
            <a:chOff x="0" y="0"/>
            <a:chExt cx="5760" cy="720"/>
          </a:xfrm>
        </p:grpSpPr>
        <p:pic>
          <p:nvPicPr>
            <p:cNvPr id="9" name="Picture 10" descr="QQ截图20131201212812"/>
            <p:cNvPicPr>
              <a:picLocks noChangeAspect="1" noChangeArrowheads="1"/>
            </p:cNvPicPr>
            <p:nvPr/>
          </p:nvPicPr>
          <p:blipFill>
            <a:blip r:embed="rId2" cstate="print">
              <a:lum bright="58000" contrast="-10000"/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11" descr="QQ截图20131201220147"/>
            <p:cNvPicPr>
              <a:picLocks noChangeAspect="1" noChangeArrowheads="1"/>
            </p:cNvPicPr>
            <p:nvPr/>
          </p:nvPicPr>
          <p:blipFill>
            <a:blip r:embed="rId3" cstate="print"/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987824" y="472529"/>
            <a:ext cx="3024038" cy="7694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/>
            <a:r>
              <a:rPr kumimoji="0" lang="zh-CN" altLang="en-US" sz="4400" b="1" dirty="0" smtClean="0">
                <a:solidFill>
                  <a:srgbClr val="EE0000"/>
                </a:solidFill>
                <a:latin typeface="华文新魏" pitchFamily="2" charset="-122"/>
                <a:ea typeface="华文新魏" pitchFamily="2" charset="-122"/>
              </a:rPr>
              <a:t>练习</a:t>
            </a:r>
            <a:endParaRPr kumimoji="0" lang="en-US" altLang="zh-CN" sz="4400" b="1" dirty="0">
              <a:solidFill>
                <a:srgbClr val="EE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7456" name="Rectangle 4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611560" y="1556792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1</a:t>
            </a:r>
            <a:r>
              <a:rPr lang="zh-CN" altLang="en-US" sz="2400" b="1" dirty="0" smtClean="0"/>
              <a:t>、甲、乙两人投入相同的资金经营某商品，甲用</a:t>
            </a:r>
            <a:r>
              <a:rPr lang="en-US" altLang="zh-CN" sz="2400" b="1" dirty="0" smtClean="0"/>
              <a:t>5</a:t>
            </a:r>
            <a:r>
              <a:rPr lang="zh-CN" altLang="en-US" sz="2400" b="1" dirty="0" smtClean="0"/>
              <a:t>年时间获利</a:t>
            </a:r>
            <a:r>
              <a:rPr lang="en-US" altLang="zh-CN" sz="2400" b="1" dirty="0" smtClean="0"/>
              <a:t>10</a:t>
            </a:r>
            <a:r>
              <a:rPr lang="zh-CN" altLang="en-US" sz="2400" b="1" dirty="0" smtClean="0"/>
              <a:t>万元，乙用</a:t>
            </a:r>
            <a:r>
              <a:rPr lang="en-US" altLang="zh-CN" sz="2400" b="1" dirty="0" smtClean="0"/>
              <a:t>5</a:t>
            </a:r>
            <a:r>
              <a:rPr lang="zh-CN" altLang="en-US" sz="2400" b="1" dirty="0" smtClean="0"/>
              <a:t>个月时间获利</a:t>
            </a:r>
            <a:r>
              <a:rPr lang="en-US" altLang="zh-CN" sz="2400" b="1" dirty="0" smtClean="0"/>
              <a:t>2</a:t>
            </a:r>
            <a:r>
              <a:rPr lang="zh-CN" altLang="en-US" sz="2400" b="1" dirty="0" smtClean="0"/>
              <a:t>万元，如何比较和评价甲、乙两人的经营成果？</a:t>
            </a:r>
            <a:endParaRPr lang="zh-CN" altLang="zh-CN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 bwMode="auto">
          <a:xfrm>
            <a:off x="0" y="44624"/>
            <a:ext cx="9144000" cy="1143000"/>
            <a:chOff x="0" y="0"/>
            <a:chExt cx="5760" cy="720"/>
          </a:xfrm>
        </p:grpSpPr>
        <p:pic>
          <p:nvPicPr>
            <p:cNvPr id="9" name="Picture 10" descr="QQ截图20131201212812"/>
            <p:cNvPicPr>
              <a:picLocks noChangeAspect="1" noChangeArrowheads="1"/>
            </p:cNvPicPr>
            <p:nvPr/>
          </p:nvPicPr>
          <p:blipFill>
            <a:blip r:embed="rId2" cstate="print">
              <a:lum bright="58000" contrast="-10000"/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11" descr="QQ截图20131201220147"/>
            <p:cNvPicPr>
              <a:picLocks noChangeAspect="1" noChangeArrowheads="1"/>
            </p:cNvPicPr>
            <p:nvPr/>
          </p:nvPicPr>
          <p:blipFill>
            <a:blip r:embed="rId3" cstate="print"/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987824" y="472529"/>
            <a:ext cx="3024038" cy="7694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/>
            <a:r>
              <a:rPr kumimoji="0" lang="zh-CN" altLang="en-US" sz="4400" b="1" dirty="0" smtClean="0">
                <a:solidFill>
                  <a:srgbClr val="EE0000"/>
                </a:solidFill>
                <a:latin typeface="华文新魏" pitchFamily="2" charset="-122"/>
                <a:ea typeface="华文新魏" pitchFamily="2" charset="-122"/>
              </a:rPr>
              <a:t>问题情境</a:t>
            </a:r>
            <a:endParaRPr kumimoji="0" lang="en-US" altLang="zh-CN" sz="4400" b="1" dirty="0">
              <a:solidFill>
                <a:srgbClr val="EE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1556792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        某市</a:t>
            </a:r>
            <a:r>
              <a:rPr lang="en-US" altLang="zh-CN" sz="2400" b="1" dirty="0" smtClean="0"/>
              <a:t>3</a:t>
            </a:r>
            <a:r>
              <a:rPr lang="zh-CN" altLang="en-US" sz="2400" b="1" dirty="0" smtClean="0"/>
              <a:t>月</a:t>
            </a:r>
            <a:r>
              <a:rPr lang="en-US" altLang="zh-CN" sz="2400" b="1" dirty="0" smtClean="0"/>
              <a:t>18</a:t>
            </a:r>
            <a:r>
              <a:rPr lang="zh-CN" altLang="en-US" sz="2400" b="1" dirty="0" smtClean="0"/>
              <a:t>日、</a:t>
            </a:r>
            <a:r>
              <a:rPr lang="en-US" altLang="zh-CN" sz="2400" b="1" dirty="0" smtClean="0"/>
              <a:t>4</a:t>
            </a:r>
            <a:r>
              <a:rPr lang="zh-CN" altLang="en-US" sz="2400" b="1" dirty="0" smtClean="0"/>
              <a:t>月</a:t>
            </a:r>
            <a:r>
              <a:rPr lang="en-US" altLang="zh-CN" sz="2400" b="1" dirty="0" smtClean="0"/>
              <a:t>18</a:t>
            </a:r>
            <a:r>
              <a:rPr lang="zh-CN" altLang="en-US" sz="2400" b="1" dirty="0" smtClean="0"/>
              <a:t>日、</a:t>
            </a:r>
            <a:r>
              <a:rPr lang="en-US" altLang="zh-CN" sz="2400" b="1" dirty="0" smtClean="0"/>
              <a:t>4</a:t>
            </a:r>
            <a:r>
              <a:rPr lang="zh-CN" altLang="en-US" sz="2400" b="1" dirty="0" smtClean="0"/>
              <a:t>月</a:t>
            </a:r>
            <a:r>
              <a:rPr lang="en-US" altLang="zh-CN" sz="2400" b="1" dirty="0" smtClean="0"/>
              <a:t>20</a:t>
            </a:r>
            <a:r>
              <a:rPr lang="zh-CN" altLang="en-US" sz="2400" b="1" dirty="0" smtClean="0"/>
              <a:t>日的最高气温分别为</a:t>
            </a:r>
            <a:r>
              <a:rPr lang="en-US" altLang="zh-CN" sz="2400" b="1" dirty="0" smtClean="0"/>
              <a:t>3.5</a:t>
            </a:r>
            <a:r>
              <a:rPr lang="zh-CN" altLang="en-US" sz="2400" b="1" dirty="0" smtClean="0"/>
              <a:t>℃、</a:t>
            </a:r>
            <a:r>
              <a:rPr lang="en-US" altLang="zh-CN" sz="2400" b="1" dirty="0" smtClean="0"/>
              <a:t>18.6</a:t>
            </a:r>
            <a:r>
              <a:rPr lang="zh-CN" altLang="en-US" sz="2400" b="1" dirty="0" smtClean="0"/>
              <a:t> ℃、</a:t>
            </a:r>
            <a:r>
              <a:rPr lang="en-US" altLang="zh-CN" sz="2400" b="1" dirty="0" smtClean="0"/>
              <a:t>33.4</a:t>
            </a:r>
            <a:r>
              <a:rPr lang="zh-CN" altLang="en-US" sz="2400" b="1" dirty="0" smtClean="0"/>
              <a:t> ℃，气温曲线如图所示（以</a:t>
            </a:r>
            <a:r>
              <a:rPr lang="en-US" altLang="zh-CN" sz="2400" b="1" dirty="0" smtClean="0"/>
              <a:t>3</a:t>
            </a:r>
            <a:r>
              <a:rPr lang="zh-CN" altLang="en-US" sz="2400" b="1" dirty="0" smtClean="0"/>
              <a:t>月</a:t>
            </a:r>
            <a:r>
              <a:rPr lang="en-US" altLang="zh-CN" sz="2400" b="1" dirty="0" smtClean="0"/>
              <a:t>18</a:t>
            </a:r>
            <a:r>
              <a:rPr lang="zh-CN" altLang="en-US" sz="2400" b="1" dirty="0" smtClean="0"/>
              <a:t>日作为第一天）</a:t>
            </a:r>
            <a:r>
              <a:rPr lang="en-US" altLang="zh-CN" sz="2400" b="1" dirty="0" smtClean="0"/>
              <a:t>.</a:t>
            </a:r>
            <a:endParaRPr lang="zh-CN" altLang="en-US" sz="2400" b="1" dirty="0"/>
          </a:p>
        </p:txBody>
      </p:sp>
      <p:grpSp>
        <p:nvGrpSpPr>
          <p:cNvPr id="170" name="组合 169"/>
          <p:cNvGrpSpPr/>
          <p:nvPr/>
        </p:nvGrpSpPr>
        <p:grpSpPr>
          <a:xfrm>
            <a:off x="2191221" y="2996952"/>
            <a:ext cx="5045075" cy="3082925"/>
            <a:chOff x="395288" y="3082925"/>
            <a:chExt cx="5045075" cy="3082925"/>
          </a:xfrm>
        </p:grpSpPr>
        <p:sp>
          <p:nvSpPr>
            <p:cNvPr id="89" name="Text Box 70"/>
            <p:cNvSpPr txBox="1">
              <a:spLocks noChangeArrowheads="1"/>
            </p:cNvSpPr>
            <p:nvPr/>
          </p:nvSpPr>
          <p:spPr bwMode="auto">
            <a:xfrm>
              <a:off x="4519613" y="5892800"/>
              <a:ext cx="842962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zh-CN" altLang="en-US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en-US" altLang="zh-CN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t(d)</a:t>
              </a:r>
            </a:p>
          </p:txBody>
        </p:sp>
        <p:sp>
          <p:nvSpPr>
            <p:cNvPr id="90" name="Line 71"/>
            <p:cNvSpPr>
              <a:spLocks noChangeShapeType="1"/>
            </p:cNvSpPr>
            <p:nvPr/>
          </p:nvSpPr>
          <p:spPr bwMode="auto">
            <a:xfrm flipV="1">
              <a:off x="4230688" y="4535488"/>
              <a:ext cx="0" cy="133667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" name="Line 72"/>
            <p:cNvSpPr>
              <a:spLocks noChangeShapeType="1"/>
            </p:cNvSpPr>
            <p:nvPr/>
          </p:nvSpPr>
          <p:spPr bwMode="auto">
            <a:xfrm>
              <a:off x="730250" y="4545013"/>
              <a:ext cx="3495675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" name="Line 73"/>
            <p:cNvSpPr>
              <a:spLocks noChangeShapeType="1"/>
            </p:cNvSpPr>
            <p:nvPr/>
          </p:nvSpPr>
          <p:spPr bwMode="auto">
            <a:xfrm flipV="1">
              <a:off x="4446588" y="3500438"/>
              <a:ext cx="0" cy="237172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3" name="Line 74"/>
            <p:cNvSpPr>
              <a:spLocks noChangeShapeType="1"/>
            </p:cNvSpPr>
            <p:nvPr/>
          </p:nvSpPr>
          <p:spPr bwMode="auto">
            <a:xfrm flipV="1">
              <a:off x="836613" y="5624513"/>
              <a:ext cx="0" cy="24130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4" name="Line 75"/>
            <p:cNvSpPr>
              <a:spLocks noChangeShapeType="1"/>
            </p:cNvSpPr>
            <p:nvPr/>
          </p:nvSpPr>
          <p:spPr bwMode="auto">
            <a:xfrm>
              <a:off x="728663" y="5627688"/>
              <a:ext cx="10795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5" name="Line 76"/>
            <p:cNvSpPr>
              <a:spLocks noChangeShapeType="1"/>
            </p:cNvSpPr>
            <p:nvPr/>
          </p:nvSpPr>
          <p:spPr bwMode="auto">
            <a:xfrm>
              <a:off x="728663" y="5875338"/>
              <a:ext cx="400208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6" name="AutoShape 77"/>
            <p:cNvSpPr>
              <a:spLocks noChangeArrowheads="1"/>
            </p:cNvSpPr>
            <p:nvPr/>
          </p:nvSpPr>
          <p:spPr bwMode="auto">
            <a:xfrm>
              <a:off x="706438" y="3154363"/>
              <a:ext cx="41275" cy="112712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>
              <a:noFill/>
              <a:miter lim="800000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7" name="AutoShape 78"/>
            <p:cNvSpPr>
              <a:spLocks noChangeArrowheads="1"/>
            </p:cNvSpPr>
            <p:nvPr/>
          </p:nvSpPr>
          <p:spPr bwMode="auto">
            <a:xfrm rot="5400000">
              <a:off x="4693444" y="5828507"/>
              <a:ext cx="50800" cy="87312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>
              <a:noFill/>
              <a:miter lim="800000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8" name="Line 79"/>
            <p:cNvSpPr>
              <a:spLocks noChangeShapeType="1"/>
            </p:cNvSpPr>
            <p:nvPr/>
          </p:nvSpPr>
          <p:spPr bwMode="auto">
            <a:xfrm flipV="1">
              <a:off x="83661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9" name="Line 80"/>
            <p:cNvSpPr>
              <a:spLocks noChangeShapeType="1"/>
            </p:cNvSpPr>
            <p:nvPr/>
          </p:nvSpPr>
          <p:spPr bwMode="auto">
            <a:xfrm flipV="1">
              <a:off x="9477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0" name="Line 81"/>
            <p:cNvSpPr>
              <a:spLocks noChangeShapeType="1"/>
            </p:cNvSpPr>
            <p:nvPr/>
          </p:nvSpPr>
          <p:spPr bwMode="auto">
            <a:xfrm flipV="1">
              <a:off x="10572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1" name="Line 82"/>
            <p:cNvSpPr>
              <a:spLocks noChangeShapeType="1"/>
            </p:cNvSpPr>
            <p:nvPr/>
          </p:nvSpPr>
          <p:spPr bwMode="auto">
            <a:xfrm flipV="1">
              <a:off x="116681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" name="Line 83"/>
            <p:cNvSpPr>
              <a:spLocks noChangeShapeType="1"/>
            </p:cNvSpPr>
            <p:nvPr/>
          </p:nvSpPr>
          <p:spPr bwMode="auto">
            <a:xfrm flipV="1">
              <a:off x="127635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3" name="Line 84"/>
            <p:cNvSpPr>
              <a:spLocks noChangeShapeType="1"/>
            </p:cNvSpPr>
            <p:nvPr/>
          </p:nvSpPr>
          <p:spPr bwMode="auto">
            <a:xfrm flipV="1">
              <a:off x="13843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4" name="Line 85"/>
            <p:cNvSpPr>
              <a:spLocks noChangeShapeType="1"/>
            </p:cNvSpPr>
            <p:nvPr/>
          </p:nvSpPr>
          <p:spPr bwMode="auto">
            <a:xfrm flipV="1">
              <a:off x="149225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5" name="Line 86"/>
            <p:cNvSpPr>
              <a:spLocks noChangeShapeType="1"/>
            </p:cNvSpPr>
            <p:nvPr/>
          </p:nvSpPr>
          <p:spPr bwMode="auto">
            <a:xfrm flipV="1">
              <a:off x="16033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6" name="Line 87"/>
            <p:cNvSpPr>
              <a:spLocks noChangeShapeType="1"/>
            </p:cNvSpPr>
            <p:nvPr/>
          </p:nvSpPr>
          <p:spPr bwMode="auto">
            <a:xfrm flipV="1">
              <a:off x="17145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7" name="Line 88"/>
            <p:cNvSpPr>
              <a:spLocks noChangeShapeType="1"/>
            </p:cNvSpPr>
            <p:nvPr/>
          </p:nvSpPr>
          <p:spPr bwMode="auto">
            <a:xfrm flipV="1">
              <a:off x="182086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8" name="Line 89"/>
            <p:cNvSpPr>
              <a:spLocks noChangeShapeType="1"/>
            </p:cNvSpPr>
            <p:nvPr/>
          </p:nvSpPr>
          <p:spPr bwMode="auto">
            <a:xfrm flipV="1">
              <a:off x="19304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9" name="Line 90"/>
            <p:cNvSpPr>
              <a:spLocks noChangeShapeType="1"/>
            </p:cNvSpPr>
            <p:nvPr/>
          </p:nvSpPr>
          <p:spPr bwMode="auto">
            <a:xfrm flipV="1">
              <a:off x="20399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0" name="Line 91"/>
            <p:cNvSpPr>
              <a:spLocks noChangeShapeType="1"/>
            </p:cNvSpPr>
            <p:nvPr/>
          </p:nvSpPr>
          <p:spPr bwMode="auto">
            <a:xfrm flipV="1">
              <a:off x="214788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1" name="Line 92"/>
            <p:cNvSpPr>
              <a:spLocks noChangeShapeType="1"/>
            </p:cNvSpPr>
            <p:nvPr/>
          </p:nvSpPr>
          <p:spPr bwMode="auto">
            <a:xfrm flipV="1">
              <a:off x="225742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" name="Line 93"/>
            <p:cNvSpPr>
              <a:spLocks noChangeShapeType="1"/>
            </p:cNvSpPr>
            <p:nvPr/>
          </p:nvSpPr>
          <p:spPr bwMode="auto">
            <a:xfrm flipV="1">
              <a:off x="24796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" name="Line 94"/>
            <p:cNvSpPr>
              <a:spLocks noChangeShapeType="1"/>
            </p:cNvSpPr>
            <p:nvPr/>
          </p:nvSpPr>
          <p:spPr bwMode="auto">
            <a:xfrm flipV="1">
              <a:off x="258921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" name="Line 95"/>
            <p:cNvSpPr>
              <a:spLocks noChangeShapeType="1"/>
            </p:cNvSpPr>
            <p:nvPr/>
          </p:nvSpPr>
          <p:spPr bwMode="auto">
            <a:xfrm flipV="1">
              <a:off x="29162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" name="Line 96"/>
            <p:cNvSpPr>
              <a:spLocks noChangeShapeType="1"/>
            </p:cNvSpPr>
            <p:nvPr/>
          </p:nvSpPr>
          <p:spPr bwMode="auto">
            <a:xfrm flipV="1">
              <a:off x="313372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6" name="Line 97"/>
            <p:cNvSpPr>
              <a:spLocks noChangeShapeType="1"/>
            </p:cNvSpPr>
            <p:nvPr/>
          </p:nvSpPr>
          <p:spPr bwMode="auto">
            <a:xfrm flipV="1">
              <a:off x="346392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7" name="Line 98"/>
            <p:cNvSpPr>
              <a:spLocks noChangeShapeType="1"/>
            </p:cNvSpPr>
            <p:nvPr/>
          </p:nvSpPr>
          <p:spPr bwMode="auto">
            <a:xfrm flipV="1">
              <a:off x="35718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8" name="Line 99"/>
            <p:cNvSpPr>
              <a:spLocks noChangeShapeType="1"/>
            </p:cNvSpPr>
            <p:nvPr/>
          </p:nvSpPr>
          <p:spPr bwMode="auto">
            <a:xfrm flipV="1">
              <a:off x="236855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9" name="Line 100"/>
            <p:cNvSpPr>
              <a:spLocks noChangeShapeType="1"/>
            </p:cNvSpPr>
            <p:nvPr/>
          </p:nvSpPr>
          <p:spPr bwMode="auto">
            <a:xfrm flipV="1">
              <a:off x="26955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0" name="Line 101"/>
            <p:cNvSpPr>
              <a:spLocks noChangeShapeType="1"/>
            </p:cNvSpPr>
            <p:nvPr/>
          </p:nvSpPr>
          <p:spPr bwMode="auto">
            <a:xfrm flipV="1">
              <a:off x="280511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1" name="Line 102"/>
            <p:cNvSpPr>
              <a:spLocks noChangeShapeType="1"/>
            </p:cNvSpPr>
            <p:nvPr/>
          </p:nvSpPr>
          <p:spPr bwMode="auto">
            <a:xfrm flipV="1">
              <a:off x="30226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2" name="Line 103"/>
            <p:cNvSpPr>
              <a:spLocks noChangeShapeType="1"/>
            </p:cNvSpPr>
            <p:nvPr/>
          </p:nvSpPr>
          <p:spPr bwMode="auto">
            <a:xfrm flipV="1">
              <a:off x="324485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" name="Line 104"/>
            <p:cNvSpPr>
              <a:spLocks noChangeShapeType="1"/>
            </p:cNvSpPr>
            <p:nvPr/>
          </p:nvSpPr>
          <p:spPr bwMode="auto">
            <a:xfrm flipV="1">
              <a:off x="33528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" name="Line 105"/>
            <p:cNvSpPr>
              <a:spLocks noChangeShapeType="1"/>
            </p:cNvSpPr>
            <p:nvPr/>
          </p:nvSpPr>
          <p:spPr bwMode="auto">
            <a:xfrm flipV="1">
              <a:off x="40084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5" name="Line 106"/>
            <p:cNvSpPr>
              <a:spLocks noChangeShapeType="1"/>
            </p:cNvSpPr>
            <p:nvPr/>
          </p:nvSpPr>
          <p:spPr bwMode="auto">
            <a:xfrm flipV="1">
              <a:off x="42291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6" name="Line 107"/>
            <p:cNvSpPr>
              <a:spLocks noChangeShapeType="1"/>
            </p:cNvSpPr>
            <p:nvPr/>
          </p:nvSpPr>
          <p:spPr bwMode="auto">
            <a:xfrm flipV="1">
              <a:off x="444658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7" name="Line 108"/>
            <p:cNvSpPr>
              <a:spLocks noChangeShapeType="1"/>
            </p:cNvSpPr>
            <p:nvPr/>
          </p:nvSpPr>
          <p:spPr bwMode="auto">
            <a:xfrm flipV="1">
              <a:off x="368141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8" name="Line 109"/>
            <p:cNvSpPr>
              <a:spLocks noChangeShapeType="1"/>
            </p:cNvSpPr>
            <p:nvPr/>
          </p:nvSpPr>
          <p:spPr bwMode="auto">
            <a:xfrm flipV="1">
              <a:off x="39020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9" name="Line 110"/>
            <p:cNvSpPr>
              <a:spLocks noChangeShapeType="1"/>
            </p:cNvSpPr>
            <p:nvPr/>
          </p:nvSpPr>
          <p:spPr bwMode="auto">
            <a:xfrm flipV="1">
              <a:off x="43386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0" name="Line 111"/>
            <p:cNvSpPr>
              <a:spLocks noChangeShapeType="1"/>
            </p:cNvSpPr>
            <p:nvPr/>
          </p:nvSpPr>
          <p:spPr bwMode="auto">
            <a:xfrm flipV="1">
              <a:off x="37925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1" name="Line 112"/>
            <p:cNvSpPr>
              <a:spLocks noChangeShapeType="1"/>
            </p:cNvSpPr>
            <p:nvPr/>
          </p:nvSpPr>
          <p:spPr bwMode="auto">
            <a:xfrm flipV="1">
              <a:off x="411956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2" name="Line 113"/>
            <p:cNvSpPr>
              <a:spLocks noChangeShapeType="1"/>
            </p:cNvSpPr>
            <p:nvPr/>
          </p:nvSpPr>
          <p:spPr bwMode="auto">
            <a:xfrm rot="5400000">
              <a:off x="-600075" y="4545013"/>
              <a:ext cx="26543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" name="Line 114"/>
            <p:cNvSpPr>
              <a:spLocks noChangeShapeType="1"/>
            </p:cNvSpPr>
            <p:nvPr/>
          </p:nvSpPr>
          <p:spPr bwMode="auto">
            <a:xfrm rot="5400000" flipV="1">
              <a:off x="739776" y="3454400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4" name="Line 115"/>
            <p:cNvSpPr>
              <a:spLocks noChangeShapeType="1"/>
            </p:cNvSpPr>
            <p:nvPr/>
          </p:nvSpPr>
          <p:spPr bwMode="auto">
            <a:xfrm rot="5400000" flipV="1">
              <a:off x="739776" y="3594100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5" name="Line 116"/>
            <p:cNvSpPr>
              <a:spLocks noChangeShapeType="1"/>
            </p:cNvSpPr>
            <p:nvPr/>
          </p:nvSpPr>
          <p:spPr bwMode="auto">
            <a:xfrm rot="5400000" flipV="1">
              <a:off x="739776" y="3733800"/>
              <a:ext cx="0" cy="22225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6" name="Line 117"/>
            <p:cNvSpPr>
              <a:spLocks noChangeShapeType="1"/>
            </p:cNvSpPr>
            <p:nvPr/>
          </p:nvSpPr>
          <p:spPr bwMode="auto">
            <a:xfrm rot="5400000" flipV="1">
              <a:off x="739776" y="3876675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7" name="Line 118"/>
            <p:cNvSpPr>
              <a:spLocks noChangeShapeType="1"/>
            </p:cNvSpPr>
            <p:nvPr/>
          </p:nvSpPr>
          <p:spPr bwMode="auto">
            <a:xfrm rot="5400000" flipV="1">
              <a:off x="739776" y="4019550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8" name="Line 119"/>
            <p:cNvSpPr>
              <a:spLocks noChangeShapeType="1"/>
            </p:cNvSpPr>
            <p:nvPr/>
          </p:nvSpPr>
          <p:spPr bwMode="auto">
            <a:xfrm rot="5400000" flipV="1">
              <a:off x="739776" y="4164012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9" name="Line 120"/>
            <p:cNvSpPr>
              <a:spLocks noChangeShapeType="1"/>
            </p:cNvSpPr>
            <p:nvPr/>
          </p:nvSpPr>
          <p:spPr bwMode="auto">
            <a:xfrm rot="5400000" flipV="1">
              <a:off x="739776" y="4302125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0" name="Line 121"/>
            <p:cNvSpPr>
              <a:spLocks noChangeShapeType="1"/>
            </p:cNvSpPr>
            <p:nvPr/>
          </p:nvSpPr>
          <p:spPr bwMode="auto">
            <a:xfrm rot="5400000" flipV="1">
              <a:off x="739776" y="4589462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1" name="Line 122"/>
            <p:cNvSpPr>
              <a:spLocks noChangeShapeType="1"/>
            </p:cNvSpPr>
            <p:nvPr/>
          </p:nvSpPr>
          <p:spPr bwMode="auto">
            <a:xfrm rot="5400000" flipV="1">
              <a:off x="739776" y="5156200"/>
              <a:ext cx="0" cy="22225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2" name="Line 123"/>
            <p:cNvSpPr>
              <a:spLocks noChangeShapeType="1"/>
            </p:cNvSpPr>
            <p:nvPr/>
          </p:nvSpPr>
          <p:spPr bwMode="auto">
            <a:xfrm rot="5400000" flipV="1">
              <a:off x="739776" y="4443412"/>
              <a:ext cx="0" cy="22225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" name="Line 124"/>
            <p:cNvSpPr>
              <a:spLocks noChangeShapeType="1"/>
            </p:cNvSpPr>
            <p:nvPr/>
          </p:nvSpPr>
          <p:spPr bwMode="auto">
            <a:xfrm rot="5400000" flipV="1">
              <a:off x="739776" y="4729162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" name="Line 125"/>
            <p:cNvSpPr>
              <a:spLocks noChangeShapeType="1"/>
            </p:cNvSpPr>
            <p:nvPr/>
          </p:nvSpPr>
          <p:spPr bwMode="auto">
            <a:xfrm rot="5400000" flipV="1">
              <a:off x="739776" y="4872037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5" name="Line 126"/>
            <p:cNvSpPr>
              <a:spLocks noChangeShapeType="1"/>
            </p:cNvSpPr>
            <p:nvPr/>
          </p:nvSpPr>
          <p:spPr bwMode="auto">
            <a:xfrm rot="5400000" flipV="1">
              <a:off x="739776" y="5013325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6" name="Line 127"/>
            <p:cNvSpPr>
              <a:spLocks noChangeShapeType="1"/>
            </p:cNvSpPr>
            <p:nvPr/>
          </p:nvSpPr>
          <p:spPr bwMode="auto">
            <a:xfrm rot="5400000" flipV="1">
              <a:off x="739776" y="5864225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7" name="Line 128"/>
            <p:cNvSpPr>
              <a:spLocks noChangeShapeType="1"/>
            </p:cNvSpPr>
            <p:nvPr/>
          </p:nvSpPr>
          <p:spPr bwMode="auto">
            <a:xfrm rot="5400000" flipV="1">
              <a:off x="739776" y="5297487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8" name="Line 129"/>
            <p:cNvSpPr>
              <a:spLocks noChangeShapeType="1"/>
            </p:cNvSpPr>
            <p:nvPr/>
          </p:nvSpPr>
          <p:spPr bwMode="auto">
            <a:xfrm rot="5400000" flipV="1">
              <a:off x="739776" y="5438775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9" name="Line 130"/>
            <p:cNvSpPr>
              <a:spLocks noChangeShapeType="1"/>
            </p:cNvSpPr>
            <p:nvPr/>
          </p:nvSpPr>
          <p:spPr bwMode="auto">
            <a:xfrm rot="5400000" flipV="1">
              <a:off x="739776" y="5722937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0" name="Line 131"/>
            <p:cNvSpPr>
              <a:spLocks noChangeShapeType="1"/>
            </p:cNvSpPr>
            <p:nvPr/>
          </p:nvSpPr>
          <p:spPr bwMode="auto">
            <a:xfrm rot="5400000" flipV="1">
              <a:off x="739776" y="5581650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1" name="Oval 132"/>
            <p:cNvSpPr>
              <a:spLocks noChangeAspect="1" noChangeArrowheads="1"/>
            </p:cNvSpPr>
            <p:nvPr/>
          </p:nvSpPr>
          <p:spPr bwMode="auto">
            <a:xfrm>
              <a:off x="822325" y="5607050"/>
              <a:ext cx="28575" cy="36513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2" name="Oval 133"/>
            <p:cNvSpPr>
              <a:spLocks noChangeAspect="1" noChangeArrowheads="1"/>
            </p:cNvSpPr>
            <p:nvPr/>
          </p:nvSpPr>
          <p:spPr bwMode="auto">
            <a:xfrm>
              <a:off x="4213225" y="4527550"/>
              <a:ext cx="25400" cy="3492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" name="Text Box 134"/>
            <p:cNvSpPr txBox="1">
              <a:spLocks noChangeArrowheads="1"/>
            </p:cNvSpPr>
            <p:nvPr/>
          </p:nvSpPr>
          <p:spPr bwMode="auto">
            <a:xfrm>
              <a:off x="2743200" y="5921375"/>
              <a:ext cx="396875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154" name="Text Box 135"/>
            <p:cNvSpPr txBox="1">
              <a:spLocks noChangeArrowheads="1"/>
            </p:cNvSpPr>
            <p:nvPr/>
          </p:nvSpPr>
          <p:spPr bwMode="auto">
            <a:xfrm>
              <a:off x="3875088" y="5889625"/>
              <a:ext cx="274637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30</a:t>
              </a:r>
            </a:p>
          </p:txBody>
        </p:sp>
        <p:sp>
          <p:nvSpPr>
            <p:cNvPr id="155" name="Text Box 136"/>
            <p:cNvSpPr txBox="1">
              <a:spLocks noChangeArrowheads="1"/>
            </p:cNvSpPr>
            <p:nvPr/>
          </p:nvSpPr>
          <p:spPr bwMode="auto">
            <a:xfrm>
              <a:off x="4398963" y="5889625"/>
              <a:ext cx="320675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34</a:t>
              </a:r>
            </a:p>
          </p:txBody>
        </p:sp>
        <p:sp>
          <p:nvSpPr>
            <p:cNvPr id="156" name="Text Box 137"/>
            <p:cNvSpPr txBox="1">
              <a:spLocks noChangeArrowheads="1"/>
            </p:cNvSpPr>
            <p:nvPr/>
          </p:nvSpPr>
          <p:spPr bwMode="auto">
            <a:xfrm>
              <a:off x="466725" y="5638800"/>
              <a:ext cx="84138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57" name="Text Box 138"/>
            <p:cNvSpPr txBox="1">
              <a:spLocks noChangeArrowheads="1"/>
            </p:cNvSpPr>
            <p:nvPr/>
          </p:nvSpPr>
          <p:spPr bwMode="auto">
            <a:xfrm>
              <a:off x="406400" y="5076825"/>
              <a:ext cx="347663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10</a:t>
              </a:r>
            </a:p>
          </p:txBody>
        </p:sp>
        <p:sp>
          <p:nvSpPr>
            <p:cNvPr id="158" name="Text Box 139"/>
            <p:cNvSpPr txBox="1">
              <a:spLocks noChangeArrowheads="1"/>
            </p:cNvSpPr>
            <p:nvPr/>
          </p:nvSpPr>
          <p:spPr bwMode="auto">
            <a:xfrm>
              <a:off x="395288" y="4265613"/>
              <a:ext cx="347662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159" name="Text Box 140"/>
            <p:cNvSpPr txBox="1">
              <a:spLocks noChangeArrowheads="1"/>
            </p:cNvSpPr>
            <p:nvPr/>
          </p:nvSpPr>
          <p:spPr bwMode="auto">
            <a:xfrm>
              <a:off x="406400" y="3656013"/>
              <a:ext cx="347663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30</a:t>
              </a:r>
            </a:p>
          </p:txBody>
        </p:sp>
        <p:sp>
          <p:nvSpPr>
            <p:cNvPr id="160" name="Oval 141"/>
            <p:cNvSpPr>
              <a:spLocks noChangeAspect="1" noChangeArrowheads="1"/>
            </p:cNvSpPr>
            <p:nvPr/>
          </p:nvSpPr>
          <p:spPr bwMode="auto">
            <a:xfrm>
              <a:off x="4430713" y="3482975"/>
              <a:ext cx="28575" cy="3492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1" name="Line 142"/>
            <p:cNvSpPr>
              <a:spLocks noChangeShapeType="1"/>
            </p:cNvSpPr>
            <p:nvPr/>
          </p:nvSpPr>
          <p:spPr bwMode="auto">
            <a:xfrm>
              <a:off x="728663" y="3502025"/>
              <a:ext cx="37084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2" name="Freeform 143"/>
            <p:cNvSpPr/>
            <p:nvPr/>
          </p:nvSpPr>
          <p:spPr bwMode="auto">
            <a:xfrm>
              <a:off x="827088" y="3500438"/>
              <a:ext cx="3606800" cy="2124075"/>
            </a:xfrm>
            <a:custGeom>
              <a:avLst/>
              <a:gdLst>
                <a:gd name="T0" fmla="*/ 0 w 5228"/>
                <a:gd name="T1" fmla="*/ 2124075 h 2380"/>
                <a:gd name="T2" fmla="*/ 297347 w 5228"/>
                <a:gd name="T3" fmla="*/ 2016979 h 2380"/>
                <a:gd name="T4" fmla="*/ 629879 w 5228"/>
                <a:gd name="T5" fmla="*/ 1981280 h 2380"/>
                <a:gd name="T6" fmla="*/ 1093492 w 5228"/>
                <a:gd name="T7" fmla="*/ 1856334 h 2380"/>
                <a:gd name="T8" fmla="*/ 1543997 w 5228"/>
                <a:gd name="T9" fmla="*/ 1865259 h 2380"/>
                <a:gd name="T10" fmla="*/ 2277362 w 5228"/>
                <a:gd name="T11" fmla="*/ 1659991 h 2380"/>
                <a:gd name="T12" fmla="*/ 2734766 w 5228"/>
                <a:gd name="T13" fmla="*/ 1490422 h 2380"/>
                <a:gd name="T14" fmla="*/ 3388791 w 5228"/>
                <a:gd name="T15" fmla="*/ 1030801 h 2380"/>
                <a:gd name="T16" fmla="*/ 3606800 w 5228"/>
                <a:gd name="T17" fmla="*/ 0 h 23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228" h="2380">
                  <a:moveTo>
                    <a:pt x="0" y="2380"/>
                  </a:moveTo>
                  <a:cubicBezTo>
                    <a:pt x="139" y="2333"/>
                    <a:pt x="279" y="2287"/>
                    <a:pt x="431" y="2260"/>
                  </a:cubicBezTo>
                  <a:cubicBezTo>
                    <a:pt x="584" y="2233"/>
                    <a:pt x="720" y="2250"/>
                    <a:pt x="913" y="2220"/>
                  </a:cubicBezTo>
                  <a:cubicBezTo>
                    <a:pt x="1106" y="2190"/>
                    <a:pt x="1365" y="2102"/>
                    <a:pt x="1585" y="2080"/>
                  </a:cubicBezTo>
                  <a:cubicBezTo>
                    <a:pt x="1806" y="2058"/>
                    <a:pt x="1952" y="2127"/>
                    <a:pt x="2238" y="2090"/>
                  </a:cubicBezTo>
                  <a:cubicBezTo>
                    <a:pt x="2524" y="2053"/>
                    <a:pt x="3013" y="1930"/>
                    <a:pt x="3301" y="1860"/>
                  </a:cubicBezTo>
                  <a:cubicBezTo>
                    <a:pt x="3589" y="1790"/>
                    <a:pt x="3696" y="1788"/>
                    <a:pt x="3964" y="1670"/>
                  </a:cubicBezTo>
                  <a:cubicBezTo>
                    <a:pt x="4232" y="1552"/>
                    <a:pt x="4701" y="1433"/>
                    <a:pt x="4912" y="1155"/>
                  </a:cubicBezTo>
                  <a:cubicBezTo>
                    <a:pt x="5123" y="877"/>
                    <a:pt x="5162" y="241"/>
                    <a:pt x="5228" y="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3" name="Text Box 144"/>
            <p:cNvSpPr txBox="1">
              <a:spLocks noChangeArrowheads="1"/>
            </p:cNvSpPr>
            <p:nvPr/>
          </p:nvSpPr>
          <p:spPr bwMode="auto">
            <a:xfrm>
              <a:off x="717550" y="5605463"/>
              <a:ext cx="1260475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A (1, 3.5)</a:t>
              </a:r>
            </a:p>
          </p:txBody>
        </p:sp>
        <p:sp>
          <p:nvSpPr>
            <p:cNvPr id="164" name="Text Box 145"/>
            <p:cNvSpPr txBox="1">
              <a:spLocks noChangeArrowheads="1"/>
            </p:cNvSpPr>
            <p:nvPr/>
          </p:nvSpPr>
          <p:spPr bwMode="auto">
            <a:xfrm>
              <a:off x="4211638" y="4668838"/>
              <a:ext cx="1228725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B (32, 18.6)</a:t>
              </a:r>
            </a:p>
          </p:txBody>
        </p:sp>
        <p:sp>
          <p:nvSpPr>
            <p:cNvPr id="165" name="Text Box 146"/>
            <p:cNvSpPr txBox="1">
              <a:spLocks noChangeArrowheads="1"/>
            </p:cNvSpPr>
            <p:nvPr/>
          </p:nvSpPr>
          <p:spPr bwMode="auto">
            <a:xfrm>
              <a:off x="638175" y="5889625"/>
              <a:ext cx="112713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 i="1" dirty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166" name="Text Box 147"/>
            <p:cNvSpPr txBox="1">
              <a:spLocks noChangeArrowheads="1"/>
            </p:cNvSpPr>
            <p:nvPr/>
          </p:nvSpPr>
          <p:spPr bwMode="auto">
            <a:xfrm>
              <a:off x="3902075" y="3186113"/>
              <a:ext cx="1389063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C (34, 33.4)</a:t>
              </a:r>
            </a:p>
          </p:txBody>
        </p:sp>
        <p:sp>
          <p:nvSpPr>
            <p:cNvPr id="167" name="Text Box 148"/>
            <p:cNvSpPr txBox="1">
              <a:spLocks noChangeArrowheads="1"/>
            </p:cNvSpPr>
            <p:nvPr/>
          </p:nvSpPr>
          <p:spPr bwMode="auto">
            <a:xfrm>
              <a:off x="744538" y="3082925"/>
              <a:ext cx="736600" cy="24447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T </a:t>
              </a: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(℃)</a:t>
              </a:r>
              <a:endParaRPr lang="en-US" altLang="zh-CN" sz="2000" b="1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68" name="Text Box 149"/>
            <p:cNvSpPr txBox="1">
              <a:spLocks noChangeArrowheads="1"/>
            </p:cNvSpPr>
            <p:nvPr/>
          </p:nvSpPr>
          <p:spPr bwMode="auto">
            <a:xfrm>
              <a:off x="1001713" y="5921375"/>
              <a:ext cx="112712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69" name="Text Box 150"/>
            <p:cNvSpPr txBox="1">
              <a:spLocks noChangeArrowheads="1"/>
            </p:cNvSpPr>
            <p:nvPr/>
          </p:nvSpPr>
          <p:spPr bwMode="auto">
            <a:xfrm>
              <a:off x="1643063" y="5921375"/>
              <a:ext cx="377825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 bwMode="auto">
          <a:xfrm>
            <a:off x="0" y="44624"/>
            <a:ext cx="9144000" cy="1143000"/>
            <a:chOff x="0" y="0"/>
            <a:chExt cx="5760" cy="720"/>
          </a:xfrm>
        </p:grpSpPr>
        <p:pic>
          <p:nvPicPr>
            <p:cNvPr id="9" name="Picture 10" descr="QQ截图20131201212812"/>
            <p:cNvPicPr>
              <a:picLocks noChangeAspect="1" noChangeArrowheads="1"/>
            </p:cNvPicPr>
            <p:nvPr/>
          </p:nvPicPr>
          <p:blipFill>
            <a:blip r:embed="rId3" cstate="print">
              <a:lum bright="58000" contrast="-10000"/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11" descr="QQ截图20131201220147"/>
            <p:cNvPicPr>
              <a:picLocks noChangeAspect="1" noChangeArrowheads="1"/>
            </p:cNvPicPr>
            <p:nvPr/>
          </p:nvPicPr>
          <p:blipFill>
            <a:blip r:embed="rId4" cstate="print"/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987824" y="472529"/>
            <a:ext cx="3024038" cy="7694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/>
            <a:r>
              <a:rPr kumimoji="0" lang="zh-CN" altLang="en-US" sz="4400" b="1" dirty="0" smtClean="0">
                <a:solidFill>
                  <a:srgbClr val="EE0000"/>
                </a:solidFill>
                <a:latin typeface="华文新魏" pitchFamily="2" charset="-122"/>
                <a:ea typeface="华文新魏" pitchFamily="2" charset="-122"/>
              </a:rPr>
              <a:t>练习</a:t>
            </a:r>
            <a:endParaRPr kumimoji="0" lang="en-US" altLang="zh-CN" sz="4400" b="1" dirty="0">
              <a:solidFill>
                <a:srgbClr val="EE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7456" name="Rectangle 4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611560" y="1556792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1</a:t>
            </a:r>
            <a:r>
              <a:rPr lang="zh-CN" altLang="en-US" sz="2400" b="1" dirty="0" smtClean="0"/>
              <a:t>、甲、乙两人投入相同的资金经营某商品，甲用</a:t>
            </a:r>
            <a:r>
              <a:rPr lang="en-US" altLang="zh-CN" sz="2400" b="1" dirty="0" smtClean="0"/>
              <a:t>5</a:t>
            </a:r>
            <a:r>
              <a:rPr lang="zh-CN" altLang="en-US" sz="2400" b="1" dirty="0" smtClean="0"/>
              <a:t>年时间获利</a:t>
            </a:r>
            <a:r>
              <a:rPr lang="en-US" altLang="zh-CN" sz="2400" b="1" dirty="0" smtClean="0"/>
              <a:t>10</a:t>
            </a:r>
            <a:r>
              <a:rPr lang="zh-CN" altLang="en-US" sz="2400" b="1" dirty="0" smtClean="0"/>
              <a:t>万元，乙用</a:t>
            </a:r>
            <a:r>
              <a:rPr lang="en-US" altLang="zh-CN" sz="2400" b="1" dirty="0" smtClean="0"/>
              <a:t>5</a:t>
            </a:r>
            <a:r>
              <a:rPr lang="zh-CN" altLang="en-US" sz="2400" b="1" dirty="0" smtClean="0"/>
              <a:t>个月时间获利</a:t>
            </a:r>
            <a:r>
              <a:rPr lang="en-US" altLang="zh-CN" sz="2400" b="1" dirty="0" smtClean="0"/>
              <a:t>2</a:t>
            </a:r>
            <a:r>
              <a:rPr lang="zh-CN" altLang="en-US" sz="2400" b="1" dirty="0" smtClean="0"/>
              <a:t>万元，如何比较和评价甲、乙两人的经营成果？</a:t>
            </a:r>
            <a:endParaRPr lang="zh-CN" altLang="zh-CN" sz="2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11560" y="3164775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2</a:t>
            </a:r>
            <a:r>
              <a:rPr lang="zh-CN" altLang="en-US" sz="2400" b="1" dirty="0" smtClean="0"/>
              <a:t>、若一质点的运动方程为</a:t>
            </a:r>
            <a:r>
              <a:rPr lang="en-US" altLang="zh-CN" sz="2400" b="1" dirty="0" smtClean="0"/>
              <a:t>S(t)=t²+3</a:t>
            </a:r>
            <a:r>
              <a:rPr lang="zh-CN" altLang="en-US" sz="2400" b="1" dirty="0" smtClean="0"/>
              <a:t>（位移单位：</a:t>
            </a:r>
            <a:r>
              <a:rPr lang="en-US" altLang="zh-CN" sz="2400" b="1" dirty="0" smtClean="0"/>
              <a:t>m</a:t>
            </a:r>
            <a:r>
              <a:rPr lang="zh-CN" altLang="en-US" sz="2400" b="1" dirty="0" smtClean="0"/>
              <a:t>；时间单位：</a:t>
            </a:r>
            <a:r>
              <a:rPr lang="en-US" altLang="zh-CN" sz="2400" b="1" dirty="0" smtClean="0"/>
              <a:t>s</a:t>
            </a:r>
            <a:r>
              <a:rPr lang="zh-CN" altLang="en-US" sz="2400" b="1" dirty="0" smtClean="0"/>
              <a:t>），则在时间段</a:t>
            </a:r>
            <a:r>
              <a:rPr lang="en-US" altLang="zh-CN" sz="2400" b="1" dirty="0" smtClean="0"/>
              <a:t>[3,3+   t]</a:t>
            </a:r>
            <a:r>
              <a:rPr lang="zh-CN" altLang="en-US" sz="2400" b="1" dirty="0" smtClean="0"/>
              <a:t>上的平均速度是什么？</a:t>
            </a:r>
            <a:endParaRPr lang="zh-CN" altLang="zh-CN" sz="2400" b="1" dirty="0"/>
          </a:p>
        </p:txBody>
      </p:sp>
      <p:graphicFrame>
        <p:nvGraphicFramePr>
          <p:cNvPr id="20" name="对象 19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036800898"/>
              </p:ext>
            </p:extLst>
          </p:nvPr>
        </p:nvGraphicFramePr>
        <p:xfrm>
          <a:off x="4499992" y="3645024"/>
          <a:ext cx="216024" cy="255301"/>
        </p:xfrm>
        <a:graphic>
          <a:graphicData uri="http://schemas.openxmlformats.org/presentationml/2006/ole">
            <p:oleObj spid="_x0000_s7176" name="Equation" r:id="rId5" imgW="3352800" imgH="39624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 bwMode="auto">
          <a:xfrm>
            <a:off x="0" y="44624"/>
            <a:ext cx="9144000" cy="1143000"/>
            <a:chOff x="0" y="0"/>
            <a:chExt cx="5760" cy="720"/>
          </a:xfrm>
        </p:grpSpPr>
        <p:pic>
          <p:nvPicPr>
            <p:cNvPr id="9" name="Picture 10" descr="QQ截图20131201212812"/>
            <p:cNvPicPr>
              <a:picLocks noChangeAspect="1" noChangeArrowheads="1"/>
            </p:cNvPicPr>
            <p:nvPr/>
          </p:nvPicPr>
          <p:blipFill>
            <a:blip r:embed="rId2" cstate="print">
              <a:lum bright="58000" contrast="-10000"/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11" descr="QQ截图20131201220147"/>
            <p:cNvPicPr>
              <a:picLocks noChangeAspect="1" noChangeArrowheads="1"/>
            </p:cNvPicPr>
            <p:nvPr/>
          </p:nvPicPr>
          <p:blipFill>
            <a:blip r:embed="rId3" cstate="print"/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 bwMode="auto">
          <a:xfrm>
            <a:off x="0" y="44624"/>
            <a:ext cx="9144000" cy="1143000"/>
            <a:chOff x="0" y="0"/>
            <a:chExt cx="5760" cy="720"/>
          </a:xfrm>
        </p:grpSpPr>
        <p:pic>
          <p:nvPicPr>
            <p:cNvPr id="9" name="Picture 10" descr="QQ截图20131201212812"/>
            <p:cNvPicPr>
              <a:picLocks noChangeAspect="1" noChangeArrowheads="1"/>
            </p:cNvPicPr>
            <p:nvPr/>
          </p:nvPicPr>
          <p:blipFill>
            <a:blip r:embed="rId2" cstate="print">
              <a:lum bright="58000" contrast="-10000"/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11" descr="QQ截图20131201220147"/>
            <p:cNvPicPr>
              <a:picLocks noChangeAspect="1" noChangeArrowheads="1"/>
            </p:cNvPicPr>
            <p:nvPr/>
          </p:nvPicPr>
          <p:blipFill>
            <a:blip r:embed="rId3" cstate="print"/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987824" y="472529"/>
            <a:ext cx="3024038" cy="7694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/>
            <a:r>
              <a:rPr kumimoji="0" lang="zh-CN" altLang="en-US" sz="4400" b="1" dirty="0" smtClean="0">
                <a:solidFill>
                  <a:srgbClr val="EE0000"/>
                </a:solidFill>
                <a:latin typeface="华文新魏" pitchFamily="2" charset="-122"/>
                <a:ea typeface="华文新魏" pitchFamily="2" charset="-122"/>
              </a:rPr>
              <a:t>问题情境</a:t>
            </a:r>
            <a:endParaRPr kumimoji="0" lang="en-US" altLang="zh-CN" sz="4400" b="1" dirty="0">
              <a:solidFill>
                <a:srgbClr val="EE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1556792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        某市</a:t>
            </a:r>
            <a:r>
              <a:rPr lang="en-US" altLang="zh-CN" sz="2400" b="1" dirty="0" smtClean="0"/>
              <a:t>3</a:t>
            </a:r>
            <a:r>
              <a:rPr lang="zh-CN" altLang="en-US" sz="2400" b="1" dirty="0" smtClean="0"/>
              <a:t>月</a:t>
            </a:r>
            <a:r>
              <a:rPr lang="en-US" altLang="zh-CN" sz="2400" b="1" dirty="0" smtClean="0"/>
              <a:t>18</a:t>
            </a:r>
            <a:r>
              <a:rPr lang="zh-CN" altLang="en-US" sz="2400" b="1" dirty="0" smtClean="0"/>
              <a:t>日、</a:t>
            </a:r>
            <a:r>
              <a:rPr lang="en-US" altLang="zh-CN" sz="2400" b="1" dirty="0" smtClean="0"/>
              <a:t>4</a:t>
            </a:r>
            <a:r>
              <a:rPr lang="zh-CN" altLang="en-US" sz="2400" b="1" dirty="0" smtClean="0"/>
              <a:t>月</a:t>
            </a:r>
            <a:r>
              <a:rPr lang="en-US" altLang="zh-CN" sz="2400" b="1" dirty="0" smtClean="0"/>
              <a:t>18</a:t>
            </a:r>
            <a:r>
              <a:rPr lang="zh-CN" altLang="en-US" sz="2400" b="1" dirty="0" smtClean="0"/>
              <a:t>日、</a:t>
            </a:r>
            <a:r>
              <a:rPr lang="en-US" altLang="zh-CN" sz="2400" b="1" dirty="0" smtClean="0"/>
              <a:t>4</a:t>
            </a:r>
            <a:r>
              <a:rPr lang="zh-CN" altLang="en-US" sz="2400" b="1" dirty="0" smtClean="0"/>
              <a:t>月</a:t>
            </a:r>
            <a:r>
              <a:rPr lang="en-US" altLang="zh-CN" sz="2400" b="1" dirty="0" smtClean="0"/>
              <a:t>20</a:t>
            </a:r>
            <a:r>
              <a:rPr lang="zh-CN" altLang="en-US" sz="2400" b="1" dirty="0" smtClean="0"/>
              <a:t>日的最高气温分别为</a:t>
            </a:r>
            <a:r>
              <a:rPr lang="en-US" altLang="zh-CN" sz="2400" b="1" dirty="0" smtClean="0"/>
              <a:t>3.5</a:t>
            </a:r>
            <a:r>
              <a:rPr lang="zh-CN" altLang="en-US" sz="2400" b="1" dirty="0" smtClean="0"/>
              <a:t>℃、</a:t>
            </a:r>
            <a:r>
              <a:rPr lang="en-US" altLang="zh-CN" sz="2400" b="1" dirty="0" smtClean="0"/>
              <a:t>18.6</a:t>
            </a:r>
            <a:r>
              <a:rPr lang="zh-CN" altLang="en-US" sz="2400" b="1" dirty="0" smtClean="0"/>
              <a:t> ℃、</a:t>
            </a:r>
            <a:r>
              <a:rPr lang="en-US" altLang="zh-CN" sz="2400" b="1" dirty="0" smtClean="0"/>
              <a:t>33.4</a:t>
            </a:r>
            <a:r>
              <a:rPr lang="zh-CN" altLang="en-US" sz="2400" b="1" dirty="0" smtClean="0"/>
              <a:t> ℃，气温曲线如图所示（以</a:t>
            </a:r>
            <a:r>
              <a:rPr lang="en-US" altLang="zh-CN" sz="2400" b="1" dirty="0" smtClean="0"/>
              <a:t>3</a:t>
            </a:r>
            <a:r>
              <a:rPr lang="zh-CN" altLang="en-US" sz="2400" b="1" dirty="0" smtClean="0"/>
              <a:t>月</a:t>
            </a:r>
            <a:r>
              <a:rPr lang="en-US" altLang="zh-CN" sz="2400" b="1" dirty="0" smtClean="0"/>
              <a:t>18</a:t>
            </a:r>
            <a:r>
              <a:rPr lang="zh-CN" altLang="en-US" sz="2400" b="1" dirty="0" smtClean="0"/>
              <a:t>日作为第一天）</a:t>
            </a:r>
            <a:r>
              <a:rPr lang="en-US" altLang="zh-CN" sz="2400" b="1" dirty="0" smtClean="0"/>
              <a:t>.</a:t>
            </a:r>
            <a:endParaRPr lang="zh-CN" altLang="en-US" sz="2400" b="1" dirty="0"/>
          </a:p>
        </p:txBody>
      </p:sp>
      <p:grpSp>
        <p:nvGrpSpPr>
          <p:cNvPr id="3" name="组合 169"/>
          <p:cNvGrpSpPr/>
          <p:nvPr/>
        </p:nvGrpSpPr>
        <p:grpSpPr>
          <a:xfrm>
            <a:off x="2191221" y="2996952"/>
            <a:ext cx="5045075" cy="3082925"/>
            <a:chOff x="395288" y="3082925"/>
            <a:chExt cx="5045075" cy="3082925"/>
          </a:xfrm>
        </p:grpSpPr>
        <p:sp>
          <p:nvSpPr>
            <p:cNvPr id="89" name="Text Box 70"/>
            <p:cNvSpPr txBox="1">
              <a:spLocks noChangeArrowheads="1"/>
            </p:cNvSpPr>
            <p:nvPr/>
          </p:nvSpPr>
          <p:spPr bwMode="auto">
            <a:xfrm>
              <a:off x="4519613" y="5892800"/>
              <a:ext cx="842962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zh-CN" altLang="en-US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en-US" altLang="zh-CN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t(d)</a:t>
              </a:r>
            </a:p>
          </p:txBody>
        </p:sp>
        <p:sp>
          <p:nvSpPr>
            <p:cNvPr id="90" name="Line 71"/>
            <p:cNvSpPr>
              <a:spLocks noChangeShapeType="1"/>
            </p:cNvSpPr>
            <p:nvPr/>
          </p:nvSpPr>
          <p:spPr bwMode="auto">
            <a:xfrm flipV="1">
              <a:off x="4230688" y="4535488"/>
              <a:ext cx="0" cy="133667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" name="Line 72"/>
            <p:cNvSpPr>
              <a:spLocks noChangeShapeType="1"/>
            </p:cNvSpPr>
            <p:nvPr/>
          </p:nvSpPr>
          <p:spPr bwMode="auto">
            <a:xfrm>
              <a:off x="730250" y="4545013"/>
              <a:ext cx="3495675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" name="Line 73"/>
            <p:cNvSpPr>
              <a:spLocks noChangeShapeType="1"/>
            </p:cNvSpPr>
            <p:nvPr/>
          </p:nvSpPr>
          <p:spPr bwMode="auto">
            <a:xfrm flipV="1">
              <a:off x="4446588" y="3500438"/>
              <a:ext cx="0" cy="237172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3" name="Line 74"/>
            <p:cNvSpPr>
              <a:spLocks noChangeShapeType="1"/>
            </p:cNvSpPr>
            <p:nvPr/>
          </p:nvSpPr>
          <p:spPr bwMode="auto">
            <a:xfrm flipV="1">
              <a:off x="836613" y="5624513"/>
              <a:ext cx="0" cy="24130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4" name="Line 75"/>
            <p:cNvSpPr>
              <a:spLocks noChangeShapeType="1"/>
            </p:cNvSpPr>
            <p:nvPr/>
          </p:nvSpPr>
          <p:spPr bwMode="auto">
            <a:xfrm>
              <a:off x="728663" y="5627688"/>
              <a:ext cx="10795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5" name="Line 76"/>
            <p:cNvSpPr>
              <a:spLocks noChangeShapeType="1"/>
            </p:cNvSpPr>
            <p:nvPr/>
          </p:nvSpPr>
          <p:spPr bwMode="auto">
            <a:xfrm>
              <a:off x="728663" y="5875338"/>
              <a:ext cx="400208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6" name="AutoShape 77"/>
            <p:cNvSpPr>
              <a:spLocks noChangeArrowheads="1"/>
            </p:cNvSpPr>
            <p:nvPr/>
          </p:nvSpPr>
          <p:spPr bwMode="auto">
            <a:xfrm>
              <a:off x="706438" y="3154363"/>
              <a:ext cx="41275" cy="112712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>
              <a:noFill/>
              <a:miter lim="800000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7" name="AutoShape 78"/>
            <p:cNvSpPr>
              <a:spLocks noChangeArrowheads="1"/>
            </p:cNvSpPr>
            <p:nvPr/>
          </p:nvSpPr>
          <p:spPr bwMode="auto">
            <a:xfrm rot="5400000">
              <a:off x="4693444" y="5828507"/>
              <a:ext cx="50800" cy="87312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>
              <a:noFill/>
              <a:miter lim="800000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8" name="Line 79"/>
            <p:cNvSpPr>
              <a:spLocks noChangeShapeType="1"/>
            </p:cNvSpPr>
            <p:nvPr/>
          </p:nvSpPr>
          <p:spPr bwMode="auto">
            <a:xfrm flipV="1">
              <a:off x="83661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9" name="Line 80"/>
            <p:cNvSpPr>
              <a:spLocks noChangeShapeType="1"/>
            </p:cNvSpPr>
            <p:nvPr/>
          </p:nvSpPr>
          <p:spPr bwMode="auto">
            <a:xfrm flipV="1">
              <a:off x="9477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0" name="Line 81"/>
            <p:cNvSpPr>
              <a:spLocks noChangeShapeType="1"/>
            </p:cNvSpPr>
            <p:nvPr/>
          </p:nvSpPr>
          <p:spPr bwMode="auto">
            <a:xfrm flipV="1">
              <a:off x="10572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1" name="Line 82"/>
            <p:cNvSpPr>
              <a:spLocks noChangeShapeType="1"/>
            </p:cNvSpPr>
            <p:nvPr/>
          </p:nvSpPr>
          <p:spPr bwMode="auto">
            <a:xfrm flipV="1">
              <a:off x="116681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" name="Line 83"/>
            <p:cNvSpPr>
              <a:spLocks noChangeShapeType="1"/>
            </p:cNvSpPr>
            <p:nvPr/>
          </p:nvSpPr>
          <p:spPr bwMode="auto">
            <a:xfrm flipV="1">
              <a:off x="127635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3" name="Line 84"/>
            <p:cNvSpPr>
              <a:spLocks noChangeShapeType="1"/>
            </p:cNvSpPr>
            <p:nvPr/>
          </p:nvSpPr>
          <p:spPr bwMode="auto">
            <a:xfrm flipV="1">
              <a:off x="13843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4" name="Line 85"/>
            <p:cNvSpPr>
              <a:spLocks noChangeShapeType="1"/>
            </p:cNvSpPr>
            <p:nvPr/>
          </p:nvSpPr>
          <p:spPr bwMode="auto">
            <a:xfrm flipV="1">
              <a:off x="149225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5" name="Line 86"/>
            <p:cNvSpPr>
              <a:spLocks noChangeShapeType="1"/>
            </p:cNvSpPr>
            <p:nvPr/>
          </p:nvSpPr>
          <p:spPr bwMode="auto">
            <a:xfrm flipV="1">
              <a:off x="16033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6" name="Line 87"/>
            <p:cNvSpPr>
              <a:spLocks noChangeShapeType="1"/>
            </p:cNvSpPr>
            <p:nvPr/>
          </p:nvSpPr>
          <p:spPr bwMode="auto">
            <a:xfrm flipV="1">
              <a:off x="17145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7" name="Line 88"/>
            <p:cNvSpPr>
              <a:spLocks noChangeShapeType="1"/>
            </p:cNvSpPr>
            <p:nvPr/>
          </p:nvSpPr>
          <p:spPr bwMode="auto">
            <a:xfrm flipV="1">
              <a:off x="182086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8" name="Line 89"/>
            <p:cNvSpPr>
              <a:spLocks noChangeShapeType="1"/>
            </p:cNvSpPr>
            <p:nvPr/>
          </p:nvSpPr>
          <p:spPr bwMode="auto">
            <a:xfrm flipV="1">
              <a:off x="19304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9" name="Line 90"/>
            <p:cNvSpPr>
              <a:spLocks noChangeShapeType="1"/>
            </p:cNvSpPr>
            <p:nvPr/>
          </p:nvSpPr>
          <p:spPr bwMode="auto">
            <a:xfrm flipV="1">
              <a:off x="20399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0" name="Line 91"/>
            <p:cNvSpPr>
              <a:spLocks noChangeShapeType="1"/>
            </p:cNvSpPr>
            <p:nvPr/>
          </p:nvSpPr>
          <p:spPr bwMode="auto">
            <a:xfrm flipV="1">
              <a:off x="214788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1" name="Line 92"/>
            <p:cNvSpPr>
              <a:spLocks noChangeShapeType="1"/>
            </p:cNvSpPr>
            <p:nvPr/>
          </p:nvSpPr>
          <p:spPr bwMode="auto">
            <a:xfrm flipV="1">
              <a:off x="225742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" name="Line 93"/>
            <p:cNvSpPr>
              <a:spLocks noChangeShapeType="1"/>
            </p:cNvSpPr>
            <p:nvPr/>
          </p:nvSpPr>
          <p:spPr bwMode="auto">
            <a:xfrm flipV="1">
              <a:off x="24796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" name="Line 94"/>
            <p:cNvSpPr>
              <a:spLocks noChangeShapeType="1"/>
            </p:cNvSpPr>
            <p:nvPr/>
          </p:nvSpPr>
          <p:spPr bwMode="auto">
            <a:xfrm flipV="1">
              <a:off x="258921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" name="Line 95"/>
            <p:cNvSpPr>
              <a:spLocks noChangeShapeType="1"/>
            </p:cNvSpPr>
            <p:nvPr/>
          </p:nvSpPr>
          <p:spPr bwMode="auto">
            <a:xfrm flipV="1">
              <a:off x="29162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" name="Line 96"/>
            <p:cNvSpPr>
              <a:spLocks noChangeShapeType="1"/>
            </p:cNvSpPr>
            <p:nvPr/>
          </p:nvSpPr>
          <p:spPr bwMode="auto">
            <a:xfrm flipV="1">
              <a:off x="313372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6" name="Line 97"/>
            <p:cNvSpPr>
              <a:spLocks noChangeShapeType="1"/>
            </p:cNvSpPr>
            <p:nvPr/>
          </p:nvSpPr>
          <p:spPr bwMode="auto">
            <a:xfrm flipV="1">
              <a:off x="346392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7" name="Line 98"/>
            <p:cNvSpPr>
              <a:spLocks noChangeShapeType="1"/>
            </p:cNvSpPr>
            <p:nvPr/>
          </p:nvSpPr>
          <p:spPr bwMode="auto">
            <a:xfrm flipV="1">
              <a:off x="35718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8" name="Line 99"/>
            <p:cNvSpPr>
              <a:spLocks noChangeShapeType="1"/>
            </p:cNvSpPr>
            <p:nvPr/>
          </p:nvSpPr>
          <p:spPr bwMode="auto">
            <a:xfrm flipV="1">
              <a:off x="236855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9" name="Line 100"/>
            <p:cNvSpPr>
              <a:spLocks noChangeShapeType="1"/>
            </p:cNvSpPr>
            <p:nvPr/>
          </p:nvSpPr>
          <p:spPr bwMode="auto">
            <a:xfrm flipV="1">
              <a:off x="26955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0" name="Line 101"/>
            <p:cNvSpPr>
              <a:spLocks noChangeShapeType="1"/>
            </p:cNvSpPr>
            <p:nvPr/>
          </p:nvSpPr>
          <p:spPr bwMode="auto">
            <a:xfrm flipV="1">
              <a:off x="280511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1" name="Line 102"/>
            <p:cNvSpPr>
              <a:spLocks noChangeShapeType="1"/>
            </p:cNvSpPr>
            <p:nvPr/>
          </p:nvSpPr>
          <p:spPr bwMode="auto">
            <a:xfrm flipV="1">
              <a:off x="30226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2" name="Line 103"/>
            <p:cNvSpPr>
              <a:spLocks noChangeShapeType="1"/>
            </p:cNvSpPr>
            <p:nvPr/>
          </p:nvSpPr>
          <p:spPr bwMode="auto">
            <a:xfrm flipV="1">
              <a:off x="324485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" name="Line 104"/>
            <p:cNvSpPr>
              <a:spLocks noChangeShapeType="1"/>
            </p:cNvSpPr>
            <p:nvPr/>
          </p:nvSpPr>
          <p:spPr bwMode="auto">
            <a:xfrm flipV="1">
              <a:off x="33528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" name="Line 105"/>
            <p:cNvSpPr>
              <a:spLocks noChangeShapeType="1"/>
            </p:cNvSpPr>
            <p:nvPr/>
          </p:nvSpPr>
          <p:spPr bwMode="auto">
            <a:xfrm flipV="1">
              <a:off x="40084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5" name="Line 106"/>
            <p:cNvSpPr>
              <a:spLocks noChangeShapeType="1"/>
            </p:cNvSpPr>
            <p:nvPr/>
          </p:nvSpPr>
          <p:spPr bwMode="auto">
            <a:xfrm flipV="1">
              <a:off x="42291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6" name="Line 107"/>
            <p:cNvSpPr>
              <a:spLocks noChangeShapeType="1"/>
            </p:cNvSpPr>
            <p:nvPr/>
          </p:nvSpPr>
          <p:spPr bwMode="auto">
            <a:xfrm flipV="1">
              <a:off x="444658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7" name="Line 108"/>
            <p:cNvSpPr>
              <a:spLocks noChangeShapeType="1"/>
            </p:cNvSpPr>
            <p:nvPr/>
          </p:nvSpPr>
          <p:spPr bwMode="auto">
            <a:xfrm flipV="1">
              <a:off x="368141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8" name="Line 109"/>
            <p:cNvSpPr>
              <a:spLocks noChangeShapeType="1"/>
            </p:cNvSpPr>
            <p:nvPr/>
          </p:nvSpPr>
          <p:spPr bwMode="auto">
            <a:xfrm flipV="1">
              <a:off x="39020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9" name="Line 110"/>
            <p:cNvSpPr>
              <a:spLocks noChangeShapeType="1"/>
            </p:cNvSpPr>
            <p:nvPr/>
          </p:nvSpPr>
          <p:spPr bwMode="auto">
            <a:xfrm flipV="1">
              <a:off x="43386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0" name="Line 111"/>
            <p:cNvSpPr>
              <a:spLocks noChangeShapeType="1"/>
            </p:cNvSpPr>
            <p:nvPr/>
          </p:nvSpPr>
          <p:spPr bwMode="auto">
            <a:xfrm flipV="1">
              <a:off x="37925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1" name="Line 112"/>
            <p:cNvSpPr>
              <a:spLocks noChangeShapeType="1"/>
            </p:cNvSpPr>
            <p:nvPr/>
          </p:nvSpPr>
          <p:spPr bwMode="auto">
            <a:xfrm flipV="1">
              <a:off x="411956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2" name="Line 113"/>
            <p:cNvSpPr>
              <a:spLocks noChangeShapeType="1"/>
            </p:cNvSpPr>
            <p:nvPr/>
          </p:nvSpPr>
          <p:spPr bwMode="auto">
            <a:xfrm rot="5400000">
              <a:off x="-600075" y="4545013"/>
              <a:ext cx="26543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" name="Line 114"/>
            <p:cNvSpPr>
              <a:spLocks noChangeShapeType="1"/>
            </p:cNvSpPr>
            <p:nvPr/>
          </p:nvSpPr>
          <p:spPr bwMode="auto">
            <a:xfrm rot="5400000" flipV="1">
              <a:off x="739776" y="3454400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4" name="Line 115"/>
            <p:cNvSpPr>
              <a:spLocks noChangeShapeType="1"/>
            </p:cNvSpPr>
            <p:nvPr/>
          </p:nvSpPr>
          <p:spPr bwMode="auto">
            <a:xfrm rot="5400000" flipV="1">
              <a:off x="739776" y="3594100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5" name="Line 116"/>
            <p:cNvSpPr>
              <a:spLocks noChangeShapeType="1"/>
            </p:cNvSpPr>
            <p:nvPr/>
          </p:nvSpPr>
          <p:spPr bwMode="auto">
            <a:xfrm rot="5400000" flipV="1">
              <a:off x="739776" y="3733800"/>
              <a:ext cx="0" cy="22225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6" name="Line 117"/>
            <p:cNvSpPr>
              <a:spLocks noChangeShapeType="1"/>
            </p:cNvSpPr>
            <p:nvPr/>
          </p:nvSpPr>
          <p:spPr bwMode="auto">
            <a:xfrm rot="5400000" flipV="1">
              <a:off x="739776" y="3876675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7" name="Line 118"/>
            <p:cNvSpPr>
              <a:spLocks noChangeShapeType="1"/>
            </p:cNvSpPr>
            <p:nvPr/>
          </p:nvSpPr>
          <p:spPr bwMode="auto">
            <a:xfrm rot="5400000" flipV="1">
              <a:off x="739776" y="4019550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8" name="Line 119"/>
            <p:cNvSpPr>
              <a:spLocks noChangeShapeType="1"/>
            </p:cNvSpPr>
            <p:nvPr/>
          </p:nvSpPr>
          <p:spPr bwMode="auto">
            <a:xfrm rot="5400000" flipV="1">
              <a:off x="739776" y="4164012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9" name="Line 120"/>
            <p:cNvSpPr>
              <a:spLocks noChangeShapeType="1"/>
            </p:cNvSpPr>
            <p:nvPr/>
          </p:nvSpPr>
          <p:spPr bwMode="auto">
            <a:xfrm rot="5400000" flipV="1">
              <a:off x="739776" y="4302125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0" name="Line 121"/>
            <p:cNvSpPr>
              <a:spLocks noChangeShapeType="1"/>
            </p:cNvSpPr>
            <p:nvPr/>
          </p:nvSpPr>
          <p:spPr bwMode="auto">
            <a:xfrm rot="5400000" flipV="1">
              <a:off x="739776" y="4589462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1" name="Line 122"/>
            <p:cNvSpPr>
              <a:spLocks noChangeShapeType="1"/>
            </p:cNvSpPr>
            <p:nvPr/>
          </p:nvSpPr>
          <p:spPr bwMode="auto">
            <a:xfrm rot="5400000" flipV="1">
              <a:off x="739776" y="5156200"/>
              <a:ext cx="0" cy="22225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2" name="Line 123"/>
            <p:cNvSpPr>
              <a:spLocks noChangeShapeType="1"/>
            </p:cNvSpPr>
            <p:nvPr/>
          </p:nvSpPr>
          <p:spPr bwMode="auto">
            <a:xfrm rot="5400000" flipV="1">
              <a:off x="739776" y="4443412"/>
              <a:ext cx="0" cy="22225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" name="Line 124"/>
            <p:cNvSpPr>
              <a:spLocks noChangeShapeType="1"/>
            </p:cNvSpPr>
            <p:nvPr/>
          </p:nvSpPr>
          <p:spPr bwMode="auto">
            <a:xfrm rot="5400000" flipV="1">
              <a:off x="739776" y="4729162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" name="Line 125"/>
            <p:cNvSpPr>
              <a:spLocks noChangeShapeType="1"/>
            </p:cNvSpPr>
            <p:nvPr/>
          </p:nvSpPr>
          <p:spPr bwMode="auto">
            <a:xfrm rot="5400000" flipV="1">
              <a:off x="739776" y="4872037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5" name="Line 126"/>
            <p:cNvSpPr>
              <a:spLocks noChangeShapeType="1"/>
            </p:cNvSpPr>
            <p:nvPr/>
          </p:nvSpPr>
          <p:spPr bwMode="auto">
            <a:xfrm rot="5400000" flipV="1">
              <a:off x="739776" y="5013325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6" name="Line 127"/>
            <p:cNvSpPr>
              <a:spLocks noChangeShapeType="1"/>
            </p:cNvSpPr>
            <p:nvPr/>
          </p:nvSpPr>
          <p:spPr bwMode="auto">
            <a:xfrm rot="5400000" flipV="1">
              <a:off x="739776" y="5864225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7" name="Line 128"/>
            <p:cNvSpPr>
              <a:spLocks noChangeShapeType="1"/>
            </p:cNvSpPr>
            <p:nvPr/>
          </p:nvSpPr>
          <p:spPr bwMode="auto">
            <a:xfrm rot="5400000" flipV="1">
              <a:off x="739776" y="5297487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8" name="Line 129"/>
            <p:cNvSpPr>
              <a:spLocks noChangeShapeType="1"/>
            </p:cNvSpPr>
            <p:nvPr/>
          </p:nvSpPr>
          <p:spPr bwMode="auto">
            <a:xfrm rot="5400000" flipV="1">
              <a:off x="739776" y="5438775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9" name="Line 130"/>
            <p:cNvSpPr>
              <a:spLocks noChangeShapeType="1"/>
            </p:cNvSpPr>
            <p:nvPr/>
          </p:nvSpPr>
          <p:spPr bwMode="auto">
            <a:xfrm rot="5400000" flipV="1">
              <a:off x="739776" y="5722937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0" name="Line 131"/>
            <p:cNvSpPr>
              <a:spLocks noChangeShapeType="1"/>
            </p:cNvSpPr>
            <p:nvPr/>
          </p:nvSpPr>
          <p:spPr bwMode="auto">
            <a:xfrm rot="5400000" flipV="1">
              <a:off x="739776" y="5581650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1" name="Oval 132"/>
            <p:cNvSpPr>
              <a:spLocks noChangeAspect="1" noChangeArrowheads="1"/>
            </p:cNvSpPr>
            <p:nvPr/>
          </p:nvSpPr>
          <p:spPr bwMode="auto">
            <a:xfrm>
              <a:off x="822325" y="5607050"/>
              <a:ext cx="28575" cy="36513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2" name="Oval 133"/>
            <p:cNvSpPr>
              <a:spLocks noChangeAspect="1" noChangeArrowheads="1"/>
            </p:cNvSpPr>
            <p:nvPr/>
          </p:nvSpPr>
          <p:spPr bwMode="auto">
            <a:xfrm>
              <a:off x="4213225" y="4527550"/>
              <a:ext cx="25400" cy="3492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" name="Text Box 134"/>
            <p:cNvSpPr txBox="1">
              <a:spLocks noChangeArrowheads="1"/>
            </p:cNvSpPr>
            <p:nvPr/>
          </p:nvSpPr>
          <p:spPr bwMode="auto">
            <a:xfrm>
              <a:off x="2743200" y="5921375"/>
              <a:ext cx="396875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154" name="Text Box 135"/>
            <p:cNvSpPr txBox="1">
              <a:spLocks noChangeArrowheads="1"/>
            </p:cNvSpPr>
            <p:nvPr/>
          </p:nvSpPr>
          <p:spPr bwMode="auto">
            <a:xfrm>
              <a:off x="3875088" y="5889625"/>
              <a:ext cx="274637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30</a:t>
              </a:r>
            </a:p>
          </p:txBody>
        </p:sp>
        <p:sp>
          <p:nvSpPr>
            <p:cNvPr id="155" name="Text Box 136"/>
            <p:cNvSpPr txBox="1">
              <a:spLocks noChangeArrowheads="1"/>
            </p:cNvSpPr>
            <p:nvPr/>
          </p:nvSpPr>
          <p:spPr bwMode="auto">
            <a:xfrm>
              <a:off x="4398963" y="5889625"/>
              <a:ext cx="320675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34</a:t>
              </a:r>
            </a:p>
          </p:txBody>
        </p:sp>
        <p:sp>
          <p:nvSpPr>
            <p:cNvPr id="156" name="Text Box 137"/>
            <p:cNvSpPr txBox="1">
              <a:spLocks noChangeArrowheads="1"/>
            </p:cNvSpPr>
            <p:nvPr/>
          </p:nvSpPr>
          <p:spPr bwMode="auto">
            <a:xfrm>
              <a:off x="466725" y="5638800"/>
              <a:ext cx="84138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57" name="Text Box 138"/>
            <p:cNvSpPr txBox="1">
              <a:spLocks noChangeArrowheads="1"/>
            </p:cNvSpPr>
            <p:nvPr/>
          </p:nvSpPr>
          <p:spPr bwMode="auto">
            <a:xfrm>
              <a:off x="406400" y="5076825"/>
              <a:ext cx="347663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10</a:t>
              </a:r>
            </a:p>
          </p:txBody>
        </p:sp>
        <p:sp>
          <p:nvSpPr>
            <p:cNvPr id="158" name="Text Box 139"/>
            <p:cNvSpPr txBox="1">
              <a:spLocks noChangeArrowheads="1"/>
            </p:cNvSpPr>
            <p:nvPr/>
          </p:nvSpPr>
          <p:spPr bwMode="auto">
            <a:xfrm>
              <a:off x="395288" y="4265613"/>
              <a:ext cx="347662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159" name="Text Box 140"/>
            <p:cNvSpPr txBox="1">
              <a:spLocks noChangeArrowheads="1"/>
            </p:cNvSpPr>
            <p:nvPr/>
          </p:nvSpPr>
          <p:spPr bwMode="auto">
            <a:xfrm>
              <a:off x="406400" y="3656013"/>
              <a:ext cx="347663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30</a:t>
              </a:r>
            </a:p>
          </p:txBody>
        </p:sp>
        <p:sp>
          <p:nvSpPr>
            <p:cNvPr id="160" name="Oval 141"/>
            <p:cNvSpPr>
              <a:spLocks noChangeAspect="1" noChangeArrowheads="1"/>
            </p:cNvSpPr>
            <p:nvPr/>
          </p:nvSpPr>
          <p:spPr bwMode="auto">
            <a:xfrm>
              <a:off x="4430713" y="3482975"/>
              <a:ext cx="28575" cy="3492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1" name="Line 142"/>
            <p:cNvSpPr>
              <a:spLocks noChangeShapeType="1"/>
            </p:cNvSpPr>
            <p:nvPr/>
          </p:nvSpPr>
          <p:spPr bwMode="auto">
            <a:xfrm>
              <a:off x="728663" y="3502025"/>
              <a:ext cx="37084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2" name="Freeform 143"/>
            <p:cNvSpPr/>
            <p:nvPr/>
          </p:nvSpPr>
          <p:spPr bwMode="auto">
            <a:xfrm>
              <a:off x="827088" y="3500438"/>
              <a:ext cx="3606800" cy="2124075"/>
            </a:xfrm>
            <a:custGeom>
              <a:avLst/>
              <a:gdLst>
                <a:gd name="T0" fmla="*/ 0 w 5228"/>
                <a:gd name="T1" fmla="*/ 2124075 h 2380"/>
                <a:gd name="T2" fmla="*/ 297347 w 5228"/>
                <a:gd name="T3" fmla="*/ 2016979 h 2380"/>
                <a:gd name="T4" fmla="*/ 629879 w 5228"/>
                <a:gd name="T5" fmla="*/ 1981280 h 2380"/>
                <a:gd name="T6" fmla="*/ 1093492 w 5228"/>
                <a:gd name="T7" fmla="*/ 1856334 h 2380"/>
                <a:gd name="T8" fmla="*/ 1543997 w 5228"/>
                <a:gd name="T9" fmla="*/ 1865259 h 2380"/>
                <a:gd name="T10" fmla="*/ 2277362 w 5228"/>
                <a:gd name="T11" fmla="*/ 1659991 h 2380"/>
                <a:gd name="T12" fmla="*/ 2734766 w 5228"/>
                <a:gd name="T13" fmla="*/ 1490422 h 2380"/>
                <a:gd name="T14" fmla="*/ 3388791 w 5228"/>
                <a:gd name="T15" fmla="*/ 1030801 h 2380"/>
                <a:gd name="T16" fmla="*/ 3606800 w 5228"/>
                <a:gd name="T17" fmla="*/ 0 h 23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228" h="2380">
                  <a:moveTo>
                    <a:pt x="0" y="2380"/>
                  </a:moveTo>
                  <a:cubicBezTo>
                    <a:pt x="139" y="2333"/>
                    <a:pt x="279" y="2287"/>
                    <a:pt x="431" y="2260"/>
                  </a:cubicBezTo>
                  <a:cubicBezTo>
                    <a:pt x="584" y="2233"/>
                    <a:pt x="720" y="2250"/>
                    <a:pt x="913" y="2220"/>
                  </a:cubicBezTo>
                  <a:cubicBezTo>
                    <a:pt x="1106" y="2190"/>
                    <a:pt x="1365" y="2102"/>
                    <a:pt x="1585" y="2080"/>
                  </a:cubicBezTo>
                  <a:cubicBezTo>
                    <a:pt x="1806" y="2058"/>
                    <a:pt x="1952" y="2127"/>
                    <a:pt x="2238" y="2090"/>
                  </a:cubicBezTo>
                  <a:cubicBezTo>
                    <a:pt x="2524" y="2053"/>
                    <a:pt x="3013" y="1930"/>
                    <a:pt x="3301" y="1860"/>
                  </a:cubicBezTo>
                  <a:cubicBezTo>
                    <a:pt x="3589" y="1790"/>
                    <a:pt x="3696" y="1788"/>
                    <a:pt x="3964" y="1670"/>
                  </a:cubicBezTo>
                  <a:cubicBezTo>
                    <a:pt x="4232" y="1552"/>
                    <a:pt x="4701" y="1433"/>
                    <a:pt x="4912" y="1155"/>
                  </a:cubicBezTo>
                  <a:cubicBezTo>
                    <a:pt x="5123" y="877"/>
                    <a:pt x="5162" y="241"/>
                    <a:pt x="5228" y="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3" name="Text Box 144"/>
            <p:cNvSpPr txBox="1">
              <a:spLocks noChangeArrowheads="1"/>
            </p:cNvSpPr>
            <p:nvPr/>
          </p:nvSpPr>
          <p:spPr bwMode="auto">
            <a:xfrm>
              <a:off x="717550" y="5605463"/>
              <a:ext cx="1260475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A (1, 3.5)</a:t>
              </a:r>
            </a:p>
          </p:txBody>
        </p:sp>
        <p:sp>
          <p:nvSpPr>
            <p:cNvPr id="164" name="Text Box 145"/>
            <p:cNvSpPr txBox="1">
              <a:spLocks noChangeArrowheads="1"/>
            </p:cNvSpPr>
            <p:nvPr/>
          </p:nvSpPr>
          <p:spPr bwMode="auto">
            <a:xfrm>
              <a:off x="4211638" y="4668838"/>
              <a:ext cx="1228725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B (32, 18.6)</a:t>
              </a:r>
            </a:p>
          </p:txBody>
        </p:sp>
        <p:sp>
          <p:nvSpPr>
            <p:cNvPr id="165" name="Text Box 146"/>
            <p:cNvSpPr txBox="1">
              <a:spLocks noChangeArrowheads="1"/>
            </p:cNvSpPr>
            <p:nvPr/>
          </p:nvSpPr>
          <p:spPr bwMode="auto">
            <a:xfrm>
              <a:off x="638175" y="5889625"/>
              <a:ext cx="112713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 i="1" dirty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166" name="Text Box 147"/>
            <p:cNvSpPr txBox="1">
              <a:spLocks noChangeArrowheads="1"/>
            </p:cNvSpPr>
            <p:nvPr/>
          </p:nvSpPr>
          <p:spPr bwMode="auto">
            <a:xfrm>
              <a:off x="3902075" y="3186113"/>
              <a:ext cx="1389063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 i="1" dirty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C (34, 33.4)</a:t>
              </a:r>
            </a:p>
          </p:txBody>
        </p:sp>
        <p:sp>
          <p:nvSpPr>
            <p:cNvPr id="167" name="Text Box 148"/>
            <p:cNvSpPr txBox="1">
              <a:spLocks noChangeArrowheads="1"/>
            </p:cNvSpPr>
            <p:nvPr/>
          </p:nvSpPr>
          <p:spPr bwMode="auto">
            <a:xfrm>
              <a:off x="744538" y="3082925"/>
              <a:ext cx="736600" cy="24447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T </a:t>
              </a: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(℃)</a:t>
              </a:r>
              <a:endParaRPr lang="en-US" altLang="zh-CN" sz="2000" b="1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68" name="Text Box 149"/>
            <p:cNvSpPr txBox="1">
              <a:spLocks noChangeArrowheads="1"/>
            </p:cNvSpPr>
            <p:nvPr/>
          </p:nvSpPr>
          <p:spPr bwMode="auto">
            <a:xfrm>
              <a:off x="1001713" y="5921375"/>
              <a:ext cx="112712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69" name="Text Box 150"/>
            <p:cNvSpPr txBox="1">
              <a:spLocks noChangeArrowheads="1"/>
            </p:cNvSpPr>
            <p:nvPr/>
          </p:nvSpPr>
          <p:spPr bwMode="auto">
            <a:xfrm>
              <a:off x="1643063" y="5921375"/>
              <a:ext cx="377825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10</a:t>
              </a:r>
            </a:p>
          </p:txBody>
        </p:sp>
      </p:grpSp>
      <p:sp>
        <p:nvSpPr>
          <p:cNvPr id="170" name="TextBox 169"/>
          <p:cNvSpPr txBox="1"/>
          <p:nvPr/>
        </p:nvSpPr>
        <p:spPr>
          <a:xfrm>
            <a:off x="755576" y="6207695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0000FF"/>
                </a:solidFill>
              </a:rPr>
              <a:t>        从上图中，可以得到哪些信息？</a:t>
            </a:r>
            <a:endParaRPr lang="zh-CN" altLang="en-US" sz="2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 bwMode="auto">
          <a:xfrm>
            <a:off x="0" y="44624"/>
            <a:ext cx="9144000" cy="1143000"/>
            <a:chOff x="0" y="0"/>
            <a:chExt cx="5760" cy="720"/>
          </a:xfrm>
        </p:grpSpPr>
        <p:pic>
          <p:nvPicPr>
            <p:cNvPr id="9" name="Picture 10" descr="QQ截图20131201212812"/>
            <p:cNvPicPr>
              <a:picLocks noChangeAspect="1" noChangeArrowheads="1"/>
            </p:cNvPicPr>
            <p:nvPr/>
          </p:nvPicPr>
          <p:blipFill>
            <a:blip r:embed="rId2" cstate="print">
              <a:lum bright="58000" contrast="-10000"/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11" descr="QQ截图20131201220147"/>
            <p:cNvPicPr>
              <a:picLocks noChangeAspect="1" noChangeArrowheads="1"/>
            </p:cNvPicPr>
            <p:nvPr/>
          </p:nvPicPr>
          <p:blipFill>
            <a:blip r:embed="rId3" cstate="print"/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987824" y="472529"/>
            <a:ext cx="3024038" cy="7694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/>
            <a:r>
              <a:rPr kumimoji="0" lang="zh-CN" altLang="en-US" sz="4400" b="1" dirty="0" smtClean="0">
                <a:solidFill>
                  <a:srgbClr val="EE0000"/>
                </a:solidFill>
                <a:latin typeface="华文新魏" pitchFamily="2" charset="-122"/>
                <a:ea typeface="华文新魏" pitchFamily="2" charset="-122"/>
              </a:rPr>
              <a:t>问题情境</a:t>
            </a:r>
            <a:endParaRPr kumimoji="0" lang="en-US" altLang="zh-CN" sz="4400" b="1" dirty="0">
              <a:solidFill>
                <a:srgbClr val="EE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1556792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问题</a:t>
            </a:r>
            <a:r>
              <a:rPr lang="en-US" altLang="zh-CN" sz="2400" b="1" dirty="0" smtClean="0"/>
              <a:t>1</a:t>
            </a:r>
            <a:r>
              <a:rPr lang="zh-CN" altLang="en-US" sz="2400" b="1" dirty="0" smtClean="0"/>
              <a:t>：</a:t>
            </a:r>
            <a:r>
              <a:rPr lang="en-US" altLang="zh-CN" sz="2400" b="1" dirty="0" smtClean="0"/>
              <a:t>AB</a:t>
            </a:r>
            <a:r>
              <a:rPr lang="zh-CN" altLang="en-US" sz="2400" b="1" dirty="0" smtClean="0"/>
              <a:t>、</a:t>
            </a:r>
            <a:r>
              <a:rPr lang="en-US" altLang="zh-CN" sz="2400" b="1" dirty="0" smtClean="0"/>
              <a:t>BC</a:t>
            </a:r>
            <a:r>
              <a:rPr lang="zh-CN" altLang="en-US" sz="2400" b="1" dirty="0" smtClean="0"/>
              <a:t>哪一段时间气温变化得更“</a:t>
            </a:r>
            <a:r>
              <a:rPr lang="zh-CN" altLang="en-US" sz="2400" b="1" dirty="0" smtClean="0">
                <a:solidFill>
                  <a:srgbClr val="0000FF"/>
                </a:solidFill>
              </a:rPr>
              <a:t>大</a:t>
            </a:r>
            <a:r>
              <a:rPr lang="zh-CN" altLang="en-US" sz="2400" b="1" dirty="0" smtClean="0"/>
              <a:t>”？为什么？</a:t>
            </a:r>
            <a:endParaRPr lang="zh-CN" altLang="en-US" sz="2400" b="1" dirty="0"/>
          </a:p>
        </p:txBody>
      </p:sp>
      <p:grpSp>
        <p:nvGrpSpPr>
          <p:cNvPr id="3" name="组合 169"/>
          <p:cNvGrpSpPr/>
          <p:nvPr/>
        </p:nvGrpSpPr>
        <p:grpSpPr>
          <a:xfrm>
            <a:off x="2191221" y="2996952"/>
            <a:ext cx="5045075" cy="3082925"/>
            <a:chOff x="395288" y="3082925"/>
            <a:chExt cx="5045075" cy="3082925"/>
          </a:xfrm>
        </p:grpSpPr>
        <p:sp>
          <p:nvSpPr>
            <p:cNvPr id="89" name="Text Box 70"/>
            <p:cNvSpPr txBox="1">
              <a:spLocks noChangeArrowheads="1"/>
            </p:cNvSpPr>
            <p:nvPr/>
          </p:nvSpPr>
          <p:spPr bwMode="auto">
            <a:xfrm>
              <a:off x="4519613" y="5892800"/>
              <a:ext cx="842962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zh-CN" altLang="en-US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en-US" altLang="zh-CN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t(d)</a:t>
              </a:r>
            </a:p>
          </p:txBody>
        </p:sp>
        <p:sp>
          <p:nvSpPr>
            <p:cNvPr id="90" name="Line 71"/>
            <p:cNvSpPr>
              <a:spLocks noChangeShapeType="1"/>
            </p:cNvSpPr>
            <p:nvPr/>
          </p:nvSpPr>
          <p:spPr bwMode="auto">
            <a:xfrm flipV="1">
              <a:off x="4230688" y="4535488"/>
              <a:ext cx="0" cy="133667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" name="Line 72"/>
            <p:cNvSpPr>
              <a:spLocks noChangeShapeType="1"/>
            </p:cNvSpPr>
            <p:nvPr/>
          </p:nvSpPr>
          <p:spPr bwMode="auto">
            <a:xfrm>
              <a:off x="730250" y="4545013"/>
              <a:ext cx="3495675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" name="Line 73"/>
            <p:cNvSpPr>
              <a:spLocks noChangeShapeType="1"/>
            </p:cNvSpPr>
            <p:nvPr/>
          </p:nvSpPr>
          <p:spPr bwMode="auto">
            <a:xfrm flipV="1">
              <a:off x="4446588" y="3500438"/>
              <a:ext cx="0" cy="237172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3" name="Line 74"/>
            <p:cNvSpPr>
              <a:spLocks noChangeShapeType="1"/>
            </p:cNvSpPr>
            <p:nvPr/>
          </p:nvSpPr>
          <p:spPr bwMode="auto">
            <a:xfrm flipV="1">
              <a:off x="836613" y="5624513"/>
              <a:ext cx="0" cy="24130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4" name="Line 75"/>
            <p:cNvSpPr>
              <a:spLocks noChangeShapeType="1"/>
            </p:cNvSpPr>
            <p:nvPr/>
          </p:nvSpPr>
          <p:spPr bwMode="auto">
            <a:xfrm>
              <a:off x="728663" y="5627688"/>
              <a:ext cx="10795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5" name="Line 76"/>
            <p:cNvSpPr>
              <a:spLocks noChangeShapeType="1"/>
            </p:cNvSpPr>
            <p:nvPr/>
          </p:nvSpPr>
          <p:spPr bwMode="auto">
            <a:xfrm>
              <a:off x="728663" y="5875338"/>
              <a:ext cx="400208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6" name="AutoShape 77"/>
            <p:cNvSpPr>
              <a:spLocks noChangeArrowheads="1"/>
            </p:cNvSpPr>
            <p:nvPr/>
          </p:nvSpPr>
          <p:spPr bwMode="auto">
            <a:xfrm>
              <a:off x="706438" y="3154363"/>
              <a:ext cx="41275" cy="112712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>
              <a:noFill/>
              <a:miter lim="800000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7" name="AutoShape 78"/>
            <p:cNvSpPr>
              <a:spLocks noChangeArrowheads="1"/>
            </p:cNvSpPr>
            <p:nvPr/>
          </p:nvSpPr>
          <p:spPr bwMode="auto">
            <a:xfrm rot="5400000">
              <a:off x="4693444" y="5828507"/>
              <a:ext cx="50800" cy="87312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>
              <a:noFill/>
              <a:miter lim="800000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8" name="Line 79"/>
            <p:cNvSpPr>
              <a:spLocks noChangeShapeType="1"/>
            </p:cNvSpPr>
            <p:nvPr/>
          </p:nvSpPr>
          <p:spPr bwMode="auto">
            <a:xfrm flipV="1">
              <a:off x="83661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9" name="Line 80"/>
            <p:cNvSpPr>
              <a:spLocks noChangeShapeType="1"/>
            </p:cNvSpPr>
            <p:nvPr/>
          </p:nvSpPr>
          <p:spPr bwMode="auto">
            <a:xfrm flipV="1">
              <a:off x="9477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0" name="Line 81"/>
            <p:cNvSpPr>
              <a:spLocks noChangeShapeType="1"/>
            </p:cNvSpPr>
            <p:nvPr/>
          </p:nvSpPr>
          <p:spPr bwMode="auto">
            <a:xfrm flipV="1">
              <a:off x="10572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1" name="Line 82"/>
            <p:cNvSpPr>
              <a:spLocks noChangeShapeType="1"/>
            </p:cNvSpPr>
            <p:nvPr/>
          </p:nvSpPr>
          <p:spPr bwMode="auto">
            <a:xfrm flipV="1">
              <a:off x="116681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" name="Line 83"/>
            <p:cNvSpPr>
              <a:spLocks noChangeShapeType="1"/>
            </p:cNvSpPr>
            <p:nvPr/>
          </p:nvSpPr>
          <p:spPr bwMode="auto">
            <a:xfrm flipV="1">
              <a:off x="127635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3" name="Line 84"/>
            <p:cNvSpPr>
              <a:spLocks noChangeShapeType="1"/>
            </p:cNvSpPr>
            <p:nvPr/>
          </p:nvSpPr>
          <p:spPr bwMode="auto">
            <a:xfrm flipV="1">
              <a:off x="13843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4" name="Line 85"/>
            <p:cNvSpPr>
              <a:spLocks noChangeShapeType="1"/>
            </p:cNvSpPr>
            <p:nvPr/>
          </p:nvSpPr>
          <p:spPr bwMode="auto">
            <a:xfrm flipV="1">
              <a:off x="149225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5" name="Line 86"/>
            <p:cNvSpPr>
              <a:spLocks noChangeShapeType="1"/>
            </p:cNvSpPr>
            <p:nvPr/>
          </p:nvSpPr>
          <p:spPr bwMode="auto">
            <a:xfrm flipV="1">
              <a:off x="16033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6" name="Line 87"/>
            <p:cNvSpPr>
              <a:spLocks noChangeShapeType="1"/>
            </p:cNvSpPr>
            <p:nvPr/>
          </p:nvSpPr>
          <p:spPr bwMode="auto">
            <a:xfrm flipV="1">
              <a:off x="17145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7" name="Line 88"/>
            <p:cNvSpPr>
              <a:spLocks noChangeShapeType="1"/>
            </p:cNvSpPr>
            <p:nvPr/>
          </p:nvSpPr>
          <p:spPr bwMode="auto">
            <a:xfrm flipV="1">
              <a:off x="182086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8" name="Line 89"/>
            <p:cNvSpPr>
              <a:spLocks noChangeShapeType="1"/>
            </p:cNvSpPr>
            <p:nvPr/>
          </p:nvSpPr>
          <p:spPr bwMode="auto">
            <a:xfrm flipV="1">
              <a:off x="19304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9" name="Line 90"/>
            <p:cNvSpPr>
              <a:spLocks noChangeShapeType="1"/>
            </p:cNvSpPr>
            <p:nvPr/>
          </p:nvSpPr>
          <p:spPr bwMode="auto">
            <a:xfrm flipV="1">
              <a:off x="20399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0" name="Line 91"/>
            <p:cNvSpPr>
              <a:spLocks noChangeShapeType="1"/>
            </p:cNvSpPr>
            <p:nvPr/>
          </p:nvSpPr>
          <p:spPr bwMode="auto">
            <a:xfrm flipV="1">
              <a:off x="214788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1" name="Line 92"/>
            <p:cNvSpPr>
              <a:spLocks noChangeShapeType="1"/>
            </p:cNvSpPr>
            <p:nvPr/>
          </p:nvSpPr>
          <p:spPr bwMode="auto">
            <a:xfrm flipV="1">
              <a:off x="225742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" name="Line 93"/>
            <p:cNvSpPr>
              <a:spLocks noChangeShapeType="1"/>
            </p:cNvSpPr>
            <p:nvPr/>
          </p:nvSpPr>
          <p:spPr bwMode="auto">
            <a:xfrm flipV="1">
              <a:off x="24796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" name="Line 94"/>
            <p:cNvSpPr>
              <a:spLocks noChangeShapeType="1"/>
            </p:cNvSpPr>
            <p:nvPr/>
          </p:nvSpPr>
          <p:spPr bwMode="auto">
            <a:xfrm flipV="1">
              <a:off x="258921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" name="Line 95"/>
            <p:cNvSpPr>
              <a:spLocks noChangeShapeType="1"/>
            </p:cNvSpPr>
            <p:nvPr/>
          </p:nvSpPr>
          <p:spPr bwMode="auto">
            <a:xfrm flipV="1">
              <a:off x="29162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" name="Line 96"/>
            <p:cNvSpPr>
              <a:spLocks noChangeShapeType="1"/>
            </p:cNvSpPr>
            <p:nvPr/>
          </p:nvSpPr>
          <p:spPr bwMode="auto">
            <a:xfrm flipV="1">
              <a:off x="313372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6" name="Line 97"/>
            <p:cNvSpPr>
              <a:spLocks noChangeShapeType="1"/>
            </p:cNvSpPr>
            <p:nvPr/>
          </p:nvSpPr>
          <p:spPr bwMode="auto">
            <a:xfrm flipV="1">
              <a:off x="346392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7" name="Line 98"/>
            <p:cNvSpPr>
              <a:spLocks noChangeShapeType="1"/>
            </p:cNvSpPr>
            <p:nvPr/>
          </p:nvSpPr>
          <p:spPr bwMode="auto">
            <a:xfrm flipV="1">
              <a:off x="35718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8" name="Line 99"/>
            <p:cNvSpPr>
              <a:spLocks noChangeShapeType="1"/>
            </p:cNvSpPr>
            <p:nvPr/>
          </p:nvSpPr>
          <p:spPr bwMode="auto">
            <a:xfrm flipV="1">
              <a:off x="236855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9" name="Line 100"/>
            <p:cNvSpPr>
              <a:spLocks noChangeShapeType="1"/>
            </p:cNvSpPr>
            <p:nvPr/>
          </p:nvSpPr>
          <p:spPr bwMode="auto">
            <a:xfrm flipV="1">
              <a:off x="26955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0" name="Line 101"/>
            <p:cNvSpPr>
              <a:spLocks noChangeShapeType="1"/>
            </p:cNvSpPr>
            <p:nvPr/>
          </p:nvSpPr>
          <p:spPr bwMode="auto">
            <a:xfrm flipV="1">
              <a:off x="280511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1" name="Line 102"/>
            <p:cNvSpPr>
              <a:spLocks noChangeShapeType="1"/>
            </p:cNvSpPr>
            <p:nvPr/>
          </p:nvSpPr>
          <p:spPr bwMode="auto">
            <a:xfrm flipV="1">
              <a:off x="30226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2" name="Line 103"/>
            <p:cNvSpPr>
              <a:spLocks noChangeShapeType="1"/>
            </p:cNvSpPr>
            <p:nvPr/>
          </p:nvSpPr>
          <p:spPr bwMode="auto">
            <a:xfrm flipV="1">
              <a:off x="324485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" name="Line 104"/>
            <p:cNvSpPr>
              <a:spLocks noChangeShapeType="1"/>
            </p:cNvSpPr>
            <p:nvPr/>
          </p:nvSpPr>
          <p:spPr bwMode="auto">
            <a:xfrm flipV="1">
              <a:off x="33528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" name="Line 105"/>
            <p:cNvSpPr>
              <a:spLocks noChangeShapeType="1"/>
            </p:cNvSpPr>
            <p:nvPr/>
          </p:nvSpPr>
          <p:spPr bwMode="auto">
            <a:xfrm flipV="1">
              <a:off x="40084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5" name="Line 106"/>
            <p:cNvSpPr>
              <a:spLocks noChangeShapeType="1"/>
            </p:cNvSpPr>
            <p:nvPr/>
          </p:nvSpPr>
          <p:spPr bwMode="auto">
            <a:xfrm flipV="1">
              <a:off x="42291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6" name="Line 107"/>
            <p:cNvSpPr>
              <a:spLocks noChangeShapeType="1"/>
            </p:cNvSpPr>
            <p:nvPr/>
          </p:nvSpPr>
          <p:spPr bwMode="auto">
            <a:xfrm flipV="1">
              <a:off x="444658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7" name="Line 108"/>
            <p:cNvSpPr>
              <a:spLocks noChangeShapeType="1"/>
            </p:cNvSpPr>
            <p:nvPr/>
          </p:nvSpPr>
          <p:spPr bwMode="auto">
            <a:xfrm flipV="1">
              <a:off x="368141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8" name="Line 109"/>
            <p:cNvSpPr>
              <a:spLocks noChangeShapeType="1"/>
            </p:cNvSpPr>
            <p:nvPr/>
          </p:nvSpPr>
          <p:spPr bwMode="auto">
            <a:xfrm flipV="1">
              <a:off x="39020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9" name="Line 110"/>
            <p:cNvSpPr>
              <a:spLocks noChangeShapeType="1"/>
            </p:cNvSpPr>
            <p:nvPr/>
          </p:nvSpPr>
          <p:spPr bwMode="auto">
            <a:xfrm flipV="1">
              <a:off x="43386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0" name="Line 111"/>
            <p:cNvSpPr>
              <a:spLocks noChangeShapeType="1"/>
            </p:cNvSpPr>
            <p:nvPr/>
          </p:nvSpPr>
          <p:spPr bwMode="auto">
            <a:xfrm flipV="1">
              <a:off x="37925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1" name="Line 112"/>
            <p:cNvSpPr>
              <a:spLocks noChangeShapeType="1"/>
            </p:cNvSpPr>
            <p:nvPr/>
          </p:nvSpPr>
          <p:spPr bwMode="auto">
            <a:xfrm flipV="1">
              <a:off x="411956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2" name="Line 113"/>
            <p:cNvSpPr>
              <a:spLocks noChangeShapeType="1"/>
            </p:cNvSpPr>
            <p:nvPr/>
          </p:nvSpPr>
          <p:spPr bwMode="auto">
            <a:xfrm rot="5400000">
              <a:off x="-600075" y="4545013"/>
              <a:ext cx="26543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" name="Line 114"/>
            <p:cNvSpPr>
              <a:spLocks noChangeShapeType="1"/>
            </p:cNvSpPr>
            <p:nvPr/>
          </p:nvSpPr>
          <p:spPr bwMode="auto">
            <a:xfrm rot="5400000" flipV="1">
              <a:off x="739776" y="3454400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4" name="Line 115"/>
            <p:cNvSpPr>
              <a:spLocks noChangeShapeType="1"/>
            </p:cNvSpPr>
            <p:nvPr/>
          </p:nvSpPr>
          <p:spPr bwMode="auto">
            <a:xfrm rot="5400000" flipV="1">
              <a:off x="739776" y="3594100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5" name="Line 116"/>
            <p:cNvSpPr>
              <a:spLocks noChangeShapeType="1"/>
            </p:cNvSpPr>
            <p:nvPr/>
          </p:nvSpPr>
          <p:spPr bwMode="auto">
            <a:xfrm rot="5400000" flipV="1">
              <a:off x="739776" y="3733800"/>
              <a:ext cx="0" cy="22225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6" name="Line 117"/>
            <p:cNvSpPr>
              <a:spLocks noChangeShapeType="1"/>
            </p:cNvSpPr>
            <p:nvPr/>
          </p:nvSpPr>
          <p:spPr bwMode="auto">
            <a:xfrm rot="5400000" flipV="1">
              <a:off x="739776" y="3876675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7" name="Line 118"/>
            <p:cNvSpPr>
              <a:spLocks noChangeShapeType="1"/>
            </p:cNvSpPr>
            <p:nvPr/>
          </p:nvSpPr>
          <p:spPr bwMode="auto">
            <a:xfrm rot="5400000" flipV="1">
              <a:off x="739776" y="4019550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8" name="Line 119"/>
            <p:cNvSpPr>
              <a:spLocks noChangeShapeType="1"/>
            </p:cNvSpPr>
            <p:nvPr/>
          </p:nvSpPr>
          <p:spPr bwMode="auto">
            <a:xfrm rot="5400000" flipV="1">
              <a:off x="739776" y="4164012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9" name="Line 120"/>
            <p:cNvSpPr>
              <a:spLocks noChangeShapeType="1"/>
            </p:cNvSpPr>
            <p:nvPr/>
          </p:nvSpPr>
          <p:spPr bwMode="auto">
            <a:xfrm rot="5400000" flipV="1">
              <a:off x="739776" y="4302125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0" name="Line 121"/>
            <p:cNvSpPr>
              <a:spLocks noChangeShapeType="1"/>
            </p:cNvSpPr>
            <p:nvPr/>
          </p:nvSpPr>
          <p:spPr bwMode="auto">
            <a:xfrm rot="5400000" flipV="1">
              <a:off x="739776" y="4589462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1" name="Line 122"/>
            <p:cNvSpPr>
              <a:spLocks noChangeShapeType="1"/>
            </p:cNvSpPr>
            <p:nvPr/>
          </p:nvSpPr>
          <p:spPr bwMode="auto">
            <a:xfrm rot="5400000" flipV="1">
              <a:off x="739776" y="5156200"/>
              <a:ext cx="0" cy="22225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2" name="Line 123"/>
            <p:cNvSpPr>
              <a:spLocks noChangeShapeType="1"/>
            </p:cNvSpPr>
            <p:nvPr/>
          </p:nvSpPr>
          <p:spPr bwMode="auto">
            <a:xfrm rot="5400000" flipV="1">
              <a:off x="739776" y="4443412"/>
              <a:ext cx="0" cy="22225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" name="Line 124"/>
            <p:cNvSpPr>
              <a:spLocks noChangeShapeType="1"/>
            </p:cNvSpPr>
            <p:nvPr/>
          </p:nvSpPr>
          <p:spPr bwMode="auto">
            <a:xfrm rot="5400000" flipV="1">
              <a:off x="739776" y="4729162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" name="Line 125"/>
            <p:cNvSpPr>
              <a:spLocks noChangeShapeType="1"/>
            </p:cNvSpPr>
            <p:nvPr/>
          </p:nvSpPr>
          <p:spPr bwMode="auto">
            <a:xfrm rot="5400000" flipV="1">
              <a:off x="739776" y="4872037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5" name="Line 126"/>
            <p:cNvSpPr>
              <a:spLocks noChangeShapeType="1"/>
            </p:cNvSpPr>
            <p:nvPr/>
          </p:nvSpPr>
          <p:spPr bwMode="auto">
            <a:xfrm rot="5400000" flipV="1">
              <a:off x="739776" y="5013325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6" name="Line 127"/>
            <p:cNvSpPr>
              <a:spLocks noChangeShapeType="1"/>
            </p:cNvSpPr>
            <p:nvPr/>
          </p:nvSpPr>
          <p:spPr bwMode="auto">
            <a:xfrm rot="5400000" flipV="1">
              <a:off x="739776" y="5864225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7" name="Line 128"/>
            <p:cNvSpPr>
              <a:spLocks noChangeShapeType="1"/>
            </p:cNvSpPr>
            <p:nvPr/>
          </p:nvSpPr>
          <p:spPr bwMode="auto">
            <a:xfrm rot="5400000" flipV="1">
              <a:off x="739776" y="5297487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8" name="Line 129"/>
            <p:cNvSpPr>
              <a:spLocks noChangeShapeType="1"/>
            </p:cNvSpPr>
            <p:nvPr/>
          </p:nvSpPr>
          <p:spPr bwMode="auto">
            <a:xfrm rot="5400000" flipV="1">
              <a:off x="739776" y="5438775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9" name="Line 130"/>
            <p:cNvSpPr>
              <a:spLocks noChangeShapeType="1"/>
            </p:cNvSpPr>
            <p:nvPr/>
          </p:nvSpPr>
          <p:spPr bwMode="auto">
            <a:xfrm rot="5400000" flipV="1">
              <a:off x="739776" y="5722937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0" name="Line 131"/>
            <p:cNvSpPr>
              <a:spLocks noChangeShapeType="1"/>
            </p:cNvSpPr>
            <p:nvPr/>
          </p:nvSpPr>
          <p:spPr bwMode="auto">
            <a:xfrm rot="5400000" flipV="1">
              <a:off x="739776" y="5581650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1" name="Oval 132"/>
            <p:cNvSpPr>
              <a:spLocks noChangeAspect="1" noChangeArrowheads="1"/>
            </p:cNvSpPr>
            <p:nvPr/>
          </p:nvSpPr>
          <p:spPr bwMode="auto">
            <a:xfrm>
              <a:off x="822325" y="5607050"/>
              <a:ext cx="28575" cy="36513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2" name="Oval 133"/>
            <p:cNvSpPr>
              <a:spLocks noChangeAspect="1" noChangeArrowheads="1"/>
            </p:cNvSpPr>
            <p:nvPr/>
          </p:nvSpPr>
          <p:spPr bwMode="auto">
            <a:xfrm>
              <a:off x="4213225" y="4527550"/>
              <a:ext cx="25400" cy="3492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" name="Text Box 134"/>
            <p:cNvSpPr txBox="1">
              <a:spLocks noChangeArrowheads="1"/>
            </p:cNvSpPr>
            <p:nvPr/>
          </p:nvSpPr>
          <p:spPr bwMode="auto">
            <a:xfrm>
              <a:off x="2743200" y="5921375"/>
              <a:ext cx="396875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154" name="Text Box 135"/>
            <p:cNvSpPr txBox="1">
              <a:spLocks noChangeArrowheads="1"/>
            </p:cNvSpPr>
            <p:nvPr/>
          </p:nvSpPr>
          <p:spPr bwMode="auto">
            <a:xfrm>
              <a:off x="3875088" y="5889625"/>
              <a:ext cx="274637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30</a:t>
              </a:r>
            </a:p>
          </p:txBody>
        </p:sp>
        <p:sp>
          <p:nvSpPr>
            <p:cNvPr id="155" name="Text Box 136"/>
            <p:cNvSpPr txBox="1">
              <a:spLocks noChangeArrowheads="1"/>
            </p:cNvSpPr>
            <p:nvPr/>
          </p:nvSpPr>
          <p:spPr bwMode="auto">
            <a:xfrm>
              <a:off x="4398963" y="5889625"/>
              <a:ext cx="320675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34</a:t>
              </a:r>
            </a:p>
          </p:txBody>
        </p:sp>
        <p:sp>
          <p:nvSpPr>
            <p:cNvPr id="156" name="Text Box 137"/>
            <p:cNvSpPr txBox="1">
              <a:spLocks noChangeArrowheads="1"/>
            </p:cNvSpPr>
            <p:nvPr/>
          </p:nvSpPr>
          <p:spPr bwMode="auto">
            <a:xfrm>
              <a:off x="466725" y="5638800"/>
              <a:ext cx="84138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57" name="Text Box 138"/>
            <p:cNvSpPr txBox="1">
              <a:spLocks noChangeArrowheads="1"/>
            </p:cNvSpPr>
            <p:nvPr/>
          </p:nvSpPr>
          <p:spPr bwMode="auto">
            <a:xfrm>
              <a:off x="406400" y="5076825"/>
              <a:ext cx="347663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10</a:t>
              </a:r>
            </a:p>
          </p:txBody>
        </p:sp>
        <p:sp>
          <p:nvSpPr>
            <p:cNvPr id="158" name="Text Box 139"/>
            <p:cNvSpPr txBox="1">
              <a:spLocks noChangeArrowheads="1"/>
            </p:cNvSpPr>
            <p:nvPr/>
          </p:nvSpPr>
          <p:spPr bwMode="auto">
            <a:xfrm>
              <a:off x="395288" y="4265613"/>
              <a:ext cx="347662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159" name="Text Box 140"/>
            <p:cNvSpPr txBox="1">
              <a:spLocks noChangeArrowheads="1"/>
            </p:cNvSpPr>
            <p:nvPr/>
          </p:nvSpPr>
          <p:spPr bwMode="auto">
            <a:xfrm>
              <a:off x="406400" y="3656013"/>
              <a:ext cx="347663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30</a:t>
              </a:r>
            </a:p>
          </p:txBody>
        </p:sp>
        <p:sp>
          <p:nvSpPr>
            <p:cNvPr id="160" name="Oval 141"/>
            <p:cNvSpPr>
              <a:spLocks noChangeAspect="1" noChangeArrowheads="1"/>
            </p:cNvSpPr>
            <p:nvPr/>
          </p:nvSpPr>
          <p:spPr bwMode="auto">
            <a:xfrm>
              <a:off x="4430713" y="3482975"/>
              <a:ext cx="28575" cy="3492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1" name="Line 142"/>
            <p:cNvSpPr>
              <a:spLocks noChangeShapeType="1"/>
            </p:cNvSpPr>
            <p:nvPr/>
          </p:nvSpPr>
          <p:spPr bwMode="auto">
            <a:xfrm>
              <a:off x="728663" y="3502025"/>
              <a:ext cx="37084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2" name="Freeform 143"/>
            <p:cNvSpPr/>
            <p:nvPr/>
          </p:nvSpPr>
          <p:spPr bwMode="auto">
            <a:xfrm>
              <a:off x="827088" y="3500438"/>
              <a:ext cx="3606800" cy="2124075"/>
            </a:xfrm>
            <a:custGeom>
              <a:avLst/>
              <a:gdLst>
                <a:gd name="T0" fmla="*/ 0 w 5228"/>
                <a:gd name="T1" fmla="*/ 2124075 h 2380"/>
                <a:gd name="T2" fmla="*/ 297347 w 5228"/>
                <a:gd name="T3" fmla="*/ 2016979 h 2380"/>
                <a:gd name="T4" fmla="*/ 629879 w 5228"/>
                <a:gd name="T5" fmla="*/ 1981280 h 2380"/>
                <a:gd name="T6" fmla="*/ 1093492 w 5228"/>
                <a:gd name="T7" fmla="*/ 1856334 h 2380"/>
                <a:gd name="T8" fmla="*/ 1543997 w 5228"/>
                <a:gd name="T9" fmla="*/ 1865259 h 2380"/>
                <a:gd name="T10" fmla="*/ 2277362 w 5228"/>
                <a:gd name="T11" fmla="*/ 1659991 h 2380"/>
                <a:gd name="T12" fmla="*/ 2734766 w 5228"/>
                <a:gd name="T13" fmla="*/ 1490422 h 2380"/>
                <a:gd name="T14" fmla="*/ 3388791 w 5228"/>
                <a:gd name="T15" fmla="*/ 1030801 h 2380"/>
                <a:gd name="T16" fmla="*/ 3606800 w 5228"/>
                <a:gd name="T17" fmla="*/ 0 h 23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228" h="2380">
                  <a:moveTo>
                    <a:pt x="0" y="2380"/>
                  </a:moveTo>
                  <a:cubicBezTo>
                    <a:pt x="139" y="2333"/>
                    <a:pt x="279" y="2287"/>
                    <a:pt x="431" y="2260"/>
                  </a:cubicBezTo>
                  <a:cubicBezTo>
                    <a:pt x="584" y="2233"/>
                    <a:pt x="720" y="2250"/>
                    <a:pt x="913" y="2220"/>
                  </a:cubicBezTo>
                  <a:cubicBezTo>
                    <a:pt x="1106" y="2190"/>
                    <a:pt x="1365" y="2102"/>
                    <a:pt x="1585" y="2080"/>
                  </a:cubicBezTo>
                  <a:cubicBezTo>
                    <a:pt x="1806" y="2058"/>
                    <a:pt x="1952" y="2127"/>
                    <a:pt x="2238" y="2090"/>
                  </a:cubicBezTo>
                  <a:cubicBezTo>
                    <a:pt x="2524" y="2053"/>
                    <a:pt x="3013" y="1930"/>
                    <a:pt x="3301" y="1860"/>
                  </a:cubicBezTo>
                  <a:cubicBezTo>
                    <a:pt x="3589" y="1790"/>
                    <a:pt x="3696" y="1788"/>
                    <a:pt x="3964" y="1670"/>
                  </a:cubicBezTo>
                  <a:cubicBezTo>
                    <a:pt x="4232" y="1552"/>
                    <a:pt x="4701" y="1433"/>
                    <a:pt x="4912" y="1155"/>
                  </a:cubicBezTo>
                  <a:cubicBezTo>
                    <a:pt x="5123" y="877"/>
                    <a:pt x="5162" y="241"/>
                    <a:pt x="5228" y="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3" name="Text Box 144"/>
            <p:cNvSpPr txBox="1">
              <a:spLocks noChangeArrowheads="1"/>
            </p:cNvSpPr>
            <p:nvPr/>
          </p:nvSpPr>
          <p:spPr bwMode="auto">
            <a:xfrm>
              <a:off x="717550" y="5605463"/>
              <a:ext cx="1260475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A (1, 3.5)</a:t>
              </a:r>
            </a:p>
          </p:txBody>
        </p:sp>
        <p:sp>
          <p:nvSpPr>
            <p:cNvPr id="164" name="Text Box 145"/>
            <p:cNvSpPr txBox="1">
              <a:spLocks noChangeArrowheads="1"/>
            </p:cNvSpPr>
            <p:nvPr/>
          </p:nvSpPr>
          <p:spPr bwMode="auto">
            <a:xfrm>
              <a:off x="4211638" y="4668838"/>
              <a:ext cx="1228725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B (32, 18.6)</a:t>
              </a:r>
            </a:p>
          </p:txBody>
        </p:sp>
        <p:sp>
          <p:nvSpPr>
            <p:cNvPr id="165" name="Text Box 146"/>
            <p:cNvSpPr txBox="1">
              <a:spLocks noChangeArrowheads="1"/>
            </p:cNvSpPr>
            <p:nvPr/>
          </p:nvSpPr>
          <p:spPr bwMode="auto">
            <a:xfrm>
              <a:off x="638175" y="5889625"/>
              <a:ext cx="112713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 i="1" dirty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166" name="Text Box 147"/>
            <p:cNvSpPr txBox="1">
              <a:spLocks noChangeArrowheads="1"/>
            </p:cNvSpPr>
            <p:nvPr/>
          </p:nvSpPr>
          <p:spPr bwMode="auto">
            <a:xfrm>
              <a:off x="3902075" y="3186113"/>
              <a:ext cx="1389063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C (34, 33.4)</a:t>
              </a:r>
            </a:p>
          </p:txBody>
        </p:sp>
        <p:sp>
          <p:nvSpPr>
            <p:cNvPr id="167" name="Text Box 148"/>
            <p:cNvSpPr txBox="1">
              <a:spLocks noChangeArrowheads="1"/>
            </p:cNvSpPr>
            <p:nvPr/>
          </p:nvSpPr>
          <p:spPr bwMode="auto">
            <a:xfrm>
              <a:off x="744538" y="3082925"/>
              <a:ext cx="736600" cy="24447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T </a:t>
              </a: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(℃)</a:t>
              </a:r>
              <a:endParaRPr lang="en-US" altLang="zh-CN" sz="2000" b="1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68" name="Text Box 149"/>
            <p:cNvSpPr txBox="1">
              <a:spLocks noChangeArrowheads="1"/>
            </p:cNvSpPr>
            <p:nvPr/>
          </p:nvSpPr>
          <p:spPr bwMode="auto">
            <a:xfrm>
              <a:off x="1001713" y="5921375"/>
              <a:ext cx="112712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69" name="Text Box 150"/>
            <p:cNvSpPr txBox="1">
              <a:spLocks noChangeArrowheads="1"/>
            </p:cNvSpPr>
            <p:nvPr/>
          </p:nvSpPr>
          <p:spPr bwMode="auto">
            <a:xfrm>
              <a:off x="1643063" y="5921375"/>
              <a:ext cx="377825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 bwMode="auto">
          <a:xfrm>
            <a:off x="0" y="44624"/>
            <a:ext cx="9144000" cy="1143000"/>
            <a:chOff x="0" y="0"/>
            <a:chExt cx="5760" cy="720"/>
          </a:xfrm>
        </p:grpSpPr>
        <p:pic>
          <p:nvPicPr>
            <p:cNvPr id="9" name="Picture 10" descr="QQ截图20131201212812"/>
            <p:cNvPicPr>
              <a:picLocks noChangeAspect="1" noChangeArrowheads="1"/>
            </p:cNvPicPr>
            <p:nvPr/>
          </p:nvPicPr>
          <p:blipFill>
            <a:blip r:embed="rId2" cstate="print">
              <a:lum bright="58000" contrast="-10000"/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11" descr="QQ截图20131201220147"/>
            <p:cNvPicPr>
              <a:picLocks noChangeAspect="1" noChangeArrowheads="1"/>
            </p:cNvPicPr>
            <p:nvPr/>
          </p:nvPicPr>
          <p:blipFill>
            <a:blip r:embed="rId3" cstate="print"/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987824" y="472529"/>
            <a:ext cx="3024038" cy="7694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/>
            <a:r>
              <a:rPr kumimoji="0" lang="zh-CN" altLang="en-US" sz="4400" b="1" dirty="0" smtClean="0">
                <a:solidFill>
                  <a:srgbClr val="EE0000"/>
                </a:solidFill>
                <a:latin typeface="华文新魏" pitchFamily="2" charset="-122"/>
                <a:ea typeface="华文新魏" pitchFamily="2" charset="-122"/>
              </a:rPr>
              <a:t>问题情境</a:t>
            </a:r>
            <a:endParaRPr kumimoji="0" lang="en-US" altLang="zh-CN" sz="4400" b="1" dirty="0">
              <a:solidFill>
                <a:srgbClr val="EE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1556792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问题</a:t>
            </a:r>
            <a:r>
              <a:rPr lang="en-US" altLang="zh-CN" sz="2400" b="1" dirty="0" smtClean="0"/>
              <a:t>1</a:t>
            </a:r>
            <a:r>
              <a:rPr lang="zh-CN" altLang="en-US" sz="2400" b="1" dirty="0" smtClean="0"/>
              <a:t>：</a:t>
            </a:r>
            <a:r>
              <a:rPr lang="en-US" altLang="zh-CN" sz="2400" b="1" dirty="0" smtClean="0"/>
              <a:t>AB</a:t>
            </a:r>
            <a:r>
              <a:rPr lang="zh-CN" altLang="en-US" sz="2400" b="1" dirty="0" smtClean="0"/>
              <a:t>、</a:t>
            </a:r>
            <a:r>
              <a:rPr lang="en-US" altLang="zh-CN" sz="2400" b="1" dirty="0" smtClean="0"/>
              <a:t>BC</a:t>
            </a:r>
            <a:r>
              <a:rPr lang="zh-CN" altLang="en-US" sz="2400" b="1" dirty="0" smtClean="0"/>
              <a:t>哪一段时间气温变化得更“</a:t>
            </a:r>
            <a:r>
              <a:rPr lang="zh-CN" altLang="en-US" sz="2400" b="1" dirty="0" smtClean="0">
                <a:solidFill>
                  <a:srgbClr val="0000FF"/>
                </a:solidFill>
              </a:rPr>
              <a:t>大</a:t>
            </a:r>
            <a:r>
              <a:rPr lang="zh-CN" altLang="en-US" sz="2400" b="1" dirty="0" smtClean="0"/>
              <a:t>”？为什么？</a:t>
            </a:r>
            <a:endParaRPr lang="zh-CN" altLang="en-US" sz="2400" b="1" dirty="0"/>
          </a:p>
        </p:txBody>
      </p:sp>
      <p:grpSp>
        <p:nvGrpSpPr>
          <p:cNvPr id="3" name="组合 169"/>
          <p:cNvGrpSpPr/>
          <p:nvPr/>
        </p:nvGrpSpPr>
        <p:grpSpPr>
          <a:xfrm>
            <a:off x="2191221" y="2996952"/>
            <a:ext cx="5045075" cy="3082925"/>
            <a:chOff x="395288" y="3082925"/>
            <a:chExt cx="5045075" cy="3082925"/>
          </a:xfrm>
        </p:grpSpPr>
        <p:sp>
          <p:nvSpPr>
            <p:cNvPr id="89" name="Text Box 70"/>
            <p:cNvSpPr txBox="1">
              <a:spLocks noChangeArrowheads="1"/>
            </p:cNvSpPr>
            <p:nvPr/>
          </p:nvSpPr>
          <p:spPr bwMode="auto">
            <a:xfrm>
              <a:off x="4519613" y="5892800"/>
              <a:ext cx="842962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zh-CN" altLang="en-US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en-US" altLang="zh-CN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t(d)</a:t>
              </a:r>
            </a:p>
          </p:txBody>
        </p:sp>
        <p:sp>
          <p:nvSpPr>
            <p:cNvPr id="90" name="Line 71"/>
            <p:cNvSpPr>
              <a:spLocks noChangeShapeType="1"/>
            </p:cNvSpPr>
            <p:nvPr/>
          </p:nvSpPr>
          <p:spPr bwMode="auto">
            <a:xfrm flipV="1">
              <a:off x="4230688" y="4535488"/>
              <a:ext cx="0" cy="133667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" name="Line 72"/>
            <p:cNvSpPr>
              <a:spLocks noChangeShapeType="1"/>
            </p:cNvSpPr>
            <p:nvPr/>
          </p:nvSpPr>
          <p:spPr bwMode="auto">
            <a:xfrm>
              <a:off x="730250" y="4545013"/>
              <a:ext cx="3495675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" name="Line 73"/>
            <p:cNvSpPr>
              <a:spLocks noChangeShapeType="1"/>
            </p:cNvSpPr>
            <p:nvPr/>
          </p:nvSpPr>
          <p:spPr bwMode="auto">
            <a:xfrm flipV="1">
              <a:off x="4446588" y="3500438"/>
              <a:ext cx="0" cy="237172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3" name="Line 74"/>
            <p:cNvSpPr>
              <a:spLocks noChangeShapeType="1"/>
            </p:cNvSpPr>
            <p:nvPr/>
          </p:nvSpPr>
          <p:spPr bwMode="auto">
            <a:xfrm flipV="1">
              <a:off x="836613" y="5624513"/>
              <a:ext cx="0" cy="24130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4" name="Line 75"/>
            <p:cNvSpPr>
              <a:spLocks noChangeShapeType="1"/>
            </p:cNvSpPr>
            <p:nvPr/>
          </p:nvSpPr>
          <p:spPr bwMode="auto">
            <a:xfrm>
              <a:off x="728663" y="5627688"/>
              <a:ext cx="10795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5" name="Line 76"/>
            <p:cNvSpPr>
              <a:spLocks noChangeShapeType="1"/>
            </p:cNvSpPr>
            <p:nvPr/>
          </p:nvSpPr>
          <p:spPr bwMode="auto">
            <a:xfrm>
              <a:off x="728663" y="5875338"/>
              <a:ext cx="400208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6" name="AutoShape 77"/>
            <p:cNvSpPr>
              <a:spLocks noChangeArrowheads="1"/>
            </p:cNvSpPr>
            <p:nvPr/>
          </p:nvSpPr>
          <p:spPr bwMode="auto">
            <a:xfrm>
              <a:off x="706438" y="3154363"/>
              <a:ext cx="41275" cy="112712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>
              <a:noFill/>
              <a:miter lim="800000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7" name="AutoShape 78"/>
            <p:cNvSpPr>
              <a:spLocks noChangeArrowheads="1"/>
            </p:cNvSpPr>
            <p:nvPr/>
          </p:nvSpPr>
          <p:spPr bwMode="auto">
            <a:xfrm rot="5400000">
              <a:off x="4693444" y="5828507"/>
              <a:ext cx="50800" cy="87312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>
              <a:noFill/>
              <a:miter lim="800000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8" name="Line 79"/>
            <p:cNvSpPr>
              <a:spLocks noChangeShapeType="1"/>
            </p:cNvSpPr>
            <p:nvPr/>
          </p:nvSpPr>
          <p:spPr bwMode="auto">
            <a:xfrm flipV="1">
              <a:off x="83661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9" name="Line 80"/>
            <p:cNvSpPr>
              <a:spLocks noChangeShapeType="1"/>
            </p:cNvSpPr>
            <p:nvPr/>
          </p:nvSpPr>
          <p:spPr bwMode="auto">
            <a:xfrm flipV="1">
              <a:off x="9477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0" name="Line 81"/>
            <p:cNvSpPr>
              <a:spLocks noChangeShapeType="1"/>
            </p:cNvSpPr>
            <p:nvPr/>
          </p:nvSpPr>
          <p:spPr bwMode="auto">
            <a:xfrm flipV="1">
              <a:off x="10572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1" name="Line 82"/>
            <p:cNvSpPr>
              <a:spLocks noChangeShapeType="1"/>
            </p:cNvSpPr>
            <p:nvPr/>
          </p:nvSpPr>
          <p:spPr bwMode="auto">
            <a:xfrm flipV="1">
              <a:off x="116681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" name="Line 83"/>
            <p:cNvSpPr>
              <a:spLocks noChangeShapeType="1"/>
            </p:cNvSpPr>
            <p:nvPr/>
          </p:nvSpPr>
          <p:spPr bwMode="auto">
            <a:xfrm flipV="1">
              <a:off x="127635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3" name="Line 84"/>
            <p:cNvSpPr>
              <a:spLocks noChangeShapeType="1"/>
            </p:cNvSpPr>
            <p:nvPr/>
          </p:nvSpPr>
          <p:spPr bwMode="auto">
            <a:xfrm flipV="1">
              <a:off x="13843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4" name="Line 85"/>
            <p:cNvSpPr>
              <a:spLocks noChangeShapeType="1"/>
            </p:cNvSpPr>
            <p:nvPr/>
          </p:nvSpPr>
          <p:spPr bwMode="auto">
            <a:xfrm flipV="1">
              <a:off x="149225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5" name="Line 86"/>
            <p:cNvSpPr>
              <a:spLocks noChangeShapeType="1"/>
            </p:cNvSpPr>
            <p:nvPr/>
          </p:nvSpPr>
          <p:spPr bwMode="auto">
            <a:xfrm flipV="1">
              <a:off x="16033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6" name="Line 87"/>
            <p:cNvSpPr>
              <a:spLocks noChangeShapeType="1"/>
            </p:cNvSpPr>
            <p:nvPr/>
          </p:nvSpPr>
          <p:spPr bwMode="auto">
            <a:xfrm flipV="1">
              <a:off x="17145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7" name="Line 88"/>
            <p:cNvSpPr>
              <a:spLocks noChangeShapeType="1"/>
            </p:cNvSpPr>
            <p:nvPr/>
          </p:nvSpPr>
          <p:spPr bwMode="auto">
            <a:xfrm flipV="1">
              <a:off x="182086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8" name="Line 89"/>
            <p:cNvSpPr>
              <a:spLocks noChangeShapeType="1"/>
            </p:cNvSpPr>
            <p:nvPr/>
          </p:nvSpPr>
          <p:spPr bwMode="auto">
            <a:xfrm flipV="1">
              <a:off x="19304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9" name="Line 90"/>
            <p:cNvSpPr>
              <a:spLocks noChangeShapeType="1"/>
            </p:cNvSpPr>
            <p:nvPr/>
          </p:nvSpPr>
          <p:spPr bwMode="auto">
            <a:xfrm flipV="1">
              <a:off x="20399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0" name="Line 91"/>
            <p:cNvSpPr>
              <a:spLocks noChangeShapeType="1"/>
            </p:cNvSpPr>
            <p:nvPr/>
          </p:nvSpPr>
          <p:spPr bwMode="auto">
            <a:xfrm flipV="1">
              <a:off x="214788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1" name="Line 92"/>
            <p:cNvSpPr>
              <a:spLocks noChangeShapeType="1"/>
            </p:cNvSpPr>
            <p:nvPr/>
          </p:nvSpPr>
          <p:spPr bwMode="auto">
            <a:xfrm flipV="1">
              <a:off x="225742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" name="Line 93"/>
            <p:cNvSpPr>
              <a:spLocks noChangeShapeType="1"/>
            </p:cNvSpPr>
            <p:nvPr/>
          </p:nvSpPr>
          <p:spPr bwMode="auto">
            <a:xfrm flipV="1">
              <a:off x="24796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" name="Line 94"/>
            <p:cNvSpPr>
              <a:spLocks noChangeShapeType="1"/>
            </p:cNvSpPr>
            <p:nvPr/>
          </p:nvSpPr>
          <p:spPr bwMode="auto">
            <a:xfrm flipV="1">
              <a:off x="258921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" name="Line 95"/>
            <p:cNvSpPr>
              <a:spLocks noChangeShapeType="1"/>
            </p:cNvSpPr>
            <p:nvPr/>
          </p:nvSpPr>
          <p:spPr bwMode="auto">
            <a:xfrm flipV="1">
              <a:off x="29162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" name="Line 96"/>
            <p:cNvSpPr>
              <a:spLocks noChangeShapeType="1"/>
            </p:cNvSpPr>
            <p:nvPr/>
          </p:nvSpPr>
          <p:spPr bwMode="auto">
            <a:xfrm flipV="1">
              <a:off x="313372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6" name="Line 97"/>
            <p:cNvSpPr>
              <a:spLocks noChangeShapeType="1"/>
            </p:cNvSpPr>
            <p:nvPr/>
          </p:nvSpPr>
          <p:spPr bwMode="auto">
            <a:xfrm flipV="1">
              <a:off x="346392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7" name="Line 98"/>
            <p:cNvSpPr>
              <a:spLocks noChangeShapeType="1"/>
            </p:cNvSpPr>
            <p:nvPr/>
          </p:nvSpPr>
          <p:spPr bwMode="auto">
            <a:xfrm flipV="1">
              <a:off x="35718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8" name="Line 99"/>
            <p:cNvSpPr>
              <a:spLocks noChangeShapeType="1"/>
            </p:cNvSpPr>
            <p:nvPr/>
          </p:nvSpPr>
          <p:spPr bwMode="auto">
            <a:xfrm flipV="1">
              <a:off x="236855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9" name="Line 100"/>
            <p:cNvSpPr>
              <a:spLocks noChangeShapeType="1"/>
            </p:cNvSpPr>
            <p:nvPr/>
          </p:nvSpPr>
          <p:spPr bwMode="auto">
            <a:xfrm flipV="1">
              <a:off x="26955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0" name="Line 101"/>
            <p:cNvSpPr>
              <a:spLocks noChangeShapeType="1"/>
            </p:cNvSpPr>
            <p:nvPr/>
          </p:nvSpPr>
          <p:spPr bwMode="auto">
            <a:xfrm flipV="1">
              <a:off x="280511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1" name="Line 102"/>
            <p:cNvSpPr>
              <a:spLocks noChangeShapeType="1"/>
            </p:cNvSpPr>
            <p:nvPr/>
          </p:nvSpPr>
          <p:spPr bwMode="auto">
            <a:xfrm flipV="1">
              <a:off x="30226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2" name="Line 103"/>
            <p:cNvSpPr>
              <a:spLocks noChangeShapeType="1"/>
            </p:cNvSpPr>
            <p:nvPr/>
          </p:nvSpPr>
          <p:spPr bwMode="auto">
            <a:xfrm flipV="1">
              <a:off x="324485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" name="Line 104"/>
            <p:cNvSpPr>
              <a:spLocks noChangeShapeType="1"/>
            </p:cNvSpPr>
            <p:nvPr/>
          </p:nvSpPr>
          <p:spPr bwMode="auto">
            <a:xfrm flipV="1">
              <a:off x="33528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" name="Line 105"/>
            <p:cNvSpPr>
              <a:spLocks noChangeShapeType="1"/>
            </p:cNvSpPr>
            <p:nvPr/>
          </p:nvSpPr>
          <p:spPr bwMode="auto">
            <a:xfrm flipV="1">
              <a:off x="40084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5" name="Line 106"/>
            <p:cNvSpPr>
              <a:spLocks noChangeShapeType="1"/>
            </p:cNvSpPr>
            <p:nvPr/>
          </p:nvSpPr>
          <p:spPr bwMode="auto">
            <a:xfrm flipV="1">
              <a:off x="42291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6" name="Line 107"/>
            <p:cNvSpPr>
              <a:spLocks noChangeShapeType="1"/>
            </p:cNvSpPr>
            <p:nvPr/>
          </p:nvSpPr>
          <p:spPr bwMode="auto">
            <a:xfrm flipV="1">
              <a:off x="444658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7" name="Line 108"/>
            <p:cNvSpPr>
              <a:spLocks noChangeShapeType="1"/>
            </p:cNvSpPr>
            <p:nvPr/>
          </p:nvSpPr>
          <p:spPr bwMode="auto">
            <a:xfrm flipV="1">
              <a:off x="368141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8" name="Line 109"/>
            <p:cNvSpPr>
              <a:spLocks noChangeShapeType="1"/>
            </p:cNvSpPr>
            <p:nvPr/>
          </p:nvSpPr>
          <p:spPr bwMode="auto">
            <a:xfrm flipV="1">
              <a:off x="39020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9" name="Line 110"/>
            <p:cNvSpPr>
              <a:spLocks noChangeShapeType="1"/>
            </p:cNvSpPr>
            <p:nvPr/>
          </p:nvSpPr>
          <p:spPr bwMode="auto">
            <a:xfrm flipV="1">
              <a:off x="43386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0" name="Line 111"/>
            <p:cNvSpPr>
              <a:spLocks noChangeShapeType="1"/>
            </p:cNvSpPr>
            <p:nvPr/>
          </p:nvSpPr>
          <p:spPr bwMode="auto">
            <a:xfrm flipV="1">
              <a:off x="37925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1" name="Line 112"/>
            <p:cNvSpPr>
              <a:spLocks noChangeShapeType="1"/>
            </p:cNvSpPr>
            <p:nvPr/>
          </p:nvSpPr>
          <p:spPr bwMode="auto">
            <a:xfrm flipV="1">
              <a:off x="411956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2" name="Line 113"/>
            <p:cNvSpPr>
              <a:spLocks noChangeShapeType="1"/>
            </p:cNvSpPr>
            <p:nvPr/>
          </p:nvSpPr>
          <p:spPr bwMode="auto">
            <a:xfrm rot="5400000">
              <a:off x="-600075" y="4545013"/>
              <a:ext cx="26543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" name="Line 114"/>
            <p:cNvSpPr>
              <a:spLocks noChangeShapeType="1"/>
            </p:cNvSpPr>
            <p:nvPr/>
          </p:nvSpPr>
          <p:spPr bwMode="auto">
            <a:xfrm rot="5400000" flipV="1">
              <a:off x="739776" y="3454400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4" name="Line 115"/>
            <p:cNvSpPr>
              <a:spLocks noChangeShapeType="1"/>
            </p:cNvSpPr>
            <p:nvPr/>
          </p:nvSpPr>
          <p:spPr bwMode="auto">
            <a:xfrm rot="5400000" flipV="1">
              <a:off x="739776" y="3594100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5" name="Line 116"/>
            <p:cNvSpPr>
              <a:spLocks noChangeShapeType="1"/>
            </p:cNvSpPr>
            <p:nvPr/>
          </p:nvSpPr>
          <p:spPr bwMode="auto">
            <a:xfrm rot="5400000" flipV="1">
              <a:off x="739776" y="3733800"/>
              <a:ext cx="0" cy="22225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6" name="Line 117"/>
            <p:cNvSpPr>
              <a:spLocks noChangeShapeType="1"/>
            </p:cNvSpPr>
            <p:nvPr/>
          </p:nvSpPr>
          <p:spPr bwMode="auto">
            <a:xfrm rot="5400000" flipV="1">
              <a:off x="739776" y="3876675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7" name="Line 118"/>
            <p:cNvSpPr>
              <a:spLocks noChangeShapeType="1"/>
            </p:cNvSpPr>
            <p:nvPr/>
          </p:nvSpPr>
          <p:spPr bwMode="auto">
            <a:xfrm rot="5400000" flipV="1">
              <a:off x="739776" y="4019550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8" name="Line 119"/>
            <p:cNvSpPr>
              <a:spLocks noChangeShapeType="1"/>
            </p:cNvSpPr>
            <p:nvPr/>
          </p:nvSpPr>
          <p:spPr bwMode="auto">
            <a:xfrm rot="5400000" flipV="1">
              <a:off x="739776" y="4164012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9" name="Line 120"/>
            <p:cNvSpPr>
              <a:spLocks noChangeShapeType="1"/>
            </p:cNvSpPr>
            <p:nvPr/>
          </p:nvSpPr>
          <p:spPr bwMode="auto">
            <a:xfrm rot="5400000" flipV="1">
              <a:off x="739776" y="4302125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0" name="Line 121"/>
            <p:cNvSpPr>
              <a:spLocks noChangeShapeType="1"/>
            </p:cNvSpPr>
            <p:nvPr/>
          </p:nvSpPr>
          <p:spPr bwMode="auto">
            <a:xfrm rot="5400000" flipV="1">
              <a:off x="739776" y="4589462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1" name="Line 122"/>
            <p:cNvSpPr>
              <a:spLocks noChangeShapeType="1"/>
            </p:cNvSpPr>
            <p:nvPr/>
          </p:nvSpPr>
          <p:spPr bwMode="auto">
            <a:xfrm rot="5400000" flipV="1">
              <a:off x="739776" y="5156200"/>
              <a:ext cx="0" cy="22225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2" name="Line 123"/>
            <p:cNvSpPr>
              <a:spLocks noChangeShapeType="1"/>
            </p:cNvSpPr>
            <p:nvPr/>
          </p:nvSpPr>
          <p:spPr bwMode="auto">
            <a:xfrm rot="5400000" flipV="1">
              <a:off x="739776" y="4443412"/>
              <a:ext cx="0" cy="22225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" name="Line 124"/>
            <p:cNvSpPr>
              <a:spLocks noChangeShapeType="1"/>
            </p:cNvSpPr>
            <p:nvPr/>
          </p:nvSpPr>
          <p:spPr bwMode="auto">
            <a:xfrm rot="5400000" flipV="1">
              <a:off x="739776" y="4729162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" name="Line 125"/>
            <p:cNvSpPr>
              <a:spLocks noChangeShapeType="1"/>
            </p:cNvSpPr>
            <p:nvPr/>
          </p:nvSpPr>
          <p:spPr bwMode="auto">
            <a:xfrm rot="5400000" flipV="1">
              <a:off x="739776" y="4872037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5" name="Line 126"/>
            <p:cNvSpPr>
              <a:spLocks noChangeShapeType="1"/>
            </p:cNvSpPr>
            <p:nvPr/>
          </p:nvSpPr>
          <p:spPr bwMode="auto">
            <a:xfrm rot="5400000" flipV="1">
              <a:off x="739776" y="5013325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6" name="Line 127"/>
            <p:cNvSpPr>
              <a:spLocks noChangeShapeType="1"/>
            </p:cNvSpPr>
            <p:nvPr/>
          </p:nvSpPr>
          <p:spPr bwMode="auto">
            <a:xfrm rot="5400000" flipV="1">
              <a:off x="739776" y="5864225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7" name="Line 128"/>
            <p:cNvSpPr>
              <a:spLocks noChangeShapeType="1"/>
            </p:cNvSpPr>
            <p:nvPr/>
          </p:nvSpPr>
          <p:spPr bwMode="auto">
            <a:xfrm rot="5400000" flipV="1">
              <a:off x="739776" y="5297487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8" name="Line 129"/>
            <p:cNvSpPr>
              <a:spLocks noChangeShapeType="1"/>
            </p:cNvSpPr>
            <p:nvPr/>
          </p:nvSpPr>
          <p:spPr bwMode="auto">
            <a:xfrm rot="5400000" flipV="1">
              <a:off x="739776" y="5438775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9" name="Line 130"/>
            <p:cNvSpPr>
              <a:spLocks noChangeShapeType="1"/>
            </p:cNvSpPr>
            <p:nvPr/>
          </p:nvSpPr>
          <p:spPr bwMode="auto">
            <a:xfrm rot="5400000" flipV="1">
              <a:off x="739776" y="5722937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0" name="Line 131"/>
            <p:cNvSpPr>
              <a:spLocks noChangeShapeType="1"/>
            </p:cNvSpPr>
            <p:nvPr/>
          </p:nvSpPr>
          <p:spPr bwMode="auto">
            <a:xfrm rot="5400000" flipV="1">
              <a:off x="739776" y="5581650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1" name="Oval 132"/>
            <p:cNvSpPr>
              <a:spLocks noChangeAspect="1" noChangeArrowheads="1"/>
            </p:cNvSpPr>
            <p:nvPr/>
          </p:nvSpPr>
          <p:spPr bwMode="auto">
            <a:xfrm>
              <a:off x="822325" y="5607050"/>
              <a:ext cx="28575" cy="36513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2" name="Oval 133"/>
            <p:cNvSpPr>
              <a:spLocks noChangeAspect="1" noChangeArrowheads="1"/>
            </p:cNvSpPr>
            <p:nvPr/>
          </p:nvSpPr>
          <p:spPr bwMode="auto">
            <a:xfrm>
              <a:off x="4213225" y="4527550"/>
              <a:ext cx="25400" cy="3492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" name="Text Box 134"/>
            <p:cNvSpPr txBox="1">
              <a:spLocks noChangeArrowheads="1"/>
            </p:cNvSpPr>
            <p:nvPr/>
          </p:nvSpPr>
          <p:spPr bwMode="auto">
            <a:xfrm>
              <a:off x="2743200" y="5921375"/>
              <a:ext cx="396875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154" name="Text Box 135"/>
            <p:cNvSpPr txBox="1">
              <a:spLocks noChangeArrowheads="1"/>
            </p:cNvSpPr>
            <p:nvPr/>
          </p:nvSpPr>
          <p:spPr bwMode="auto">
            <a:xfrm>
              <a:off x="3875088" y="5889625"/>
              <a:ext cx="274637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30</a:t>
              </a:r>
            </a:p>
          </p:txBody>
        </p:sp>
        <p:sp>
          <p:nvSpPr>
            <p:cNvPr id="155" name="Text Box 136"/>
            <p:cNvSpPr txBox="1">
              <a:spLocks noChangeArrowheads="1"/>
            </p:cNvSpPr>
            <p:nvPr/>
          </p:nvSpPr>
          <p:spPr bwMode="auto">
            <a:xfrm>
              <a:off x="4398963" y="5889625"/>
              <a:ext cx="320675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34</a:t>
              </a:r>
            </a:p>
          </p:txBody>
        </p:sp>
        <p:sp>
          <p:nvSpPr>
            <p:cNvPr id="156" name="Text Box 137"/>
            <p:cNvSpPr txBox="1">
              <a:spLocks noChangeArrowheads="1"/>
            </p:cNvSpPr>
            <p:nvPr/>
          </p:nvSpPr>
          <p:spPr bwMode="auto">
            <a:xfrm>
              <a:off x="466725" y="5638800"/>
              <a:ext cx="84138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57" name="Text Box 138"/>
            <p:cNvSpPr txBox="1">
              <a:spLocks noChangeArrowheads="1"/>
            </p:cNvSpPr>
            <p:nvPr/>
          </p:nvSpPr>
          <p:spPr bwMode="auto">
            <a:xfrm>
              <a:off x="406400" y="5076825"/>
              <a:ext cx="347663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10</a:t>
              </a:r>
            </a:p>
          </p:txBody>
        </p:sp>
        <p:sp>
          <p:nvSpPr>
            <p:cNvPr id="158" name="Text Box 139"/>
            <p:cNvSpPr txBox="1">
              <a:spLocks noChangeArrowheads="1"/>
            </p:cNvSpPr>
            <p:nvPr/>
          </p:nvSpPr>
          <p:spPr bwMode="auto">
            <a:xfrm>
              <a:off x="395288" y="4265613"/>
              <a:ext cx="347662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159" name="Text Box 140"/>
            <p:cNvSpPr txBox="1">
              <a:spLocks noChangeArrowheads="1"/>
            </p:cNvSpPr>
            <p:nvPr/>
          </p:nvSpPr>
          <p:spPr bwMode="auto">
            <a:xfrm>
              <a:off x="406400" y="3656013"/>
              <a:ext cx="347663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30</a:t>
              </a:r>
            </a:p>
          </p:txBody>
        </p:sp>
        <p:sp>
          <p:nvSpPr>
            <p:cNvPr id="160" name="Oval 141"/>
            <p:cNvSpPr>
              <a:spLocks noChangeAspect="1" noChangeArrowheads="1"/>
            </p:cNvSpPr>
            <p:nvPr/>
          </p:nvSpPr>
          <p:spPr bwMode="auto">
            <a:xfrm>
              <a:off x="4430713" y="3482975"/>
              <a:ext cx="28575" cy="3492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1" name="Line 142"/>
            <p:cNvSpPr>
              <a:spLocks noChangeShapeType="1"/>
            </p:cNvSpPr>
            <p:nvPr/>
          </p:nvSpPr>
          <p:spPr bwMode="auto">
            <a:xfrm>
              <a:off x="728663" y="3502025"/>
              <a:ext cx="37084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2" name="Freeform 143"/>
            <p:cNvSpPr/>
            <p:nvPr/>
          </p:nvSpPr>
          <p:spPr bwMode="auto">
            <a:xfrm>
              <a:off x="827088" y="3500438"/>
              <a:ext cx="3606800" cy="2124075"/>
            </a:xfrm>
            <a:custGeom>
              <a:avLst/>
              <a:gdLst>
                <a:gd name="T0" fmla="*/ 0 w 5228"/>
                <a:gd name="T1" fmla="*/ 2124075 h 2380"/>
                <a:gd name="T2" fmla="*/ 297347 w 5228"/>
                <a:gd name="T3" fmla="*/ 2016979 h 2380"/>
                <a:gd name="T4" fmla="*/ 629879 w 5228"/>
                <a:gd name="T5" fmla="*/ 1981280 h 2380"/>
                <a:gd name="T6" fmla="*/ 1093492 w 5228"/>
                <a:gd name="T7" fmla="*/ 1856334 h 2380"/>
                <a:gd name="T8" fmla="*/ 1543997 w 5228"/>
                <a:gd name="T9" fmla="*/ 1865259 h 2380"/>
                <a:gd name="T10" fmla="*/ 2277362 w 5228"/>
                <a:gd name="T11" fmla="*/ 1659991 h 2380"/>
                <a:gd name="T12" fmla="*/ 2734766 w 5228"/>
                <a:gd name="T13" fmla="*/ 1490422 h 2380"/>
                <a:gd name="T14" fmla="*/ 3388791 w 5228"/>
                <a:gd name="T15" fmla="*/ 1030801 h 2380"/>
                <a:gd name="T16" fmla="*/ 3606800 w 5228"/>
                <a:gd name="T17" fmla="*/ 0 h 23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228" h="2380">
                  <a:moveTo>
                    <a:pt x="0" y="2380"/>
                  </a:moveTo>
                  <a:cubicBezTo>
                    <a:pt x="139" y="2333"/>
                    <a:pt x="279" y="2287"/>
                    <a:pt x="431" y="2260"/>
                  </a:cubicBezTo>
                  <a:cubicBezTo>
                    <a:pt x="584" y="2233"/>
                    <a:pt x="720" y="2250"/>
                    <a:pt x="913" y="2220"/>
                  </a:cubicBezTo>
                  <a:cubicBezTo>
                    <a:pt x="1106" y="2190"/>
                    <a:pt x="1365" y="2102"/>
                    <a:pt x="1585" y="2080"/>
                  </a:cubicBezTo>
                  <a:cubicBezTo>
                    <a:pt x="1806" y="2058"/>
                    <a:pt x="1952" y="2127"/>
                    <a:pt x="2238" y="2090"/>
                  </a:cubicBezTo>
                  <a:cubicBezTo>
                    <a:pt x="2524" y="2053"/>
                    <a:pt x="3013" y="1930"/>
                    <a:pt x="3301" y="1860"/>
                  </a:cubicBezTo>
                  <a:cubicBezTo>
                    <a:pt x="3589" y="1790"/>
                    <a:pt x="3696" y="1788"/>
                    <a:pt x="3964" y="1670"/>
                  </a:cubicBezTo>
                  <a:cubicBezTo>
                    <a:pt x="4232" y="1552"/>
                    <a:pt x="4701" y="1433"/>
                    <a:pt x="4912" y="1155"/>
                  </a:cubicBezTo>
                  <a:cubicBezTo>
                    <a:pt x="5123" y="877"/>
                    <a:pt x="5162" y="241"/>
                    <a:pt x="5228" y="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3" name="Text Box 144"/>
            <p:cNvSpPr txBox="1">
              <a:spLocks noChangeArrowheads="1"/>
            </p:cNvSpPr>
            <p:nvPr/>
          </p:nvSpPr>
          <p:spPr bwMode="auto">
            <a:xfrm>
              <a:off x="717550" y="5605463"/>
              <a:ext cx="1260475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A (1, 3.5)</a:t>
              </a:r>
            </a:p>
          </p:txBody>
        </p:sp>
        <p:sp>
          <p:nvSpPr>
            <p:cNvPr id="164" name="Text Box 145"/>
            <p:cNvSpPr txBox="1">
              <a:spLocks noChangeArrowheads="1"/>
            </p:cNvSpPr>
            <p:nvPr/>
          </p:nvSpPr>
          <p:spPr bwMode="auto">
            <a:xfrm>
              <a:off x="4211638" y="4668838"/>
              <a:ext cx="1228725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B (32, 18.6)</a:t>
              </a:r>
            </a:p>
          </p:txBody>
        </p:sp>
        <p:sp>
          <p:nvSpPr>
            <p:cNvPr id="165" name="Text Box 146"/>
            <p:cNvSpPr txBox="1">
              <a:spLocks noChangeArrowheads="1"/>
            </p:cNvSpPr>
            <p:nvPr/>
          </p:nvSpPr>
          <p:spPr bwMode="auto">
            <a:xfrm>
              <a:off x="638175" y="5889625"/>
              <a:ext cx="112713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 i="1" dirty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166" name="Text Box 147"/>
            <p:cNvSpPr txBox="1">
              <a:spLocks noChangeArrowheads="1"/>
            </p:cNvSpPr>
            <p:nvPr/>
          </p:nvSpPr>
          <p:spPr bwMode="auto">
            <a:xfrm>
              <a:off x="3902075" y="3186113"/>
              <a:ext cx="1389063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C (34, 33.4)</a:t>
              </a:r>
            </a:p>
          </p:txBody>
        </p:sp>
        <p:sp>
          <p:nvSpPr>
            <p:cNvPr id="167" name="Text Box 148"/>
            <p:cNvSpPr txBox="1">
              <a:spLocks noChangeArrowheads="1"/>
            </p:cNvSpPr>
            <p:nvPr/>
          </p:nvSpPr>
          <p:spPr bwMode="auto">
            <a:xfrm>
              <a:off x="744538" y="3082925"/>
              <a:ext cx="736600" cy="24447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T </a:t>
              </a: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(℃)</a:t>
              </a:r>
              <a:endParaRPr lang="en-US" altLang="zh-CN" sz="2000" b="1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68" name="Text Box 149"/>
            <p:cNvSpPr txBox="1">
              <a:spLocks noChangeArrowheads="1"/>
            </p:cNvSpPr>
            <p:nvPr/>
          </p:nvSpPr>
          <p:spPr bwMode="auto">
            <a:xfrm>
              <a:off x="1001713" y="5921375"/>
              <a:ext cx="112712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69" name="Text Box 150"/>
            <p:cNvSpPr txBox="1">
              <a:spLocks noChangeArrowheads="1"/>
            </p:cNvSpPr>
            <p:nvPr/>
          </p:nvSpPr>
          <p:spPr bwMode="auto">
            <a:xfrm>
              <a:off x="1643063" y="5921375"/>
              <a:ext cx="377825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10</a:t>
              </a:r>
            </a:p>
          </p:txBody>
        </p:sp>
      </p:grpSp>
      <p:sp>
        <p:nvSpPr>
          <p:cNvPr id="170" name="TextBox 169"/>
          <p:cNvSpPr txBox="1"/>
          <p:nvPr/>
        </p:nvSpPr>
        <p:spPr>
          <a:xfrm>
            <a:off x="611560" y="2103239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问题</a:t>
            </a:r>
            <a:r>
              <a:rPr lang="en-US" altLang="zh-CN" sz="2400" b="1" dirty="0" smtClean="0"/>
              <a:t>2</a:t>
            </a:r>
            <a:r>
              <a:rPr lang="zh-CN" altLang="en-US" sz="2400" b="1" dirty="0" smtClean="0"/>
              <a:t>：</a:t>
            </a:r>
            <a:r>
              <a:rPr lang="en-US" altLang="zh-CN" sz="2400" b="1" dirty="0" smtClean="0"/>
              <a:t>AB</a:t>
            </a:r>
            <a:r>
              <a:rPr lang="zh-CN" altLang="en-US" sz="2400" b="1" dirty="0" smtClean="0"/>
              <a:t>、</a:t>
            </a:r>
            <a:r>
              <a:rPr lang="en-US" altLang="zh-CN" sz="2400" b="1" dirty="0" smtClean="0"/>
              <a:t>BC</a:t>
            </a:r>
            <a:r>
              <a:rPr lang="zh-CN" altLang="en-US" sz="2400" b="1" dirty="0" smtClean="0"/>
              <a:t>哪一段时间气温变化得更“</a:t>
            </a:r>
            <a:r>
              <a:rPr lang="zh-CN" altLang="en-US" sz="2400" b="1" dirty="0" smtClean="0">
                <a:solidFill>
                  <a:srgbClr val="0000FF"/>
                </a:solidFill>
              </a:rPr>
              <a:t>快</a:t>
            </a:r>
            <a:r>
              <a:rPr lang="zh-CN" altLang="en-US" sz="2400" b="1" dirty="0" smtClean="0"/>
              <a:t>”？为什么？</a:t>
            </a:r>
            <a:endParaRPr lang="zh-CN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 bwMode="auto">
          <a:xfrm>
            <a:off x="0" y="44624"/>
            <a:ext cx="9144000" cy="1143000"/>
            <a:chOff x="0" y="0"/>
            <a:chExt cx="5760" cy="720"/>
          </a:xfrm>
        </p:grpSpPr>
        <p:pic>
          <p:nvPicPr>
            <p:cNvPr id="9" name="Picture 10" descr="QQ截图20131201212812"/>
            <p:cNvPicPr>
              <a:picLocks noChangeAspect="1" noChangeArrowheads="1"/>
            </p:cNvPicPr>
            <p:nvPr/>
          </p:nvPicPr>
          <p:blipFill>
            <a:blip r:embed="rId2" cstate="print">
              <a:lum bright="58000" contrast="-10000"/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11" descr="QQ截图20131201220147"/>
            <p:cNvPicPr>
              <a:picLocks noChangeAspect="1" noChangeArrowheads="1"/>
            </p:cNvPicPr>
            <p:nvPr/>
          </p:nvPicPr>
          <p:blipFill>
            <a:blip r:embed="rId3" cstate="print"/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987824" y="472529"/>
            <a:ext cx="3024038" cy="7694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/>
            <a:r>
              <a:rPr kumimoji="0" lang="zh-CN" altLang="en-US" sz="4400" b="1" dirty="0" smtClean="0">
                <a:solidFill>
                  <a:srgbClr val="EE0000"/>
                </a:solidFill>
                <a:latin typeface="华文新魏" pitchFamily="2" charset="-122"/>
                <a:ea typeface="华文新魏" pitchFamily="2" charset="-122"/>
              </a:rPr>
              <a:t>探究</a:t>
            </a:r>
            <a:endParaRPr kumimoji="0" lang="en-US" altLang="zh-CN" sz="4400" b="1" dirty="0">
              <a:solidFill>
                <a:srgbClr val="EE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1556792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如何量化曲线的“陡峭程度”？</a:t>
            </a:r>
            <a:endParaRPr lang="zh-CN" altLang="en-US" sz="2400" b="1" dirty="0"/>
          </a:p>
        </p:txBody>
      </p:sp>
      <p:grpSp>
        <p:nvGrpSpPr>
          <p:cNvPr id="3" name="组合 169"/>
          <p:cNvGrpSpPr/>
          <p:nvPr/>
        </p:nvGrpSpPr>
        <p:grpSpPr>
          <a:xfrm>
            <a:off x="2191221" y="2996952"/>
            <a:ext cx="5045075" cy="3082925"/>
            <a:chOff x="395288" y="3082925"/>
            <a:chExt cx="5045075" cy="3082925"/>
          </a:xfrm>
        </p:grpSpPr>
        <p:sp>
          <p:nvSpPr>
            <p:cNvPr id="89" name="Text Box 70"/>
            <p:cNvSpPr txBox="1">
              <a:spLocks noChangeArrowheads="1"/>
            </p:cNvSpPr>
            <p:nvPr/>
          </p:nvSpPr>
          <p:spPr bwMode="auto">
            <a:xfrm>
              <a:off x="4519613" y="5892800"/>
              <a:ext cx="842962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zh-CN" altLang="en-US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en-US" altLang="zh-CN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t(d)</a:t>
              </a:r>
            </a:p>
          </p:txBody>
        </p:sp>
        <p:sp>
          <p:nvSpPr>
            <p:cNvPr id="90" name="Line 71"/>
            <p:cNvSpPr>
              <a:spLocks noChangeShapeType="1"/>
            </p:cNvSpPr>
            <p:nvPr/>
          </p:nvSpPr>
          <p:spPr bwMode="auto">
            <a:xfrm flipV="1">
              <a:off x="4230688" y="4535488"/>
              <a:ext cx="0" cy="133667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" name="Line 72"/>
            <p:cNvSpPr>
              <a:spLocks noChangeShapeType="1"/>
            </p:cNvSpPr>
            <p:nvPr/>
          </p:nvSpPr>
          <p:spPr bwMode="auto">
            <a:xfrm>
              <a:off x="730250" y="4545013"/>
              <a:ext cx="3495675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" name="Line 73"/>
            <p:cNvSpPr>
              <a:spLocks noChangeShapeType="1"/>
            </p:cNvSpPr>
            <p:nvPr/>
          </p:nvSpPr>
          <p:spPr bwMode="auto">
            <a:xfrm flipV="1">
              <a:off x="4446588" y="3500438"/>
              <a:ext cx="0" cy="237172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3" name="Line 74"/>
            <p:cNvSpPr>
              <a:spLocks noChangeShapeType="1"/>
            </p:cNvSpPr>
            <p:nvPr/>
          </p:nvSpPr>
          <p:spPr bwMode="auto">
            <a:xfrm flipV="1">
              <a:off x="836613" y="5624513"/>
              <a:ext cx="0" cy="24130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4" name="Line 75"/>
            <p:cNvSpPr>
              <a:spLocks noChangeShapeType="1"/>
            </p:cNvSpPr>
            <p:nvPr/>
          </p:nvSpPr>
          <p:spPr bwMode="auto">
            <a:xfrm>
              <a:off x="728663" y="5627688"/>
              <a:ext cx="10795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5" name="Line 76"/>
            <p:cNvSpPr>
              <a:spLocks noChangeShapeType="1"/>
            </p:cNvSpPr>
            <p:nvPr/>
          </p:nvSpPr>
          <p:spPr bwMode="auto">
            <a:xfrm>
              <a:off x="728663" y="5875338"/>
              <a:ext cx="400208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6" name="AutoShape 77"/>
            <p:cNvSpPr>
              <a:spLocks noChangeArrowheads="1"/>
            </p:cNvSpPr>
            <p:nvPr/>
          </p:nvSpPr>
          <p:spPr bwMode="auto">
            <a:xfrm>
              <a:off x="706438" y="3154363"/>
              <a:ext cx="41275" cy="112712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>
              <a:noFill/>
              <a:miter lim="800000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7" name="AutoShape 78"/>
            <p:cNvSpPr>
              <a:spLocks noChangeArrowheads="1"/>
            </p:cNvSpPr>
            <p:nvPr/>
          </p:nvSpPr>
          <p:spPr bwMode="auto">
            <a:xfrm rot="5400000">
              <a:off x="4693444" y="5828507"/>
              <a:ext cx="50800" cy="87312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>
              <a:noFill/>
              <a:miter lim="800000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8" name="Line 79"/>
            <p:cNvSpPr>
              <a:spLocks noChangeShapeType="1"/>
            </p:cNvSpPr>
            <p:nvPr/>
          </p:nvSpPr>
          <p:spPr bwMode="auto">
            <a:xfrm flipV="1">
              <a:off x="83661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9" name="Line 80"/>
            <p:cNvSpPr>
              <a:spLocks noChangeShapeType="1"/>
            </p:cNvSpPr>
            <p:nvPr/>
          </p:nvSpPr>
          <p:spPr bwMode="auto">
            <a:xfrm flipV="1">
              <a:off x="9477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0" name="Line 81"/>
            <p:cNvSpPr>
              <a:spLocks noChangeShapeType="1"/>
            </p:cNvSpPr>
            <p:nvPr/>
          </p:nvSpPr>
          <p:spPr bwMode="auto">
            <a:xfrm flipV="1">
              <a:off x="10572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1" name="Line 82"/>
            <p:cNvSpPr>
              <a:spLocks noChangeShapeType="1"/>
            </p:cNvSpPr>
            <p:nvPr/>
          </p:nvSpPr>
          <p:spPr bwMode="auto">
            <a:xfrm flipV="1">
              <a:off x="116681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" name="Line 83"/>
            <p:cNvSpPr>
              <a:spLocks noChangeShapeType="1"/>
            </p:cNvSpPr>
            <p:nvPr/>
          </p:nvSpPr>
          <p:spPr bwMode="auto">
            <a:xfrm flipV="1">
              <a:off x="127635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3" name="Line 84"/>
            <p:cNvSpPr>
              <a:spLocks noChangeShapeType="1"/>
            </p:cNvSpPr>
            <p:nvPr/>
          </p:nvSpPr>
          <p:spPr bwMode="auto">
            <a:xfrm flipV="1">
              <a:off x="13843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4" name="Line 85"/>
            <p:cNvSpPr>
              <a:spLocks noChangeShapeType="1"/>
            </p:cNvSpPr>
            <p:nvPr/>
          </p:nvSpPr>
          <p:spPr bwMode="auto">
            <a:xfrm flipV="1">
              <a:off x="149225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5" name="Line 86"/>
            <p:cNvSpPr>
              <a:spLocks noChangeShapeType="1"/>
            </p:cNvSpPr>
            <p:nvPr/>
          </p:nvSpPr>
          <p:spPr bwMode="auto">
            <a:xfrm flipV="1">
              <a:off x="16033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6" name="Line 87"/>
            <p:cNvSpPr>
              <a:spLocks noChangeShapeType="1"/>
            </p:cNvSpPr>
            <p:nvPr/>
          </p:nvSpPr>
          <p:spPr bwMode="auto">
            <a:xfrm flipV="1">
              <a:off x="17145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7" name="Line 88"/>
            <p:cNvSpPr>
              <a:spLocks noChangeShapeType="1"/>
            </p:cNvSpPr>
            <p:nvPr/>
          </p:nvSpPr>
          <p:spPr bwMode="auto">
            <a:xfrm flipV="1">
              <a:off x="182086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8" name="Line 89"/>
            <p:cNvSpPr>
              <a:spLocks noChangeShapeType="1"/>
            </p:cNvSpPr>
            <p:nvPr/>
          </p:nvSpPr>
          <p:spPr bwMode="auto">
            <a:xfrm flipV="1">
              <a:off x="19304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9" name="Line 90"/>
            <p:cNvSpPr>
              <a:spLocks noChangeShapeType="1"/>
            </p:cNvSpPr>
            <p:nvPr/>
          </p:nvSpPr>
          <p:spPr bwMode="auto">
            <a:xfrm flipV="1">
              <a:off x="20399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0" name="Line 91"/>
            <p:cNvSpPr>
              <a:spLocks noChangeShapeType="1"/>
            </p:cNvSpPr>
            <p:nvPr/>
          </p:nvSpPr>
          <p:spPr bwMode="auto">
            <a:xfrm flipV="1">
              <a:off x="214788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1" name="Line 92"/>
            <p:cNvSpPr>
              <a:spLocks noChangeShapeType="1"/>
            </p:cNvSpPr>
            <p:nvPr/>
          </p:nvSpPr>
          <p:spPr bwMode="auto">
            <a:xfrm flipV="1">
              <a:off x="225742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" name="Line 93"/>
            <p:cNvSpPr>
              <a:spLocks noChangeShapeType="1"/>
            </p:cNvSpPr>
            <p:nvPr/>
          </p:nvSpPr>
          <p:spPr bwMode="auto">
            <a:xfrm flipV="1">
              <a:off x="24796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" name="Line 94"/>
            <p:cNvSpPr>
              <a:spLocks noChangeShapeType="1"/>
            </p:cNvSpPr>
            <p:nvPr/>
          </p:nvSpPr>
          <p:spPr bwMode="auto">
            <a:xfrm flipV="1">
              <a:off x="258921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" name="Line 95"/>
            <p:cNvSpPr>
              <a:spLocks noChangeShapeType="1"/>
            </p:cNvSpPr>
            <p:nvPr/>
          </p:nvSpPr>
          <p:spPr bwMode="auto">
            <a:xfrm flipV="1">
              <a:off x="29162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" name="Line 96"/>
            <p:cNvSpPr>
              <a:spLocks noChangeShapeType="1"/>
            </p:cNvSpPr>
            <p:nvPr/>
          </p:nvSpPr>
          <p:spPr bwMode="auto">
            <a:xfrm flipV="1">
              <a:off x="313372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6" name="Line 97"/>
            <p:cNvSpPr>
              <a:spLocks noChangeShapeType="1"/>
            </p:cNvSpPr>
            <p:nvPr/>
          </p:nvSpPr>
          <p:spPr bwMode="auto">
            <a:xfrm flipV="1">
              <a:off x="346392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7" name="Line 98"/>
            <p:cNvSpPr>
              <a:spLocks noChangeShapeType="1"/>
            </p:cNvSpPr>
            <p:nvPr/>
          </p:nvSpPr>
          <p:spPr bwMode="auto">
            <a:xfrm flipV="1">
              <a:off x="35718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8" name="Line 99"/>
            <p:cNvSpPr>
              <a:spLocks noChangeShapeType="1"/>
            </p:cNvSpPr>
            <p:nvPr/>
          </p:nvSpPr>
          <p:spPr bwMode="auto">
            <a:xfrm flipV="1">
              <a:off x="236855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9" name="Line 100"/>
            <p:cNvSpPr>
              <a:spLocks noChangeShapeType="1"/>
            </p:cNvSpPr>
            <p:nvPr/>
          </p:nvSpPr>
          <p:spPr bwMode="auto">
            <a:xfrm flipV="1">
              <a:off x="26955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0" name="Line 101"/>
            <p:cNvSpPr>
              <a:spLocks noChangeShapeType="1"/>
            </p:cNvSpPr>
            <p:nvPr/>
          </p:nvSpPr>
          <p:spPr bwMode="auto">
            <a:xfrm flipV="1">
              <a:off x="280511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1" name="Line 102"/>
            <p:cNvSpPr>
              <a:spLocks noChangeShapeType="1"/>
            </p:cNvSpPr>
            <p:nvPr/>
          </p:nvSpPr>
          <p:spPr bwMode="auto">
            <a:xfrm flipV="1">
              <a:off x="30226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2" name="Line 103"/>
            <p:cNvSpPr>
              <a:spLocks noChangeShapeType="1"/>
            </p:cNvSpPr>
            <p:nvPr/>
          </p:nvSpPr>
          <p:spPr bwMode="auto">
            <a:xfrm flipV="1">
              <a:off x="324485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" name="Line 104"/>
            <p:cNvSpPr>
              <a:spLocks noChangeShapeType="1"/>
            </p:cNvSpPr>
            <p:nvPr/>
          </p:nvSpPr>
          <p:spPr bwMode="auto">
            <a:xfrm flipV="1">
              <a:off x="33528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" name="Line 105"/>
            <p:cNvSpPr>
              <a:spLocks noChangeShapeType="1"/>
            </p:cNvSpPr>
            <p:nvPr/>
          </p:nvSpPr>
          <p:spPr bwMode="auto">
            <a:xfrm flipV="1">
              <a:off x="40084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5" name="Line 106"/>
            <p:cNvSpPr>
              <a:spLocks noChangeShapeType="1"/>
            </p:cNvSpPr>
            <p:nvPr/>
          </p:nvSpPr>
          <p:spPr bwMode="auto">
            <a:xfrm flipV="1">
              <a:off x="42291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6" name="Line 107"/>
            <p:cNvSpPr>
              <a:spLocks noChangeShapeType="1"/>
            </p:cNvSpPr>
            <p:nvPr/>
          </p:nvSpPr>
          <p:spPr bwMode="auto">
            <a:xfrm flipV="1">
              <a:off x="444658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7" name="Line 108"/>
            <p:cNvSpPr>
              <a:spLocks noChangeShapeType="1"/>
            </p:cNvSpPr>
            <p:nvPr/>
          </p:nvSpPr>
          <p:spPr bwMode="auto">
            <a:xfrm flipV="1">
              <a:off x="368141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8" name="Line 109"/>
            <p:cNvSpPr>
              <a:spLocks noChangeShapeType="1"/>
            </p:cNvSpPr>
            <p:nvPr/>
          </p:nvSpPr>
          <p:spPr bwMode="auto">
            <a:xfrm flipV="1">
              <a:off x="39020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9" name="Line 110"/>
            <p:cNvSpPr>
              <a:spLocks noChangeShapeType="1"/>
            </p:cNvSpPr>
            <p:nvPr/>
          </p:nvSpPr>
          <p:spPr bwMode="auto">
            <a:xfrm flipV="1">
              <a:off x="43386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0" name="Line 111"/>
            <p:cNvSpPr>
              <a:spLocks noChangeShapeType="1"/>
            </p:cNvSpPr>
            <p:nvPr/>
          </p:nvSpPr>
          <p:spPr bwMode="auto">
            <a:xfrm flipV="1">
              <a:off x="37925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1" name="Line 112"/>
            <p:cNvSpPr>
              <a:spLocks noChangeShapeType="1"/>
            </p:cNvSpPr>
            <p:nvPr/>
          </p:nvSpPr>
          <p:spPr bwMode="auto">
            <a:xfrm flipV="1">
              <a:off x="411956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2" name="Line 113"/>
            <p:cNvSpPr>
              <a:spLocks noChangeShapeType="1"/>
            </p:cNvSpPr>
            <p:nvPr/>
          </p:nvSpPr>
          <p:spPr bwMode="auto">
            <a:xfrm rot="5400000">
              <a:off x="-600075" y="4545013"/>
              <a:ext cx="26543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" name="Line 114"/>
            <p:cNvSpPr>
              <a:spLocks noChangeShapeType="1"/>
            </p:cNvSpPr>
            <p:nvPr/>
          </p:nvSpPr>
          <p:spPr bwMode="auto">
            <a:xfrm rot="5400000" flipV="1">
              <a:off x="739776" y="3454400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4" name="Line 115"/>
            <p:cNvSpPr>
              <a:spLocks noChangeShapeType="1"/>
            </p:cNvSpPr>
            <p:nvPr/>
          </p:nvSpPr>
          <p:spPr bwMode="auto">
            <a:xfrm rot="5400000" flipV="1">
              <a:off x="739776" y="3594100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5" name="Line 116"/>
            <p:cNvSpPr>
              <a:spLocks noChangeShapeType="1"/>
            </p:cNvSpPr>
            <p:nvPr/>
          </p:nvSpPr>
          <p:spPr bwMode="auto">
            <a:xfrm rot="5400000" flipV="1">
              <a:off x="739776" y="3733800"/>
              <a:ext cx="0" cy="22225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6" name="Line 117"/>
            <p:cNvSpPr>
              <a:spLocks noChangeShapeType="1"/>
            </p:cNvSpPr>
            <p:nvPr/>
          </p:nvSpPr>
          <p:spPr bwMode="auto">
            <a:xfrm rot="5400000" flipV="1">
              <a:off x="739776" y="3876675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7" name="Line 118"/>
            <p:cNvSpPr>
              <a:spLocks noChangeShapeType="1"/>
            </p:cNvSpPr>
            <p:nvPr/>
          </p:nvSpPr>
          <p:spPr bwMode="auto">
            <a:xfrm rot="5400000" flipV="1">
              <a:off x="739776" y="4019550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8" name="Line 119"/>
            <p:cNvSpPr>
              <a:spLocks noChangeShapeType="1"/>
            </p:cNvSpPr>
            <p:nvPr/>
          </p:nvSpPr>
          <p:spPr bwMode="auto">
            <a:xfrm rot="5400000" flipV="1">
              <a:off x="739776" y="4164012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9" name="Line 120"/>
            <p:cNvSpPr>
              <a:spLocks noChangeShapeType="1"/>
            </p:cNvSpPr>
            <p:nvPr/>
          </p:nvSpPr>
          <p:spPr bwMode="auto">
            <a:xfrm rot="5400000" flipV="1">
              <a:off x="739776" y="4302125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0" name="Line 121"/>
            <p:cNvSpPr>
              <a:spLocks noChangeShapeType="1"/>
            </p:cNvSpPr>
            <p:nvPr/>
          </p:nvSpPr>
          <p:spPr bwMode="auto">
            <a:xfrm rot="5400000" flipV="1">
              <a:off x="739776" y="4589462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1" name="Line 122"/>
            <p:cNvSpPr>
              <a:spLocks noChangeShapeType="1"/>
            </p:cNvSpPr>
            <p:nvPr/>
          </p:nvSpPr>
          <p:spPr bwMode="auto">
            <a:xfrm rot="5400000" flipV="1">
              <a:off x="739776" y="5156200"/>
              <a:ext cx="0" cy="22225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2" name="Line 123"/>
            <p:cNvSpPr>
              <a:spLocks noChangeShapeType="1"/>
            </p:cNvSpPr>
            <p:nvPr/>
          </p:nvSpPr>
          <p:spPr bwMode="auto">
            <a:xfrm rot="5400000" flipV="1">
              <a:off x="739776" y="4443412"/>
              <a:ext cx="0" cy="22225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" name="Line 124"/>
            <p:cNvSpPr>
              <a:spLocks noChangeShapeType="1"/>
            </p:cNvSpPr>
            <p:nvPr/>
          </p:nvSpPr>
          <p:spPr bwMode="auto">
            <a:xfrm rot="5400000" flipV="1">
              <a:off x="739776" y="4729162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" name="Line 125"/>
            <p:cNvSpPr>
              <a:spLocks noChangeShapeType="1"/>
            </p:cNvSpPr>
            <p:nvPr/>
          </p:nvSpPr>
          <p:spPr bwMode="auto">
            <a:xfrm rot="5400000" flipV="1">
              <a:off x="739776" y="4872037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5" name="Line 126"/>
            <p:cNvSpPr>
              <a:spLocks noChangeShapeType="1"/>
            </p:cNvSpPr>
            <p:nvPr/>
          </p:nvSpPr>
          <p:spPr bwMode="auto">
            <a:xfrm rot="5400000" flipV="1">
              <a:off x="739776" y="5013325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6" name="Line 127"/>
            <p:cNvSpPr>
              <a:spLocks noChangeShapeType="1"/>
            </p:cNvSpPr>
            <p:nvPr/>
          </p:nvSpPr>
          <p:spPr bwMode="auto">
            <a:xfrm rot="5400000" flipV="1">
              <a:off x="739776" y="5864225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7" name="Line 128"/>
            <p:cNvSpPr>
              <a:spLocks noChangeShapeType="1"/>
            </p:cNvSpPr>
            <p:nvPr/>
          </p:nvSpPr>
          <p:spPr bwMode="auto">
            <a:xfrm rot="5400000" flipV="1">
              <a:off x="739776" y="5297487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8" name="Line 129"/>
            <p:cNvSpPr>
              <a:spLocks noChangeShapeType="1"/>
            </p:cNvSpPr>
            <p:nvPr/>
          </p:nvSpPr>
          <p:spPr bwMode="auto">
            <a:xfrm rot="5400000" flipV="1">
              <a:off x="739776" y="5438775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9" name="Line 130"/>
            <p:cNvSpPr>
              <a:spLocks noChangeShapeType="1"/>
            </p:cNvSpPr>
            <p:nvPr/>
          </p:nvSpPr>
          <p:spPr bwMode="auto">
            <a:xfrm rot="5400000" flipV="1">
              <a:off x="739776" y="5722937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0" name="Line 131"/>
            <p:cNvSpPr>
              <a:spLocks noChangeShapeType="1"/>
            </p:cNvSpPr>
            <p:nvPr/>
          </p:nvSpPr>
          <p:spPr bwMode="auto">
            <a:xfrm rot="5400000" flipV="1">
              <a:off x="739776" y="5581650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1" name="Oval 132"/>
            <p:cNvSpPr>
              <a:spLocks noChangeAspect="1" noChangeArrowheads="1"/>
            </p:cNvSpPr>
            <p:nvPr/>
          </p:nvSpPr>
          <p:spPr bwMode="auto">
            <a:xfrm>
              <a:off x="822325" y="5607050"/>
              <a:ext cx="28575" cy="36513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2" name="Oval 133"/>
            <p:cNvSpPr>
              <a:spLocks noChangeAspect="1" noChangeArrowheads="1"/>
            </p:cNvSpPr>
            <p:nvPr/>
          </p:nvSpPr>
          <p:spPr bwMode="auto">
            <a:xfrm>
              <a:off x="4213225" y="4527550"/>
              <a:ext cx="25400" cy="3492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" name="Text Box 134"/>
            <p:cNvSpPr txBox="1">
              <a:spLocks noChangeArrowheads="1"/>
            </p:cNvSpPr>
            <p:nvPr/>
          </p:nvSpPr>
          <p:spPr bwMode="auto">
            <a:xfrm>
              <a:off x="2743200" y="5921375"/>
              <a:ext cx="396875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154" name="Text Box 135"/>
            <p:cNvSpPr txBox="1">
              <a:spLocks noChangeArrowheads="1"/>
            </p:cNvSpPr>
            <p:nvPr/>
          </p:nvSpPr>
          <p:spPr bwMode="auto">
            <a:xfrm>
              <a:off x="3875088" y="5889625"/>
              <a:ext cx="274637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30</a:t>
              </a:r>
            </a:p>
          </p:txBody>
        </p:sp>
        <p:sp>
          <p:nvSpPr>
            <p:cNvPr id="155" name="Text Box 136"/>
            <p:cNvSpPr txBox="1">
              <a:spLocks noChangeArrowheads="1"/>
            </p:cNvSpPr>
            <p:nvPr/>
          </p:nvSpPr>
          <p:spPr bwMode="auto">
            <a:xfrm>
              <a:off x="4398963" y="5889625"/>
              <a:ext cx="320675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34</a:t>
              </a:r>
            </a:p>
          </p:txBody>
        </p:sp>
        <p:sp>
          <p:nvSpPr>
            <p:cNvPr id="156" name="Text Box 137"/>
            <p:cNvSpPr txBox="1">
              <a:spLocks noChangeArrowheads="1"/>
            </p:cNvSpPr>
            <p:nvPr/>
          </p:nvSpPr>
          <p:spPr bwMode="auto">
            <a:xfrm>
              <a:off x="466725" y="5638800"/>
              <a:ext cx="84138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57" name="Text Box 138"/>
            <p:cNvSpPr txBox="1">
              <a:spLocks noChangeArrowheads="1"/>
            </p:cNvSpPr>
            <p:nvPr/>
          </p:nvSpPr>
          <p:spPr bwMode="auto">
            <a:xfrm>
              <a:off x="406400" y="5076825"/>
              <a:ext cx="347663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10</a:t>
              </a:r>
            </a:p>
          </p:txBody>
        </p:sp>
        <p:sp>
          <p:nvSpPr>
            <p:cNvPr id="158" name="Text Box 139"/>
            <p:cNvSpPr txBox="1">
              <a:spLocks noChangeArrowheads="1"/>
            </p:cNvSpPr>
            <p:nvPr/>
          </p:nvSpPr>
          <p:spPr bwMode="auto">
            <a:xfrm>
              <a:off x="395288" y="4265613"/>
              <a:ext cx="347662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159" name="Text Box 140"/>
            <p:cNvSpPr txBox="1">
              <a:spLocks noChangeArrowheads="1"/>
            </p:cNvSpPr>
            <p:nvPr/>
          </p:nvSpPr>
          <p:spPr bwMode="auto">
            <a:xfrm>
              <a:off x="406400" y="3656013"/>
              <a:ext cx="347663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30</a:t>
              </a:r>
            </a:p>
          </p:txBody>
        </p:sp>
        <p:sp>
          <p:nvSpPr>
            <p:cNvPr id="160" name="Oval 141"/>
            <p:cNvSpPr>
              <a:spLocks noChangeAspect="1" noChangeArrowheads="1"/>
            </p:cNvSpPr>
            <p:nvPr/>
          </p:nvSpPr>
          <p:spPr bwMode="auto">
            <a:xfrm>
              <a:off x="4430713" y="3482975"/>
              <a:ext cx="28575" cy="3492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1" name="Line 142"/>
            <p:cNvSpPr>
              <a:spLocks noChangeShapeType="1"/>
            </p:cNvSpPr>
            <p:nvPr/>
          </p:nvSpPr>
          <p:spPr bwMode="auto">
            <a:xfrm>
              <a:off x="728663" y="3502025"/>
              <a:ext cx="37084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2" name="Freeform 143"/>
            <p:cNvSpPr/>
            <p:nvPr/>
          </p:nvSpPr>
          <p:spPr bwMode="auto">
            <a:xfrm>
              <a:off x="827088" y="3500438"/>
              <a:ext cx="3606800" cy="2124075"/>
            </a:xfrm>
            <a:custGeom>
              <a:avLst/>
              <a:gdLst>
                <a:gd name="T0" fmla="*/ 0 w 5228"/>
                <a:gd name="T1" fmla="*/ 2124075 h 2380"/>
                <a:gd name="T2" fmla="*/ 297347 w 5228"/>
                <a:gd name="T3" fmla="*/ 2016979 h 2380"/>
                <a:gd name="T4" fmla="*/ 629879 w 5228"/>
                <a:gd name="T5" fmla="*/ 1981280 h 2380"/>
                <a:gd name="T6" fmla="*/ 1093492 w 5228"/>
                <a:gd name="T7" fmla="*/ 1856334 h 2380"/>
                <a:gd name="T8" fmla="*/ 1543997 w 5228"/>
                <a:gd name="T9" fmla="*/ 1865259 h 2380"/>
                <a:gd name="T10" fmla="*/ 2277362 w 5228"/>
                <a:gd name="T11" fmla="*/ 1659991 h 2380"/>
                <a:gd name="T12" fmla="*/ 2734766 w 5228"/>
                <a:gd name="T13" fmla="*/ 1490422 h 2380"/>
                <a:gd name="T14" fmla="*/ 3388791 w 5228"/>
                <a:gd name="T15" fmla="*/ 1030801 h 2380"/>
                <a:gd name="T16" fmla="*/ 3606800 w 5228"/>
                <a:gd name="T17" fmla="*/ 0 h 23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228" h="2380">
                  <a:moveTo>
                    <a:pt x="0" y="2380"/>
                  </a:moveTo>
                  <a:cubicBezTo>
                    <a:pt x="139" y="2333"/>
                    <a:pt x="279" y="2287"/>
                    <a:pt x="431" y="2260"/>
                  </a:cubicBezTo>
                  <a:cubicBezTo>
                    <a:pt x="584" y="2233"/>
                    <a:pt x="720" y="2250"/>
                    <a:pt x="913" y="2220"/>
                  </a:cubicBezTo>
                  <a:cubicBezTo>
                    <a:pt x="1106" y="2190"/>
                    <a:pt x="1365" y="2102"/>
                    <a:pt x="1585" y="2080"/>
                  </a:cubicBezTo>
                  <a:cubicBezTo>
                    <a:pt x="1806" y="2058"/>
                    <a:pt x="1952" y="2127"/>
                    <a:pt x="2238" y="2090"/>
                  </a:cubicBezTo>
                  <a:cubicBezTo>
                    <a:pt x="2524" y="2053"/>
                    <a:pt x="3013" y="1930"/>
                    <a:pt x="3301" y="1860"/>
                  </a:cubicBezTo>
                  <a:cubicBezTo>
                    <a:pt x="3589" y="1790"/>
                    <a:pt x="3696" y="1788"/>
                    <a:pt x="3964" y="1670"/>
                  </a:cubicBezTo>
                  <a:cubicBezTo>
                    <a:pt x="4232" y="1552"/>
                    <a:pt x="4701" y="1433"/>
                    <a:pt x="4912" y="1155"/>
                  </a:cubicBezTo>
                  <a:cubicBezTo>
                    <a:pt x="5123" y="877"/>
                    <a:pt x="5162" y="241"/>
                    <a:pt x="5228" y="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3" name="Text Box 144"/>
            <p:cNvSpPr txBox="1">
              <a:spLocks noChangeArrowheads="1"/>
            </p:cNvSpPr>
            <p:nvPr/>
          </p:nvSpPr>
          <p:spPr bwMode="auto">
            <a:xfrm>
              <a:off x="717550" y="5605463"/>
              <a:ext cx="1260475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A (1, 3.5)</a:t>
              </a:r>
            </a:p>
          </p:txBody>
        </p:sp>
        <p:sp>
          <p:nvSpPr>
            <p:cNvPr id="164" name="Text Box 145"/>
            <p:cNvSpPr txBox="1">
              <a:spLocks noChangeArrowheads="1"/>
            </p:cNvSpPr>
            <p:nvPr/>
          </p:nvSpPr>
          <p:spPr bwMode="auto">
            <a:xfrm>
              <a:off x="4211638" y="4668838"/>
              <a:ext cx="1228725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B (32, 18.6)</a:t>
              </a:r>
            </a:p>
          </p:txBody>
        </p:sp>
        <p:sp>
          <p:nvSpPr>
            <p:cNvPr id="165" name="Text Box 146"/>
            <p:cNvSpPr txBox="1">
              <a:spLocks noChangeArrowheads="1"/>
            </p:cNvSpPr>
            <p:nvPr/>
          </p:nvSpPr>
          <p:spPr bwMode="auto">
            <a:xfrm>
              <a:off x="638175" y="5889625"/>
              <a:ext cx="112713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 i="1" dirty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166" name="Text Box 147"/>
            <p:cNvSpPr txBox="1">
              <a:spLocks noChangeArrowheads="1"/>
            </p:cNvSpPr>
            <p:nvPr/>
          </p:nvSpPr>
          <p:spPr bwMode="auto">
            <a:xfrm>
              <a:off x="3902075" y="3186113"/>
              <a:ext cx="1389063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C (34, 33.4)</a:t>
              </a:r>
            </a:p>
          </p:txBody>
        </p:sp>
        <p:sp>
          <p:nvSpPr>
            <p:cNvPr id="167" name="Text Box 148"/>
            <p:cNvSpPr txBox="1">
              <a:spLocks noChangeArrowheads="1"/>
            </p:cNvSpPr>
            <p:nvPr/>
          </p:nvSpPr>
          <p:spPr bwMode="auto">
            <a:xfrm>
              <a:off x="744538" y="3082925"/>
              <a:ext cx="736600" cy="24447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T </a:t>
              </a: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(℃)</a:t>
              </a:r>
              <a:endParaRPr lang="en-US" altLang="zh-CN" sz="2000" b="1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68" name="Text Box 149"/>
            <p:cNvSpPr txBox="1">
              <a:spLocks noChangeArrowheads="1"/>
            </p:cNvSpPr>
            <p:nvPr/>
          </p:nvSpPr>
          <p:spPr bwMode="auto">
            <a:xfrm>
              <a:off x="1001713" y="5921375"/>
              <a:ext cx="112712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69" name="Text Box 150"/>
            <p:cNvSpPr txBox="1">
              <a:spLocks noChangeArrowheads="1"/>
            </p:cNvSpPr>
            <p:nvPr/>
          </p:nvSpPr>
          <p:spPr bwMode="auto">
            <a:xfrm>
              <a:off x="1643063" y="5921375"/>
              <a:ext cx="377825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 bwMode="auto">
          <a:xfrm>
            <a:off x="0" y="44624"/>
            <a:ext cx="9144000" cy="1143000"/>
            <a:chOff x="0" y="0"/>
            <a:chExt cx="5760" cy="720"/>
          </a:xfrm>
        </p:grpSpPr>
        <p:pic>
          <p:nvPicPr>
            <p:cNvPr id="9" name="Picture 10" descr="QQ截图20131201212812"/>
            <p:cNvPicPr>
              <a:picLocks noChangeAspect="1" noChangeArrowheads="1"/>
            </p:cNvPicPr>
            <p:nvPr/>
          </p:nvPicPr>
          <p:blipFill>
            <a:blip r:embed="rId2" cstate="print">
              <a:lum bright="58000" contrast="-10000"/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11" descr="QQ截图20131201220147"/>
            <p:cNvPicPr>
              <a:picLocks noChangeAspect="1" noChangeArrowheads="1"/>
            </p:cNvPicPr>
            <p:nvPr/>
          </p:nvPicPr>
          <p:blipFill>
            <a:blip r:embed="rId3" cstate="print"/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987824" y="472529"/>
            <a:ext cx="3024038" cy="7694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/>
            <a:r>
              <a:rPr kumimoji="0" lang="zh-CN" altLang="en-US" sz="4400" b="1" dirty="0" smtClean="0">
                <a:solidFill>
                  <a:srgbClr val="EE0000"/>
                </a:solidFill>
                <a:latin typeface="华文新魏" pitchFamily="2" charset="-122"/>
                <a:ea typeface="华文新魏" pitchFamily="2" charset="-122"/>
              </a:rPr>
              <a:t>探究</a:t>
            </a:r>
            <a:endParaRPr kumimoji="0" lang="en-US" altLang="zh-CN" sz="4400" b="1" dirty="0">
              <a:solidFill>
                <a:srgbClr val="EE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1556792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探究一：如何量化</a:t>
            </a:r>
            <a:r>
              <a:rPr lang="en-US" altLang="zh-CN" sz="2400" b="1" dirty="0" smtClean="0"/>
              <a:t>BC</a:t>
            </a:r>
            <a:r>
              <a:rPr lang="zh-CN" altLang="en-US" sz="2400" b="1" dirty="0" smtClean="0"/>
              <a:t>段的“陡峭程度”？</a:t>
            </a:r>
            <a:endParaRPr lang="zh-CN" altLang="en-US" sz="2400" b="1" dirty="0"/>
          </a:p>
        </p:txBody>
      </p:sp>
      <p:grpSp>
        <p:nvGrpSpPr>
          <p:cNvPr id="3" name="组合 169"/>
          <p:cNvGrpSpPr/>
          <p:nvPr/>
        </p:nvGrpSpPr>
        <p:grpSpPr>
          <a:xfrm>
            <a:off x="2191221" y="2996952"/>
            <a:ext cx="5045075" cy="3082925"/>
            <a:chOff x="395288" y="3082925"/>
            <a:chExt cx="5045075" cy="3082925"/>
          </a:xfrm>
        </p:grpSpPr>
        <p:sp>
          <p:nvSpPr>
            <p:cNvPr id="89" name="Text Box 70"/>
            <p:cNvSpPr txBox="1">
              <a:spLocks noChangeArrowheads="1"/>
            </p:cNvSpPr>
            <p:nvPr/>
          </p:nvSpPr>
          <p:spPr bwMode="auto">
            <a:xfrm>
              <a:off x="4519613" y="5892800"/>
              <a:ext cx="842962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zh-CN" altLang="en-US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en-US" altLang="zh-CN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t(d)</a:t>
              </a:r>
            </a:p>
          </p:txBody>
        </p:sp>
        <p:sp>
          <p:nvSpPr>
            <p:cNvPr id="90" name="Line 71"/>
            <p:cNvSpPr>
              <a:spLocks noChangeShapeType="1"/>
            </p:cNvSpPr>
            <p:nvPr/>
          </p:nvSpPr>
          <p:spPr bwMode="auto">
            <a:xfrm flipV="1">
              <a:off x="4230688" y="4535488"/>
              <a:ext cx="0" cy="133667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" name="Line 72"/>
            <p:cNvSpPr>
              <a:spLocks noChangeShapeType="1"/>
            </p:cNvSpPr>
            <p:nvPr/>
          </p:nvSpPr>
          <p:spPr bwMode="auto">
            <a:xfrm>
              <a:off x="730250" y="4545013"/>
              <a:ext cx="3495675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" name="Line 73"/>
            <p:cNvSpPr>
              <a:spLocks noChangeShapeType="1"/>
            </p:cNvSpPr>
            <p:nvPr/>
          </p:nvSpPr>
          <p:spPr bwMode="auto">
            <a:xfrm flipV="1">
              <a:off x="4446588" y="3500438"/>
              <a:ext cx="0" cy="237172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3" name="Line 74"/>
            <p:cNvSpPr>
              <a:spLocks noChangeShapeType="1"/>
            </p:cNvSpPr>
            <p:nvPr/>
          </p:nvSpPr>
          <p:spPr bwMode="auto">
            <a:xfrm flipV="1">
              <a:off x="836613" y="5624513"/>
              <a:ext cx="0" cy="24130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4" name="Line 75"/>
            <p:cNvSpPr>
              <a:spLocks noChangeShapeType="1"/>
            </p:cNvSpPr>
            <p:nvPr/>
          </p:nvSpPr>
          <p:spPr bwMode="auto">
            <a:xfrm>
              <a:off x="728663" y="5627688"/>
              <a:ext cx="10795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5" name="Line 76"/>
            <p:cNvSpPr>
              <a:spLocks noChangeShapeType="1"/>
            </p:cNvSpPr>
            <p:nvPr/>
          </p:nvSpPr>
          <p:spPr bwMode="auto">
            <a:xfrm>
              <a:off x="728663" y="5875338"/>
              <a:ext cx="400208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6" name="AutoShape 77"/>
            <p:cNvSpPr>
              <a:spLocks noChangeArrowheads="1"/>
            </p:cNvSpPr>
            <p:nvPr/>
          </p:nvSpPr>
          <p:spPr bwMode="auto">
            <a:xfrm>
              <a:off x="706438" y="3154363"/>
              <a:ext cx="41275" cy="112712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>
              <a:noFill/>
              <a:miter lim="800000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7" name="AutoShape 78"/>
            <p:cNvSpPr>
              <a:spLocks noChangeArrowheads="1"/>
            </p:cNvSpPr>
            <p:nvPr/>
          </p:nvSpPr>
          <p:spPr bwMode="auto">
            <a:xfrm rot="5400000">
              <a:off x="4693444" y="5828507"/>
              <a:ext cx="50800" cy="87312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>
              <a:noFill/>
              <a:miter lim="800000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8" name="Line 79"/>
            <p:cNvSpPr>
              <a:spLocks noChangeShapeType="1"/>
            </p:cNvSpPr>
            <p:nvPr/>
          </p:nvSpPr>
          <p:spPr bwMode="auto">
            <a:xfrm flipV="1">
              <a:off x="83661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9" name="Line 80"/>
            <p:cNvSpPr>
              <a:spLocks noChangeShapeType="1"/>
            </p:cNvSpPr>
            <p:nvPr/>
          </p:nvSpPr>
          <p:spPr bwMode="auto">
            <a:xfrm flipV="1">
              <a:off x="9477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0" name="Line 81"/>
            <p:cNvSpPr>
              <a:spLocks noChangeShapeType="1"/>
            </p:cNvSpPr>
            <p:nvPr/>
          </p:nvSpPr>
          <p:spPr bwMode="auto">
            <a:xfrm flipV="1">
              <a:off x="10572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1" name="Line 82"/>
            <p:cNvSpPr>
              <a:spLocks noChangeShapeType="1"/>
            </p:cNvSpPr>
            <p:nvPr/>
          </p:nvSpPr>
          <p:spPr bwMode="auto">
            <a:xfrm flipV="1">
              <a:off x="116681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" name="Line 83"/>
            <p:cNvSpPr>
              <a:spLocks noChangeShapeType="1"/>
            </p:cNvSpPr>
            <p:nvPr/>
          </p:nvSpPr>
          <p:spPr bwMode="auto">
            <a:xfrm flipV="1">
              <a:off x="127635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3" name="Line 84"/>
            <p:cNvSpPr>
              <a:spLocks noChangeShapeType="1"/>
            </p:cNvSpPr>
            <p:nvPr/>
          </p:nvSpPr>
          <p:spPr bwMode="auto">
            <a:xfrm flipV="1">
              <a:off x="13843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4" name="Line 85"/>
            <p:cNvSpPr>
              <a:spLocks noChangeShapeType="1"/>
            </p:cNvSpPr>
            <p:nvPr/>
          </p:nvSpPr>
          <p:spPr bwMode="auto">
            <a:xfrm flipV="1">
              <a:off x="149225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5" name="Line 86"/>
            <p:cNvSpPr>
              <a:spLocks noChangeShapeType="1"/>
            </p:cNvSpPr>
            <p:nvPr/>
          </p:nvSpPr>
          <p:spPr bwMode="auto">
            <a:xfrm flipV="1">
              <a:off x="16033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6" name="Line 87"/>
            <p:cNvSpPr>
              <a:spLocks noChangeShapeType="1"/>
            </p:cNvSpPr>
            <p:nvPr/>
          </p:nvSpPr>
          <p:spPr bwMode="auto">
            <a:xfrm flipV="1">
              <a:off x="17145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7" name="Line 88"/>
            <p:cNvSpPr>
              <a:spLocks noChangeShapeType="1"/>
            </p:cNvSpPr>
            <p:nvPr/>
          </p:nvSpPr>
          <p:spPr bwMode="auto">
            <a:xfrm flipV="1">
              <a:off x="182086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8" name="Line 89"/>
            <p:cNvSpPr>
              <a:spLocks noChangeShapeType="1"/>
            </p:cNvSpPr>
            <p:nvPr/>
          </p:nvSpPr>
          <p:spPr bwMode="auto">
            <a:xfrm flipV="1">
              <a:off x="19304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9" name="Line 90"/>
            <p:cNvSpPr>
              <a:spLocks noChangeShapeType="1"/>
            </p:cNvSpPr>
            <p:nvPr/>
          </p:nvSpPr>
          <p:spPr bwMode="auto">
            <a:xfrm flipV="1">
              <a:off x="20399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0" name="Line 91"/>
            <p:cNvSpPr>
              <a:spLocks noChangeShapeType="1"/>
            </p:cNvSpPr>
            <p:nvPr/>
          </p:nvSpPr>
          <p:spPr bwMode="auto">
            <a:xfrm flipV="1">
              <a:off x="214788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1" name="Line 92"/>
            <p:cNvSpPr>
              <a:spLocks noChangeShapeType="1"/>
            </p:cNvSpPr>
            <p:nvPr/>
          </p:nvSpPr>
          <p:spPr bwMode="auto">
            <a:xfrm flipV="1">
              <a:off x="225742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" name="Line 93"/>
            <p:cNvSpPr>
              <a:spLocks noChangeShapeType="1"/>
            </p:cNvSpPr>
            <p:nvPr/>
          </p:nvSpPr>
          <p:spPr bwMode="auto">
            <a:xfrm flipV="1">
              <a:off x="24796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" name="Line 94"/>
            <p:cNvSpPr>
              <a:spLocks noChangeShapeType="1"/>
            </p:cNvSpPr>
            <p:nvPr/>
          </p:nvSpPr>
          <p:spPr bwMode="auto">
            <a:xfrm flipV="1">
              <a:off x="258921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" name="Line 95"/>
            <p:cNvSpPr>
              <a:spLocks noChangeShapeType="1"/>
            </p:cNvSpPr>
            <p:nvPr/>
          </p:nvSpPr>
          <p:spPr bwMode="auto">
            <a:xfrm flipV="1">
              <a:off x="29162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" name="Line 96"/>
            <p:cNvSpPr>
              <a:spLocks noChangeShapeType="1"/>
            </p:cNvSpPr>
            <p:nvPr/>
          </p:nvSpPr>
          <p:spPr bwMode="auto">
            <a:xfrm flipV="1">
              <a:off x="313372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6" name="Line 97"/>
            <p:cNvSpPr>
              <a:spLocks noChangeShapeType="1"/>
            </p:cNvSpPr>
            <p:nvPr/>
          </p:nvSpPr>
          <p:spPr bwMode="auto">
            <a:xfrm flipV="1">
              <a:off x="346392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7" name="Line 98"/>
            <p:cNvSpPr>
              <a:spLocks noChangeShapeType="1"/>
            </p:cNvSpPr>
            <p:nvPr/>
          </p:nvSpPr>
          <p:spPr bwMode="auto">
            <a:xfrm flipV="1">
              <a:off x="35718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8" name="Line 99"/>
            <p:cNvSpPr>
              <a:spLocks noChangeShapeType="1"/>
            </p:cNvSpPr>
            <p:nvPr/>
          </p:nvSpPr>
          <p:spPr bwMode="auto">
            <a:xfrm flipV="1">
              <a:off x="236855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9" name="Line 100"/>
            <p:cNvSpPr>
              <a:spLocks noChangeShapeType="1"/>
            </p:cNvSpPr>
            <p:nvPr/>
          </p:nvSpPr>
          <p:spPr bwMode="auto">
            <a:xfrm flipV="1">
              <a:off x="26955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0" name="Line 101"/>
            <p:cNvSpPr>
              <a:spLocks noChangeShapeType="1"/>
            </p:cNvSpPr>
            <p:nvPr/>
          </p:nvSpPr>
          <p:spPr bwMode="auto">
            <a:xfrm flipV="1">
              <a:off x="280511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1" name="Line 102"/>
            <p:cNvSpPr>
              <a:spLocks noChangeShapeType="1"/>
            </p:cNvSpPr>
            <p:nvPr/>
          </p:nvSpPr>
          <p:spPr bwMode="auto">
            <a:xfrm flipV="1">
              <a:off x="30226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2" name="Line 103"/>
            <p:cNvSpPr>
              <a:spLocks noChangeShapeType="1"/>
            </p:cNvSpPr>
            <p:nvPr/>
          </p:nvSpPr>
          <p:spPr bwMode="auto">
            <a:xfrm flipV="1">
              <a:off x="324485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" name="Line 104"/>
            <p:cNvSpPr>
              <a:spLocks noChangeShapeType="1"/>
            </p:cNvSpPr>
            <p:nvPr/>
          </p:nvSpPr>
          <p:spPr bwMode="auto">
            <a:xfrm flipV="1">
              <a:off x="33528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" name="Line 105"/>
            <p:cNvSpPr>
              <a:spLocks noChangeShapeType="1"/>
            </p:cNvSpPr>
            <p:nvPr/>
          </p:nvSpPr>
          <p:spPr bwMode="auto">
            <a:xfrm flipV="1">
              <a:off x="40084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5" name="Line 106"/>
            <p:cNvSpPr>
              <a:spLocks noChangeShapeType="1"/>
            </p:cNvSpPr>
            <p:nvPr/>
          </p:nvSpPr>
          <p:spPr bwMode="auto">
            <a:xfrm flipV="1">
              <a:off x="42291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6" name="Line 107"/>
            <p:cNvSpPr>
              <a:spLocks noChangeShapeType="1"/>
            </p:cNvSpPr>
            <p:nvPr/>
          </p:nvSpPr>
          <p:spPr bwMode="auto">
            <a:xfrm flipV="1">
              <a:off x="444658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7" name="Line 108"/>
            <p:cNvSpPr>
              <a:spLocks noChangeShapeType="1"/>
            </p:cNvSpPr>
            <p:nvPr/>
          </p:nvSpPr>
          <p:spPr bwMode="auto">
            <a:xfrm flipV="1">
              <a:off x="368141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8" name="Line 109"/>
            <p:cNvSpPr>
              <a:spLocks noChangeShapeType="1"/>
            </p:cNvSpPr>
            <p:nvPr/>
          </p:nvSpPr>
          <p:spPr bwMode="auto">
            <a:xfrm flipV="1">
              <a:off x="39020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9" name="Line 110"/>
            <p:cNvSpPr>
              <a:spLocks noChangeShapeType="1"/>
            </p:cNvSpPr>
            <p:nvPr/>
          </p:nvSpPr>
          <p:spPr bwMode="auto">
            <a:xfrm flipV="1">
              <a:off x="43386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0" name="Line 111"/>
            <p:cNvSpPr>
              <a:spLocks noChangeShapeType="1"/>
            </p:cNvSpPr>
            <p:nvPr/>
          </p:nvSpPr>
          <p:spPr bwMode="auto">
            <a:xfrm flipV="1">
              <a:off x="37925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1" name="Line 112"/>
            <p:cNvSpPr>
              <a:spLocks noChangeShapeType="1"/>
            </p:cNvSpPr>
            <p:nvPr/>
          </p:nvSpPr>
          <p:spPr bwMode="auto">
            <a:xfrm flipV="1">
              <a:off x="411956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2" name="Line 113"/>
            <p:cNvSpPr>
              <a:spLocks noChangeShapeType="1"/>
            </p:cNvSpPr>
            <p:nvPr/>
          </p:nvSpPr>
          <p:spPr bwMode="auto">
            <a:xfrm rot="5400000">
              <a:off x="-600075" y="4545013"/>
              <a:ext cx="26543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" name="Line 114"/>
            <p:cNvSpPr>
              <a:spLocks noChangeShapeType="1"/>
            </p:cNvSpPr>
            <p:nvPr/>
          </p:nvSpPr>
          <p:spPr bwMode="auto">
            <a:xfrm rot="5400000" flipV="1">
              <a:off x="739776" y="3454400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4" name="Line 115"/>
            <p:cNvSpPr>
              <a:spLocks noChangeShapeType="1"/>
            </p:cNvSpPr>
            <p:nvPr/>
          </p:nvSpPr>
          <p:spPr bwMode="auto">
            <a:xfrm rot="5400000" flipV="1">
              <a:off x="739776" y="3594100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5" name="Line 116"/>
            <p:cNvSpPr>
              <a:spLocks noChangeShapeType="1"/>
            </p:cNvSpPr>
            <p:nvPr/>
          </p:nvSpPr>
          <p:spPr bwMode="auto">
            <a:xfrm rot="5400000" flipV="1">
              <a:off x="739776" y="3733800"/>
              <a:ext cx="0" cy="22225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6" name="Line 117"/>
            <p:cNvSpPr>
              <a:spLocks noChangeShapeType="1"/>
            </p:cNvSpPr>
            <p:nvPr/>
          </p:nvSpPr>
          <p:spPr bwMode="auto">
            <a:xfrm rot="5400000" flipV="1">
              <a:off x="739776" y="3876675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7" name="Line 118"/>
            <p:cNvSpPr>
              <a:spLocks noChangeShapeType="1"/>
            </p:cNvSpPr>
            <p:nvPr/>
          </p:nvSpPr>
          <p:spPr bwMode="auto">
            <a:xfrm rot="5400000" flipV="1">
              <a:off x="739776" y="4019550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8" name="Line 119"/>
            <p:cNvSpPr>
              <a:spLocks noChangeShapeType="1"/>
            </p:cNvSpPr>
            <p:nvPr/>
          </p:nvSpPr>
          <p:spPr bwMode="auto">
            <a:xfrm rot="5400000" flipV="1">
              <a:off x="739776" y="4164012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9" name="Line 120"/>
            <p:cNvSpPr>
              <a:spLocks noChangeShapeType="1"/>
            </p:cNvSpPr>
            <p:nvPr/>
          </p:nvSpPr>
          <p:spPr bwMode="auto">
            <a:xfrm rot="5400000" flipV="1">
              <a:off x="739776" y="4302125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0" name="Line 121"/>
            <p:cNvSpPr>
              <a:spLocks noChangeShapeType="1"/>
            </p:cNvSpPr>
            <p:nvPr/>
          </p:nvSpPr>
          <p:spPr bwMode="auto">
            <a:xfrm rot="5400000" flipV="1">
              <a:off x="739776" y="4589462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1" name="Line 122"/>
            <p:cNvSpPr>
              <a:spLocks noChangeShapeType="1"/>
            </p:cNvSpPr>
            <p:nvPr/>
          </p:nvSpPr>
          <p:spPr bwMode="auto">
            <a:xfrm rot="5400000" flipV="1">
              <a:off x="739776" y="5156200"/>
              <a:ext cx="0" cy="22225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2" name="Line 123"/>
            <p:cNvSpPr>
              <a:spLocks noChangeShapeType="1"/>
            </p:cNvSpPr>
            <p:nvPr/>
          </p:nvSpPr>
          <p:spPr bwMode="auto">
            <a:xfrm rot="5400000" flipV="1">
              <a:off x="739776" y="4443412"/>
              <a:ext cx="0" cy="22225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" name="Line 124"/>
            <p:cNvSpPr>
              <a:spLocks noChangeShapeType="1"/>
            </p:cNvSpPr>
            <p:nvPr/>
          </p:nvSpPr>
          <p:spPr bwMode="auto">
            <a:xfrm rot="5400000" flipV="1">
              <a:off x="739776" y="4729162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" name="Line 125"/>
            <p:cNvSpPr>
              <a:spLocks noChangeShapeType="1"/>
            </p:cNvSpPr>
            <p:nvPr/>
          </p:nvSpPr>
          <p:spPr bwMode="auto">
            <a:xfrm rot="5400000" flipV="1">
              <a:off x="739776" y="4872037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5" name="Line 126"/>
            <p:cNvSpPr>
              <a:spLocks noChangeShapeType="1"/>
            </p:cNvSpPr>
            <p:nvPr/>
          </p:nvSpPr>
          <p:spPr bwMode="auto">
            <a:xfrm rot="5400000" flipV="1">
              <a:off x="739776" y="5013325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6" name="Line 127"/>
            <p:cNvSpPr>
              <a:spLocks noChangeShapeType="1"/>
            </p:cNvSpPr>
            <p:nvPr/>
          </p:nvSpPr>
          <p:spPr bwMode="auto">
            <a:xfrm rot="5400000" flipV="1">
              <a:off x="739776" y="5864225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7" name="Line 128"/>
            <p:cNvSpPr>
              <a:spLocks noChangeShapeType="1"/>
            </p:cNvSpPr>
            <p:nvPr/>
          </p:nvSpPr>
          <p:spPr bwMode="auto">
            <a:xfrm rot="5400000" flipV="1">
              <a:off x="739776" y="5297487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8" name="Line 129"/>
            <p:cNvSpPr>
              <a:spLocks noChangeShapeType="1"/>
            </p:cNvSpPr>
            <p:nvPr/>
          </p:nvSpPr>
          <p:spPr bwMode="auto">
            <a:xfrm rot="5400000" flipV="1">
              <a:off x="739776" y="5438775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9" name="Line 130"/>
            <p:cNvSpPr>
              <a:spLocks noChangeShapeType="1"/>
            </p:cNvSpPr>
            <p:nvPr/>
          </p:nvSpPr>
          <p:spPr bwMode="auto">
            <a:xfrm rot="5400000" flipV="1">
              <a:off x="739776" y="5722937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0" name="Line 131"/>
            <p:cNvSpPr>
              <a:spLocks noChangeShapeType="1"/>
            </p:cNvSpPr>
            <p:nvPr/>
          </p:nvSpPr>
          <p:spPr bwMode="auto">
            <a:xfrm rot="5400000" flipV="1">
              <a:off x="739776" y="5581650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1" name="Oval 132"/>
            <p:cNvSpPr>
              <a:spLocks noChangeAspect="1" noChangeArrowheads="1"/>
            </p:cNvSpPr>
            <p:nvPr/>
          </p:nvSpPr>
          <p:spPr bwMode="auto">
            <a:xfrm>
              <a:off x="822325" y="5607050"/>
              <a:ext cx="28575" cy="36513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2" name="Oval 133"/>
            <p:cNvSpPr>
              <a:spLocks noChangeAspect="1" noChangeArrowheads="1"/>
            </p:cNvSpPr>
            <p:nvPr/>
          </p:nvSpPr>
          <p:spPr bwMode="auto">
            <a:xfrm>
              <a:off x="4213225" y="4527550"/>
              <a:ext cx="25400" cy="3492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" name="Text Box 134"/>
            <p:cNvSpPr txBox="1">
              <a:spLocks noChangeArrowheads="1"/>
            </p:cNvSpPr>
            <p:nvPr/>
          </p:nvSpPr>
          <p:spPr bwMode="auto">
            <a:xfrm>
              <a:off x="2743200" y="5921375"/>
              <a:ext cx="396875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154" name="Text Box 135"/>
            <p:cNvSpPr txBox="1">
              <a:spLocks noChangeArrowheads="1"/>
            </p:cNvSpPr>
            <p:nvPr/>
          </p:nvSpPr>
          <p:spPr bwMode="auto">
            <a:xfrm>
              <a:off x="3875088" y="5889625"/>
              <a:ext cx="274637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30</a:t>
              </a:r>
            </a:p>
          </p:txBody>
        </p:sp>
        <p:sp>
          <p:nvSpPr>
            <p:cNvPr id="155" name="Text Box 136"/>
            <p:cNvSpPr txBox="1">
              <a:spLocks noChangeArrowheads="1"/>
            </p:cNvSpPr>
            <p:nvPr/>
          </p:nvSpPr>
          <p:spPr bwMode="auto">
            <a:xfrm>
              <a:off x="4398963" y="5889625"/>
              <a:ext cx="320675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34</a:t>
              </a:r>
            </a:p>
          </p:txBody>
        </p:sp>
        <p:sp>
          <p:nvSpPr>
            <p:cNvPr id="156" name="Text Box 137"/>
            <p:cNvSpPr txBox="1">
              <a:spLocks noChangeArrowheads="1"/>
            </p:cNvSpPr>
            <p:nvPr/>
          </p:nvSpPr>
          <p:spPr bwMode="auto">
            <a:xfrm>
              <a:off x="466725" y="5638800"/>
              <a:ext cx="84138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57" name="Text Box 138"/>
            <p:cNvSpPr txBox="1">
              <a:spLocks noChangeArrowheads="1"/>
            </p:cNvSpPr>
            <p:nvPr/>
          </p:nvSpPr>
          <p:spPr bwMode="auto">
            <a:xfrm>
              <a:off x="406400" y="5076825"/>
              <a:ext cx="347663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10</a:t>
              </a:r>
            </a:p>
          </p:txBody>
        </p:sp>
        <p:sp>
          <p:nvSpPr>
            <p:cNvPr id="158" name="Text Box 139"/>
            <p:cNvSpPr txBox="1">
              <a:spLocks noChangeArrowheads="1"/>
            </p:cNvSpPr>
            <p:nvPr/>
          </p:nvSpPr>
          <p:spPr bwMode="auto">
            <a:xfrm>
              <a:off x="395288" y="4265613"/>
              <a:ext cx="347662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159" name="Text Box 140"/>
            <p:cNvSpPr txBox="1">
              <a:spLocks noChangeArrowheads="1"/>
            </p:cNvSpPr>
            <p:nvPr/>
          </p:nvSpPr>
          <p:spPr bwMode="auto">
            <a:xfrm>
              <a:off x="406400" y="3656013"/>
              <a:ext cx="347663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30</a:t>
              </a:r>
            </a:p>
          </p:txBody>
        </p:sp>
        <p:sp>
          <p:nvSpPr>
            <p:cNvPr id="160" name="Oval 141"/>
            <p:cNvSpPr>
              <a:spLocks noChangeAspect="1" noChangeArrowheads="1"/>
            </p:cNvSpPr>
            <p:nvPr/>
          </p:nvSpPr>
          <p:spPr bwMode="auto">
            <a:xfrm>
              <a:off x="4430713" y="3482975"/>
              <a:ext cx="28575" cy="3492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1" name="Line 142"/>
            <p:cNvSpPr>
              <a:spLocks noChangeShapeType="1"/>
            </p:cNvSpPr>
            <p:nvPr/>
          </p:nvSpPr>
          <p:spPr bwMode="auto">
            <a:xfrm>
              <a:off x="728663" y="3502025"/>
              <a:ext cx="37084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2" name="Freeform 143"/>
            <p:cNvSpPr/>
            <p:nvPr/>
          </p:nvSpPr>
          <p:spPr bwMode="auto">
            <a:xfrm>
              <a:off x="827088" y="3500438"/>
              <a:ext cx="3606800" cy="2124075"/>
            </a:xfrm>
            <a:custGeom>
              <a:avLst/>
              <a:gdLst>
                <a:gd name="T0" fmla="*/ 0 w 5228"/>
                <a:gd name="T1" fmla="*/ 2124075 h 2380"/>
                <a:gd name="T2" fmla="*/ 297347 w 5228"/>
                <a:gd name="T3" fmla="*/ 2016979 h 2380"/>
                <a:gd name="T4" fmla="*/ 629879 w 5228"/>
                <a:gd name="T5" fmla="*/ 1981280 h 2380"/>
                <a:gd name="T6" fmla="*/ 1093492 w 5228"/>
                <a:gd name="T7" fmla="*/ 1856334 h 2380"/>
                <a:gd name="T8" fmla="*/ 1543997 w 5228"/>
                <a:gd name="T9" fmla="*/ 1865259 h 2380"/>
                <a:gd name="T10" fmla="*/ 2277362 w 5228"/>
                <a:gd name="T11" fmla="*/ 1659991 h 2380"/>
                <a:gd name="T12" fmla="*/ 2734766 w 5228"/>
                <a:gd name="T13" fmla="*/ 1490422 h 2380"/>
                <a:gd name="T14" fmla="*/ 3388791 w 5228"/>
                <a:gd name="T15" fmla="*/ 1030801 h 2380"/>
                <a:gd name="T16" fmla="*/ 3606800 w 5228"/>
                <a:gd name="T17" fmla="*/ 0 h 23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228" h="2380">
                  <a:moveTo>
                    <a:pt x="0" y="2380"/>
                  </a:moveTo>
                  <a:cubicBezTo>
                    <a:pt x="139" y="2333"/>
                    <a:pt x="279" y="2287"/>
                    <a:pt x="431" y="2260"/>
                  </a:cubicBezTo>
                  <a:cubicBezTo>
                    <a:pt x="584" y="2233"/>
                    <a:pt x="720" y="2250"/>
                    <a:pt x="913" y="2220"/>
                  </a:cubicBezTo>
                  <a:cubicBezTo>
                    <a:pt x="1106" y="2190"/>
                    <a:pt x="1365" y="2102"/>
                    <a:pt x="1585" y="2080"/>
                  </a:cubicBezTo>
                  <a:cubicBezTo>
                    <a:pt x="1806" y="2058"/>
                    <a:pt x="1952" y="2127"/>
                    <a:pt x="2238" y="2090"/>
                  </a:cubicBezTo>
                  <a:cubicBezTo>
                    <a:pt x="2524" y="2053"/>
                    <a:pt x="3013" y="1930"/>
                    <a:pt x="3301" y="1860"/>
                  </a:cubicBezTo>
                  <a:cubicBezTo>
                    <a:pt x="3589" y="1790"/>
                    <a:pt x="3696" y="1788"/>
                    <a:pt x="3964" y="1670"/>
                  </a:cubicBezTo>
                  <a:cubicBezTo>
                    <a:pt x="4232" y="1552"/>
                    <a:pt x="4701" y="1433"/>
                    <a:pt x="4912" y="1155"/>
                  </a:cubicBezTo>
                  <a:cubicBezTo>
                    <a:pt x="5123" y="877"/>
                    <a:pt x="5162" y="241"/>
                    <a:pt x="5228" y="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3" name="Text Box 144"/>
            <p:cNvSpPr txBox="1">
              <a:spLocks noChangeArrowheads="1"/>
            </p:cNvSpPr>
            <p:nvPr/>
          </p:nvSpPr>
          <p:spPr bwMode="auto">
            <a:xfrm>
              <a:off x="717550" y="5605463"/>
              <a:ext cx="1260475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A (1, 3.5)</a:t>
              </a:r>
            </a:p>
          </p:txBody>
        </p:sp>
        <p:sp>
          <p:nvSpPr>
            <p:cNvPr id="164" name="Text Box 145"/>
            <p:cNvSpPr txBox="1">
              <a:spLocks noChangeArrowheads="1"/>
            </p:cNvSpPr>
            <p:nvPr/>
          </p:nvSpPr>
          <p:spPr bwMode="auto">
            <a:xfrm>
              <a:off x="4211638" y="4668838"/>
              <a:ext cx="1228725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B (32, 18.6)</a:t>
              </a:r>
            </a:p>
          </p:txBody>
        </p:sp>
        <p:sp>
          <p:nvSpPr>
            <p:cNvPr id="165" name="Text Box 146"/>
            <p:cNvSpPr txBox="1">
              <a:spLocks noChangeArrowheads="1"/>
            </p:cNvSpPr>
            <p:nvPr/>
          </p:nvSpPr>
          <p:spPr bwMode="auto">
            <a:xfrm>
              <a:off x="638175" y="5889625"/>
              <a:ext cx="112713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 i="1" dirty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166" name="Text Box 147"/>
            <p:cNvSpPr txBox="1">
              <a:spLocks noChangeArrowheads="1"/>
            </p:cNvSpPr>
            <p:nvPr/>
          </p:nvSpPr>
          <p:spPr bwMode="auto">
            <a:xfrm>
              <a:off x="3902075" y="3186113"/>
              <a:ext cx="1389063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C (34, 33.4)</a:t>
              </a:r>
            </a:p>
          </p:txBody>
        </p:sp>
        <p:sp>
          <p:nvSpPr>
            <p:cNvPr id="167" name="Text Box 148"/>
            <p:cNvSpPr txBox="1">
              <a:spLocks noChangeArrowheads="1"/>
            </p:cNvSpPr>
            <p:nvPr/>
          </p:nvSpPr>
          <p:spPr bwMode="auto">
            <a:xfrm>
              <a:off x="744538" y="3082925"/>
              <a:ext cx="736600" cy="24447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T </a:t>
              </a: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(℃)</a:t>
              </a:r>
              <a:endParaRPr lang="en-US" altLang="zh-CN" sz="2000" b="1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68" name="Text Box 149"/>
            <p:cNvSpPr txBox="1">
              <a:spLocks noChangeArrowheads="1"/>
            </p:cNvSpPr>
            <p:nvPr/>
          </p:nvSpPr>
          <p:spPr bwMode="auto">
            <a:xfrm>
              <a:off x="1001713" y="5921375"/>
              <a:ext cx="112712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69" name="Text Box 150"/>
            <p:cNvSpPr txBox="1">
              <a:spLocks noChangeArrowheads="1"/>
            </p:cNvSpPr>
            <p:nvPr/>
          </p:nvSpPr>
          <p:spPr bwMode="auto">
            <a:xfrm>
              <a:off x="1643063" y="5921375"/>
              <a:ext cx="377825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 bwMode="auto">
          <a:xfrm>
            <a:off x="0" y="44624"/>
            <a:ext cx="9144000" cy="1143000"/>
            <a:chOff x="0" y="0"/>
            <a:chExt cx="5760" cy="720"/>
          </a:xfrm>
        </p:grpSpPr>
        <p:pic>
          <p:nvPicPr>
            <p:cNvPr id="9" name="Picture 10" descr="QQ截图20131201212812"/>
            <p:cNvPicPr>
              <a:picLocks noChangeAspect="1" noChangeArrowheads="1"/>
            </p:cNvPicPr>
            <p:nvPr/>
          </p:nvPicPr>
          <p:blipFill>
            <a:blip r:embed="rId2" cstate="print">
              <a:lum bright="58000" contrast="-10000"/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11" descr="QQ截图20131201220147"/>
            <p:cNvPicPr>
              <a:picLocks noChangeAspect="1" noChangeArrowheads="1"/>
            </p:cNvPicPr>
            <p:nvPr/>
          </p:nvPicPr>
          <p:blipFill>
            <a:blip r:embed="rId3" cstate="print"/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987824" y="472529"/>
            <a:ext cx="3024038" cy="7694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/>
            <a:r>
              <a:rPr kumimoji="0" lang="zh-CN" altLang="en-US" sz="4400" b="1" dirty="0" smtClean="0">
                <a:solidFill>
                  <a:srgbClr val="EE0000"/>
                </a:solidFill>
                <a:latin typeface="华文新魏" pitchFamily="2" charset="-122"/>
                <a:ea typeface="华文新魏" pitchFamily="2" charset="-122"/>
              </a:rPr>
              <a:t>探究</a:t>
            </a:r>
            <a:endParaRPr kumimoji="0" lang="en-US" altLang="zh-CN" sz="4400" b="1" dirty="0">
              <a:solidFill>
                <a:srgbClr val="EE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1556792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探究一：如何量化</a:t>
            </a:r>
            <a:r>
              <a:rPr lang="en-US" altLang="zh-CN" sz="2400" b="1" dirty="0" smtClean="0"/>
              <a:t>BC</a:t>
            </a:r>
            <a:r>
              <a:rPr lang="zh-CN" altLang="en-US" sz="2400" b="1" dirty="0" smtClean="0"/>
              <a:t>段的“陡峭程度”？</a:t>
            </a:r>
            <a:endParaRPr lang="zh-CN" altLang="en-US" sz="2400" b="1" dirty="0"/>
          </a:p>
        </p:txBody>
      </p:sp>
      <p:grpSp>
        <p:nvGrpSpPr>
          <p:cNvPr id="3" name="组合 169"/>
          <p:cNvGrpSpPr/>
          <p:nvPr/>
        </p:nvGrpSpPr>
        <p:grpSpPr>
          <a:xfrm>
            <a:off x="2191221" y="2996952"/>
            <a:ext cx="5045075" cy="3082925"/>
            <a:chOff x="395288" y="3082925"/>
            <a:chExt cx="5045075" cy="3082925"/>
          </a:xfrm>
        </p:grpSpPr>
        <p:sp>
          <p:nvSpPr>
            <p:cNvPr id="89" name="Text Box 70"/>
            <p:cNvSpPr txBox="1">
              <a:spLocks noChangeArrowheads="1"/>
            </p:cNvSpPr>
            <p:nvPr/>
          </p:nvSpPr>
          <p:spPr bwMode="auto">
            <a:xfrm>
              <a:off x="4519613" y="5892800"/>
              <a:ext cx="842962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zh-CN" altLang="en-US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en-US" altLang="zh-CN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t(d)</a:t>
              </a:r>
            </a:p>
          </p:txBody>
        </p:sp>
        <p:sp>
          <p:nvSpPr>
            <p:cNvPr id="90" name="Line 71"/>
            <p:cNvSpPr>
              <a:spLocks noChangeShapeType="1"/>
            </p:cNvSpPr>
            <p:nvPr/>
          </p:nvSpPr>
          <p:spPr bwMode="auto">
            <a:xfrm flipV="1">
              <a:off x="4230688" y="4535488"/>
              <a:ext cx="0" cy="133667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" name="Line 72"/>
            <p:cNvSpPr>
              <a:spLocks noChangeShapeType="1"/>
            </p:cNvSpPr>
            <p:nvPr/>
          </p:nvSpPr>
          <p:spPr bwMode="auto">
            <a:xfrm>
              <a:off x="730250" y="4545013"/>
              <a:ext cx="3495675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" name="Line 73"/>
            <p:cNvSpPr>
              <a:spLocks noChangeShapeType="1"/>
            </p:cNvSpPr>
            <p:nvPr/>
          </p:nvSpPr>
          <p:spPr bwMode="auto">
            <a:xfrm flipV="1">
              <a:off x="4446588" y="3500438"/>
              <a:ext cx="0" cy="237172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3" name="Line 74"/>
            <p:cNvSpPr>
              <a:spLocks noChangeShapeType="1"/>
            </p:cNvSpPr>
            <p:nvPr/>
          </p:nvSpPr>
          <p:spPr bwMode="auto">
            <a:xfrm flipV="1">
              <a:off x="836613" y="5624513"/>
              <a:ext cx="0" cy="24130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4" name="Line 75"/>
            <p:cNvSpPr>
              <a:spLocks noChangeShapeType="1"/>
            </p:cNvSpPr>
            <p:nvPr/>
          </p:nvSpPr>
          <p:spPr bwMode="auto">
            <a:xfrm>
              <a:off x="728663" y="5627688"/>
              <a:ext cx="10795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5" name="Line 76"/>
            <p:cNvSpPr>
              <a:spLocks noChangeShapeType="1"/>
            </p:cNvSpPr>
            <p:nvPr/>
          </p:nvSpPr>
          <p:spPr bwMode="auto">
            <a:xfrm>
              <a:off x="728663" y="5875338"/>
              <a:ext cx="400208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6" name="AutoShape 77"/>
            <p:cNvSpPr>
              <a:spLocks noChangeArrowheads="1"/>
            </p:cNvSpPr>
            <p:nvPr/>
          </p:nvSpPr>
          <p:spPr bwMode="auto">
            <a:xfrm>
              <a:off x="706438" y="3154363"/>
              <a:ext cx="41275" cy="112712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>
              <a:noFill/>
              <a:miter lim="800000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7" name="AutoShape 78"/>
            <p:cNvSpPr>
              <a:spLocks noChangeArrowheads="1"/>
            </p:cNvSpPr>
            <p:nvPr/>
          </p:nvSpPr>
          <p:spPr bwMode="auto">
            <a:xfrm rot="5400000">
              <a:off x="4693444" y="5828507"/>
              <a:ext cx="50800" cy="87312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>
              <a:noFill/>
              <a:miter lim="800000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8" name="Line 79"/>
            <p:cNvSpPr>
              <a:spLocks noChangeShapeType="1"/>
            </p:cNvSpPr>
            <p:nvPr/>
          </p:nvSpPr>
          <p:spPr bwMode="auto">
            <a:xfrm flipV="1">
              <a:off x="83661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9" name="Line 80"/>
            <p:cNvSpPr>
              <a:spLocks noChangeShapeType="1"/>
            </p:cNvSpPr>
            <p:nvPr/>
          </p:nvSpPr>
          <p:spPr bwMode="auto">
            <a:xfrm flipV="1">
              <a:off x="9477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0" name="Line 81"/>
            <p:cNvSpPr>
              <a:spLocks noChangeShapeType="1"/>
            </p:cNvSpPr>
            <p:nvPr/>
          </p:nvSpPr>
          <p:spPr bwMode="auto">
            <a:xfrm flipV="1">
              <a:off x="10572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1" name="Line 82"/>
            <p:cNvSpPr>
              <a:spLocks noChangeShapeType="1"/>
            </p:cNvSpPr>
            <p:nvPr/>
          </p:nvSpPr>
          <p:spPr bwMode="auto">
            <a:xfrm flipV="1">
              <a:off x="116681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" name="Line 83"/>
            <p:cNvSpPr>
              <a:spLocks noChangeShapeType="1"/>
            </p:cNvSpPr>
            <p:nvPr/>
          </p:nvSpPr>
          <p:spPr bwMode="auto">
            <a:xfrm flipV="1">
              <a:off x="127635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3" name="Line 84"/>
            <p:cNvSpPr>
              <a:spLocks noChangeShapeType="1"/>
            </p:cNvSpPr>
            <p:nvPr/>
          </p:nvSpPr>
          <p:spPr bwMode="auto">
            <a:xfrm flipV="1">
              <a:off x="13843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4" name="Line 85"/>
            <p:cNvSpPr>
              <a:spLocks noChangeShapeType="1"/>
            </p:cNvSpPr>
            <p:nvPr/>
          </p:nvSpPr>
          <p:spPr bwMode="auto">
            <a:xfrm flipV="1">
              <a:off x="149225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5" name="Line 86"/>
            <p:cNvSpPr>
              <a:spLocks noChangeShapeType="1"/>
            </p:cNvSpPr>
            <p:nvPr/>
          </p:nvSpPr>
          <p:spPr bwMode="auto">
            <a:xfrm flipV="1">
              <a:off x="16033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6" name="Line 87"/>
            <p:cNvSpPr>
              <a:spLocks noChangeShapeType="1"/>
            </p:cNvSpPr>
            <p:nvPr/>
          </p:nvSpPr>
          <p:spPr bwMode="auto">
            <a:xfrm flipV="1">
              <a:off x="17145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7" name="Line 88"/>
            <p:cNvSpPr>
              <a:spLocks noChangeShapeType="1"/>
            </p:cNvSpPr>
            <p:nvPr/>
          </p:nvSpPr>
          <p:spPr bwMode="auto">
            <a:xfrm flipV="1">
              <a:off x="182086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8" name="Line 89"/>
            <p:cNvSpPr>
              <a:spLocks noChangeShapeType="1"/>
            </p:cNvSpPr>
            <p:nvPr/>
          </p:nvSpPr>
          <p:spPr bwMode="auto">
            <a:xfrm flipV="1">
              <a:off x="19304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9" name="Line 90"/>
            <p:cNvSpPr>
              <a:spLocks noChangeShapeType="1"/>
            </p:cNvSpPr>
            <p:nvPr/>
          </p:nvSpPr>
          <p:spPr bwMode="auto">
            <a:xfrm flipV="1">
              <a:off x="20399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0" name="Line 91"/>
            <p:cNvSpPr>
              <a:spLocks noChangeShapeType="1"/>
            </p:cNvSpPr>
            <p:nvPr/>
          </p:nvSpPr>
          <p:spPr bwMode="auto">
            <a:xfrm flipV="1">
              <a:off x="214788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1" name="Line 92"/>
            <p:cNvSpPr>
              <a:spLocks noChangeShapeType="1"/>
            </p:cNvSpPr>
            <p:nvPr/>
          </p:nvSpPr>
          <p:spPr bwMode="auto">
            <a:xfrm flipV="1">
              <a:off x="225742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" name="Line 93"/>
            <p:cNvSpPr>
              <a:spLocks noChangeShapeType="1"/>
            </p:cNvSpPr>
            <p:nvPr/>
          </p:nvSpPr>
          <p:spPr bwMode="auto">
            <a:xfrm flipV="1">
              <a:off x="24796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" name="Line 94"/>
            <p:cNvSpPr>
              <a:spLocks noChangeShapeType="1"/>
            </p:cNvSpPr>
            <p:nvPr/>
          </p:nvSpPr>
          <p:spPr bwMode="auto">
            <a:xfrm flipV="1">
              <a:off x="258921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" name="Line 95"/>
            <p:cNvSpPr>
              <a:spLocks noChangeShapeType="1"/>
            </p:cNvSpPr>
            <p:nvPr/>
          </p:nvSpPr>
          <p:spPr bwMode="auto">
            <a:xfrm flipV="1">
              <a:off x="29162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" name="Line 96"/>
            <p:cNvSpPr>
              <a:spLocks noChangeShapeType="1"/>
            </p:cNvSpPr>
            <p:nvPr/>
          </p:nvSpPr>
          <p:spPr bwMode="auto">
            <a:xfrm flipV="1">
              <a:off x="313372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6" name="Line 97"/>
            <p:cNvSpPr>
              <a:spLocks noChangeShapeType="1"/>
            </p:cNvSpPr>
            <p:nvPr/>
          </p:nvSpPr>
          <p:spPr bwMode="auto">
            <a:xfrm flipV="1">
              <a:off x="346392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7" name="Line 98"/>
            <p:cNvSpPr>
              <a:spLocks noChangeShapeType="1"/>
            </p:cNvSpPr>
            <p:nvPr/>
          </p:nvSpPr>
          <p:spPr bwMode="auto">
            <a:xfrm flipV="1">
              <a:off x="35718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8" name="Line 99"/>
            <p:cNvSpPr>
              <a:spLocks noChangeShapeType="1"/>
            </p:cNvSpPr>
            <p:nvPr/>
          </p:nvSpPr>
          <p:spPr bwMode="auto">
            <a:xfrm flipV="1">
              <a:off x="236855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9" name="Line 100"/>
            <p:cNvSpPr>
              <a:spLocks noChangeShapeType="1"/>
            </p:cNvSpPr>
            <p:nvPr/>
          </p:nvSpPr>
          <p:spPr bwMode="auto">
            <a:xfrm flipV="1">
              <a:off x="26955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0" name="Line 101"/>
            <p:cNvSpPr>
              <a:spLocks noChangeShapeType="1"/>
            </p:cNvSpPr>
            <p:nvPr/>
          </p:nvSpPr>
          <p:spPr bwMode="auto">
            <a:xfrm flipV="1">
              <a:off x="280511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1" name="Line 102"/>
            <p:cNvSpPr>
              <a:spLocks noChangeShapeType="1"/>
            </p:cNvSpPr>
            <p:nvPr/>
          </p:nvSpPr>
          <p:spPr bwMode="auto">
            <a:xfrm flipV="1">
              <a:off x="30226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2" name="Line 103"/>
            <p:cNvSpPr>
              <a:spLocks noChangeShapeType="1"/>
            </p:cNvSpPr>
            <p:nvPr/>
          </p:nvSpPr>
          <p:spPr bwMode="auto">
            <a:xfrm flipV="1">
              <a:off x="324485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" name="Line 104"/>
            <p:cNvSpPr>
              <a:spLocks noChangeShapeType="1"/>
            </p:cNvSpPr>
            <p:nvPr/>
          </p:nvSpPr>
          <p:spPr bwMode="auto">
            <a:xfrm flipV="1">
              <a:off x="33528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" name="Line 105"/>
            <p:cNvSpPr>
              <a:spLocks noChangeShapeType="1"/>
            </p:cNvSpPr>
            <p:nvPr/>
          </p:nvSpPr>
          <p:spPr bwMode="auto">
            <a:xfrm flipV="1">
              <a:off x="40084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5" name="Line 106"/>
            <p:cNvSpPr>
              <a:spLocks noChangeShapeType="1"/>
            </p:cNvSpPr>
            <p:nvPr/>
          </p:nvSpPr>
          <p:spPr bwMode="auto">
            <a:xfrm flipV="1">
              <a:off x="4229100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6" name="Line 107"/>
            <p:cNvSpPr>
              <a:spLocks noChangeShapeType="1"/>
            </p:cNvSpPr>
            <p:nvPr/>
          </p:nvSpPr>
          <p:spPr bwMode="auto">
            <a:xfrm flipV="1">
              <a:off x="444658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7" name="Line 108"/>
            <p:cNvSpPr>
              <a:spLocks noChangeShapeType="1"/>
            </p:cNvSpPr>
            <p:nvPr/>
          </p:nvSpPr>
          <p:spPr bwMode="auto">
            <a:xfrm flipV="1">
              <a:off x="368141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8" name="Line 109"/>
            <p:cNvSpPr>
              <a:spLocks noChangeShapeType="1"/>
            </p:cNvSpPr>
            <p:nvPr/>
          </p:nvSpPr>
          <p:spPr bwMode="auto">
            <a:xfrm flipV="1">
              <a:off x="3902075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9" name="Line 110"/>
            <p:cNvSpPr>
              <a:spLocks noChangeShapeType="1"/>
            </p:cNvSpPr>
            <p:nvPr/>
          </p:nvSpPr>
          <p:spPr bwMode="auto">
            <a:xfrm flipV="1">
              <a:off x="43386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0" name="Line 111"/>
            <p:cNvSpPr>
              <a:spLocks noChangeShapeType="1"/>
            </p:cNvSpPr>
            <p:nvPr/>
          </p:nvSpPr>
          <p:spPr bwMode="auto">
            <a:xfrm flipV="1">
              <a:off x="3792538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1" name="Line 112"/>
            <p:cNvSpPr>
              <a:spLocks noChangeShapeType="1"/>
            </p:cNvSpPr>
            <p:nvPr/>
          </p:nvSpPr>
          <p:spPr bwMode="auto">
            <a:xfrm flipV="1">
              <a:off x="4119563" y="5837238"/>
              <a:ext cx="0" cy="3016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2" name="Line 113"/>
            <p:cNvSpPr>
              <a:spLocks noChangeShapeType="1"/>
            </p:cNvSpPr>
            <p:nvPr/>
          </p:nvSpPr>
          <p:spPr bwMode="auto">
            <a:xfrm rot="5400000">
              <a:off x="-600075" y="4545013"/>
              <a:ext cx="26543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" name="Line 114"/>
            <p:cNvSpPr>
              <a:spLocks noChangeShapeType="1"/>
            </p:cNvSpPr>
            <p:nvPr/>
          </p:nvSpPr>
          <p:spPr bwMode="auto">
            <a:xfrm rot="5400000" flipV="1">
              <a:off x="739776" y="3454400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4" name="Line 115"/>
            <p:cNvSpPr>
              <a:spLocks noChangeShapeType="1"/>
            </p:cNvSpPr>
            <p:nvPr/>
          </p:nvSpPr>
          <p:spPr bwMode="auto">
            <a:xfrm rot="5400000" flipV="1">
              <a:off x="739776" y="3594100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5" name="Line 116"/>
            <p:cNvSpPr>
              <a:spLocks noChangeShapeType="1"/>
            </p:cNvSpPr>
            <p:nvPr/>
          </p:nvSpPr>
          <p:spPr bwMode="auto">
            <a:xfrm rot="5400000" flipV="1">
              <a:off x="739776" y="3733800"/>
              <a:ext cx="0" cy="22225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6" name="Line 117"/>
            <p:cNvSpPr>
              <a:spLocks noChangeShapeType="1"/>
            </p:cNvSpPr>
            <p:nvPr/>
          </p:nvSpPr>
          <p:spPr bwMode="auto">
            <a:xfrm rot="5400000" flipV="1">
              <a:off x="739776" y="3876675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7" name="Line 118"/>
            <p:cNvSpPr>
              <a:spLocks noChangeShapeType="1"/>
            </p:cNvSpPr>
            <p:nvPr/>
          </p:nvSpPr>
          <p:spPr bwMode="auto">
            <a:xfrm rot="5400000" flipV="1">
              <a:off x="739776" y="4019550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8" name="Line 119"/>
            <p:cNvSpPr>
              <a:spLocks noChangeShapeType="1"/>
            </p:cNvSpPr>
            <p:nvPr/>
          </p:nvSpPr>
          <p:spPr bwMode="auto">
            <a:xfrm rot="5400000" flipV="1">
              <a:off x="739776" y="4164012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9" name="Line 120"/>
            <p:cNvSpPr>
              <a:spLocks noChangeShapeType="1"/>
            </p:cNvSpPr>
            <p:nvPr/>
          </p:nvSpPr>
          <p:spPr bwMode="auto">
            <a:xfrm rot="5400000" flipV="1">
              <a:off x="739776" y="4302125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0" name="Line 121"/>
            <p:cNvSpPr>
              <a:spLocks noChangeShapeType="1"/>
            </p:cNvSpPr>
            <p:nvPr/>
          </p:nvSpPr>
          <p:spPr bwMode="auto">
            <a:xfrm rot="5400000" flipV="1">
              <a:off x="739776" y="4589462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1" name="Line 122"/>
            <p:cNvSpPr>
              <a:spLocks noChangeShapeType="1"/>
            </p:cNvSpPr>
            <p:nvPr/>
          </p:nvSpPr>
          <p:spPr bwMode="auto">
            <a:xfrm rot="5400000" flipV="1">
              <a:off x="739776" y="5156200"/>
              <a:ext cx="0" cy="22225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2" name="Line 123"/>
            <p:cNvSpPr>
              <a:spLocks noChangeShapeType="1"/>
            </p:cNvSpPr>
            <p:nvPr/>
          </p:nvSpPr>
          <p:spPr bwMode="auto">
            <a:xfrm rot="5400000" flipV="1">
              <a:off x="739776" y="4443412"/>
              <a:ext cx="0" cy="22225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" name="Line 124"/>
            <p:cNvSpPr>
              <a:spLocks noChangeShapeType="1"/>
            </p:cNvSpPr>
            <p:nvPr/>
          </p:nvSpPr>
          <p:spPr bwMode="auto">
            <a:xfrm rot="5400000" flipV="1">
              <a:off x="739776" y="4729162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" name="Line 125"/>
            <p:cNvSpPr>
              <a:spLocks noChangeShapeType="1"/>
            </p:cNvSpPr>
            <p:nvPr/>
          </p:nvSpPr>
          <p:spPr bwMode="auto">
            <a:xfrm rot="5400000" flipV="1">
              <a:off x="739776" y="4872037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5" name="Line 126"/>
            <p:cNvSpPr>
              <a:spLocks noChangeShapeType="1"/>
            </p:cNvSpPr>
            <p:nvPr/>
          </p:nvSpPr>
          <p:spPr bwMode="auto">
            <a:xfrm rot="5400000" flipV="1">
              <a:off x="739776" y="5013325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6" name="Line 127"/>
            <p:cNvSpPr>
              <a:spLocks noChangeShapeType="1"/>
            </p:cNvSpPr>
            <p:nvPr/>
          </p:nvSpPr>
          <p:spPr bwMode="auto">
            <a:xfrm rot="5400000" flipV="1">
              <a:off x="739776" y="5864225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7" name="Line 128"/>
            <p:cNvSpPr>
              <a:spLocks noChangeShapeType="1"/>
            </p:cNvSpPr>
            <p:nvPr/>
          </p:nvSpPr>
          <p:spPr bwMode="auto">
            <a:xfrm rot="5400000" flipV="1">
              <a:off x="739776" y="5297487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8" name="Line 129"/>
            <p:cNvSpPr>
              <a:spLocks noChangeShapeType="1"/>
            </p:cNvSpPr>
            <p:nvPr/>
          </p:nvSpPr>
          <p:spPr bwMode="auto">
            <a:xfrm rot="5400000" flipV="1">
              <a:off x="739776" y="5438775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9" name="Line 130"/>
            <p:cNvSpPr>
              <a:spLocks noChangeShapeType="1"/>
            </p:cNvSpPr>
            <p:nvPr/>
          </p:nvSpPr>
          <p:spPr bwMode="auto">
            <a:xfrm rot="5400000" flipV="1">
              <a:off x="739776" y="5722937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0" name="Line 131"/>
            <p:cNvSpPr>
              <a:spLocks noChangeShapeType="1"/>
            </p:cNvSpPr>
            <p:nvPr/>
          </p:nvSpPr>
          <p:spPr bwMode="auto">
            <a:xfrm rot="5400000" flipV="1">
              <a:off x="739776" y="5581650"/>
              <a:ext cx="0" cy="222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1" name="Oval 132"/>
            <p:cNvSpPr>
              <a:spLocks noChangeAspect="1" noChangeArrowheads="1"/>
            </p:cNvSpPr>
            <p:nvPr/>
          </p:nvSpPr>
          <p:spPr bwMode="auto">
            <a:xfrm>
              <a:off x="822325" y="5607050"/>
              <a:ext cx="28575" cy="36513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2" name="Oval 133"/>
            <p:cNvSpPr>
              <a:spLocks noChangeAspect="1" noChangeArrowheads="1"/>
            </p:cNvSpPr>
            <p:nvPr/>
          </p:nvSpPr>
          <p:spPr bwMode="auto">
            <a:xfrm>
              <a:off x="4213225" y="4527550"/>
              <a:ext cx="25400" cy="3492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" name="Text Box 134"/>
            <p:cNvSpPr txBox="1">
              <a:spLocks noChangeArrowheads="1"/>
            </p:cNvSpPr>
            <p:nvPr/>
          </p:nvSpPr>
          <p:spPr bwMode="auto">
            <a:xfrm>
              <a:off x="2743200" y="5921375"/>
              <a:ext cx="396875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154" name="Text Box 135"/>
            <p:cNvSpPr txBox="1">
              <a:spLocks noChangeArrowheads="1"/>
            </p:cNvSpPr>
            <p:nvPr/>
          </p:nvSpPr>
          <p:spPr bwMode="auto">
            <a:xfrm>
              <a:off x="3875088" y="5889625"/>
              <a:ext cx="274637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30</a:t>
              </a:r>
            </a:p>
          </p:txBody>
        </p:sp>
        <p:sp>
          <p:nvSpPr>
            <p:cNvPr id="155" name="Text Box 136"/>
            <p:cNvSpPr txBox="1">
              <a:spLocks noChangeArrowheads="1"/>
            </p:cNvSpPr>
            <p:nvPr/>
          </p:nvSpPr>
          <p:spPr bwMode="auto">
            <a:xfrm>
              <a:off x="4398963" y="5889625"/>
              <a:ext cx="320675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34</a:t>
              </a:r>
            </a:p>
          </p:txBody>
        </p:sp>
        <p:sp>
          <p:nvSpPr>
            <p:cNvPr id="156" name="Text Box 137"/>
            <p:cNvSpPr txBox="1">
              <a:spLocks noChangeArrowheads="1"/>
            </p:cNvSpPr>
            <p:nvPr/>
          </p:nvSpPr>
          <p:spPr bwMode="auto">
            <a:xfrm>
              <a:off x="466725" y="5638800"/>
              <a:ext cx="84138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57" name="Text Box 138"/>
            <p:cNvSpPr txBox="1">
              <a:spLocks noChangeArrowheads="1"/>
            </p:cNvSpPr>
            <p:nvPr/>
          </p:nvSpPr>
          <p:spPr bwMode="auto">
            <a:xfrm>
              <a:off x="406400" y="5076825"/>
              <a:ext cx="347663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10</a:t>
              </a:r>
            </a:p>
          </p:txBody>
        </p:sp>
        <p:sp>
          <p:nvSpPr>
            <p:cNvPr id="158" name="Text Box 139"/>
            <p:cNvSpPr txBox="1">
              <a:spLocks noChangeArrowheads="1"/>
            </p:cNvSpPr>
            <p:nvPr/>
          </p:nvSpPr>
          <p:spPr bwMode="auto">
            <a:xfrm>
              <a:off x="395288" y="4265613"/>
              <a:ext cx="347662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159" name="Text Box 140"/>
            <p:cNvSpPr txBox="1">
              <a:spLocks noChangeArrowheads="1"/>
            </p:cNvSpPr>
            <p:nvPr/>
          </p:nvSpPr>
          <p:spPr bwMode="auto">
            <a:xfrm>
              <a:off x="406400" y="3656013"/>
              <a:ext cx="347663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30</a:t>
              </a:r>
            </a:p>
          </p:txBody>
        </p:sp>
        <p:sp>
          <p:nvSpPr>
            <p:cNvPr id="160" name="Oval 141"/>
            <p:cNvSpPr>
              <a:spLocks noChangeAspect="1" noChangeArrowheads="1"/>
            </p:cNvSpPr>
            <p:nvPr/>
          </p:nvSpPr>
          <p:spPr bwMode="auto">
            <a:xfrm>
              <a:off x="4430713" y="3482975"/>
              <a:ext cx="28575" cy="3492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1" name="Line 142"/>
            <p:cNvSpPr>
              <a:spLocks noChangeShapeType="1"/>
            </p:cNvSpPr>
            <p:nvPr/>
          </p:nvSpPr>
          <p:spPr bwMode="auto">
            <a:xfrm>
              <a:off x="728663" y="3502025"/>
              <a:ext cx="37084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2" name="Freeform 143"/>
            <p:cNvSpPr/>
            <p:nvPr/>
          </p:nvSpPr>
          <p:spPr bwMode="auto">
            <a:xfrm>
              <a:off x="827088" y="3500438"/>
              <a:ext cx="3606800" cy="2124075"/>
            </a:xfrm>
            <a:custGeom>
              <a:avLst/>
              <a:gdLst>
                <a:gd name="T0" fmla="*/ 0 w 5228"/>
                <a:gd name="T1" fmla="*/ 2124075 h 2380"/>
                <a:gd name="T2" fmla="*/ 297347 w 5228"/>
                <a:gd name="T3" fmla="*/ 2016979 h 2380"/>
                <a:gd name="T4" fmla="*/ 629879 w 5228"/>
                <a:gd name="T5" fmla="*/ 1981280 h 2380"/>
                <a:gd name="T6" fmla="*/ 1093492 w 5228"/>
                <a:gd name="T7" fmla="*/ 1856334 h 2380"/>
                <a:gd name="T8" fmla="*/ 1543997 w 5228"/>
                <a:gd name="T9" fmla="*/ 1865259 h 2380"/>
                <a:gd name="T10" fmla="*/ 2277362 w 5228"/>
                <a:gd name="T11" fmla="*/ 1659991 h 2380"/>
                <a:gd name="T12" fmla="*/ 2734766 w 5228"/>
                <a:gd name="T13" fmla="*/ 1490422 h 2380"/>
                <a:gd name="T14" fmla="*/ 3388791 w 5228"/>
                <a:gd name="T15" fmla="*/ 1030801 h 2380"/>
                <a:gd name="T16" fmla="*/ 3606800 w 5228"/>
                <a:gd name="T17" fmla="*/ 0 h 23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228" h="2380">
                  <a:moveTo>
                    <a:pt x="0" y="2380"/>
                  </a:moveTo>
                  <a:cubicBezTo>
                    <a:pt x="139" y="2333"/>
                    <a:pt x="279" y="2287"/>
                    <a:pt x="431" y="2260"/>
                  </a:cubicBezTo>
                  <a:cubicBezTo>
                    <a:pt x="584" y="2233"/>
                    <a:pt x="720" y="2250"/>
                    <a:pt x="913" y="2220"/>
                  </a:cubicBezTo>
                  <a:cubicBezTo>
                    <a:pt x="1106" y="2190"/>
                    <a:pt x="1365" y="2102"/>
                    <a:pt x="1585" y="2080"/>
                  </a:cubicBezTo>
                  <a:cubicBezTo>
                    <a:pt x="1806" y="2058"/>
                    <a:pt x="1952" y="2127"/>
                    <a:pt x="2238" y="2090"/>
                  </a:cubicBezTo>
                  <a:cubicBezTo>
                    <a:pt x="2524" y="2053"/>
                    <a:pt x="3013" y="1930"/>
                    <a:pt x="3301" y="1860"/>
                  </a:cubicBezTo>
                  <a:cubicBezTo>
                    <a:pt x="3589" y="1790"/>
                    <a:pt x="3696" y="1788"/>
                    <a:pt x="3964" y="1670"/>
                  </a:cubicBezTo>
                  <a:cubicBezTo>
                    <a:pt x="4232" y="1552"/>
                    <a:pt x="4701" y="1433"/>
                    <a:pt x="4912" y="1155"/>
                  </a:cubicBezTo>
                  <a:cubicBezTo>
                    <a:pt x="5123" y="877"/>
                    <a:pt x="5162" y="241"/>
                    <a:pt x="5228" y="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3" name="Text Box 144"/>
            <p:cNvSpPr txBox="1">
              <a:spLocks noChangeArrowheads="1"/>
            </p:cNvSpPr>
            <p:nvPr/>
          </p:nvSpPr>
          <p:spPr bwMode="auto">
            <a:xfrm>
              <a:off x="717550" y="5605463"/>
              <a:ext cx="1260475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A (1, 3.5)</a:t>
              </a:r>
            </a:p>
          </p:txBody>
        </p:sp>
        <p:sp>
          <p:nvSpPr>
            <p:cNvPr id="164" name="Text Box 145"/>
            <p:cNvSpPr txBox="1">
              <a:spLocks noChangeArrowheads="1"/>
            </p:cNvSpPr>
            <p:nvPr/>
          </p:nvSpPr>
          <p:spPr bwMode="auto">
            <a:xfrm>
              <a:off x="4211638" y="4668838"/>
              <a:ext cx="1228725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B (32, 18.6)</a:t>
              </a:r>
            </a:p>
          </p:txBody>
        </p:sp>
        <p:sp>
          <p:nvSpPr>
            <p:cNvPr id="165" name="Text Box 146"/>
            <p:cNvSpPr txBox="1">
              <a:spLocks noChangeArrowheads="1"/>
            </p:cNvSpPr>
            <p:nvPr/>
          </p:nvSpPr>
          <p:spPr bwMode="auto">
            <a:xfrm>
              <a:off x="638175" y="5889625"/>
              <a:ext cx="112713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 i="1" dirty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166" name="Text Box 147"/>
            <p:cNvSpPr txBox="1">
              <a:spLocks noChangeArrowheads="1"/>
            </p:cNvSpPr>
            <p:nvPr/>
          </p:nvSpPr>
          <p:spPr bwMode="auto">
            <a:xfrm>
              <a:off x="3902075" y="3186113"/>
              <a:ext cx="1389063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C (34, 33.4)</a:t>
              </a:r>
            </a:p>
          </p:txBody>
        </p:sp>
        <p:sp>
          <p:nvSpPr>
            <p:cNvPr id="167" name="Text Box 148"/>
            <p:cNvSpPr txBox="1">
              <a:spLocks noChangeArrowheads="1"/>
            </p:cNvSpPr>
            <p:nvPr/>
          </p:nvSpPr>
          <p:spPr bwMode="auto">
            <a:xfrm>
              <a:off x="744538" y="3082925"/>
              <a:ext cx="736600" cy="24447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 i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T </a:t>
              </a: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(℃)</a:t>
              </a:r>
              <a:endParaRPr lang="en-US" altLang="zh-CN" sz="2000" b="1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68" name="Text Box 149"/>
            <p:cNvSpPr txBox="1">
              <a:spLocks noChangeArrowheads="1"/>
            </p:cNvSpPr>
            <p:nvPr/>
          </p:nvSpPr>
          <p:spPr bwMode="auto">
            <a:xfrm>
              <a:off x="1001713" y="5921375"/>
              <a:ext cx="112712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69" name="Text Box 150"/>
            <p:cNvSpPr txBox="1">
              <a:spLocks noChangeArrowheads="1"/>
            </p:cNvSpPr>
            <p:nvPr/>
          </p:nvSpPr>
          <p:spPr bwMode="auto">
            <a:xfrm>
              <a:off x="1643063" y="5921375"/>
              <a:ext cx="377825" cy="2444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10</a:t>
              </a:r>
            </a:p>
          </p:txBody>
        </p:sp>
      </p:grpSp>
      <p:cxnSp>
        <p:nvCxnSpPr>
          <p:cNvPr id="171" name="直接连接符 170"/>
          <p:cNvCxnSpPr/>
          <p:nvPr/>
        </p:nvCxnSpPr>
        <p:spPr>
          <a:xfrm flipV="1">
            <a:off x="6012160" y="3429000"/>
            <a:ext cx="230361" cy="1022647"/>
          </a:xfrm>
          <a:prstGeom prst="line">
            <a:avLst/>
          </a:prstGeom>
          <a:ln w="47625" cmpd="sng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1287</Words>
  <Application>Microsoft Office PowerPoint</Application>
  <PresentationFormat>全屏显示(4:3)</PresentationFormat>
  <Paragraphs>306</Paragraphs>
  <Slides>31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31</vt:i4>
      </vt:variant>
    </vt:vector>
  </HeadingPairs>
  <TitlesOfParts>
    <vt:vector size="34" baseType="lpstr">
      <vt:lpstr>Office 主题</vt:lpstr>
      <vt:lpstr>公式</vt:lpstr>
      <vt:lpstr>Equation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幻灯片 28</vt:lpstr>
      <vt:lpstr>幻灯片 29</vt:lpstr>
      <vt:lpstr>幻灯片 30</vt:lpstr>
      <vt:lpstr>幻灯片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huangfa</dc:creator>
  <cp:lastModifiedBy>huangfa</cp:lastModifiedBy>
  <cp:revision>71</cp:revision>
  <dcterms:created xsi:type="dcterms:W3CDTF">2018-11-27T14:27:00Z</dcterms:created>
  <dcterms:modified xsi:type="dcterms:W3CDTF">2018-11-29T23:43:14Z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2052-10.1.0.7668</vt:lpwstr>
  </property>
</Properties>
</file>