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261" r:id="rId4"/>
    <p:sldId id="292" r:id="rId5"/>
    <p:sldId id="281" r:id="rId6"/>
    <p:sldId id="291" r:id="rId7"/>
    <p:sldId id="282" r:id="rId8"/>
    <p:sldId id="283" r:id="rId9"/>
    <p:sldId id="286" r:id="rId10"/>
    <p:sldId id="284" r:id="rId11"/>
    <p:sldId id="285" r:id="rId12"/>
    <p:sldId id="290" r:id="rId13"/>
    <p:sldId id="288" r:id="rId14"/>
    <p:sldId id="289" r:id="rId15"/>
    <p:sldId id="293" r:id="rId16"/>
    <p:sldId id="278" r:id="rId17"/>
    <p:sldId id="294" r:id="rId18"/>
    <p:sldId id="309" r:id="rId19"/>
    <p:sldId id="280" r:id="rId20"/>
    <p:sldId id="296" r:id="rId21"/>
    <p:sldId id="297" r:id="rId22"/>
    <p:sldId id="298" r:id="rId23"/>
    <p:sldId id="299" r:id="rId24"/>
    <p:sldId id="300" r:id="rId25"/>
    <p:sldId id="310" r:id="rId26"/>
    <p:sldId id="301" r:id="rId27"/>
    <p:sldId id="302" r:id="rId28"/>
    <p:sldId id="304" r:id="rId29"/>
    <p:sldId id="307" r:id="rId30"/>
    <p:sldId id="308" r:id="rId31"/>
    <p:sldId id="27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979712" y="2708920"/>
            <a:ext cx="5400203" cy="11528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1.1.1</a:t>
            </a:r>
            <a:r>
              <a:rPr lang="zh-CN" altLang="en-US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平均变化率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95738" y="5084763"/>
            <a:ext cx="3960812" cy="769937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授课人：黄发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探究二：如何量化</a:t>
            </a:r>
            <a:r>
              <a:rPr lang="en-US" altLang="zh-CN" sz="2400" b="1" dirty="0" smtClean="0"/>
              <a:t>AB</a:t>
            </a:r>
            <a:r>
              <a:rPr lang="zh-CN" altLang="en-US" sz="2400" b="1" dirty="0" smtClean="0"/>
              <a:t>段的“陡峭程度”？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  <p:cxnSp>
        <p:nvCxnSpPr>
          <p:cNvPr id="171" name="直接连接符 170"/>
          <p:cNvCxnSpPr/>
          <p:nvPr/>
        </p:nvCxnSpPr>
        <p:spPr>
          <a:xfrm flipV="1">
            <a:off x="2627784" y="4437112"/>
            <a:ext cx="3384376" cy="1094656"/>
          </a:xfrm>
          <a:prstGeom prst="line">
            <a:avLst/>
          </a:prstGeom>
          <a:ln w="4762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探究三：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如果将气温曲线看成是函数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的图象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那么如何量化函数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[1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上的陡峭程度？</a:t>
            </a:r>
            <a:endParaRPr lang="zh-CN" altLang="en-US" sz="2400" b="1" dirty="0"/>
          </a:p>
        </p:txBody>
      </p:sp>
      <p:grpSp>
        <p:nvGrpSpPr>
          <p:cNvPr id="197" name="组合 196"/>
          <p:cNvGrpSpPr/>
          <p:nvPr/>
        </p:nvGrpSpPr>
        <p:grpSpPr>
          <a:xfrm>
            <a:off x="1794792" y="2756495"/>
            <a:ext cx="5297488" cy="3552825"/>
            <a:chOff x="1794792" y="2756495"/>
            <a:chExt cx="5297488" cy="3552825"/>
          </a:xfrm>
        </p:grpSpPr>
        <p:grpSp>
          <p:nvGrpSpPr>
            <p:cNvPr id="195" name="组合 194"/>
            <p:cNvGrpSpPr/>
            <p:nvPr/>
          </p:nvGrpSpPr>
          <p:grpSpPr>
            <a:xfrm>
              <a:off x="1794792" y="2756495"/>
              <a:ext cx="5297488" cy="3552825"/>
              <a:chOff x="104775" y="1808163"/>
              <a:chExt cx="5297488" cy="3552825"/>
            </a:xfrm>
          </p:grpSpPr>
          <p:sp>
            <p:nvSpPr>
              <p:cNvPr id="172" name="Line 5"/>
              <p:cNvSpPr>
                <a:spLocks noChangeShapeType="1"/>
              </p:cNvSpPr>
              <p:nvPr/>
            </p:nvSpPr>
            <p:spPr bwMode="auto">
              <a:xfrm flipH="1">
                <a:off x="788988" y="4476750"/>
                <a:ext cx="1873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3" name="Line 6"/>
              <p:cNvSpPr>
                <a:spLocks noChangeShapeType="1"/>
              </p:cNvSpPr>
              <p:nvPr/>
            </p:nvSpPr>
            <p:spPr bwMode="auto">
              <a:xfrm flipV="1">
                <a:off x="976313" y="4476750"/>
                <a:ext cx="0" cy="3651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" name="Line 7"/>
              <p:cNvSpPr>
                <a:spLocks noChangeShapeType="1"/>
              </p:cNvSpPr>
              <p:nvPr/>
            </p:nvSpPr>
            <p:spPr bwMode="auto">
              <a:xfrm>
                <a:off x="4524375" y="2470150"/>
                <a:ext cx="0" cy="23717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" name="Line 8"/>
              <p:cNvSpPr>
                <a:spLocks noChangeShapeType="1"/>
              </p:cNvSpPr>
              <p:nvPr/>
            </p:nvSpPr>
            <p:spPr bwMode="auto">
              <a:xfrm>
                <a:off x="415925" y="4841875"/>
                <a:ext cx="48545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6" name="Line 9"/>
              <p:cNvSpPr>
                <a:spLocks noChangeShapeType="1"/>
              </p:cNvSpPr>
              <p:nvPr/>
            </p:nvSpPr>
            <p:spPr bwMode="auto">
              <a:xfrm flipV="1">
                <a:off x="788988" y="2103438"/>
                <a:ext cx="0" cy="29210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7" name="Line 10"/>
              <p:cNvSpPr>
                <a:spLocks noChangeShapeType="1"/>
              </p:cNvSpPr>
              <p:nvPr/>
            </p:nvSpPr>
            <p:spPr bwMode="auto">
              <a:xfrm>
                <a:off x="788988" y="2470150"/>
                <a:ext cx="373538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8" name="Freeform 11"/>
              <p:cNvSpPr/>
              <p:nvPr/>
            </p:nvSpPr>
            <p:spPr bwMode="auto">
              <a:xfrm>
                <a:off x="976313" y="2470150"/>
                <a:ext cx="3548062" cy="2006600"/>
              </a:xfrm>
              <a:custGeom>
                <a:avLst/>
                <a:gdLst>
                  <a:gd name="T0" fmla="*/ 0 w 3420"/>
                  <a:gd name="T1" fmla="*/ 2006600 h 1716"/>
                  <a:gd name="T2" fmla="*/ 560220 w 3420"/>
                  <a:gd name="T3" fmla="*/ 1824182 h 1716"/>
                  <a:gd name="T4" fmla="*/ 933701 w 3420"/>
                  <a:gd name="T5" fmla="*/ 1824182 h 1716"/>
                  <a:gd name="T6" fmla="*/ 1680661 w 3420"/>
                  <a:gd name="T7" fmla="*/ 1641764 h 1716"/>
                  <a:gd name="T8" fmla="*/ 2427621 w 3420"/>
                  <a:gd name="T9" fmla="*/ 1459345 h 1716"/>
                  <a:gd name="T10" fmla="*/ 3174582 w 3420"/>
                  <a:gd name="T11" fmla="*/ 912091 h 1716"/>
                  <a:gd name="T12" fmla="*/ 3548062 w 3420"/>
                  <a:gd name="T13" fmla="*/ 0 h 17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20" h="1716">
                    <a:moveTo>
                      <a:pt x="0" y="1716"/>
                    </a:moveTo>
                    <a:cubicBezTo>
                      <a:pt x="195" y="1651"/>
                      <a:pt x="390" y="1586"/>
                      <a:pt x="540" y="1560"/>
                    </a:cubicBezTo>
                    <a:cubicBezTo>
                      <a:pt x="690" y="1534"/>
                      <a:pt x="720" y="1586"/>
                      <a:pt x="900" y="1560"/>
                    </a:cubicBezTo>
                    <a:cubicBezTo>
                      <a:pt x="1080" y="1534"/>
                      <a:pt x="1380" y="1456"/>
                      <a:pt x="1620" y="1404"/>
                    </a:cubicBezTo>
                    <a:cubicBezTo>
                      <a:pt x="1860" y="1352"/>
                      <a:pt x="2100" y="1352"/>
                      <a:pt x="2340" y="1248"/>
                    </a:cubicBezTo>
                    <a:cubicBezTo>
                      <a:pt x="2580" y="1144"/>
                      <a:pt x="2880" y="988"/>
                      <a:pt x="3060" y="780"/>
                    </a:cubicBezTo>
                    <a:cubicBezTo>
                      <a:pt x="3240" y="572"/>
                      <a:pt x="3360" y="130"/>
                      <a:pt x="342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9" name="Text Box 12"/>
              <p:cNvSpPr txBox="1">
                <a:spLocks noChangeArrowheads="1"/>
              </p:cNvSpPr>
              <p:nvPr/>
            </p:nvSpPr>
            <p:spPr bwMode="auto">
              <a:xfrm>
                <a:off x="415925" y="4832350"/>
                <a:ext cx="477838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80" name="Text Box 13"/>
              <p:cNvSpPr txBox="1">
                <a:spLocks noChangeArrowheads="1"/>
              </p:cNvSpPr>
              <p:nvPr/>
            </p:nvSpPr>
            <p:spPr bwMode="auto">
              <a:xfrm>
                <a:off x="814388" y="4832350"/>
                <a:ext cx="319087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81" name="Text Box 14"/>
              <p:cNvSpPr txBox="1">
                <a:spLocks noChangeArrowheads="1"/>
              </p:cNvSpPr>
              <p:nvPr/>
            </p:nvSpPr>
            <p:spPr bwMode="auto">
              <a:xfrm>
                <a:off x="4394200" y="4832350"/>
                <a:ext cx="636588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34</a:t>
                </a:r>
              </a:p>
            </p:txBody>
          </p:sp>
          <p:sp>
            <p:nvSpPr>
              <p:cNvPr id="182" name="Text Box 15"/>
              <p:cNvSpPr txBox="1">
                <a:spLocks noChangeArrowheads="1"/>
              </p:cNvSpPr>
              <p:nvPr/>
            </p:nvSpPr>
            <p:spPr bwMode="auto">
              <a:xfrm>
                <a:off x="5003800" y="4903788"/>
                <a:ext cx="398463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83" name="Text Box 16"/>
              <p:cNvSpPr txBox="1">
                <a:spLocks noChangeArrowheads="1"/>
              </p:cNvSpPr>
              <p:nvPr/>
            </p:nvSpPr>
            <p:spPr bwMode="auto">
              <a:xfrm>
                <a:off x="827088" y="1808163"/>
                <a:ext cx="715962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84" name="Text Box 17"/>
              <p:cNvSpPr txBox="1">
                <a:spLocks noChangeArrowheads="1"/>
              </p:cNvSpPr>
              <p:nvPr/>
            </p:nvSpPr>
            <p:spPr bwMode="auto">
              <a:xfrm>
                <a:off x="971550" y="4473575"/>
                <a:ext cx="557213" cy="395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5" name="Text Box 18"/>
              <p:cNvSpPr txBox="1">
                <a:spLocks noChangeArrowheads="1"/>
              </p:cNvSpPr>
              <p:nvPr/>
            </p:nvSpPr>
            <p:spPr bwMode="auto">
              <a:xfrm>
                <a:off x="4314825" y="2012950"/>
                <a:ext cx="477838" cy="3984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86" name="Text Box 19"/>
              <p:cNvSpPr txBox="1">
                <a:spLocks noChangeArrowheads="1"/>
              </p:cNvSpPr>
              <p:nvPr/>
            </p:nvSpPr>
            <p:spPr bwMode="auto">
              <a:xfrm>
                <a:off x="2565400" y="4014788"/>
                <a:ext cx="1511300" cy="395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f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187" name="Line 20"/>
              <p:cNvSpPr>
                <a:spLocks noChangeShapeType="1"/>
              </p:cNvSpPr>
              <p:nvPr/>
            </p:nvSpPr>
            <p:spPr bwMode="auto">
              <a:xfrm>
                <a:off x="2166938" y="4195763"/>
                <a:ext cx="0" cy="636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8" name="Line 21"/>
              <p:cNvSpPr>
                <a:spLocks noChangeShapeType="1"/>
              </p:cNvSpPr>
              <p:nvPr/>
            </p:nvSpPr>
            <p:spPr bwMode="auto">
              <a:xfrm flipH="1">
                <a:off x="814388" y="4195763"/>
                <a:ext cx="13525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" name="Text Box 22"/>
              <p:cNvSpPr txBox="1">
                <a:spLocks noChangeArrowheads="1"/>
              </p:cNvSpPr>
              <p:nvPr/>
            </p:nvSpPr>
            <p:spPr bwMode="auto">
              <a:xfrm>
                <a:off x="1849438" y="4832350"/>
                <a:ext cx="715962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400" i="1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0" name="Text Box 23"/>
              <p:cNvSpPr txBox="1">
                <a:spLocks noChangeArrowheads="1"/>
              </p:cNvSpPr>
              <p:nvPr/>
            </p:nvSpPr>
            <p:spPr bwMode="auto">
              <a:xfrm>
                <a:off x="104775" y="3922713"/>
                <a:ext cx="795338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f(x</a:t>
                </a:r>
                <a:r>
                  <a:rPr lang="en-US" altLang="zh-CN" sz="2400" i="1" baseline="-25000">
                    <a:latin typeface="Times New Roman" panose="02020603050405020304" pitchFamily="18" charset="0"/>
                  </a:rPr>
                  <a:t>1</a:t>
                </a:r>
                <a:r>
                  <a:rPr lang="en-US" altLang="zh-CN" sz="2400" i="1"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191" name="Rectangle 24"/>
              <p:cNvSpPr>
                <a:spLocks noChangeArrowheads="1"/>
              </p:cNvSpPr>
              <p:nvPr/>
            </p:nvSpPr>
            <p:spPr bwMode="auto">
              <a:xfrm>
                <a:off x="276225" y="4340225"/>
                <a:ext cx="623888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f(1)</a:t>
                </a:r>
              </a:p>
            </p:txBody>
          </p:sp>
          <p:sp>
            <p:nvSpPr>
              <p:cNvPr id="192" name="Line 28"/>
              <p:cNvSpPr>
                <a:spLocks noChangeShapeType="1"/>
              </p:cNvSpPr>
              <p:nvPr/>
            </p:nvSpPr>
            <p:spPr bwMode="auto">
              <a:xfrm flipV="1">
                <a:off x="900113" y="4211638"/>
                <a:ext cx="1277937" cy="29686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6" name="矩形 195"/>
            <p:cNvSpPr/>
            <p:nvPr/>
          </p:nvSpPr>
          <p:spPr>
            <a:xfrm>
              <a:off x="3707904" y="479715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i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探究三：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如果将气温曲线看成是函数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的图象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那么如何量化函数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[1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上的陡峭程度？</a:t>
            </a:r>
            <a:endParaRPr lang="zh-CN" altLang="en-US" sz="2400" b="1" dirty="0"/>
          </a:p>
        </p:txBody>
      </p:sp>
      <p:grpSp>
        <p:nvGrpSpPr>
          <p:cNvPr id="3" name="组合 196"/>
          <p:cNvGrpSpPr/>
          <p:nvPr/>
        </p:nvGrpSpPr>
        <p:grpSpPr>
          <a:xfrm>
            <a:off x="1794792" y="2756495"/>
            <a:ext cx="5297488" cy="3552825"/>
            <a:chOff x="1794792" y="2756495"/>
            <a:chExt cx="5297488" cy="3552825"/>
          </a:xfrm>
        </p:grpSpPr>
        <p:grpSp>
          <p:nvGrpSpPr>
            <p:cNvPr id="4" name="组合 194"/>
            <p:cNvGrpSpPr/>
            <p:nvPr/>
          </p:nvGrpSpPr>
          <p:grpSpPr>
            <a:xfrm>
              <a:off x="1794792" y="2756495"/>
              <a:ext cx="5297488" cy="3552825"/>
              <a:chOff x="104775" y="1808163"/>
              <a:chExt cx="5297488" cy="3552825"/>
            </a:xfrm>
          </p:grpSpPr>
          <p:sp>
            <p:nvSpPr>
              <p:cNvPr id="172" name="Line 5"/>
              <p:cNvSpPr>
                <a:spLocks noChangeShapeType="1"/>
              </p:cNvSpPr>
              <p:nvPr/>
            </p:nvSpPr>
            <p:spPr bwMode="auto">
              <a:xfrm flipH="1">
                <a:off x="788988" y="4476750"/>
                <a:ext cx="1873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3" name="Line 6"/>
              <p:cNvSpPr>
                <a:spLocks noChangeShapeType="1"/>
              </p:cNvSpPr>
              <p:nvPr/>
            </p:nvSpPr>
            <p:spPr bwMode="auto">
              <a:xfrm flipV="1">
                <a:off x="976313" y="4476750"/>
                <a:ext cx="0" cy="3651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" name="Line 7"/>
              <p:cNvSpPr>
                <a:spLocks noChangeShapeType="1"/>
              </p:cNvSpPr>
              <p:nvPr/>
            </p:nvSpPr>
            <p:spPr bwMode="auto">
              <a:xfrm>
                <a:off x="4524375" y="2470150"/>
                <a:ext cx="0" cy="23717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" name="Line 8"/>
              <p:cNvSpPr>
                <a:spLocks noChangeShapeType="1"/>
              </p:cNvSpPr>
              <p:nvPr/>
            </p:nvSpPr>
            <p:spPr bwMode="auto">
              <a:xfrm>
                <a:off x="415925" y="4841875"/>
                <a:ext cx="48545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6" name="Line 9"/>
              <p:cNvSpPr>
                <a:spLocks noChangeShapeType="1"/>
              </p:cNvSpPr>
              <p:nvPr/>
            </p:nvSpPr>
            <p:spPr bwMode="auto">
              <a:xfrm flipV="1">
                <a:off x="788988" y="2103438"/>
                <a:ext cx="0" cy="29210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7" name="Line 10"/>
              <p:cNvSpPr>
                <a:spLocks noChangeShapeType="1"/>
              </p:cNvSpPr>
              <p:nvPr/>
            </p:nvSpPr>
            <p:spPr bwMode="auto">
              <a:xfrm>
                <a:off x="788988" y="2470150"/>
                <a:ext cx="373538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8" name="Freeform 11"/>
              <p:cNvSpPr/>
              <p:nvPr/>
            </p:nvSpPr>
            <p:spPr bwMode="auto">
              <a:xfrm>
                <a:off x="976313" y="2470150"/>
                <a:ext cx="3548062" cy="2006600"/>
              </a:xfrm>
              <a:custGeom>
                <a:avLst/>
                <a:gdLst>
                  <a:gd name="T0" fmla="*/ 0 w 3420"/>
                  <a:gd name="T1" fmla="*/ 2006600 h 1716"/>
                  <a:gd name="T2" fmla="*/ 560220 w 3420"/>
                  <a:gd name="T3" fmla="*/ 1824182 h 1716"/>
                  <a:gd name="T4" fmla="*/ 933701 w 3420"/>
                  <a:gd name="T5" fmla="*/ 1824182 h 1716"/>
                  <a:gd name="T6" fmla="*/ 1680661 w 3420"/>
                  <a:gd name="T7" fmla="*/ 1641764 h 1716"/>
                  <a:gd name="T8" fmla="*/ 2427621 w 3420"/>
                  <a:gd name="T9" fmla="*/ 1459345 h 1716"/>
                  <a:gd name="T10" fmla="*/ 3174582 w 3420"/>
                  <a:gd name="T11" fmla="*/ 912091 h 1716"/>
                  <a:gd name="T12" fmla="*/ 3548062 w 3420"/>
                  <a:gd name="T13" fmla="*/ 0 h 17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20" h="1716">
                    <a:moveTo>
                      <a:pt x="0" y="1716"/>
                    </a:moveTo>
                    <a:cubicBezTo>
                      <a:pt x="195" y="1651"/>
                      <a:pt x="390" y="1586"/>
                      <a:pt x="540" y="1560"/>
                    </a:cubicBezTo>
                    <a:cubicBezTo>
                      <a:pt x="690" y="1534"/>
                      <a:pt x="720" y="1586"/>
                      <a:pt x="900" y="1560"/>
                    </a:cubicBezTo>
                    <a:cubicBezTo>
                      <a:pt x="1080" y="1534"/>
                      <a:pt x="1380" y="1456"/>
                      <a:pt x="1620" y="1404"/>
                    </a:cubicBezTo>
                    <a:cubicBezTo>
                      <a:pt x="1860" y="1352"/>
                      <a:pt x="2100" y="1352"/>
                      <a:pt x="2340" y="1248"/>
                    </a:cubicBezTo>
                    <a:cubicBezTo>
                      <a:pt x="2580" y="1144"/>
                      <a:pt x="2880" y="988"/>
                      <a:pt x="3060" y="780"/>
                    </a:cubicBezTo>
                    <a:cubicBezTo>
                      <a:pt x="3240" y="572"/>
                      <a:pt x="3360" y="130"/>
                      <a:pt x="342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9" name="Text Box 12"/>
              <p:cNvSpPr txBox="1">
                <a:spLocks noChangeArrowheads="1"/>
              </p:cNvSpPr>
              <p:nvPr/>
            </p:nvSpPr>
            <p:spPr bwMode="auto">
              <a:xfrm>
                <a:off x="415925" y="4832350"/>
                <a:ext cx="477838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80" name="Text Box 13"/>
              <p:cNvSpPr txBox="1">
                <a:spLocks noChangeArrowheads="1"/>
              </p:cNvSpPr>
              <p:nvPr/>
            </p:nvSpPr>
            <p:spPr bwMode="auto">
              <a:xfrm>
                <a:off x="814388" y="4832350"/>
                <a:ext cx="319087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81" name="Text Box 14"/>
              <p:cNvSpPr txBox="1">
                <a:spLocks noChangeArrowheads="1"/>
              </p:cNvSpPr>
              <p:nvPr/>
            </p:nvSpPr>
            <p:spPr bwMode="auto">
              <a:xfrm>
                <a:off x="4394200" y="4832350"/>
                <a:ext cx="636588" cy="3968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34</a:t>
                </a:r>
              </a:p>
            </p:txBody>
          </p:sp>
          <p:sp>
            <p:nvSpPr>
              <p:cNvPr id="182" name="Text Box 15"/>
              <p:cNvSpPr txBox="1">
                <a:spLocks noChangeArrowheads="1"/>
              </p:cNvSpPr>
              <p:nvPr/>
            </p:nvSpPr>
            <p:spPr bwMode="auto">
              <a:xfrm>
                <a:off x="5003800" y="4903788"/>
                <a:ext cx="398463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83" name="Text Box 16"/>
              <p:cNvSpPr txBox="1">
                <a:spLocks noChangeArrowheads="1"/>
              </p:cNvSpPr>
              <p:nvPr/>
            </p:nvSpPr>
            <p:spPr bwMode="auto">
              <a:xfrm>
                <a:off x="827088" y="1808163"/>
                <a:ext cx="715962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84" name="Text Box 17"/>
              <p:cNvSpPr txBox="1">
                <a:spLocks noChangeArrowheads="1"/>
              </p:cNvSpPr>
              <p:nvPr/>
            </p:nvSpPr>
            <p:spPr bwMode="auto">
              <a:xfrm>
                <a:off x="971550" y="4473575"/>
                <a:ext cx="557213" cy="395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5" name="Text Box 18"/>
              <p:cNvSpPr txBox="1">
                <a:spLocks noChangeArrowheads="1"/>
              </p:cNvSpPr>
              <p:nvPr/>
            </p:nvSpPr>
            <p:spPr bwMode="auto">
              <a:xfrm>
                <a:off x="4314825" y="2012950"/>
                <a:ext cx="477838" cy="3984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0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86" name="Text Box 19"/>
              <p:cNvSpPr txBox="1">
                <a:spLocks noChangeArrowheads="1"/>
              </p:cNvSpPr>
              <p:nvPr/>
            </p:nvSpPr>
            <p:spPr bwMode="auto">
              <a:xfrm>
                <a:off x="2565400" y="4014788"/>
                <a:ext cx="1511300" cy="395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f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kumimoji="1" lang="en-US" altLang="zh-CN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187" name="Line 20"/>
              <p:cNvSpPr>
                <a:spLocks noChangeShapeType="1"/>
              </p:cNvSpPr>
              <p:nvPr/>
            </p:nvSpPr>
            <p:spPr bwMode="auto">
              <a:xfrm>
                <a:off x="2166938" y="4195763"/>
                <a:ext cx="0" cy="636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8" name="Line 21"/>
              <p:cNvSpPr>
                <a:spLocks noChangeShapeType="1"/>
              </p:cNvSpPr>
              <p:nvPr/>
            </p:nvSpPr>
            <p:spPr bwMode="auto">
              <a:xfrm flipH="1">
                <a:off x="814388" y="4195763"/>
                <a:ext cx="13525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" name="Text Box 22"/>
              <p:cNvSpPr txBox="1">
                <a:spLocks noChangeArrowheads="1"/>
              </p:cNvSpPr>
              <p:nvPr/>
            </p:nvSpPr>
            <p:spPr bwMode="auto">
              <a:xfrm>
                <a:off x="1849438" y="4832350"/>
                <a:ext cx="715962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400" i="1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0" name="Text Box 23"/>
              <p:cNvSpPr txBox="1">
                <a:spLocks noChangeArrowheads="1"/>
              </p:cNvSpPr>
              <p:nvPr/>
            </p:nvSpPr>
            <p:spPr bwMode="auto">
              <a:xfrm>
                <a:off x="104775" y="3922713"/>
                <a:ext cx="795338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f(x</a:t>
                </a:r>
                <a:r>
                  <a:rPr lang="en-US" altLang="zh-CN" sz="2400" i="1" baseline="-25000">
                    <a:latin typeface="Times New Roman" panose="02020603050405020304" pitchFamily="18" charset="0"/>
                  </a:rPr>
                  <a:t>1</a:t>
                </a:r>
                <a:r>
                  <a:rPr lang="en-US" altLang="zh-CN" sz="2400" i="1"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191" name="Rectangle 24"/>
              <p:cNvSpPr>
                <a:spLocks noChangeArrowheads="1"/>
              </p:cNvSpPr>
              <p:nvPr/>
            </p:nvSpPr>
            <p:spPr bwMode="auto">
              <a:xfrm>
                <a:off x="276225" y="4340225"/>
                <a:ext cx="623888" cy="457200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f(1)</a:t>
                </a:r>
              </a:p>
            </p:txBody>
          </p:sp>
          <p:sp>
            <p:nvSpPr>
              <p:cNvPr id="192" name="Line 28"/>
              <p:cNvSpPr>
                <a:spLocks noChangeShapeType="1"/>
              </p:cNvSpPr>
              <p:nvPr/>
            </p:nvSpPr>
            <p:spPr bwMode="auto">
              <a:xfrm flipV="1">
                <a:off x="900113" y="4211638"/>
                <a:ext cx="1277937" cy="29686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6" name="矩形 195"/>
            <p:cNvSpPr/>
            <p:nvPr/>
          </p:nvSpPr>
          <p:spPr>
            <a:xfrm>
              <a:off x="3707904" y="479715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i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6588125" y="4292600"/>
          <a:ext cx="2224088" cy="947738"/>
        </p:xfrm>
        <a:graphic>
          <a:graphicData uri="http://schemas.openxmlformats.org/presentationml/2006/ole">
            <p:oleObj spid="_x0000_s1032" name="公式" r:id="rId5" imgW="1054440" imgH="559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探究四：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如果将气温曲线看成是函数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的图象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那么如何量化函数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34]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上的陡峭程度？</a:t>
            </a:r>
            <a:endParaRPr lang="zh-CN" altLang="en-US" sz="2400" b="1" dirty="0"/>
          </a:p>
        </p:txBody>
      </p:sp>
      <p:grpSp>
        <p:nvGrpSpPr>
          <p:cNvPr id="33" name="组合 32"/>
          <p:cNvGrpSpPr/>
          <p:nvPr/>
        </p:nvGrpSpPr>
        <p:grpSpPr>
          <a:xfrm>
            <a:off x="1763688" y="2687662"/>
            <a:ext cx="5410200" cy="3549650"/>
            <a:chOff x="152400" y="1092200"/>
            <a:chExt cx="5410200" cy="3549650"/>
          </a:xfrm>
        </p:grpSpPr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H="1">
              <a:off x="842963" y="3829050"/>
              <a:ext cx="187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" name="Group 8"/>
            <p:cNvGrpSpPr/>
            <p:nvPr/>
          </p:nvGrpSpPr>
          <p:grpSpPr bwMode="auto">
            <a:xfrm>
              <a:off x="152400" y="1092200"/>
              <a:ext cx="5410200" cy="3549650"/>
              <a:chOff x="864" y="1680"/>
              <a:chExt cx="3264" cy="1873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V="1">
                <a:off x="1394" y="3124"/>
                <a:ext cx="0" cy="19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2" name="Group 10"/>
              <p:cNvGrpSpPr/>
              <p:nvPr/>
            </p:nvGrpSpPr>
            <p:grpSpPr bwMode="auto">
              <a:xfrm>
                <a:off x="864" y="1680"/>
                <a:ext cx="3264" cy="1873"/>
                <a:chOff x="864" y="1680"/>
                <a:chExt cx="3264" cy="1873"/>
              </a:xfrm>
            </p:grpSpPr>
            <p:sp>
              <p:nvSpPr>
                <p:cNvPr id="43" name="Line 11"/>
                <p:cNvSpPr>
                  <a:spLocks noChangeShapeType="1"/>
                </p:cNvSpPr>
                <p:nvPr/>
              </p:nvSpPr>
              <p:spPr bwMode="auto">
                <a:xfrm>
                  <a:off x="3534" y="2065"/>
                  <a:ext cx="0" cy="12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Line 12"/>
                <p:cNvSpPr>
                  <a:spLocks noChangeShapeType="1"/>
                </p:cNvSpPr>
                <p:nvPr/>
              </p:nvSpPr>
              <p:spPr bwMode="auto">
                <a:xfrm>
                  <a:off x="1056" y="3317"/>
                  <a:ext cx="29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81" y="1872"/>
                  <a:ext cx="0" cy="15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Line 14"/>
                <p:cNvSpPr>
                  <a:spLocks noChangeShapeType="1"/>
                </p:cNvSpPr>
                <p:nvPr/>
              </p:nvSpPr>
              <p:spPr bwMode="auto">
                <a:xfrm>
                  <a:off x="1281" y="2546"/>
                  <a:ext cx="202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3308" y="2546"/>
                  <a:ext cx="0" cy="7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>
                  <a:off x="1281" y="2065"/>
                  <a:ext cx="22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7"/>
                <p:cNvSpPr/>
                <p:nvPr/>
              </p:nvSpPr>
              <p:spPr bwMode="auto">
                <a:xfrm>
                  <a:off x="1394" y="2065"/>
                  <a:ext cx="2140" cy="1059"/>
                </a:xfrm>
                <a:custGeom>
                  <a:avLst/>
                  <a:gdLst>
                    <a:gd name="T0" fmla="*/ 0 w 3420"/>
                    <a:gd name="T1" fmla="*/ 1059 h 1716"/>
                    <a:gd name="T2" fmla="*/ 338 w 3420"/>
                    <a:gd name="T3" fmla="*/ 963 h 1716"/>
                    <a:gd name="T4" fmla="*/ 563 w 3420"/>
                    <a:gd name="T5" fmla="*/ 963 h 1716"/>
                    <a:gd name="T6" fmla="*/ 1014 w 3420"/>
                    <a:gd name="T7" fmla="*/ 866 h 1716"/>
                    <a:gd name="T8" fmla="*/ 1464 w 3420"/>
                    <a:gd name="T9" fmla="*/ 770 h 1716"/>
                    <a:gd name="T10" fmla="*/ 1915 w 3420"/>
                    <a:gd name="T11" fmla="*/ 481 h 1716"/>
                    <a:gd name="T12" fmla="*/ 2140 w 3420"/>
                    <a:gd name="T13" fmla="*/ 0 h 17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20" h="1716">
                      <a:moveTo>
                        <a:pt x="0" y="1716"/>
                      </a:moveTo>
                      <a:cubicBezTo>
                        <a:pt x="195" y="1651"/>
                        <a:pt x="390" y="1586"/>
                        <a:pt x="540" y="1560"/>
                      </a:cubicBezTo>
                      <a:cubicBezTo>
                        <a:pt x="690" y="1534"/>
                        <a:pt x="720" y="1586"/>
                        <a:pt x="900" y="1560"/>
                      </a:cubicBezTo>
                      <a:cubicBezTo>
                        <a:pt x="1080" y="1534"/>
                        <a:pt x="1380" y="1456"/>
                        <a:pt x="1620" y="1404"/>
                      </a:cubicBezTo>
                      <a:cubicBezTo>
                        <a:pt x="1860" y="1352"/>
                        <a:pt x="2100" y="1352"/>
                        <a:pt x="2340" y="1248"/>
                      </a:cubicBezTo>
                      <a:cubicBezTo>
                        <a:pt x="2580" y="1144"/>
                        <a:pt x="2880" y="988"/>
                        <a:pt x="3060" y="780"/>
                      </a:cubicBezTo>
                      <a:cubicBezTo>
                        <a:pt x="3240" y="572"/>
                        <a:pt x="3360" y="130"/>
                        <a:pt x="342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56" y="3312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96" y="3312"/>
                  <a:ext cx="192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400" b="1" i="1" baseline="-25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6" y="3312"/>
                  <a:ext cx="384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34</a:t>
                  </a:r>
                </a:p>
              </p:txBody>
            </p:sp>
            <p:sp>
              <p:nvSpPr>
                <p:cNvPr id="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88" y="3312"/>
                  <a:ext cx="240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96" y="1680"/>
                  <a:ext cx="432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96" y="2880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08" y="1824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912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y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=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f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(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59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97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296" y="2976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0" y="3312"/>
                  <a:ext cx="432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lang="en-US" altLang="zh-CN" sz="2400" b="1" i="1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12" y="2832"/>
                  <a:ext cx="480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1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64" y="2400"/>
                  <a:ext cx="528" cy="2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</p:grpSp>
        </p:grp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1938" y="3692525"/>
              <a:ext cx="623887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f(1)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74625" y="1554163"/>
              <a:ext cx="776288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f(34)</a:t>
              </a: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4211638" y="1811338"/>
              <a:ext cx="341312" cy="93503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2019" name="Object 35"/>
          <p:cNvGraphicFramePr>
            <a:graphicFrameLocks noChangeAspect="1"/>
          </p:cNvGraphicFramePr>
          <p:nvPr/>
        </p:nvGraphicFramePr>
        <p:xfrm>
          <a:off x="6623050" y="4292600"/>
          <a:ext cx="2125663" cy="884238"/>
        </p:xfrm>
        <a:graphic>
          <a:graphicData uri="http://schemas.openxmlformats.org/presentationml/2006/ole">
            <p:oleObj spid="_x0000_s2056" name="公式" r:id="rId5" imgW="1206720" imgH="559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探究五：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如果将气温曲线看成是函数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的图象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那么如何量化函数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上的陡峭程度？</a:t>
            </a:r>
            <a:endParaRPr lang="zh-CN" altLang="en-US" sz="2400" b="1" dirty="0"/>
          </a:p>
        </p:txBody>
      </p:sp>
      <p:grpSp>
        <p:nvGrpSpPr>
          <p:cNvPr id="3" name="组合 32"/>
          <p:cNvGrpSpPr/>
          <p:nvPr/>
        </p:nvGrpSpPr>
        <p:grpSpPr>
          <a:xfrm>
            <a:off x="1763688" y="2687662"/>
            <a:ext cx="5410200" cy="3549650"/>
            <a:chOff x="152400" y="1092200"/>
            <a:chExt cx="5410200" cy="3549650"/>
          </a:xfrm>
        </p:grpSpPr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H="1">
              <a:off x="842963" y="3829050"/>
              <a:ext cx="187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8"/>
            <p:cNvGrpSpPr/>
            <p:nvPr/>
          </p:nvGrpSpPr>
          <p:grpSpPr bwMode="auto">
            <a:xfrm>
              <a:off x="152400" y="1092200"/>
              <a:ext cx="5410200" cy="3549650"/>
              <a:chOff x="864" y="1680"/>
              <a:chExt cx="3264" cy="1873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V="1">
                <a:off x="1394" y="3124"/>
                <a:ext cx="0" cy="19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10"/>
              <p:cNvGrpSpPr/>
              <p:nvPr/>
            </p:nvGrpSpPr>
            <p:grpSpPr bwMode="auto">
              <a:xfrm>
                <a:off x="864" y="1680"/>
                <a:ext cx="3264" cy="1873"/>
                <a:chOff x="864" y="1680"/>
                <a:chExt cx="3264" cy="1873"/>
              </a:xfrm>
            </p:grpSpPr>
            <p:sp>
              <p:nvSpPr>
                <p:cNvPr id="43" name="Line 11"/>
                <p:cNvSpPr>
                  <a:spLocks noChangeShapeType="1"/>
                </p:cNvSpPr>
                <p:nvPr/>
              </p:nvSpPr>
              <p:spPr bwMode="auto">
                <a:xfrm>
                  <a:off x="3534" y="2065"/>
                  <a:ext cx="0" cy="12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Line 12"/>
                <p:cNvSpPr>
                  <a:spLocks noChangeShapeType="1"/>
                </p:cNvSpPr>
                <p:nvPr/>
              </p:nvSpPr>
              <p:spPr bwMode="auto">
                <a:xfrm>
                  <a:off x="1056" y="3317"/>
                  <a:ext cx="29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81" y="1872"/>
                  <a:ext cx="0" cy="15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Line 14"/>
                <p:cNvSpPr>
                  <a:spLocks noChangeShapeType="1"/>
                </p:cNvSpPr>
                <p:nvPr/>
              </p:nvSpPr>
              <p:spPr bwMode="auto">
                <a:xfrm>
                  <a:off x="1281" y="2546"/>
                  <a:ext cx="202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3308" y="2546"/>
                  <a:ext cx="0" cy="7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>
                  <a:off x="1281" y="2065"/>
                  <a:ext cx="22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7"/>
                <p:cNvSpPr/>
                <p:nvPr/>
              </p:nvSpPr>
              <p:spPr bwMode="auto">
                <a:xfrm>
                  <a:off x="1394" y="2065"/>
                  <a:ext cx="2140" cy="1059"/>
                </a:xfrm>
                <a:custGeom>
                  <a:avLst/>
                  <a:gdLst>
                    <a:gd name="T0" fmla="*/ 0 w 3420"/>
                    <a:gd name="T1" fmla="*/ 1059 h 1716"/>
                    <a:gd name="T2" fmla="*/ 338 w 3420"/>
                    <a:gd name="T3" fmla="*/ 963 h 1716"/>
                    <a:gd name="T4" fmla="*/ 563 w 3420"/>
                    <a:gd name="T5" fmla="*/ 963 h 1716"/>
                    <a:gd name="T6" fmla="*/ 1014 w 3420"/>
                    <a:gd name="T7" fmla="*/ 866 h 1716"/>
                    <a:gd name="T8" fmla="*/ 1464 w 3420"/>
                    <a:gd name="T9" fmla="*/ 770 h 1716"/>
                    <a:gd name="T10" fmla="*/ 1915 w 3420"/>
                    <a:gd name="T11" fmla="*/ 481 h 1716"/>
                    <a:gd name="T12" fmla="*/ 2140 w 3420"/>
                    <a:gd name="T13" fmla="*/ 0 h 17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20" h="1716">
                      <a:moveTo>
                        <a:pt x="0" y="1716"/>
                      </a:moveTo>
                      <a:cubicBezTo>
                        <a:pt x="195" y="1651"/>
                        <a:pt x="390" y="1586"/>
                        <a:pt x="540" y="1560"/>
                      </a:cubicBezTo>
                      <a:cubicBezTo>
                        <a:pt x="690" y="1534"/>
                        <a:pt x="720" y="1586"/>
                        <a:pt x="900" y="1560"/>
                      </a:cubicBezTo>
                      <a:cubicBezTo>
                        <a:pt x="1080" y="1534"/>
                        <a:pt x="1380" y="1456"/>
                        <a:pt x="1620" y="1404"/>
                      </a:cubicBezTo>
                      <a:cubicBezTo>
                        <a:pt x="1860" y="1352"/>
                        <a:pt x="2100" y="1352"/>
                        <a:pt x="2340" y="1248"/>
                      </a:cubicBezTo>
                      <a:cubicBezTo>
                        <a:pt x="2580" y="1144"/>
                        <a:pt x="2880" y="988"/>
                        <a:pt x="3060" y="780"/>
                      </a:cubicBezTo>
                      <a:cubicBezTo>
                        <a:pt x="3240" y="572"/>
                        <a:pt x="3360" y="130"/>
                        <a:pt x="342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56" y="3312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96" y="3312"/>
                  <a:ext cx="192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400" b="1" i="1" baseline="-25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6" y="3312"/>
                  <a:ext cx="384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34</a:t>
                  </a:r>
                </a:p>
              </p:txBody>
            </p:sp>
            <p:sp>
              <p:nvSpPr>
                <p:cNvPr id="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88" y="3312"/>
                  <a:ext cx="240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96" y="1680"/>
                  <a:ext cx="432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96" y="2880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08" y="1824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912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y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=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f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(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59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97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296" y="2976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0" y="3312"/>
                  <a:ext cx="432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lang="en-US" altLang="zh-CN" sz="2400" b="1" i="1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12" y="2832"/>
                  <a:ext cx="480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1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64" y="2400"/>
                  <a:ext cx="528" cy="2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</p:grpSp>
        </p:grp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1938" y="3692525"/>
              <a:ext cx="623887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f(1)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74625" y="1554163"/>
              <a:ext cx="776288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f(34)</a:t>
              </a: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2240632" y="2746374"/>
              <a:ext cx="1971006" cy="81535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探究五：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如果将气温曲线看成是函数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的图象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那么如何量化函数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上的陡峭程度？</a:t>
            </a:r>
            <a:endParaRPr lang="zh-CN" altLang="en-US" sz="2400" b="1" dirty="0"/>
          </a:p>
        </p:txBody>
      </p:sp>
      <p:grpSp>
        <p:nvGrpSpPr>
          <p:cNvPr id="3" name="组合 32"/>
          <p:cNvGrpSpPr/>
          <p:nvPr/>
        </p:nvGrpSpPr>
        <p:grpSpPr>
          <a:xfrm>
            <a:off x="1763688" y="2687662"/>
            <a:ext cx="5410200" cy="3549650"/>
            <a:chOff x="152400" y="1092200"/>
            <a:chExt cx="5410200" cy="3549650"/>
          </a:xfrm>
        </p:grpSpPr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H="1">
              <a:off x="842963" y="3829050"/>
              <a:ext cx="187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8"/>
            <p:cNvGrpSpPr/>
            <p:nvPr/>
          </p:nvGrpSpPr>
          <p:grpSpPr bwMode="auto">
            <a:xfrm>
              <a:off x="152400" y="1092200"/>
              <a:ext cx="5410200" cy="3549650"/>
              <a:chOff x="864" y="1680"/>
              <a:chExt cx="3264" cy="1873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V="1">
                <a:off x="1394" y="3124"/>
                <a:ext cx="0" cy="19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10"/>
              <p:cNvGrpSpPr/>
              <p:nvPr/>
            </p:nvGrpSpPr>
            <p:grpSpPr bwMode="auto">
              <a:xfrm>
                <a:off x="864" y="1680"/>
                <a:ext cx="3264" cy="1873"/>
                <a:chOff x="864" y="1680"/>
                <a:chExt cx="3264" cy="1873"/>
              </a:xfrm>
            </p:grpSpPr>
            <p:sp>
              <p:nvSpPr>
                <p:cNvPr id="43" name="Line 11"/>
                <p:cNvSpPr>
                  <a:spLocks noChangeShapeType="1"/>
                </p:cNvSpPr>
                <p:nvPr/>
              </p:nvSpPr>
              <p:spPr bwMode="auto">
                <a:xfrm>
                  <a:off x="3534" y="2065"/>
                  <a:ext cx="0" cy="12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Line 12"/>
                <p:cNvSpPr>
                  <a:spLocks noChangeShapeType="1"/>
                </p:cNvSpPr>
                <p:nvPr/>
              </p:nvSpPr>
              <p:spPr bwMode="auto">
                <a:xfrm>
                  <a:off x="1056" y="3317"/>
                  <a:ext cx="29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81" y="1872"/>
                  <a:ext cx="0" cy="15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Line 14"/>
                <p:cNvSpPr>
                  <a:spLocks noChangeShapeType="1"/>
                </p:cNvSpPr>
                <p:nvPr/>
              </p:nvSpPr>
              <p:spPr bwMode="auto">
                <a:xfrm>
                  <a:off x="1281" y="2546"/>
                  <a:ext cx="202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3308" y="2546"/>
                  <a:ext cx="0" cy="7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>
                  <a:off x="1281" y="2065"/>
                  <a:ext cx="22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7"/>
                <p:cNvSpPr/>
                <p:nvPr/>
              </p:nvSpPr>
              <p:spPr bwMode="auto">
                <a:xfrm>
                  <a:off x="1394" y="2065"/>
                  <a:ext cx="2140" cy="1059"/>
                </a:xfrm>
                <a:custGeom>
                  <a:avLst/>
                  <a:gdLst>
                    <a:gd name="T0" fmla="*/ 0 w 3420"/>
                    <a:gd name="T1" fmla="*/ 1059 h 1716"/>
                    <a:gd name="T2" fmla="*/ 338 w 3420"/>
                    <a:gd name="T3" fmla="*/ 963 h 1716"/>
                    <a:gd name="T4" fmla="*/ 563 w 3420"/>
                    <a:gd name="T5" fmla="*/ 963 h 1716"/>
                    <a:gd name="T6" fmla="*/ 1014 w 3420"/>
                    <a:gd name="T7" fmla="*/ 866 h 1716"/>
                    <a:gd name="T8" fmla="*/ 1464 w 3420"/>
                    <a:gd name="T9" fmla="*/ 770 h 1716"/>
                    <a:gd name="T10" fmla="*/ 1915 w 3420"/>
                    <a:gd name="T11" fmla="*/ 481 h 1716"/>
                    <a:gd name="T12" fmla="*/ 2140 w 3420"/>
                    <a:gd name="T13" fmla="*/ 0 h 17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20" h="1716">
                      <a:moveTo>
                        <a:pt x="0" y="1716"/>
                      </a:moveTo>
                      <a:cubicBezTo>
                        <a:pt x="195" y="1651"/>
                        <a:pt x="390" y="1586"/>
                        <a:pt x="540" y="1560"/>
                      </a:cubicBezTo>
                      <a:cubicBezTo>
                        <a:pt x="690" y="1534"/>
                        <a:pt x="720" y="1586"/>
                        <a:pt x="900" y="1560"/>
                      </a:cubicBezTo>
                      <a:cubicBezTo>
                        <a:pt x="1080" y="1534"/>
                        <a:pt x="1380" y="1456"/>
                        <a:pt x="1620" y="1404"/>
                      </a:cubicBezTo>
                      <a:cubicBezTo>
                        <a:pt x="1860" y="1352"/>
                        <a:pt x="2100" y="1352"/>
                        <a:pt x="2340" y="1248"/>
                      </a:cubicBezTo>
                      <a:cubicBezTo>
                        <a:pt x="2580" y="1144"/>
                        <a:pt x="2880" y="988"/>
                        <a:pt x="3060" y="780"/>
                      </a:cubicBezTo>
                      <a:cubicBezTo>
                        <a:pt x="3240" y="572"/>
                        <a:pt x="3360" y="130"/>
                        <a:pt x="342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56" y="3312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96" y="3312"/>
                  <a:ext cx="192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400" b="1" i="1" baseline="-25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6" y="3312"/>
                  <a:ext cx="384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34</a:t>
                  </a:r>
                </a:p>
              </p:txBody>
            </p:sp>
            <p:sp>
              <p:nvSpPr>
                <p:cNvPr id="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88" y="3312"/>
                  <a:ext cx="240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96" y="1680"/>
                  <a:ext cx="432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96" y="2880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08" y="1824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912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y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=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f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(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59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97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296" y="2976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0" y="3312"/>
                  <a:ext cx="432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lang="en-US" altLang="zh-CN" sz="2400" b="1" i="1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12" y="2832"/>
                  <a:ext cx="480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1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64" y="2400"/>
                  <a:ext cx="528" cy="2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</p:grpSp>
        </p:grp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1938" y="3692525"/>
              <a:ext cx="623887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f(1)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74625" y="1554163"/>
              <a:ext cx="776288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f(34)</a:t>
              </a: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2240632" y="2746374"/>
              <a:ext cx="1971006" cy="81535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64" name="对象 63"/>
          <p:cNvGraphicFramePr>
            <a:graphicFrameLocks noChangeAspect="1"/>
          </p:cNvGraphicFramePr>
          <p:nvPr/>
        </p:nvGraphicFramePr>
        <p:xfrm>
          <a:off x="6654384" y="4280520"/>
          <a:ext cx="1950064" cy="948680"/>
        </p:xfrm>
        <a:graphic>
          <a:graphicData uri="http://schemas.openxmlformats.org/presentationml/2006/ole">
            <p:oleObj spid="_x0000_s3080" name="Equation" r:id="rId5" imgW="22555200" imgH="10972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建构数学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一般地，函数</a:t>
            </a:r>
            <a:r>
              <a:rPr lang="en-US" altLang="zh-CN" sz="2400" b="1" dirty="0" smtClean="0"/>
              <a:t>f(x)</a:t>
            </a:r>
            <a:r>
              <a:rPr lang="zh-CN" altLang="en-US" sz="2400" b="1" dirty="0" smtClean="0"/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</a:t>
            </a:r>
            <a:r>
              <a:rPr kumimoji="1"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平均变化率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为</a:t>
            </a:r>
            <a:endParaRPr lang="zh-CN" altLang="en-US" sz="2400" b="1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75856" y="1844824"/>
          <a:ext cx="1949450" cy="949325"/>
        </p:xfrm>
        <a:graphic>
          <a:graphicData uri="http://schemas.openxmlformats.org/presentationml/2006/ole">
            <p:oleObj spid="_x0000_s4104" name="Equation" r:id="rId5" imgW="22555200" imgH="10972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建构数学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一般地，函数</a:t>
            </a:r>
            <a:r>
              <a:rPr lang="en-US" altLang="zh-CN" sz="2400" b="1" dirty="0" smtClean="0"/>
              <a:t>f(x)</a:t>
            </a:r>
            <a:r>
              <a:rPr lang="zh-CN" altLang="en-US" sz="2400" b="1" dirty="0" smtClean="0"/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</a:t>
            </a:r>
            <a:r>
              <a:rPr kumimoji="1"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平均变化率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为</a:t>
            </a:r>
            <a:endParaRPr lang="zh-CN" altLang="en-US" sz="2400" b="1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75856" y="1844824"/>
          <a:ext cx="1949450" cy="949325"/>
        </p:xfrm>
        <a:graphic>
          <a:graphicData uri="http://schemas.openxmlformats.org/presentationml/2006/ole">
            <p:oleObj spid="_x0000_s5128" name="Equation" r:id="rId5" imgW="22555200" imgH="10972800" progId="">
              <p:embed/>
            </p:oleObj>
          </a:graphicData>
        </a:graphic>
      </p:graphicFrame>
      <p:grpSp>
        <p:nvGrpSpPr>
          <p:cNvPr id="3" name="组合 32"/>
          <p:cNvGrpSpPr/>
          <p:nvPr/>
        </p:nvGrpSpPr>
        <p:grpSpPr>
          <a:xfrm>
            <a:off x="1763688" y="2420888"/>
            <a:ext cx="5410200" cy="3549650"/>
            <a:chOff x="152400" y="1092200"/>
            <a:chExt cx="5410200" cy="3549650"/>
          </a:xfrm>
        </p:grpSpPr>
        <p:sp>
          <p:nvSpPr>
            <p:cNvPr id="66" name="Line 7"/>
            <p:cNvSpPr>
              <a:spLocks noChangeShapeType="1"/>
            </p:cNvSpPr>
            <p:nvPr/>
          </p:nvSpPr>
          <p:spPr bwMode="auto">
            <a:xfrm flipH="1">
              <a:off x="842963" y="3829050"/>
              <a:ext cx="187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8"/>
            <p:cNvGrpSpPr/>
            <p:nvPr/>
          </p:nvGrpSpPr>
          <p:grpSpPr bwMode="auto">
            <a:xfrm>
              <a:off x="152400" y="1092200"/>
              <a:ext cx="5410200" cy="3549650"/>
              <a:chOff x="864" y="1680"/>
              <a:chExt cx="3264" cy="1873"/>
            </a:xfrm>
          </p:grpSpPr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 flipV="1">
                <a:off x="1394" y="3124"/>
                <a:ext cx="0" cy="19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" name="Group 10"/>
              <p:cNvGrpSpPr/>
              <p:nvPr/>
            </p:nvGrpSpPr>
            <p:grpSpPr bwMode="auto">
              <a:xfrm>
                <a:off x="864" y="1680"/>
                <a:ext cx="3264" cy="1873"/>
                <a:chOff x="864" y="1680"/>
                <a:chExt cx="3264" cy="1873"/>
              </a:xfrm>
            </p:grpSpPr>
            <p:sp>
              <p:nvSpPr>
                <p:cNvPr id="73" name="Line 11"/>
                <p:cNvSpPr>
                  <a:spLocks noChangeShapeType="1"/>
                </p:cNvSpPr>
                <p:nvPr/>
              </p:nvSpPr>
              <p:spPr bwMode="auto">
                <a:xfrm>
                  <a:off x="3534" y="2065"/>
                  <a:ext cx="0" cy="12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Line 12"/>
                <p:cNvSpPr>
                  <a:spLocks noChangeShapeType="1"/>
                </p:cNvSpPr>
                <p:nvPr/>
              </p:nvSpPr>
              <p:spPr bwMode="auto">
                <a:xfrm>
                  <a:off x="1056" y="3317"/>
                  <a:ext cx="292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81" y="1872"/>
                  <a:ext cx="0" cy="15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Line 14"/>
                <p:cNvSpPr>
                  <a:spLocks noChangeShapeType="1"/>
                </p:cNvSpPr>
                <p:nvPr/>
              </p:nvSpPr>
              <p:spPr bwMode="auto">
                <a:xfrm>
                  <a:off x="1281" y="2546"/>
                  <a:ext cx="202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7" name="Line 15"/>
                <p:cNvSpPr>
                  <a:spLocks noChangeShapeType="1"/>
                </p:cNvSpPr>
                <p:nvPr/>
              </p:nvSpPr>
              <p:spPr bwMode="auto">
                <a:xfrm>
                  <a:off x="3308" y="2546"/>
                  <a:ext cx="0" cy="7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Line 16"/>
                <p:cNvSpPr>
                  <a:spLocks noChangeShapeType="1"/>
                </p:cNvSpPr>
                <p:nvPr/>
              </p:nvSpPr>
              <p:spPr bwMode="auto">
                <a:xfrm>
                  <a:off x="1281" y="2065"/>
                  <a:ext cx="225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9" name="Freeform 17"/>
                <p:cNvSpPr/>
                <p:nvPr/>
              </p:nvSpPr>
              <p:spPr bwMode="auto">
                <a:xfrm>
                  <a:off x="1394" y="2065"/>
                  <a:ext cx="2140" cy="1059"/>
                </a:xfrm>
                <a:custGeom>
                  <a:avLst/>
                  <a:gdLst>
                    <a:gd name="T0" fmla="*/ 0 w 3420"/>
                    <a:gd name="T1" fmla="*/ 1059 h 1716"/>
                    <a:gd name="T2" fmla="*/ 338 w 3420"/>
                    <a:gd name="T3" fmla="*/ 963 h 1716"/>
                    <a:gd name="T4" fmla="*/ 563 w 3420"/>
                    <a:gd name="T5" fmla="*/ 963 h 1716"/>
                    <a:gd name="T6" fmla="*/ 1014 w 3420"/>
                    <a:gd name="T7" fmla="*/ 866 h 1716"/>
                    <a:gd name="T8" fmla="*/ 1464 w 3420"/>
                    <a:gd name="T9" fmla="*/ 770 h 1716"/>
                    <a:gd name="T10" fmla="*/ 1915 w 3420"/>
                    <a:gd name="T11" fmla="*/ 481 h 1716"/>
                    <a:gd name="T12" fmla="*/ 2140 w 3420"/>
                    <a:gd name="T13" fmla="*/ 0 h 17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20" h="1716">
                      <a:moveTo>
                        <a:pt x="0" y="1716"/>
                      </a:moveTo>
                      <a:cubicBezTo>
                        <a:pt x="195" y="1651"/>
                        <a:pt x="390" y="1586"/>
                        <a:pt x="540" y="1560"/>
                      </a:cubicBezTo>
                      <a:cubicBezTo>
                        <a:pt x="690" y="1534"/>
                        <a:pt x="720" y="1586"/>
                        <a:pt x="900" y="1560"/>
                      </a:cubicBezTo>
                      <a:cubicBezTo>
                        <a:pt x="1080" y="1534"/>
                        <a:pt x="1380" y="1456"/>
                        <a:pt x="1620" y="1404"/>
                      </a:cubicBezTo>
                      <a:cubicBezTo>
                        <a:pt x="1860" y="1352"/>
                        <a:pt x="2100" y="1352"/>
                        <a:pt x="2340" y="1248"/>
                      </a:cubicBezTo>
                      <a:cubicBezTo>
                        <a:pt x="2580" y="1144"/>
                        <a:pt x="2880" y="988"/>
                        <a:pt x="3060" y="780"/>
                      </a:cubicBezTo>
                      <a:cubicBezTo>
                        <a:pt x="3240" y="572"/>
                        <a:pt x="3360" y="130"/>
                        <a:pt x="342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56" y="3312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8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96" y="3312"/>
                  <a:ext cx="192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8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400" b="1" i="1" baseline="-25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6" y="3312"/>
                  <a:ext cx="384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34</a:t>
                  </a:r>
                </a:p>
              </p:txBody>
            </p:sp>
            <p:sp>
              <p:nvSpPr>
                <p:cNvPr id="8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88" y="3312"/>
                  <a:ext cx="240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8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96" y="1680"/>
                  <a:ext cx="432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8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96" y="2880"/>
                  <a:ext cx="336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8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08" y="1824"/>
                  <a:ext cx="288" cy="2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8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912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y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=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f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(</a:t>
                  </a:r>
                  <a:r>
                    <a:rPr kumimoji="1" lang="en-US" altLang="zh-CN" sz="2000" b="1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x</a:t>
                  </a:r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89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97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296" y="2976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0" y="3312"/>
                  <a:ext cx="432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r>
                    <a:rPr lang="en-US" altLang="zh-CN" sz="2400" b="1" i="1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9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12" y="2832"/>
                  <a:ext cx="480" cy="2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1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9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64" y="2400"/>
                  <a:ext cx="528" cy="2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f(x</a:t>
                  </a:r>
                  <a:r>
                    <a:rPr lang="en-US" altLang="zh-CN" sz="2400" i="1" baseline="-25000">
                      <a:latin typeface="Times New Roman" panose="02020603050405020304" pitchFamily="18" charset="0"/>
                    </a:rPr>
                    <a:t>2</a:t>
                  </a:r>
                  <a:r>
                    <a:rPr lang="en-US" altLang="zh-CN" sz="2400" i="1"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</p:grpSp>
        </p:grpSp>
        <p:sp>
          <p:nvSpPr>
            <p:cNvPr id="68" name="Rectangle 32"/>
            <p:cNvSpPr>
              <a:spLocks noChangeArrowheads="1"/>
            </p:cNvSpPr>
            <p:nvPr/>
          </p:nvSpPr>
          <p:spPr bwMode="auto">
            <a:xfrm>
              <a:off x="261938" y="3692525"/>
              <a:ext cx="623887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f(1)</a:t>
              </a:r>
            </a:p>
          </p:txBody>
        </p:sp>
        <p:sp>
          <p:nvSpPr>
            <p:cNvPr id="69" name="Rectangle 33"/>
            <p:cNvSpPr>
              <a:spLocks noChangeArrowheads="1"/>
            </p:cNvSpPr>
            <p:nvPr/>
          </p:nvSpPr>
          <p:spPr bwMode="auto">
            <a:xfrm>
              <a:off x="174625" y="1554163"/>
              <a:ext cx="776288" cy="457200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f(34)</a:t>
              </a:r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H="1">
              <a:off x="2240632" y="2746374"/>
              <a:ext cx="1971006" cy="81535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建构数学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一般地，函数</a:t>
            </a:r>
            <a:r>
              <a:rPr lang="en-US" altLang="zh-CN" sz="2400" b="1" dirty="0" smtClean="0"/>
              <a:t>f(x)</a:t>
            </a:r>
            <a:r>
              <a:rPr lang="zh-CN" altLang="en-US" sz="2400" b="1" dirty="0" smtClean="0"/>
              <a:t>在区间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kumimoji="1" lang="en-US" altLang="zh-C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上的</a:t>
            </a:r>
            <a:r>
              <a:rPr kumimoji="1"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平均变化率</a:t>
            </a:r>
            <a:r>
              <a:rPr kumimoji="1" lang="zh-CN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为</a:t>
            </a:r>
            <a:endParaRPr lang="zh-CN" altLang="en-US" sz="2400" b="1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75856" y="1844824"/>
          <a:ext cx="1949450" cy="949325"/>
        </p:xfrm>
        <a:graphic>
          <a:graphicData uri="http://schemas.openxmlformats.org/presentationml/2006/ole">
            <p:oleObj spid="_x0000_s8198" name="Equation" r:id="rId5" imgW="22555200" imgH="10972800" progId="">
              <p:embed/>
            </p:oleObj>
          </a:graphicData>
        </a:graphic>
      </p:graphicFrame>
      <p:grpSp>
        <p:nvGrpSpPr>
          <p:cNvPr id="37" name="组合 169"/>
          <p:cNvGrpSpPr/>
          <p:nvPr/>
        </p:nvGrpSpPr>
        <p:grpSpPr>
          <a:xfrm>
            <a:off x="2191221" y="2636912"/>
            <a:ext cx="5045075" cy="3082925"/>
            <a:chOff x="395288" y="3082925"/>
            <a:chExt cx="5045075" cy="3082925"/>
          </a:xfrm>
        </p:grpSpPr>
        <p:sp>
          <p:nvSpPr>
            <p:cNvPr id="38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39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29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30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31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32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33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34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35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39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40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1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42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4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611560" y="58772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世界充满着变化，有些变化几乎不被人们所察觉，而有些变化却让人发出感叹与惊讶。</a:t>
            </a:r>
            <a:endParaRPr lang="zh-CN" alt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6050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数学应用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1  </a:t>
            </a:r>
            <a:r>
              <a:rPr lang="zh-CN" altLang="zh-CN" sz="2400" b="1" dirty="0" smtClean="0"/>
              <a:t>某婴儿从出生到第</a:t>
            </a:r>
            <a:r>
              <a:rPr lang="en-US" altLang="zh-CN" sz="2400" b="1" dirty="0" smtClean="0"/>
              <a:t>12</a:t>
            </a:r>
            <a:r>
              <a:rPr lang="zh-CN" altLang="zh-CN" sz="2400" b="1" dirty="0" smtClean="0"/>
              <a:t>个月的体重变化如图所示，试分别计算从出生到第</a:t>
            </a:r>
            <a:r>
              <a:rPr lang="en-US" altLang="zh-CN" sz="2400" b="1" dirty="0" smtClean="0"/>
              <a:t>3</a:t>
            </a:r>
            <a:r>
              <a:rPr lang="zh-CN" altLang="zh-CN" sz="2400" b="1" dirty="0" smtClean="0"/>
              <a:t>个月以及第</a:t>
            </a:r>
            <a:r>
              <a:rPr lang="en-US" altLang="zh-CN" sz="2400" b="1" dirty="0" smtClean="0"/>
              <a:t>6</a:t>
            </a:r>
            <a:r>
              <a:rPr lang="zh-CN" altLang="zh-CN" sz="2400" b="1" dirty="0" smtClean="0"/>
              <a:t>个月到第</a:t>
            </a:r>
            <a:r>
              <a:rPr lang="en-US" altLang="zh-CN" sz="2400" b="1" dirty="0" smtClean="0"/>
              <a:t>12</a:t>
            </a:r>
            <a:r>
              <a:rPr lang="zh-CN" altLang="zh-CN" sz="2400" b="1" dirty="0" smtClean="0"/>
              <a:t>个月该婴儿体重的平均变化率．</a:t>
            </a:r>
            <a:endParaRPr lang="zh-CN" altLang="en-US" sz="2400" b="1" dirty="0" smtClean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4995764" y="2924944"/>
            <a:ext cx="3752700" cy="2520357"/>
            <a:chOff x="3995788" y="3645166"/>
            <a:chExt cx="3752700" cy="2520357"/>
          </a:xfrm>
        </p:grpSpPr>
        <p:grpSp>
          <p:nvGrpSpPr>
            <p:cNvPr id="17437" name="Group 29"/>
            <p:cNvGrpSpPr>
              <a:grpSpLocks noChangeAspect="1"/>
            </p:cNvGrpSpPr>
            <p:nvPr/>
          </p:nvGrpSpPr>
          <p:grpSpPr bwMode="auto">
            <a:xfrm>
              <a:off x="3995788" y="4005064"/>
              <a:ext cx="3281697" cy="2160459"/>
              <a:chOff x="1747" y="5841"/>
              <a:chExt cx="4134" cy="2723"/>
            </a:xfrm>
          </p:grpSpPr>
          <p:sp>
            <p:nvSpPr>
              <p:cNvPr id="17455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1974" y="5841"/>
                <a:ext cx="3907" cy="2496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54" name="Line 46"/>
              <p:cNvSpPr>
                <a:spLocks noChangeShapeType="1"/>
              </p:cNvSpPr>
              <p:nvPr/>
            </p:nvSpPr>
            <p:spPr bwMode="auto">
              <a:xfrm>
                <a:off x="2393" y="8086"/>
                <a:ext cx="34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/>
            </p:nvSpPr>
            <p:spPr bwMode="auto">
              <a:xfrm flipV="1">
                <a:off x="2378" y="5841"/>
                <a:ext cx="0" cy="22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52" name="Text Box 44"/>
              <p:cNvSpPr txBox="1">
                <a:spLocks noChangeArrowheads="1"/>
              </p:cNvSpPr>
              <p:nvPr/>
            </p:nvSpPr>
            <p:spPr bwMode="auto">
              <a:xfrm>
                <a:off x="3450" y="8155"/>
                <a:ext cx="337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6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2780" y="8155"/>
                <a:ext cx="336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50" name="Text Box 42"/>
              <p:cNvSpPr txBox="1">
                <a:spLocks noChangeArrowheads="1"/>
              </p:cNvSpPr>
              <p:nvPr/>
            </p:nvSpPr>
            <p:spPr bwMode="auto">
              <a:xfrm>
                <a:off x="4121" y="8155"/>
                <a:ext cx="337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9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49" name="Text Box 41"/>
              <p:cNvSpPr txBox="1">
                <a:spLocks noChangeArrowheads="1"/>
              </p:cNvSpPr>
              <p:nvPr/>
            </p:nvSpPr>
            <p:spPr bwMode="auto">
              <a:xfrm>
                <a:off x="4725" y="8155"/>
                <a:ext cx="471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12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48" name="Text Box 40"/>
              <p:cNvSpPr txBox="1">
                <a:spLocks noChangeArrowheads="1"/>
              </p:cNvSpPr>
              <p:nvPr/>
            </p:nvSpPr>
            <p:spPr bwMode="auto">
              <a:xfrm>
                <a:off x="1747" y="7566"/>
                <a:ext cx="672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3.5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1747" y="6884"/>
                <a:ext cx="605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6.5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46" name="Text Box 38"/>
              <p:cNvSpPr txBox="1">
                <a:spLocks noChangeArrowheads="1"/>
              </p:cNvSpPr>
              <p:nvPr/>
            </p:nvSpPr>
            <p:spPr bwMode="auto">
              <a:xfrm>
                <a:off x="1747" y="6567"/>
                <a:ext cx="672" cy="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8.6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45" name="Freeform 37"/>
              <p:cNvSpPr/>
              <p:nvPr/>
            </p:nvSpPr>
            <p:spPr bwMode="auto">
              <a:xfrm>
                <a:off x="2384" y="6276"/>
                <a:ext cx="2488" cy="1413"/>
              </a:xfrm>
              <a:custGeom>
                <a:avLst/>
                <a:gdLst/>
                <a:ahLst/>
                <a:cxnLst>
                  <a:cxn ang="0">
                    <a:pos x="2" y="828"/>
                  </a:cxn>
                  <a:cxn ang="0">
                    <a:pos x="86" y="600"/>
                  </a:cxn>
                  <a:cxn ang="0">
                    <a:pos x="218" y="504"/>
                  </a:cxn>
                  <a:cxn ang="0">
                    <a:pos x="398" y="396"/>
                  </a:cxn>
                  <a:cxn ang="0">
                    <a:pos x="578" y="312"/>
                  </a:cxn>
                  <a:cxn ang="0">
                    <a:pos x="698" y="276"/>
                  </a:cxn>
                  <a:cxn ang="0">
                    <a:pos x="734" y="252"/>
                  </a:cxn>
                  <a:cxn ang="0">
                    <a:pos x="830" y="228"/>
                  </a:cxn>
                  <a:cxn ang="0">
                    <a:pos x="1010" y="168"/>
                  </a:cxn>
                  <a:cxn ang="0">
                    <a:pos x="1202" y="132"/>
                  </a:cxn>
                  <a:cxn ang="0">
                    <a:pos x="1682" y="0"/>
                  </a:cxn>
                </a:cxnLst>
                <a:rect l="0" t="0" r="r" b="b"/>
                <a:pathLst>
                  <a:path w="1682" h="828">
                    <a:moveTo>
                      <a:pt x="2" y="828"/>
                    </a:moveTo>
                    <a:cubicBezTo>
                      <a:pt x="11" y="725"/>
                      <a:pt x="0" y="658"/>
                      <a:pt x="86" y="600"/>
                    </a:cubicBezTo>
                    <a:cubicBezTo>
                      <a:pt x="122" y="546"/>
                      <a:pt x="167" y="532"/>
                      <a:pt x="218" y="504"/>
                    </a:cubicBezTo>
                    <a:cubicBezTo>
                      <a:pt x="280" y="469"/>
                      <a:pt x="335" y="428"/>
                      <a:pt x="398" y="396"/>
                    </a:cubicBezTo>
                    <a:cubicBezTo>
                      <a:pt x="445" y="372"/>
                      <a:pt x="526" y="327"/>
                      <a:pt x="578" y="312"/>
                    </a:cubicBezTo>
                    <a:cubicBezTo>
                      <a:pt x="607" y="304"/>
                      <a:pt x="677" y="290"/>
                      <a:pt x="698" y="276"/>
                    </a:cubicBezTo>
                    <a:cubicBezTo>
                      <a:pt x="710" y="268"/>
                      <a:pt x="720" y="257"/>
                      <a:pt x="734" y="252"/>
                    </a:cubicBezTo>
                    <a:cubicBezTo>
                      <a:pt x="765" y="241"/>
                      <a:pt x="798" y="236"/>
                      <a:pt x="830" y="228"/>
                    </a:cubicBezTo>
                    <a:cubicBezTo>
                      <a:pt x="890" y="213"/>
                      <a:pt x="951" y="188"/>
                      <a:pt x="1010" y="168"/>
                    </a:cubicBezTo>
                    <a:cubicBezTo>
                      <a:pt x="1070" y="148"/>
                      <a:pt x="1141" y="147"/>
                      <a:pt x="1202" y="132"/>
                    </a:cubicBezTo>
                    <a:cubicBezTo>
                      <a:pt x="1362" y="92"/>
                      <a:pt x="1516" y="0"/>
                      <a:pt x="1682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/>
            </p:nvSpPr>
            <p:spPr bwMode="auto">
              <a:xfrm flipV="1">
                <a:off x="2915" y="7003"/>
                <a:ext cx="0" cy="10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>
                <a:off x="2378" y="7003"/>
                <a:ext cx="53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/>
            </p:nvSpPr>
            <p:spPr bwMode="auto">
              <a:xfrm flipV="1">
                <a:off x="3585" y="6693"/>
                <a:ext cx="0" cy="13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/>
            </p:nvSpPr>
            <p:spPr bwMode="auto">
              <a:xfrm>
                <a:off x="2378" y="6693"/>
                <a:ext cx="12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4860" y="6228"/>
                <a:ext cx="0" cy="18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V="1">
                <a:off x="2378" y="6266"/>
                <a:ext cx="2480" cy="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b="1"/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1747" y="6157"/>
                <a:ext cx="605" cy="4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11</a:t>
                </a:r>
                <a:endPara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  <p:grpSp>
          <p:nvGrpSpPr>
            <p:cNvPr id="17465" name="Group 57"/>
            <p:cNvGrpSpPr/>
            <p:nvPr/>
          </p:nvGrpSpPr>
          <p:grpSpPr bwMode="auto">
            <a:xfrm>
              <a:off x="4499828" y="3645166"/>
              <a:ext cx="3248660" cy="2385196"/>
              <a:chOff x="4697" y="1600"/>
              <a:chExt cx="5116" cy="3757"/>
            </a:xfrm>
          </p:grpSpPr>
          <p:sp>
            <p:nvSpPr>
              <p:cNvPr id="17466" name="Text Box 58"/>
              <p:cNvSpPr txBox="1">
                <a:spLocks noChangeArrowheads="1"/>
              </p:cNvSpPr>
              <p:nvPr/>
            </p:nvSpPr>
            <p:spPr bwMode="auto">
              <a:xfrm>
                <a:off x="8553" y="4889"/>
                <a:ext cx="126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t</a:t>
                </a:r>
                <a:r>
                  <a:rPr kumimoji="0" lang="en-US" altLang="zh-CN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/</a:t>
                </a:r>
                <a:r>
                  <a:rPr kumimoji="0" lang="zh-CN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月</a:t>
                </a:r>
                <a:endParaRPr kumimoji="0" 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7467" name="Text Box 59"/>
              <p:cNvSpPr txBox="1">
                <a:spLocks noChangeArrowheads="1"/>
              </p:cNvSpPr>
              <p:nvPr/>
            </p:nvSpPr>
            <p:spPr bwMode="auto">
              <a:xfrm>
                <a:off x="4697" y="1600"/>
                <a:ext cx="804" cy="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53950" tIns="26975" rIns="53950" bIns="26975" numCol="1" anchor="t" anchorCtr="0" compatLnSpc="1"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b="1" i="1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W</a:t>
                </a:r>
                <a:r>
                  <a:rPr kumimoji="0" lang="en-US" altLang="zh-CN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/kg</a:t>
                </a:r>
                <a:endParaRPr kumimoji="0" lang="zh-CN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899592" y="2276872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    世界充满着变化，有些变化几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zh-CN" altLang="en-US" sz="3600" b="1" dirty="0" smtClean="0"/>
              <a:t>乎不被人们所察觉，而有些变化却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zh-CN" altLang="en-US" sz="3600" b="1" dirty="0" smtClean="0"/>
              <a:t>让人发出感叹与惊讶。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数学应用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2  </a:t>
            </a:r>
            <a:r>
              <a:rPr lang="zh-CN" altLang="zh-CN" sz="2400" b="1" dirty="0" smtClean="0"/>
              <a:t>水经过虹吸管从容器甲流向容器乙，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ts</a:t>
            </a:r>
            <a:r>
              <a:rPr lang="zh-CN" altLang="zh-CN" sz="2400" b="1" dirty="0" smtClean="0"/>
              <a:t>后容器甲中的水的体积</a:t>
            </a:r>
            <a:r>
              <a:rPr lang="en-US" altLang="zh-CN" sz="2400" b="1" dirty="0" smtClean="0"/>
              <a:t>                               </a:t>
            </a:r>
            <a:r>
              <a:rPr lang="zh-CN" altLang="zh-CN" sz="2400" b="1" dirty="0" smtClean="0"/>
              <a:t>（单位：</a:t>
            </a:r>
            <a:r>
              <a:rPr lang="en-US" altLang="zh-CN" sz="2400" b="1" dirty="0" smtClean="0"/>
              <a:t>cm</a:t>
            </a:r>
            <a:r>
              <a:rPr lang="en-US" altLang="zh-CN" sz="2400" b="1" baseline="30000" dirty="0" smtClean="0"/>
              <a:t>3</a:t>
            </a:r>
            <a:r>
              <a:rPr lang="zh-CN" altLang="zh-CN" sz="2400" b="1" dirty="0" smtClean="0"/>
              <a:t>），试计算第一个</a:t>
            </a:r>
            <a:r>
              <a:rPr lang="en-US" altLang="zh-CN" sz="2400" b="1" dirty="0" smtClean="0"/>
              <a:t>10s</a:t>
            </a:r>
            <a:r>
              <a:rPr lang="zh-CN" altLang="zh-CN" sz="2400" b="1" dirty="0" smtClean="0"/>
              <a:t>内</a:t>
            </a:r>
            <a:r>
              <a:rPr lang="en-US" altLang="zh-CN" sz="2400" b="1" dirty="0" smtClean="0"/>
              <a:t>V</a:t>
            </a:r>
            <a:r>
              <a:rPr lang="zh-CN" altLang="zh-CN" sz="2400" b="1" dirty="0" smtClean="0"/>
              <a:t>的平均变化率．</a:t>
            </a:r>
            <a:endParaRPr lang="zh-CN" altLang="en-US" sz="2400" b="1" dirty="0" smtClean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1979711" y="1892829"/>
          <a:ext cx="2178241" cy="528059"/>
        </p:xfrm>
        <a:graphic>
          <a:graphicData uri="http://schemas.openxmlformats.org/presentationml/2006/ole">
            <p:oleObj spid="_x0000_s6152" name="Equation" r:id="rId5" imgW="22555200" imgH="5486400" progId="">
              <p:embed/>
            </p:oleObj>
          </a:graphicData>
        </a:graphic>
      </p:graphicFrame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53251" name="Group 3"/>
          <p:cNvGrpSpPr>
            <a:grpSpLocks noChangeAspect="1"/>
          </p:cNvGrpSpPr>
          <p:nvPr/>
        </p:nvGrpSpPr>
        <p:grpSpPr bwMode="auto">
          <a:xfrm>
            <a:off x="5724128" y="3068960"/>
            <a:ext cx="1828800" cy="1584325"/>
            <a:chOff x="1573" y="9733"/>
            <a:chExt cx="3391" cy="4221"/>
          </a:xfrm>
        </p:grpSpPr>
        <p:sp>
          <p:nvSpPr>
            <p:cNvPr id="53268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573" y="9733"/>
              <a:ext cx="3391" cy="422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254" name="Group 6"/>
            <p:cNvGrpSpPr/>
            <p:nvPr/>
          </p:nvGrpSpPr>
          <p:grpSpPr bwMode="auto">
            <a:xfrm>
              <a:off x="1573" y="9733"/>
              <a:ext cx="3391" cy="3573"/>
              <a:chOff x="1114" y="1820"/>
              <a:chExt cx="1526" cy="1588"/>
            </a:xfrm>
          </p:grpSpPr>
          <p:sp>
            <p:nvSpPr>
              <p:cNvPr id="53267" name="Line 19"/>
              <p:cNvSpPr>
                <a:spLocks noChangeShapeType="1"/>
              </p:cNvSpPr>
              <p:nvPr/>
            </p:nvSpPr>
            <p:spPr bwMode="auto">
              <a:xfrm>
                <a:off x="1114" y="2092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6" name="Line 18"/>
              <p:cNvSpPr>
                <a:spLocks noChangeShapeType="1"/>
              </p:cNvSpPr>
              <p:nvPr/>
            </p:nvSpPr>
            <p:spPr bwMode="auto">
              <a:xfrm>
                <a:off x="1114" y="2954"/>
                <a:ext cx="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5" name="Line 17"/>
              <p:cNvSpPr>
                <a:spLocks noChangeShapeType="1"/>
              </p:cNvSpPr>
              <p:nvPr/>
            </p:nvSpPr>
            <p:spPr bwMode="auto">
              <a:xfrm flipV="1">
                <a:off x="1797" y="2092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4" name="Line 16"/>
              <p:cNvSpPr>
                <a:spLocks noChangeShapeType="1"/>
              </p:cNvSpPr>
              <p:nvPr/>
            </p:nvSpPr>
            <p:spPr bwMode="auto">
              <a:xfrm>
                <a:off x="1114" y="2228"/>
                <a:ext cx="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1114" y="2228"/>
                <a:ext cx="680" cy="726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  <p:sp>
            <p:nvSpPr>
              <p:cNvPr id="53262" name="Line 14"/>
              <p:cNvSpPr>
                <a:spLocks noChangeShapeType="1"/>
              </p:cNvSpPr>
              <p:nvPr/>
            </p:nvSpPr>
            <p:spPr bwMode="auto">
              <a:xfrm>
                <a:off x="1920" y="2546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1" name="Line 13"/>
              <p:cNvSpPr>
                <a:spLocks noChangeShapeType="1"/>
              </p:cNvSpPr>
              <p:nvPr/>
            </p:nvSpPr>
            <p:spPr bwMode="auto">
              <a:xfrm>
                <a:off x="1957" y="3408"/>
                <a:ext cx="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60" name="Line 12"/>
              <p:cNvSpPr>
                <a:spLocks noChangeShapeType="1"/>
              </p:cNvSpPr>
              <p:nvPr/>
            </p:nvSpPr>
            <p:spPr bwMode="auto">
              <a:xfrm flipV="1">
                <a:off x="2640" y="2546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59" name="Line 11"/>
              <p:cNvSpPr>
                <a:spLocks noChangeShapeType="1"/>
              </p:cNvSpPr>
              <p:nvPr/>
            </p:nvSpPr>
            <p:spPr bwMode="auto">
              <a:xfrm>
                <a:off x="1957" y="3181"/>
                <a:ext cx="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58" name="Rectangle 10"/>
              <p:cNvSpPr>
                <a:spLocks noChangeArrowheads="1"/>
              </p:cNvSpPr>
              <p:nvPr/>
            </p:nvSpPr>
            <p:spPr bwMode="auto">
              <a:xfrm>
                <a:off x="1920" y="3181"/>
                <a:ext cx="720" cy="227"/>
              </a:xfrm>
              <a:prstGeom prst="rect">
                <a:avLst/>
              </a:prstGeom>
              <a:solidFill>
                <a:srgbClr val="009999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ctr" anchorCtr="0" compatLnSpc="1"/>
              <a:lstStyle/>
              <a:p>
                <a:endParaRPr lang="zh-CN" altLang="en-US"/>
              </a:p>
            </p:txBody>
          </p:sp>
          <p:sp>
            <p:nvSpPr>
              <p:cNvPr id="53257" name="Line 9"/>
              <p:cNvSpPr>
                <a:spLocks noChangeShapeType="1"/>
              </p:cNvSpPr>
              <p:nvPr/>
            </p:nvSpPr>
            <p:spPr bwMode="auto">
              <a:xfrm flipV="1">
                <a:off x="1431" y="1824"/>
                <a:ext cx="9" cy="994"/>
              </a:xfrm>
              <a:prstGeom prst="line">
                <a:avLst/>
              </a:prstGeom>
              <a:noFill/>
              <a:ln w="76200">
                <a:solidFill>
                  <a:srgbClr val="00008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56" name="Line 8"/>
              <p:cNvSpPr>
                <a:spLocks noChangeShapeType="1"/>
              </p:cNvSpPr>
              <p:nvPr/>
            </p:nvSpPr>
            <p:spPr bwMode="auto">
              <a:xfrm>
                <a:off x="1440" y="1824"/>
                <a:ext cx="864" cy="0"/>
              </a:xfrm>
              <a:prstGeom prst="line">
                <a:avLst/>
              </a:prstGeom>
              <a:noFill/>
              <a:ln w="76200">
                <a:solidFill>
                  <a:srgbClr val="00008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55" name="Line 7"/>
              <p:cNvSpPr>
                <a:spLocks noChangeShapeType="1"/>
              </p:cNvSpPr>
              <p:nvPr/>
            </p:nvSpPr>
            <p:spPr bwMode="auto">
              <a:xfrm>
                <a:off x="2280" y="1820"/>
                <a:ext cx="0" cy="1270"/>
              </a:xfrm>
              <a:prstGeom prst="line">
                <a:avLst/>
              </a:prstGeom>
              <a:noFill/>
              <a:ln w="76200">
                <a:solidFill>
                  <a:srgbClr val="00008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1871" y="12334"/>
              <a:ext cx="853" cy="6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6422" tIns="38210" rIns="76422" bIns="3821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甲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3684" y="13306"/>
              <a:ext cx="853" cy="6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6422" tIns="38210" rIns="76422" bIns="3821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乙</a:t>
              </a:r>
              <a:endParaRPr kumimoji="0" 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数学应用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3 </a:t>
            </a:r>
            <a:r>
              <a:rPr lang="zh-CN" altLang="zh-CN" sz="2400" dirty="0" smtClean="0"/>
              <a:t>　</a:t>
            </a:r>
            <a:r>
              <a:rPr lang="zh-CN" altLang="zh-CN" sz="2400" b="1" dirty="0" smtClean="0"/>
              <a:t>已知函数</a:t>
            </a:r>
            <a:r>
              <a:rPr lang="en-US" altLang="zh-CN" sz="2400" b="1" dirty="0" smtClean="0"/>
              <a:t> f(x)=2x+1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g(x)=-2x </a:t>
            </a:r>
            <a:r>
              <a:rPr lang="zh-CN" altLang="zh-CN" sz="2400" b="1" dirty="0" smtClean="0"/>
              <a:t>，分别计算在区间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[-3,-1] </a:t>
            </a:r>
            <a:r>
              <a:rPr lang="zh-CN" altLang="en-US" sz="2400" b="1" dirty="0" smtClean="0"/>
              <a:t>及</a:t>
            </a:r>
            <a:r>
              <a:rPr lang="en-US" altLang="zh-CN" sz="2400" b="1" dirty="0" smtClean="0"/>
              <a:t>[0,5]</a:t>
            </a:r>
            <a:r>
              <a:rPr lang="zh-CN" altLang="zh-CN" sz="2400" b="1" dirty="0" smtClean="0"/>
              <a:t>上函数</a:t>
            </a:r>
            <a:r>
              <a:rPr lang="en-US" altLang="zh-CN" sz="2400" b="1" dirty="0" smtClean="0"/>
              <a:t> f(x)</a:t>
            </a:r>
            <a:r>
              <a:rPr lang="zh-CN" altLang="zh-CN" sz="2400" b="1" dirty="0" smtClean="0"/>
              <a:t>及</a:t>
            </a:r>
            <a:r>
              <a:rPr lang="en-US" altLang="zh-CN" sz="2400" b="1" dirty="0" smtClean="0"/>
              <a:t>g(x)</a:t>
            </a:r>
            <a:r>
              <a:rPr lang="zh-CN" altLang="zh-CN" sz="2400" b="1" dirty="0" smtClean="0"/>
              <a:t>的平均变化率．</a:t>
            </a:r>
            <a:endParaRPr lang="zh-CN" altLang="zh-CN" sz="2400" b="1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数学应用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3 </a:t>
            </a:r>
            <a:r>
              <a:rPr lang="zh-CN" altLang="zh-CN" sz="2400" dirty="0" smtClean="0"/>
              <a:t>　</a:t>
            </a:r>
            <a:r>
              <a:rPr lang="zh-CN" altLang="zh-CN" sz="2400" b="1" dirty="0" smtClean="0"/>
              <a:t>已知函数</a:t>
            </a:r>
            <a:r>
              <a:rPr lang="en-US" altLang="zh-CN" sz="2400" b="1" dirty="0" smtClean="0"/>
              <a:t> f(x)=2x+1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g(x)=-2x </a:t>
            </a:r>
            <a:r>
              <a:rPr lang="zh-CN" altLang="zh-CN" sz="2400" b="1" dirty="0" smtClean="0"/>
              <a:t>，分别计算在区间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[-3,-1] </a:t>
            </a:r>
            <a:r>
              <a:rPr lang="zh-CN" altLang="en-US" sz="2400" b="1" dirty="0" smtClean="0"/>
              <a:t>及</a:t>
            </a:r>
            <a:r>
              <a:rPr lang="en-US" altLang="zh-CN" sz="2400" b="1" dirty="0" smtClean="0"/>
              <a:t>[0,5]</a:t>
            </a:r>
            <a:r>
              <a:rPr lang="zh-CN" altLang="zh-CN" sz="2400" b="1" dirty="0" smtClean="0"/>
              <a:t>上函数</a:t>
            </a:r>
            <a:r>
              <a:rPr lang="en-US" altLang="zh-CN" sz="2400" b="1" dirty="0" smtClean="0"/>
              <a:t> f(x)</a:t>
            </a:r>
            <a:r>
              <a:rPr lang="zh-CN" altLang="zh-CN" sz="2400" b="1" dirty="0" smtClean="0"/>
              <a:t>及</a:t>
            </a:r>
            <a:r>
              <a:rPr lang="en-US" altLang="zh-CN" sz="2400" b="1" dirty="0" smtClean="0"/>
              <a:t>g(x)</a:t>
            </a:r>
            <a:r>
              <a:rPr lang="zh-CN" altLang="zh-CN" sz="2400" b="1" dirty="0" smtClean="0"/>
              <a:t>的平均变化率．</a:t>
            </a:r>
            <a:endParaRPr lang="zh-CN" altLang="zh-CN" sz="2400" b="1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11560" y="432619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</a:rPr>
              <a:t>思考：从例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3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的求解中，你能发现一次函数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y=</a:t>
            </a:r>
            <a:r>
              <a:rPr lang="en-US" altLang="zh-CN" sz="2400" b="1" dirty="0" err="1" smtClean="0">
                <a:solidFill>
                  <a:srgbClr val="0000FF"/>
                </a:solidFill>
              </a:rPr>
              <a:t>kx+b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在区间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[</a:t>
            </a:r>
            <a:r>
              <a:rPr lang="en-US" altLang="zh-CN" sz="2400" b="1" dirty="0" err="1" smtClean="0">
                <a:solidFill>
                  <a:srgbClr val="0000FF"/>
                </a:solidFill>
              </a:rPr>
              <a:t>m,n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]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上的平均变化率有什么特点？</a:t>
            </a:r>
            <a:endParaRPr lang="zh-CN" altLang="zh-CN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数学应用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4 </a:t>
            </a:r>
            <a:r>
              <a:rPr lang="zh-CN" altLang="zh-CN" sz="2400" b="1" dirty="0" smtClean="0"/>
              <a:t>　已知函数</a:t>
            </a:r>
            <a:r>
              <a:rPr lang="en-US" altLang="zh-CN" sz="2400" b="1" dirty="0" smtClean="0"/>
              <a:t>f(x)=x²</a:t>
            </a:r>
            <a:r>
              <a:rPr lang="zh-CN" altLang="zh-CN" sz="2400" b="1" dirty="0" smtClean="0"/>
              <a:t>，分别计算在下列区间上平均变化率：</a:t>
            </a:r>
          </a:p>
          <a:p>
            <a:pPr lvl="0"/>
            <a:r>
              <a:rPr lang="en-US" altLang="zh-CN" sz="2400" b="1" dirty="0" smtClean="0"/>
              <a:t>           ① [1</a:t>
            </a:r>
            <a:r>
              <a:rPr lang="zh-CN" altLang="zh-CN" sz="2400" b="1" dirty="0" smtClean="0"/>
              <a:t>，</a:t>
            </a:r>
            <a:r>
              <a:rPr lang="en-US" altLang="zh-CN" sz="2400" b="1" dirty="0" smtClean="0"/>
              <a:t>2]</a:t>
            </a:r>
            <a:endParaRPr lang="zh-CN" altLang="zh-CN" sz="2400" b="1" dirty="0" smtClean="0"/>
          </a:p>
          <a:p>
            <a:pPr lvl="0"/>
            <a:r>
              <a:rPr lang="en-US" altLang="zh-CN" sz="2400" b="1" dirty="0" smtClean="0"/>
              <a:t>           ② [1</a:t>
            </a:r>
            <a:r>
              <a:rPr lang="zh-CN" altLang="zh-CN" sz="2400" b="1" dirty="0" smtClean="0"/>
              <a:t>，</a:t>
            </a:r>
            <a:r>
              <a:rPr lang="en-US" altLang="zh-CN" sz="2400" b="1" dirty="0" smtClean="0"/>
              <a:t>1.1]</a:t>
            </a:r>
            <a:endParaRPr lang="zh-CN" altLang="zh-CN" sz="2400" b="1" dirty="0" smtClean="0"/>
          </a:p>
          <a:p>
            <a:pPr lvl="0"/>
            <a:r>
              <a:rPr lang="en-US" altLang="zh-CN" sz="2400" b="1" dirty="0" smtClean="0"/>
              <a:t>           ③ [0.99</a:t>
            </a:r>
            <a:r>
              <a:rPr lang="zh-CN" altLang="zh-CN" sz="2400" b="1" dirty="0" smtClean="0"/>
              <a:t>，</a:t>
            </a:r>
            <a:r>
              <a:rPr lang="en-US" altLang="zh-CN" sz="2400" b="1" dirty="0" smtClean="0"/>
              <a:t>1]</a:t>
            </a:r>
            <a:endParaRPr lang="zh-CN" altLang="zh-CN" sz="2400" b="1" dirty="0" smtClean="0"/>
          </a:p>
          <a:p>
            <a:pPr lvl="0"/>
            <a:r>
              <a:rPr lang="en-US" altLang="zh-CN" sz="2400" b="1" dirty="0" smtClean="0"/>
              <a:t>           ④ [0.999</a:t>
            </a:r>
            <a:r>
              <a:rPr lang="zh-CN" altLang="zh-CN" sz="2400" b="1" dirty="0" smtClean="0"/>
              <a:t>，</a:t>
            </a:r>
            <a:r>
              <a:rPr lang="en-US" altLang="zh-CN" sz="2400" b="1" dirty="0" smtClean="0"/>
              <a:t>1]</a:t>
            </a:r>
            <a:endParaRPr lang="zh-CN" altLang="zh-CN" sz="2400" b="1" dirty="0" smtClean="0"/>
          </a:p>
          <a:p>
            <a:endParaRPr lang="zh-CN" altLang="zh-CN" sz="2400" b="1" dirty="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课堂小结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课堂小结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、平均变化率的定义</a:t>
            </a:r>
            <a:endParaRPr lang="zh-CN" altLang="zh-CN" sz="2400" b="1" dirty="0"/>
          </a:p>
        </p:txBody>
      </p:sp>
    </p:spTree>
    <p:extLst>
      <p:ext uri="{BB962C8B-B14F-4D97-AF65-F5344CB8AC3E}">
        <p14:creationId xmlns="" xmlns:p14="http://schemas.microsoft.com/office/powerpoint/2010/main" val="15593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课堂小结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、平均变化率的定义</a:t>
            </a:r>
            <a:endParaRPr lang="zh-CN" altLang="zh-C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224725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、平均变化率的几何意义</a:t>
            </a:r>
            <a:endParaRPr lang="zh-CN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课堂小结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、平均变化率的定义</a:t>
            </a:r>
            <a:endParaRPr lang="zh-CN" altLang="zh-C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224725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、平均变化率的几何意义</a:t>
            </a:r>
            <a:endParaRPr lang="zh-CN" altLang="zh-CN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289532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、数学思想方法</a:t>
            </a:r>
            <a:endParaRPr lang="zh-CN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课堂小结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、平均变化率的定义</a:t>
            </a:r>
            <a:endParaRPr lang="zh-CN" altLang="zh-C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224725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、平均变化率的几何意义</a:t>
            </a:r>
            <a:endParaRPr lang="zh-CN" altLang="zh-CN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289532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、数学思想方法</a:t>
            </a:r>
            <a:endParaRPr lang="zh-CN" altLang="zh-CN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289532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：数形结合</a:t>
            </a:r>
            <a:endParaRPr lang="zh-CN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练习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、甲、乙两人投入相同的资金经营某商品，甲用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年时间获利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万元，乙用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个月时间获利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万元，如何比较和评价甲、乙两人的经营成果？</a:t>
            </a:r>
            <a:endParaRPr lang="zh-CN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问题情境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某市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日、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日、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日的最高气温分别为</a:t>
            </a:r>
            <a:r>
              <a:rPr lang="en-US" altLang="zh-CN" sz="2400" b="1" dirty="0" smtClean="0"/>
              <a:t>3.5</a:t>
            </a:r>
            <a:r>
              <a:rPr lang="zh-CN" altLang="en-US" sz="2400" b="1" dirty="0" smtClean="0"/>
              <a:t>℃、</a:t>
            </a:r>
            <a:r>
              <a:rPr lang="en-US" altLang="zh-CN" sz="2400" b="1" dirty="0" smtClean="0"/>
              <a:t>18.6</a:t>
            </a:r>
            <a:r>
              <a:rPr lang="zh-CN" altLang="en-US" sz="2400" b="1" dirty="0" smtClean="0"/>
              <a:t> ℃、</a:t>
            </a:r>
            <a:r>
              <a:rPr lang="en-US" altLang="zh-CN" sz="2400" b="1" dirty="0" smtClean="0"/>
              <a:t>33.4</a:t>
            </a:r>
            <a:r>
              <a:rPr lang="zh-CN" altLang="en-US" sz="2400" b="1" dirty="0" smtClean="0"/>
              <a:t> ℃，气温曲线如图所示（以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日作为第一天）</a:t>
            </a:r>
            <a:r>
              <a:rPr lang="en-US" altLang="zh-CN" sz="2400" b="1" dirty="0" smtClean="0"/>
              <a:t>.</a:t>
            </a:r>
            <a:endParaRPr lang="zh-CN" altLang="en-US" sz="2400" b="1" dirty="0"/>
          </a:p>
        </p:txBody>
      </p:sp>
      <p:grpSp>
        <p:nvGrpSpPr>
          <p:cNvPr id="170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3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4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练习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11560" y="15567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、甲、乙两人投入相同的资金经营某商品，甲用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年时间获利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万元，乙用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个月时间获利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万元，如何比较和评价甲、乙两人的经营成果？</a:t>
            </a:r>
            <a:endParaRPr lang="zh-CN" altLang="zh-CN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316477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、若一质点的运动方程为</a:t>
            </a:r>
            <a:r>
              <a:rPr lang="en-US" altLang="zh-CN" sz="2400" b="1" dirty="0" smtClean="0"/>
              <a:t>S(t)=t²+3</a:t>
            </a:r>
            <a:r>
              <a:rPr lang="zh-CN" altLang="en-US" sz="2400" b="1" dirty="0" smtClean="0"/>
              <a:t>（位移单位：</a:t>
            </a:r>
            <a:r>
              <a:rPr lang="en-US" altLang="zh-CN" sz="2400" b="1" dirty="0" smtClean="0"/>
              <a:t>m</a:t>
            </a:r>
            <a:r>
              <a:rPr lang="zh-CN" altLang="en-US" sz="2400" b="1" dirty="0" smtClean="0"/>
              <a:t>；时间单位：</a:t>
            </a:r>
            <a:r>
              <a:rPr lang="en-US" altLang="zh-CN" sz="2400" b="1" dirty="0" smtClean="0"/>
              <a:t>s</a:t>
            </a:r>
            <a:r>
              <a:rPr lang="zh-CN" altLang="en-US" sz="2400" b="1" dirty="0" smtClean="0"/>
              <a:t>），则在时间段</a:t>
            </a:r>
            <a:r>
              <a:rPr lang="en-US" altLang="zh-CN" sz="2400" b="1" dirty="0" smtClean="0"/>
              <a:t>[3,3+   t]</a:t>
            </a:r>
            <a:r>
              <a:rPr lang="zh-CN" altLang="en-US" sz="2400" b="1" dirty="0" smtClean="0"/>
              <a:t>上的平均速度是什么？</a:t>
            </a:r>
            <a:endParaRPr lang="zh-CN" altLang="zh-CN" sz="2400" b="1" dirty="0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6800898"/>
              </p:ext>
            </p:extLst>
          </p:nvPr>
        </p:nvGraphicFramePr>
        <p:xfrm>
          <a:off x="4499992" y="3645024"/>
          <a:ext cx="216024" cy="255301"/>
        </p:xfrm>
        <a:graphic>
          <a:graphicData uri="http://schemas.openxmlformats.org/presentationml/2006/ole">
            <p:oleObj spid="_x0000_s7176" name="Equation" r:id="rId5" imgW="3352800" imgH="396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问题情境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某市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日、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日、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日的最高气温分别为</a:t>
            </a:r>
            <a:r>
              <a:rPr lang="en-US" altLang="zh-CN" sz="2400" b="1" dirty="0" smtClean="0"/>
              <a:t>3.5</a:t>
            </a:r>
            <a:r>
              <a:rPr lang="zh-CN" altLang="en-US" sz="2400" b="1" dirty="0" smtClean="0"/>
              <a:t>℃、</a:t>
            </a:r>
            <a:r>
              <a:rPr lang="en-US" altLang="zh-CN" sz="2400" b="1" dirty="0" smtClean="0"/>
              <a:t>18.6</a:t>
            </a:r>
            <a:r>
              <a:rPr lang="zh-CN" altLang="en-US" sz="2400" b="1" dirty="0" smtClean="0"/>
              <a:t> ℃、</a:t>
            </a:r>
            <a:r>
              <a:rPr lang="en-US" altLang="zh-CN" sz="2400" b="1" dirty="0" smtClean="0"/>
              <a:t>33.4</a:t>
            </a:r>
            <a:r>
              <a:rPr lang="zh-CN" altLang="en-US" sz="2400" b="1" dirty="0" smtClean="0"/>
              <a:t> ℃，气温曲线如图所示（以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日作为第一天）</a:t>
            </a:r>
            <a:r>
              <a:rPr lang="en-US" altLang="zh-CN" sz="2400" b="1" dirty="0" smtClean="0"/>
              <a:t>.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755576" y="620769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</a:rPr>
              <a:t>        从上图中，可以得到哪些信息？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问题情境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问题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AB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BC</a:t>
            </a:r>
            <a:r>
              <a:rPr lang="zh-CN" altLang="en-US" sz="2400" b="1" dirty="0" smtClean="0"/>
              <a:t>哪一段时间气温变化得更“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大</a:t>
            </a:r>
            <a:r>
              <a:rPr lang="zh-CN" altLang="en-US" sz="2400" b="1" dirty="0" smtClean="0"/>
              <a:t>”？为什么？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问题情境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问题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AB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BC</a:t>
            </a:r>
            <a:r>
              <a:rPr lang="zh-CN" altLang="en-US" sz="2400" b="1" dirty="0" smtClean="0"/>
              <a:t>哪一段时间气温变化得更“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大</a:t>
            </a:r>
            <a:r>
              <a:rPr lang="zh-CN" altLang="en-US" sz="2400" b="1" dirty="0" smtClean="0"/>
              <a:t>”？为什么？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11560" y="210323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问题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AB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BC</a:t>
            </a:r>
            <a:r>
              <a:rPr lang="zh-CN" altLang="en-US" sz="2400" b="1" dirty="0" smtClean="0"/>
              <a:t>哪一段时间气温变化得更“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快</a:t>
            </a:r>
            <a:r>
              <a:rPr lang="zh-CN" altLang="en-US" sz="2400" b="1" dirty="0" smtClean="0"/>
              <a:t>”？为什么？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如何量化曲线的“陡峭程度”？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探究一：如何量化</a:t>
            </a:r>
            <a:r>
              <a:rPr lang="en-US" altLang="zh-CN" sz="2400" b="1" dirty="0" smtClean="0"/>
              <a:t>BC</a:t>
            </a:r>
            <a:r>
              <a:rPr lang="zh-CN" altLang="en-US" sz="2400" b="1" dirty="0" smtClean="0"/>
              <a:t>段的“陡峭程度”？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0" y="44624"/>
            <a:ext cx="9144000" cy="1143000"/>
            <a:chOff x="0" y="0"/>
            <a:chExt cx="5760" cy="720"/>
          </a:xfrm>
        </p:grpSpPr>
        <p:pic>
          <p:nvPicPr>
            <p:cNvPr id="9" name="Picture 10" descr="QQ截图20131201212812"/>
            <p:cNvPicPr>
              <a:picLocks noChangeAspect="1" noChangeArrowheads="1"/>
            </p:cNvPicPr>
            <p:nvPr/>
          </p:nvPicPr>
          <p:blipFill>
            <a:blip r:embed="rId2" cstate="print">
              <a:lum bright="58000" contrast="-10000"/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QQ截图20131201220147"/>
            <p:cNvPicPr>
              <a:picLocks noChangeAspect="1" noChangeArrowheads="1"/>
            </p:cNvPicPr>
            <p:nvPr/>
          </p:nvPicPr>
          <p:blipFill>
            <a:blip r:embed="rId3" cstate="print"/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824" y="472529"/>
            <a:ext cx="302403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zh-CN" altLang="en-US" sz="4400" b="1" dirty="0" smtClean="0">
                <a:solidFill>
                  <a:srgbClr val="EE0000"/>
                </a:solidFill>
                <a:latin typeface="华文新魏" pitchFamily="2" charset="-122"/>
                <a:ea typeface="华文新魏" pitchFamily="2" charset="-122"/>
              </a:rPr>
              <a:t>探究</a:t>
            </a:r>
            <a:endParaRPr kumimoji="0" lang="en-US" altLang="zh-CN" sz="4400" b="1" dirty="0">
              <a:solidFill>
                <a:srgbClr val="EE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探究一：如何量化</a:t>
            </a:r>
            <a:r>
              <a:rPr lang="en-US" altLang="zh-CN" sz="2400" b="1" dirty="0" smtClean="0"/>
              <a:t>BC</a:t>
            </a:r>
            <a:r>
              <a:rPr lang="zh-CN" altLang="en-US" sz="2400" b="1" dirty="0" smtClean="0"/>
              <a:t>段的“陡峭程度”？</a:t>
            </a:r>
            <a:endParaRPr lang="zh-CN" altLang="en-US" sz="2400" b="1" dirty="0"/>
          </a:p>
        </p:txBody>
      </p:sp>
      <p:grpSp>
        <p:nvGrpSpPr>
          <p:cNvPr id="3" name="组合 169"/>
          <p:cNvGrpSpPr/>
          <p:nvPr/>
        </p:nvGrpSpPr>
        <p:grpSpPr>
          <a:xfrm>
            <a:off x="2191221" y="2996952"/>
            <a:ext cx="5045075" cy="3082925"/>
            <a:chOff x="395288" y="3082925"/>
            <a:chExt cx="5045075" cy="3082925"/>
          </a:xfrm>
        </p:grpSpPr>
        <p:sp>
          <p:nvSpPr>
            <p:cNvPr id="89" name="Text Box 70"/>
            <p:cNvSpPr txBox="1">
              <a:spLocks noChangeArrowheads="1"/>
            </p:cNvSpPr>
            <p:nvPr/>
          </p:nvSpPr>
          <p:spPr bwMode="auto">
            <a:xfrm>
              <a:off x="4519613" y="5892800"/>
              <a:ext cx="8429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t(d)</a:t>
              </a:r>
            </a:p>
          </p:txBody>
        </p:sp>
        <p:sp>
          <p:nvSpPr>
            <p:cNvPr id="90" name="Line 71"/>
            <p:cNvSpPr>
              <a:spLocks noChangeShapeType="1"/>
            </p:cNvSpPr>
            <p:nvPr/>
          </p:nvSpPr>
          <p:spPr bwMode="auto">
            <a:xfrm flipV="1">
              <a:off x="4230688" y="4535488"/>
              <a:ext cx="0" cy="13366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72"/>
            <p:cNvSpPr>
              <a:spLocks noChangeShapeType="1"/>
            </p:cNvSpPr>
            <p:nvPr/>
          </p:nvSpPr>
          <p:spPr bwMode="auto">
            <a:xfrm>
              <a:off x="730250" y="4545013"/>
              <a:ext cx="3495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V="1">
              <a:off x="4446588" y="3500438"/>
              <a:ext cx="0" cy="23717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74"/>
            <p:cNvSpPr>
              <a:spLocks noChangeShapeType="1"/>
            </p:cNvSpPr>
            <p:nvPr/>
          </p:nvSpPr>
          <p:spPr bwMode="auto">
            <a:xfrm flipV="1">
              <a:off x="836613" y="5624513"/>
              <a:ext cx="0" cy="2413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75"/>
            <p:cNvSpPr>
              <a:spLocks noChangeShapeType="1"/>
            </p:cNvSpPr>
            <p:nvPr/>
          </p:nvSpPr>
          <p:spPr bwMode="auto">
            <a:xfrm>
              <a:off x="728663" y="5627688"/>
              <a:ext cx="1079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76"/>
            <p:cNvSpPr>
              <a:spLocks noChangeShapeType="1"/>
            </p:cNvSpPr>
            <p:nvPr/>
          </p:nvSpPr>
          <p:spPr bwMode="auto">
            <a:xfrm>
              <a:off x="728663" y="5875338"/>
              <a:ext cx="4002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auto">
            <a:xfrm>
              <a:off x="706438" y="3154363"/>
              <a:ext cx="41275" cy="1127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AutoShape 78"/>
            <p:cNvSpPr>
              <a:spLocks noChangeArrowheads="1"/>
            </p:cNvSpPr>
            <p:nvPr/>
          </p:nvSpPr>
          <p:spPr bwMode="auto">
            <a:xfrm rot="5400000">
              <a:off x="4693444" y="5828507"/>
              <a:ext cx="50800" cy="8731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9"/>
            <p:cNvSpPr>
              <a:spLocks noChangeShapeType="1"/>
            </p:cNvSpPr>
            <p:nvPr/>
          </p:nvSpPr>
          <p:spPr bwMode="auto">
            <a:xfrm flipV="1">
              <a:off x="8366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80"/>
            <p:cNvSpPr>
              <a:spLocks noChangeShapeType="1"/>
            </p:cNvSpPr>
            <p:nvPr/>
          </p:nvSpPr>
          <p:spPr bwMode="auto">
            <a:xfrm flipV="1">
              <a:off x="9477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81"/>
            <p:cNvSpPr>
              <a:spLocks noChangeShapeType="1"/>
            </p:cNvSpPr>
            <p:nvPr/>
          </p:nvSpPr>
          <p:spPr bwMode="auto">
            <a:xfrm flipV="1">
              <a:off x="10572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82"/>
            <p:cNvSpPr>
              <a:spLocks noChangeShapeType="1"/>
            </p:cNvSpPr>
            <p:nvPr/>
          </p:nvSpPr>
          <p:spPr bwMode="auto">
            <a:xfrm flipV="1">
              <a:off x="11668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83"/>
            <p:cNvSpPr>
              <a:spLocks noChangeShapeType="1"/>
            </p:cNvSpPr>
            <p:nvPr/>
          </p:nvSpPr>
          <p:spPr bwMode="auto">
            <a:xfrm flipV="1">
              <a:off x="12763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84"/>
            <p:cNvSpPr>
              <a:spLocks noChangeShapeType="1"/>
            </p:cNvSpPr>
            <p:nvPr/>
          </p:nvSpPr>
          <p:spPr bwMode="auto">
            <a:xfrm flipV="1">
              <a:off x="13843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85"/>
            <p:cNvSpPr>
              <a:spLocks noChangeShapeType="1"/>
            </p:cNvSpPr>
            <p:nvPr/>
          </p:nvSpPr>
          <p:spPr bwMode="auto">
            <a:xfrm flipV="1">
              <a:off x="14922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86"/>
            <p:cNvSpPr>
              <a:spLocks noChangeShapeType="1"/>
            </p:cNvSpPr>
            <p:nvPr/>
          </p:nvSpPr>
          <p:spPr bwMode="auto">
            <a:xfrm flipV="1">
              <a:off x="16033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 flipV="1">
              <a:off x="17145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88"/>
            <p:cNvSpPr>
              <a:spLocks noChangeShapeType="1"/>
            </p:cNvSpPr>
            <p:nvPr/>
          </p:nvSpPr>
          <p:spPr bwMode="auto">
            <a:xfrm flipV="1">
              <a:off x="18208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89"/>
            <p:cNvSpPr>
              <a:spLocks noChangeShapeType="1"/>
            </p:cNvSpPr>
            <p:nvPr/>
          </p:nvSpPr>
          <p:spPr bwMode="auto">
            <a:xfrm flipV="1">
              <a:off x="19304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90"/>
            <p:cNvSpPr>
              <a:spLocks noChangeShapeType="1"/>
            </p:cNvSpPr>
            <p:nvPr/>
          </p:nvSpPr>
          <p:spPr bwMode="auto">
            <a:xfrm flipV="1">
              <a:off x="20399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91"/>
            <p:cNvSpPr>
              <a:spLocks noChangeShapeType="1"/>
            </p:cNvSpPr>
            <p:nvPr/>
          </p:nvSpPr>
          <p:spPr bwMode="auto">
            <a:xfrm flipV="1">
              <a:off x="21478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92"/>
            <p:cNvSpPr>
              <a:spLocks noChangeShapeType="1"/>
            </p:cNvSpPr>
            <p:nvPr/>
          </p:nvSpPr>
          <p:spPr bwMode="auto">
            <a:xfrm flipV="1">
              <a:off x="22574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93"/>
            <p:cNvSpPr>
              <a:spLocks noChangeShapeType="1"/>
            </p:cNvSpPr>
            <p:nvPr/>
          </p:nvSpPr>
          <p:spPr bwMode="auto">
            <a:xfrm flipV="1">
              <a:off x="24796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94"/>
            <p:cNvSpPr>
              <a:spLocks noChangeShapeType="1"/>
            </p:cNvSpPr>
            <p:nvPr/>
          </p:nvSpPr>
          <p:spPr bwMode="auto">
            <a:xfrm flipV="1">
              <a:off x="25892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95"/>
            <p:cNvSpPr>
              <a:spLocks noChangeShapeType="1"/>
            </p:cNvSpPr>
            <p:nvPr/>
          </p:nvSpPr>
          <p:spPr bwMode="auto">
            <a:xfrm flipV="1">
              <a:off x="29162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96"/>
            <p:cNvSpPr>
              <a:spLocks noChangeShapeType="1"/>
            </p:cNvSpPr>
            <p:nvPr/>
          </p:nvSpPr>
          <p:spPr bwMode="auto">
            <a:xfrm flipV="1">
              <a:off x="31337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97"/>
            <p:cNvSpPr>
              <a:spLocks noChangeShapeType="1"/>
            </p:cNvSpPr>
            <p:nvPr/>
          </p:nvSpPr>
          <p:spPr bwMode="auto">
            <a:xfrm flipV="1">
              <a:off x="346392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98"/>
            <p:cNvSpPr>
              <a:spLocks noChangeShapeType="1"/>
            </p:cNvSpPr>
            <p:nvPr/>
          </p:nvSpPr>
          <p:spPr bwMode="auto">
            <a:xfrm flipV="1">
              <a:off x="35718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23685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00"/>
            <p:cNvSpPr>
              <a:spLocks noChangeShapeType="1"/>
            </p:cNvSpPr>
            <p:nvPr/>
          </p:nvSpPr>
          <p:spPr bwMode="auto">
            <a:xfrm flipV="1">
              <a:off x="26955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01"/>
            <p:cNvSpPr>
              <a:spLocks noChangeShapeType="1"/>
            </p:cNvSpPr>
            <p:nvPr/>
          </p:nvSpPr>
          <p:spPr bwMode="auto">
            <a:xfrm flipV="1">
              <a:off x="28051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02"/>
            <p:cNvSpPr>
              <a:spLocks noChangeShapeType="1"/>
            </p:cNvSpPr>
            <p:nvPr/>
          </p:nvSpPr>
          <p:spPr bwMode="auto">
            <a:xfrm flipV="1">
              <a:off x="30226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03"/>
            <p:cNvSpPr>
              <a:spLocks noChangeShapeType="1"/>
            </p:cNvSpPr>
            <p:nvPr/>
          </p:nvSpPr>
          <p:spPr bwMode="auto">
            <a:xfrm flipV="1">
              <a:off x="324485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04"/>
            <p:cNvSpPr>
              <a:spLocks noChangeShapeType="1"/>
            </p:cNvSpPr>
            <p:nvPr/>
          </p:nvSpPr>
          <p:spPr bwMode="auto">
            <a:xfrm flipV="1">
              <a:off x="33528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05"/>
            <p:cNvSpPr>
              <a:spLocks noChangeShapeType="1"/>
            </p:cNvSpPr>
            <p:nvPr/>
          </p:nvSpPr>
          <p:spPr bwMode="auto">
            <a:xfrm flipV="1">
              <a:off x="40084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06"/>
            <p:cNvSpPr>
              <a:spLocks noChangeShapeType="1"/>
            </p:cNvSpPr>
            <p:nvPr/>
          </p:nvSpPr>
          <p:spPr bwMode="auto">
            <a:xfrm flipV="1">
              <a:off x="4229100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07"/>
            <p:cNvSpPr>
              <a:spLocks noChangeShapeType="1"/>
            </p:cNvSpPr>
            <p:nvPr/>
          </p:nvSpPr>
          <p:spPr bwMode="auto">
            <a:xfrm flipV="1">
              <a:off x="444658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08"/>
            <p:cNvSpPr>
              <a:spLocks noChangeShapeType="1"/>
            </p:cNvSpPr>
            <p:nvPr/>
          </p:nvSpPr>
          <p:spPr bwMode="auto">
            <a:xfrm flipV="1">
              <a:off x="368141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09"/>
            <p:cNvSpPr>
              <a:spLocks noChangeShapeType="1"/>
            </p:cNvSpPr>
            <p:nvPr/>
          </p:nvSpPr>
          <p:spPr bwMode="auto">
            <a:xfrm flipV="1">
              <a:off x="3902075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10"/>
            <p:cNvSpPr>
              <a:spLocks noChangeShapeType="1"/>
            </p:cNvSpPr>
            <p:nvPr/>
          </p:nvSpPr>
          <p:spPr bwMode="auto">
            <a:xfrm flipV="1">
              <a:off x="43386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 flipV="1">
              <a:off x="3792538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12"/>
            <p:cNvSpPr>
              <a:spLocks noChangeShapeType="1"/>
            </p:cNvSpPr>
            <p:nvPr/>
          </p:nvSpPr>
          <p:spPr bwMode="auto">
            <a:xfrm flipV="1">
              <a:off x="4119563" y="5837238"/>
              <a:ext cx="0" cy="301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13"/>
            <p:cNvSpPr>
              <a:spLocks noChangeShapeType="1"/>
            </p:cNvSpPr>
            <p:nvPr/>
          </p:nvSpPr>
          <p:spPr bwMode="auto">
            <a:xfrm rot="5400000">
              <a:off x="-600075" y="4545013"/>
              <a:ext cx="2654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14"/>
            <p:cNvSpPr>
              <a:spLocks noChangeShapeType="1"/>
            </p:cNvSpPr>
            <p:nvPr/>
          </p:nvSpPr>
          <p:spPr bwMode="auto">
            <a:xfrm rot="5400000" flipV="1">
              <a:off x="739776" y="34544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15"/>
            <p:cNvSpPr>
              <a:spLocks noChangeShapeType="1"/>
            </p:cNvSpPr>
            <p:nvPr/>
          </p:nvSpPr>
          <p:spPr bwMode="auto">
            <a:xfrm rot="5400000" flipV="1">
              <a:off x="739776" y="359410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16"/>
            <p:cNvSpPr>
              <a:spLocks noChangeShapeType="1"/>
            </p:cNvSpPr>
            <p:nvPr/>
          </p:nvSpPr>
          <p:spPr bwMode="auto">
            <a:xfrm rot="5400000" flipV="1">
              <a:off x="739776" y="37338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17"/>
            <p:cNvSpPr>
              <a:spLocks noChangeShapeType="1"/>
            </p:cNvSpPr>
            <p:nvPr/>
          </p:nvSpPr>
          <p:spPr bwMode="auto">
            <a:xfrm rot="5400000" flipV="1">
              <a:off x="739776" y="38766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18"/>
            <p:cNvSpPr>
              <a:spLocks noChangeShapeType="1"/>
            </p:cNvSpPr>
            <p:nvPr/>
          </p:nvSpPr>
          <p:spPr bwMode="auto">
            <a:xfrm rot="5400000" flipV="1">
              <a:off x="739776" y="40195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19"/>
            <p:cNvSpPr>
              <a:spLocks noChangeShapeType="1"/>
            </p:cNvSpPr>
            <p:nvPr/>
          </p:nvSpPr>
          <p:spPr bwMode="auto">
            <a:xfrm rot="5400000" flipV="1">
              <a:off x="739776" y="416401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20"/>
            <p:cNvSpPr>
              <a:spLocks noChangeShapeType="1"/>
            </p:cNvSpPr>
            <p:nvPr/>
          </p:nvSpPr>
          <p:spPr bwMode="auto">
            <a:xfrm rot="5400000" flipV="1">
              <a:off x="739776" y="43021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21"/>
            <p:cNvSpPr>
              <a:spLocks noChangeShapeType="1"/>
            </p:cNvSpPr>
            <p:nvPr/>
          </p:nvSpPr>
          <p:spPr bwMode="auto">
            <a:xfrm rot="5400000" flipV="1">
              <a:off x="739776" y="45894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22"/>
            <p:cNvSpPr>
              <a:spLocks noChangeShapeType="1"/>
            </p:cNvSpPr>
            <p:nvPr/>
          </p:nvSpPr>
          <p:spPr bwMode="auto">
            <a:xfrm rot="5400000" flipV="1">
              <a:off x="739776" y="5156200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23"/>
            <p:cNvSpPr>
              <a:spLocks noChangeShapeType="1"/>
            </p:cNvSpPr>
            <p:nvPr/>
          </p:nvSpPr>
          <p:spPr bwMode="auto">
            <a:xfrm rot="5400000" flipV="1">
              <a:off x="739776" y="4443412"/>
              <a:ext cx="0" cy="2222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24"/>
            <p:cNvSpPr>
              <a:spLocks noChangeShapeType="1"/>
            </p:cNvSpPr>
            <p:nvPr/>
          </p:nvSpPr>
          <p:spPr bwMode="auto">
            <a:xfrm rot="5400000" flipV="1">
              <a:off x="739776" y="4729162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25"/>
            <p:cNvSpPr>
              <a:spLocks noChangeShapeType="1"/>
            </p:cNvSpPr>
            <p:nvPr/>
          </p:nvSpPr>
          <p:spPr bwMode="auto">
            <a:xfrm rot="5400000" flipV="1">
              <a:off x="739776" y="48720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26"/>
            <p:cNvSpPr>
              <a:spLocks noChangeShapeType="1"/>
            </p:cNvSpPr>
            <p:nvPr/>
          </p:nvSpPr>
          <p:spPr bwMode="auto">
            <a:xfrm rot="5400000" flipV="1">
              <a:off x="739776" y="50133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27"/>
            <p:cNvSpPr>
              <a:spLocks noChangeShapeType="1"/>
            </p:cNvSpPr>
            <p:nvPr/>
          </p:nvSpPr>
          <p:spPr bwMode="auto">
            <a:xfrm rot="5400000" flipV="1">
              <a:off x="739776" y="586422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28"/>
            <p:cNvSpPr>
              <a:spLocks noChangeShapeType="1"/>
            </p:cNvSpPr>
            <p:nvPr/>
          </p:nvSpPr>
          <p:spPr bwMode="auto">
            <a:xfrm rot="5400000" flipV="1">
              <a:off x="739776" y="529748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29"/>
            <p:cNvSpPr>
              <a:spLocks noChangeShapeType="1"/>
            </p:cNvSpPr>
            <p:nvPr/>
          </p:nvSpPr>
          <p:spPr bwMode="auto">
            <a:xfrm rot="5400000" flipV="1">
              <a:off x="739776" y="5438775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30"/>
            <p:cNvSpPr>
              <a:spLocks noChangeShapeType="1"/>
            </p:cNvSpPr>
            <p:nvPr/>
          </p:nvSpPr>
          <p:spPr bwMode="auto">
            <a:xfrm rot="5400000" flipV="1">
              <a:off x="739776" y="5722937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31"/>
            <p:cNvSpPr>
              <a:spLocks noChangeShapeType="1"/>
            </p:cNvSpPr>
            <p:nvPr/>
          </p:nvSpPr>
          <p:spPr bwMode="auto">
            <a:xfrm rot="5400000" flipV="1">
              <a:off x="739776" y="5581650"/>
              <a:ext cx="0" cy="222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Oval 132"/>
            <p:cNvSpPr>
              <a:spLocks noChangeAspect="1" noChangeArrowheads="1"/>
            </p:cNvSpPr>
            <p:nvPr/>
          </p:nvSpPr>
          <p:spPr bwMode="auto">
            <a:xfrm>
              <a:off x="822325" y="5607050"/>
              <a:ext cx="28575" cy="3651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Oval 133"/>
            <p:cNvSpPr>
              <a:spLocks noChangeAspect="1" noChangeArrowheads="1"/>
            </p:cNvSpPr>
            <p:nvPr/>
          </p:nvSpPr>
          <p:spPr bwMode="auto">
            <a:xfrm>
              <a:off x="4213225" y="4527550"/>
              <a:ext cx="25400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Text Box 134"/>
            <p:cNvSpPr txBox="1">
              <a:spLocks noChangeArrowheads="1"/>
            </p:cNvSpPr>
            <p:nvPr/>
          </p:nvSpPr>
          <p:spPr bwMode="auto">
            <a:xfrm>
              <a:off x="2743200" y="5921375"/>
              <a:ext cx="3968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875088" y="5889625"/>
              <a:ext cx="274637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55" name="Text Box 136"/>
            <p:cNvSpPr txBox="1">
              <a:spLocks noChangeArrowheads="1"/>
            </p:cNvSpPr>
            <p:nvPr/>
          </p:nvSpPr>
          <p:spPr bwMode="auto">
            <a:xfrm>
              <a:off x="4398963" y="5889625"/>
              <a:ext cx="3206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56" name="Text Box 137"/>
            <p:cNvSpPr txBox="1">
              <a:spLocks noChangeArrowheads="1"/>
            </p:cNvSpPr>
            <p:nvPr/>
          </p:nvSpPr>
          <p:spPr bwMode="auto">
            <a:xfrm>
              <a:off x="466725" y="5638800"/>
              <a:ext cx="84138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7" name="Text Box 138"/>
            <p:cNvSpPr txBox="1">
              <a:spLocks noChangeArrowheads="1"/>
            </p:cNvSpPr>
            <p:nvPr/>
          </p:nvSpPr>
          <p:spPr bwMode="auto">
            <a:xfrm>
              <a:off x="406400" y="5076825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58" name="Text Box 139"/>
            <p:cNvSpPr txBox="1">
              <a:spLocks noChangeArrowheads="1"/>
            </p:cNvSpPr>
            <p:nvPr/>
          </p:nvSpPr>
          <p:spPr bwMode="auto">
            <a:xfrm>
              <a:off x="395288" y="4265613"/>
              <a:ext cx="34766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59" name="Text Box 140"/>
            <p:cNvSpPr txBox="1">
              <a:spLocks noChangeArrowheads="1"/>
            </p:cNvSpPr>
            <p:nvPr/>
          </p:nvSpPr>
          <p:spPr bwMode="auto">
            <a:xfrm>
              <a:off x="406400" y="3656013"/>
              <a:ext cx="3476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60" name="Oval 141"/>
            <p:cNvSpPr>
              <a:spLocks noChangeAspect="1" noChangeArrowheads="1"/>
            </p:cNvSpPr>
            <p:nvPr/>
          </p:nvSpPr>
          <p:spPr bwMode="auto">
            <a:xfrm>
              <a:off x="4430713" y="3482975"/>
              <a:ext cx="28575" cy="349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Line 142"/>
            <p:cNvSpPr>
              <a:spLocks noChangeShapeType="1"/>
            </p:cNvSpPr>
            <p:nvPr/>
          </p:nvSpPr>
          <p:spPr bwMode="auto">
            <a:xfrm>
              <a:off x="728663" y="3502025"/>
              <a:ext cx="37084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43"/>
            <p:cNvSpPr/>
            <p:nvPr/>
          </p:nvSpPr>
          <p:spPr bwMode="auto">
            <a:xfrm>
              <a:off x="827088" y="3500438"/>
              <a:ext cx="3606800" cy="2124075"/>
            </a:xfrm>
            <a:custGeom>
              <a:avLst/>
              <a:gdLst>
                <a:gd name="T0" fmla="*/ 0 w 5228"/>
                <a:gd name="T1" fmla="*/ 2124075 h 2380"/>
                <a:gd name="T2" fmla="*/ 297347 w 5228"/>
                <a:gd name="T3" fmla="*/ 2016979 h 2380"/>
                <a:gd name="T4" fmla="*/ 629879 w 5228"/>
                <a:gd name="T5" fmla="*/ 1981280 h 2380"/>
                <a:gd name="T6" fmla="*/ 1093492 w 5228"/>
                <a:gd name="T7" fmla="*/ 1856334 h 2380"/>
                <a:gd name="T8" fmla="*/ 1543997 w 5228"/>
                <a:gd name="T9" fmla="*/ 1865259 h 2380"/>
                <a:gd name="T10" fmla="*/ 2277362 w 5228"/>
                <a:gd name="T11" fmla="*/ 1659991 h 2380"/>
                <a:gd name="T12" fmla="*/ 2734766 w 5228"/>
                <a:gd name="T13" fmla="*/ 1490422 h 2380"/>
                <a:gd name="T14" fmla="*/ 3388791 w 5228"/>
                <a:gd name="T15" fmla="*/ 1030801 h 2380"/>
                <a:gd name="T16" fmla="*/ 3606800 w 5228"/>
                <a:gd name="T17" fmla="*/ 0 h 23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8" h="2380">
                  <a:moveTo>
                    <a:pt x="0" y="2380"/>
                  </a:moveTo>
                  <a:cubicBezTo>
                    <a:pt x="139" y="2333"/>
                    <a:pt x="279" y="2287"/>
                    <a:pt x="431" y="2260"/>
                  </a:cubicBezTo>
                  <a:cubicBezTo>
                    <a:pt x="584" y="2233"/>
                    <a:pt x="720" y="2250"/>
                    <a:pt x="913" y="2220"/>
                  </a:cubicBezTo>
                  <a:cubicBezTo>
                    <a:pt x="1106" y="2190"/>
                    <a:pt x="1365" y="2102"/>
                    <a:pt x="1585" y="2080"/>
                  </a:cubicBezTo>
                  <a:cubicBezTo>
                    <a:pt x="1806" y="2058"/>
                    <a:pt x="1952" y="2127"/>
                    <a:pt x="2238" y="2090"/>
                  </a:cubicBezTo>
                  <a:cubicBezTo>
                    <a:pt x="2524" y="2053"/>
                    <a:pt x="3013" y="1930"/>
                    <a:pt x="3301" y="1860"/>
                  </a:cubicBezTo>
                  <a:cubicBezTo>
                    <a:pt x="3589" y="1790"/>
                    <a:pt x="3696" y="1788"/>
                    <a:pt x="3964" y="1670"/>
                  </a:cubicBezTo>
                  <a:cubicBezTo>
                    <a:pt x="4232" y="1552"/>
                    <a:pt x="4701" y="1433"/>
                    <a:pt x="4912" y="1155"/>
                  </a:cubicBezTo>
                  <a:cubicBezTo>
                    <a:pt x="5123" y="877"/>
                    <a:pt x="5162" y="241"/>
                    <a:pt x="522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Text Box 144"/>
            <p:cNvSpPr txBox="1">
              <a:spLocks noChangeArrowheads="1"/>
            </p:cNvSpPr>
            <p:nvPr/>
          </p:nvSpPr>
          <p:spPr bwMode="auto">
            <a:xfrm>
              <a:off x="717550" y="5605463"/>
              <a:ext cx="126047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 (1, 3.5)</a:t>
              </a:r>
            </a:p>
          </p:txBody>
        </p:sp>
        <p:sp>
          <p:nvSpPr>
            <p:cNvPr id="164" name="Text Box 145"/>
            <p:cNvSpPr txBox="1">
              <a:spLocks noChangeArrowheads="1"/>
            </p:cNvSpPr>
            <p:nvPr/>
          </p:nvSpPr>
          <p:spPr bwMode="auto">
            <a:xfrm>
              <a:off x="4211638" y="4668838"/>
              <a:ext cx="12287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B (32, 18.6)</a:t>
              </a:r>
            </a:p>
          </p:txBody>
        </p:sp>
        <p:sp>
          <p:nvSpPr>
            <p:cNvPr id="165" name="Text Box 146"/>
            <p:cNvSpPr txBox="1">
              <a:spLocks noChangeArrowheads="1"/>
            </p:cNvSpPr>
            <p:nvPr/>
          </p:nvSpPr>
          <p:spPr bwMode="auto">
            <a:xfrm>
              <a:off x="638175" y="5889625"/>
              <a:ext cx="11271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6" name="Text Box 147"/>
            <p:cNvSpPr txBox="1">
              <a:spLocks noChangeArrowheads="1"/>
            </p:cNvSpPr>
            <p:nvPr/>
          </p:nvSpPr>
          <p:spPr bwMode="auto">
            <a:xfrm>
              <a:off x="3902075" y="3186113"/>
              <a:ext cx="1389063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(34, 33.4)</a:t>
              </a:r>
            </a:p>
          </p:txBody>
        </p:sp>
        <p:sp>
          <p:nvSpPr>
            <p:cNvPr id="167" name="Text Box 148"/>
            <p:cNvSpPr txBox="1">
              <a:spLocks noChangeArrowheads="1"/>
            </p:cNvSpPr>
            <p:nvPr/>
          </p:nvSpPr>
          <p:spPr bwMode="auto">
            <a:xfrm>
              <a:off x="744538" y="3082925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 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(℃)</a:t>
              </a:r>
              <a:endParaRPr lang="en-US" altLang="zh-CN" sz="20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8" name="Text Box 149"/>
            <p:cNvSpPr txBox="1">
              <a:spLocks noChangeArrowheads="1"/>
            </p:cNvSpPr>
            <p:nvPr/>
          </p:nvSpPr>
          <p:spPr bwMode="auto">
            <a:xfrm>
              <a:off x="1001713" y="5921375"/>
              <a:ext cx="112712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9" name="Text Box 150"/>
            <p:cNvSpPr txBox="1">
              <a:spLocks noChangeArrowheads="1"/>
            </p:cNvSpPr>
            <p:nvPr/>
          </p:nvSpPr>
          <p:spPr bwMode="auto">
            <a:xfrm>
              <a:off x="1643063" y="5921375"/>
              <a:ext cx="377825" cy="2444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</p:grpSp>
      <p:cxnSp>
        <p:nvCxnSpPr>
          <p:cNvPr id="171" name="直接连接符 170"/>
          <p:cNvCxnSpPr/>
          <p:nvPr/>
        </p:nvCxnSpPr>
        <p:spPr>
          <a:xfrm flipV="1">
            <a:off x="6012160" y="3429000"/>
            <a:ext cx="230361" cy="1022647"/>
          </a:xfrm>
          <a:prstGeom prst="line">
            <a:avLst/>
          </a:prstGeom>
          <a:ln w="4762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1287</Words>
  <Application>Microsoft Office PowerPoint</Application>
  <PresentationFormat>全屏显示(4:3)</PresentationFormat>
  <Paragraphs>306</Paragraphs>
  <Slides>31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34" baseType="lpstr">
      <vt:lpstr>Office 主题</vt:lpstr>
      <vt:lpstr>公式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huangfa</dc:creator>
  <cp:lastModifiedBy>huangfa</cp:lastModifiedBy>
  <cp:revision>71</cp:revision>
  <dcterms:created xsi:type="dcterms:W3CDTF">2018-11-27T14:27:00Z</dcterms:created>
  <dcterms:modified xsi:type="dcterms:W3CDTF">2018-11-29T23:43:14Z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