
<file path=[Content_Types].xml><?xml version="1.0" encoding="utf-8"?>
<Types xmlns="http://schemas.openxmlformats.org/package/2006/content-types">
  <Default Extension="jpeg" ContentType="image/jpeg"/>
  <Default Extension="JPG" ContentType="image/.jpg"/>
  <Default Extension="wav" ContentType="audio/x-wav"/>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5"/>
  </p:notesMasterIdLst>
  <p:sldIdLst>
    <p:sldId id="599" r:id="rId3"/>
    <p:sldId id="628" r:id="rId4"/>
    <p:sldId id="630" r:id="rId5"/>
    <p:sldId id="631" r:id="rId6"/>
    <p:sldId id="632" r:id="rId7"/>
    <p:sldId id="682" r:id="rId8"/>
    <p:sldId id="683" r:id="rId9"/>
    <p:sldId id="689" r:id="rId10"/>
    <p:sldId id="634" r:id="rId11"/>
    <p:sldId id="636" r:id="rId12"/>
    <p:sldId id="640" r:id="rId13"/>
    <p:sldId id="686" r:id="rId14"/>
    <p:sldId id="687" r:id="rId16"/>
    <p:sldId id="688" r:id="rId17"/>
    <p:sldId id="641" r:id="rId18"/>
    <p:sldId id="645" r:id="rId19"/>
    <p:sldId id="648" r:id="rId20"/>
    <p:sldId id="651" r:id="rId21"/>
    <p:sldId id="654" r:id="rId22"/>
    <p:sldId id="657" r:id="rId23"/>
    <p:sldId id="662" r:id="rId24"/>
    <p:sldId id="665" r:id="rId25"/>
    <p:sldId id="667" r:id="rId26"/>
    <p:sldId id="669" r:id="rId27"/>
    <p:sldId id="670" r:id="rId28"/>
    <p:sldId id="684" r:id="rId29"/>
    <p:sldId id="671" r:id="rId30"/>
    <p:sldId id="673" r:id="rId31"/>
    <p:sldId id="675" r:id="rId32"/>
    <p:sldId id="676" r:id="rId33"/>
    <p:sldId id="678" r:id="rId34"/>
    <p:sldId id="679" r:id="rId35"/>
    <p:sldId id="685" r:id="rId36"/>
  </p:sldIdLst>
  <p:sldSz cx="11522075" cy="6480175"/>
  <p:notesSz cx="6858000" cy="9144000"/>
  <p:custDataLst>
    <p:tags r:id="rId41"/>
  </p:custDataLst>
  <p:defaultTextStyle>
    <a:defPPr>
      <a:defRPr lang="zh-CN"/>
    </a:defPPr>
    <a:lvl1pPr algn="l" rtl="0" fontAlgn="auto">
      <a:defRPr kern="1200">
        <a:solidFill>
          <a:schemeClr val="tx1"/>
        </a:solidFill>
        <a:latin typeface="Arial" panose="020B0604020202020204" pitchFamily="34" charset="0"/>
        <a:ea typeface="宋体" panose="02010600030101010101" pitchFamily="2" charset="-122"/>
        <a:cs typeface="+mn-cs"/>
      </a:defRPr>
    </a:lvl1pPr>
    <a:lvl2pPr marL="457200" algn="l" rtl="0" fontAlgn="auto">
      <a:defRPr kern="1200">
        <a:solidFill>
          <a:schemeClr val="tx1"/>
        </a:solidFill>
        <a:latin typeface="Arial" panose="020B0604020202020204" pitchFamily="34" charset="0"/>
        <a:ea typeface="宋体" panose="02010600030101010101" pitchFamily="2" charset="-122"/>
        <a:cs typeface="+mn-cs"/>
      </a:defRPr>
    </a:lvl2pPr>
    <a:lvl3pPr marL="914400" algn="l" rtl="0" fontAlgn="auto">
      <a:defRPr kern="1200">
        <a:solidFill>
          <a:schemeClr val="tx1"/>
        </a:solidFill>
        <a:latin typeface="Arial" panose="020B0604020202020204" pitchFamily="34" charset="0"/>
        <a:ea typeface="宋体" panose="02010600030101010101" pitchFamily="2" charset="-122"/>
        <a:cs typeface="+mn-cs"/>
      </a:defRPr>
    </a:lvl3pPr>
    <a:lvl4pPr marL="1371600" algn="l" rtl="0" fontAlgn="auto">
      <a:defRPr kern="1200">
        <a:solidFill>
          <a:schemeClr val="tx1"/>
        </a:solidFill>
        <a:latin typeface="Arial" panose="020B0604020202020204" pitchFamily="34" charset="0"/>
        <a:ea typeface="宋体" panose="02010600030101010101" pitchFamily="2" charset="-122"/>
        <a:cs typeface="+mn-cs"/>
      </a:defRPr>
    </a:lvl4pPr>
    <a:lvl5pPr marL="1828800" algn="l" rtl="0" fontAlgn="auto">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680" userDrawn="1">
          <p15:clr>
            <a:srgbClr val="A4A3A4"/>
          </p15:clr>
        </p15:guide>
        <p15:guide id="2" pos="363"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薛 华林" initials="薛" lastIdx="0" clrIdx="0"/>
  <p:cmAuthor id="2" name="cuisyz" initials="c" lastIdx="0" clrIdx="1"/>
  <p:cmAuthor id="3" name="Hiupan" initials="H" lastIdx="0" clrIdx="2"/>
  <p:cmAuthor id="4" name="未知用户1" initials="未知用户1" lastIdx="0" clrIdx="3"/>
  <p:cmAuthor id="5" name="1206988966@qq.com" initials="1" lastIdx="0" clrIdx="4"/>
  <p:cmAuthor id="6" name="姜伟光" initials="姜" lastIdx="0" clrIdx="5"/>
  <p:cmAuthor id="7" name="Lenovo" initials="L" lastIdx="0" clrIdx="6"/>
  <p:cmAuthor id="8" name="宋洁然" initials="宋" lastIdx="0" clrIdx="7"/>
  <p:cmAuthor id="9" name="ming qiu" initials="m" lastIdx="0" clrIdx="8"/>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100"/>
    <a:srgbClr val="A50021"/>
    <a:srgbClr val="3399FF"/>
    <a:srgbClr val="CC0000"/>
    <a:srgbClr val="FF9966"/>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varScale="1">
        <p:scale>
          <a:sx n="111" d="100"/>
          <a:sy n="111" d="100"/>
        </p:scale>
        <p:origin x="708" y="84"/>
      </p:cViewPr>
      <p:guideLst>
        <p:guide orient="horz" pos="680"/>
        <p:guide pos="363"/>
      </p:guideLst>
    </p:cSldViewPr>
  </p:slideViewPr>
  <p:notesTextViewPr>
    <p:cViewPr>
      <p:scale>
        <a:sx n="100" d="100"/>
        <a:sy n="100" d="100"/>
      </p:scale>
      <p:origin x="0" y="0"/>
    </p:cViewPr>
  </p:notesTextViewPr>
  <p:gridSpacing cx="144018" cy="14401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1" Type="http://schemas.openxmlformats.org/officeDocument/2006/relationships/tags" Target="tags/tag103.xml"/><Relationship Id="rId40" Type="http://schemas.openxmlformats.org/officeDocument/2006/relationships/commentAuthors" Target="commentAuthors.xml"/><Relationship Id="rId4" Type="http://schemas.openxmlformats.org/officeDocument/2006/relationships/slide" Target="slides/slide2.xml"/><Relationship Id="rId39" Type="http://schemas.openxmlformats.org/officeDocument/2006/relationships/tableStyles" Target="tableStyles.xml"/><Relationship Id="rId38" Type="http://schemas.openxmlformats.org/officeDocument/2006/relationships/viewProps" Target="viewProps.xml"/><Relationship Id="rId37" Type="http://schemas.openxmlformats.org/officeDocument/2006/relationships/presProps" Target="presProps.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notesMaster" Target="notesMasters/notesMaster1.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380" y="1143000"/>
            <a:ext cx="548724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5" Type="http://schemas.openxmlformats.org/officeDocument/2006/relationships/tags" Target="../tags/tag23.xml"/><Relationship Id="rId4" Type="http://schemas.openxmlformats.org/officeDocument/2006/relationships/tags" Target="../tags/tag22.xml"/><Relationship Id="rId3" Type="http://schemas.openxmlformats.org/officeDocument/2006/relationships/tags" Target="../tags/tag21.xml"/><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2.xml.rels><?xml version="1.0" encoding="UTF-8" standalone="yes"?>
<Relationships xmlns="http://schemas.openxmlformats.org/package/2006/relationships"><Relationship Id="rId5" Type="http://schemas.openxmlformats.org/officeDocument/2006/relationships/tags" Target="../tags/tag67.xml"/><Relationship Id="rId4" Type="http://schemas.openxmlformats.org/officeDocument/2006/relationships/tags" Target="../tags/tag66.xml"/><Relationship Id="rId3" Type="http://schemas.openxmlformats.org/officeDocument/2006/relationships/tags" Target="../tags/tag65.xml"/><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3.xml.rels><?xml version="1.0" encoding="UTF-8" standalone="yes"?>
<Relationships xmlns="http://schemas.openxmlformats.org/package/2006/relationships"><Relationship Id="rId5" Type="http://schemas.openxmlformats.org/officeDocument/2006/relationships/tags" Target="../tags/tag102.xml"/><Relationship Id="rId4" Type="http://schemas.openxmlformats.org/officeDocument/2006/relationships/tags" Target="../tags/tag101.xml"/><Relationship Id="rId3" Type="http://schemas.openxmlformats.org/officeDocument/2006/relationships/tags" Target="../tags/tag100.xml"/><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custDataLst>
              <p:tags r:id="rId3"/>
            </p:custDataLst>
          </p:nvPr>
        </p:nvSpPr>
        <p:spPr/>
      </p:sp>
      <p:sp>
        <p:nvSpPr>
          <p:cNvPr id="3" name="备注占位符 2"/>
          <p:cNvSpPr>
            <a:spLocks noGrp="1"/>
          </p:cNvSpPr>
          <p:nvPr>
            <p:ph type="body" idx="1"/>
            <p:custDataLst>
              <p:tags r:id="rId4"/>
            </p:custDataLst>
          </p:nvPr>
        </p:nvSpPr>
        <p:spPr/>
        <p:txBody>
          <a:bodyPr/>
          <a:lstStyle/>
          <a:p>
            <a:endParaRPr lang="zh-CN" altLang="en-US"/>
          </a:p>
        </p:txBody>
      </p:sp>
      <p:sp>
        <p:nvSpPr>
          <p:cNvPr id="4" name="灯片编号占位符 3"/>
          <p:cNvSpPr>
            <a:spLocks noGrp="1"/>
          </p:cNvSpPr>
          <p:nvPr>
            <p:ph type="sldNum" sz="quarter" idx="10"/>
            <p:custDataLst>
              <p:tags r:id="rId5"/>
            </p:custDataLst>
          </p:nvPr>
        </p:nvSpPr>
        <p:spPr/>
        <p:txBody>
          <a:bodyPr/>
          <a:lstStyle/>
          <a:p>
            <a:fld id="{5AA25266-49BC-4777-9B7E-622EEDAC698C}"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custDataLst>
              <p:tags r:id="rId3"/>
            </p:custDataLst>
          </p:nvPr>
        </p:nvSpPr>
        <p:spPr/>
      </p:sp>
      <p:sp>
        <p:nvSpPr>
          <p:cNvPr id="3" name="备注占位符 2"/>
          <p:cNvSpPr>
            <a:spLocks noGrp="1"/>
          </p:cNvSpPr>
          <p:nvPr>
            <p:ph type="body" idx="1"/>
            <p:custDataLst>
              <p:tags r:id="rId4"/>
            </p:custDataLst>
          </p:nvPr>
        </p:nvSpPr>
        <p:spPr/>
        <p:txBody>
          <a:bodyPr/>
          <a:lstStyle/>
          <a:p>
            <a:r>
              <a:rPr lang="zh-CN" altLang="en-US" sz="1200" b="0" i="0" kern="1200">
                <a:solidFill>
                  <a:schemeClr val="tx1"/>
                </a:solidFill>
                <a:effectLst/>
                <a:latin typeface="+mn-lt"/>
                <a:ea typeface="+mn-ea"/>
                <a:cs typeface="+mn-cs"/>
              </a:rPr>
              <a:t>分别培养获得</a:t>
            </a:r>
            <a:r>
              <a:rPr lang="en-US" altLang="zh-CN" sz="1200" b="0" i="0" kern="1200" baseline="30000">
                <a:solidFill>
                  <a:schemeClr val="tx1"/>
                </a:solidFill>
                <a:effectLst/>
                <a:latin typeface="+mn-lt"/>
                <a:ea typeface="+mn-ea"/>
                <a:cs typeface="+mn-cs"/>
              </a:rPr>
              <a:t>32</a:t>
            </a:r>
            <a:r>
              <a:rPr lang="en-US" altLang="zh-CN" sz="1200" b="0" i="0" kern="1200">
                <a:solidFill>
                  <a:schemeClr val="tx1"/>
                </a:solidFill>
                <a:effectLst/>
                <a:latin typeface="+mn-lt"/>
                <a:ea typeface="+mn-ea"/>
                <a:cs typeface="+mn-cs"/>
              </a:rPr>
              <a:t>P</a:t>
            </a:r>
            <a:r>
              <a:rPr lang="zh-CN" altLang="en-US" sz="1200" b="0" i="0" kern="1200">
                <a:solidFill>
                  <a:schemeClr val="tx1"/>
                </a:solidFill>
                <a:effectLst/>
                <a:latin typeface="+mn-lt"/>
                <a:ea typeface="+mn-ea"/>
                <a:cs typeface="+mn-cs"/>
              </a:rPr>
              <a:t>或</a:t>
            </a:r>
            <a:r>
              <a:rPr lang="en-US" altLang="zh-CN" sz="1200" b="0" i="0" kern="1200" baseline="30000">
                <a:solidFill>
                  <a:schemeClr val="tx1"/>
                </a:solidFill>
                <a:effectLst/>
                <a:latin typeface="+mn-lt"/>
                <a:ea typeface="+mn-ea"/>
                <a:cs typeface="+mn-cs"/>
              </a:rPr>
              <a:t>35</a:t>
            </a:r>
            <a:r>
              <a:rPr lang="en-US" altLang="zh-CN" sz="1200" b="0" i="0" kern="1200">
                <a:solidFill>
                  <a:schemeClr val="tx1"/>
                </a:solidFill>
                <a:effectLst/>
                <a:latin typeface="+mn-lt"/>
                <a:ea typeface="+mn-ea"/>
                <a:cs typeface="+mn-cs"/>
              </a:rPr>
              <a:t>S</a:t>
            </a:r>
            <a:r>
              <a:rPr lang="zh-CN" altLang="en-US" sz="1200" b="0" i="0" kern="1200">
                <a:solidFill>
                  <a:schemeClr val="tx1"/>
                </a:solidFill>
                <a:effectLst/>
                <a:latin typeface="+mn-lt"/>
                <a:ea typeface="+mn-ea"/>
                <a:cs typeface="+mn-cs"/>
              </a:rPr>
              <a:t>标记的噬菌体，然后用标记的噬菌体侵染大肠杆菌，控制时间保证噬菌体足以将遗传物质注入大肠杆菌体内，但又不至于导致大肠杆菌裂解释放出子代噬菌体。随后搅拌离心，得到上清液（主要是失去了遗传物质的噬菌体）和沉淀（主要是被侵染的大肠杆菌），然后分别检测上清液和沉淀的放射性。</a:t>
            </a:r>
            <a:endParaRPr lang="zh-CN" altLang="en-US"/>
          </a:p>
        </p:txBody>
      </p:sp>
      <p:sp>
        <p:nvSpPr>
          <p:cNvPr id="4" name="灯片编号占位符 3"/>
          <p:cNvSpPr>
            <a:spLocks noGrp="1"/>
          </p:cNvSpPr>
          <p:nvPr>
            <p:ph type="sldNum" sz="quarter" idx="5"/>
            <p:custDataLst>
              <p:tags r:id="rId5"/>
            </p:custDataLst>
          </p:nvPr>
        </p:nvSpPr>
        <p:spPr/>
        <p:txBody>
          <a:bodyPr/>
          <a:lstStyle/>
          <a:p>
            <a:fld id="{5AA25266-49BC-4777-9B7E-622EEDAC698C}"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custDataLst>
              <p:tags r:id="rId3"/>
            </p:custDataLst>
          </p:nvPr>
        </p:nvSpPr>
        <p:spPr/>
      </p:sp>
      <p:sp>
        <p:nvSpPr>
          <p:cNvPr id="3" name="备注占位符 2"/>
          <p:cNvSpPr>
            <a:spLocks noGrp="1"/>
          </p:cNvSpPr>
          <p:nvPr>
            <p:ph type="body" idx="1"/>
            <p:custDataLst>
              <p:tags r:id="rId4"/>
            </p:custDataLst>
          </p:nvPr>
        </p:nvSpPr>
        <p:spPr/>
        <p:txBody>
          <a:bodyPr/>
          <a:lstStyle/>
          <a:p>
            <a:r>
              <a:rPr lang="zh-CN" altLang="en-US" sz="1200" b="0" i="0" kern="1200">
                <a:solidFill>
                  <a:schemeClr val="tx1"/>
                </a:solidFill>
                <a:effectLst/>
                <a:latin typeface="+mn-lt"/>
                <a:ea typeface="+mn-ea"/>
                <a:cs typeface="+mn-cs"/>
              </a:rPr>
              <a:t>分别培养获得</a:t>
            </a:r>
            <a:r>
              <a:rPr lang="en-US" altLang="zh-CN" sz="1200" b="0" i="0" kern="1200" baseline="30000">
                <a:solidFill>
                  <a:schemeClr val="tx1"/>
                </a:solidFill>
                <a:effectLst/>
                <a:latin typeface="+mn-lt"/>
                <a:ea typeface="+mn-ea"/>
                <a:cs typeface="+mn-cs"/>
              </a:rPr>
              <a:t>32</a:t>
            </a:r>
            <a:r>
              <a:rPr lang="en-US" altLang="zh-CN" sz="1200" b="0" i="0" kern="1200">
                <a:solidFill>
                  <a:schemeClr val="tx1"/>
                </a:solidFill>
                <a:effectLst/>
                <a:latin typeface="+mn-lt"/>
                <a:ea typeface="+mn-ea"/>
                <a:cs typeface="+mn-cs"/>
              </a:rPr>
              <a:t>P</a:t>
            </a:r>
            <a:r>
              <a:rPr lang="zh-CN" altLang="en-US" sz="1200" b="0" i="0" kern="1200">
                <a:solidFill>
                  <a:schemeClr val="tx1"/>
                </a:solidFill>
                <a:effectLst/>
                <a:latin typeface="+mn-lt"/>
                <a:ea typeface="+mn-ea"/>
                <a:cs typeface="+mn-cs"/>
              </a:rPr>
              <a:t>或</a:t>
            </a:r>
            <a:r>
              <a:rPr lang="en-US" altLang="zh-CN" sz="1200" b="0" i="0" kern="1200" baseline="30000">
                <a:solidFill>
                  <a:schemeClr val="tx1"/>
                </a:solidFill>
                <a:effectLst/>
                <a:latin typeface="+mn-lt"/>
                <a:ea typeface="+mn-ea"/>
                <a:cs typeface="+mn-cs"/>
              </a:rPr>
              <a:t>35</a:t>
            </a:r>
            <a:r>
              <a:rPr lang="en-US" altLang="zh-CN" sz="1200" b="0" i="0" kern="1200">
                <a:solidFill>
                  <a:schemeClr val="tx1"/>
                </a:solidFill>
                <a:effectLst/>
                <a:latin typeface="+mn-lt"/>
                <a:ea typeface="+mn-ea"/>
                <a:cs typeface="+mn-cs"/>
              </a:rPr>
              <a:t>S</a:t>
            </a:r>
            <a:r>
              <a:rPr lang="zh-CN" altLang="en-US" sz="1200" b="0" i="0" kern="1200">
                <a:solidFill>
                  <a:schemeClr val="tx1"/>
                </a:solidFill>
                <a:effectLst/>
                <a:latin typeface="+mn-lt"/>
                <a:ea typeface="+mn-ea"/>
                <a:cs typeface="+mn-cs"/>
              </a:rPr>
              <a:t>标记的噬菌体，然后用标记的噬菌体侵染大肠杆菌，控制时间保证噬菌体足以将遗传物质注入大肠杆菌体内，但又不至于导致大肠杆菌裂解释放出子代噬菌体。随后搅拌离心，得到上清液（主要是失去了遗传物质的噬菌体）和沉淀（主要是被侵染的大肠杆菌），然后分别检测上清液和沉淀的放射性。</a:t>
            </a:r>
            <a:endParaRPr lang="zh-CN" altLang="en-US"/>
          </a:p>
        </p:txBody>
      </p:sp>
      <p:sp>
        <p:nvSpPr>
          <p:cNvPr id="4" name="灯片编号占位符 3"/>
          <p:cNvSpPr>
            <a:spLocks noGrp="1"/>
          </p:cNvSpPr>
          <p:nvPr>
            <p:ph type="sldNum" sz="quarter" idx="5"/>
            <p:custDataLst>
              <p:tags r:id="rId5"/>
            </p:custDataLst>
          </p:nvPr>
        </p:nvSpPr>
        <p:spPr/>
        <p:txBody>
          <a:bodyPr/>
          <a:lstStyle/>
          <a:p>
            <a:fld id="{5AA25266-49BC-4777-9B7E-622EEDAC698C}"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slide" Target="../slides/slide2.xml"/><Relationship Id="rId5" Type="http://schemas.openxmlformats.org/officeDocument/2006/relationships/slide" Target="../slides/slide22.xml"/><Relationship Id="rId4" Type="http://schemas.openxmlformats.org/officeDocument/2006/relationships/slide" Target="../slides/slide21.xml"/><Relationship Id="rId3" Type="http://schemas.openxmlformats.org/officeDocument/2006/relationships/slide" Target="../slides/slide1.xml"/><Relationship Id="rId2" Type="http://schemas.openxmlformats.org/officeDocument/2006/relationships/slide" Target="../slides/slide3.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ransition>
    <p:circl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通用版式1">
    <p:spTree>
      <p:nvGrpSpPr>
        <p:cNvPr id="1" name=""/>
        <p:cNvGrpSpPr/>
        <p:nvPr/>
      </p:nvGrpSpPr>
      <p:grpSpPr>
        <a:xfrm>
          <a:off x="0" y="0"/>
          <a:ext cx="0" cy="0"/>
          <a:chOff x="0" y="0"/>
          <a:chExt cx="0" cy="0"/>
        </a:xfrm>
      </p:grpSpPr>
      <p:sp>
        <p:nvSpPr>
          <p:cNvPr id="13" name="AutoShape 8"/>
          <p:cNvSpPr>
            <a:spLocks noChangeArrowheads="1"/>
          </p:cNvSpPr>
          <p:nvPr userDrawn="1"/>
        </p:nvSpPr>
        <p:spPr bwMode="auto">
          <a:xfrm>
            <a:off x="769938" y="6097588"/>
            <a:ext cx="1177925" cy="246062"/>
          </a:xfrm>
          <a:prstGeom prst="ribbon2">
            <a:avLst>
              <a:gd name="adj1" fmla="val 12500"/>
              <a:gd name="adj2" fmla="val 50000"/>
            </a:avLst>
          </a:prstGeom>
          <a:solidFill>
            <a:schemeClr val="accent1"/>
          </a:solidFill>
          <a:ln w="9525">
            <a:noFill/>
            <a:round/>
          </a:ln>
          <a:effectLst>
            <a:outerShdw dist="50800" dir="5400000" algn="ctr" rotWithShape="0">
              <a:schemeClr val="bg1"/>
            </a:outerShdw>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b="1">
                <a:solidFill>
                  <a:srgbClr val="000000"/>
                </a:solidFill>
                <a:latin typeface="Times New Roman" panose="02020603050405020304" pitchFamily="18" charset="0"/>
                <a:ea typeface="方正楷体_GBK" panose="03000509000000000000" pitchFamily="65" charset="-122"/>
              </a:rPr>
              <a:t>第</a:t>
            </a:r>
            <a:fld id="{FC856F63-F1C1-4522-BC35-1638299F85C0}" type="slidenum">
              <a:rPr lang="zh-CN" altLang="en-US" sz="1200" b="1">
                <a:solidFill>
                  <a:srgbClr val="000000"/>
                </a:solidFill>
                <a:latin typeface="Times New Roman" panose="02020603050405020304" pitchFamily="18" charset="0"/>
                <a:ea typeface="方正楷体_GBK" panose="03000509000000000000" pitchFamily="65" charset="-122"/>
              </a:rPr>
            </a:fld>
            <a:r>
              <a:rPr lang="zh-CN" altLang="en-US" sz="1200" b="1">
                <a:solidFill>
                  <a:srgbClr val="000000"/>
                </a:solidFill>
                <a:latin typeface="Times New Roman" panose="02020603050405020304" pitchFamily="18" charset="0"/>
                <a:ea typeface="方正楷体_GBK" panose="03000509000000000000" pitchFamily="65" charset="-122"/>
              </a:rPr>
              <a:t>页</a:t>
            </a:r>
            <a:endParaRPr lang="zh-CN" altLang="en-US" sz="1200" b="1">
              <a:solidFill>
                <a:srgbClr val="000000"/>
              </a:solidFill>
              <a:latin typeface="Times New Roman" panose="02020603050405020304" pitchFamily="18" charset="0"/>
              <a:ea typeface="方正楷体_GBK" panose="03000509000000000000" pitchFamily="65" charset="-122"/>
            </a:endParaRPr>
          </a:p>
        </p:txBody>
      </p:sp>
      <p:sp>
        <p:nvSpPr>
          <p:cNvPr id="18" name="Text Box 122" descr="{&quot;rangeId&quot;:0,&quot;isTitleShape&quot;:true}"/>
          <p:cNvSpPr txBox="1">
            <a:spLocks noChangeArrowheads="1"/>
          </p:cNvSpPr>
          <p:nvPr userDrawn="1"/>
        </p:nvSpPr>
        <p:spPr bwMode="auto">
          <a:xfrm>
            <a:off x="3889375" y="39688"/>
            <a:ext cx="75057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宋体" panose="02010600030101010101" pitchFamily="2" charset="-122"/>
              </a:defRPr>
            </a:lvl1pPr>
            <a:lvl2pPr marL="742950" indent="-285750">
              <a:defRPr sz="2400">
                <a:solidFill>
                  <a:schemeClr val="tx1"/>
                </a:solidFill>
                <a:latin typeface="Arial" panose="020B0604020202020204" pitchFamily="34" charset="0"/>
                <a:ea typeface="宋体" panose="02010600030101010101" pitchFamily="2" charset="-122"/>
              </a:defRPr>
            </a:lvl2pPr>
            <a:lvl3pPr marL="1143000" indent="-228600">
              <a:defRPr sz="2400">
                <a:solidFill>
                  <a:schemeClr val="tx1"/>
                </a:solidFill>
                <a:latin typeface="Arial" panose="020B0604020202020204" pitchFamily="34" charset="0"/>
                <a:ea typeface="宋体" panose="02010600030101010101" pitchFamily="2" charset="-122"/>
              </a:defRPr>
            </a:lvl3pPr>
            <a:lvl4pPr marL="1600200" indent="-228600">
              <a:defRPr sz="2400">
                <a:solidFill>
                  <a:schemeClr val="tx1"/>
                </a:solidFill>
                <a:latin typeface="Arial" panose="020B0604020202020204" pitchFamily="34" charset="0"/>
                <a:ea typeface="宋体" panose="02010600030101010101" pitchFamily="2" charset="-122"/>
              </a:defRPr>
            </a:lvl4pPr>
            <a:lvl5pPr marL="2057400" indent="-228600">
              <a:defRPr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9pPr>
          </a:lstStyle>
          <a:p>
            <a:pPr algn="r" eaLnBrk="1" hangingPunct="1"/>
            <a:r>
              <a:rPr lang="zh-CN" altLang="en-US" sz="2000" b="1" dirty="0">
                <a:latin typeface="微软雅黑" panose="020B0503020204020204" charset="-122"/>
                <a:ea typeface="微软雅黑" panose="020B0503020204020204" charset="-122"/>
              </a:rPr>
              <a:t>微课时20　DNA是主要的遗传物质</a:t>
            </a:r>
            <a:endParaRPr lang="zh-CN" altLang="zh-CN" sz="2000" b="1" dirty="0">
              <a:latin typeface="微软雅黑" panose="020B0503020204020204" charset="-122"/>
              <a:ea typeface="微软雅黑" panose="020B0503020204020204" charset="-122"/>
            </a:endParaRPr>
          </a:p>
        </p:txBody>
      </p:sp>
      <p:sp>
        <p:nvSpPr>
          <p:cNvPr id="7" name="AutoShape 26">
            <a:hlinkClick r:id="rId2" action="ppaction://hlinksldjump"/>
          </p:cNvPr>
          <p:cNvSpPr>
            <a:spLocks noChangeArrowheads="1"/>
          </p:cNvSpPr>
          <p:nvPr userDrawn="1"/>
        </p:nvSpPr>
        <p:spPr bwMode="auto">
          <a:xfrm>
            <a:off x="4900572" y="6061075"/>
            <a:ext cx="1260000" cy="360363"/>
          </a:xfrm>
          <a:prstGeom prst="roundRect">
            <a:avLst>
              <a:gd name="adj" fmla="val 16667"/>
            </a:avLst>
          </a:prstGeom>
          <a:solidFill>
            <a:schemeClr val="accent1">
              <a:alpha val="76862"/>
            </a:schemeClr>
          </a:solidFill>
          <a:ln w="38100">
            <a:solidFill>
              <a:schemeClr val="accent1"/>
            </a:solidFill>
            <a:round/>
          </a:ln>
        </p:spPr>
        <p:txBody>
          <a:bodyPr wrap="none" anchor="ctr"/>
          <a:lstStyle>
            <a:lvl1pPr>
              <a:defRPr sz="2400">
                <a:solidFill>
                  <a:schemeClr val="tx1"/>
                </a:solidFill>
                <a:latin typeface="Arial" panose="020B0604020202020204" pitchFamily="34" charset="0"/>
                <a:ea typeface="宋体" panose="02010600030101010101" pitchFamily="2" charset="-122"/>
              </a:defRPr>
            </a:lvl1pPr>
            <a:lvl2pPr marL="742950" indent="-285750">
              <a:defRPr sz="2400">
                <a:solidFill>
                  <a:schemeClr val="tx1"/>
                </a:solidFill>
                <a:latin typeface="Arial" panose="020B0604020202020204" pitchFamily="34" charset="0"/>
                <a:ea typeface="宋体" panose="02010600030101010101" pitchFamily="2" charset="-122"/>
              </a:defRPr>
            </a:lvl2pPr>
            <a:lvl3pPr marL="1143000" indent="-228600">
              <a:defRPr sz="2400">
                <a:solidFill>
                  <a:schemeClr val="tx1"/>
                </a:solidFill>
                <a:latin typeface="Arial" panose="020B0604020202020204" pitchFamily="34" charset="0"/>
                <a:ea typeface="宋体" panose="02010600030101010101" pitchFamily="2" charset="-122"/>
              </a:defRPr>
            </a:lvl3pPr>
            <a:lvl4pPr marL="1600200" indent="-228600">
              <a:defRPr sz="2400">
                <a:solidFill>
                  <a:schemeClr val="tx1"/>
                </a:solidFill>
                <a:latin typeface="Arial" panose="020B0604020202020204" pitchFamily="34" charset="0"/>
                <a:ea typeface="宋体" panose="02010600030101010101" pitchFamily="2" charset="-122"/>
              </a:defRPr>
            </a:lvl4pPr>
            <a:lvl5pPr marL="2057400" indent="-228600">
              <a:defRPr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700" b="1">
                <a:latin typeface="黑体" panose="02010609060101010101" pitchFamily="49" charset="-122"/>
                <a:ea typeface="黑体" panose="02010609060101010101" pitchFamily="49" charset="-122"/>
              </a:rPr>
              <a:t>一维过关</a:t>
            </a:r>
            <a:endParaRPr lang="zh-CN" altLang="en-US" sz="1700" b="1" dirty="0">
              <a:solidFill>
                <a:srgbClr val="000000"/>
              </a:solidFill>
              <a:latin typeface="Times New Roman" panose="02020603050405020304" pitchFamily="18" charset="0"/>
              <a:ea typeface="黑体" panose="02010609060101010101" pitchFamily="49" charset="-122"/>
            </a:endParaRPr>
          </a:p>
        </p:txBody>
      </p:sp>
      <p:sp>
        <p:nvSpPr>
          <p:cNvPr id="8" name="AutoShape 27">
            <a:hlinkClick r:id="rId3" action="ppaction://hlinksldjump"/>
          </p:cNvPr>
          <p:cNvSpPr>
            <a:spLocks noChangeArrowheads="1"/>
          </p:cNvSpPr>
          <p:nvPr userDrawn="1"/>
        </p:nvSpPr>
        <p:spPr bwMode="auto">
          <a:xfrm>
            <a:off x="6596269" y="6063853"/>
            <a:ext cx="1260000" cy="360363"/>
          </a:xfrm>
          <a:prstGeom prst="roundRect">
            <a:avLst>
              <a:gd name="adj" fmla="val 16667"/>
            </a:avLst>
          </a:prstGeom>
          <a:solidFill>
            <a:schemeClr val="accent1">
              <a:alpha val="76862"/>
            </a:schemeClr>
          </a:solidFill>
          <a:ln w="38100">
            <a:solidFill>
              <a:schemeClr val="accent1"/>
            </a:solidFill>
            <a:round/>
          </a:ln>
        </p:spPr>
        <p:txBody>
          <a:bodyPr wrap="none" anchor="ctr"/>
          <a:lstStyle>
            <a:lvl1pPr>
              <a:defRPr sz="2400">
                <a:solidFill>
                  <a:schemeClr val="tx1"/>
                </a:solidFill>
                <a:latin typeface="Arial" panose="020B0604020202020204" pitchFamily="34" charset="0"/>
                <a:ea typeface="宋体" panose="02010600030101010101" pitchFamily="2" charset="-122"/>
              </a:defRPr>
            </a:lvl1pPr>
            <a:lvl2pPr marL="742950" indent="-285750">
              <a:defRPr sz="2400">
                <a:solidFill>
                  <a:schemeClr val="tx1"/>
                </a:solidFill>
                <a:latin typeface="Arial" panose="020B0604020202020204" pitchFamily="34" charset="0"/>
                <a:ea typeface="宋体" panose="02010600030101010101" pitchFamily="2" charset="-122"/>
              </a:defRPr>
            </a:lvl2pPr>
            <a:lvl3pPr marL="1143000" indent="-228600">
              <a:defRPr sz="2400">
                <a:solidFill>
                  <a:schemeClr val="tx1"/>
                </a:solidFill>
                <a:latin typeface="Arial" panose="020B0604020202020204" pitchFamily="34" charset="0"/>
                <a:ea typeface="宋体" panose="02010600030101010101" pitchFamily="2" charset="-122"/>
              </a:defRPr>
            </a:lvl3pPr>
            <a:lvl4pPr marL="1600200" indent="-228600">
              <a:defRPr sz="2400">
                <a:solidFill>
                  <a:schemeClr val="tx1"/>
                </a:solidFill>
                <a:latin typeface="Arial" panose="020B0604020202020204" pitchFamily="34" charset="0"/>
                <a:ea typeface="宋体" panose="02010600030101010101" pitchFamily="2" charset="-122"/>
              </a:defRPr>
            </a:lvl4pPr>
            <a:lvl5pPr marL="2057400" indent="-228600">
              <a:defRPr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700" b="1">
                <a:latin typeface="黑体" panose="02010609060101010101" pitchFamily="49" charset="-122"/>
                <a:ea typeface="黑体" panose="02010609060101010101" pitchFamily="49" charset="-122"/>
              </a:rPr>
              <a:t>二维过关</a:t>
            </a:r>
            <a:endParaRPr lang="zh-CN" altLang="en-US" sz="1700" b="1" dirty="0">
              <a:latin typeface="黑体" panose="02010609060101010101" pitchFamily="49" charset="-122"/>
              <a:ea typeface="黑体" panose="02010609060101010101" pitchFamily="49" charset="-122"/>
            </a:endParaRPr>
          </a:p>
        </p:txBody>
      </p:sp>
      <p:sp>
        <p:nvSpPr>
          <p:cNvPr id="9" name="AutoShape 26">
            <a:hlinkClick r:id="rId4" action="ppaction://hlinksldjump"/>
          </p:cNvPr>
          <p:cNvSpPr>
            <a:spLocks noChangeArrowheads="1"/>
          </p:cNvSpPr>
          <p:nvPr userDrawn="1"/>
        </p:nvSpPr>
        <p:spPr bwMode="auto">
          <a:xfrm>
            <a:off x="8291966" y="6069409"/>
            <a:ext cx="1260000" cy="360362"/>
          </a:xfrm>
          <a:prstGeom prst="roundRect">
            <a:avLst>
              <a:gd name="adj" fmla="val 16667"/>
            </a:avLst>
          </a:prstGeom>
          <a:solidFill>
            <a:schemeClr val="accent1">
              <a:alpha val="76862"/>
            </a:schemeClr>
          </a:solidFill>
          <a:ln w="38100">
            <a:solidFill>
              <a:schemeClr val="accent1"/>
            </a:solidFill>
            <a:round/>
          </a:ln>
        </p:spPr>
        <p:txBody>
          <a:bodyPr wrap="none" anchor="ctr"/>
          <a:lstStyle>
            <a:lvl1pPr>
              <a:defRPr sz="2400">
                <a:solidFill>
                  <a:schemeClr val="tx1"/>
                </a:solidFill>
                <a:latin typeface="Arial" panose="020B0604020202020204" pitchFamily="34" charset="0"/>
                <a:ea typeface="宋体" panose="02010600030101010101" pitchFamily="2" charset="-122"/>
              </a:defRPr>
            </a:lvl1pPr>
            <a:lvl2pPr marL="742950" indent="-285750">
              <a:defRPr sz="2400">
                <a:solidFill>
                  <a:schemeClr val="tx1"/>
                </a:solidFill>
                <a:latin typeface="Arial" panose="020B0604020202020204" pitchFamily="34" charset="0"/>
                <a:ea typeface="宋体" panose="02010600030101010101" pitchFamily="2" charset="-122"/>
              </a:defRPr>
            </a:lvl2pPr>
            <a:lvl3pPr marL="1143000" indent="-228600">
              <a:defRPr sz="2400">
                <a:solidFill>
                  <a:schemeClr val="tx1"/>
                </a:solidFill>
                <a:latin typeface="Arial" panose="020B0604020202020204" pitchFamily="34" charset="0"/>
                <a:ea typeface="宋体" panose="02010600030101010101" pitchFamily="2" charset="-122"/>
              </a:defRPr>
            </a:lvl3pPr>
            <a:lvl4pPr marL="1600200" indent="-228600">
              <a:defRPr sz="2400">
                <a:solidFill>
                  <a:schemeClr val="tx1"/>
                </a:solidFill>
                <a:latin typeface="Arial" panose="020B0604020202020204" pitchFamily="34" charset="0"/>
                <a:ea typeface="宋体" panose="02010600030101010101" pitchFamily="2" charset="-122"/>
              </a:defRPr>
            </a:lvl4pPr>
            <a:lvl5pPr marL="2057400" indent="-228600">
              <a:defRPr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700" b="1">
                <a:latin typeface="黑体" panose="02010609060101010101" pitchFamily="49" charset="-122"/>
                <a:ea typeface="黑体" panose="02010609060101010101" pitchFamily="49" charset="-122"/>
              </a:rPr>
              <a:t>三维过关</a:t>
            </a:r>
            <a:endParaRPr lang="zh-CN" altLang="en-US" sz="1700" b="1" dirty="0">
              <a:solidFill>
                <a:srgbClr val="000000"/>
              </a:solidFill>
              <a:latin typeface="Times New Roman" panose="02020603050405020304" pitchFamily="18" charset="0"/>
              <a:ea typeface="黑体" panose="02010609060101010101" pitchFamily="49" charset="-122"/>
            </a:endParaRPr>
          </a:p>
        </p:txBody>
      </p:sp>
      <p:sp>
        <p:nvSpPr>
          <p:cNvPr id="10" name="AutoShape 27">
            <a:hlinkClick r:id="rId5" action="ppaction://hlinksldjump"/>
          </p:cNvPr>
          <p:cNvSpPr>
            <a:spLocks noChangeArrowheads="1"/>
          </p:cNvSpPr>
          <p:nvPr userDrawn="1"/>
        </p:nvSpPr>
        <p:spPr bwMode="auto">
          <a:xfrm>
            <a:off x="9987663" y="6072188"/>
            <a:ext cx="1260000" cy="360362"/>
          </a:xfrm>
          <a:prstGeom prst="roundRect">
            <a:avLst>
              <a:gd name="adj" fmla="val 16667"/>
            </a:avLst>
          </a:prstGeom>
          <a:solidFill>
            <a:schemeClr val="accent1">
              <a:alpha val="76862"/>
            </a:schemeClr>
          </a:solidFill>
          <a:ln w="38100">
            <a:solidFill>
              <a:schemeClr val="accent1"/>
            </a:solidFill>
            <a:round/>
          </a:ln>
        </p:spPr>
        <p:txBody>
          <a:bodyPr wrap="none" anchor="ctr"/>
          <a:lstStyle>
            <a:lvl1pPr>
              <a:defRPr sz="2400">
                <a:solidFill>
                  <a:schemeClr val="tx1"/>
                </a:solidFill>
                <a:latin typeface="Arial" panose="020B0604020202020204" pitchFamily="34" charset="0"/>
                <a:ea typeface="宋体" panose="02010600030101010101" pitchFamily="2" charset="-122"/>
              </a:defRPr>
            </a:lvl1pPr>
            <a:lvl2pPr marL="742950" indent="-285750">
              <a:defRPr sz="2400">
                <a:solidFill>
                  <a:schemeClr val="tx1"/>
                </a:solidFill>
                <a:latin typeface="Arial" panose="020B0604020202020204" pitchFamily="34" charset="0"/>
                <a:ea typeface="宋体" panose="02010600030101010101" pitchFamily="2" charset="-122"/>
              </a:defRPr>
            </a:lvl2pPr>
            <a:lvl3pPr marL="1143000" indent="-228600">
              <a:defRPr sz="2400">
                <a:solidFill>
                  <a:schemeClr val="tx1"/>
                </a:solidFill>
                <a:latin typeface="Arial" panose="020B0604020202020204" pitchFamily="34" charset="0"/>
                <a:ea typeface="宋体" panose="02010600030101010101" pitchFamily="2" charset="-122"/>
              </a:defRPr>
            </a:lvl3pPr>
            <a:lvl4pPr marL="1600200" indent="-228600">
              <a:defRPr sz="2400">
                <a:solidFill>
                  <a:schemeClr val="tx1"/>
                </a:solidFill>
                <a:latin typeface="Arial" panose="020B0604020202020204" pitchFamily="34" charset="0"/>
                <a:ea typeface="宋体" panose="02010600030101010101" pitchFamily="2" charset="-122"/>
              </a:defRPr>
            </a:lvl4pPr>
            <a:lvl5pPr marL="2057400" indent="-228600">
              <a:defRPr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700" b="1">
                <a:latin typeface="黑体" panose="02010609060101010101" pitchFamily="49" charset="-122"/>
                <a:ea typeface="黑体" panose="02010609060101010101" pitchFamily="49" charset="-122"/>
              </a:rPr>
              <a:t>四维过关</a:t>
            </a:r>
            <a:endParaRPr lang="zh-CN" altLang="en-US" sz="1700" b="1" dirty="0">
              <a:latin typeface="黑体" panose="02010609060101010101" pitchFamily="49" charset="-122"/>
              <a:ea typeface="黑体" panose="02010609060101010101" pitchFamily="49" charset="-122"/>
            </a:endParaRPr>
          </a:p>
        </p:txBody>
      </p:sp>
      <p:sp>
        <p:nvSpPr>
          <p:cNvPr id="11" name="AutoShape 25">
            <a:hlinkClick r:id="rId6" action="ppaction://hlinksldjump"/>
          </p:cNvPr>
          <p:cNvSpPr>
            <a:spLocks noChangeArrowheads="1"/>
          </p:cNvSpPr>
          <p:nvPr userDrawn="1"/>
        </p:nvSpPr>
        <p:spPr bwMode="auto">
          <a:xfrm>
            <a:off x="3204875" y="6066631"/>
            <a:ext cx="1260000" cy="360363"/>
          </a:xfrm>
          <a:prstGeom prst="roundRect">
            <a:avLst>
              <a:gd name="adj" fmla="val 16667"/>
            </a:avLst>
          </a:prstGeom>
          <a:solidFill>
            <a:schemeClr val="accent1">
              <a:alpha val="76862"/>
            </a:schemeClr>
          </a:solidFill>
          <a:ln w="38100">
            <a:solidFill>
              <a:schemeClr val="accent1"/>
            </a:solidFill>
            <a:rou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700" b="1">
                <a:latin typeface="黑体" panose="02010609060101010101" pitchFamily="49" charset="-122"/>
                <a:ea typeface="黑体" panose="02010609060101010101" pitchFamily="49" charset="-122"/>
              </a:rPr>
              <a:t>新课标要求</a:t>
            </a:r>
            <a:endParaRPr lang="zh-CN" altLang="en-US" sz="1700" b="1" dirty="0">
              <a:latin typeface="黑体" panose="02010609060101010101" pitchFamily="49" charset="-122"/>
              <a:ea typeface="黑体" panose="02010609060101010101" pitchFamily="49" charset="-122"/>
            </a:endParaRPr>
          </a:p>
        </p:txBody>
      </p:sp>
    </p:spTree>
  </p:cSld>
  <p:clrMapOvr>
    <a:masterClrMapping/>
  </p:clrMapOvr>
  <p:transition>
    <p:circl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showMasterSp="0">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792143" y="345009"/>
            <a:ext cx="9937790" cy="1252534"/>
          </a:xfr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792143" y="6006162"/>
            <a:ext cx="2592467" cy="345009"/>
          </a:xfrm>
        </p:spPr>
        <p:txBody>
          <a:bodyPr/>
          <a:lstStyle/>
          <a:p>
            <a:fld id="{F2076D76-2869-497E-BDB3-4958144273D1}" type="datetimeFigureOut">
              <a:rPr lang="zh-CN" altLang="en-US" smtClean="0"/>
            </a:fld>
            <a:endParaRPr lang="zh-CN" altLang="en-US"/>
          </a:p>
        </p:txBody>
      </p:sp>
      <p:sp>
        <p:nvSpPr>
          <p:cNvPr id="4" name="页脚占位符 3"/>
          <p:cNvSpPr>
            <a:spLocks noGrp="1"/>
          </p:cNvSpPr>
          <p:nvPr>
            <p:ph type="ftr" sz="quarter" idx="11"/>
          </p:nvPr>
        </p:nvSpPr>
        <p:spPr>
          <a:xfrm>
            <a:off x="3816687" y="6006162"/>
            <a:ext cx="3888700" cy="345009"/>
          </a:xfrm>
        </p:spPr>
        <p:txBody>
          <a:bodyPr/>
          <a:lstStyle/>
          <a:p>
            <a:endParaRPr lang="zh-CN" altLang="en-US"/>
          </a:p>
        </p:txBody>
      </p:sp>
      <p:sp>
        <p:nvSpPr>
          <p:cNvPr id="5" name="灯片编号占位符 4"/>
          <p:cNvSpPr>
            <a:spLocks noGrp="1"/>
          </p:cNvSpPr>
          <p:nvPr>
            <p:ph type="sldNum" sz="quarter" idx="12"/>
          </p:nvPr>
        </p:nvSpPr>
        <p:spPr>
          <a:xfrm>
            <a:off x="8137465" y="6006162"/>
            <a:ext cx="2592467" cy="345009"/>
          </a:xfrm>
        </p:spPr>
        <p:txBody>
          <a:bodyPr/>
          <a:lstStyle/>
          <a:p>
            <a:fld id="{6CF83897-AC72-4EB6-8B5C-22D063829289}" type="slidenum">
              <a:rPr lang="zh-CN" altLang="en-US" smtClean="0"/>
            </a:fld>
            <a:endParaRPr lang="zh-CN" altLang="en-US"/>
          </a:p>
        </p:txBody>
      </p:sp>
    </p:spTree>
  </p:cSld>
  <p:clrMapOvr>
    <a:masterClrMapping/>
  </p:clrMapOvr>
  <p:transition>
    <p:circle/>
  </p:transition>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image" Target="../media/image1.png"/><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Rectangle 14"/>
          <p:cNvSpPr>
            <a:spLocks noChangeArrowheads="1"/>
          </p:cNvSpPr>
          <p:nvPr userDrawn="1"/>
        </p:nvSpPr>
        <p:spPr bwMode="auto">
          <a:xfrm>
            <a:off x="0" y="0"/>
            <a:ext cx="11522075" cy="719138"/>
          </a:xfrm>
          <a:prstGeom prst="rect">
            <a:avLst/>
          </a:prstGeom>
          <a:solidFill>
            <a:schemeClr val="accent1"/>
          </a:solidFill>
          <a:ln w="9525">
            <a:noFill/>
            <a:miter lim="800000"/>
          </a:ln>
          <a:effectLst/>
        </p:spPr>
        <p:txBody>
          <a:bodyPr wrap="none" anchor="ctr"/>
          <a:lstStyle/>
          <a:p>
            <a:pPr>
              <a:defRPr/>
            </a:pPr>
            <a:endParaRPr lang="zh-CN" altLang="en-US">
              <a:latin typeface="Arial" panose="020B0604020202020204" pitchFamily="34" charset="0"/>
            </a:endParaRPr>
          </a:p>
        </p:txBody>
      </p:sp>
      <p:pic>
        <p:nvPicPr>
          <p:cNvPr id="3" name="Picture 12" descr="图片4"/>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5970588"/>
            <a:ext cx="1152207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116"/>
          <p:cNvSpPr txBox="1">
            <a:spLocks noChangeArrowheads="1"/>
          </p:cNvSpPr>
          <p:nvPr userDrawn="1"/>
        </p:nvSpPr>
        <p:spPr bwMode="auto">
          <a:xfrm>
            <a:off x="73025" y="179388"/>
            <a:ext cx="4196983" cy="430887"/>
          </a:xfrm>
          <a:prstGeom prst="rect">
            <a:avLst/>
          </a:prstGeom>
          <a:noFill/>
          <a:ln w="9525">
            <a:noFill/>
            <a:miter lim="800000"/>
          </a:ln>
          <a:effec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200" dirty="0">
                <a:solidFill>
                  <a:srgbClr val="CC0000"/>
                </a:solidFill>
                <a:latin typeface="华文行楷" panose="02010800040101010101" pitchFamily="2" charset="-122"/>
                <a:ea typeface="华文行楷" panose="02010800040101010101" pitchFamily="2" charset="-122"/>
              </a:rPr>
              <a:t>学测合格性考试   考点直击  生物</a:t>
            </a:r>
            <a:endParaRPr lang="zh-CN" altLang="en-US" sz="2200" dirty="0">
              <a:solidFill>
                <a:srgbClr val="CC0000"/>
              </a:solidFill>
              <a:latin typeface="华文行楷" panose="02010800040101010101" pitchFamily="2" charset="-122"/>
              <a:ea typeface="华文行楷" panose="02010800040101010101" pitchFamily="2"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ransition>
    <p:circle/>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tags" Target="../tags/tag1.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image" Target="../media/image7.png"/><Relationship Id="rId6" Type="http://schemas.openxmlformats.org/officeDocument/2006/relationships/tags" Target="../tags/tag6.xml"/><Relationship Id="rId5" Type="http://schemas.openxmlformats.org/officeDocument/2006/relationships/image" Target="../media/image6.png"/><Relationship Id="rId4" Type="http://schemas.openxmlformats.org/officeDocument/2006/relationships/tags" Target="../tags/tag5.xml"/><Relationship Id="rId3" Type="http://schemas.openxmlformats.org/officeDocument/2006/relationships/image" Target="../media/image5.png"/><Relationship Id="rId25" Type="http://schemas.openxmlformats.org/officeDocument/2006/relationships/notesSlide" Target="../notesSlides/notesSlide1.xml"/><Relationship Id="rId24" Type="http://schemas.openxmlformats.org/officeDocument/2006/relationships/slideLayout" Target="../slideLayouts/slideLayout3.xml"/><Relationship Id="rId23" Type="http://schemas.openxmlformats.org/officeDocument/2006/relationships/tags" Target="../tags/tag20.xml"/><Relationship Id="rId22" Type="http://schemas.openxmlformats.org/officeDocument/2006/relationships/tags" Target="../tags/tag19.xml"/><Relationship Id="rId21" Type="http://schemas.openxmlformats.org/officeDocument/2006/relationships/tags" Target="../tags/tag18.xml"/><Relationship Id="rId20" Type="http://schemas.openxmlformats.org/officeDocument/2006/relationships/tags" Target="../tags/tag17.xml"/><Relationship Id="rId2" Type="http://schemas.openxmlformats.org/officeDocument/2006/relationships/tags" Target="../tags/tag4.xml"/><Relationship Id="rId19" Type="http://schemas.openxmlformats.org/officeDocument/2006/relationships/tags" Target="../tags/tag16.xml"/><Relationship Id="rId18" Type="http://schemas.openxmlformats.org/officeDocument/2006/relationships/tags" Target="../tags/tag15.xml"/><Relationship Id="rId17" Type="http://schemas.openxmlformats.org/officeDocument/2006/relationships/tags" Target="../tags/tag14.xml"/><Relationship Id="rId16" Type="http://schemas.openxmlformats.org/officeDocument/2006/relationships/tags" Target="../tags/tag13.xml"/><Relationship Id="rId15" Type="http://schemas.openxmlformats.org/officeDocument/2006/relationships/tags" Target="../tags/tag12.xml"/><Relationship Id="rId14" Type="http://schemas.openxmlformats.org/officeDocument/2006/relationships/tags" Target="../tags/tag11.xml"/><Relationship Id="rId13" Type="http://schemas.openxmlformats.org/officeDocument/2006/relationships/tags" Target="../tags/tag10.xml"/><Relationship Id="rId12" Type="http://schemas.openxmlformats.org/officeDocument/2006/relationships/image" Target="../media/image9.png"/><Relationship Id="rId11" Type="http://schemas.openxmlformats.org/officeDocument/2006/relationships/tags" Target="../tags/tag9.xml"/><Relationship Id="rId10" Type="http://schemas.openxmlformats.org/officeDocument/2006/relationships/image" Target="../media/image8.png"/><Relationship Id="rId1" Type="http://schemas.openxmlformats.org/officeDocument/2006/relationships/tags" Target="../tags/tag3.xml"/></Relationships>
</file>

<file path=ppt/slides/_rels/slide13.xml.rels><?xml version="1.0" encoding="UTF-8" standalone="yes"?>
<Relationships xmlns="http://schemas.openxmlformats.org/package/2006/relationships"><Relationship Id="rId9" Type="http://schemas.openxmlformats.org/officeDocument/2006/relationships/tags" Target="../tags/tag32.xml"/><Relationship Id="rId8" Type="http://schemas.openxmlformats.org/officeDocument/2006/relationships/tags" Target="../tags/tag31.xml"/><Relationship Id="rId7" Type="http://schemas.openxmlformats.org/officeDocument/2006/relationships/tags" Target="../tags/tag30.xml"/><Relationship Id="rId6" Type="http://schemas.openxmlformats.org/officeDocument/2006/relationships/tags" Target="../tags/tag29.xml"/><Relationship Id="rId50" Type="http://schemas.openxmlformats.org/officeDocument/2006/relationships/notesSlide" Target="../notesSlides/notesSlide2.xml"/><Relationship Id="rId5" Type="http://schemas.openxmlformats.org/officeDocument/2006/relationships/tags" Target="../tags/tag28.xml"/><Relationship Id="rId49" Type="http://schemas.openxmlformats.org/officeDocument/2006/relationships/slideLayout" Target="../slideLayouts/slideLayout3.xml"/><Relationship Id="rId48" Type="http://schemas.openxmlformats.org/officeDocument/2006/relationships/tags" Target="../tags/tag64.xml"/><Relationship Id="rId47" Type="http://schemas.openxmlformats.org/officeDocument/2006/relationships/tags" Target="../tags/tag63.xml"/><Relationship Id="rId46" Type="http://schemas.openxmlformats.org/officeDocument/2006/relationships/tags" Target="../tags/tag62.xml"/><Relationship Id="rId45" Type="http://schemas.openxmlformats.org/officeDocument/2006/relationships/tags" Target="../tags/tag61.xml"/><Relationship Id="rId44" Type="http://schemas.openxmlformats.org/officeDocument/2006/relationships/tags" Target="../tags/tag60.xml"/><Relationship Id="rId43" Type="http://schemas.openxmlformats.org/officeDocument/2006/relationships/tags" Target="../tags/tag59.xml"/><Relationship Id="rId42" Type="http://schemas.openxmlformats.org/officeDocument/2006/relationships/tags" Target="../tags/tag58.xml"/><Relationship Id="rId41" Type="http://schemas.openxmlformats.org/officeDocument/2006/relationships/image" Target="../media/image7.png"/><Relationship Id="rId40" Type="http://schemas.openxmlformats.org/officeDocument/2006/relationships/tags" Target="../tags/tag57.xml"/><Relationship Id="rId4" Type="http://schemas.openxmlformats.org/officeDocument/2006/relationships/tags" Target="../tags/tag27.xml"/><Relationship Id="rId39" Type="http://schemas.openxmlformats.org/officeDocument/2006/relationships/tags" Target="../tags/tag56.xml"/><Relationship Id="rId38" Type="http://schemas.openxmlformats.org/officeDocument/2006/relationships/tags" Target="../tags/tag55.xml"/><Relationship Id="rId37" Type="http://schemas.openxmlformats.org/officeDocument/2006/relationships/tags" Target="../tags/tag54.xml"/><Relationship Id="rId36" Type="http://schemas.microsoft.com/office/2007/relationships/hdphoto" Target="../media/image14.wdp"/><Relationship Id="rId35" Type="http://schemas.openxmlformats.org/officeDocument/2006/relationships/image" Target="../media/image13.png"/><Relationship Id="rId34" Type="http://schemas.openxmlformats.org/officeDocument/2006/relationships/tags" Target="../tags/tag53.xml"/><Relationship Id="rId33" Type="http://schemas.openxmlformats.org/officeDocument/2006/relationships/tags" Target="../tags/tag52.xml"/><Relationship Id="rId32" Type="http://schemas.openxmlformats.org/officeDocument/2006/relationships/tags" Target="../tags/tag51.xml"/><Relationship Id="rId31" Type="http://schemas.openxmlformats.org/officeDocument/2006/relationships/tags" Target="../tags/tag50.xml"/><Relationship Id="rId30" Type="http://schemas.openxmlformats.org/officeDocument/2006/relationships/image" Target="../media/image8.png"/><Relationship Id="rId3" Type="http://schemas.openxmlformats.org/officeDocument/2006/relationships/tags" Target="../tags/tag26.xml"/><Relationship Id="rId29" Type="http://schemas.openxmlformats.org/officeDocument/2006/relationships/tags" Target="../tags/tag49.xml"/><Relationship Id="rId28" Type="http://schemas.openxmlformats.org/officeDocument/2006/relationships/tags" Target="../tags/tag48.xml"/><Relationship Id="rId27" Type="http://schemas.openxmlformats.org/officeDocument/2006/relationships/image" Target="../media/image12.png"/><Relationship Id="rId26" Type="http://schemas.openxmlformats.org/officeDocument/2006/relationships/tags" Target="../tags/tag47.xml"/><Relationship Id="rId25" Type="http://schemas.openxmlformats.org/officeDocument/2006/relationships/tags" Target="../tags/tag46.xml"/><Relationship Id="rId24" Type="http://schemas.openxmlformats.org/officeDocument/2006/relationships/tags" Target="../tags/tag45.xml"/><Relationship Id="rId23" Type="http://schemas.openxmlformats.org/officeDocument/2006/relationships/image" Target="../media/image11.png"/><Relationship Id="rId22" Type="http://schemas.openxmlformats.org/officeDocument/2006/relationships/tags" Target="../tags/tag44.xml"/><Relationship Id="rId21" Type="http://schemas.openxmlformats.org/officeDocument/2006/relationships/image" Target="../media/image10.png"/><Relationship Id="rId20" Type="http://schemas.openxmlformats.org/officeDocument/2006/relationships/tags" Target="../tags/tag43.xml"/><Relationship Id="rId2" Type="http://schemas.openxmlformats.org/officeDocument/2006/relationships/tags" Target="../tags/tag25.xml"/><Relationship Id="rId19" Type="http://schemas.openxmlformats.org/officeDocument/2006/relationships/tags" Target="../tags/tag42.xml"/><Relationship Id="rId18" Type="http://schemas.openxmlformats.org/officeDocument/2006/relationships/tags" Target="../tags/tag41.xml"/><Relationship Id="rId17" Type="http://schemas.openxmlformats.org/officeDocument/2006/relationships/tags" Target="../tags/tag40.xml"/><Relationship Id="rId16" Type="http://schemas.openxmlformats.org/officeDocument/2006/relationships/tags" Target="../tags/tag39.xml"/><Relationship Id="rId15" Type="http://schemas.openxmlformats.org/officeDocument/2006/relationships/tags" Target="../tags/tag38.xml"/><Relationship Id="rId14" Type="http://schemas.openxmlformats.org/officeDocument/2006/relationships/tags" Target="../tags/tag37.xml"/><Relationship Id="rId13" Type="http://schemas.openxmlformats.org/officeDocument/2006/relationships/tags" Target="../tags/tag36.xml"/><Relationship Id="rId12" Type="http://schemas.openxmlformats.org/officeDocument/2006/relationships/tags" Target="../tags/tag35.xml"/><Relationship Id="rId11" Type="http://schemas.openxmlformats.org/officeDocument/2006/relationships/tags" Target="../tags/tag34.xml"/><Relationship Id="rId10" Type="http://schemas.openxmlformats.org/officeDocument/2006/relationships/tags" Target="../tags/tag33.xml"/><Relationship Id="rId1" Type="http://schemas.openxmlformats.org/officeDocument/2006/relationships/tags" Target="../tags/tag24.xml"/></Relationships>
</file>

<file path=ppt/slides/_rels/slide14.xml.rels><?xml version="1.0" encoding="UTF-8" standalone="yes"?>
<Relationships xmlns="http://schemas.openxmlformats.org/package/2006/relationships"><Relationship Id="rId9" Type="http://schemas.openxmlformats.org/officeDocument/2006/relationships/tags" Target="../tags/tag76.xml"/><Relationship Id="rId8" Type="http://schemas.openxmlformats.org/officeDocument/2006/relationships/tags" Target="../tags/tag75.xml"/><Relationship Id="rId7" Type="http://schemas.openxmlformats.org/officeDocument/2006/relationships/tags" Target="../tags/tag74.xml"/><Relationship Id="rId6" Type="http://schemas.openxmlformats.org/officeDocument/2006/relationships/tags" Target="../tags/tag73.xml"/><Relationship Id="rId5" Type="http://schemas.openxmlformats.org/officeDocument/2006/relationships/tags" Target="../tags/tag72.xml"/><Relationship Id="rId4" Type="http://schemas.openxmlformats.org/officeDocument/2006/relationships/tags" Target="../tags/tag71.xml"/><Relationship Id="rId38" Type="http://schemas.openxmlformats.org/officeDocument/2006/relationships/notesSlide" Target="../notesSlides/notesSlide3.xml"/><Relationship Id="rId37" Type="http://schemas.openxmlformats.org/officeDocument/2006/relationships/slideLayout" Target="../slideLayouts/slideLayout3.xml"/><Relationship Id="rId36" Type="http://schemas.openxmlformats.org/officeDocument/2006/relationships/tags" Target="../tags/tag99.xml"/><Relationship Id="rId35" Type="http://schemas.openxmlformats.org/officeDocument/2006/relationships/tags" Target="../tags/tag98.xml"/><Relationship Id="rId34" Type="http://schemas.openxmlformats.org/officeDocument/2006/relationships/tags" Target="../tags/tag97.xml"/><Relationship Id="rId33" Type="http://schemas.openxmlformats.org/officeDocument/2006/relationships/tags" Target="../tags/tag96.xml"/><Relationship Id="rId32" Type="http://schemas.openxmlformats.org/officeDocument/2006/relationships/tags" Target="../tags/tag95.xml"/><Relationship Id="rId31" Type="http://schemas.openxmlformats.org/officeDocument/2006/relationships/tags" Target="../tags/tag94.xml"/><Relationship Id="rId30" Type="http://schemas.openxmlformats.org/officeDocument/2006/relationships/tags" Target="../tags/tag93.xml"/><Relationship Id="rId3" Type="http://schemas.openxmlformats.org/officeDocument/2006/relationships/tags" Target="../tags/tag70.xml"/><Relationship Id="rId29" Type="http://schemas.openxmlformats.org/officeDocument/2006/relationships/tags" Target="../tags/tag92.xml"/><Relationship Id="rId28" Type="http://schemas.openxmlformats.org/officeDocument/2006/relationships/tags" Target="../tags/tag91.xml"/><Relationship Id="rId27" Type="http://schemas.openxmlformats.org/officeDocument/2006/relationships/image" Target="../media/image18.png"/><Relationship Id="rId26" Type="http://schemas.openxmlformats.org/officeDocument/2006/relationships/tags" Target="../tags/tag90.xml"/><Relationship Id="rId25" Type="http://schemas.openxmlformats.org/officeDocument/2006/relationships/image" Target="../media/image17.png"/><Relationship Id="rId24" Type="http://schemas.openxmlformats.org/officeDocument/2006/relationships/tags" Target="../tags/tag89.xml"/><Relationship Id="rId23" Type="http://schemas.openxmlformats.org/officeDocument/2006/relationships/tags" Target="../tags/tag88.xml"/><Relationship Id="rId22" Type="http://schemas.openxmlformats.org/officeDocument/2006/relationships/tags" Target="../tags/tag87.xml"/><Relationship Id="rId21" Type="http://schemas.openxmlformats.org/officeDocument/2006/relationships/image" Target="../media/image16.png"/><Relationship Id="rId20" Type="http://schemas.openxmlformats.org/officeDocument/2006/relationships/tags" Target="../tags/tag86.xml"/><Relationship Id="rId2" Type="http://schemas.openxmlformats.org/officeDocument/2006/relationships/tags" Target="../tags/tag69.xml"/><Relationship Id="rId19" Type="http://schemas.openxmlformats.org/officeDocument/2006/relationships/image" Target="../media/image15.png"/><Relationship Id="rId18" Type="http://schemas.openxmlformats.org/officeDocument/2006/relationships/tags" Target="../tags/tag85.xml"/><Relationship Id="rId17" Type="http://schemas.openxmlformats.org/officeDocument/2006/relationships/tags" Target="../tags/tag84.xml"/><Relationship Id="rId16" Type="http://schemas.openxmlformats.org/officeDocument/2006/relationships/tags" Target="../tags/tag83.xml"/><Relationship Id="rId15" Type="http://schemas.openxmlformats.org/officeDocument/2006/relationships/tags" Target="../tags/tag82.xml"/><Relationship Id="rId14" Type="http://schemas.openxmlformats.org/officeDocument/2006/relationships/tags" Target="../tags/tag81.xml"/><Relationship Id="rId13" Type="http://schemas.openxmlformats.org/officeDocument/2006/relationships/tags" Target="../tags/tag80.xml"/><Relationship Id="rId12" Type="http://schemas.openxmlformats.org/officeDocument/2006/relationships/tags" Target="../tags/tag79.xml"/><Relationship Id="rId11" Type="http://schemas.openxmlformats.org/officeDocument/2006/relationships/tags" Target="../tags/tag78.xml"/><Relationship Id="rId10" Type="http://schemas.openxmlformats.org/officeDocument/2006/relationships/tags" Target="../tags/tag77.xml"/><Relationship Id="rId1" Type="http://schemas.openxmlformats.org/officeDocument/2006/relationships/tags" Target="../tags/tag68.xml"/></Relationships>
</file>

<file path=ppt/slides/_rels/slide15.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9.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12" name="AutoShape 4"/>
          <p:cNvSpPr>
            <a:spLocks noChangeArrowheads="1"/>
          </p:cNvSpPr>
          <p:nvPr/>
        </p:nvSpPr>
        <p:spPr bwMode="auto">
          <a:xfrm>
            <a:off x="1163638" y="2232025"/>
            <a:ext cx="9118600" cy="1360488"/>
          </a:xfrm>
          <a:prstGeom prst="roundRect">
            <a:avLst>
              <a:gd name="adj" fmla="val 16667"/>
            </a:avLst>
          </a:prstGeom>
          <a:solidFill>
            <a:schemeClr val="accent1">
              <a:alpha val="76862"/>
            </a:schemeClr>
          </a:solidFill>
          <a:ln w="38100">
            <a:solidFill>
              <a:schemeClr val="accent1"/>
            </a:solidFill>
            <a:rou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latinLnBrk="0" hangingPunct="0">
              <a:lnSpc>
                <a:spcPct val="150000"/>
              </a:lnSpc>
            </a:pPr>
            <a:r>
              <a:rPr lang="zh-CN" altLang="en-US" sz="2800" b="1" dirty="0">
                <a:solidFill>
                  <a:srgbClr val="000000"/>
                </a:solidFill>
                <a:ea typeface="黑体" panose="02010609060101010101" pitchFamily="49" charset="-122"/>
                <a:cs typeface="Times New Roman" panose="02020603050405020304" pitchFamily="18" charset="0"/>
              </a:rPr>
              <a:t>必修2 遗传与进化</a:t>
            </a:r>
            <a:endParaRPr lang="en-US" altLang="zh-CN" sz="2800" b="1" dirty="0">
              <a:solidFill>
                <a:srgbClr val="000000"/>
              </a:solidFill>
              <a:ea typeface="黑体" panose="02010609060101010101" pitchFamily="49" charset="-122"/>
              <a:cs typeface="Times New Roman" panose="02020603050405020304" pitchFamily="18" charset="0"/>
            </a:endParaRPr>
          </a:p>
          <a:p>
            <a:pPr algn="ctr" eaLnBrk="1" hangingPunct="1">
              <a:lnSpc>
                <a:spcPct val="150000"/>
              </a:lnSpc>
            </a:pPr>
            <a:endParaRPr lang="en-US" altLang="zh-CN" sz="2800" b="1" dirty="0">
              <a:solidFill>
                <a:srgbClr val="000000"/>
              </a:solidFill>
              <a:ea typeface="黑体" panose="02010609060101010101" pitchFamily="49" charset="-122"/>
              <a:cs typeface="Times New Roman" panose="02020603050405020304" pitchFamily="18" charset="0"/>
            </a:endParaRPr>
          </a:p>
        </p:txBody>
      </p:sp>
      <p:sp>
        <p:nvSpPr>
          <p:cNvPr id="478213" name="Line 5"/>
          <p:cNvSpPr>
            <a:spLocks noChangeShapeType="1"/>
          </p:cNvSpPr>
          <p:nvPr/>
        </p:nvSpPr>
        <p:spPr bwMode="auto">
          <a:xfrm>
            <a:off x="1163638" y="2951163"/>
            <a:ext cx="9074150" cy="0"/>
          </a:xfrm>
          <a:prstGeom prst="line">
            <a:avLst/>
          </a:prstGeom>
          <a:noFill/>
          <a:ln w="28575">
            <a:solidFill>
              <a:srgbClr val="666699"/>
            </a:solidFill>
            <a:round/>
          </a:ln>
          <a:extLst>
            <a:ext uri="{909E8E84-426E-40DD-AFC4-6F175D3DCCD1}">
              <a14:hiddenFill xmlns:a14="http://schemas.microsoft.com/office/drawing/2010/main">
                <a:noFill/>
              </a14:hiddenFill>
            </a:ext>
          </a:extLst>
        </p:spPr>
        <p:txBody>
          <a:bodyPr/>
          <a:lstStyle/>
          <a:p>
            <a:endParaRPr lang="zh-CN" altLang="en-US"/>
          </a:p>
        </p:txBody>
      </p:sp>
      <p:sp>
        <p:nvSpPr>
          <p:cNvPr id="3" name="文本框 2"/>
          <p:cNvSpPr txBox="1"/>
          <p:nvPr/>
        </p:nvSpPr>
        <p:spPr>
          <a:xfrm>
            <a:off x="2336756" y="2955818"/>
            <a:ext cx="6768846" cy="523220"/>
          </a:xfrm>
          <a:prstGeom prst="rect">
            <a:avLst/>
          </a:prstGeom>
          <a:noFill/>
        </p:spPr>
        <p:txBody>
          <a:bodyPr wrap="square" rtlCol="0">
            <a:spAutoFit/>
          </a:bodyPr>
          <a:lstStyle/>
          <a:p>
            <a:pPr algn="ctr" eaLnBrk="1" latinLnBrk="0" hangingPunct="0"/>
            <a:r>
              <a:rPr lang="zh-CN" altLang="en-US" sz="2800" b="1" dirty="0">
                <a:latin typeface="黑体" panose="02010609060101010101" pitchFamily="49" charset="-122"/>
                <a:ea typeface="黑体" panose="02010609060101010101" pitchFamily="49" charset="-122"/>
              </a:rPr>
              <a:t>微课时20　DNA是主要的遗传物质</a:t>
            </a:r>
            <a:endParaRPr lang="zh-CN" altLang="en-US" sz="2800" b="1" dirty="0">
              <a:latin typeface="黑体" panose="02010609060101010101" pitchFamily="49" charset="-122"/>
              <a:ea typeface="黑体" panose="02010609060101010101" pitchFamily="49" charset="-122"/>
            </a:endParaRPr>
          </a:p>
        </p:txBody>
      </p:sp>
    </p:spTree>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78212"/>
                                        </p:tgtEl>
                                        <p:attrNameLst>
                                          <p:attrName>style.visibility</p:attrName>
                                        </p:attrNameLst>
                                      </p:cBhvr>
                                      <p:to>
                                        <p:strVal val="visible"/>
                                      </p:to>
                                    </p:set>
                                    <p:animEffect transition="in" filter="randombar(horizontal)">
                                      <p:cBhvr>
                                        <p:cTn id="7" dur="500"/>
                                        <p:tgtEl>
                                          <p:spTgt spid="478212"/>
                                        </p:tgtEl>
                                      </p:cBhvr>
                                    </p:animEffect>
                                  </p:childTnLst>
                                  <p:subTnLst>
                                    <p:audio>
                                      <p:cMediaNode>
                                        <p:cTn display="0" masterRel="sameClick">
                                          <p:stCondLst>
                                            <p:cond evt="begin" delay="0">
                                              <p:tn val="5"/>
                                            </p:cond>
                                          </p:stCondLst>
                                          <p:endCondLst>
                                            <p:cond evt="onStopAudio" delay="0">
                                              <p:tgtEl>
                                                <p:sldTgt/>
                                              </p:tgtEl>
                                            </p:cond>
                                          </p:endCondLst>
                                        </p:cTn>
                                        <p:tgtEl>
                                          <p:sndTgt r:embed="rId1" name="chimes.wav"/>
                                        </p:tgtEl>
                                      </p:cMediaNode>
                                    </p:audio>
                                  </p:subTnLst>
                                </p:cTn>
                              </p:par>
                              <p:par>
                                <p:cTn id="8" presetID="14" presetClass="entr" presetSubtype="10" fill="hold" nodeType="withEffect">
                                  <p:stCondLst>
                                    <p:cond delay="0"/>
                                  </p:stCondLst>
                                  <p:childTnLst>
                                    <p:set>
                                      <p:cBhvr>
                                        <p:cTn id="9" dur="1" fill="hold">
                                          <p:stCondLst>
                                            <p:cond delay="0"/>
                                          </p:stCondLst>
                                        </p:cTn>
                                        <p:tgtEl>
                                          <p:spTgt spid="478213"/>
                                        </p:tgtEl>
                                        <p:attrNameLst>
                                          <p:attrName>style.visibility</p:attrName>
                                        </p:attrNameLst>
                                      </p:cBhvr>
                                      <p:to>
                                        <p:strVal val="visible"/>
                                      </p:to>
                                    </p:set>
                                    <p:animEffect transition="in" filter="randombar(horizontal)">
                                      <p:cBhvr>
                                        <p:cTn id="10" dur="500"/>
                                        <p:tgtEl>
                                          <p:spTgt spid="478213"/>
                                        </p:tgtEl>
                                      </p:cBhvr>
                                    </p:animEffec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8212" grpId="0" animBg="1"/>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YT"/>
        <p:cNvGrpSpPr/>
        <p:nvPr/>
      </p:nvGrpSpPr>
      <p:grpSpPr>
        <a:xfrm>
          <a:off x="0" y="0"/>
          <a:ext cx="0" cy="0"/>
          <a:chOff x="0" y="0"/>
          <a:chExt cx="0" cy="0"/>
        </a:xfrm>
      </p:grpSpPr>
      <p:graphicFrame>
        <p:nvGraphicFramePr>
          <p:cNvPr id="12145" name="yt_table_12145" title="H_126.13032"/>
          <p:cNvGraphicFramePr>
            <a:graphicFrameLocks noGrp="1"/>
          </p:cNvGraphicFramePr>
          <p:nvPr/>
        </p:nvGraphicFramePr>
        <p:xfrm>
          <a:off x="576000" y="2214304"/>
          <a:ext cx="10370075" cy="1601855"/>
        </p:xfrm>
        <a:graphic>
          <a:graphicData uri="http://schemas.openxmlformats.org/drawingml/2006/table">
            <a:tbl>
              <a:tblPr>
                <a:tableStyleId>{5940675A-B579-460E-94D1-54222C63F5DA}</a:tableStyleId>
              </a:tblPr>
              <a:tblGrid>
                <a:gridCol w="10370075"/>
              </a:tblGrid>
              <a:tr h="467999">
                <a:tc>
                  <a:txBody>
                    <a:bodyPr/>
                    <a:lstStyle/>
                    <a:p>
                      <a:pPr algn="l" eaLnBrk="1" fontAlgn="ctr" latinLnBrk="0" hangingPunct="0">
                        <a:lnSpc>
                          <a:spcPct val="130000"/>
                        </a:lnSpc>
                      </a:pPr>
                      <a:r>
                        <a:rPr lang="zh-CN" altLang="zh-CN" sz="2400" b="0" i="0" u="none">
                          <a:solidFill>
                            <a:srgbClr val="000000"/>
                          </a:solidFill>
                          <a:effectLst/>
                          <a:latin typeface="Times New Roman" panose="02020603050405020304" pitchFamily="24"/>
                          <a:ea typeface="宋体" panose="02010600030101010101" pitchFamily="2" charset="-122"/>
                        </a:rPr>
                        <a:t>概述多数生物的基因是</a:t>
                      </a:r>
                      <a:r>
                        <a:rPr lang="en-US" altLang="zh-CN" sz="2400" b="0" i="0" u="none">
                          <a:solidFill>
                            <a:srgbClr val="000000"/>
                          </a:solidFill>
                          <a:effectLst/>
                          <a:latin typeface="Times New Roman" panose="02020603050405020304" pitchFamily="24"/>
                          <a:ea typeface="宋体" panose="02010600030101010101" pitchFamily="2" charset="-122"/>
                        </a:rPr>
                        <a:t>DNA</a:t>
                      </a:r>
                      <a:r>
                        <a:rPr lang="zh-CN" altLang="zh-CN" sz="2400" b="0" i="0" u="none">
                          <a:solidFill>
                            <a:srgbClr val="000000"/>
                          </a:solidFill>
                          <a:effectLst/>
                          <a:latin typeface="Times New Roman" panose="02020603050405020304" pitchFamily="24"/>
                          <a:ea typeface="宋体" panose="02010600030101010101" pitchFamily="2" charset="-122"/>
                        </a:rPr>
                        <a:t>分子的功能片段</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有些病毒的基因在</a:t>
                      </a:r>
                      <a:r>
                        <a:rPr lang="en-US" altLang="zh-CN" sz="2400" b="0" i="0" u="none">
                          <a:solidFill>
                            <a:srgbClr val="000000"/>
                          </a:solidFill>
                          <a:effectLst/>
                          <a:latin typeface="Times New Roman" panose="02020603050405020304" pitchFamily="24"/>
                          <a:ea typeface="宋体" panose="02010600030101010101" pitchFamily="2" charset="-122"/>
                        </a:rPr>
                        <a:t>RNA</a:t>
                      </a:r>
                      <a:r>
                        <a:rPr lang="zh-CN" altLang="zh-CN" sz="2400" b="0" i="0" u="none">
                          <a:solidFill>
                            <a:srgbClr val="000000"/>
                          </a:solidFill>
                          <a:effectLst/>
                          <a:latin typeface="Times New Roman" panose="02020603050405020304" pitchFamily="24"/>
                          <a:ea typeface="宋体" panose="02010600030101010101" pitchFamily="2" charset="-122"/>
                        </a:rPr>
                        <a:t>分子上</a:t>
                      </a:r>
                      <a:endParaRPr lang="zh-CN" altLang="zh-CN" sz="2400" b="0" i="0" u="none">
                        <a:solidFill>
                          <a:srgbClr val="000000"/>
                        </a:solidFill>
                        <a:effectLst/>
                        <a:latin typeface="Times New Roman" panose="02020603050405020304" pitchFamily="24"/>
                        <a:ea typeface="宋体" panose="02010600030101010101" pitchFamily="2" charset="-122"/>
                      </a:endParaRPr>
                    </a:p>
                  </a:txBody>
                  <a:tcPr anchor="ctr">
                    <a:lnL w="9522" cap="flat" cmpd="sng" algn="ctr">
                      <a:solidFill>
                        <a:srgbClr val="000000"/>
                      </a:solidFill>
                      <a:prstDash val="solid"/>
                      <a:round/>
                    </a:lnL>
                    <a:lnR w="9522" cap="flat" cmpd="sng" algn="ctr">
                      <a:solidFill>
                        <a:srgbClr val="000000"/>
                      </a:solidFill>
                      <a:prstDash val="solid"/>
                      <a:round/>
                    </a:lnR>
                    <a:lnT w="9522" cap="flat" cmpd="sng" algn="ctr">
                      <a:solidFill>
                        <a:srgbClr val="000000"/>
                      </a:solidFill>
                      <a:prstDash val="solid"/>
                      <a:round/>
                    </a:lnT>
                    <a:lnB w="9522" cap="flat" cmpd="sng" algn="ctr">
                      <a:solidFill>
                        <a:srgbClr val="000000"/>
                      </a:solidFill>
                      <a:prstDash val="solid"/>
                      <a:round/>
                    </a:lnB>
                  </a:tcPr>
                </a:tc>
              </a:tr>
              <a:tr h="467999">
                <a:tc>
                  <a:txBody>
                    <a:bodyPr/>
                    <a:lstStyle/>
                    <a:p>
                      <a:pPr algn="l" eaLnBrk="1" fontAlgn="ctr" latinLnBrk="0" hangingPunct="0">
                        <a:lnSpc>
                          <a:spcPct val="130000"/>
                        </a:lnSpc>
                      </a:pPr>
                      <a:r>
                        <a:rPr lang="zh-CN" altLang="zh-CN" sz="2400" b="0" i="0" u="none">
                          <a:solidFill>
                            <a:srgbClr val="000000"/>
                          </a:solidFill>
                          <a:effectLst/>
                          <a:latin typeface="Times New Roman" panose="02020603050405020304" pitchFamily="24"/>
                          <a:ea typeface="宋体" panose="02010600030101010101" pitchFamily="2" charset="-122"/>
                        </a:rPr>
                        <a:t>说明人类对遗传物质的探索历程</a:t>
                      </a:r>
                      <a:endParaRPr lang="zh-CN" altLang="zh-CN" sz="2400" b="0" i="0" u="none">
                        <a:solidFill>
                          <a:srgbClr val="000000"/>
                        </a:solidFill>
                        <a:effectLst/>
                        <a:latin typeface="Times New Roman" panose="02020603050405020304" pitchFamily="24"/>
                        <a:ea typeface="宋体" panose="02010600030101010101" pitchFamily="2" charset="-122"/>
                      </a:endParaRPr>
                    </a:p>
                  </a:txBody>
                  <a:tcPr anchor="ctr">
                    <a:lnL w="9522" cap="flat" cmpd="sng" algn="ctr">
                      <a:solidFill>
                        <a:srgbClr val="000000"/>
                      </a:solidFill>
                      <a:prstDash val="solid"/>
                      <a:round/>
                    </a:lnL>
                    <a:lnR w="9522" cap="flat" cmpd="sng" algn="ctr">
                      <a:solidFill>
                        <a:srgbClr val="000000"/>
                      </a:solidFill>
                      <a:prstDash val="solid"/>
                      <a:round/>
                    </a:lnR>
                    <a:lnT w="9522" cap="flat" cmpd="sng" algn="ctr">
                      <a:solidFill>
                        <a:srgbClr val="000000"/>
                      </a:solidFill>
                      <a:prstDash val="solid"/>
                      <a:round/>
                    </a:lnT>
                    <a:lnB w="9522" cap="flat" cmpd="sng" algn="ctr">
                      <a:solidFill>
                        <a:srgbClr val="000000"/>
                      </a:solidFill>
                      <a:prstDash val="solid"/>
                      <a:round/>
                    </a:lnB>
                  </a:tcPr>
                </a:tc>
              </a:tr>
              <a:tr h="467999">
                <a:tc>
                  <a:txBody>
                    <a:bodyPr/>
                    <a:lstStyle/>
                    <a:p>
                      <a:pPr algn="l" eaLnBrk="1" fontAlgn="ctr" latinLnBrk="0" hangingPunct="0">
                        <a:lnSpc>
                          <a:spcPct val="130000"/>
                        </a:lnSpc>
                      </a:pPr>
                    </a:p>
                  </a:txBody>
                  <a:tcPr anchor="ctr">
                    <a:lnL w="9522" cap="flat" cmpd="sng" algn="ctr">
                      <a:noFill/>
                      <a:prstDash val="solid"/>
                      <a:round/>
                    </a:lnL>
                    <a:lnR w="9522" cap="flat" cmpd="sng" algn="ctr">
                      <a:noFill/>
                      <a:prstDash val="solid"/>
                      <a:round/>
                    </a:lnR>
                    <a:lnT w="9522" cap="flat" cmpd="sng" algn="ctr">
                      <a:solidFill>
                        <a:srgbClr val="000000"/>
                      </a:solidFill>
                      <a:prstDash val="solid"/>
                      <a:round/>
                    </a:lnT>
                    <a:lnB w="9522" cap="flat" cmpd="sng" algn="ctr">
                      <a:noFill/>
                      <a:prstDash val="solid"/>
                      <a:round/>
                    </a:lnB>
                  </a:tcPr>
                </a:tc>
              </a:tr>
            </a:tbl>
          </a:graphicData>
        </a:graphic>
      </p:graphicFrame>
      <p:pic>
        <p:nvPicPr>
          <p:cNvPr id="4" name="Picture 10"/>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591403" y="1106360"/>
            <a:ext cx="4340225" cy="837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11"/>
          <p:cNvSpPr txBox="1">
            <a:spLocks noChangeArrowheads="1"/>
          </p:cNvSpPr>
          <p:nvPr/>
        </p:nvSpPr>
        <p:spPr bwMode="auto">
          <a:xfrm>
            <a:off x="4582462" y="1188616"/>
            <a:ext cx="3312718" cy="624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5214" tIns="57607" rIns="115214" bIns="57607">
            <a:spAutoFit/>
          </a:bodyPr>
          <a:lstStyle/>
          <a:p>
            <a:pPr algn="ctr" fontAlgn="base">
              <a:lnSpc>
                <a:spcPct val="100000"/>
              </a:lnSpc>
            </a:pPr>
            <a:r>
              <a:rPr lang="zh-CN" altLang="en-US" sz="3300" kern="1200" smtClean="0">
                <a:solidFill>
                  <a:srgbClr val="000000"/>
                </a:solidFill>
                <a:effectLst/>
                <a:latin typeface="Arial" panose="020B0604020202020204" pitchFamily="34" charset="0"/>
                <a:ea typeface="微软雅黑" panose="020B0503020204020204" charset="-122"/>
                <a:cs typeface="Times New Roman" panose="02020603050405020304" pitchFamily="18" charset="0"/>
              </a:rPr>
              <a:t>新课标要求</a:t>
            </a:r>
            <a:endParaRPr lang="zh-CN" sz="1200">
              <a:solidFill>
                <a:srgbClr val="000000"/>
              </a:solidFill>
              <a:effectLst/>
              <a:latin typeface="Times New Roman" panose="02020603050405020304" pitchFamily="18" charset="0"/>
              <a:ea typeface="宋体" panose="02010600030101010101" pitchFamily="2" charset="-122"/>
              <a:cs typeface="Arial" panose="020B0604020202020204" pitchFamily="34" charset="0"/>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YT"/>
        <p:cNvGrpSpPr/>
        <p:nvPr/>
      </p:nvGrpSpPr>
      <p:grpSpPr>
        <a:xfrm>
          <a:off x="0" y="0"/>
          <a:ext cx="0" cy="0"/>
          <a:chOff x="0" y="0"/>
          <a:chExt cx="0" cy="0"/>
        </a:xfrm>
      </p:grpSpPr>
      <p:sp>
        <p:nvSpPr>
          <p:cNvPr id="12148" name="yt_shape_12148"/>
          <p:cNvSpPr txBox="1"/>
          <p:nvPr/>
        </p:nvSpPr>
        <p:spPr>
          <a:xfrm>
            <a:off x="576000" y="1947464"/>
            <a:ext cx="3770263" cy="428515"/>
          </a:xfrm>
          <a:prstGeom prst="rect">
            <a:avLst/>
          </a:prstGeom>
        </p:spPr>
        <p:txBody>
          <a:bodyPr vert="horz" wrap="none" lIns="0" tIns="0" rIns="0" bIns="0" rtlCol="0">
            <a:spAutoFit/>
          </a:bodyPr>
          <a:lstStyle/>
          <a:p>
            <a:pPr algn="l" eaLnBrk="1" latinLnBrk="0" hangingPunct="0">
              <a:lnSpc>
                <a:spcPct val="130000"/>
              </a:lnSpc>
            </a:pPr>
            <a:r>
              <a:rPr lang="zh-CN" altLang="zh-CN" sz="2400" b="0" i="0" u="none" smtClean="0">
                <a:solidFill>
                  <a:srgbClr val="000000"/>
                </a:solidFill>
                <a:effectLst/>
                <a:latin typeface="Times New Roman" panose="02020603050405020304" pitchFamily="24"/>
                <a:ea typeface="黑体" panose="02010609060101010101" pitchFamily="49" charset="-122"/>
              </a:rPr>
              <a:t>一</a:t>
            </a:r>
            <a:r>
              <a:rPr lang="zh-CN" altLang="zh-CN" sz="2400" b="0" i="0" u="none">
                <a:solidFill>
                  <a:srgbClr val="000000"/>
                </a:solidFill>
                <a:effectLst/>
                <a:latin typeface="Times New Roman" panose="02020603050405020304" pitchFamily="24"/>
                <a:ea typeface="黑体" panose="02010609060101010101" pitchFamily="49" charset="-122"/>
              </a:rPr>
              <a:t>、 肺炎链球菌的转化实验</a:t>
            </a:r>
            <a:endParaRPr lang="zh-CN" altLang="zh-CN" sz="2400" b="0" i="0" u="none">
              <a:solidFill>
                <a:srgbClr val="000000"/>
              </a:solidFill>
              <a:effectLst/>
              <a:latin typeface="Times New Roman" panose="02020603050405020304" pitchFamily="24"/>
              <a:ea typeface="黑体" panose="02010609060101010101" pitchFamily="49" charset="-122"/>
            </a:endParaRPr>
          </a:p>
        </p:txBody>
      </p:sp>
      <p:pic>
        <p:nvPicPr>
          <p:cNvPr id="3" name="Picture 10"/>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591403" y="1080000"/>
            <a:ext cx="4340225" cy="837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11"/>
          <p:cNvSpPr txBox="1">
            <a:spLocks noChangeArrowheads="1"/>
          </p:cNvSpPr>
          <p:nvPr/>
        </p:nvSpPr>
        <p:spPr bwMode="auto">
          <a:xfrm>
            <a:off x="4582814" y="1239061"/>
            <a:ext cx="3312718" cy="396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5214" tIns="57607" rIns="115214" bIns="57607">
            <a:spAutoFit/>
          </a:bodyPr>
          <a:lstStyle/>
          <a:p>
            <a:pPr algn="ctr" fontAlgn="base">
              <a:lnSpc>
                <a:spcPct val="100000"/>
              </a:lnSpc>
            </a:pPr>
            <a:r>
              <a:rPr lang="zh-CN" sz="2600" kern="1200">
                <a:solidFill>
                  <a:srgbClr val="000000"/>
                </a:solidFill>
                <a:effectLst/>
                <a:latin typeface="Arial" panose="020B0604020202020204" pitchFamily="34" charset="0"/>
                <a:ea typeface="微软雅黑" panose="020B0503020204020204" charset="-122"/>
                <a:cs typeface="Times New Roman" panose="02020603050405020304" pitchFamily="18" charset="0"/>
              </a:rPr>
              <a:t>一维过关</a:t>
            </a:r>
            <a:r>
              <a:rPr lang="en-US" sz="2600" kern="1200">
                <a:solidFill>
                  <a:srgbClr val="000000"/>
                </a:solidFill>
                <a:effectLst/>
                <a:latin typeface="Arial" panose="020B0604020202020204" pitchFamily="34" charset="0"/>
                <a:ea typeface="微软雅黑" panose="020B0503020204020204" charset="-122"/>
                <a:cs typeface="Times New Roman" panose="02020603050405020304" pitchFamily="18" charset="0"/>
              </a:rPr>
              <a:t>——</a:t>
            </a:r>
            <a:r>
              <a:rPr lang="zh-CN" sz="2600" kern="1200">
                <a:solidFill>
                  <a:srgbClr val="000000"/>
                </a:solidFill>
                <a:effectLst/>
                <a:latin typeface="Arial" panose="020B0604020202020204" pitchFamily="34" charset="0"/>
                <a:ea typeface="微软雅黑" panose="020B0503020204020204" charset="-122"/>
                <a:cs typeface="Times New Roman" panose="02020603050405020304" pitchFamily="18" charset="0"/>
              </a:rPr>
              <a:t>过考点</a:t>
            </a:r>
            <a:endParaRPr lang="zh-CN" sz="1200">
              <a:solidFill>
                <a:srgbClr val="000000"/>
              </a:solidFill>
              <a:effectLst/>
              <a:latin typeface="Times New Roman" panose="02020603050405020304" pitchFamily="18" charset="0"/>
              <a:ea typeface="宋体" panose="02010600030101010101" pitchFamily="2" charset="-122"/>
              <a:cs typeface="Arial" panose="020B0604020202020204" pitchFamily="34" charset="0"/>
            </a:endParaRPr>
          </a:p>
        </p:txBody>
      </p:sp>
      <p:sp>
        <p:nvSpPr>
          <p:cNvPr id="5" name="yt_shape_12150"/>
          <p:cNvSpPr txBox="1"/>
          <p:nvPr/>
        </p:nvSpPr>
        <p:spPr>
          <a:xfrm>
            <a:off x="576000" y="2450101"/>
            <a:ext cx="3462486" cy="908647"/>
          </a:xfrm>
          <a:prstGeom prst="rect">
            <a:avLst/>
          </a:prstGeom>
        </p:spPr>
        <p:txBody>
          <a:bodyPr vert="horz" wrap="none" lIns="0" tIns="0" rIns="0" bIns="0" rtlCol="0">
            <a:spAutoFit/>
          </a:bodyPr>
          <a:lstStyle/>
          <a:p>
            <a:pPr indent="609600" algn="l" eaLnBrk="1"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1</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格里菲思转化实验</a:t>
            </a:r>
            <a:endParaRPr lang="zh-CN" altLang="zh-CN" sz="2400" b="0" i="0" u="none">
              <a:solidFill>
                <a:srgbClr val="000000"/>
              </a:solidFill>
              <a:effectLst/>
              <a:latin typeface="Times New Roman" panose="02020603050405020304" pitchFamily="24"/>
              <a:ea typeface="宋体" panose="02010600030101010101" pitchFamily="2" charset="-122"/>
            </a:endParaRPr>
          </a:p>
          <a:p>
            <a:pPr indent="609600" algn="l" eaLnBrk="1" latinLnBrk="0" hangingPunct="0">
              <a:lnSpc>
                <a:spcPct val="130000"/>
              </a:lnSpc>
            </a:pPr>
            <a:r>
              <a:rPr lang="zh-CN" altLang="zh-CN" sz="2400" b="0" i="0" u="none">
                <a:solidFill>
                  <a:srgbClr val="000000"/>
                </a:solidFill>
                <a:effectLst/>
                <a:latin typeface="宋体" panose="02010600030101010101" pitchFamily="2" charset="-122"/>
                <a:ea typeface="宋体" panose="02010600030101010101" pitchFamily="2" charset="-122"/>
              </a:rPr>
              <a:t>（</a:t>
            </a:r>
            <a:r>
              <a:rPr lang="en-US" altLang="zh-CN" sz="2400" b="0" i="0" u="none">
                <a:solidFill>
                  <a:srgbClr val="000000"/>
                </a:solidFill>
                <a:effectLst/>
                <a:latin typeface="Times New Roman" panose="02020603050405020304" pitchFamily="24"/>
                <a:ea typeface="宋体" panose="02010600030101010101" pitchFamily="2" charset="-122"/>
              </a:rPr>
              <a:t>1</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过程</a:t>
            </a:r>
            <a:endParaRPr lang="zh-CN" altLang="zh-CN" sz="2400" b="0" i="0" u="none">
              <a:solidFill>
                <a:srgbClr val="000000"/>
              </a:solidFill>
              <a:effectLst/>
              <a:latin typeface="Times New Roman" panose="02020603050405020304" pitchFamily="24"/>
              <a:ea typeface="宋体" panose="02010600030101010101" pitchFamily="2" charset="-122"/>
            </a:endParaRPr>
          </a:p>
        </p:txBody>
      </p:sp>
      <p:pic>
        <p:nvPicPr>
          <p:cNvPr id="6" name="yt_image_12152" title="H_165.1"/>
          <p:cNvPicPr>
            <a:picLocks noChangeAspect="1" noChangeArrowheads="1"/>
          </p:cNvPicPr>
          <p:nvPr/>
        </p:nvPicPr>
        <p:blipFill>
          <a:blip r:embed="rId2" cstate="print"/>
          <a:srcRect/>
          <a:stretch>
            <a:fillRect/>
          </a:stretch>
        </p:blipFill>
        <p:spPr bwMode="auto">
          <a:xfrm>
            <a:off x="2319754" y="3423285"/>
            <a:ext cx="6882568" cy="2306447"/>
          </a:xfrm>
          <a:prstGeom prst="rect">
            <a:avLst/>
          </a:prstGeom>
          <a:noFill/>
          <a:extLst>
            <a:ext uri="{909E8E84-426E-40DD-AFC4-6F175D3DCCD1}">
              <a14:hiddenFill xmlns:a14="http://schemas.microsoft.com/office/drawing/2010/main">
                <a:solidFill>
                  <a:srgbClr val="FFFFFF"/>
                </a:solidFill>
              </a14:hiddenFill>
            </a:ext>
          </a:extLst>
        </p:spPr>
      </p:pic>
      <p:sp>
        <p:nvSpPr>
          <p:cNvPr id="7" name="yt_shape_12154"/>
          <p:cNvSpPr txBox="1"/>
          <p:nvPr/>
        </p:nvSpPr>
        <p:spPr>
          <a:xfrm>
            <a:off x="5100210" y="3401357"/>
            <a:ext cx="1025922" cy="400110"/>
          </a:xfrm>
          <a:prstGeom prst="rect">
            <a:avLst/>
          </a:prstGeom>
        </p:spPr>
        <p:txBody>
          <a:bodyPr vert="horz" wrap="none" lIns="0" tIns="0" rIns="0" bIns="0" rtlCol="0">
            <a:spAutoFit/>
          </a:bodyPr>
          <a:lstStyle/>
          <a:p>
            <a:pPr algn="l" eaLnBrk="1" latinLnBrk="0" hangingPunct="0">
              <a:lnSpc>
                <a:spcPct val="130000"/>
              </a:lnSpc>
            </a:pPr>
            <a:r>
              <a:rPr lang="zh-CN" altLang="zh-CN" sz="2000" b="0" i="0" u="none">
                <a:solidFill>
                  <a:srgbClr val="FF0000"/>
                </a:solidFill>
                <a:effectLst/>
                <a:latin typeface="Times New Roman" panose="02020603050405020304" pitchFamily="24"/>
                <a:ea typeface="宋体" panose="02010600030101010101" pitchFamily="2" charset="-122"/>
              </a:rPr>
              <a:t>小鼠存活</a:t>
            </a:r>
            <a:endParaRPr lang="zh-CN" altLang="zh-CN" sz="2000" b="0" i="0" u="none">
              <a:solidFill>
                <a:srgbClr val="FF0000"/>
              </a:solidFill>
              <a:effectLst/>
              <a:latin typeface="Times New Roman" panose="02020603050405020304" pitchFamily="24"/>
              <a:ea typeface="宋体" panose="02010600030101010101" pitchFamily="2" charset="-122"/>
            </a:endParaRPr>
          </a:p>
        </p:txBody>
      </p:sp>
      <p:sp>
        <p:nvSpPr>
          <p:cNvPr id="8" name="yt_shape_12155"/>
          <p:cNvSpPr txBox="1"/>
          <p:nvPr/>
        </p:nvSpPr>
        <p:spPr>
          <a:xfrm>
            <a:off x="6659649" y="3952847"/>
            <a:ext cx="1025922" cy="400110"/>
          </a:xfrm>
          <a:prstGeom prst="rect">
            <a:avLst/>
          </a:prstGeom>
        </p:spPr>
        <p:txBody>
          <a:bodyPr vert="horz" wrap="none" lIns="0" tIns="0" rIns="0" bIns="0" rtlCol="0">
            <a:spAutoFit/>
          </a:bodyPr>
          <a:lstStyle/>
          <a:p>
            <a:pPr algn="l" eaLnBrk="1" latinLnBrk="0" hangingPunct="0">
              <a:lnSpc>
                <a:spcPct val="130000"/>
              </a:lnSpc>
            </a:pPr>
            <a:r>
              <a:rPr lang="zh-CN" altLang="zh-CN" sz="2000" b="0" i="0" u="none">
                <a:solidFill>
                  <a:srgbClr val="FF0000"/>
                </a:solidFill>
                <a:effectLst/>
                <a:latin typeface="Times New Roman" panose="02020603050405020304" pitchFamily="24"/>
                <a:ea typeface="宋体" panose="02010600030101010101" pitchFamily="2" charset="-122"/>
              </a:rPr>
              <a:t>小鼠死亡</a:t>
            </a:r>
            <a:endParaRPr lang="zh-CN" altLang="zh-CN" sz="2000" b="0" i="0" u="none">
              <a:solidFill>
                <a:srgbClr val="FF0000"/>
              </a:solidFill>
              <a:effectLst/>
              <a:latin typeface="Times New Roman" panose="02020603050405020304" pitchFamily="24"/>
              <a:ea typeface="宋体" panose="02010600030101010101" pitchFamily="2" charset="-122"/>
            </a:endParaRPr>
          </a:p>
        </p:txBody>
      </p:sp>
      <p:sp>
        <p:nvSpPr>
          <p:cNvPr id="9" name="yt_shape_12156"/>
          <p:cNvSpPr txBox="1"/>
          <p:nvPr/>
        </p:nvSpPr>
        <p:spPr>
          <a:xfrm>
            <a:off x="5091584" y="3952847"/>
            <a:ext cx="399148" cy="400110"/>
          </a:xfrm>
          <a:prstGeom prst="rect">
            <a:avLst/>
          </a:prstGeom>
        </p:spPr>
        <p:txBody>
          <a:bodyPr vert="horz" wrap="none" lIns="0" tIns="0" rIns="0" bIns="0" rtlCol="0">
            <a:spAutoFit/>
          </a:bodyPr>
          <a:lstStyle/>
          <a:p>
            <a:pPr algn="l" eaLnBrk="1" latinLnBrk="0" hangingPunct="0">
              <a:lnSpc>
                <a:spcPct val="130000"/>
              </a:lnSpc>
            </a:pPr>
            <a:r>
              <a:rPr lang="en-US" altLang="zh-CN" sz="2000" b="0" i="0" u="none">
                <a:solidFill>
                  <a:srgbClr val="FF0000"/>
                </a:solidFill>
                <a:effectLst/>
                <a:latin typeface="Times New Roman" panose="02020603050405020304" pitchFamily="24"/>
                <a:ea typeface="宋体" panose="02010600030101010101" pitchFamily="2" charset="-122"/>
              </a:rPr>
              <a:t>S</a:t>
            </a:r>
            <a:r>
              <a:rPr lang="zh-CN" altLang="zh-CN" sz="2000" b="0" i="0" u="none">
                <a:solidFill>
                  <a:srgbClr val="FF0000"/>
                </a:solidFill>
                <a:effectLst/>
                <a:latin typeface="Times New Roman" panose="02020603050405020304" pitchFamily="24"/>
                <a:ea typeface="宋体" panose="02010600030101010101" pitchFamily="2" charset="-122"/>
              </a:rPr>
              <a:t>型</a:t>
            </a:r>
            <a:endParaRPr lang="zh-CN" altLang="zh-CN" sz="2000" b="0" i="0" u="none">
              <a:solidFill>
                <a:srgbClr val="FF0000"/>
              </a:solidFill>
              <a:effectLst/>
              <a:latin typeface="Times New Roman" panose="02020603050405020304" pitchFamily="24"/>
              <a:ea typeface="宋体" panose="02010600030101010101" pitchFamily="2" charset="-122"/>
            </a:endParaRPr>
          </a:p>
        </p:txBody>
      </p:sp>
      <p:sp>
        <p:nvSpPr>
          <p:cNvPr id="10" name="yt_shape_12157"/>
          <p:cNvSpPr txBox="1"/>
          <p:nvPr/>
        </p:nvSpPr>
        <p:spPr>
          <a:xfrm>
            <a:off x="5058905" y="4443147"/>
            <a:ext cx="1025922" cy="400110"/>
          </a:xfrm>
          <a:prstGeom prst="rect">
            <a:avLst/>
          </a:prstGeom>
        </p:spPr>
        <p:txBody>
          <a:bodyPr vert="horz" wrap="none" lIns="0" tIns="0" rIns="0" bIns="0" rtlCol="0">
            <a:spAutoFit/>
          </a:bodyPr>
          <a:lstStyle/>
          <a:p>
            <a:pPr algn="l" eaLnBrk="1" latinLnBrk="0" hangingPunct="0">
              <a:lnSpc>
                <a:spcPct val="130000"/>
              </a:lnSpc>
            </a:pPr>
            <a:r>
              <a:rPr lang="zh-CN" altLang="zh-CN" sz="2000" b="0" i="0" u="none">
                <a:solidFill>
                  <a:srgbClr val="FF0000"/>
                </a:solidFill>
                <a:effectLst/>
                <a:latin typeface="Times New Roman" panose="02020603050405020304" pitchFamily="24"/>
                <a:ea typeface="宋体" panose="02010600030101010101" pitchFamily="2" charset="-122"/>
              </a:rPr>
              <a:t>小鼠存活</a:t>
            </a:r>
            <a:endParaRPr lang="zh-CN" altLang="zh-CN" sz="2000" b="0" i="0" u="none">
              <a:solidFill>
                <a:srgbClr val="FF0000"/>
              </a:solidFill>
              <a:effectLst/>
              <a:latin typeface="Times New Roman" panose="02020603050405020304" pitchFamily="24"/>
              <a:ea typeface="宋体" panose="02010600030101010101" pitchFamily="2" charset="-122"/>
            </a:endParaRPr>
          </a:p>
        </p:txBody>
      </p:sp>
      <p:sp>
        <p:nvSpPr>
          <p:cNvPr id="11" name="yt_shape_12158"/>
          <p:cNvSpPr txBox="1"/>
          <p:nvPr/>
        </p:nvSpPr>
        <p:spPr>
          <a:xfrm>
            <a:off x="4778197" y="5084827"/>
            <a:ext cx="1025922" cy="400110"/>
          </a:xfrm>
          <a:prstGeom prst="rect">
            <a:avLst/>
          </a:prstGeom>
        </p:spPr>
        <p:txBody>
          <a:bodyPr vert="horz" wrap="none" lIns="0" tIns="0" rIns="0" bIns="0" rtlCol="0">
            <a:spAutoFit/>
          </a:bodyPr>
          <a:lstStyle/>
          <a:p>
            <a:pPr algn="l" eaLnBrk="1" latinLnBrk="0" hangingPunct="0">
              <a:lnSpc>
                <a:spcPct val="130000"/>
              </a:lnSpc>
            </a:pPr>
            <a:r>
              <a:rPr lang="zh-CN" altLang="zh-CN" sz="2000" b="0" i="0" u="none">
                <a:solidFill>
                  <a:srgbClr val="FF0000"/>
                </a:solidFill>
                <a:effectLst/>
                <a:latin typeface="Times New Roman" panose="02020603050405020304" pitchFamily="24"/>
                <a:ea typeface="宋体" panose="02010600030101010101" pitchFamily="2" charset="-122"/>
              </a:rPr>
              <a:t>小鼠死亡</a:t>
            </a:r>
            <a:endParaRPr lang="zh-CN" altLang="zh-CN" sz="2000" b="0" i="0" u="none">
              <a:solidFill>
                <a:srgbClr val="FF0000"/>
              </a:solidFill>
              <a:effectLst/>
              <a:latin typeface="Times New Roman" panose="02020603050405020304" pitchFamily="24"/>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p:bldP spid="8" grpId="0" build="allAtOnce"/>
      <p:bldP spid="9" grpId="0" build="allAtOnce"/>
      <p:bldP spid="10" grpId="0" build="allAtOnce"/>
      <p:bldP spid="11" grpId="0"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YT"/>
        <p:cNvGrpSpPr/>
        <p:nvPr/>
      </p:nvGrpSpPr>
      <p:grpSpPr>
        <a:xfrm>
          <a:off x="0" y="0"/>
          <a:ext cx="0" cy="0"/>
          <a:chOff x="0" y="0"/>
          <a:chExt cx="0" cy="0"/>
        </a:xfrm>
      </p:grpSpPr>
      <p:sp>
        <p:nvSpPr>
          <p:cNvPr id="12159" name="yt_shape_12159"/>
          <p:cNvSpPr txBox="1"/>
          <p:nvPr/>
        </p:nvSpPr>
        <p:spPr>
          <a:xfrm>
            <a:off x="576127" y="1080000"/>
            <a:ext cx="10370075" cy="908647"/>
          </a:xfrm>
          <a:prstGeom prst="rect">
            <a:avLst/>
          </a:prstGeom>
        </p:spPr>
        <p:txBody>
          <a:bodyPr vert="horz" wrap="square" lIns="0" tIns="0" rIns="0" bIns="0" rtlCol="0">
            <a:spAutoFit/>
          </a:bodyPr>
          <a:lstStyle/>
          <a:p>
            <a:pPr indent="609600" algn="l" eaLnBrk="1" latinLnBrk="0" hangingPunct="0">
              <a:lnSpc>
                <a:spcPct val="130000"/>
              </a:lnSpc>
            </a:pPr>
            <a:r>
              <a:rPr lang="zh-CN" altLang="zh-CN" sz="2400" b="0" i="0" u="none">
                <a:solidFill>
                  <a:srgbClr val="000000"/>
                </a:solidFill>
                <a:effectLst/>
                <a:latin typeface="宋体" panose="02010600030101010101" pitchFamily="2" charset="-122"/>
                <a:ea typeface="宋体" panose="02010600030101010101" pitchFamily="2" charset="-122"/>
              </a:rPr>
              <a:t>（</a:t>
            </a:r>
            <a:r>
              <a:rPr lang="en-US" altLang="zh-CN" sz="2400" b="0" i="0" u="none">
                <a:solidFill>
                  <a:srgbClr val="000000"/>
                </a:solidFill>
                <a:effectLst/>
                <a:latin typeface="Times New Roman" panose="02020603050405020304" pitchFamily="24"/>
                <a:ea typeface="宋体" panose="02010600030101010101" pitchFamily="2" charset="-122"/>
              </a:rPr>
              <a:t>2</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结论</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加热致死的</a:t>
            </a:r>
            <a:r>
              <a:rPr lang="en-US" altLang="zh-CN" sz="2400" b="0" i="0" u="none">
                <a:solidFill>
                  <a:srgbClr val="000000"/>
                </a:solidFill>
                <a:effectLst/>
                <a:latin typeface="Times New Roman" panose="02020603050405020304" pitchFamily="24"/>
                <a:ea typeface="宋体" panose="02010600030101010101" pitchFamily="2" charset="-122"/>
              </a:rPr>
              <a:t>S</a:t>
            </a:r>
            <a:r>
              <a:rPr lang="zh-CN" altLang="zh-CN" sz="2400" b="0" i="0" u="none">
                <a:solidFill>
                  <a:srgbClr val="000000"/>
                </a:solidFill>
                <a:effectLst/>
                <a:latin typeface="Times New Roman" panose="02020603050405020304" pitchFamily="24"/>
                <a:ea typeface="宋体" panose="02010600030101010101" pitchFamily="2" charset="-122"/>
              </a:rPr>
              <a:t>型细菌中含有促使</a:t>
            </a:r>
            <a:r>
              <a:rPr lang="en-US" altLang="zh-CN" sz="2400" b="0" i="0" u="none">
                <a:solidFill>
                  <a:srgbClr val="000000"/>
                </a:solidFill>
                <a:effectLst/>
                <a:latin typeface="Times New Roman" panose="02020603050405020304" pitchFamily="24"/>
                <a:ea typeface="宋体" panose="02010600030101010101" pitchFamily="2" charset="-122"/>
              </a:rPr>
              <a:t>R</a:t>
            </a:r>
            <a:r>
              <a:rPr lang="zh-CN" altLang="zh-CN" sz="2400" b="0" i="0" u="none">
                <a:solidFill>
                  <a:srgbClr val="000000"/>
                </a:solidFill>
                <a:effectLst/>
                <a:latin typeface="Times New Roman" panose="02020603050405020304" pitchFamily="24"/>
                <a:ea typeface="宋体" panose="02010600030101010101" pitchFamily="2" charset="-122"/>
              </a:rPr>
              <a:t>型细菌转化为</a:t>
            </a:r>
            <a:r>
              <a:rPr lang="en-US" altLang="zh-CN" sz="2400" b="0" i="0" u="none">
                <a:solidFill>
                  <a:srgbClr val="000000"/>
                </a:solidFill>
                <a:effectLst/>
                <a:latin typeface="Times New Roman" panose="02020603050405020304" pitchFamily="24"/>
                <a:ea typeface="宋体" panose="02010600030101010101" pitchFamily="2" charset="-122"/>
              </a:rPr>
              <a:t>S</a:t>
            </a:r>
            <a:r>
              <a:rPr lang="zh-CN" altLang="zh-CN" sz="2400" b="0" i="0" u="none">
                <a:solidFill>
                  <a:srgbClr val="000000"/>
                </a:solidFill>
                <a:effectLst/>
                <a:latin typeface="Times New Roman" panose="02020603050405020304" pitchFamily="24"/>
                <a:ea typeface="宋体" panose="02010600030101010101" pitchFamily="2" charset="-122"/>
              </a:rPr>
              <a:t>型细菌的活性物质——</a:t>
            </a:r>
            <a:r>
              <a:rPr lang="zh-CN" altLang="zh-CN" sz="100" b="0" i="0" spc="-100">
                <a:solidFill>
                  <a:srgbClr val="FF0000"/>
                </a:solidFill>
                <a:effectLst/>
                <a:latin typeface="Times New Roman" panose="02020603050405020304" pitchFamily="24"/>
                <a:ea typeface="宋体" panose="02010600030101010101" pitchFamily="2" charset="-122"/>
              </a:rPr>
              <a:t> </a:t>
            </a:r>
            <a:r>
              <a:rPr lang="zh-CN" altLang="zh-CN" sz="2400" b="0" i="0" u="sng">
                <a:solidFill>
                  <a:srgbClr val="000000"/>
                </a:solidFill>
                <a:effectLst/>
                <a:uFill>
                  <a:solidFill>
                    <a:srgbClr val="000000"/>
                  </a:solidFill>
                </a:uFill>
                <a:latin typeface="Times New Roman" panose="02020603050405020304" pitchFamily="24"/>
                <a:ea typeface="宋体" panose="02010600030101010101" pitchFamily="2" charset="-122"/>
              </a:rPr>
              <a:t>　</a:t>
            </a:r>
            <a:r>
              <a:rPr lang="zh-CN" altLang="zh-CN" sz="2400" b="0" i="0" u="sng">
                <a:solidFill>
                  <a:srgbClr val="FF0000">
                    <a:alpha val="0"/>
                  </a:srgbClr>
                </a:solidFill>
                <a:effectLst/>
                <a:uFill>
                  <a:solidFill>
                    <a:srgbClr val="000000"/>
                  </a:solidFill>
                </a:uFill>
                <a:latin typeface="Times New Roman" panose="02020603050405020304" pitchFamily="24"/>
                <a:ea typeface="宋体" panose="02010600030101010101" pitchFamily="2" charset="-122"/>
              </a:rPr>
              <a:t>转化因子</a:t>
            </a:r>
            <a:r>
              <a:rPr lang="zh-CN" altLang="zh-CN" sz="2400" b="0" i="0" u="sng">
                <a:solidFill>
                  <a:srgbClr val="000000"/>
                </a:solidFill>
                <a:effectLst/>
                <a:uFill>
                  <a:solidFill>
                    <a:srgbClr val="000000"/>
                  </a:solidFill>
                </a:uFill>
                <a:latin typeface="Times New Roman" panose="02020603050405020304" pitchFamily="24"/>
                <a:ea typeface="宋体" panose="02010600030101010101" pitchFamily="2" charset="-122"/>
              </a:rPr>
              <a:t>　</a:t>
            </a:r>
            <a:r>
              <a:rPr lang="zh-CN" altLang="zh-CN" sz="2400" b="0" i="0" u="none">
                <a:solidFill>
                  <a:srgbClr val="000000"/>
                </a:solidFill>
                <a:effectLst/>
                <a:latin typeface="宋体" panose="02010600030101010101" pitchFamily="2" charset="-122"/>
                <a:ea typeface="宋体" panose="02010600030101010101" pitchFamily="2" charset="-122"/>
              </a:rPr>
              <a:t>。</a:t>
            </a:r>
            <a:endParaRPr lang="zh-CN" altLang="zh-CN" sz="2400" b="0" i="0" u="none">
              <a:solidFill>
                <a:srgbClr val="000000"/>
              </a:solidFill>
              <a:effectLst/>
              <a:latin typeface="宋体" panose="02010600030101010101" pitchFamily="2" charset="-122"/>
              <a:ea typeface="宋体" panose="02010600030101010101" pitchFamily="2" charset="-122"/>
            </a:endParaRPr>
          </a:p>
        </p:txBody>
      </p:sp>
      <p:sp>
        <p:nvSpPr>
          <p:cNvPr id="2" name="文本框 1"/>
          <p:cNvSpPr txBox="1"/>
          <p:nvPr/>
        </p:nvSpPr>
        <p:spPr>
          <a:xfrm>
            <a:off x="2314916" y="1508682"/>
            <a:ext cx="1399287" cy="517983"/>
          </a:xfrm>
          <a:prstGeom prst="rect">
            <a:avLst/>
          </a:prstGeom>
          <a:noFill/>
        </p:spPr>
        <p:txBody>
          <a:bodyPr vert="horz" wrap="none" rtlCol="0">
            <a:noAutofit/>
          </a:bodyPr>
          <a:lstStyle/>
          <a:p>
            <a:pPr>
              <a:lnSpc>
                <a:spcPct val="130000"/>
              </a:lnSpc>
            </a:pPr>
            <a:r>
              <a:rPr kumimoji="0" lang="zh-CN" altLang="zh-CN" sz="2400" b="0" i="0" strike="noStrike" kern="1200" cap="none" spc="0" normalizeH="0" baseline="0" noProof="0">
                <a:ln>
                  <a:noFill/>
                </a:ln>
                <a:solidFill>
                  <a:srgbClr val="FF0000"/>
                </a:solidFill>
                <a:effectLst/>
                <a:uLnTx/>
                <a:uFill>
                  <a:solidFill>
                    <a:srgbClr val="000000"/>
                  </a:solidFill>
                </a:uFill>
                <a:latin typeface="Times New Roman" panose="02020603050405020304" pitchFamily="24"/>
                <a:ea typeface="宋体" panose="02010600030101010101" pitchFamily="2" charset="-122"/>
                <a:cs typeface="+mn-cs"/>
              </a:rPr>
              <a:t>转化因子</a:t>
            </a:r>
            <a:endParaRPr lang="zh-CN" altLang="en-US">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YT"/>
        <p:cNvGrpSpPr/>
        <p:nvPr/>
      </p:nvGrpSpPr>
      <p:grpSpPr>
        <a:xfrm>
          <a:off x="0" y="0"/>
          <a:ext cx="0" cy="0"/>
          <a:chOff x="0" y="0"/>
          <a:chExt cx="0" cy="0"/>
        </a:xfrm>
      </p:grpSpPr>
      <p:sp>
        <p:nvSpPr>
          <p:cNvPr id="12160" name="yt_shape_12160"/>
          <p:cNvSpPr txBox="1"/>
          <p:nvPr/>
        </p:nvSpPr>
        <p:spPr>
          <a:xfrm>
            <a:off x="576127" y="1080000"/>
            <a:ext cx="10370075" cy="2332562"/>
          </a:xfrm>
          <a:prstGeom prst="rect">
            <a:avLst/>
          </a:prstGeom>
        </p:spPr>
        <p:txBody>
          <a:bodyPr vert="horz" wrap="square" lIns="0" tIns="0" rIns="0" bIns="0" rtlCol="0">
            <a:spAutoFit/>
          </a:bodyPr>
          <a:lstStyle/>
          <a:p>
            <a:pPr indent="609600" algn="l" eaLnBrk="1"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2</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艾弗里实验</a:t>
            </a:r>
            <a:endParaRPr lang="zh-CN" altLang="zh-CN" sz="2400" b="0" i="0" u="none">
              <a:solidFill>
                <a:srgbClr val="000000"/>
              </a:solidFill>
              <a:effectLst/>
              <a:latin typeface="Times New Roman" panose="02020603050405020304" pitchFamily="24"/>
              <a:ea typeface="宋体" panose="02010600030101010101" pitchFamily="2" charset="-122"/>
            </a:endParaRPr>
          </a:p>
          <a:p>
            <a:pPr indent="609600" algn="l" eaLnBrk="1"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Ⅰ</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人教版</a:t>
            </a:r>
            <a:endParaRPr lang="zh-CN" altLang="zh-CN" sz="2400" b="0" i="0" u="none">
              <a:solidFill>
                <a:srgbClr val="000000"/>
              </a:solidFill>
              <a:effectLst/>
              <a:latin typeface="Times New Roman" panose="02020603050405020304" pitchFamily="24"/>
              <a:ea typeface="宋体" panose="02010600030101010101" pitchFamily="2" charset="-122"/>
            </a:endParaRPr>
          </a:p>
          <a:p>
            <a:pPr indent="609600" algn="l" eaLnBrk="1" latinLnBrk="0" hangingPunct="0">
              <a:lnSpc>
                <a:spcPct val="130000"/>
              </a:lnSpc>
            </a:pPr>
            <a:r>
              <a:rPr lang="zh-CN" altLang="zh-CN" sz="2400" b="0" i="0" u="none">
                <a:solidFill>
                  <a:srgbClr val="000000"/>
                </a:solidFill>
                <a:effectLst/>
                <a:latin typeface="宋体" panose="02010600030101010101" pitchFamily="2" charset="-122"/>
                <a:ea typeface="宋体" panose="02010600030101010101" pitchFamily="2" charset="-122"/>
              </a:rPr>
              <a:t>（</a:t>
            </a:r>
            <a:r>
              <a:rPr lang="en-US" altLang="zh-CN" sz="2400" b="0" i="0" u="none">
                <a:solidFill>
                  <a:srgbClr val="000000"/>
                </a:solidFill>
                <a:effectLst/>
                <a:latin typeface="Times New Roman" panose="02020603050405020304" pitchFamily="24"/>
                <a:ea typeface="宋体" panose="02010600030101010101" pitchFamily="2" charset="-122"/>
              </a:rPr>
              <a:t>1</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设计思路</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利用</a:t>
            </a:r>
            <a:r>
              <a:rPr lang="zh-CN" altLang="zh-CN" sz="2400" b="0" i="0" u="none">
                <a:solidFill>
                  <a:srgbClr val="FF0000"/>
                </a:solidFill>
                <a:effectLst/>
                <a:latin typeface="Times New Roman" panose="02020603050405020304" pitchFamily="24"/>
                <a:ea typeface="宋体" panose="02010600030101010101" pitchFamily="2" charset="-122"/>
              </a:rPr>
              <a:t>减法原理</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将加热杀死的</a:t>
            </a:r>
            <a:r>
              <a:rPr lang="en-US" altLang="zh-CN" sz="2400" b="0" i="0" u="none">
                <a:solidFill>
                  <a:srgbClr val="000000"/>
                </a:solidFill>
                <a:effectLst/>
                <a:latin typeface="Times New Roman" panose="02020603050405020304" pitchFamily="24"/>
                <a:ea typeface="宋体" panose="02010600030101010101" pitchFamily="2" charset="-122"/>
              </a:rPr>
              <a:t>S</a:t>
            </a:r>
            <a:r>
              <a:rPr lang="zh-CN" altLang="zh-CN" sz="2400" b="0" i="0" u="none">
                <a:solidFill>
                  <a:srgbClr val="000000"/>
                </a:solidFill>
                <a:effectLst/>
                <a:latin typeface="Times New Roman" panose="02020603050405020304" pitchFamily="24"/>
                <a:ea typeface="宋体" panose="02010600030101010101" pitchFamily="2" charset="-122"/>
              </a:rPr>
              <a:t>型菌破碎后</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设法去除绝大部分</a:t>
            </a:r>
            <a:r>
              <a:rPr lang="zh-CN" altLang="zh-CN" sz="100" b="0" i="0" spc="-100">
                <a:solidFill>
                  <a:srgbClr val="FF0000"/>
                </a:solidFill>
                <a:effectLst/>
                <a:latin typeface="Times New Roman" panose="02020603050405020304" pitchFamily="24"/>
                <a:ea typeface="宋体" panose="02010600030101010101" pitchFamily="2" charset="-122"/>
              </a:rPr>
              <a:t> </a:t>
            </a:r>
            <a:r>
              <a:rPr lang="zh-CN" altLang="zh-CN" sz="2400" b="0" i="0" u="sng">
                <a:solidFill>
                  <a:srgbClr val="000000"/>
                </a:solidFill>
                <a:effectLst/>
                <a:uFill>
                  <a:solidFill>
                    <a:srgbClr val="000000"/>
                  </a:solidFill>
                </a:uFill>
                <a:latin typeface="Times New Roman" panose="02020603050405020304" pitchFamily="24"/>
                <a:ea typeface="宋体" panose="02010600030101010101" pitchFamily="2" charset="-122"/>
              </a:rPr>
              <a:t>　</a:t>
            </a:r>
            <a:r>
              <a:rPr lang="zh-CN" altLang="zh-CN" sz="2400" b="0" i="0" u="sng">
                <a:solidFill>
                  <a:srgbClr val="FF0000">
                    <a:alpha val="0"/>
                  </a:srgbClr>
                </a:solidFill>
                <a:effectLst/>
                <a:uFill>
                  <a:solidFill>
                    <a:srgbClr val="000000"/>
                  </a:solidFill>
                </a:uFill>
                <a:latin typeface="Times New Roman" panose="02020603050405020304" pitchFamily="24"/>
                <a:ea typeface="宋体" panose="02010600030101010101" pitchFamily="2" charset="-122"/>
              </a:rPr>
              <a:t>糖类</a:t>
            </a:r>
            <a:r>
              <a:rPr lang="zh-CN" altLang="zh-CN" sz="2400" b="0" i="0" u="sng">
                <a:solidFill>
                  <a:srgbClr val="FF0000">
                    <a:alpha val="0"/>
                  </a:srgbClr>
                </a:solidFill>
                <a:effectLst/>
                <a:uFill>
                  <a:solidFill>
                    <a:srgbClr val="000000"/>
                  </a:solidFill>
                </a:uFill>
                <a:latin typeface="宋体" panose="02010600030101010101" pitchFamily="2" charset="-122"/>
                <a:ea typeface="宋体" panose="02010600030101010101" pitchFamily="2" charset="-122"/>
              </a:rPr>
              <a:t>、</a:t>
            </a:r>
            <a:r>
              <a:rPr lang="zh-CN" altLang="zh-CN" sz="2400" b="0" i="0" u="sng">
                <a:solidFill>
                  <a:srgbClr val="FF0000">
                    <a:alpha val="0"/>
                  </a:srgbClr>
                </a:solidFill>
                <a:effectLst/>
                <a:uFill>
                  <a:solidFill>
                    <a:srgbClr val="000000"/>
                  </a:solidFill>
                </a:uFill>
                <a:latin typeface="Times New Roman" panose="02020603050405020304" pitchFamily="24"/>
                <a:ea typeface="宋体" panose="02010600030101010101" pitchFamily="2" charset="-122"/>
              </a:rPr>
              <a:t>蛋白质和脂质</a:t>
            </a:r>
            <a:r>
              <a:rPr lang="zh-CN" altLang="zh-CN" sz="2400" b="0" i="0" u="sng">
                <a:solidFill>
                  <a:srgbClr val="000000"/>
                </a:solidFill>
                <a:effectLst/>
                <a:uFill>
                  <a:solidFill>
                    <a:srgbClr val="000000"/>
                  </a:solidFill>
                </a:uFill>
                <a:latin typeface="Times New Roman" panose="02020603050405020304" pitchFamily="24"/>
                <a:ea typeface="宋体" panose="02010600030101010101" pitchFamily="2" charset="-122"/>
              </a:rPr>
              <a:t>　</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制成细胞提取物</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再分别加入对应的水解酶</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直接地</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单独地观察它们的作用</a:t>
            </a:r>
            <a:r>
              <a:rPr lang="zh-CN" altLang="zh-CN" sz="2400" b="0" i="0" u="none">
                <a:solidFill>
                  <a:srgbClr val="000000"/>
                </a:solidFill>
                <a:effectLst/>
                <a:latin typeface="宋体" panose="02010600030101010101" pitchFamily="2" charset="-122"/>
                <a:ea typeface="宋体" panose="02010600030101010101" pitchFamily="2" charset="-122"/>
              </a:rPr>
              <a:t>。</a:t>
            </a:r>
            <a:endParaRPr lang="zh-CN" altLang="zh-CN" sz="2400" b="0" i="0" u="none">
              <a:solidFill>
                <a:srgbClr val="000000"/>
              </a:solidFill>
              <a:effectLst/>
              <a:latin typeface="宋体" panose="02010600030101010101" pitchFamily="2" charset="-122"/>
              <a:ea typeface="宋体" panose="02010600030101010101" pitchFamily="2" charset="-122"/>
            </a:endParaRPr>
          </a:p>
        </p:txBody>
      </p:sp>
      <p:sp>
        <p:nvSpPr>
          <p:cNvPr id="2" name="文本框 1"/>
          <p:cNvSpPr txBox="1"/>
          <p:nvPr/>
        </p:nvSpPr>
        <p:spPr>
          <a:xfrm>
            <a:off x="2010116" y="2459658"/>
            <a:ext cx="2923286" cy="569100"/>
          </a:xfrm>
          <a:prstGeom prst="rect">
            <a:avLst/>
          </a:prstGeom>
          <a:noFill/>
        </p:spPr>
        <p:txBody>
          <a:bodyPr vert="horz" wrap="none" rtlCol="0">
            <a:noAutofit/>
          </a:bodyPr>
          <a:lstStyle/>
          <a:p>
            <a:pPr>
              <a:lnSpc>
                <a:spcPct val="130000"/>
              </a:lnSpc>
            </a:pPr>
            <a:r>
              <a:rPr kumimoji="0" lang="zh-CN" altLang="zh-CN" sz="2400" b="0" i="0" strike="noStrike" kern="1200" cap="none" spc="0" normalizeH="0" baseline="0" noProof="0">
                <a:ln>
                  <a:noFill/>
                </a:ln>
                <a:solidFill>
                  <a:srgbClr val="FF0000"/>
                </a:solidFill>
                <a:effectLst/>
                <a:uLnTx/>
                <a:uFill>
                  <a:solidFill>
                    <a:srgbClr val="000000"/>
                  </a:solidFill>
                </a:uFill>
                <a:latin typeface="Times New Roman" panose="02020603050405020304" pitchFamily="24"/>
                <a:ea typeface="宋体" panose="02010600030101010101" pitchFamily="2" charset="-122"/>
                <a:cs typeface="+mn-cs"/>
              </a:rPr>
              <a:t>糖类</a:t>
            </a:r>
            <a:r>
              <a:rPr kumimoji="0" lang="zh-CN" altLang="zh-CN" sz="2400" b="0" i="0" strike="noStrike" kern="1200" cap="none" spc="0" normalizeH="0" baseline="0" noProof="0">
                <a:ln>
                  <a:noFill/>
                </a:ln>
                <a:solidFill>
                  <a:srgbClr val="FF0000"/>
                </a:solidFill>
                <a:effectLst/>
                <a:uLnTx/>
                <a:uFill>
                  <a:solidFill>
                    <a:srgbClr val="000000"/>
                  </a:solidFill>
                </a:uFill>
                <a:latin typeface="宋体" panose="02010600030101010101" pitchFamily="2" charset="-122"/>
                <a:ea typeface="宋体" panose="02010600030101010101" pitchFamily="2" charset="-122"/>
                <a:cs typeface="+mn-cs"/>
              </a:rPr>
              <a:t>、</a:t>
            </a:r>
            <a:r>
              <a:rPr kumimoji="0" lang="zh-CN" altLang="zh-CN" sz="2400" b="0" i="0" strike="noStrike" kern="1200" cap="none" spc="0" normalizeH="0" baseline="0" noProof="0">
                <a:ln>
                  <a:noFill/>
                </a:ln>
                <a:solidFill>
                  <a:srgbClr val="FF0000"/>
                </a:solidFill>
                <a:effectLst/>
                <a:uLnTx/>
                <a:uFill>
                  <a:solidFill>
                    <a:srgbClr val="000000"/>
                  </a:solidFill>
                </a:uFill>
                <a:latin typeface="Times New Roman" panose="02020603050405020304" pitchFamily="24"/>
                <a:ea typeface="宋体" panose="02010600030101010101" pitchFamily="2" charset="-122"/>
                <a:cs typeface="+mn-cs"/>
              </a:rPr>
              <a:t>蛋白质和脂质</a:t>
            </a:r>
            <a:endParaRPr lang="zh-CN" altLang="en-US">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YT"/>
        <p:cNvGrpSpPr/>
        <p:nvPr/>
      </p:nvGrpSpPr>
      <p:grpSpPr>
        <a:xfrm>
          <a:off x="0" y="0"/>
          <a:ext cx="0" cy="0"/>
          <a:chOff x="0" y="0"/>
          <a:chExt cx="0" cy="0"/>
        </a:xfrm>
      </p:grpSpPr>
      <p:sp>
        <p:nvSpPr>
          <p:cNvPr id="12163" name="yt_shape_12163"/>
          <p:cNvSpPr txBox="1"/>
          <p:nvPr/>
        </p:nvSpPr>
        <p:spPr>
          <a:xfrm>
            <a:off x="576000" y="1080000"/>
            <a:ext cx="2693045" cy="428515"/>
          </a:xfrm>
          <a:prstGeom prst="rect">
            <a:avLst/>
          </a:prstGeom>
        </p:spPr>
        <p:txBody>
          <a:bodyPr vert="horz" wrap="none" lIns="0" tIns="0" rIns="0" bIns="0" rtlCol="0">
            <a:spAutoFit/>
          </a:bodyPr>
          <a:lstStyle/>
          <a:p>
            <a:pPr indent="609600" algn="l" eaLnBrk="1" latinLnBrk="0" hangingPunct="0">
              <a:lnSpc>
                <a:spcPct val="130000"/>
              </a:lnSpc>
            </a:pPr>
            <a:r>
              <a:rPr lang="zh-CN" altLang="zh-CN" sz="2400" b="0" i="0" u="none">
                <a:solidFill>
                  <a:srgbClr val="000000"/>
                </a:solidFill>
                <a:effectLst/>
                <a:latin typeface="宋体" panose="02010600030101010101" pitchFamily="2" charset="-122"/>
                <a:ea typeface="宋体" panose="02010600030101010101" pitchFamily="2" charset="-122"/>
              </a:rPr>
              <a:t>（</a:t>
            </a:r>
            <a:r>
              <a:rPr lang="en-US" altLang="zh-CN" sz="2400" b="0" i="0" u="none">
                <a:solidFill>
                  <a:srgbClr val="000000"/>
                </a:solidFill>
                <a:effectLst/>
                <a:latin typeface="Times New Roman" panose="02020603050405020304" pitchFamily="24"/>
                <a:ea typeface="宋体" panose="02010600030101010101" pitchFamily="2" charset="-122"/>
              </a:rPr>
              <a:t>2</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实验过程</a:t>
            </a:r>
            <a:endParaRPr lang="zh-CN" altLang="zh-CN" sz="2400" b="0" i="0" u="none">
              <a:solidFill>
                <a:srgbClr val="000000"/>
              </a:solidFill>
              <a:effectLst/>
              <a:latin typeface="Times New Roman" panose="02020603050405020304" pitchFamily="24"/>
              <a:ea typeface="宋体" panose="02010600030101010101" pitchFamily="2" charset="-122"/>
            </a:endParaRPr>
          </a:p>
        </p:txBody>
      </p:sp>
      <p:graphicFrame>
        <p:nvGraphicFramePr>
          <p:cNvPr id="12164" name="yt_table_12164" title="H_303.12"/>
          <p:cNvGraphicFramePr>
            <a:graphicFrameLocks noGrp="1"/>
          </p:cNvGraphicFramePr>
          <p:nvPr/>
        </p:nvGraphicFramePr>
        <p:xfrm>
          <a:off x="576000" y="1711667"/>
          <a:ext cx="10370074" cy="3849624"/>
        </p:xfrm>
        <a:graphic>
          <a:graphicData uri="http://schemas.openxmlformats.org/drawingml/2006/table">
            <a:tbl>
              <a:tblPr>
                <a:tableStyleId>{5940675A-B579-460E-94D1-54222C63F5DA}</a:tableStyleId>
              </a:tblPr>
              <a:tblGrid>
                <a:gridCol w="1594160"/>
                <a:gridCol w="2791869"/>
                <a:gridCol w="2791869"/>
                <a:gridCol w="3192176"/>
              </a:tblGrid>
              <a:tr h="493776">
                <a:tc>
                  <a:txBody>
                    <a:bodyPr/>
                    <a:lstStyle/>
                    <a:p>
                      <a:pPr algn="ctr" eaLnBrk="1" fontAlgn="ctr" latinLnBrk="0" hangingPunct="0">
                        <a:lnSpc>
                          <a:spcPct val="130000"/>
                        </a:lnSpc>
                      </a:pPr>
                      <a:r>
                        <a:rPr lang="zh-CN" altLang="zh-CN" sz="2400" b="0" i="0" u="none">
                          <a:solidFill>
                            <a:srgbClr val="000000"/>
                          </a:solidFill>
                          <a:effectLst/>
                          <a:latin typeface="Times New Roman" panose="02020603050405020304" pitchFamily="24"/>
                          <a:ea typeface="宋体" panose="02010600030101010101" pitchFamily="2" charset="-122"/>
                        </a:rPr>
                        <a:t>组别</a:t>
                      </a:r>
                      <a:endParaRPr lang="zh-CN" altLang="zh-CN" sz="2400" b="0" i="0" u="none">
                        <a:solidFill>
                          <a:srgbClr val="000000"/>
                        </a:solidFill>
                        <a:effectLst/>
                        <a:latin typeface="Times New Roman" panose="02020603050405020304" pitchFamily="24"/>
                        <a:ea typeface="宋体" panose="02010600030101010101" pitchFamily="2" charset="-122"/>
                      </a:endParaRPr>
                    </a:p>
                  </a:txBody>
                  <a:tcPr anchor="ctr">
                    <a:lnL w="9522" cap="flat" cmpd="sng" algn="ctr">
                      <a:solidFill>
                        <a:srgbClr val="000000"/>
                      </a:solidFill>
                      <a:prstDash val="solid"/>
                      <a:round/>
                    </a:lnL>
                    <a:lnR w="9522" cap="flat" cmpd="sng" algn="ctr">
                      <a:solidFill>
                        <a:srgbClr val="000000"/>
                      </a:solidFill>
                      <a:prstDash val="solid"/>
                      <a:round/>
                    </a:lnR>
                    <a:lnT w="9522" cap="flat" cmpd="sng" algn="ctr">
                      <a:solidFill>
                        <a:srgbClr val="000000"/>
                      </a:solidFill>
                      <a:prstDash val="solid"/>
                      <a:round/>
                    </a:lnT>
                    <a:lnB w="9522" cap="flat" cmpd="sng" algn="ctr">
                      <a:solidFill>
                        <a:srgbClr val="000000"/>
                      </a:solidFill>
                      <a:prstDash val="solid"/>
                      <a:round/>
                    </a:lnB>
                  </a:tcPr>
                </a:tc>
                <a:tc gridSpan="2">
                  <a:txBody>
                    <a:bodyPr/>
                    <a:lstStyle/>
                    <a:p>
                      <a:pPr algn="ctr"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S</a:t>
                      </a:r>
                      <a:r>
                        <a:rPr lang="zh-CN" altLang="zh-CN" sz="2400" b="0" i="0" u="none">
                          <a:solidFill>
                            <a:srgbClr val="000000"/>
                          </a:solidFill>
                          <a:effectLst/>
                          <a:latin typeface="Times New Roman" panose="02020603050405020304" pitchFamily="24"/>
                          <a:ea typeface="宋体" panose="02010600030101010101" pitchFamily="2" charset="-122"/>
                        </a:rPr>
                        <a:t>型细菌细胞提取物的处理方法</a:t>
                      </a:r>
                      <a:endParaRPr lang="zh-CN" altLang="zh-CN" sz="2400" b="0" i="0" u="none">
                        <a:solidFill>
                          <a:srgbClr val="000000"/>
                        </a:solidFill>
                        <a:effectLst/>
                        <a:latin typeface="Times New Roman" panose="02020603050405020304" pitchFamily="24"/>
                        <a:ea typeface="宋体" panose="02010600030101010101" pitchFamily="2" charset="-122"/>
                      </a:endParaRPr>
                    </a:p>
                  </a:txBody>
                  <a:tcPr anchor="ctr">
                    <a:lnL w="9522" cap="flat" cmpd="sng" algn="ctr">
                      <a:solidFill>
                        <a:srgbClr val="000000"/>
                      </a:solidFill>
                      <a:prstDash val="solid"/>
                      <a:round/>
                    </a:lnL>
                    <a:lnR w="9522" cap="flat" cmpd="sng" algn="ctr">
                      <a:solidFill>
                        <a:srgbClr val="000000"/>
                      </a:solidFill>
                      <a:prstDash val="solid"/>
                      <a:round/>
                    </a:lnR>
                    <a:lnT w="9522" cap="flat" cmpd="sng" algn="ctr">
                      <a:solidFill>
                        <a:srgbClr val="000000"/>
                      </a:solidFill>
                      <a:prstDash val="solid"/>
                      <a:round/>
                    </a:lnT>
                    <a:lnB w="9522" cap="flat" cmpd="sng" algn="ctr">
                      <a:solidFill>
                        <a:srgbClr val="000000"/>
                      </a:solidFill>
                      <a:prstDash val="solid"/>
                      <a:round/>
                    </a:lnB>
                  </a:tcPr>
                </a:tc>
                <a:tc hMerge="1">
                  <a:tcPr/>
                </a:tc>
                <a:tc>
                  <a:txBody>
                    <a:bodyPr/>
                    <a:lstStyle/>
                    <a:p>
                      <a:pPr algn="ctr" eaLnBrk="1" fontAlgn="ctr" latinLnBrk="0" hangingPunct="0">
                        <a:lnSpc>
                          <a:spcPct val="130000"/>
                        </a:lnSpc>
                      </a:pPr>
                      <a:r>
                        <a:rPr lang="zh-CN" altLang="zh-CN" sz="2400" b="0" i="0" u="none">
                          <a:solidFill>
                            <a:srgbClr val="000000"/>
                          </a:solidFill>
                          <a:effectLst/>
                          <a:latin typeface="Times New Roman" panose="02020603050405020304" pitchFamily="24"/>
                          <a:ea typeface="宋体" panose="02010600030101010101" pitchFamily="2" charset="-122"/>
                        </a:rPr>
                        <a:t>实验结果</a:t>
                      </a:r>
                      <a:endParaRPr lang="zh-CN" altLang="zh-CN" sz="2400" b="0" i="0" u="none">
                        <a:solidFill>
                          <a:srgbClr val="000000"/>
                        </a:solidFill>
                        <a:effectLst/>
                        <a:latin typeface="Times New Roman" panose="02020603050405020304" pitchFamily="24"/>
                        <a:ea typeface="宋体" panose="02010600030101010101" pitchFamily="2" charset="-122"/>
                      </a:endParaRPr>
                    </a:p>
                  </a:txBody>
                  <a:tcPr anchor="ctr">
                    <a:lnL w="9522" cap="flat" cmpd="sng" algn="ctr">
                      <a:solidFill>
                        <a:srgbClr val="000000"/>
                      </a:solidFill>
                      <a:prstDash val="solid"/>
                      <a:round/>
                    </a:lnL>
                    <a:lnR w="9522" cap="flat" cmpd="sng" algn="ctr">
                      <a:solidFill>
                        <a:srgbClr val="000000"/>
                      </a:solidFill>
                      <a:prstDash val="solid"/>
                      <a:round/>
                    </a:lnR>
                    <a:lnT w="9522" cap="flat" cmpd="sng" algn="ctr">
                      <a:solidFill>
                        <a:srgbClr val="000000"/>
                      </a:solidFill>
                      <a:prstDash val="solid"/>
                      <a:round/>
                    </a:lnT>
                    <a:lnB w="9522" cap="flat" cmpd="sng" algn="ctr">
                      <a:solidFill>
                        <a:srgbClr val="000000"/>
                      </a:solidFill>
                      <a:prstDash val="solid"/>
                      <a:round/>
                    </a:lnB>
                  </a:tcPr>
                </a:tc>
              </a:tr>
              <a:tr h="493776">
                <a:tc>
                  <a:txBody>
                    <a:bodyPr/>
                    <a:lstStyle/>
                    <a:p>
                      <a:pPr algn="ctr"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A</a:t>
                      </a:r>
                      <a:endParaRPr lang="en-US" altLang="zh-CN" sz="2400" b="0" i="0" u="none">
                        <a:solidFill>
                          <a:srgbClr val="000000"/>
                        </a:solidFill>
                        <a:effectLst/>
                        <a:latin typeface="Times New Roman" panose="02020603050405020304" pitchFamily="24"/>
                        <a:ea typeface="宋体" panose="02010600030101010101" pitchFamily="2" charset="-122"/>
                      </a:endParaRPr>
                    </a:p>
                  </a:txBody>
                  <a:tcPr anchor="ctr">
                    <a:lnL w="9522" cap="flat" cmpd="sng" algn="ctr">
                      <a:solidFill>
                        <a:srgbClr val="000000"/>
                      </a:solidFill>
                      <a:prstDash val="solid"/>
                      <a:round/>
                    </a:lnL>
                    <a:lnR w="9522" cap="flat" cmpd="sng" algn="ctr">
                      <a:solidFill>
                        <a:srgbClr val="000000"/>
                      </a:solidFill>
                      <a:prstDash val="solid"/>
                      <a:round/>
                    </a:lnR>
                    <a:lnT w="9522" cap="flat" cmpd="sng" algn="ctr">
                      <a:solidFill>
                        <a:srgbClr val="000000"/>
                      </a:solidFill>
                      <a:prstDash val="solid"/>
                      <a:round/>
                    </a:lnT>
                    <a:lnB w="9522" cap="flat" cmpd="sng" algn="ctr">
                      <a:solidFill>
                        <a:srgbClr val="000000"/>
                      </a:solidFill>
                      <a:prstDash val="solid"/>
                      <a:round/>
                    </a:lnB>
                  </a:tcPr>
                </a:tc>
                <a:tc>
                  <a:txBody>
                    <a:bodyPr/>
                    <a:lstStyle/>
                    <a:p>
                      <a:pPr algn="ctr" eaLnBrk="1" fontAlgn="ctr" latinLnBrk="0" hangingPunct="0">
                        <a:lnSpc>
                          <a:spcPct val="130000"/>
                        </a:lnSpc>
                      </a:pPr>
                      <a:r>
                        <a:rPr lang="zh-CN" altLang="zh-CN" sz="2400" b="0" i="0" u="none">
                          <a:solidFill>
                            <a:srgbClr val="000000"/>
                          </a:solidFill>
                          <a:effectLst/>
                          <a:latin typeface="Times New Roman" panose="02020603050405020304" pitchFamily="24"/>
                          <a:ea typeface="宋体" panose="02010600030101010101" pitchFamily="2" charset="-122"/>
                        </a:rPr>
                        <a:t>不做处理</a:t>
                      </a:r>
                      <a:endParaRPr lang="zh-CN" altLang="zh-CN" sz="2400" b="0" i="0" u="none">
                        <a:solidFill>
                          <a:srgbClr val="000000"/>
                        </a:solidFill>
                        <a:effectLst/>
                        <a:latin typeface="Times New Roman" panose="02020603050405020304" pitchFamily="24"/>
                        <a:ea typeface="宋体" panose="02010600030101010101" pitchFamily="2" charset="-122"/>
                      </a:endParaRPr>
                    </a:p>
                  </a:txBody>
                  <a:tcPr anchor="ctr">
                    <a:lnL w="9522" cap="flat" cmpd="sng" algn="ctr">
                      <a:solidFill>
                        <a:srgbClr val="000000"/>
                      </a:solidFill>
                      <a:prstDash val="solid"/>
                      <a:round/>
                    </a:lnL>
                    <a:lnR w="9522" cap="flat" cmpd="sng" algn="ctr">
                      <a:solidFill>
                        <a:srgbClr val="000000"/>
                      </a:solidFill>
                      <a:prstDash val="solid"/>
                      <a:round/>
                    </a:lnR>
                    <a:lnT w="9522" cap="flat" cmpd="sng" algn="ctr">
                      <a:solidFill>
                        <a:srgbClr val="000000"/>
                      </a:solidFill>
                      <a:prstDash val="solid"/>
                      <a:round/>
                    </a:lnT>
                    <a:lnB w="9522" cap="flat" cmpd="sng" algn="ctr">
                      <a:solidFill>
                        <a:srgbClr val="000000"/>
                      </a:solidFill>
                      <a:prstDash val="solid"/>
                      <a:round/>
                    </a:lnB>
                  </a:tcPr>
                </a:tc>
                <a:tc rowSpan="5">
                  <a:txBody>
                    <a:bodyPr/>
                    <a:lstStyle/>
                    <a:p>
                      <a:pPr algn="ctr" eaLnBrk="1" fontAlgn="ctr" latinLnBrk="0" hangingPunct="0">
                        <a:lnSpc>
                          <a:spcPct val="130000"/>
                        </a:lnSpc>
                      </a:pPr>
                      <a:r>
                        <a:rPr lang="zh-CN" altLang="zh-CN" sz="2400" b="0" i="0" u="none">
                          <a:solidFill>
                            <a:srgbClr val="000000"/>
                          </a:solidFill>
                          <a:effectLst/>
                          <a:latin typeface="Times New Roman" panose="02020603050405020304" pitchFamily="24"/>
                          <a:ea typeface="宋体" panose="02010600030101010101" pitchFamily="2" charset="-122"/>
                        </a:rPr>
                        <a:t>将细胞提取物加入有</a:t>
                      </a:r>
                      <a:r>
                        <a:rPr lang="en-US" altLang="zh-CN" sz="2400" b="0" i="0" u="none">
                          <a:solidFill>
                            <a:srgbClr val="000000"/>
                          </a:solidFill>
                          <a:effectLst/>
                          <a:latin typeface="Times New Roman" panose="02020603050405020304" pitchFamily="24"/>
                          <a:ea typeface="宋体" panose="02010600030101010101" pitchFamily="2" charset="-122"/>
                        </a:rPr>
                        <a:t>R</a:t>
                      </a:r>
                      <a:r>
                        <a:rPr lang="zh-CN" altLang="zh-CN" sz="2400" b="0" i="0" u="none">
                          <a:solidFill>
                            <a:srgbClr val="000000"/>
                          </a:solidFill>
                          <a:effectLst/>
                          <a:latin typeface="Times New Roman" panose="02020603050405020304" pitchFamily="24"/>
                          <a:ea typeface="宋体" panose="02010600030101010101" pitchFamily="2" charset="-122"/>
                        </a:rPr>
                        <a:t>型活细菌的培养基中</a:t>
                      </a:r>
                      <a:endParaRPr lang="zh-CN" altLang="zh-CN" sz="2400" b="0" i="0" u="none">
                        <a:solidFill>
                          <a:srgbClr val="000000"/>
                        </a:solidFill>
                        <a:effectLst/>
                        <a:latin typeface="Times New Roman" panose="02020603050405020304" pitchFamily="24"/>
                        <a:ea typeface="宋体" panose="02010600030101010101" pitchFamily="2" charset="-122"/>
                      </a:endParaRPr>
                    </a:p>
                  </a:txBody>
                  <a:tcPr anchor="ctr">
                    <a:lnL w="9522" cap="flat" cmpd="sng" algn="ctr">
                      <a:solidFill>
                        <a:srgbClr val="000000"/>
                      </a:solidFill>
                      <a:prstDash val="solid"/>
                      <a:round/>
                    </a:lnL>
                    <a:lnR w="9522" cap="flat" cmpd="sng" algn="ctr">
                      <a:solidFill>
                        <a:srgbClr val="000000"/>
                      </a:solidFill>
                      <a:prstDash val="solid"/>
                      <a:round/>
                    </a:lnR>
                    <a:lnT w="9522" cap="flat" cmpd="sng" algn="ctr">
                      <a:solidFill>
                        <a:srgbClr val="000000"/>
                      </a:solidFill>
                      <a:prstDash val="solid"/>
                      <a:round/>
                    </a:lnT>
                    <a:lnB w="9522" cap="flat" cmpd="sng" algn="ctr">
                      <a:solidFill>
                        <a:srgbClr val="000000"/>
                      </a:solidFill>
                      <a:prstDash val="solid"/>
                      <a:round/>
                    </a:lnB>
                  </a:tcPr>
                </a:tc>
                <a:tc>
                  <a:txBody>
                    <a:bodyPr/>
                    <a:lstStyle/>
                    <a:p>
                      <a:pPr algn="ctr"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R</a:t>
                      </a:r>
                      <a:r>
                        <a:rPr lang="zh-CN" altLang="zh-CN" sz="2400" b="0" i="0" u="none">
                          <a:solidFill>
                            <a:srgbClr val="000000"/>
                          </a:solidFill>
                          <a:effectLst/>
                          <a:latin typeface="Times New Roman" panose="02020603050405020304" pitchFamily="24"/>
                          <a:ea typeface="宋体" panose="02010600030101010101" pitchFamily="2" charset="-122"/>
                        </a:rPr>
                        <a:t>型</a:t>
                      </a:r>
                      <a:r>
                        <a:rPr lang="zh-CN" altLang="zh-CN" sz="2400" b="0" i="0" u="none">
                          <a:solidFill>
                            <a:srgbClr val="000000"/>
                          </a:solidFill>
                          <a:effectLst/>
                          <a:latin typeface="宋体" panose="02010600030101010101" pitchFamily="2" charset="-122"/>
                          <a:ea typeface="宋体" panose="02010600030101010101" pitchFamily="2" charset="-122"/>
                        </a:rPr>
                        <a:t>＋</a:t>
                      </a:r>
                      <a:r>
                        <a:rPr lang="en-US" altLang="zh-CN" sz="2400" b="0" i="0" u="none">
                          <a:solidFill>
                            <a:srgbClr val="000000"/>
                          </a:solidFill>
                          <a:effectLst/>
                          <a:latin typeface="Times New Roman" panose="02020603050405020304" pitchFamily="24"/>
                          <a:ea typeface="宋体" panose="02010600030101010101" pitchFamily="2" charset="-122"/>
                        </a:rPr>
                        <a:t>S</a:t>
                      </a:r>
                      <a:r>
                        <a:rPr lang="zh-CN" altLang="zh-CN" sz="2400" b="0" i="0" u="none">
                          <a:solidFill>
                            <a:srgbClr val="000000"/>
                          </a:solidFill>
                          <a:effectLst/>
                          <a:latin typeface="Times New Roman" panose="02020603050405020304" pitchFamily="24"/>
                          <a:ea typeface="宋体" panose="02010600030101010101" pitchFamily="2" charset="-122"/>
                        </a:rPr>
                        <a:t>型</a:t>
                      </a:r>
                      <a:endParaRPr lang="zh-CN" altLang="zh-CN" sz="2400" b="0" i="0" u="none">
                        <a:solidFill>
                          <a:srgbClr val="000000"/>
                        </a:solidFill>
                        <a:effectLst/>
                        <a:latin typeface="Times New Roman" panose="02020603050405020304" pitchFamily="24"/>
                        <a:ea typeface="宋体" panose="02010600030101010101" pitchFamily="2" charset="-122"/>
                      </a:endParaRPr>
                    </a:p>
                  </a:txBody>
                  <a:tcPr anchor="ctr">
                    <a:lnL w="9522" cap="flat" cmpd="sng" algn="ctr">
                      <a:solidFill>
                        <a:srgbClr val="000000"/>
                      </a:solidFill>
                      <a:prstDash val="solid"/>
                      <a:round/>
                    </a:lnL>
                    <a:lnR w="9522" cap="flat" cmpd="sng" algn="ctr">
                      <a:solidFill>
                        <a:srgbClr val="000000"/>
                      </a:solidFill>
                      <a:prstDash val="solid"/>
                      <a:round/>
                    </a:lnR>
                    <a:lnT w="9522" cap="flat" cmpd="sng" algn="ctr">
                      <a:solidFill>
                        <a:srgbClr val="000000"/>
                      </a:solidFill>
                      <a:prstDash val="solid"/>
                      <a:round/>
                    </a:lnT>
                    <a:lnB w="9522" cap="flat" cmpd="sng" algn="ctr">
                      <a:solidFill>
                        <a:srgbClr val="000000"/>
                      </a:solidFill>
                      <a:prstDash val="solid"/>
                      <a:round/>
                    </a:lnB>
                  </a:tcPr>
                </a:tc>
              </a:tr>
              <a:tr h="493776">
                <a:tc>
                  <a:txBody>
                    <a:bodyPr/>
                    <a:lstStyle/>
                    <a:p>
                      <a:pPr algn="ctr"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B</a:t>
                      </a:r>
                      <a:endParaRPr lang="en-US" altLang="zh-CN" sz="2400" b="0" i="0" u="none">
                        <a:solidFill>
                          <a:srgbClr val="000000"/>
                        </a:solidFill>
                        <a:effectLst/>
                        <a:latin typeface="Times New Roman" panose="02020603050405020304" pitchFamily="24"/>
                        <a:ea typeface="宋体" panose="02010600030101010101" pitchFamily="2" charset="-122"/>
                      </a:endParaRPr>
                    </a:p>
                  </a:txBody>
                  <a:tcPr anchor="ctr">
                    <a:lnL w="9522" cap="flat" cmpd="sng" algn="ctr">
                      <a:solidFill>
                        <a:srgbClr val="000000"/>
                      </a:solidFill>
                      <a:prstDash val="solid"/>
                      <a:round/>
                    </a:lnL>
                    <a:lnR w="9522" cap="flat" cmpd="sng" algn="ctr">
                      <a:solidFill>
                        <a:srgbClr val="000000"/>
                      </a:solidFill>
                      <a:prstDash val="solid"/>
                      <a:round/>
                    </a:lnR>
                    <a:lnT w="9522" cap="flat" cmpd="sng" algn="ctr">
                      <a:solidFill>
                        <a:srgbClr val="000000"/>
                      </a:solidFill>
                      <a:prstDash val="solid"/>
                      <a:round/>
                    </a:lnT>
                    <a:lnB w="9522" cap="flat" cmpd="sng" algn="ctr">
                      <a:solidFill>
                        <a:srgbClr val="000000"/>
                      </a:solidFill>
                      <a:prstDash val="solid"/>
                      <a:round/>
                    </a:lnB>
                  </a:tcPr>
                </a:tc>
                <a:tc>
                  <a:txBody>
                    <a:bodyPr/>
                    <a:lstStyle/>
                    <a:p>
                      <a:pPr algn="ctr" eaLnBrk="1" fontAlgn="ctr" latinLnBrk="0" hangingPunct="0">
                        <a:lnSpc>
                          <a:spcPct val="130000"/>
                        </a:lnSpc>
                      </a:pPr>
                      <a:r>
                        <a:rPr lang="zh-CN" altLang="zh-CN" sz="2400" b="0" i="0" u="none">
                          <a:solidFill>
                            <a:srgbClr val="000000"/>
                          </a:solidFill>
                          <a:effectLst/>
                          <a:latin typeface="Times New Roman" panose="02020603050405020304" pitchFamily="24"/>
                          <a:ea typeface="宋体" panose="02010600030101010101" pitchFamily="2" charset="-122"/>
                        </a:rPr>
                        <a:t>蛋白酶</a:t>
                      </a:r>
                      <a:endParaRPr lang="zh-CN" altLang="zh-CN" sz="2400" b="0" i="0" u="none">
                        <a:solidFill>
                          <a:srgbClr val="000000"/>
                        </a:solidFill>
                        <a:effectLst/>
                        <a:latin typeface="Times New Roman" panose="02020603050405020304" pitchFamily="24"/>
                        <a:ea typeface="宋体" panose="02010600030101010101" pitchFamily="2" charset="-122"/>
                      </a:endParaRPr>
                    </a:p>
                  </a:txBody>
                  <a:tcPr anchor="ctr">
                    <a:lnL w="9522" cap="flat" cmpd="sng" algn="ctr">
                      <a:solidFill>
                        <a:srgbClr val="000000"/>
                      </a:solidFill>
                      <a:prstDash val="solid"/>
                      <a:round/>
                    </a:lnL>
                    <a:lnR w="9522" cap="flat" cmpd="sng" algn="ctr">
                      <a:solidFill>
                        <a:srgbClr val="000000"/>
                      </a:solidFill>
                      <a:prstDash val="solid"/>
                      <a:round/>
                    </a:lnR>
                    <a:lnT w="9522" cap="flat" cmpd="sng" algn="ctr">
                      <a:solidFill>
                        <a:srgbClr val="000000"/>
                      </a:solidFill>
                      <a:prstDash val="solid"/>
                      <a:round/>
                    </a:lnT>
                    <a:lnB w="9522" cap="flat" cmpd="sng" algn="ctr">
                      <a:solidFill>
                        <a:srgbClr val="000000"/>
                      </a:solidFill>
                      <a:prstDash val="solid"/>
                      <a:round/>
                    </a:lnB>
                  </a:tcPr>
                </a:tc>
                <a:tc vMerge="1">
                  <a:tcPr anchor="ctr">
                    <a:lnL w="9522" cap="flat" cmpd="sng" algn="ctr">
                      <a:solidFill>
                        <a:srgbClr val="000000"/>
                      </a:solidFill>
                      <a:prstDash val="solid"/>
                      <a:round/>
                    </a:lnL>
                    <a:lnR w="9522" cap="flat" cmpd="sng" algn="ctr">
                      <a:solidFill>
                        <a:srgbClr val="000000"/>
                      </a:solidFill>
                      <a:prstDash val="solid"/>
                      <a:round/>
                    </a:lnR>
                    <a:lnT w="9522" cap="flat" cmpd="sng" algn="ctr">
                      <a:solidFill>
                        <a:srgbClr val="000000"/>
                      </a:solidFill>
                      <a:prstDash val="solid"/>
                      <a:round/>
                    </a:lnT>
                    <a:lnB w="9522" cap="flat" cmpd="sng" algn="ctr">
                      <a:solidFill>
                        <a:srgbClr val="000000"/>
                      </a:solidFill>
                      <a:prstDash val="solid"/>
                      <a:round/>
                    </a:lnB>
                  </a:tcPr>
                </a:tc>
                <a:tc>
                  <a:txBody>
                    <a:bodyPr/>
                    <a:lstStyle/>
                    <a:p>
                      <a:pPr algn="ctr" eaLnBrk="1" fontAlgn="ctr" latinLnBrk="0" hangingPunct="0">
                        <a:lnSpc>
                          <a:spcPct val="130000"/>
                        </a:lnSpc>
                      </a:pPr>
                      <a:r>
                        <a:rPr lang="en-US" altLang="zh-CN" sz="2400" b="0" i="0" u="none">
                          <a:solidFill>
                            <a:srgbClr val="FF0000">
                              <a:alpha val="0"/>
                            </a:srgbClr>
                          </a:solidFill>
                          <a:effectLst/>
                          <a:latin typeface="Times New Roman" panose="02020603050405020304" pitchFamily="24"/>
                          <a:ea typeface="宋体" panose="02010600030101010101" pitchFamily="2" charset="-122"/>
                        </a:rPr>
                        <a:t>R</a:t>
                      </a:r>
                      <a:r>
                        <a:rPr lang="zh-CN" altLang="zh-CN" sz="2400" b="0" i="0" u="none">
                          <a:solidFill>
                            <a:srgbClr val="FF0000">
                              <a:alpha val="0"/>
                            </a:srgbClr>
                          </a:solidFill>
                          <a:effectLst/>
                          <a:latin typeface="Times New Roman" panose="02020603050405020304" pitchFamily="24"/>
                          <a:ea typeface="宋体" panose="02010600030101010101" pitchFamily="2" charset="-122"/>
                        </a:rPr>
                        <a:t>型</a:t>
                      </a:r>
                      <a:r>
                        <a:rPr lang="zh-CN" altLang="zh-CN" sz="2400" b="0" i="0" u="none">
                          <a:solidFill>
                            <a:srgbClr val="FF0000">
                              <a:alpha val="0"/>
                            </a:srgbClr>
                          </a:solidFill>
                          <a:effectLst/>
                          <a:latin typeface="宋体" panose="02010600030101010101" pitchFamily="2" charset="-122"/>
                          <a:ea typeface="宋体" panose="02010600030101010101" pitchFamily="2" charset="-122"/>
                        </a:rPr>
                        <a:t>＋</a:t>
                      </a:r>
                      <a:r>
                        <a:rPr lang="en-US" altLang="zh-CN" sz="2400" b="0" i="0" u="none">
                          <a:solidFill>
                            <a:srgbClr val="FF0000">
                              <a:alpha val="0"/>
                            </a:srgbClr>
                          </a:solidFill>
                          <a:effectLst/>
                          <a:latin typeface="Times New Roman" panose="02020603050405020304" pitchFamily="24"/>
                          <a:ea typeface="宋体" panose="02010600030101010101" pitchFamily="2" charset="-122"/>
                        </a:rPr>
                        <a:t>S</a:t>
                      </a:r>
                      <a:r>
                        <a:rPr lang="zh-CN" altLang="zh-CN" sz="2400" b="0" i="0" u="none">
                          <a:solidFill>
                            <a:srgbClr val="FF0000">
                              <a:alpha val="0"/>
                            </a:srgbClr>
                          </a:solidFill>
                          <a:effectLst/>
                          <a:latin typeface="Times New Roman" panose="02020603050405020304" pitchFamily="24"/>
                          <a:ea typeface="宋体" panose="02010600030101010101" pitchFamily="2" charset="-122"/>
                        </a:rPr>
                        <a:t>型</a:t>
                      </a:r>
                      <a:endParaRPr lang="zh-CN" altLang="zh-CN" sz="2400" b="0" i="0" u="none">
                        <a:solidFill>
                          <a:srgbClr val="FF0000">
                            <a:alpha val="0"/>
                          </a:srgbClr>
                        </a:solidFill>
                        <a:effectLst/>
                        <a:latin typeface="Times New Roman" panose="02020603050405020304" pitchFamily="24"/>
                        <a:ea typeface="宋体" panose="02010600030101010101" pitchFamily="2" charset="-122"/>
                      </a:endParaRPr>
                    </a:p>
                  </a:txBody>
                  <a:tcPr anchor="ctr">
                    <a:lnL w="9522" cap="flat" cmpd="sng" algn="ctr">
                      <a:solidFill>
                        <a:srgbClr val="000000"/>
                      </a:solidFill>
                      <a:prstDash val="solid"/>
                      <a:round/>
                    </a:lnL>
                    <a:lnR w="9522" cap="flat" cmpd="sng" algn="ctr">
                      <a:solidFill>
                        <a:srgbClr val="000000"/>
                      </a:solidFill>
                      <a:prstDash val="solid"/>
                      <a:round/>
                    </a:lnR>
                    <a:lnT w="9522" cap="flat" cmpd="sng" algn="ctr">
                      <a:solidFill>
                        <a:srgbClr val="000000"/>
                      </a:solidFill>
                      <a:prstDash val="solid"/>
                      <a:round/>
                    </a:lnT>
                    <a:lnB w="9522" cap="flat" cmpd="sng" algn="ctr">
                      <a:solidFill>
                        <a:srgbClr val="000000"/>
                      </a:solidFill>
                      <a:prstDash val="solid"/>
                      <a:round/>
                    </a:lnB>
                  </a:tcPr>
                </a:tc>
              </a:tr>
              <a:tr h="493776">
                <a:tc>
                  <a:txBody>
                    <a:bodyPr/>
                    <a:lstStyle/>
                    <a:p>
                      <a:pPr algn="ctr"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C</a:t>
                      </a:r>
                      <a:endParaRPr lang="en-US" altLang="zh-CN" sz="2400" b="0" i="0" u="none">
                        <a:solidFill>
                          <a:srgbClr val="000000"/>
                        </a:solidFill>
                        <a:effectLst/>
                        <a:latin typeface="Times New Roman" panose="02020603050405020304" pitchFamily="24"/>
                        <a:ea typeface="宋体" panose="02010600030101010101" pitchFamily="2" charset="-122"/>
                      </a:endParaRPr>
                    </a:p>
                  </a:txBody>
                  <a:tcPr anchor="ctr">
                    <a:lnL w="9522" cap="flat" cmpd="sng" algn="ctr">
                      <a:solidFill>
                        <a:srgbClr val="000000"/>
                      </a:solidFill>
                      <a:prstDash val="solid"/>
                      <a:round/>
                    </a:lnL>
                    <a:lnR w="9522" cap="flat" cmpd="sng" algn="ctr">
                      <a:solidFill>
                        <a:srgbClr val="000000"/>
                      </a:solidFill>
                      <a:prstDash val="solid"/>
                      <a:round/>
                    </a:lnR>
                    <a:lnT w="9522" cap="flat" cmpd="sng" algn="ctr">
                      <a:solidFill>
                        <a:srgbClr val="000000"/>
                      </a:solidFill>
                      <a:prstDash val="solid"/>
                      <a:round/>
                    </a:lnT>
                    <a:lnB w="9522" cap="flat" cmpd="sng" algn="ctr">
                      <a:solidFill>
                        <a:srgbClr val="000000"/>
                      </a:solidFill>
                      <a:prstDash val="solid"/>
                      <a:round/>
                    </a:lnB>
                  </a:tcPr>
                </a:tc>
                <a:tc>
                  <a:txBody>
                    <a:bodyPr/>
                    <a:lstStyle/>
                    <a:p>
                      <a:pPr algn="ctr" eaLnBrk="1" fontAlgn="ctr" latinLnBrk="0" hangingPunct="0">
                        <a:lnSpc>
                          <a:spcPct val="130000"/>
                        </a:lnSpc>
                      </a:pPr>
                      <a:r>
                        <a:rPr lang="zh-CN" altLang="zh-CN" sz="2400" b="0" i="0" u="none">
                          <a:solidFill>
                            <a:srgbClr val="000000"/>
                          </a:solidFill>
                          <a:effectLst/>
                          <a:latin typeface="Times New Roman" panose="02020603050405020304" pitchFamily="24"/>
                          <a:ea typeface="宋体" panose="02010600030101010101" pitchFamily="2" charset="-122"/>
                        </a:rPr>
                        <a:t>酯酶</a:t>
                      </a:r>
                      <a:endParaRPr lang="zh-CN" altLang="zh-CN" sz="2400" b="0" i="0" u="none">
                        <a:solidFill>
                          <a:srgbClr val="000000"/>
                        </a:solidFill>
                        <a:effectLst/>
                        <a:latin typeface="Times New Roman" panose="02020603050405020304" pitchFamily="24"/>
                        <a:ea typeface="宋体" panose="02010600030101010101" pitchFamily="2" charset="-122"/>
                      </a:endParaRPr>
                    </a:p>
                  </a:txBody>
                  <a:tcPr anchor="ctr">
                    <a:lnL w="9522" cap="flat" cmpd="sng" algn="ctr">
                      <a:solidFill>
                        <a:srgbClr val="000000"/>
                      </a:solidFill>
                      <a:prstDash val="solid"/>
                      <a:round/>
                    </a:lnL>
                    <a:lnR w="9522" cap="flat" cmpd="sng" algn="ctr">
                      <a:solidFill>
                        <a:srgbClr val="000000"/>
                      </a:solidFill>
                      <a:prstDash val="solid"/>
                      <a:round/>
                    </a:lnR>
                    <a:lnT w="9522" cap="flat" cmpd="sng" algn="ctr">
                      <a:solidFill>
                        <a:srgbClr val="000000"/>
                      </a:solidFill>
                      <a:prstDash val="solid"/>
                      <a:round/>
                    </a:lnT>
                    <a:lnB w="9522" cap="flat" cmpd="sng" algn="ctr">
                      <a:solidFill>
                        <a:srgbClr val="000000"/>
                      </a:solidFill>
                      <a:prstDash val="solid"/>
                      <a:round/>
                    </a:lnB>
                  </a:tcPr>
                </a:tc>
                <a:tc vMerge="1">
                  <a:tcPr anchor="ctr">
                    <a:lnL w="9522" cap="flat" cmpd="sng" algn="ctr">
                      <a:solidFill>
                        <a:srgbClr val="000000"/>
                      </a:solidFill>
                      <a:prstDash val="solid"/>
                      <a:round/>
                    </a:lnL>
                    <a:lnR w="9522" cap="flat" cmpd="sng" algn="ctr">
                      <a:solidFill>
                        <a:srgbClr val="000000"/>
                      </a:solidFill>
                      <a:prstDash val="solid"/>
                      <a:round/>
                    </a:lnR>
                    <a:lnT w="9522" cap="flat" cmpd="sng" algn="ctr">
                      <a:solidFill>
                        <a:srgbClr val="000000"/>
                      </a:solidFill>
                      <a:prstDash val="solid"/>
                      <a:round/>
                    </a:lnT>
                    <a:lnB w="9522" cap="flat" cmpd="sng" algn="ctr">
                      <a:solidFill>
                        <a:srgbClr val="000000"/>
                      </a:solidFill>
                      <a:prstDash val="solid"/>
                      <a:round/>
                    </a:lnB>
                  </a:tcPr>
                </a:tc>
                <a:tc>
                  <a:txBody>
                    <a:bodyPr/>
                    <a:lstStyle/>
                    <a:p>
                      <a:pPr algn="ctr" eaLnBrk="1" fontAlgn="ctr" latinLnBrk="0" hangingPunct="0">
                        <a:lnSpc>
                          <a:spcPct val="130000"/>
                        </a:lnSpc>
                      </a:pPr>
                      <a:r>
                        <a:rPr lang="en-US" altLang="zh-CN" sz="2400" b="0" i="0" u="none">
                          <a:solidFill>
                            <a:srgbClr val="FF0000">
                              <a:alpha val="0"/>
                            </a:srgbClr>
                          </a:solidFill>
                          <a:effectLst/>
                          <a:latin typeface="Times New Roman" panose="02020603050405020304" pitchFamily="24"/>
                          <a:ea typeface="宋体" panose="02010600030101010101" pitchFamily="2" charset="-122"/>
                        </a:rPr>
                        <a:t>R</a:t>
                      </a:r>
                      <a:r>
                        <a:rPr lang="zh-CN" altLang="zh-CN" sz="2400" b="0" i="0" u="none">
                          <a:solidFill>
                            <a:srgbClr val="FF0000">
                              <a:alpha val="0"/>
                            </a:srgbClr>
                          </a:solidFill>
                          <a:effectLst/>
                          <a:latin typeface="Times New Roman" panose="02020603050405020304" pitchFamily="24"/>
                          <a:ea typeface="宋体" panose="02010600030101010101" pitchFamily="2" charset="-122"/>
                        </a:rPr>
                        <a:t>型</a:t>
                      </a:r>
                      <a:r>
                        <a:rPr lang="zh-CN" altLang="zh-CN" sz="2400" b="0" i="0" u="none">
                          <a:solidFill>
                            <a:srgbClr val="FF0000">
                              <a:alpha val="0"/>
                            </a:srgbClr>
                          </a:solidFill>
                          <a:effectLst/>
                          <a:latin typeface="宋体" panose="02010600030101010101" pitchFamily="2" charset="-122"/>
                          <a:ea typeface="宋体" panose="02010600030101010101" pitchFamily="2" charset="-122"/>
                        </a:rPr>
                        <a:t>＋</a:t>
                      </a:r>
                      <a:r>
                        <a:rPr lang="en-US" altLang="zh-CN" sz="2400" b="0" i="0" u="none">
                          <a:solidFill>
                            <a:srgbClr val="FF0000">
                              <a:alpha val="0"/>
                            </a:srgbClr>
                          </a:solidFill>
                          <a:effectLst/>
                          <a:latin typeface="Times New Roman" panose="02020603050405020304" pitchFamily="24"/>
                          <a:ea typeface="宋体" panose="02010600030101010101" pitchFamily="2" charset="-122"/>
                        </a:rPr>
                        <a:t>S</a:t>
                      </a:r>
                      <a:r>
                        <a:rPr lang="zh-CN" altLang="zh-CN" sz="2400" b="0" i="0" u="none">
                          <a:solidFill>
                            <a:srgbClr val="FF0000">
                              <a:alpha val="0"/>
                            </a:srgbClr>
                          </a:solidFill>
                          <a:effectLst/>
                          <a:latin typeface="Times New Roman" panose="02020603050405020304" pitchFamily="24"/>
                          <a:ea typeface="宋体" panose="02010600030101010101" pitchFamily="2" charset="-122"/>
                        </a:rPr>
                        <a:t>型</a:t>
                      </a:r>
                      <a:endParaRPr lang="zh-CN" altLang="zh-CN" sz="2400" b="0" i="0" u="none">
                        <a:solidFill>
                          <a:srgbClr val="FF0000">
                            <a:alpha val="0"/>
                          </a:srgbClr>
                        </a:solidFill>
                        <a:effectLst/>
                        <a:latin typeface="Times New Roman" panose="02020603050405020304" pitchFamily="24"/>
                        <a:ea typeface="宋体" panose="02010600030101010101" pitchFamily="2" charset="-122"/>
                      </a:endParaRPr>
                    </a:p>
                  </a:txBody>
                  <a:tcPr anchor="ctr">
                    <a:lnL w="9522" cap="flat" cmpd="sng" algn="ctr">
                      <a:solidFill>
                        <a:srgbClr val="000000"/>
                      </a:solidFill>
                      <a:prstDash val="solid"/>
                      <a:round/>
                    </a:lnL>
                    <a:lnR w="9522" cap="flat" cmpd="sng" algn="ctr">
                      <a:solidFill>
                        <a:srgbClr val="000000"/>
                      </a:solidFill>
                      <a:prstDash val="solid"/>
                      <a:round/>
                    </a:lnR>
                    <a:lnT w="9522" cap="flat" cmpd="sng" algn="ctr">
                      <a:solidFill>
                        <a:srgbClr val="000000"/>
                      </a:solidFill>
                      <a:prstDash val="solid"/>
                      <a:round/>
                    </a:lnT>
                    <a:lnB w="9522" cap="flat" cmpd="sng" algn="ctr">
                      <a:solidFill>
                        <a:srgbClr val="000000"/>
                      </a:solidFill>
                      <a:prstDash val="solid"/>
                      <a:round/>
                    </a:lnB>
                  </a:tcPr>
                </a:tc>
              </a:tr>
              <a:tr h="493776">
                <a:tc>
                  <a:txBody>
                    <a:bodyPr/>
                    <a:lstStyle/>
                    <a:p>
                      <a:pPr algn="ctr"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D</a:t>
                      </a:r>
                      <a:endParaRPr lang="en-US" altLang="zh-CN" sz="2400" b="0" i="0" u="none">
                        <a:solidFill>
                          <a:srgbClr val="000000"/>
                        </a:solidFill>
                        <a:effectLst/>
                        <a:latin typeface="Times New Roman" panose="02020603050405020304" pitchFamily="24"/>
                        <a:ea typeface="宋体" panose="02010600030101010101" pitchFamily="2" charset="-122"/>
                      </a:endParaRPr>
                    </a:p>
                  </a:txBody>
                  <a:tcPr anchor="ctr">
                    <a:lnL w="9522" cap="flat" cmpd="sng" algn="ctr">
                      <a:solidFill>
                        <a:srgbClr val="000000"/>
                      </a:solidFill>
                      <a:prstDash val="solid"/>
                      <a:round/>
                    </a:lnL>
                    <a:lnR w="9522" cap="flat" cmpd="sng" algn="ctr">
                      <a:solidFill>
                        <a:srgbClr val="000000"/>
                      </a:solidFill>
                      <a:prstDash val="solid"/>
                      <a:round/>
                    </a:lnR>
                    <a:lnT w="9522" cap="flat" cmpd="sng" algn="ctr">
                      <a:solidFill>
                        <a:srgbClr val="000000"/>
                      </a:solidFill>
                      <a:prstDash val="solid"/>
                      <a:round/>
                    </a:lnT>
                    <a:lnB w="9522" cap="flat" cmpd="sng" algn="ctr">
                      <a:solidFill>
                        <a:srgbClr val="000000"/>
                      </a:solidFill>
                      <a:prstDash val="solid"/>
                      <a:round/>
                    </a:lnB>
                  </a:tcPr>
                </a:tc>
                <a:tc>
                  <a:txBody>
                    <a:bodyPr/>
                    <a:lstStyle/>
                    <a:p>
                      <a:pPr algn="ctr"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RNA</a:t>
                      </a:r>
                      <a:r>
                        <a:rPr lang="zh-CN" altLang="zh-CN" sz="2400" b="0" i="0" u="none">
                          <a:solidFill>
                            <a:srgbClr val="000000"/>
                          </a:solidFill>
                          <a:effectLst/>
                          <a:latin typeface="Times New Roman" panose="02020603050405020304" pitchFamily="24"/>
                          <a:ea typeface="宋体" panose="02010600030101010101" pitchFamily="2" charset="-122"/>
                        </a:rPr>
                        <a:t>酶</a:t>
                      </a:r>
                      <a:endParaRPr lang="zh-CN" altLang="zh-CN" sz="2400" b="0" i="0" u="none">
                        <a:solidFill>
                          <a:srgbClr val="000000"/>
                        </a:solidFill>
                        <a:effectLst/>
                        <a:latin typeface="Times New Roman" panose="02020603050405020304" pitchFamily="24"/>
                        <a:ea typeface="宋体" panose="02010600030101010101" pitchFamily="2" charset="-122"/>
                      </a:endParaRPr>
                    </a:p>
                  </a:txBody>
                  <a:tcPr anchor="ctr">
                    <a:lnL w="9522" cap="flat" cmpd="sng" algn="ctr">
                      <a:solidFill>
                        <a:srgbClr val="000000"/>
                      </a:solidFill>
                      <a:prstDash val="solid"/>
                      <a:round/>
                    </a:lnL>
                    <a:lnR w="9522" cap="flat" cmpd="sng" algn="ctr">
                      <a:solidFill>
                        <a:srgbClr val="000000"/>
                      </a:solidFill>
                      <a:prstDash val="solid"/>
                      <a:round/>
                    </a:lnR>
                    <a:lnT w="9522" cap="flat" cmpd="sng" algn="ctr">
                      <a:solidFill>
                        <a:srgbClr val="000000"/>
                      </a:solidFill>
                      <a:prstDash val="solid"/>
                      <a:round/>
                    </a:lnT>
                    <a:lnB w="9522" cap="flat" cmpd="sng" algn="ctr">
                      <a:solidFill>
                        <a:srgbClr val="000000"/>
                      </a:solidFill>
                      <a:prstDash val="solid"/>
                      <a:round/>
                    </a:lnB>
                  </a:tcPr>
                </a:tc>
                <a:tc vMerge="1">
                  <a:tcPr anchor="ctr">
                    <a:lnL w="9522" cap="flat" cmpd="sng" algn="ctr">
                      <a:solidFill>
                        <a:srgbClr val="000000"/>
                      </a:solidFill>
                      <a:prstDash val="solid"/>
                      <a:round/>
                    </a:lnL>
                    <a:lnR w="9522" cap="flat" cmpd="sng" algn="ctr">
                      <a:solidFill>
                        <a:srgbClr val="000000"/>
                      </a:solidFill>
                      <a:prstDash val="solid"/>
                      <a:round/>
                    </a:lnR>
                    <a:lnT w="9522" cap="flat" cmpd="sng" algn="ctr">
                      <a:solidFill>
                        <a:srgbClr val="000000"/>
                      </a:solidFill>
                      <a:prstDash val="solid"/>
                      <a:round/>
                    </a:lnT>
                    <a:lnB w="9522" cap="flat" cmpd="sng" algn="ctr">
                      <a:solidFill>
                        <a:srgbClr val="000000"/>
                      </a:solidFill>
                      <a:prstDash val="solid"/>
                      <a:round/>
                    </a:lnB>
                  </a:tcPr>
                </a:tc>
                <a:tc>
                  <a:txBody>
                    <a:bodyPr/>
                    <a:lstStyle/>
                    <a:p>
                      <a:pPr algn="ctr" eaLnBrk="1" fontAlgn="ctr" latinLnBrk="0" hangingPunct="0">
                        <a:lnSpc>
                          <a:spcPct val="130000"/>
                        </a:lnSpc>
                      </a:pPr>
                      <a:r>
                        <a:rPr lang="en-US" altLang="zh-CN" sz="2400" b="0" i="0" u="none">
                          <a:solidFill>
                            <a:srgbClr val="FF0000">
                              <a:alpha val="0"/>
                            </a:srgbClr>
                          </a:solidFill>
                          <a:effectLst/>
                          <a:latin typeface="Times New Roman" panose="02020603050405020304" pitchFamily="24"/>
                          <a:ea typeface="宋体" panose="02010600030101010101" pitchFamily="2" charset="-122"/>
                        </a:rPr>
                        <a:t>R</a:t>
                      </a:r>
                      <a:r>
                        <a:rPr lang="zh-CN" altLang="zh-CN" sz="2400" b="0" i="0" u="none">
                          <a:solidFill>
                            <a:srgbClr val="FF0000">
                              <a:alpha val="0"/>
                            </a:srgbClr>
                          </a:solidFill>
                          <a:effectLst/>
                          <a:latin typeface="Times New Roman" panose="02020603050405020304" pitchFamily="24"/>
                          <a:ea typeface="宋体" panose="02010600030101010101" pitchFamily="2" charset="-122"/>
                        </a:rPr>
                        <a:t>型</a:t>
                      </a:r>
                      <a:r>
                        <a:rPr lang="zh-CN" altLang="zh-CN" sz="2400" b="0" i="0" u="none">
                          <a:solidFill>
                            <a:srgbClr val="FF0000">
                              <a:alpha val="0"/>
                            </a:srgbClr>
                          </a:solidFill>
                          <a:effectLst/>
                          <a:latin typeface="宋体" panose="02010600030101010101" pitchFamily="2" charset="-122"/>
                          <a:ea typeface="宋体" panose="02010600030101010101" pitchFamily="2" charset="-122"/>
                        </a:rPr>
                        <a:t>＋</a:t>
                      </a:r>
                      <a:r>
                        <a:rPr lang="en-US" altLang="zh-CN" sz="2400" b="0" i="0" u="none">
                          <a:solidFill>
                            <a:srgbClr val="FF0000">
                              <a:alpha val="0"/>
                            </a:srgbClr>
                          </a:solidFill>
                          <a:effectLst/>
                          <a:latin typeface="Times New Roman" panose="02020603050405020304" pitchFamily="24"/>
                          <a:ea typeface="宋体" panose="02010600030101010101" pitchFamily="2" charset="-122"/>
                        </a:rPr>
                        <a:t>S</a:t>
                      </a:r>
                      <a:r>
                        <a:rPr lang="zh-CN" altLang="zh-CN" sz="2400" b="0" i="0" u="none">
                          <a:solidFill>
                            <a:srgbClr val="FF0000">
                              <a:alpha val="0"/>
                            </a:srgbClr>
                          </a:solidFill>
                          <a:effectLst/>
                          <a:latin typeface="Times New Roman" panose="02020603050405020304" pitchFamily="24"/>
                          <a:ea typeface="宋体" panose="02010600030101010101" pitchFamily="2" charset="-122"/>
                        </a:rPr>
                        <a:t>型</a:t>
                      </a:r>
                      <a:endParaRPr lang="zh-CN" altLang="zh-CN" sz="2400" b="0" i="0" u="none">
                        <a:solidFill>
                          <a:srgbClr val="FF0000">
                            <a:alpha val="0"/>
                          </a:srgbClr>
                        </a:solidFill>
                        <a:effectLst/>
                        <a:latin typeface="Times New Roman" panose="02020603050405020304" pitchFamily="24"/>
                        <a:ea typeface="宋体" panose="02010600030101010101" pitchFamily="2" charset="-122"/>
                      </a:endParaRPr>
                    </a:p>
                  </a:txBody>
                  <a:tcPr anchor="ctr">
                    <a:lnL w="9522" cap="flat" cmpd="sng" algn="ctr">
                      <a:solidFill>
                        <a:srgbClr val="000000"/>
                      </a:solidFill>
                      <a:prstDash val="solid"/>
                      <a:round/>
                    </a:lnL>
                    <a:lnR w="9522" cap="flat" cmpd="sng" algn="ctr">
                      <a:solidFill>
                        <a:srgbClr val="000000"/>
                      </a:solidFill>
                      <a:prstDash val="solid"/>
                      <a:round/>
                    </a:lnR>
                    <a:lnT w="9522" cap="flat" cmpd="sng" algn="ctr">
                      <a:solidFill>
                        <a:srgbClr val="000000"/>
                      </a:solidFill>
                      <a:prstDash val="solid"/>
                      <a:round/>
                    </a:lnT>
                    <a:lnB w="9522" cap="flat" cmpd="sng" algn="ctr">
                      <a:solidFill>
                        <a:srgbClr val="000000"/>
                      </a:solidFill>
                      <a:prstDash val="solid"/>
                      <a:round/>
                    </a:lnB>
                  </a:tcPr>
                </a:tc>
              </a:tr>
              <a:tr h="493776">
                <a:tc>
                  <a:txBody>
                    <a:bodyPr/>
                    <a:lstStyle/>
                    <a:p>
                      <a:pPr algn="ctr"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E</a:t>
                      </a:r>
                      <a:endParaRPr lang="en-US" altLang="zh-CN" sz="2400" b="0" i="0" u="none">
                        <a:solidFill>
                          <a:srgbClr val="000000"/>
                        </a:solidFill>
                        <a:effectLst/>
                        <a:latin typeface="Times New Roman" panose="02020603050405020304" pitchFamily="24"/>
                        <a:ea typeface="宋体" panose="02010600030101010101" pitchFamily="2" charset="-122"/>
                      </a:endParaRPr>
                    </a:p>
                  </a:txBody>
                  <a:tcPr anchor="ctr">
                    <a:lnL w="9522" cap="flat" cmpd="sng" algn="ctr">
                      <a:solidFill>
                        <a:srgbClr val="000000"/>
                      </a:solidFill>
                      <a:prstDash val="solid"/>
                      <a:round/>
                    </a:lnL>
                    <a:lnR w="9522" cap="flat" cmpd="sng" algn="ctr">
                      <a:solidFill>
                        <a:srgbClr val="000000"/>
                      </a:solidFill>
                      <a:prstDash val="solid"/>
                      <a:round/>
                    </a:lnR>
                    <a:lnT w="9522" cap="flat" cmpd="sng" algn="ctr">
                      <a:solidFill>
                        <a:srgbClr val="000000"/>
                      </a:solidFill>
                      <a:prstDash val="solid"/>
                      <a:round/>
                    </a:lnT>
                    <a:lnB w="9522" cap="flat" cmpd="sng" algn="ctr">
                      <a:solidFill>
                        <a:srgbClr val="000000"/>
                      </a:solidFill>
                      <a:prstDash val="solid"/>
                      <a:round/>
                    </a:lnB>
                  </a:tcPr>
                </a:tc>
                <a:tc>
                  <a:txBody>
                    <a:bodyPr/>
                    <a:lstStyle/>
                    <a:p>
                      <a:pPr algn="ctr"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DNA</a:t>
                      </a:r>
                      <a:r>
                        <a:rPr lang="zh-CN" altLang="zh-CN" sz="2400" b="0" i="0" u="none">
                          <a:solidFill>
                            <a:srgbClr val="000000"/>
                          </a:solidFill>
                          <a:effectLst/>
                          <a:latin typeface="Times New Roman" panose="02020603050405020304" pitchFamily="24"/>
                          <a:ea typeface="宋体" panose="02010600030101010101" pitchFamily="2" charset="-122"/>
                        </a:rPr>
                        <a:t>酶</a:t>
                      </a:r>
                      <a:endParaRPr lang="zh-CN" altLang="zh-CN" sz="2400" b="0" i="0" u="none">
                        <a:solidFill>
                          <a:srgbClr val="000000"/>
                        </a:solidFill>
                        <a:effectLst/>
                        <a:latin typeface="Times New Roman" panose="02020603050405020304" pitchFamily="24"/>
                        <a:ea typeface="宋体" panose="02010600030101010101" pitchFamily="2" charset="-122"/>
                      </a:endParaRPr>
                    </a:p>
                  </a:txBody>
                  <a:tcPr anchor="ctr">
                    <a:lnL w="9522" cap="flat" cmpd="sng" algn="ctr">
                      <a:solidFill>
                        <a:srgbClr val="000000"/>
                      </a:solidFill>
                      <a:prstDash val="solid"/>
                      <a:round/>
                    </a:lnL>
                    <a:lnR w="9522" cap="flat" cmpd="sng" algn="ctr">
                      <a:solidFill>
                        <a:srgbClr val="000000"/>
                      </a:solidFill>
                      <a:prstDash val="solid"/>
                      <a:round/>
                    </a:lnR>
                    <a:lnT w="9522" cap="flat" cmpd="sng" algn="ctr">
                      <a:solidFill>
                        <a:srgbClr val="000000"/>
                      </a:solidFill>
                      <a:prstDash val="solid"/>
                      <a:round/>
                    </a:lnT>
                    <a:lnB w="9522" cap="flat" cmpd="sng" algn="ctr">
                      <a:solidFill>
                        <a:srgbClr val="000000"/>
                      </a:solidFill>
                      <a:prstDash val="solid"/>
                      <a:round/>
                    </a:lnB>
                  </a:tcPr>
                </a:tc>
                <a:tc vMerge="1">
                  <a:tcPr anchor="ctr">
                    <a:lnL w="9522" cap="flat" cmpd="sng" algn="ctr">
                      <a:solidFill>
                        <a:srgbClr val="000000"/>
                      </a:solidFill>
                      <a:prstDash val="solid"/>
                      <a:round/>
                    </a:lnL>
                    <a:lnR w="9522" cap="flat" cmpd="sng" algn="ctr">
                      <a:solidFill>
                        <a:srgbClr val="000000"/>
                      </a:solidFill>
                      <a:prstDash val="solid"/>
                      <a:round/>
                    </a:lnR>
                    <a:lnT w="9522" cap="flat" cmpd="sng" algn="ctr">
                      <a:solidFill>
                        <a:srgbClr val="000000"/>
                      </a:solidFill>
                      <a:prstDash val="solid"/>
                      <a:round/>
                    </a:lnT>
                    <a:lnB w="9522" cap="flat" cmpd="sng" algn="ctr">
                      <a:solidFill>
                        <a:srgbClr val="000000"/>
                      </a:solidFill>
                      <a:prstDash val="solid"/>
                      <a:round/>
                    </a:lnB>
                  </a:tcPr>
                </a:tc>
                <a:tc>
                  <a:txBody>
                    <a:bodyPr/>
                    <a:lstStyle/>
                    <a:p>
                      <a:pPr algn="ctr" eaLnBrk="1" fontAlgn="ctr" latinLnBrk="0" hangingPunct="0">
                        <a:lnSpc>
                          <a:spcPct val="130000"/>
                        </a:lnSpc>
                      </a:pPr>
                      <a:r>
                        <a:rPr lang="en-US" altLang="zh-CN" sz="2400" b="0" i="0" u="none">
                          <a:solidFill>
                            <a:srgbClr val="FF0000">
                              <a:alpha val="0"/>
                            </a:srgbClr>
                          </a:solidFill>
                          <a:effectLst/>
                          <a:latin typeface="Times New Roman" panose="02020603050405020304" pitchFamily="24"/>
                          <a:ea typeface="宋体" panose="02010600030101010101" pitchFamily="2" charset="-122"/>
                        </a:rPr>
                        <a:t>R</a:t>
                      </a:r>
                      <a:r>
                        <a:rPr lang="zh-CN" altLang="zh-CN" sz="2400" b="0" i="0" u="none">
                          <a:solidFill>
                            <a:srgbClr val="FF0000">
                              <a:alpha val="0"/>
                            </a:srgbClr>
                          </a:solidFill>
                          <a:effectLst/>
                          <a:latin typeface="Times New Roman" panose="02020603050405020304" pitchFamily="24"/>
                          <a:ea typeface="宋体" panose="02010600030101010101" pitchFamily="2" charset="-122"/>
                        </a:rPr>
                        <a:t>型</a:t>
                      </a:r>
                      <a:endParaRPr lang="zh-CN" altLang="zh-CN" sz="2400" b="0" i="0" u="none">
                        <a:solidFill>
                          <a:srgbClr val="FF0000">
                            <a:alpha val="0"/>
                          </a:srgbClr>
                        </a:solidFill>
                        <a:effectLst/>
                        <a:latin typeface="Times New Roman" panose="02020603050405020304" pitchFamily="24"/>
                        <a:ea typeface="宋体" panose="02010600030101010101" pitchFamily="2" charset="-122"/>
                      </a:endParaRPr>
                    </a:p>
                  </a:txBody>
                  <a:tcPr anchor="ctr">
                    <a:lnL w="9522" cap="flat" cmpd="sng" algn="ctr">
                      <a:solidFill>
                        <a:srgbClr val="000000"/>
                      </a:solidFill>
                      <a:prstDash val="solid"/>
                      <a:round/>
                    </a:lnL>
                    <a:lnR w="9522" cap="flat" cmpd="sng" algn="ctr">
                      <a:solidFill>
                        <a:srgbClr val="000000"/>
                      </a:solidFill>
                      <a:prstDash val="solid"/>
                      <a:round/>
                    </a:lnR>
                    <a:lnT w="9522" cap="flat" cmpd="sng" algn="ctr">
                      <a:solidFill>
                        <a:srgbClr val="000000"/>
                      </a:solidFill>
                      <a:prstDash val="solid"/>
                      <a:round/>
                    </a:lnT>
                    <a:lnB w="9522" cap="flat" cmpd="sng" algn="ctr">
                      <a:solidFill>
                        <a:srgbClr val="000000"/>
                      </a:solidFill>
                      <a:prstDash val="solid"/>
                      <a:round/>
                    </a:lnB>
                  </a:tcPr>
                </a:tc>
              </a:tr>
              <a:tr h="393192">
                <a:tc gridSpan="4">
                  <a:txBody>
                    <a:bodyPr/>
                    <a:lstStyle/>
                    <a:p>
                      <a:pPr algn="l" eaLnBrk="1" fontAlgn="ctr" latinLnBrk="0" hangingPunct="0">
                        <a:lnSpc>
                          <a:spcPct val="130000"/>
                        </a:lnSpc>
                      </a:pPr>
                    </a:p>
                  </a:txBody>
                  <a:tcPr anchor="ctr">
                    <a:lnL w="9522" cap="flat" cmpd="sng" algn="ctr">
                      <a:noFill/>
                      <a:prstDash val="solid"/>
                      <a:round/>
                    </a:lnL>
                    <a:lnR w="9522" cap="flat" cmpd="sng" algn="ctr">
                      <a:noFill/>
                      <a:prstDash val="solid"/>
                      <a:round/>
                    </a:lnR>
                    <a:lnT w="9522" cap="flat" cmpd="sng" algn="ctr">
                      <a:solidFill>
                        <a:srgbClr val="000000"/>
                      </a:solidFill>
                      <a:prstDash val="solid"/>
                      <a:round/>
                    </a:lnT>
                    <a:lnB w="9522" cap="flat" cmpd="sng" algn="ctr">
                      <a:noFill/>
                      <a:prstDash val="solid"/>
                      <a:round/>
                    </a:lnB>
                  </a:tcPr>
                </a:tc>
                <a:tc hMerge="1">
                  <a:tcPr/>
                </a:tc>
                <a:tc hMerge="1">
                  <a:tcPr/>
                </a:tc>
                <a:tc hMerge="1">
                  <a:tcPr/>
                </a:tc>
              </a:tr>
            </a:tbl>
          </a:graphicData>
        </a:graphic>
      </p:graphicFrame>
      <p:sp>
        <p:nvSpPr>
          <p:cNvPr id="2" name="文本框 1"/>
          <p:cNvSpPr txBox="1"/>
          <p:nvPr/>
        </p:nvSpPr>
        <p:spPr>
          <a:xfrm>
            <a:off x="8598908" y="2956781"/>
            <a:ext cx="1467549" cy="569100"/>
          </a:xfrm>
          <a:prstGeom prst="rect">
            <a:avLst/>
          </a:prstGeom>
          <a:noFill/>
        </p:spPr>
        <p:txBody>
          <a:bodyPr vert="horz" wrap="none" rtlCol="0">
            <a:noAutofit/>
          </a:bodyPr>
          <a:lstStyle/>
          <a:p>
            <a:r>
              <a:rPr kumimoji="0" lang="en-US" altLang="zh-CN" sz="2400" b="0" i="0" strike="noStrike" kern="1200" cap="none" spc="0" normalizeH="0" baseline="0" noProof="0">
                <a:ln>
                  <a:noFill/>
                </a:ln>
                <a:solidFill>
                  <a:srgbClr val="FF0000"/>
                </a:solidFill>
                <a:effectLst/>
                <a:uLnTx/>
                <a:uFillTx/>
                <a:latin typeface="Times New Roman" panose="02020603050405020304" pitchFamily="24"/>
                <a:ea typeface="宋体" panose="02010600030101010101" pitchFamily="2" charset="-122"/>
                <a:cs typeface="+mn-cs"/>
              </a:rPr>
              <a:t>R</a:t>
            </a:r>
            <a:r>
              <a:rPr kumimoji="0" lang="zh-CN" altLang="zh-CN" sz="2400" b="0" i="0" strike="noStrike" kern="1200" cap="none" spc="0" normalizeH="0" baseline="0" noProof="0">
                <a:ln>
                  <a:noFill/>
                </a:ln>
                <a:solidFill>
                  <a:srgbClr val="FF0000"/>
                </a:solidFill>
                <a:effectLst/>
                <a:uLnTx/>
                <a:uFillTx/>
                <a:latin typeface="Times New Roman" panose="02020603050405020304" pitchFamily="24"/>
                <a:ea typeface="宋体" panose="02010600030101010101" pitchFamily="2" charset="-122"/>
                <a:cs typeface="+mn-cs"/>
              </a:rPr>
              <a:t>型</a:t>
            </a:r>
            <a:r>
              <a:rPr kumimoji="0" lang="zh-CN" altLang="zh-CN" sz="2400" b="0" i="0" strike="noStrike" kern="1200" cap="none" spc="0" normalizeH="0" baseline="0" noProof="0">
                <a:ln>
                  <a:noFill/>
                </a:ln>
                <a:solidFill>
                  <a:srgbClr val="FF0000"/>
                </a:solidFill>
                <a:effectLst/>
                <a:uLnTx/>
                <a:uFillTx/>
                <a:latin typeface="宋体" panose="02010600030101010101" pitchFamily="2" charset="-122"/>
                <a:ea typeface="宋体" panose="02010600030101010101" pitchFamily="2" charset="-122"/>
                <a:cs typeface="+mn-cs"/>
              </a:rPr>
              <a:t>＋</a:t>
            </a:r>
            <a:r>
              <a:rPr kumimoji="0" lang="en-US" altLang="zh-CN" sz="2400" b="0" i="0" strike="noStrike" kern="1200" cap="none" spc="0" normalizeH="0" baseline="0" noProof="0">
                <a:ln>
                  <a:noFill/>
                </a:ln>
                <a:solidFill>
                  <a:srgbClr val="FF0000"/>
                </a:solidFill>
                <a:effectLst/>
                <a:uLnTx/>
                <a:uFillTx/>
                <a:latin typeface="Times New Roman" panose="02020603050405020304" pitchFamily="24"/>
                <a:ea typeface="宋体" panose="02010600030101010101" pitchFamily="2" charset="-122"/>
                <a:cs typeface="+mn-cs"/>
              </a:rPr>
              <a:t>S</a:t>
            </a:r>
            <a:r>
              <a:rPr kumimoji="0" lang="zh-CN" altLang="zh-CN" sz="2400" b="0" i="0" strike="noStrike" kern="1200" cap="none" spc="0" normalizeH="0" baseline="0" noProof="0">
                <a:ln>
                  <a:noFill/>
                </a:ln>
                <a:solidFill>
                  <a:srgbClr val="FF0000"/>
                </a:solidFill>
                <a:effectLst/>
                <a:uLnTx/>
                <a:uFillTx/>
                <a:latin typeface="Times New Roman" panose="02020603050405020304" pitchFamily="24"/>
                <a:ea typeface="宋体" panose="02010600030101010101" pitchFamily="2" charset="-122"/>
                <a:cs typeface="+mn-cs"/>
              </a:rPr>
              <a:t>型</a:t>
            </a:r>
            <a:endParaRPr lang="zh-CN" altLang="en-US">
              <a:solidFill>
                <a:srgbClr val="FF0000"/>
              </a:solidFill>
            </a:endParaRPr>
          </a:p>
        </p:txBody>
      </p:sp>
      <p:sp>
        <p:nvSpPr>
          <p:cNvPr id="3" name="文本框 2"/>
          <p:cNvSpPr txBox="1"/>
          <p:nvPr/>
        </p:nvSpPr>
        <p:spPr>
          <a:xfrm>
            <a:off x="8598908" y="3523709"/>
            <a:ext cx="1467549" cy="569100"/>
          </a:xfrm>
          <a:prstGeom prst="rect">
            <a:avLst/>
          </a:prstGeom>
          <a:noFill/>
        </p:spPr>
        <p:txBody>
          <a:bodyPr vert="horz" wrap="none" rtlCol="0">
            <a:noAutofit/>
          </a:bodyPr>
          <a:lstStyle/>
          <a:p>
            <a:r>
              <a:rPr kumimoji="0" lang="en-US" altLang="zh-CN" sz="2400" b="0" i="0" strike="noStrike" kern="1200" cap="none" spc="0" normalizeH="0" baseline="0" noProof="0">
                <a:ln>
                  <a:noFill/>
                </a:ln>
                <a:solidFill>
                  <a:srgbClr val="FF0000"/>
                </a:solidFill>
                <a:effectLst/>
                <a:uLnTx/>
                <a:uFillTx/>
                <a:latin typeface="Times New Roman" panose="02020603050405020304" pitchFamily="24"/>
                <a:ea typeface="宋体" panose="02010600030101010101" pitchFamily="2" charset="-122"/>
                <a:cs typeface="+mn-cs"/>
              </a:rPr>
              <a:t>R</a:t>
            </a:r>
            <a:r>
              <a:rPr kumimoji="0" lang="zh-CN" altLang="zh-CN" sz="2400" b="0" i="0" strike="noStrike" kern="1200" cap="none" spc="0" normalizeH="0" baseline="0" noProof="0">
                <a:ln>
                  <a:noFill/>
                </a:ln>
                <a:solidFill>
                  <a:srgbClr val="FF0000"/>
                </a:solidFill>
                <a:effectLst/>
                <a:uLnTx/>
                <a:uFillTx/>
                <a:latin typeface="Times New Roman" panose="02020603050405020304" pitchFamily="24"/>
                <a:ea typeface="宋体" panose="02010600030101010101" pitchFamily="2" charset="-122"/>
                <a:cs typeface="+mn-cs"/>
              </a:rPr>
              <a:t>型</a:t>
            </a:r>
            <a:r>
              <a:rPr kumimoji="0" lang="zh-CN" altLang="zh-CN" sz="2400" b="0" i="0" strike="noStrike" kern="1200" cap="none" spc="0" normalizeH="0" baseline="0" noProof="0">
                <a:ln>
                  <a:noFill/>
                </a:ln>
                <a:solidFill>
                  <a:srgbClr val="FF0000"/>
                </a:solidFill>
                <a:effectLst/>
                <a:uLnTx/>
                <a:uFillTx/>
                <a:latin typeface="宋体" panose="02010600030101010101" pitchFamily="2" charset="-122"/>
                <a:ea typeface="宋体" panose="02010600030101010101" pitchFamily="2" charset="-122"/>
                <a:cs typeface="+mn-cs"/>
              </a:rPr>
              <a:t>＋</a:t>
            </a:r>
            <a:r>
              <a:rPr kumimoji="0" lang="en-US" altLang="zh-CN" sz="2400" b="0" i="0" strike="noStrike" kern="1200" cap="none" spc="0" normalizeH="0" baseline="0" noProof="0">
                <a:ln>
                  <a:noFill/>
                </a:ln>
                <a:solidFill>
                  <a:srgbClr val="FF0000"/>
                </a:solidFill>
                <a:effectLst/>
                <a:uLnTx/>
                <a:uFillTx/>
                <a:latin typeface="Times New Roman" panose="02020603050405020304" pitchFamily="24"/>
                <a:ea typeface="宋体" panose="02010600030101010101" pitchFamily="2" charset="-122"/>
                <a:cs typeface="+mn-cs"/>
              </a:rPr>
              <a:t>S</a:t>
            </a:r>
            <a:r>
              <a:rPr kumimoji="0" lang="zh-CN" altLang="zh-CN" sz="2400" b="0" i="0" strike="noStrike" kern="1200" cap="none" spc="0" normalizeH="0" baseline="0" noProof="0">
                <a:ln>
                  <a:noFill/>
                </a:ln>
                <a:solidFill>
                  <a:srgbClr val="FF0000"/>
                </a:solidFill>
                <a:effectLst/>
                <a:uLnTx/>
                <a:uFillTx/>
                <a:latin typeface="Times New Roman" panose="02020603050405020304" pitchFamily="24"/>
                <a:ea typeface="宋体" panose="02010600030101010101" pitchFamily="2" charset="-122"/>
                <a:cs typeface="+mn-cs"/>
              </a:rPr>
              <a:t>型</a:t>
            </a:r>
            <a:endParaRPr lang="zh-CN" altLang="en-US">
              <a:solidFill>
                <a:srgbClr val="FF0000"/>
              </a:solidFill>
            </a:endParaRPr>
          </a:p>
        </p:txBody>
      </p:sp>
      <p:sp>
        <p:nvSpPr>
          <p:cNvPr id="4" name="文本框 3"/>
          <p:cNvSpPr txBox="1"/>
          <p:nvPr/>
        </p:nvSpPr>
        <p:spPr>
          <a:xfrm>
            <a:off x="8598908" y="4081111"/>
            <a:ext cx="1467549" cy="569100"/>
          </a:xfrm>
          <a:prstGeom prst="rect">
            <a:avLst/>
          </a:prstGeom>
          <a:noFill/>
        </p:spPr>
        <p:txBody>
          <a:bodyPr vert="horz" wrap="none" rtlCol="0">
            <a:noAutofit/>
          </a:bodyPr>
          <a:lstStyle/>
          <a:p>
            <a:r>
              <a:rPr kumimoji="0" lang="en-US" altLang="zh-CN" sz="2400" b="0" i="0" strike="noStrike" kern="1200" cap="none" spc="0" normalizeH="0" baseline="0" noProof="0">
                <a:ln>
                  <a:noFill/>
                </a:ln>
                <a:solidFill>
                  <a:srgbClr val="FF0000"/>
                </a:solidFill>
                <a:effectLst/>
                <a:uLnTx/>
                <a:uFillTx/>
                <a:latin typeface="Times New Roman" panose="02020603050405020304" pitchFamily="24"/>
                <a:ea typeface="宋体" panose="02010600030101010101" pitchFamily="2" charset="-122"/>
                <a:cs typeface="+mn-cs"/>
              </a:rPr>
              <a:t>R</a:t>
            </a:r>
            <a:r>
              <a:rPr kumimoji="0" lang="zh-CN" altLang="zh-CN" sz="2400" b="0" i="0" strike="noStrike" kern="1200" cap="none" spc="0" normalizeH="0" baseline="0" noProof="0">
                <a:ln>
                  <a:noFill/>
                </a:ln>
                <a:solidFill>
                  <a:srgbClr val="FF0000"/>
                </a:solidFill>
                <a:effectLst/>
                <a:uLnTx/>
                <a:uFillTx/>
                <a:latin typeface="Times New Roman" panose="02020603050405020304" pitchFamily="24"/>
                <a:ea typeface="宋体" panose="02010600030101010101" pitchFamily="2" charset="-122"/>
                <a:cs typeface="+mn-cs"/>
              </a:rPr>
              <a:t>型</a:t>
            </a:r>
            <a:r>
              <a:rPr kumimoji="0" lang="zh-CN" altLang="zh-CN" sz="2400" b="0" i="0" strike="noStrike" kern="1200" cap="none" spc="0" normalizeH="0" baseline="0" noProof="0">
                <a:ln>
                  <a:noFill/>
                </a:ln>
                <a:solidFill>
                  <a:srgbClr val="FF0000"/>
                </a:solidFill>
                <a:effectLst/>
                <a:uLnTx/>
                <a:uFillTx/>
                <a:latin typeface="宋体" panose="02010600030101010101" pitchFamily="2" charset="-122"/>
                <a:ea typeface="宋体" panose="02010600030101010101" pitchFamily="2" charset="-122"/>
                <a:cs typeface="+mn-cs"/>
              </a:rPr>
              <a:t>＋</a:t>
            </a:r>
            <a:r>
              <a:rPr kumimoji="0" lang="en-US" altLang="zh-CN" sz="2400" b="0" i="0" strike="noStrike" kern="1200" cap="none" spc="0" normalizeH="0" baseline="0" noProof="0">
                <a:ln>
                  <a:noFill/>
                </a:ln>
                <a:solidFill>
                  <a:srgbClr val="FF0000"/>
                </a:solidFill>
                <a:effectLst/>
                <a:uLnTx/>
                <a:uFillTx/>
                <a:latin typeface="Times New Roman" panose="02020603050405020304" pitchFamily="24"/>
                <a:ea typeface="宋体" panose="02010600030101010101" pitchFamily="2" charset="-122"/>
                <a:cs typeface="+mn-cs"/>
              </a:rPr>
              <a:t>S</a:t>
            </a:r>
            <a:r>
              <a:rPr kumimoji="0" lang="zh-CN" altLang="zh-CN" sz="2400" b="0" i="0" strike="noStrike" kern="1200" cap="none" spc="0" normalizeH="0" baseline="0" noProof="0">
                <a:ln>
                  <a:noFill/>
                </a:ln>
                <a:solidFill>
                  <a:srgbClr val="FF0000"/>
                </a:solidFill>
                <a:effectLst/>
                <a:uLnTx/>
                <a:uFillTx/>
                <a:latin typeface="Times New Roman" panose="02020603050405020304" pitchFamily="24"/>
                <a:ea typeface="宋体" panose="02010600030101010101" pitchFamily="2" charset="-122"/>
                <a:cs typeface="+mn-cs"/>
              </a:rPr>
              <a:t>型</a:t>
            </a:r>
            <a:endParaRPr lang="zh-CN" altLang="en-US">
              <a:solidFill>
                <a:srgbClr val="FF0000"/>
              </a:solidFill>
            </a:endParaRPr>
          </a:p>
        </p:txBody>
      </p:sp>
      <p:sp>
        <p:nvSpPr>
          <p:cNvPr id="5" name="文本框 4"/>
          <p:cNvSpPr txBox="1"/>
          <p:nvPr/>
        </p:nvSpPr>
        <p:spPr>
          <a:xfrm>
            <a:off x="8989433" y="4657565"/>
            <a:ext cx="688085" cy="569100"/>
          </a:xfrm>
          <a:prstGeom prst="rect">
            <a:avLst/>
          </a:prstGeom>
          <a:noFill/>
        </p:spPr>
        <p:txBody>
          <a:bodyPr vert="horz" wrap="none" rtlCol="0">
            <a:noAutofit/>
          </a:bodyPr>
          <a:lstStyle/>
          <a:p>
            <a:r>
              <a:rPr kumimoji="0" lang="en-US" altLang="zh-CN" sz="2400" b="0" i="0" strike="noStrike" kern="1200" cap="none" spc="0" normalizeH="0" baseline="0" noProof="0">
                <a:ln>
                  <a:noFill/>
                </a:ln>
                <a:solidFill>
                  <a:srgbClr val="FF0000"/>
                </a:solidFill>
                <a:effectLst/>
                <a:uLnTx/>
                <a:uFillTx/>
                <a:latin typeface="Times New Roman" panose="02020603050405020304" pitchFamily="24"/>
                <a:ea typeface="宋体" panose="02010600030101010101" pitchFamily="2" charset="-122"/>
                <a:cs typeface="+mn-cs"/>
              </a:rPr>
              <a:t>R</a:t>
            </a:r>
            <a:r>
              <a:rPr kumimoji="0" lang="zh-CN" altLang="zh-CN" sz="2400" b="0" i="0" strike="noStrike" kern="1200" cap="none" spc="0" normalizeH="0" baseline="0" noProof="0">
                <a:ln>
                  <a:noFill/>
                </a:ln>
                <a:solidFill>
                  <a:srgbClr val="FF0000"/>
                </a:solidFill>
                <a:effectLst/>
                <a:uLnTx/>
                <a:uFillTx/>
                <a:latin typeface="Times New Roman" panose="02020603050405020304" pitchFamily="24"/>
                <a:ea typeface="宋体" panose="02010600030101010101" pitchFamily="2" charset="-122"/>
                <a:cs typeface="+mn-cs"/>
              </a:rPr>
              <a:t>型</a:t>
            </a:r>
            <a:endParaRPr lang="zh-CN" altLang="en-US">
              <a:solidFill>
                <a:srgbClr val="FF0000"/>
              </a:solidFill>
            </a:endParaRPr>
          </a:p>
        </p:txBody>
      </p:sp>
    </p:spTree>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P spid="3" grpId="0" build="allAtOnce"/>
      <p:bldP spid="4" grpId="0" build="allAtOnce"/>
      <p:bldP spid="5" grpId="0" build="allAtOnce"/>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YT"/>
        <p:cNvGrpSpPr/>
        <p:nvPr/>
      </p:nvGrpSpPr>
      <p:grpSpPr>
        <a:xfrm>
          <a:off x="0" y="0"/>
          <a:ext cx="0" cy="0"/>
          <a:chOff x="0" y="0"/>
          <a:chExt cx="0" cy="0"/>
        </a:xfrm>
      </p:grpSpPr>
      <p:sp>
        <p:nvSpPr>
          <p:cNvPr id="12166" name="yt_shape_12166"/>
          <p:cNvSpPr txBox="1"/>
          <p:nvPr/>
        </p:nvSpPr>
        <p:spPr>
          <a:xfrm>
            <a:off x="576127" y="1080000"/>
            <a:ext cx="10370075" cy="2349041"/>
          </a:xfrm>
          <a:prstGeom prst="rect">
            <a:avLst/>
          </a:prstGeom>
        </p:spPr>
        <p:txBody>
          <a:bodyPr vert="horz" wrap="square" lIns="0" tIns="0" rIns="0" bIns="0" rtlCol="0">
            <a:spAutoFit/>
          </a:bodyPr>
          <a:lstStyle/>
          <a:p>
            <a:pPr algn="l" eaLnBrk="1" latinLnBrk="0" hangingPunct="0">
              <a:lnSpc>
                <a:spcPct val="130000"/>
              </a:lnSpc>
            </a:pPr>
            <a:r>
              <a:rPr lang="zh-CN" altLang="zh-CN" sz="2400" b="0" i="0" u="none">
                <a:solidFill>
                  <a:srgbClr val="000000"/>
                </a:solidFill>
                <a:effectLst/>
                <a:latin typeface="Times New Roman" panose="02020603050405020304" pitchFamily="24"/>
                <a:ea typeface="宋体" panose="02010600030101010101" pitchFamily="2" charset="-122"/>
              </a:rPr>
              <a:t>　　观察指标</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不同微生物的菌落不同</a:t>
            </a:r>
            <a:r>
              <a:rPr lang="zh-CN" altLang="zh-CN" sz="2400" b="0" i="0" u="none">
                <a:solidFill>
                  <a:srgbClr val="000000"/>
                </a:solidFill>
                <a:effectLst/>
                <a:latin typeface="宋体" panose="02010600030101010101" pitchFamily="2" charset="-122"/>
                <a:ea typeface="宋体" panose="02010600030101010101" pitchFamily="2" charset="-122"/>
              </a:rPr>
              <a:t>，</a:t>
            </a:r>
            <a:r>
              <a:rPr lang="en-US" altLang="zh-CN" sz="2400" b="0" i="0" u="none">
                <a:solidFill>
                  <a:srgbClr val="000000"/>
                </a:solidFill>
                <a:effectLst/>
                <a:latin typeface="Times New Roman" panose="02020603050405020304" pitchFamily="24"/>
                <a:ea typeface="宋体" panose="02010600030101010101" pitchFamily="2" charset="-122"/>
              </a:rPr>
              <a:t>R</a:t>
            </a:r>
            <a:r>
              <a:rPr lang="zh-CN" altLang="zh-CN" sz="2400" b="0" i="0" u="none">
                <a:solidFill>
                  <a:srgbClr val="000000"/>
                </a:solidFill>
                <a:effectLst/>
                <a:latin typeface="Times New Roman" panose="02020603050405020304" pitchFamily="24"/>
                <a:ea typeface="宋体" panose="02010600030101010101" pitchFamily="2" charset="-122"/>
              </a:rPr>
              <a:t>型链球菌的菌落表面粗糙</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原因是菌体没有多糖荚膜</a:t>
            </a:r>
            <a:r>
              <a:rPr lang="zh-CN" altLang="zh-CN" sz="2400" b="0" i="0" u="none">
                <a:solidFill>
                  <a:srgbClr val="000000"/>
                </a:solidFill>
                <a:effectLst/>
                <a:latin typeface="宋体" panose="02010600030101010101" pitchFamily="2" charset="-122"/>
                <a:ea typeface="宋体" panose="02010600030101010101" pitchFamily="2" charset="-122"/>
              </a:rPr>
              <a:t>），</a:t>
            </a:r>
            <a:r>
              <a:rPr lang="en-US" altLang="zh-CN" sz="2400" b="0" i="0" u="none">
                <a:solidFill>
                  <a:srgbClr val="000000"/>
                </a:solidFill>
                <a:effectLst/>
                <a:latin typeface="Times New Roman" panose="02020603050405020304" pitchFamily="24"/>
                <a:ea typeface="宋体" panose="02010600030101010101" pitchFamily="2" charset="-122"/>
              </a:rPr>
              <a:t>S</a:t>
            </a:r>
            <a:r>
              <a:rPr lang="zh-CN" altLang="zh-CN" sz="2400" b="0" i="0" u="none">
                <a:solidFill>
                  <a:srgbClr val="000000"/>
                </a:solidFill>
                <a:effectLst/>
                <a:latin typeface="Times New Roman" panose="02020603050405020304" pitchFamily="24"/>
                <a:ea typeface="宋体" panose="02010600030101010101" pitchFamily="2" charset="-122"/>
              </a:rPr>
              <a:t>型链球菌的菌落表面光滑</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原因是菌体有多糖荚膜</a:t>
            </a:r>
            <a:r>
              <a:rPr lang="zh-CN" altLang="zh-CN" sz="2400" b="0" i="0" u="none">
                <a:solidFill>
                  <a:srgbClr val="000000"/>
                </a:solidFill>
                <a:effectLst/>
                <a:latin typeface="宋体" panose="02010600030101010101" pitchFamily="2" charset="-122"/>
                <a:ea typeface="宋体" panose="02010600030101010101" pitchFamily="2" charset="-122"/>
              </a:rPr>
              <a:t>）。</a:t>
            </a:r>
            <a:endParaRPr lang="zh-CN" altLang="zh-CN" sz="2400" b="0" i="0" u="none">
              <a:solidFill>
                <a:srgbClr val="000000"/>
              </a:solidFill>
              <a:effectLst/>
              <a:latin typeface="宋体" panose="02010600030101010101" pitchFamily="2" charset="-122"/>
              <a:ea typeface="宋体" panose="02010600030101010101" pitchFamily="2" charset="-122"/>
            </a:endParaRPr>
          </a:p>
          <a:p>
            <a:pPr indent="609600" algn="l" eaLnBrk="1" latinLnBrk="0" hangingPunct="0">
              <a:lnSpc>
                <a:spcPct val="130000"/>
              </a:lnSpc>
            </a:pPr>
            <a:r>
              <a:rPr lang="zh-CN" altLang="zh-CN" sz="2400" b="0" i="0" u="none">
                <a:solidFill>
                  <a:srgbClr val="000000"/>
                </a:solidFill>
                <a:effectLst/>
                <a:latin typeface="宋体" panose="02010600030101010101" pitchFamily="2" charset="-122"/>
                <a:ea typeface="宋体" panose="02010600030101010101" pitchFamily="2" charset="-122"/>
              </a:rPr>
              <a:t>（</a:t>
            </a:r>
            <a:r>
              <a:rPr lang="en-US" altLang="zh-CN" sz="2400" b="0" i="0" u="none">
                <a:solidFill>
                  <a:srgbClr val="000000"/>
                </a:solidFill>
                <a:effectLst/>
                <a:latin typeface="Times New Roman" panose="02020603050405020304" pitchFamily="24"/>
                <a:ea typeface="宋体" panose="02010600030101010101" pitchFamily="2" charset="-122"/>
              </a:rPr>
              <a:t>3</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结论</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100" b="0" i="0" spc="-100">
                <a:solidFill>
                  <a:srgbClr val="FF0000"/>
                </a:solidFill>
                <a:effectLst/>
                <a:latin typeface="Times New Roman" panose="02020603050405020304" pitchFamily="24"/>
                <a:ea typeface="宋体" panose="02010600030101010101" pitchFamily="2" charset="-122"/>
              </a:rPr>
              <a:t> </a:t>
            </a:r>
            <a:r>
              <a:rPr lang="zh-CN" altLang="zh-CN" sz="2400" b="0" i="0" u="sng">
                <a:solidFill>
                  <a:srgbClr val="000000"/>
                </a:solidFill>
                <a:effectLst/>
                <a:uFill>
                  <a:solidFill>
                    <a:srgbClr val="000000"/>
                  </a:solidFill>
                </a:uFill>
                <a:latin typeface="Times New Roman" panose="02020603050405020304" pitchFamily="24"/>
                <a:ea typeface="宋体" panose="02010600030101010101" pitchFamily="2" charset="-122"/>
              </a:rPr>
              <a:t>　</a:t>
            </a:r>
            <a:r>
              <a:rPr lang="en-US" altLang="zh-CN" sz="2400" b="0" i="0" u="sng">
                <a:solidFill>
                  <a:srgbClr val="FF0000">
                    <a:alpha val="0"/>
                  </a:srgbClr>
                </a:solidFill>
                <a:effectLst/>
                <a:uFill>
                  <a:solidFill>
                    <a:srgbClr val="000000"/>
                  </a:solidFill>
                </a:uFill>
                <a:latin typeface="Times New Roman" panose="02020603050405020304" pitchFamily="24"/>
                <a:ea typeface="宋体" panose="02010600030101010101" pitchFamily="2" charset="-122"/>
              </a:rPr>
              <a:t>DNA</a:t>
            </a:r>
            <a:r>
              <a:rPr lang="zh-CN" altLang="zh-CN" sz="2400" b="0" i="0" u="sng">
                <a:solidFill>
                  <a:srgbClr val="000000"/>
                </a:solidFill>
                <a:effectLst/>
                <a:uFill>
                  <a:solidFill>
                    <a:srgbClr val="000000"/>
                  </a:solidFill>
                </a:uFill>
                <a:latin typeface="Times New Roman" panose="02020603050405020304" pitchFamily="24"/>
                <a:ea typeface="宋体" panose="02010600030101010101" pitchFamily="2" charset="-122"/>
              </a:rPr>
              <a:t>　</a:t>
            </a:r>
            <a:r>
              <a:rPr lang="zh-CN" altLang="zh-CN" sz="2400" b="0" i="0" u="none">
                <a:solidFill>
                  <a:srgbClr val="000000"/>
                </a:solidFill>
                <a:effectLst/>
                <a:latin typeface="Times New Roman" panose="02020603050405020304" pitchFamily="24"/>
                <a:ea typeface="宋体" panose="02010600030101010101" pitchFamily="2" charset="-122"/>
              </a:rPr>
              <a:t>才是使</a:t>
            </a:r>
            <a:r>
              <a:rPr lang="en-US" altLang="zh-CN" sz="2400" b="0" i="0" u="none">
                <a:solidFill>
                  <a:srgbClr val="000000"/>
                </a:solidFill>
                <a:effectLst/>
                <a:latin typeface="Times New Roman" panose="02020603050405020304" pitchFamily="24"/>
                <a:ea typeface="宋体" panose="02010600030101010101" pitchFamily="2" charset="-122"/>
              </a:rPr>
              <a:t>R</a:t>
            </a:r>
            <a:r>
              <a:rPr lang="zh-CN" altLang="zh-CN" sz="2400" b="0" i="0" u="none">
                <a:solidFill>
                  <a:srgbClr val="000000"/>
                </a:solidFill>
                <a:effectLst/>
                <a:latin typeface="Times New Roman" panose="02020603050405020304" pitchFamily="24"/>
                <a:ea typeface="宋体" panose="02010600030101010101" pitchFamily="2" charset="-122"/>
              </a:rPr>
              <a:t>型细菌产生稳定遗传变化的物质</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即</a:t>
            </a:r>
            <a:r>
              <a:rPr lang="zh-CN" altLang="zh-CN" sz="100" b="0" i="0" spc="-100">
                <a:solidFill>
                  <a:srgbClr val="FF0000"/>
                </a:solidFill>
                <a:effectLst/>
                <a:latin typeface="Times New Roman" panose="02020603050405020304" pitchFamily="24"/>
                <a:ea typeface="宋体" panose="02010600030101010101" pitchFamily="2" charset="-122"/>
              </a:rPr>
              <a:t> </a:t>
            </a:r>
            <a:r>
              <a:rPr lang="zh-CN" altLang="zh-CN" sz="2400" b="0" i="0" u="sng">
                <a:solidFill>
                  <a:srgbClr val="000000"/>
                </a:solidFill>
                <a:effectLst/>
                <a:uFill>
                  <a:solidFill>
                    <a:srgbClr val="000000"/>
                  </a:solidFill>
                </a:uFill>
                <a:latin typeface="Times New Roman" panose="02020603050405020304" pitchFamily="24"/>
                <a:ea typeface="宋体" panose="02010600030101010101" pitchFamily="2" charset="-122"/>
              </a:rPr>
              <a:t>　</a:t>
            </a:r>
            <a:r>
              <a:rPr lang="en-US" altLang="zh-CN" sz="2400" b="0" i="0" u="sng">
                <a:solidFill>
                  <a:srgbClr val="FF0000">
                    <a:alpha val="0"/>
                  </a:srgbClr>
                </a:solidFill>
                <a:effectLst/>
                <a:uFill>
                  <a:solidFill>
                    <a:srgbClr val="000000"/>
                  </a:solidFill>
                </a:uFill>
                <a:latin typeface="Times New Roman" panose="02020603050405020304" pitchFamily="24"/>
                <a:ea typeface="宋体" panose="02010600030101010101" pitchFamily="2" charset="-122"/>
              </a:rPr>
              <a:t>DNA</a:t>
            </a:r>
            <a:r>
              <a:rPr lang="zh-CN" altLang="zh-CN" sz="2400" b="0" i="0" u="sng">
                <a:solidFill>
                  <a:srgbClr val="000000"/>
                </a:solidFill>
                <a:effectLst/>
                <a:uFill>
                  <a:solidFill>
                    <a:srgbClr val="000000"/>
                  </a:solidFill>
                </a:uFill>
                <a:latin typeface="Times New Roman" panose="02020603050405020304" pitchFamily="24"/>
                <a:ea typeface="宋体" panose="02010600030101010101" pitchFamily="2" charset="-122"/>
              </a:rPr>
              <a:t>　</a:t>
            </a:r>
            <a:r>
              <a:rPr lang="zh-CN" altLang="zh-CN" sz="2400" b="0" i="0" u="none">
                <a:solidFill>
                  <a:srgbClr val="000000"/>
                </a:solidFill>
                <a:effectLst/>
                <a:latin typeface="Times New Roman" panose="02020603050405020304" pitchFamily="24"/>
                <a:ea typeface="宋体" panose="02010600030101010101" pitchFamily="2" charset="-122"/>
              </a:rPr>
              <a:t>是转化因子</a:t>
            </a:r>
            <a:r>
              <a:rPr lang="zh-CN" altLang="zh-CN" sz="2400" b="0" i="0" u="none">
                <a:solidFill>
                  <a:srgbClr val="000000"/>
                </a:solidFill>
                <a:effectLst/>
                <a:latin typeface="宋体" panose="02010600030101010101" pitchFamily="2" charset="-122"/>
                <a:ea typeface="宋体" panose="02010600030101010101" pitchFamily="2" charset="-122"/>
              </a:rPr>
              <a:t>。</a:t>
            </a:r>
            <a:endParaRPr lang="zh-CN" altLang="zh-CN" sz="2400" b="0" i="0" u="none">
              <a:solidFill>
                <a:srgbClr val="000000"/>
              </a:solidFill>
              <a:effectLst/>
              <a:latin typeface="宋体" panose="02010600030101010101" pitchFamily="2" charset="-122"/>
              <a:ea typeface="宋体" panose="02010600030101010101" pitchFamily="2" charset="-122"/>
            </a:endParaRPr>
          </a:p>
        </p:txBody>
      </p:sp>
      <p:sp>
        <p:nvSpPr>
          <p:cNvPr id="2" name="文本框 1"/>
          <p:cNvSpPr txBox="1"/>
          <p:nvPr>
            <p:custDataLst>
              <p:tags r:id="rId1"/>
            </p:custDataLst>
          </p:nvPr>
        </p:nvSpPr>
        <p:spPr>
          <a:xfrm>
            <a:off x="3153116" y="2459658"/>
            <a:ext cx="842074" cy="569100"/>
          </a:xfrm>
          <a:prstGeom prst="rect">
            <a:avLst/>
          </a:prstGeom>
          <a:noFill/>
        </p:spPr>
        <p:txBody>
          <a:bodyPr vert="horz" wrap="none" rtlCol="0">
            <a:noAutofit/>
          </a:bodyPr>
          <a:lstStyle/>
          <a:p>
            <a:pPr>
              <a:lnSpc>
                <a:spcPct val="130000"/>
              </a:lnSpc>
            </a:pPr>
            <a:r>
              <a:rPr kumimoji="0" lang="en-US" altLang="zh-CN" sz="2400" b="0" i="0" strike="noStrike" kern="1200" cap="none" spc="0" normalizeH="0" baseline="0" noProof="0">
                <a:ln>
                  <a:noFill/>
                </a:ln>
                <a:solidFill>
                  <a:srgbClr val="FF0000"/>
                </a:solidFill>
                <a:effectLst/>
                <a:uLnTx/>
                <a:uFill>
                  <a:solidFill>
                    <a:srgbClr val="000000"/>
                  </a:solidFill>
                </a:uFill>
                <a:latin typeface="Times New Roman" panose="02020603050405020304" pitchFamily="24"/>
                <a:ea typeface="宋体" panose="02010600030101010101" pitchFamily="2" charset="-122"/>
                <a:cs typeface="+mn-cs"/>
              </a:rPr>
              <a:t>DNA</a:t>
            </a:r>
            <a:endParaRPr lang="zh-CN" altLang="en-US">
              <a:solidFill>
                <a:srgbClr val="FF0000"/>
              </a:solidFill>
            </a:endParaRPr>
          </a:p>
        </p:txBody>
      </p:sp>
      <p:sp>
        <p:nvSpPr>
          <p:cNvPr id="3" name="文本框 2"/>
          <p:cNvSpPr txBox="1"/>
          <p:nvPr>
            <p:custDataLst>
              <p:tags r:id="rId2"/>
            </p:custDataLst>
          </p:nvPr>
        </p:nvSpPr>
        <p:spPr>
          <a:xfrm>
            <a:off x="575651" y="2911016"/>
            <a:ext cx="842074" cy="517983"/>
          </a:xfrm>
          <a:prstGeom prst="rect">
            <a:avLst/>
          </a:prstGeom>
          <a:noFill/>
        </p:spPr>
        <p:txBody>
          <a:bodyPr vert="horz" wrap="none" rtlCol="0">
            <a:noAutofit/>
          </a:bodyPr>
          <a:lstStyle/>
          <a:p>
            <a:pPr>
              <a:lnSpc>
                <a:spcPct val="130000"/>
              </a:lnSpc>
            </a:pPr>
            <a:r>
              <a:rPr kumimoji="0" lang="en-US" altLang="zh-CN" sz="2400" b="0" i="0" strike="noStrike" kern="1200" cap="none" spc="0" normalizeH="0" baseline="0" noProof="0">
                <a:ln>
                  <a:noFill/>
                </a:ln>
                <a:solidFill>
                  <a:srgbClr val="FF0000"/>
                </a:solidFill>
                <a:effectLst/>
                <a:uLnTx/>
                <a:uFill>
                  <a:solidFill>
                    <a:srgbClr val="000000"/>
                  </a:solidFill>
                </a:uFill>
                <a:latin typeface="Times New Roman" panose="02020603050405020304" pitchFamily="24"/>
                <a:ea typeface="宋体" panose="02010600030101010101" pitchFamily="2" charset="-122"/>
                <a:cs typeface="+mn-cs"/>
              </a:rPr>
              <a:t>DNA</a:t>
            </a:r>
            <a:endParaRPr lang="zh-CN" altLang="en-US">
              <a:solidFill>
                <a:srgbClr val="FF0000"/>
              </a:solidFill>
            </a:endParaRPr>
          </a:p>
        </p:txBody>
      </p:sp>
    </p:spTree>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P spid="3" grpId="0" build="allAtOnce"/>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YT"/>
        <p:cNvGrpSpPr/>
        <p:nvPr/>
      </p:nvGrpSpPr>
      <p:grpSpPr>
        <a:xfrm>
          <a:off x="0" y="0"/>
          <a:ext cx="0" cy="0"/>
          <a:chOff x="0" y="0"/>
          <a:chExt cx="0" cy="0"/>
        </a:xfrm>
      </p:grpSpPr>
      <p:sp>
        <p:nvSpPr>
          <p:cNvPr id="12207" name="yt_shape_12207"/>
          <p:cNvSpPr txBox="1"/>
          <p:nvPr/>
        </p:nvSpPr>
        <p:spPr>
          <a:xfrm>
            <a:off x="576127" y="1991359"/>
            <a:ext cx="10370075" cy="3841052"/>
          </a:xfrm>
          <a:prstGeom prst="rect">
            <a:avLst/>
          </a:prstGeom>
        </p:spPr>
        <p:txBody>
          <a:bodyPr vert="horz" wrap="square" lIns="0" tIns="0" rIns="0" bIns="0" rtlCol="0">
            <a:spAutoFit/>
          </a:bodyPr>
          <a:lstStyle/>
          <a:p>
            <a:pPr indent="609600" algn="l" eaLnBrk="1" latinLnBrk="0" hangingPunct="0">
              <a:lnSpc>
                <a:spcPct val="130000"/>
              </a:lnSpc>
            </a:pPr>
            <a:r>
              <a:rPr lang="zh-CN" altLang="zh-CN" sz="2400" b="0" i="0" u="none" smtClean="0">
                <a:solidFill>
                  <a:srgbClr val="000000"/>
                </a:solidFill>
                <a:effectLst/>
                <a:latin typeface="Times New Roman" panose="02020603050405020304" pitchFamily="24"/>
                <a:ea typeface="黑体" panose="02010609060101010101" pitchFamily="49" charset="-122"/>
              </a:rPr>
              <a:t>易</a:t>
            </a:r>
            <a:r>
              <a:rPr lang="zh-CN" altLang="zh-CN" sz="2400" b="0" i="0" u="none">
                <a:solidFill>
                  <a:srgbClr val="000000"/>
                </a:solidFill>
                <a:effectLst/>
                <a:latin typeface="Times New Roman" panose="02020603050405020304" pitchFamily="24"/>
                <a:ea typeface="黑体" panose="02010609060101010101" pitchFamily="49" charset="-122"/>
              </a:rPr>
              <a:t>错提醒</a:t>
            </a:r>
            <a:r>
              <a:rPr lang="en-US" altLang="zh-CN" sz="2400" b="1" i="0" u="none">
                <a:solidFill>
                  <a:srgbClr val="000000"/>
                </a:solidFill>
                <a:effectLst/>
                <a:latin typeface="Times New Roman" panose="02020603050405020304" pitchFamily="24"/>
                <a:ea typeface="宋体" panose="02010600030101010101" pitchFamily="2" charset="-122"/>
              </a:rPr>
              <a:t>1</a:t>
            </a:r>
            <a:r>
              <a:rPr lang="zh-CN" altLang="zh-CN" sz="2400" b="0" i="0" u="none">
                <a:solidFill>
                  <a:srgbClr val="000000"/>
                </a:solidFill>
                <a:effectLst/>
                <a:latin typeface="Times New Roman" panose="02020603050405020304" pitchFamily="24"/>
                <a:ea typeface="宋体" panose="02010600030101010101" pitchFamily="2" charset="-122"/>
              </a:rPr>
              <a:t>　肺炎链球菌的转化实验的易错分析</a:t>
            </a:r>
            <a:endParaRPr lang="zh-CN" altLang="zh-CN" sz="2400" b="0" i="0" u="none">
              <a:solidFill>
                <a:srgbClr val="000000"/>
              </a:solidFill>
              <a:effectLst/>
              <a:latin typeface="Times New Roman" panose="02020603050405020304" pitchFamily="24"/>
              <a:ea typeface="宋体" panose="02010600030101010101" pitchFamily="2" charset="-122"/>
            </a:endParaRPr>
          </a:p>
          <a:p>
            <a:pPr indent="609600" algn="l" eaLnBrk="1" latinLnBrk="0" hangingPunct="0">
              <a:lnSpc>
                <a:spcPct val="130000"/>
              </a:lnSpc>
            </a:pPr>
            <a:r>
              <a:rPr lang="zh-CN" altLang="zh-CN" sz="2400" b="0" i="0" u="none">
                <a:solidFill>
                  <a:srgbClr val="000000"/>
                </a:solidFill>
                <a:effectLst/>
                <a:latin typeface="宋体" panose="02010600030101010101" pitchFamily="2" charset="-122"/>
                <a:ea typeface="宋体" panose="02010600030101010101" pitchFamily="2" charset="-122"/>
              </a:rPr>
              <a:t>（</a:t>
            </a:r>
            <a:r>
              <a:rPr lang="en-US" altLang="zh-CN" sz="2400" b="0" i="0" u="none">
                <a:solidFill>
                  <a:srgbClr val="000000"/>
                </a:solidFill>
                <a:effectLst/>
                <a:latin typeface="Times New Roman" panose="02020603050405020304" pitchFamily="24"/>
                <a:ea typeface="宋体" panose="02010600030101010101" pitchFamily="2" charset="-122"/>
              </a:rPr>
              <a:t>1</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肺炎链球菌在转化过程中并不是所有的</a:t>
            </a:r>
            <a:r>
              <a:rPr lang="en-US" altLang="zh-CN" sz="2400" b="0" i="0" u="none">
                <a:solidFill>
                  <a:srgbClr val="000000"/>
                </a:solidFill>
                <a:effectLst/>
                <a:latin typeface="Times New Roman" panose="02020603050405020304" pitchFamily="24"/>
                <a:ea typeface="宋体" panose="02010600030101010101" pitchFamily="2" charset="-122"/>
              </a:rPr>
              <a:t>R</a:t>
            </a:r>
            <a:r>
              <a:rPr lang="zh-CN" altLang="zh-CN" sz="2400" b="0" i="0" u="none">
                <a:solidFill>
                  <a:srgbClr val="000000"/>
                </a:solidFill>
                <a:effectLst/>
                <a:latin typeface="Times New Roman" panose="02020603050405020304" pitchFamily="24"/>
                <a:ea typeface="宋体" panose="02010600030101010101" pitchFamily="2" charset="-122"/>
              </a:rPr>
              <a:t>型细菌均转化成</a:t>
            </a:r>
            <a:r>
              <a:rPr lang="en-US" altLang="zh-CN" sz="2400" b="0" i="0" u="none">
                <a:solidFill>
                  <a:srgbClr val="000000"/>
                </a:solidFill>
                <a:effectLst/>
                <a:latin typeface="Times New Roman" panose="02020603050405020304" pitchFamily="24"/>
                <a:ea typeface="宋体" panose="02010600030101010101" pitchFamily="2" charset="-122"/>
              </a:rPr>
              <a:t>S</a:t>
            </a:r>
            <a:r>
              <a:rPr lang="zh-CN" altLang="zh-CN" sz="2400" b="0" i="0" u="none">
                <a:solidFill>
                  <a:srgbClr val="000000"/>
                </a:solidFill>
                <a:effectLst/>
                <a:latin typeface="Times New Roman" panose="02020603050405020304" pitchFamily="24"/>
                <a:ea typeface="宋体" panose="02010600030101010101" pitchFamily="2" charset="-122"/>
              </a:rPr>
              <a:t>型细菌</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而是只有</a:t>
            </a:r>
            <a:r>
              <a:rPr lang="zh-CN" altLang="zh-CN" sz="2400" b="0" i="0" u="none">
                <a:solidFill>
                  <a:srgbClr val="FF0000"/>
                </a:solidFill>
                <a:effectLst/>
                <a:latin typeface="Times New Roman" panose="02020603050405020304" pitchFamily="24"/>
                <a:ea typeface="宋体" panose="02010600030101010101" pitchFamily="2" charset="-122"/>
              </a:rPr>
              <a:t>少部分</a:t>
            </a:r>
            <a:r>
              <a:rPr lang="en-US" altLang="zh-CN" sz="2400" b="0" i="0" u="none">
                <a:solidFill>
                  <a:srgbClr val="000000"/>
                </a:solidFill>
                <a:effectLst/>
                <a:latin typeface="Times New Roman" panose="02020603050405020304" pitchFamily="24"/>
                <a:ea typeface="宋体" panose="02010600030101010101" pitchFamily="2" charset="-122"/>
              </a:rPr>
              <a:t>R</a:t>
            </a:r>
            <a:r>
              <a:rPr lang="zh-CN" altLang="zh-CN" sz="2400" b="0" i="0" u="none">
                <a:solidFill>
                  <a:srgbClr val="000000"/>
                </a:solidFill>
                <a:effectLst/>
                <a:latin typeface="Times New Roman" panose="02020603050405020304" pitchFamily="24"/>
                <a:ea typeface="宋体" panose="02010600030101010101" pitchFamily="2" charset="-122"/>
              </a:rPr>
              <a:t>型细菌转化为</a:t>
            </a:r>
            <a:r>
              <a:rPr lang="en-US" altLang="zh-CN" sz="2400" b="0" i="0" u="none">
                <a:solidFill>
                  <a:srgbClr val="000000"/>
                </a:solidFill>
                <a:effectLst/>
                <a:latin typeface="Times New Roman" panose="02020603050405020304" pitchFamily="24"/>
                <a:ea typeface="宋体" panose="02010600030101010101" pitchFamily="2" charset="-122"/>
              </a:rPr>
              <a:t>S</a:t>
            </a:r>
            <a:r>
              <a:rPr lang="zh-CN" altLang="zh-CN" sz="2400" b="0" i="0" u="none">
                <a:solidFill>
                  <a:srgbClr val="000000"/>
                </a:solidFill>
                <a:effectLst/>
                <a:latin typeface="Times New Roman" panose="02020603050405020304" pitchFamily="24"/>
                <a:ea typeface="宋体" panose="02010600030101010101" pitchFamily="2" charset="-122"/>
              </a:rPr>
              <a:t>型细菌</a:t>
            </a:r>
            <a:r>
              <a:rPr lang="zh-CN" altLang="zh-CN" sz="2400" b="0" i="0" u="none">
                <a:solidFill>
                  <a:srgbClr val="000000"/>
                </a:solidFill>
                <a:effectLst/>
                <a:latin typeface="宋体" panose="02010600030101010101" pitchFamily="2" charset="-122"/>
                <a:ea typeface="宋体" panose="02010600030101010101" pitchFamily="2" charset="-122"/>
              </a:rPr>
              <a:t>。</a:t>
            </a:r>
            <a:endParaRPr lang="zh-CN" altLang="zh-CN" sz="2400" b="0" i="0" u="none">
              <a:solidFill>
                <a:srgbClr val="000000"/>
              </a:solidFill>
              <a:effectLst/>
              <a:latin typeface="宋体" panose="02010600030101010101" pitchFamily="2" charset="-122"/>
              <a:ea typeface="宋体" panose="02010600030101010101" pitchFamily="2" charset="-122"/>
            </a:endParaRPr>
          </a:p>
          <a:p>
            <a:pPr indent="609600" algn="l" eaLnBrk="1" latinLnBrk="0" hangingPunct="0">
              <a:lnSpc>
                <a:spcPct val="130000"/>
              </a:lnSpc>
            </a:pPr>
            <a:r>
              <a:rPr lang="zh-CN" altLang="zh-CN" sz="2400" b="0" i="0" u="none">
                <a:solidFill>
                  <a:srgbClr val="000000"/>
                </a:solidFill>
                <a:effectLst/>
                <a:latin typeface="宋体" panose="02010600030101010101" pitchFamily="2" charset="-122"/>
                <a:ea typeface="宋体" panose="02010600030101010101" pitchFamily="2" charset="-122"/>
              </a:rPr>
              <a:t>（</a:t>
            </a:r>
            <a:r>
              <a:rPr lang="en-US" altLang="zh-CN" sz="2400" b="0" i="0" u="none">
                <a:solidFill>
                  <a:srgbClr val="000000"/>
                </a:solidFill>
                <a:effectLst/>
                <a:latin typeface="Times New Roman" panose="02020603050405020304" pitchFamily="24"/>
                <a:ea typeface="宋体" panose="02010600030101010101" pitchFamily="2" charset="-122"/>
              </a:rPr>
              <a:t>2</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在加热致死的</a:t>
            </a:r>
            <a:r>
              <a:rPr lang="en-US" altLang="zh-CN" sz="2400" b="0" i="0" u="none">
                <a:solidFill>
                  <a:srgbClr val="000000"/>
                </a:solidFill>
                <a:effectLst/>
                <a:latin typeface="Times New Roman" panose="02020603050405020304" pitchFamily="24"/>
                <a:ea typeface="宋体" panose="02010600030101010101" pitchFamily="2" charset="-122"/>
              </a:rPr>
              <a:t>S</a:t>
            </a:r>
            <a:r>
              <a:rPr lang="zh-CN" altLang="zh-CN" sz="2400" b="0" i="0" u="none">
                <a:solidFill>
                  <a:srgbClr val="000000"/>
                </a:solidFill>
                <a:effectLst/>
                <a:latin typeface="Times New Roman" panose="02020603050405020304" pitchFamily="24"/>
                <a:ea typeface="宋体" panose="02010600030101010101" pitchFamily="2" charset="-122"/>
              </a:rPr>
              <a:t>型细菌中</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其蛋白质变性失活</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但不要认为</a:t>
            </a:r>
            <a:r>
              <a:rPr lang="en-US" altLang="zh-CN" sz="2400" b="0" i="0" u="none">
                <a:solidFill>
                  <a:srgbClr val="000000"/>
                </a:solidFill>
                <a:effectLst/>
                <a:latin typeface="Times New Roman" panose="02020603050405020304" pitchFamily="24"/>
                <a:ea typeface="宋体" panose="02010600030101010101" pitchFamily="2" charset="-122"/>
              </a:rPr>
              <a:t>DNA</a:t>
            </a:r>
            <a:r>
              <a:rPr lang="zh-CN" altLang="zh-CN" sz="2400" b="0" i="0" u="none">
                <a:solidFill>
                  <a:srgbClr val="000000"/>
                </a:solidFill>
                <a:effectLst/>
                <a:latin typeface="Times New Roman" panose="02020603050405020304" pitchFamily="24"/>
                <a:ea typeface="宋体" panose="02010600030101010101" pitchFamily="2" charset="-122"/>
              </a:rPr>
              <a:t>也变性失活</a:t>
            </a:r>
            <a:r>
              <a:rPr lang="zh-CN" altLang="zh-CN" sz="2400" b="0" i="0" u="none">
                <a:solidFill>
                  <a:srgbClr val="000000"/>
                </a:solidFill>
                <a:effectLst/>
                <a:latin typeface="宋体" panose="02010600030101010101" pitchFamily="2" charset="-122"/>
                <a:ea typeface="宋体" panose="02010600030101010101" pitchFamily="2" charset="-122"/>
              </a:rPr>
              <a:t>。</a:t>
            </a:r>
            <a:r>
              <a:rPr lang="en-US" altLang="zh-CN" sz="2400" b="0" i="0" u="none">
                <a:solidFill>
                  <a:srgbClr val="000000"/>
                </a:solidFill>
                <a:effectLst/>
                <a:latin typeface="Times New Roman" panose="02020603050405020304" pitchFamily="24"/>
                <a:ea typeface="宋体" panose="02010600030101010101" pitchFamily="2" charset="-122"/>
              </a:rPr>
              <a:t>DNA</a:t>
            </a:r>
            <a:r>
              <a:rPr lang="zh-CN" altLang="zh-CN" sz="2400" b="0" i="0" u="none">
                <a:solidFill>
                  <a:srgbClr val="000000"/>
                </a:solidFill>
                <a:effectLst/>
                <a:latin typeface="Times New Roman" panose="02020603050405020304" pitchFamily="24"/>
                <a:ea typeface="宋体" panose="02010600030101010101" pitchFamily="2" charset="-122"/>
              </a:rPr>
              <a:t>在加热过程中</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双螺旋解开</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氢键被打开</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但缓慢冷却时</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其结构可恢复</a:t>
            </a:r>
            <a:r>
              <a:rPr lang="zh-CN" altLang="zh-CN" sz="2400" b="0" i="0" u="none">
                <a:solidFill>
                  <a:srgbClr val="000000"/>
                </a:solidFill>
                <a:effectLst/>
                <a:latin typeface="宋体" panose="02010600030101010101" pitchFamily="2" charset="-122"/>
                <a:ea typeface="宋体" panose="02010600030101010101" pitchFamily="2" charset="-122"/>
              </a:rPr>
              <a:t>。</a:t>
            </a:r>
            <a:endParaRPr lang="zh-CN" altLang="zh-CN" sz="2400" b="0" i="0" u="none">
              <a:solidFill>
                <a:srgbClr val="000000"/>
              </a:solidFill>
              <a:effectLst/>
              <a:latin typeface="宋体" panose="02010600030101010101" pitchFamily="2" charset="-122"/>
              <a:ea typeface="宋体" panose="02010600030101010101" pitchFamily="2" charset="-122"/>
            </a:endParaRPr>
          </a:p>
          <a:p>
            <a:pPr indent="609600" algn="l" eaLnBrk="1" latinLnBrk="0" hangingPunct="0">
              <a:lnSpc>
                <a:spcPct val="130000"/>
              </a:lnSpc>
            </a:pPr>
            <a:r>
              <a:rPr lang="zh-CN" altLang="zh-CN" sz="2400" b="0" i="0" u="none">
                <a:solidFill>
                  <a:srgbClr val="000000"/>
                </a:solidFill>
                <a:effectLst/>
                <a:latin typeface="宋体" panose="02010600030101010101" pitchFamily="2" charset="-122"/>
                <a:ea typeface="宋体" panose="02010600030101010101" pitchFamily="2" charset="-122"/>
              </a:rPr>
              <a:t>（</a:t>
            </a:r>
            <a:r>
              <a:rPr lang="en-US" altLang="zh-CN" sz="2400" b="0" i="0" u="none">
                <a:solidFill>
                  <a:srgbClr val="000000"/>
                </a:solidFill>
                <a:effectLst/>
                <a:latin typeface="Times New Roman" panose="02020603050405020304" pitchFamily="24"/>
                <a:ea typeface="宋体" panose="02010600030101010101" pitchFamily="2" charset="-122"/>
              </a:rPr>
              <a:t>3</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a:t>
            </a:r>
            <a:r>
              <a:rPr lang="zh-CN" altLang="zh-CN" sz="2400" b="0" i="0" u="none">
                <a:solidFill>
                  <a:srgbClr val="FF0000"/>
                </a:solidFill>
                <a:effectLst/>
                <a:latin typeface="Times New Roman" panose="02020603050405020304" pitchFamily="24"/>
                <a:ea typeface="宋体" panose="02010600030101010101" pitchFamily="2" charset="-122"/>
              </a:rPr>
              <a:t>转化的实质</a:t>
            </a:r>
            <a:r>
              <a:rPr lang="zh-CN" altLang="zh-CN" sz="2400" b="0" i="0" u="none">
                <a:solidFill>
                  <a:srgbClr val="000000"/>
                </a:solidFill>
                <a:effectLst/>
                <a:latin typeface="Times New Roman" panose="02020603050405020304" pitchFamily="24"/>
                <a:ea typeface="宋体" panose="02010600030101010101" pitchFamily="2" charset="-122"/>
              </a:rPr>
              <a:t>并不是基因发生突变</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而是</a:t>
            </a:r>
            <a:r>
              <a:rPr lang="en-US" altLang="zh-CN" sz="2400" b="0" i="0" u="none">
                <a:solidFill>
                  <a:srgbClr val="000000"/>
                </a:solidFill>
                <a:effectLst/>
                <a:latin typeface="Times New Roman" panose="02020603050405020304" pitchFamily="24"/>
                <a:ea typeface="宋体" panose="02010600030101010101" pitchFamily="2" charset="-122"/>
              </a:rPr>
              <a:t>S</a:t>
            </a:r>
            <a:r>
              <a:rPr lang="zh-CN" altLang="zh-CN" sz="2400" b="0" i="0" u="none">
                <a:solidFill>
                  <a:srgbClr val="000000"/>
                </a:solidFill>
                <a:effectLst/>
                <a:latin typeface="Times New Roman" panose="02020603050405020304" pitchFamily="24"/>
                <a:ea typeface="宋体" panose="02010600030101010101" pitchFamily="2" charset="-122"/>
              </a:rPr>
              <a:t>型细菌的</a:t>
            </a:r>
            <a:r>
              <a:rPr lang="en-US" altLang="zh-CN" sz="2400" b="0" i="0" u="none">
                <a:solidFill>
                  <a:srgbClr val="000000"/>
                </a:solidFill>
                <a:effectLst/>
                <a:latin typeface="Times New Roman" panose="02020603050405020304" pitchFamily="24"/>
                <a:ea typeface="宋体" panose="02010600030101010101" pitchFamily="2" charset="-122"/>
              </a:rPr>
              <a:t>DNA</a:t>
            </a:r>
            <a:r>
              <a:rPr lang="zh-CN" altLang="zh-CN" sz="2400" b="0" i="0" u="none">
                <a:solidFill>
                  <a:srgbClr val="000000"/>
                </a:solidFill>
                <a:effectLst/>
                <a:latin typeface="Times New Roman" panose="02020603050405020304" pitchFamily="24"/>
                <a:ea typeface="宋体" panose="02010600030101010101" pitchFamily="2" charset="-122"/>
              </a:rPr>
              <a:t>片段整合到了</a:t>
            </a:r>
            <a:r>
              <a:rPr lang="en-US" altLang="zh-CN" sz="2400" b="0" i="0" u="none">
                <a:solidFill>
                  <a:srgbClr val="000000"/>
                </a:solidFill>
                <a:effectLst/>
                <a:latin typeface="Times New Roman" panose="02020603050405020304" pitchFamily="24"/>
                <a:ea typeface="宋体" panose="02010600030101010101" pitchFamily="2" charset="-122"/>
              </a:rPr>
              <a:t>R</a:t>
            </a:r>
            <a:r>
              <a:rPr lang="zh-CN" altLang="zh-CN" sz="2400" b="0" i="0" u="none">
                <a:solidFill>
                  <a:srgbClr val="000000"/>
                </a:solidFill>
                <a:effectLst/>
                <a:latin typeface="Times New Roman" panose="02020603050405020304" pitchFamily="24"/>
                <a:ea typeface="宋体" panose="02010600030101010101" pitchFamily="2" charset="-122"/>
              </a:rPr>
              <a:t>型细菌的</a:t>
            </a:r>
            <a:r>
              <a:rPr lang="en-US" altLang="zh-CN" sz="2400" b="0" i="0" u="none">
                <a:solidFill>
                  <a:srgbClr val="000000"/>
                </a:solidFill>
                <a:effectLst/>
                <a:latin typeface="Times New Roman" panose="02020603050405020304" pitchFamily="24"/>
                <a:ea typeface="宋体" panose="02010600030101010101" pitchFamily="2" charset="-122"/>
              </a:rPr>
              <a:t>DNA</a:t>
            </a:r>
            <a:r>
              <a:rPr lang="zh-CN" altLang="zh-CN" sz="2400" b="0" i="0" u="none">
                <a:solidFill>
                  <a:srgbClr val="000000"/>
                </a:solidFill>
                <a:effectLst/>
                <a:latin typeface="Times New Roman" panose="02020603050405020304" pitchFamily="24"/>
                <a:ea typeface="宋体" panose="02010600030101010101" pitchFamily="2" charset="-122"/>
              </a:rPr>
              <a:t>中</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即实现了</a:t>
            </a:r>
            <a:r>
              <a:rPr lang="zh-CN" altLang="zh-CN" sz="2400" b="0" i="0" u="none">
                <a:solidFill>
                  <a:srgbClr val="FF0000"/>
                </a:solidFill>
                <a:effectLst/>
                <a:latin typeface="Times New Roman" panose="02020603050405020304" pitchFamily="24"/>
                <a:ea typeface="宋体" panose="02010600030101010101" pitchFamily="2" charset="-122"/>
              </a:rPr>
              <a:t>基因重组</a:t>
            </a:r>
            <a:r>
              <a:rPr lang="zh-CN" altLang="zh-CN" sz="2400" b="0" i="0" u="none">
                <a:solidFill>
                  <a:srgbClr val="000000"/>
                </a:solidFill>
                <a:effectLst/>
                <a:latin typeface="宋体" panose="02010600030101010101" pitchFamily="2" charset="-122"/>
                <a:ea typeface="宋体" panose="02010600030101010101" pitchFamily="2" charset="-122"/>
              </a:rPr>
              <a:t>。</a:t>
            </a:r>
            <a:endParaRPr lang="zh-CN" altLang="zh-CN" sz="2400" b="0" i="0" u="none">
              <a:solidFill>
                <a:srgbClr val="000000"/>
              </a:solidFill>
              <a:effectLst/>
              <a:latin typeface="宋体" panose="02010600030101010101" pitchFamily="2" charset="-122"/>
              <a:ea typeface="宋体" panose="02010600030101010101" pitchFamily="2" charset="-122"/>
            </a:endParaRPr>
          </a:p>
        </p:txBody>
      </p:sp>
      <p:pic>
        <p:nvPicPr>
          <p:cNvPr id="3" name="Picture 10"/>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591403" y="1080000"/>
            <a:ext cx="4340225" cy="837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11"/>
          <p:cNvSpPr txBox="1">
            <a:spLocks noChangeArrowheads="1"/>
          </p:cNvSpPr>
          <p:nvPr/>
        </p:nvSpPr>
        <p:spPr bwMode="auto">
          <a:xfrm>
            <a:off x="4582814" y="1239061"/>
            <a:ext cx="3312718" cy="396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5214" tIns="57607" rIns="115214" bIns="57607">
            <a:spAutoFit/>
          </a:bodyPr>
          <a:lstStyle/>
          <a:p>
            <a:pPr algn="ctr" fontAlgn="base">
              <a:lnSpc>
                <a:spcPct val="100000"/>
              </a:lnSpc>
            </a:pPr>
            <a:r>
              <a:rPr lang="zh-CN" sz="2600" kern="1200">
                <a:solidFill>
                  <a:srgbClr val="000000"/>
                </a:solidFill>
                <a:effectLst/>
                <a:latin typeface="Arial" panose="020B0604020202020204" pitchFamily="34" charset="0"/>
                <a:ea typeface="微软雅黑" panose="020B0503020204020204" charset="-122"/>
                <a:cs typeface="Times New Roman" panose="02020603050405020304" pitchFamily="18" charset="0"/>
              </a:rPr>
              <a:t>二维过关——过易错</a:t>
            </a:r>
            <a:endParaRPr lang="zh-CN" sz="1200">
              <a:solidFill>
                <a:srgbClr val="000000"/>
              </a:solidFill>
              <a:effectLst/>
              <a:latin typeface="Times New Roman" panose="02020603050405020304" pitchFamily="18" charset="0"/>
              <a:ea typeface="宋体" panose="02010600030101010101" pitchFamily="2" charset="-122"/>
              <a:cs typeface="Arial" panose="020B0604020202020204" pitchFamily="34" charset="0"/>
            </a:endParaRP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YT"/>
        <p:cNvGrpSpPr/>
        <p:nvPr/>
      </p:nvGrpSpPr>
      <p:grpSpPr>
        <a:xfrm>
          <a:off x="0" y="0"/>
          <a:ext cx="0" cy="0"/>
          <a:chOff x="0" y="0"/>
          <a:chExt cx="0" cy="0"/>
        </a:xfrm>
      </p:grpSpPr>
      <p:sp>
        <p:nvSpPr>
          <p:cNvPr id="12177" name="yt_shape_12177"/>
          <p:cNvSpPr txBox="1"/>
          <p:nvPr/>
        </p:nvSpPr>
        <p:spPr>
          <a:xfrm>
            <a:off x="576000" y="1080000"/>
            <a:ext cx="4385816" cy="908647"/>
          </a:xfrm>
          <a:prstGeom prst="rect">
            <a:avLst/>
          </a:prstGeom>
        </p:spPr>
        <p:txBody>
          <a:bodyPr vert="horz" wrap="none" lIns="0" tIns="0" rIns="0" bIns="0" rtlCol="0">
            <a:spAutoFit/>
          </a:bodyPr>
          <a:lstStyle/>
          <a:p>
            <a:pPr algn="l" eaLnBrk="1" latinLnBrk="0" hangingPunct="0">
              <a:lnSpc>
                <a:spcPct val="130000"/>
              </a:lnSpc>
            </a:pPr>
            <a:r>
              <a:rPr lang="zh-CN" altLang="zh-CN" sz="2400" b="0" i="0" u="none">
                <a:solidFill>
                  <a:srgbClr val="000000"/>
                </a:solidFill>
                <a:effectLst/>
                <a:latin typeface="Times New Roman" panose="02020603050405020304" pitchFamily="24"/>
                <a:ea typeface="黑体" panose="02010609060101010101" pitchFamily="49" charset="-122"/>
              </a:rPr>
              <a:t>二、 噬菌体侵染细菌的实验</a:t>
            </a:r>
            <a:endParaRPr lang="zh-CN" altLang="zh-CN" sz="2400" b="0" i="0" u="none">
              <a:solidFill>
                <a:srgbClr val="000000"/>
              </a:solidFill>
              <a:effectLst/>
              <a:latin typeface="Times New Roman" panose="02020603050405020304" pitchFamily="24"/>
              <a:ea typeface="黑体" panose="02010609060101010101" pitchFamily="49" charset="-122"/>
            </a:endParaRPr>
          </a:p>
          <a:p>
            <a:pPr indent="609600" algn="l" eaLnBrk="1"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1</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噬菌体的结构及生活方式</a:t>
            </a:r>
            <a:endParaRPr lang="zh-CN" altLang="zh-CN" sz="2400" b="0" i="0" u="none">
              <a:solidFill>
                <a:srgbClr val="000000"/>
              </a:solidFill>
              <a:effectLst/>
              <a:latin typeface="Times New Roman" panose="02020603050405020304" pitchFamily="24"/>
              <a:ea typeface="宋体" panose="02010600030101010101" pitchFamily="2" charset="-122"/>
            </a:endParaRPr>
          </a:p>
        </p:txBody>
      </p:sp>
      <p:pic>
        <p:nvPicPr>
          <p:cNvPr id="3" name="yt_image_12179" title="H_196.3"/>
          <p:cNvPicPr>
            <a:picLocks noChangeAspect="1" noChangeArrowheads="1"/>
          </p:cNvPicPr>
          <p:nvPr/>
        </p:nvPicPr>
        <p:blipFill>
          <a:blip r:embed="rId1" cstate="print"/>
          <a:srcRect/>
          <a:stretch>
            <a:fillRect/>
          </a:stretch>
        </p:blipFill>
        <p:spPr bwMode="auto">
          <a:xfrm>
            <a:off x="5328983" y="1799907"/>
            <a:ext cx="3768911" cy="2060339"/>
          </a:xfrm>
          <a:prstGeom prst="rect">
            <a:avLst/>
          </a:prstGeom>
          <a:noFill/>
          <a:extLst>
            <a:ext uri="{909E8E84-426E-40DD-AFC4-6F175D3DCCD1}">
              <a14:hiddenFill xmlns:a14="http://schemas.microsoft.com/office/drawing/2010/main">
                <a:solidFill>
                  <a:srgbClr val="FFFFFF"/>
                </a:solidFill>
              </a14:hiddenFill>
            </a:ext>
          </a:extLst>
        </p:spPr>
      </p:pic>
      <p:sp>
        <p:nvSpPr>
          <p:cNvPr id="4" name="yt_shape_12181"/>
          <p:cNvSpPr txBox="1"/>
          <p:nvPr/>
        </p:nvSpPr>
        <p:spPr>
          <a:xfrm>
            <a:off x="576127" y="4584112"/>
            <a:ext cx="10370075" cy="960263"/>
          </a:xfrm>
          <a:prstGeom prst="rect">
            <a:avLst/>
          </a:prstGeom>
        </p:spPr>
        <p:txBody>
          <a:bodyPr vert="horz" wrap="square" lIns="0" tIns="0" rIns="0" bIns="0" rtlCol="0">
            <a:spAutoFit/>
          </a:bodyPr>
          <a:lstStyle/>
          <a:p>
            <a:pPr indent="609600" algn="l" eaLnBrk="1" latinLnBrk="0" hangingPunct="0">
              <a:lnSpc>
                <a:spcPct val="130000"/>
              </a:lnSpc>
            </a:pPr>
            <a:r>
              <a:rPr lang="zh-CN" altLang="zh-CN" sz="2400" b="0" i="0" u="none">
                <a:solidFill>
                  <a:srgbClr val="000000"/>
                </a:solidFill>
                <a:effectLst/>
                <a:latin typeface="宋体" panose="02010600030101010101" pitchFamily="2" charset="-122"/>
                <a:ea typeface="宋体" panose="02010600030101010101" pitchFamily="2" charset="-122"/>
              </a:rPr>
              <a:t>（</a:t>
            </a:r>
            <a:r>
              <a:rPr lang="en-US" altLang="zh-CN" sz="2400" b="0" i="0" u="none">
                <a:solidFill>
                  <a:srgbClr val="000000"/>
                </a:solidFill>
                <a:effectLst/>
                <a:latin typeface="Times New Roman" panose="02020603050405020304" pitchFamily="24"/>
                <a:ea typeface="宋体" panose="02010600030101010101" pitchFamily="2" charset="-122"/>
              </a:rPr>
              <a:t>1</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a:t>
            </a:r>
            <a:r>
              <a:rPr lang="en-US" altLang="zh-CN" sz="2400" b="0" i="0" u="none">
                <a:solidFill>
                  <a:srgbClr val="000000"/>
                </a:solidFill>
                <a:effectLst/>
                <a:latin typeface="Times New Roman" panose="02020603050405020304" pitchFamily="24"/>
                <a:ea typeface="宋体" panose="02010600030101010101" pitchFamily="2" charset="-122"/>
              </a:rPr>
              <a:t>T2</a:t>
            </a:r>
            <a:r>
              <a:rPr lang="zh-CN" altLang="zh-CN" sz="2400" b="0" i="0" u="none">
                <a:solidFill>
                  <a:srgbClr val="000000"/>
                </a:solidFill>
                <a:effectLst/>
                <a:latin typeface="Times New Roman" panose="02020603050405020304" pitchFamily="24"/>
                <a:ea typeface="宋体" panose="02010600030101010101" pitchFamily="2" charset="-122"/>
              </a:rPr>
              <a:t>噬菌体的核酸为</a:t>
            </a:r>
            <a:r>
              <a:rPr lang="zh-CN" altLang="zh-CN" sz="100" b="0" i="0" spc="-100">
                <a:solidFill>
                  <a:srgbClr val="FF0000"/>
                </a:solidFill>
                <a:effectLst/>
                <a:latin typeface="Times New Roman" panose="02020603050405020304" pitchFamily="24"/>
                <a:ea typeface="宋体" panose="02010600030101010101" pitchFamily="2" charset="-122"/>
              </a:rPr>
              <a:t> </a:t>
            </a:r>
            <a:r>
              <a:rPr lang="zh-CN" altLang="zh-CN" sz="2400" b="0" i="0" u="sng">
                <a:solidFill>
                  <a:srgbClr val="000000"/>
                </a:solidFill>
                <a:effectLst/>
                <a:uFill>
                  <a:solidFill>
                    <a:srgbClr val="000000"/>
                  </a:solidFill>
                </a:uFill>
                <a:latin typeface="Times New Roman" panose="02020603050405020304" pitchFamily="24"/>
                <a:ea typeface="宋体" panose="02010600030101010101" pitchFamily="2" charset="-122"/>
              </a:rPr>
              <a:t>　</a:t>
            </a:r>
            <a:r>
              <a:rPr lang="en-US" altLang="zh-CN" sz="2400" b="0" i="0" u="sng">
                <a:solidFill>
                  <a:srgbClr val="FF0000">
                    <a:alpha val="0"/>
                  </a:srgbClr>
                </a:solidFill>
                <a:effectLst/>
                <a:uFill>
                  <a:solidFill>
                    <a:srgbClr val="000000"/>
                  </a:solidFill>
                </a:uFill>
                <a:latin typeface="Times New Roman" panose="02020603050405020304" pitchFamily="24"/>
                <a:ea typeface="宋体" panose="02010600030101010101" pitchFamily="2" charset="-122"/>
              </a:rPr>
              <a:t>DNA</a:t>
            </a:r>
            <a:r>
              <a:rPr lang="zh-CN" altLang="zh-CN" sz="2400" b="0" i="0" u="sng">
                <a:solidFill>
                  <a:srgbClr val="000000"/>
                </a:solidFill>
                <a:effectLst/>
                <a:uFill>
                  <a:solidFill>
                    <a:srgbClr val="000000"/>
                  </a:solidFill>
                </a:uFill>
                <a:latin typeface="Times New Roman" panose="02020603050405020304" pitchFamily="24"/>
                <a:ea typeface="宋体" panose="02010600030101010101" pitchFamily="2" charset="-122"/>
              </a:rPr>
              <a:t>　</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存在于头部</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尾部及头部外侧</a:t>
            </a:r>
            <a:r>
              <a:rPr lang="zh-CN" altLang="zh-CN" sz="2400" b="0" i="0" u="none" smtClean="0">
                <a:solidFill>
                  <a:srgbClr val="000000"/>
                </a:solidFill>
                <a:effectLst/>
                <a:latin typeface="Times New Roman" panose="02020603050405020304" pitchFamily="24"/>
                <a:ea typeface="宋体" panose="02010600030101010101" pitchFamily="2" charset="-122"/>
              </a:rPr>
              <a:t>为</a:t>
            </a:r>
            <a:endParaRPr lang="en-US" altLang="zh-CN" sz="2400" b="0" i="0" u="none" smtClean="0">
              <a:solidFill>
                <a:srgbClr val="000000"/>
              </a:solidFill>
              <a:effectLst/>
              <a:latin typeface="Times New Roman" panose="02020603050405020304" pitchFamily="24"/>
              <a:ea typeface="宋体" panose="02010600030101010101" pitchFamily="2" charset="-122"/>
            </a:endParaRPr>
          </a:p>
          <a:p>
            <a:pPr algn="l" eaLnBrk="1" latinLnBrk="0" hangingPunct="0">
              <a:lnSpc>
                <a:spcPct val="130000"/>
              </a:lnSpc>
            </a:pPr>
            <a:r>
              <a:rPr lang="zh-CN" altLang="zh-CN" sz="100" b="0" i="0" spc="-100">
                <a:solidFill>
                  <a:srgbClr val="FF0000"/>
                </a:solidFill>
                <a:effectLst/>
                <a:latin typeface="Times New Roman" panose="02020603050405020304" pitchFamily="24"/>
                <a:ea typeface="宋体" panose="02010600030101010101" pitchFamily="2" charset="-122"/>
              </a:rPr>
              <a:t> </a:t>
            </a:r>
            <a:r>
              <a:rPr lang="zh-CN" altLang="zh-CN" sz="2400" b="0" i="0" u="sng">
                <a:solidFill>
                  <a:srgbClr val="000000"/>
                </a:solidFill>
                <a:effectLst/>
                <a:uFill>
                  <a:solidFill>
                    <a:srgbClr val="000000"/>
                  </a:solidFill>
                </a:uFill>
                <a:latin typeface="Times New Roman" panose="02020603050405020304" pitchFamily="24"/>
                <a:ea typeface="宋体" panose="02010600030101010101" pitchFamily="2" charset="-122"/>
              </a:rPr>
              <a:t>　</a:t>
            </a:r>
            <a:r>
              <a:rPr lang="zh-CN" altLang="zh-CN" sz="2400" b="0" i="0" u="sng" smtClean="0">
                <a:solidFill>
                  <a:srgbClr val="FF0000">
                    <a:alpha val="0"/>
                  </a:srgbClr>
                </a:solidFill>
                <a:effectLst/>
                <a:uFill>
                  <a:solidFill>
                    <a:srgbClr val="000000"/>
                  </a:solidFill>
                </a:uFill>
                <a:latin typeface="Times New Roman" panose="02020603050405020304" pitchFamily="24"/>
                <a:ea typeface="宋体" panose="02010600030101010101" pitchFamily="2" charset="-122"/>
              </a:rPr>
              <a:t>蛋白质</a:t>
            </a:r>
            <a:r>
              <a:rPr lang="zh-CN" altLang="zh-CN" sz="2400" b="0" i="0" u="sng" smtClean="0">
                <a:solidFill>
                  <a:srgbClr val="000000"/>
                </a:solidFill>
                <a:effectLst/>
                <a:uFill>
                  <a:solidFill>
                    <a:srgbClr val="000000"/>
                  </a:solidFill>
                </a:uFill>
                <a:latin typeface="Times New Roman" panose="02020603050405020304" pitchFamily="24"/>
                <a:ea typeface="宋体" panose="02010600030101010101" pitchFamily="2" charset="-122"/>
              </a:rPr>
              <a:t>　</a:t>
            </a:r>
            <a:r>
              <a:rPr lang="zh-CN" altLang="zh-CN" sz="2400" b="0" i="0" u="none" smtClean="0">
                <a:solidFill>
                  <a:srgbClr val="000000"/>
                </a:solidFill>
                <a:effectLst/>
                <a:latin typeface="宋体" panose="02010600030101010101" pitchFamily="2" charset="-122"/>
                <a:ea typeface="宋体" panose="02010600030101010101" pitchFamily="2" charset="-122"/>
              </a:rPr>
              <a:t>。</a:t>
            </a:r>
            <a:endParaRPr lang="zh-CN" altLang="zh-CN" sz="2400" b="0" i="0" u="none">
              <a:solidFill>
                <a:srgbClr val="000000"/>
              </a:solidFill>
              <a:effectLst/>
              <a:latin typeface="宋体" panose="02010600030101010101" pitchFamily="2" charset="-122"/>
              <a:ea typeface="宋体" panose="02010600030101010101" pitchFamily="2" charset="-122"/>
            </a:endParaRPr>
          </a:p>
        </p:txBody>
      </p:sp>
      <p:sp>
        <p:nvSpPr>
          <p:cNvPr id="5" name="文本框 4"/>
          <p:cNvSpPr txBox="1"/>
          <p:nvPr/>
        </p:nvSpPr>
        <p:spPr>
          <a:xfrm>
            <a:off x="4704929" y="4537306"/>
            <a:ext cx="842074" cy="569100"/>
          </a:xfrm>
          <a:prstGeom prst="rect">
            <a:avLst/>
          </a:prstGeom>
          <a:noFill/>
        </p:spPr>
        <p:txBody>
          <a:bodyPr vert="horz" wrap="none" rtlCol="0">
            <a:noAutofit/>
          </a:bodyPr>
          <a:lstStyle/>
          <a:p>
            <a:pPr>
              <a:lnSpc>
                <a:spcPct val="130000"/>
              </a:lnSpc>
            </a:pPr>
            <a:r>
              <a:rPr kumimoji="0" lang="en-US" altLang="zh-CN" sz="2400" b="0" i="0" strike="noStrike" kern="1200" cap="none" spc="0" normalizeH="0" baseline="0" noProof="0">
                <a:ln>
                  <a:noFill/>
                </a:ln>
                <a:solidFill>
                  <a:srgbClr val="FF0000"/>
                </a:solidFill>
                <a:effectLst/>
                <a:uLnTx/>
                <a:uFill>
                  <a:solidFill>
                    <a:srgbClr val="000000"/>
                  </a:solidFill>
                </a:uFill>
                <a:latin typeface="Times New Roman" panose="02020603050405020304" pitchFamily="24"/>
                <a:ea typeface="宋体" panose="02010600030101010101" pitchFamily="2" charset="-122"/>
                <a:cs typeface="+mn-cs"/>
              </a:rPr>
              <a:t>DNA</a:t>
            </a:r>
            <a:endParaRPr lang="zh-CN" altLang="en-US">
              <a:solidFill>
                <a:srgbClr val="FF0000"/>
              </a:solidFill>
            </a:endParaRPr>
          </a:p>
        </p:txBody>
      </p:sp>
      <p:sp>
        <p:nvSpPr>
          <p:cNvPr id="6" name="文本框 5"/>
          <p:cNvSpPr txBox="1"/>
          <p:nvPr/>
        </p:nvSpPr>
        <p:spPr>
          <a:xfrm>
            <a:off x="587018" y="4971511"/>
            <a:ext cx="1117258" cy="569100"/>
          </a:xfrm>
          <a:prstGeom prst="rect">
            <a:avLst/>
          </a:prstGeom>
          <a:noFill/>
        </p:spPr>
        <p:txBody>
          <a:bodyPr vert="horz" wrap="none" rtlCol="0">
            <a:noAutofit/>
          </a:bodyPr>
          <a:lstStyle/>
          <a:p>
            <a:pPr lvl="0">
              <a:lnSpc>
                <a:spcPct val="130000"/>
              </a:lnSpc>
            </a:pPr>
            <a:r>
              <a:rPr kumimoji="0" lang="zh-CN" altLang="zh-CN" sz="2400" b="0" i="0" strike="noStrike" kern="1200" cap="none" spc="0" normalizeH="0" baseline="0" noProof="0" smtClean="0">
                <a:ln>
                  <a:noFill/>
                </a:ln>
                <a:solidFill>
                  <a:srgbClr val="FF0000"/>
                </a:solidFill>
                <a:effectLst/>
                <a:uLnTx/>
                <a:uFill>
                  <a:solidFill>
                    <a:srgbClr val="000000"/>
                  </a:solidFill>
                </a:uFill>
                <a:latin typeface="Times New Roman" panose="02020603050405020304" pitchFamily="24"/>
                <a:ea typeface="宋体" panose="02010600030101010101" pitchFamily="2" charset="-122"/>
                <a:cs typeface="+mn-cs"/>
              </a:rPr>
              <a:t>蛋</a:t>
            </a:r>
            <a:r>
              <a:rPr lang="zh-CN" altLang="zh-CN" sz="2400" smtClean="0">
                <a:solidFill>
                  <a:srgbClr val="FF0000"/>
                </a:solidFill>
                <a:uFill>
                  <a:solidFill>
                    <a:srgbClr val="000000"/>
                  </a:solidFill>
                </a:uFill>
                <a:latin typeface="Times New Roman" panose="02020603050405020304" pitchFamily="24"/>
                <a:ea typeface="宋体" panose="02010600030101010101" pitchFamily="2" charset="-122"/>
              </a:rPr>
              <a:t>白质</a:t>
            </a:r>
            <a:endParaRPr lang="zh-CN" altLang="en-US">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P spid="6" grpId="0" build="allAtOnce"/>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YT"/>
        <p:cNvGrpSpPr/>
        <p:nvPr/>
      </p:nvGrpSpPr>
      <p:grpSpPr>
        <a:xfrm>
          <a:off x="0" y="0"/>
          <a:ext cx="0" cy="0"/>
          <a:chOff x="0" y="0"/>
          <a:chExt cx="0" cy="0"/>
        </a:xfrm>
      </p:grpSpPr>
      <p:sp>
        <p:nvSpPr>
          <p:cNvPr id="12181" name="yt_shape_12181"/>
          <p:cNvSpPr txBox="1"/>
          <p:nvPr/>
        </p:nvSpPr>
        <p:spPr>
          <a:xfrm>
            <a:off x="576127" y="1079817"/>
            <a:ext cx="10370075" cy="1440394"/>
          </a:xfrm>
          <a:prstGeom prst="rect">
            <a:avLst/>
          </a:prstGeom>
        </p:spPr>
        <p:txBody>
          <a:bodyPr vert="horz" wrap="square" lIns="0" tIns="0" rIns="0" bIns="0" rtlCol="0">
            <a:spAutoFit/>
          </a:bodyPr>
          <a:lstStyle/>
          <a:p>
            <a:pPr indent="609600" algn="l" eaLnBrk="1" latinLnBrk="0" hangingPunct="0">
              <a:lnSpc>
                <a:spcPct val="130000"/>
              </a:lnSpc>
            </a:pPr>
            <a:r>
              <a:rPr lang="zh-CN" altLang="zh-CN" sz="2400" b="0" i="0" u="none" smtClean="0">
                <a:solidFill>
                  <a:srgbClr val="000000"/>
                </a:solidFill>
                <a:effectLst/>
                <a:latin typeface="宋体" panose="02010600030101010101" pitchFamily="2" charset="-122"/>
                <a:ea typeface="宋体" panose="02010600030101010101" pitchFamily="2" charset="-122"/>
              </a:rPr>
              <a:t>（</a:t>
            </a:r>
            <a:r>
              <a:rPr lang="en-US" altLang="zh-CN" sz="2400" b="0" i="0" u="none">
                <a:solidFill>
                  <a:srgbClr val="000000"/>
                </a:solidFill>
                <a:effectLst/>
                <a:latin typeface="Times New Roman" panose="02020603050405020304" pitchFamily="24"/>
                <a:ea typeface="宋体" panose="02010600030101010101" pitchFamily="2" charset="-122"/>
              </a:rPr>
              <a:t>2</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a:t>
            </a:r>
            <a:r>
              <a:rPr lang="en-US" altLang="zh-CN" sz="2400" b="0" i="0" u="none">
                <a:solidFill>
                  <a:srgbClr val="000000"/>
                </a:solidFill>
                <a:effectLst/>
                <a:latin typeface="Times New Roman" panose="02020603050405020304" pitchFamily="24"/>
                <a:ea typeface="宋体" panose="02010600030101010101" pitchFamily="2" charset="-122"/>
              </a:rPr>
              <a:t>T2</a:t>
            </a:r>
            <a:r>
              <a:rPr lang="zh-CN" altLang="zh-CN" sz="2400" b="0" i="0" u="none">
                <a:solidFill>
                  <a:srgbClr val="000000"/>
                </a:solidFill>
                <a:effectLst/>
                <a:latin typeface="Times New Roman" panose="02020603050405020304" pitchFamily="24"/>
                <a:ea typeface="宋体" panose="02010600030101010101" pitchFamily="2" charset="-122"/>
              </a:rPr>
              <a:t>噬菌体的生活方式是</a:t>
            </a:r>
            <a:r>
              <a:rPr lang="zh-CN" altLang="zh-CN" sz="100" b="0" i="0" spc="-100">
                <a:solidFill>
                  <a:srgbClr val="FF0000"/>
                </a:solidFill>
                <a:effectLst/>
                <a:latin typeface="Times New Roman" panose="02020603050405020304" pitchFamily="24"/>
                <a:ea typeface="宋体" panose="02010600030101010101" pitchFamily="2" charset="-122"/>
              </a:rPr>
              <a:t> </a:t>
            </a:r>
            <a:r>
              <a:rPr lang="zh-CN" altLang="zh-CN" sz="2400" b="0" i="0" u="sng">
                <a:solidFill>
                  <a:srgbClr val="000000"/>
                </a:solidFill>
                <a:effectLst/>
                <a:uFill>
                  <a:solidFill>
                    <a:srgbClr val="000000"/>
                  </a:solidFill>
                </a:uFill>
                <a:latin typeface="Times New Roman" panose="02020603050405020304" pitchFamily="24"/>
                <a:ea typeface="宋体" panose="02010600030101010101" pitchFamily="2" charset="-122"/>
              </a:rPr>
              <a:t>　</a:t>
            </a:r>
            <a:r>
              <a:rPr lang="zh-CN" altLang="zh-CN" sz="2400" b="0" i="0" u="sng">
                <a:solidFill>
                  <a:srgbClr val="FF0000">
                    <a:alpha val="0"/>
                  </a:srgbClr>
                </a:solidFill>
                <a:effectLst/>
                <a:uFill>
                  <a:solidFill>
                    <a:srgbClr val="000000"/>
                  </a:solidFill>
                </a:uFill>
                <a:latin typeface="Times New Roman" panose="02020603050405020304" pitchFamily="24"/>
                <a:ea typeface="宋体" panose="02010600030101010101" pitchFamily="2" charset="-122"/>
              </a:rPr>
              <a:t>寄生</a:t>
            </a:r>
            <a:r>
              <a:rPr lang="zh-CN" altLang="zh-CN" sz="2400" b="0" i="0" u="sng">
                <a:solidFill>
                  <a:srgbClr val="000000"/>
                </a:solidFill>
                <a:effectLst/>
                <a:uFill>
                  <a:solidFill>
                    <a:srgbClr val="000000"/>
                  </a:solidFill>
                </a:uFill>
                <a:latin typeface="Times New Roman" panose="02020603050405020304" pitchFamily="24"/>
                <a:ea typeface="宋体" panose="02010600030101010101" pitchFamily="2" charset="-122"/>
              </a:rPr>
              <a:t>　</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宿主细胞为大肠杆菌</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不能独立地在培养基上繁殖</a:t>
            </a:r>
            <a:r>
              <a:rPr lang="zh-CN" altLang="zh-CN" sz="2400" b="0" i="0" u="none">
                <a:solidFill>
                  <a:srgbClr val="000000"/>
                </a:solidFill>
                <a:effectLst/>
                <a:latin typeface="宋体" panose="02010600030101010101" pitchFamily="2" charset="-122"/>
                <a:ea typeface="宋体" panose="02010600030101010101" pitchFamily="2" charset="-122"/>
              </a:rPr>
              <a:t>。</a:t>
            </a:r>
            <a:endParaRPr lang="zh-CN" altLang="zh-CN" sz="2400" b="0" i="0" u="none">
              <a:solidFill>
                <a:srgbClr val="000000"/>
              </a:solidFill>
              <a:effectLst/>
              <a:latin typeface="宋体" panose="02010600030101010101" pitchFamily="2" charset="-122"/>
              <a:ea typeface="宋体" panose="02010600030101010101" pitchFamily="2" charset="-122"/>
            </a:endParaRPr>
          </a:p>
          <a:p>
            <a:pPr indent="609600" algn="l" eaLnBrk="1" latinLnBrk="0" hangingPunct="0">
              <a:lnSpc>
                <a:spcPct val="130000"/>
              </a:lnSpc>
            </a:pPr>
            <a:r>
              <a:rPr lang="en-US" altLang="zh-CN" sz="2400" b="0" i="0" u="none">
                <a:solidFill>
                  <a:srgbClr val="000000"/>
                </a:solidFill>
                <a:effectLst/>
                <a:latin typeface="宋体" panose="02010600030101010101" pitchFamily="2" charset="-122"/>
                <a:ea typeface="宋体" panose="02010600030101010101" pitchFamily="2" charset="-122"/>
              </a:rPr>
              <a:t>①</a:t>
            </a:r>
            <a:r>
              <a:rPr lang="zh-CN" altLang="zh-CN" sz="2400" b="0" i="0" u="none">
                <a:solidFill>
                  <a:srgbClr val="000000"/>
                </a:solidFill>
                <a:effectLst/>
                <a:latin typeface="Times New Roman" panose="02020603050405020304" pitchFamily="24"/>
                <a:ea typeface="宋体" panose="02010600030101010101" pitchFamily="2" charset="-122"/>
              </a:rPr>
              <a:t> </a:t>
            </a:r>
            <a:r>
              <a:rPr lang="en-US" altLang="zh-CN" sz="2400" b="0" i="0" u="none">
                <a:solidFill>
                  <a:srgbClr val="000000"/>
                </a:solidFill>
                <a:effectLst/>
                <a:latin typeface="Times New Roman" panose="02020603050405020304" pitchFamily="24"/>
                <a:ea typeface="宋体" panose="02010600030101010101" pitchFamily="2" charset="-122"/>
              </a:rPr>
              <a:t>T2</a:t>
            </a:r>
            <a:r>
              <a:rPr lang="zh-CN" altLang="zh-CN" sz="2400" b="0" i="0" u="none">
                <a:solidFill>
                  <a:srgbClr val="000000"/>
                </a:solidFill>
                <a:effectLst/>
                <a:latin typeface="Times New Roman" panose="02020603050405020304" pitchFamily="24"/>
                <a:ea typeface="宋体" panose="02010600030101010101" pitchFamily="2" charset="-122"/>
              </a:rPr>
              <a:t>噬菌体侵染大肠杆菌后</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细菌自身以</a:t>
            </a:r>
            <a:r>
              <a:rPr lang="en-US" altLang="zh-CN" sz="2400" b="0" i="0" u="none">
                <a:solidFill>
                  <a:srgbClr val="000000"/>
                </a:solidFill>
                <a:effectLst/>
                <a:latin typeface="Times New Roman" panose="02020603050405020304" pitchFamily="24"/>
                <a:ea typeface="宋体" panose="02010600030101010101" pitchFamily="2" charset="-122"/>
              </a:rPr>
              <a:t>DNA</a:t>
            </a:r>
            <a:r>
              <a:rPr lang="zh-CN" altLang="zh-CN" sz="2400" b="0" i="0" u="none">
                <a:solidFill>
                  <a:srgbClr val="000000"/>
                </a:solidFill>
                <a:effectLst/>
                <a:latin typeface="Times New Roman" panose="02020603050405020304" pitchFamily="24"/>
                <a:ea typeface="宋体" panose="02010600030101010101" pitchFamily="2" charset="-122"/>
              </a:rPr>
              <a:t>为模板的活动基本停止</a:t>
            </a:r>
            <a:r>
              <a:rPr lang="zh-CN" altLang="zh-CN" sz="2400" b="0" i="0" u="none">
                <a:solidFill>
                  <a:srgbClr val="000000"/>
                </a:solidFill>
                <a:effectLst/>
                <a:latin typeface="宋体" panose="02010600030101010101" pitchFamily="2" charset="-122"/>
                <a:ea typeface="宋体" panose="02010600030101010101" pitchFamily="2" charset="-122"/>
              </a:rPr>
              <a:t>。</a:t>
            </a:r>
            <a:endParaRPr lang="zh-CN" altLang="zh-CN" sz="2400" b="0" i="0" u="none">
              <a:solidFill>
                <a:srgbClr val="000000"/>
              </a:solidFill>
              <a:effectLst/>
              <a:latin typeface="宋体" panose="02010600030101010101" pitchFamily="2" charset="-122"/>
              <a:ea typeface="宋体" panose="02010600030101010101" pitchFamily="2" charset="-122"/>
            </a:endParaRPr>
          </a:p>
        </p:txBody>
      </p:sp>
      <p:sp>
        <p:nvSpPr>
          <p:cNvPr id="5" name="文本框 4"/>
          <p:cNvSpPr txBox="1"/>
          <p:nvPr/>
        </p:nvSpPr>
        <p:spPr>
          <a:xfrm>
            <a:off x="5366321" y="1020730"/>
            <a:ext cx="789686" cy="569100"/>
          </a:xfrm>
          <a:prstGeom prst="rect">
            <a:avLst/>
          </a:prstGeom>
          <a:noFill/>
        </p:spPr>
        <p:txBody>
          <a:bodyPr vert="horz" wrap="none" rtlCol="0">
            <a:noAutofit/>
          </a:bodyPr>
          <a:lstStyle/>
          <a:p>
            <a:pPr>
              <a:lnSpc>
                <a:spcPct val="130000"/>
              </a:lnSpc>
            </a:pPr>
            <a:r>
              <a:rPr kumimoji="0" lang="zh-CN" altLang="zh-CN" sz="2400" b="0" i="0" strike="noStrike" kern="1200" cap="none" spc="0" normalizeH="0" baseline="0" noProof="0">
                <a:ln>
                  <a:noFill/>
                </a:ln>
                <a:solidFill>
                  <a:srgbClr val="FF0000"/>
                </a:solidFill>
                <a:effectLst/>
                <a:uLnTx/>
                <a:uFill>
                  <a:solidFill>
                    <a:srgbClr val="000000"/>
                  </a:solidFill>
                </a:uFill>
                <a:latin typeface="Times New Roman" panose="02020603050405020304" pitchFamily="24"/>
                <a:ea typeface="宋体" panose="02010600030101010101" pitchFamily="2" charset="-122"/>
                <a:cs typeface="+mn-cs"/>
              </a:rPr>
              <a:t>寄生</a:t>
            </a:r>
            <a:endParaRPr lang="zh-CN" altLang="en-US">
              <a:solidFill>
                <a:srgbClr val="FF0000"/>
              </a:solidFill>
            </a:endParaRPr>
          </a:p>
        </p:txBody>
      </p:sp>
      <p:sp>
        <p:nvSpPr>
          <p:cNvPr id="8" name="yt_shape_12184"/>
          <p:cNvSpPr txBox="1"/>
          <p:nvPr/>
        </p:nvSpPr>
        <p:spPr>
          <a:xfrm>
            <a:off x="576127" y="2520211"/>
            <a:ext cx="10370075" cy="1388778"/>
          </a:xfrm>
          <a:prstGeom prst="rect">
            <a:avLst/>
          </a:prstGeom>
        </p:spPr>
        <p:txBody>
          <a:bodyPr vert="horz" wrap="square" lIns="0" tIns="0" rIns="0" bIns="0" rtlCol="0">
            <a:spAutoFit/>
          </a:bodyPr>
          <a:lstStyle/>
          <a:p>
            <a:pPr indent="609600" algn="l" eaLnBrk="1" latinLnBrk="0" hangingPunct="0">
              <a:lnSpc>
                <a:spcPct val="130000"/>
              </a:lnSpc>
            </a:pPr>
            <a:r>
              <a:rPr lang="en-US" altLang="zh-CN" sz="2400" b="0" i="0" u="none">
                <a:solidFill>
                  <a:srgbClr val="000000"/>
                </a:solidFill>
                <a:effectLst/>
                <a:latin typeface="宋体" panose="02010600030101010101" pitchFamily="2" charset="-122"/>
                <a:ea typeface="宋体" panose="02010600030101010101" pitchFamily="2" charset="-122"/>
              </a:rPr>
              <a:t>②</a:t>
            </a:r>
            <a:r>
              <a:rPr lang="zh-CN" altLang="zh-CN" sz="2400" b="0" i="0" u="none">
                <a:solidFill>
                  <a:srgbClr val="000000"/>
                </a:solidFill>
                <a:effectLst/>
                <a:latin typeface="Times New Roman" panose="02020603050405020304" pitchFamily="24"/>
                <a:ea typeface="宋体" panose="02010600030101010101" pitchFamily="2" charset="-122"/>
              </a:rPr>
              <a:t> 主要进行以噬菌体的</a:t>
            </a:r>
            <a:r>
              <a:rPr lang="en-US" altLang="zh-CN" sz="2400" b="0" i="0" u="none">
                <a:solidFill>
                  <a:srgbClr val="000000"/>
                </a:solidFill>
                <a:effectLst/>
                <a:latin typeface="Times New Roman" panose="02020603050405020304" pitchFamily="24"/>
                <a:ea typeface="宋体" panose="02010600030101010101" pitchFamily="2" charset="-122"/>
              </a:rPr>
              <a:t>DNA</a:t>
            </a:r>
            <a:r>
              <a:rPr lang="zh-CN" altLang="zh-CN" sz="2400" b="0" i="0" u="none">
                <a:solidFill>
                  <a:srgbClr val="000000"/>
                </a:solidFill>
                <a:effectLst/>
                <a:latin typeface="Times New Roman" panose="02020603050405020304" pitchFamily="24"/>
                <a:ea typeface="宋体" panose="02010600030101010101" pitchFamily="2" charset="-122"/>
              </a:rPr>
              <a:t>为模板的活动——</a:t>
            </a:r>
            <a:r>
              <a:rPr lang="en-US" altLang="zh-CN" sz="2400" b="0" i="0" u="none">
                <a:solidFill>
                  <a:srgbClr val="000000"/>
                </a:solidFill>
                <a:effectLst/>
                <a:latin typeface="Times New Roman" panose="02020603050405020304" pitchFamily="24"/>
                <a:ea typeface="宋体" panose="02010600030101010101" pitchFamily="2" charset="-122"/>
              </a:rPr>
              <a:t>DNA</a:t>
            </a:r>
            <a:r>
              <a:rPr lang="zh-CN" altLang="zh-CN" sz="2400" b="0" i="0" u="none">
                <a:solidFill>
                  <a:srgbClr val="000000"/>
                </a:solidFill>
                <a:effectLst/>
                <a:latin typeface="Times New Roman" panose="02020603050405020304" pitchFamily="24"/>
                <a:ea typeface="宋体" panose="02010600030101010101" pitchFamily="2" charset="-122"/>
              </a:rPr>
              <a:t>复制和基因表达</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所需的原料如脱氧核苷酸</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核糖核苷酸以及氨基酸等</a:t>
            </a:r>
            <a:r>
              <a:rPr lang="zh-CN" altLang="zh-CN" sz="2400" b="0" i="0" u="none">
                <a:solidFill>
                  <a:srgbClr val="000000"/>
                </a:solidFill>
                <a:effectLst/>
                <a:latin typeface="宋体" panose="02010600030101010101" pitchFamily="2" charset="-122"/>
                <a:ea typeface="宋体" panose="02010600030101010101" pitchFamily="2" charset="-122"/>
              </a:rPr>
              <a:t>，</a:t>
            </a:r>
            <a:r>
              <a:rPr lang="en-US" altLang="zh-CN" sz="2400" b="0" i="0" u="none">
                <a:solidFill>
                  <a:srgbClr val="000000"/>
                </a:solidFill>
                <a:effectLst/>
                <a:latin typeface="Times New Roman" panose="02020603050405020304" pitchFamily="24"/>
                <a:ea typeface="宋体" panose="02010600030101010101" pitchFamily="2" charset="-122"/>
              </a:rPr>
              <a:t>ATP</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酶</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核糖体</a:t>
            </a:r>
            <a:r>
              <a:rPr lang="zh-CN" altLang="zh-CN" sz="2400" b="0" i="0" u="none">
                <a:solidFill>
                  <a:srgbClr val="000000"/>
                </a:solidFill>
                <a:effectLst/>
                <a:latin typeface="宋体" panose="02010600030101010101" pitchFamily="2" charset="-122"/>
                <a:ea typeface="宋体" panose="02010600030101010101" pitchFamily="2" charset="-122"/>
              </a:rPr>
              <a:t>、</a:t>
            </a:r>
            <a:r>
              <a:rPr lang="en-US" altLang="zh-CN" sz="2400" b="0" i="0" u="none">
                <a:solidFill>
                  <a:srgbClr val="000000"/>
                </a:solidFill>
                <a:effectLst/>
                <a:latin typeface="Times New Roman" panose="02020603050405020304" pitchFamily="24"/>
                <a:ea typeface="宋体" panose="02010600030101010101" pitchFamily="2" charset="-122"/>
              </a:rPr>
              <a:t>tRNA</a:t>
            </a:r>
            <a:r>
              <a:rPr lang="zh-CN" altLang="zh-CN" sz="2400" b="0" i="0" u="none">
                <a:solidFill>
                  <a:srgbClr val="000000"/>
                </a:solidFill>
                <a:effectLst/>
                <a:latin typeface="Times New Roman" panose="02020603050405020304" pitchFamily="24"/>
                <a:ea typeface="宋体" panose="02010600030101010101" pitchFamily="2" charset="-122"/>
              </a:rPr>
              <a:t>等都由大肠杆菌提供</a:t>
            </a:r>
            <a:r>
              <a:rPr lang="zh-CN" altLang="zh-CN" sz="2400" b="0" i="0" u="none">
                <a:solidFill>
                  <a:srgbClr val="000000"/>
                </a:solidFill>
                <a:effectLst/>
                <a:latin typeface="宋体" panose="02010600030101010101" pitchFamily="2" charset="-122"/>
                <a:ea typeface="宋体" panose="02010600030101010101" pitchFamily="2" charset="-122"/>
              </a:rPr>
              <a:t>。</a:t>
            </a:r>
            <a:endParaRPr lang="zh-CN" altLang="zh-CN" sz="2400" b="0" i="0" u="none">
              <a:solidFill>
                <a:srgbClr val="000000"/>
              </a:solidFill>
              <a:effectLst/>
              <a:latin typeface="宋体" panose="02010600030101010101" pitchFamily="2" charset="-122"/>
              <a:ea typeface="宋体" panose="02010600030101010101" pitchFamily="2" charset="-122"/>
            </a:endParaRPr>
          </a:p>
        </p:txBody>
      </p:sp>
      <p:pic>
        <p:nvPicPr>
          <p:cNvPr id="9" name="yt_image_12179" title="H_196.3"/>
          <p:cNvPicPr>
            <a:picLocks noChangeAspect="1" noChangeArrowheads="1"/>
          </p:cNvPicPr>
          <p:nvPr/>
        </p:nvPicPr>
        <p:blipFill>
          <a:blip r:embed="rId1" cstate="print"/>
          <a:srcRect/>
          <a:stretch>
            <a:fillRect/>
          </a:stretch>
        </p:blipFill>
        <p:spPr bwMode="auto">
          <a:xfrm>
            <a:off x="4896929" y="3528123"/>
            <a:ext cx="3768911" cy="206033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YT"/>
        <p:cNvGrpSpPr/>
        <p:nvPr/>
      </p:nvGrpSpPr>
      <p:grpSpPr>
        <a:xfrm>
          <a:off x="0" y="0"/>
          <a:ext cx="0" cy="0"/>
          <a:chOff x="0" y="0"/>
          <a:chExt cx="0" cy="0"/>
        </a:xfrm>
      </p:grpSpPr>
      <p:sp>
        <p:nvSpPr>
          <p:cNvPr id="12185" name="yt_shape_12185"/>
          <p:cNvSpPr txBox="1"/>
          <p:nvPr/>
        </p:nvSpPr>
        <p:spPr>
          <a:xfrm>
            <a:off x="576127" y="1080000"/>
            <a:ext cx="10370075" cy="3789435"/>
          </a:xfrm>
          <a:prstGeom prst="rect">
            <a:avLst/>
          </a:prstGeom>
        </p:spPr>
        <p:txBody>
          <a:bodyPr vert="horz" wrap="square" lIns="0" tIns="0" rIns="0" bIns="0" rtlCol="0">
            <a:spAutoFit/>
          </a:bodyPr>
          <a:lstStyle/>
          <a:p>
            <a:pPr indent="609600" algn="l" eaLnBrk="1"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2</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方法</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放射性同位素标记法</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用</a:t>
            </a:r>
            <a:r>
              <a:rPr lang="en-US" altLang="zh-CN" sz="2400" b="0" i="0" u="none" baseline="30000">
                <a:solidFill>
                  <a:srgbClr val="000000"/>
                </a:solidFill>
                <a:effectLst/>
                <a:latin typeface="Times New Roman" panose="02020603050405020304" pitchFamily="24"/>
                <a:ea typeface="宋体" panose="02010600030101010101" pitchFamily="2" charset="-122"/>
              </a:rPr>
              <a:t>35</a:t>
            </a:r>
            <a:r>
              <a:rPr lang="en-US" altLang="zh-CN" sz="2400" b="0" i="0" u="none">
                <a:solidFill>
                  <a:srgbClr val="000000"/>
                </a:solidFill>
                <a:effectLst/>
                <a:latin typeface="Times New Roman" panose="02020603050405020304" pitchFamily="24"/>
                <a:ea typeface="宋体" panose="02010600030101010101" pitchFamily="2" charset="-122"/>
              </a:rPr>
              <a:t>S</a:t>
            </a:r>
            <a:r>
              <a:rPr lang="zh-CN" altLang="zh-CN" sz="2400" b="0" i="0" u="none">
                <a:solidFill>
                  <a:srgbClr val="000000"/>
                </a:solidFill>
                <a:effectLst/>
                <a:latin typeface="Times New Roman" panose="02020603050405020304" pitchFamily="24"/>
                <a:ea typeface="宋体" panose="02010600030101010101" pitchFamily="2" charset="-122"/>
              </a:rPr>
              <a:t>标记噬菌体的</a:t>
            </a:r>
            <a:r>
              <a:rPr lang="zh-CN" altLang="zh-CN" sz="100" b="0" i="0" spc="-100">
                <a:solidFill>
                  <a:srgbClr val="FF0000"/>
                </a:solidFill>
                <a:effectLst/>
                <a:latin typeface="Times New Roman" panose="02020603050405020304" pitchFamily="24"/>
                <a:ea typeface="宋体" panose="02010600030101010101" pitchFamily="2" charset="-122"/>
              </a:rPr>
              <a:t> </a:t>
            </a:r>
            <a:r>
              <a:rPr lang="zh-CN" altLang="zh-CN" sz="2400" b="0" i="0" u="sng">
                <a:solidFill>
                  <a:srgbClr val="000000"/>
                </a:solidFill>
                <a:effectLst/>
                <a:uFill>
                  <a:solidFill>
                    <a:srgbClr val="000000"/>
                  </a:solidFill>
                </a:uFill>
                <a:latin typeface="Times New Roman" panose="02020603050405020304" pitchFamily="24"/>
                <a:ea typeface="宋体" panose="02010600030101010101" pitchFamily="2" charset="-122"/>
              </a:rPr>
              <a:t>　</a:t>
            </a:r>
            <a:r>
              <a:rPr lang="zh-CN" altLang="zh-CN" sz="2400" b="0" i="0" u="sng">
                <a:solidFill>
                  <a:srgbClr val="FF0000">
                    <a:alpha val="0"/>
                  </a:srgbClr>
                </a:solidFill>
                <a:effectLst/>
                <a:uFill>
                  <a:solidFill>
                    <a:srgbClr val="000000"/>
                  </a:solidFill>
                </a:uFill>
                <a:latin typeface="Times New Roman" panose="02020603050405020304" pitchFamily="24"/>
                <a:ea typeface="宋体" panose="02010600030101010101" pitchFamily="2" charset="-122"/>
              </a:rPr>
              <a:t>蛋白质</a:t>
            </a:r>
            <a:r>
              <a:rPr lang="zh-CN" altLang="zh-CN" sz="2400" b="0" i="0" u="sng">
                <a:solidFill>
                  <a:srgbClr val="000000"/>
                </a:solidFill>
                <a:effectLst/>
                <a:uFill>
                  <a:solidFill>
                    <a:srgbClr val="000000"/>
                  </a:solidFill>
                </a:uFill>
                <a:latin typeface="Times New Roman" panose="02020603050405020304" pitchFamily="24"/>
                <a:ea typeface="宋体" panose="02010600030101010101" pitchFamily="2" charset="-122"/>
              </a:rPr>
              <a:t>　</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用</a:t>
            </a:r>
            <a:r>
              <a:rPr lang="en-US" altLang="zh-CN" sz="2400" b="0" i="0" u="none" baseline="30000">
                <a:solidFill>
                  <a:srgbClr val="000000"/>
                </a:solidFill>
                <a:effectLst/>
                <a:latin typeface="Times New Roman" panose="02020603050405020304" pitchFamily="24"/>
                <a:ea typeface="宋体" panose="02010600030101010101" pitchFamily="2" charset="-122"/>
              </a:rPr>
              <a:t>32</a:t>
            </a:r>
            <a:r>
              <a:rPr lang="en-US" altLang="zh-CN" sz="2400" b="0" i="0" u="none">
                <a:solidFill>
                  <a:srgbClr val="000000"/>
                </a:solidFill>
                <a:effectLst/>
                <a:latin typeface="Times New Roman" panose="02020603050405020304" pitchFamily="24"/>
                <a:ea typeface="宋体" panose="02010600030101010101" pitchFamily="2" charset="-122"/>
              </a:rPr>
              <a:t>P</a:t>
            </a:r>
            <a:r>
              <a:rPr lang="zh-CN" altLang="zh-CN" sz="2400" b="0" i="0" u="none">
                <a:solidFill>
                  <a:srgbClr val="000000"/>
                </a:solidFill>
                <a:effectLst/>
                <a:latin typeface="Times New Roman" panose="02020603050405020304" pitchFamily="24"/>
                <a:ea typeface="宋体" panose="02010600030101010101" pitchFamily="2" charset="-122"/>
              </a:rPr>
              <a:t>标记噬菌体的</a:t>
            </a:r>
            <a:r>
              <a:rPr lang="zh-CN" altLang="zh-CN" sz="100" b="0" i="0" spc="-100">
                <a:solidFill>
                  <a:srgbClr val="FF0000"/>
                </a:solidFill>
                <a:effectLst/>
                <a:latin typeface="Times New Roman" panose="02020603050405020304" pitchFamily="24"/>
                <a:ea typeface="宋体" panose="02010600030101010101" pitchFamily="2" charset="-122"/>
              </a:rPr>
              <a:t> </a:t>
            </a:r>
            <a:r>
              <a:rPr lang="zh-CN" altLang="zh-CN" sz="2400" b="0" i="0" u="sng">
                <a:solidFill>
                  <a:srgbClr val="000000"/>
                </a:solidFill>
                <a:effectLst/>
                <a:uFill>
                  <a:solidFill>
                    <a:srgbClr val="000000"/>
                  </a:solidFill>
                </a:uFill>
                <a:latin typeface="Times New Roman" panose="02020603050405020304" pitchFamily="24"/>
                <a:ea typeface="宋体" panose="02010600030101010101" pitchFamily="2" charset="-122"/>
              </a:rPr>
              <a:t>　</a:t>
            </a:r>
            <a:r>
              <a:rPr lang="en-US" altLang="zh-CN" sz="2400" b="0" i="0" u="sng">
                <a:solidFill>
                  <a:srgbClr val="FF0000">
                    <a:alpha val="0"/>
                  </a:srgbClr>
                </a:solidFill>
                <a:effectLst/>
                <a:uFill>
                  <a:solidFill>
                    <a:srgbClr val="000000"/>
                  </a:solidFill>
                </a:uFill>
                <a:latin typeface="Times New Roman" panose="02020603050405020304" pitchFamily="24"/>
                <a:ea typeface="宋体" panose="02010600030101010101" pitchFamily="2" charset="-122"/>
              </a:rPr>
              <a:t>DNA</a:t>
            </a:r>
            <a:r>
              <a:rPr lang="zh-CN" altLang="zh-CN" sz="2400" b="0" i="0" u="sng">
                <a:solidFill>
                  <a:srgbClr val="000000"/>
                </a:solidFill>
                <a:effectLst/>
                <a:uFill>
                  <a:solidFill>
                    <a:srgbClr val="000000"/>
                  </a:solidFill>
                </a:uFill>
                <a:latin typeface="Times New Roman" panose="02020603050405020304" pitchFamily="24"/>
                <a:ea typeface="宋体" panose="02010600030101010101" pitchFamily="2" charset="-122"/>
              </a:rPr>
              <a:t>　</a:t>
            </a:r>
            <a:r>
              <a:rPr lang="zh-CN" altLang="zh-CN" sz="2400" b="0" i="0" u="none">
                <a:solidFill>
                  <a:srgbClr val="000000"/>
                </a:solidFill>
                <a:effectLst/>
                <a:latin typeface="宋体" panose="02010600030101010101" pitchFamily="2" charset="-122"/>
                <a:ea typeface="宋体" panose="02010600030101010101" pitchFamily="2" charset="-122"/>
              </a:rPr>
              <a:t>。</a:t>
            </a:r>
            <a:endParaRPr lang="zh-CN" altLang="zh-CN" sz="2400" b="0" i="0" u="none">
              <a:solidFill>
                <a:srgbClr val="000000"/>
              </a:solidFill>
              <a:effectLst/>
              <a:latin typeface="宋体" panose="02010600030101010101" pitchFamily="2" charset="-122"/>
              <a:ea typeface="宋体" panose="02010600030101010101" pitchFamily="2" charset="-122"/>
            </a:endParaRPr>
          </a:p>
          <a:p>
            <a:pPr indent="609600" algn="l" eaLnBrk="1" latinLnBrk="0" hangingPunct="0">
              <a:lnSpc>
                <a:spcPct val="130000"/>
              </a:lnSpc>
            </a:pPr>
            <a:r>
              <a:rPr lang="zh-CN" altLang="zh-CN" sz="2400" b="0" i="0" u="none">
                <a:solidFill>
                  <a:srgbClr val="000000"/>
                </a:solidFill>
                <a:effectLst/>
                <a:latin typeface="宋体" panose="02010600030101010101" pitchFamily="2" charset="-122"/>
                <a:ea typeface="宋体" panose="02010600030101010101" pitchFamily="2" charset="-122"/>
              </a:rPr>
              <a:t>（</a:t>
            </a:r>
            <a:r>
              <a:rPr lang="en-US" altLang="zh-CN" sz="2400" b="0" i="0" u="none">
                <a:solidFill>
                  <a:srgbClr val="000000"/>
                </a:solidFill>
                <a:effectLst/>
                <a:latin typeface="Times New Roman" panose="02020603050405020304" pitchFamily="24"/>
                <a:ea typeface="宋体" panose="02010600030101010101" pitchFamily="2" charset="-122"/>
              </a:rPr>
              <a:t>1</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第一步标记大肠杆菌</a:t>
            </a:r>
            <a:endParaRPr lang="zh-CN" altLang="zh-CN" sz="2400" b="0" i="0" u="none">
              <a:solidFill>
                <a:srgbClr val="000000"/>
              </a:solidFill>
              <a:effectLst/>
              <a:latin typeface="Times New Roman" panose="02020603050405020304" pitchFamily="24"/>
              <a:ea typeface="宋体" panose="02010600030101010101" pitchFamily="2" charset="-122"/>
            </a:endParaRPr>
          </a:p>
          <a:p>
            <a:pPr indent="609600" algn="l" eaLnBrk="1" latinLnBrk="0" hangingPunct="0">
              <a:lnSpc>
                <a:spcPct val="130000"/>
              </a:lnSpc>
            </a:pPr>
            <a:r>
              <a:rPr lang="zh-CN" altLang="zh-CN" sz="2400" b="0" i="0" u="none">
                <a:solidFill>
                  <a:srgbClr val="000000"/>
                </a:solidFill>
                <a:effectLst/>
                <a:latin typeface="Times New Roman" panose="02020603050405020304" pitchFamily="24"/>
                <a:ea typeface="宋体" panose="02010600030101010101" pitchFamily="2" charset="-122"/>
              </a:rPr>
              <a:t>含</a:t>
            </a:r>
            <a:r>
              <a:rPr lang="en-US" altLang="zh-CN" sz="2400" b="0" i="0" u="none" baseline="30000">
                <a:solidFill>
                  <a:srgbClr val="000000"/>
                </a:solidFill>
                <a:effectLst/>
                <a:latin typeface="Times New Roman" panose="02020603050405020304" pitchFamily="24"/>
                <a:ea typeface="宋体" panose="02010600030101010101" pitchFamily="2" charset="-122"/>
              </a:rPr>
              <a:t>35</a:t>
            </a:r>
            <a:r>
              <a:rPr lang="en-US" altLang="zh-CN" sz="2400" b="0" i="0" u="none">
                <a:solidFill>
                  <a:srgbClr val="000000"/>
                </a:solidFill>
                <a:effectLst/>
                <a:latin typeface="Times New Roman" panose="02020603050405020304" pitchFamily="24"/>
                <a:ea typeface="宋体" panose="02010600030101010101" pitchFamily="2" charset="-122"/>
              </a:rPr>
              <a:t>S</a:t>
            </a:r>
            <a:r>
              <a:rPr lang="zh-CN" altLang="zh-CN" sz="2400" b="0" i="0" u="none">
                <a:solidFill>
                  <a:srgbClr val="000000"/>
                </a:solidFill>
                <a:effectLst/>
                <a:latin typeface="Times New Roman" panose="02020603050405020304" pitchFamily="24"/>
                <a:ea typeface="宋体" panose="02010600030101010101" pitchFamily="2" charset="-122"/>
              </a:rPr>
              <a:t>的培养基</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大肠杆菌</a:t>
            </a:r>
            <a:r>
              <a:rPr lang="zh-CN" altLang="zh-CN" sz="2400" b="0" i="0" u="none">
                <a:solidFill>
                  <a:srgbClr val="000000"/>
                </a:solidFill>
                <a:effectLst/>
                <a:latin typeface="Times New Roman" panose="02020603050405020304" pitchFamily="24"/>
                <a:ea typeface="Times New Roman" panose="02020603050405020304" pitchFamily="24"/>
              </a:rPr>
              <a:t>→</a:t>
            </a:r>
            <a:r>
              <a:rPr lang="zh-CN" altLang="zh-CN" sz="2400" b="0" i="0" u="none">
                <a:solidFill>
                  <a:srgbClr val="000000"/>
                </a:solidFill>
                <a:effectLst/>
                <a:latin typeface="Times New Roman" panose="02020603050405020304" pitchFamily="24"/>
                <a:ea typeface="宋体" panose="02010600030101010101" pitchFamily="2" charset="-122"/>
              </a:rPr>
              <a:t>含</a:t>
            </a:r>
            <a:r>
              <a:rPr lang="en-US" altLang="zh-CN" sz="2400" b="0" i="0" u="none" baseline="30000">
                <a:solidFill>
                  <a:srgbClr val="000000"/>
                </a:solidFill>
                <a:effectLst/>
                <a:latin typeface="Times New Roman" panose="02020603050405020304" pitchFamily="24"/>
                <a:ea typeface="宋体" panose="02010600030101010101" pitchFamily="2" charset="-122"/>
              </a:rPr>
              <a:t>35</a:t>
            </a:r>
            <a:r>
              <a:rPr lang="en-US" altLang="zh-CN" sz="2400" b="0" i="0" u="none">
                <a:solidFill>
                  <a:srgbClr val="000000"/>
                </a:solidFill>
                <a:effectLst/>
                <a:latin typeface="Times New Roman" panose="02020603050405020304" pitchFamily="24"/>
                <a:ea typeface="宋体" panose="02010600030101010101" pitchFamily="2" charset="-122"/>
              </a:rPr>
              <a:t>S</a:t>
            </a:r>
            <a:r>
              <a:rPr lang="zh-CN" altLang="zh-CN" sz="2400" b="0" i="0" u="none">
                <a:solidFill>
                  <a:srgbClr val="000000"/>
                </a:solidFill>
                <a:effectLst/>
                <a:latin typeface="Times New Roman" panose="02020603050405020304" pitchFamily="24"/>
                <a:ea typeface="宋体" panose="02010600030101010101" pitchFamily="2" charset="-122"/>
              </a:rPr>
              <a:t>的</a:t>
            </a:r>
            <a:r>
              <a:rPr lang="zh-CN" altLang="zh-CN" sz="100" b="0" i="0" spc="-100">
                <a:solidFill>
                  <a:srgbClr val="FF0000"/>
                </a:solidFill>
                <a:effectLst/>
                <a:latin typeface="Times New Roman" panose="02020603050405020304" pitchFamily="24"/>
                <a:ea typeface="宋体" panose="02010600030101010101" pitchFamily="2" charset="-122"/>
              </a:rPr>
              <a:t> </a:t>
            </a:r>
            <a:r>
              <a:rPr lang="zh-CN" altLang="zh-CN" sz="2400" b="0" i="0" u="sng">
                <a:solidFill>
                  <a:srgbClr val="000000"/>
                </a:solidFill>
                <a:effectLst/>
                <a:uFill>
                  <a:solidFill>
                    <a:srgbClr val="000000"/>
                  </a:solidFill>
                </a:uFill>
                <a:latin typeface="Times New Roman" panose="02020603050405020304" pitchFamily="24"/>
                <a:ea typeface="宋体" panose="02010600030101010101" pitchFamily="2" charset="-122"/>
              </a:rPr>
              <a:t>　</a:t>
            </a:r>
            <a:r>
              <a:rPr lang="zh-CN" altLang="zh-CN" sz="2400" b="0" i="0" u="sng">
                <a:solidFill>
                  <a:srgbClr val="FF0000"/>
                </a:solidFill>
                <a:effectLst/>
                <a:uFill>
                  <a:solidFill>
                    <a:srgbClr val="000000"/>
                  </a:solidFill>
                </a:uFill>
                <a:latin typeface="Times New Roman" panose="02020603050405020304" pitchFamily="24"/>
                <a:ea typeface="宋体" panose="02010600030101010101" pitchFamily="2" charset="-122"/>
              </a:rPr>
              <a:t> </a:t>
            </a:r>
            <a:r>
              <a:rPr lang="zh-CN" altLang="zh-CN" sz="2400" b="0" i="0" u="sng">
                <a:solidFill>
                  <a:srgbClr val="FF0000">
                    <a:alpha val="0"/>
                  </a:srgbClr>
                </a:solidFill>
                <a:effectLst/>
                <a:uFill>
                  <a:solidFill>
                    <a:srgbClr val="000000"/>
                  </a:solidFill>
                </a:uFill>
                <a:latin typeface="Times New Roman" panose="02020603050405020304" pitchFamily="24"/>
                <a:ea typeface="宋体" panose="02010600030101010101" pitchFamily="2" charset="-122"/>
              </a:rPr>
              <a:t>大肠杆菌</a:t>
            </a:r>
            <a:r>
              <a:rPr lang="zh-CN" altLang="zh-CN" sz="2400" b="0" i="0" u="sng">
                <a:solidFill>
                  <a:srgbClr val="000000"/>
                </a:solidFill>
                <a:effectLst/>
                <a:uFill>
                  <a:solidFill>
                    <a:srgbClr val="000000"/>
                  </a:solidFill>
                </a:uFill>
                <a:latin typeface="Times New Roman" panose="02020603050405020304" pitchFamily="24"/>
                <a:ea typeface="宋体" panose="02010600030101010101" pitchFamily="2" charset="-122"/>
              </a:rPr>
              <a:t>　</a:t>
            </a:r>
            <a:r>
              <a:rPr lang="zh-CN" altLang="zh-CN" sz="2400" b="0" i="0" u="none">
                <a:solidFill>
                  <a:srgbClr val="000000"/>
                </a:solidFill>
                <a:effectLst/>
                <a:latin typeface="宋体" panose="02010600030101010101" pitchFamily="2" charset="-122"/>
                <a:ea typeface="宋体" panose="02010600030101010101" pitchFamily="2" charset="-122"/>
              </a:rPr>
              <a:t>。</a:t>
            </a:r>
            <a:endParaRPr lang="zh-CN" altLang="zh-CN" sz="2400" b="0" i="0" u="none">
              <a:solidFill>
                <a:srgbClr val="000000"/>
              </a:solidFill>
              <a:effectLst/>
              <a:latin typeface="宋体" panose="02010600030101010101" pitchFamily="2" charset="-122"/>
              <a:ea typeface="宋体" panose="02010600030101010101" pitchFamily="2" charset="-122"/>
            </a:endParaRPr>
          </a:p>
          <a:p>
            <a:pPr indent="609600" algn="l" eaLnBrk="1" latinLnBrk="0" hangingPunct="0">
              <a:lnSpc>
                <a:spcPct val="130000"/>
              </a:lnSpc>
            </a:pPr>
            <a:r>
              <a:rPr lang="zh-CN" altLang="zh-CN" sz="2400" b="0" i="0" u="none">
                <a:solidFill>
                  <a:srgbClr val="000000"/>
                </a:solidFill>
                <a:effectLst/>
                <a:latin typeface="Times New Roman" panose="02020603050405020304" pitchFamily="24"/>
                <a:ea typeface="宋体" panose="02010600030101010101" pitchFamily="2" charset="-122"/>
              </a:rPr>
              <a:t>含</a:t>
            </a:r>
            <a:r>
              <a:rPr lang="en-US" altLang="zh-CN" sz="2400" b="0" i="0" u="none" baseline="30000">
                <a:solidFill>
                  <a:srgbClr val="000000"/>
                </a:solidFill>
                <a:effectLst/>
                <a:latin typeface="Times New Roman" panose="02020603050405020304" pitchFamily="24"/>
                <a:ea typeface="宋体" panose="02010600030101010101" pitchFamily="2" charset="-122"/>
              </a:rPr>
              <a:t>32</a:t>
            </a:r>
            <a:r>
              <a:rPr lang="en-US" altLang="zh-CN" sz="2400" b="0" i="0" u="none">
                <a:solidFill>
                  <a:srgbClr val="000000"/>
                </a:solidFill>
                <a:effectLst/>
                <a:latin typeface="Times New Roman" panose="02020603050405020304" pitchFamily="24"/>
                <a:ea typeface="宋体" panose="02010600030101010101" pitchFamily="2" charset="-122"/>
              </a:rPr>
              <a:t>P</a:t>
            </a:r>
            <a:r>
              <a:rPr lang="zh-CN" altLang="zh-CN" sz="2400" b="0" i="0" u="none">
                <a:solidFill>
                  <a:srgbClr val="000000"/>
                </a:solidFill>
                <a:effectLst/>
                <a:latin typeface="Times New Roman" panose="02020603050405020304" pitchFamily="24"/>
                <a:ea typeface="宋体" panose="02010600030101010101" pitchFamily="2" charset="-122"/>
              </a:rPr>
              <a:t>的培养基</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大肠杆菌</a:t>
            </a:r>
            <a:r>
              <a:rPr lang="zh-CN" altLang="zh-CN" sz="2400" b="0" i="0" u="none">
                <a:solidFill>
                  <a:srgbClr val="000000"/>
                </a:solidFill>
                <a:effectLst/>
                <a:latin typeface="Times New Roman" panose="02020603050405020304" pitchFamily="24"/>
                <a:ea typeface="Times New Roman" panose="02020603050405020304" pitchFamily="24"/>
              </a:rPr>
              <a:t>→</a:t>
            </a:r>
            <a:r>
              <a:rPr lang="zh-CN" altLang="zh-CN" sz="2400" b="0" i="0" u="none">
                <a:solidFill>
                  <a:srgbClr val="000000"/>
                </a:solidFill>
                <a:effectLst/>
                <a:latin typeface="Times New Roman" panose="02020603050405020304" pitchFamily="24"/>
                <a:ea typeface="宋体" panose="02010600030101010101" pitchFamily="2" charset="-122"/>
              </a:rPr>
              <a:t>含</a:t>
            </a:r>
            <a:r>
              <a:rPr lang="en-US" altLang="zh-CN" sz="2400" b="0" i="0" u="none" baseline="30000">
                <a:solidFill>
                  <a:srgbClr val="000000"/>
                </a:solidFill>
                <a:effectLst/>
                <a:latin typeface="Times New Roman" panose="02020603050405020304" pitchFamily="24"/>
                <a:ea typeface="宋体" panose="02010600030101010101" pitchFamily="2" charset="-122"/>
              </a:rPr>
              <a:t>32</a:t>
            </a:r>
            <a:r>
              <a:rPr lang="en-US" altLang="zh-CN" sz="2400" b="0" i="0" u="none">
                <a:solidFill>
                  <a:srgbClr val="000000"/>
                </a:solidFill>
                <a:effectLst/>
                <a:latin typeface="Times New Roman" panose="02020603050405020304" pitchFamily="24"/>
                <a:ea typeface="宋体" panose="02010600030101010101" pitchFamily="2" charset="-122"/>
              </a:rPr>
              <a:t>P</a:t>
            </a:r>
            <a:r>
              <a:rPr lang="zh-CN" altLang="zh-CN" sz="2400" b="0" i="0" u="none">
                <a:solidFill>
                  <a:srgbClr val="000000"/>
                </a:solidFill>
                <a:effectLst/>
                <a:latin typeface="Times New Roman" panose="02020603050405020304" pitchFamily="24"/>
                <a:ea typeface="宋体" panose="02010600030101010101" pitchFamily="2" charset="-122"/>
              </a:rPr>
              <a:t>的</a:t>
            </a:r>
            <a:r>
              <a:rPr lang="zh-CN" altLang="zh-CN" sz="100" b="0" i="0" spc="-100">
                <a:solidFill>
                  <a:srgbClr val="FF0000"/>
                </a:solidFill>
                <a:effectLst/>
                <a:latin typeface="Times New Roman" panose="02020603050405020304" pitchFamily="24"/>
                <a:ea typeface="宋体" panose="02010600030101010101" pitchFamily="2" charset="-122"/>
              </a:rPr>
              <a:t> </a:t>
            </a:r>
            <a:r>
              <a:rPr lang="zh-CN" altLang="zh-CN" sz="2400" b="0" i="0" u="sng">
                <a:solidFill>
                  <a:srgbClr val="000000"/>
                </a:solidFill>
                <a:effectLst/>
                <a:uFill>
                  <a:solidFill>
                    <a:srgbClr val="000000"/>
                  </a:solidFill>
                </a:uFill>
                <a:latin typeface="Times New Roman" panose="02020603050405020304" pitchFamily="24"/>
                <a:ea typeface="宋体" panose="02010600030101010101" pitchFamily="2" charset="-122"/>
              </a:rPr>
              <a:t>　</a:t>
            </a:r>
            <a:r>
              <a:rPr lang="zh-CN" altLang="zh-CN" sz="2400" b="0" i="0" u="sng">
                <a:solidFill>
                  <a:srgbClr val="FF0000">
                    <a:alpha val="0"/>
                  </a:srgbClr>
                </a:solidFill>
                <a:effectLst/>
                <a:uFill>
                  <a:solidFill>
                    <a:srgbClr val="000000"/>
                  </a:solidFill>
                </a:uFill>
                <a:latin typeface="Times New Roman" panose="02020603050405020304" pitchFamily="24"/>
                <a:ea typeface="宋体" panose="02010600030101010101" pitchFamily="2" charset="-122"/>
              </a:rPr>
              <a:t>大肠杆菌</a:t>
            </a:r>
            <a:r>
              <a:rPr lang="zh-CN" altLang="zh-CN" sz="2400" b="0" i="0" u="sng">
                <a:solidFill>
                  <a:srgbClr val="000000"/>
                </a:solidFill>
                <a:effectLst/>
                <a:uFill>
                  <a:solidFill>
                    <a:srgbClr val="000000"/>
                  </a:solidFill>
                </a:uFill>
                <a:latin typeface="Times New Roman" panose="02020603050405020304" pitchFamily="24"/>
                <a:ea typeface="宋体" panose="02010600030101010101" pitchFamily="2" charset="-122"/>
              </a:rPr>
              <a:t>　</a:t>
            </a:r>
            <a:r>
              <a:rPr lang="zh-CN" altLang="zh-CN" sz="2400" b="0" i="0" u="none">
                <a:solidFill>
                  <a:srgbClr val="000000"/>
                </a:solidFill>
                <a:effectLst/>
                <a:latin typeface="宋体" panose="02010600030101010101" pitchFamily="2" charset="-122"/>
                <a:ea typeface="宋体" panose="02010600030101010101" pitchFamily="2" charset="-122"/>
              </a:rPr>
              <a:t>。</a:t>
            </a:r>
            <a:endParaRPr lang="zh-CN" altLang="zh-CN" sz="2400" b="0" i="0" u="none">
              <a:solidFill>
                <a:srgbClr val="000000"/>
              </a:solidFill>
              <a:effectLst/>
              <a:latin typeface="宋体" panose="02010600030101010101" pitchFamily="2" charset="-122"/>
              <a:ea typeface="宋体" panose="02010600030101010101" pitchFamily="2" charset="-122"/>
            </a:endParaRPr>
          </a:p>
          <a:p>
            <a:pPr indent="609600" algn="l" eaLnBrk="1" latinLnBrk="0" hangingPunct="0">
              <a:lnSpc>
                <a:spcPct val="130000"/>
              </a:lnSpc>
            </a:pPr>
            <a:r>
              <a:rPr lang="zh-CN" altLang="zh-CN" sz="2400" b="0" i="0" u="none">
                <a:solidFill>
                  <a:srgbClr val="000000"/>
                </a:solidFill>
                <a:effectLst/>
                <a:latin typeface="宋体" panose="02010600030101010101" pitchFamily="2" charset="-122"/>
                <a:ea typeface="宋体" panose="02010600030101010101" pitchFamily="2" charset="-122"/>
              </a:rPr>
              <a:t>（</a:t>
            </a:r>
            <a:r>
              <a:rPr lang="en-US" altLang="zh-CN" sz="2400" b="0" i="0" u="none">
                <a:solidFill>
                  <a:srgbClr val="000000"/>
                </a:solidFill>
                <a:effectLst/>
                <a:latin typeface="Times New Roman" panose="02020603050405020304" pitchFamily="24"/>
                <a:ea typeface="宋体" panose="02010600030101010101" pitchFamily="2" charset="-122"/>
              </a:rPr>
              <a:t>2</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第二步标记噬菌体</a:t>
            </a:r>
            <a:endParaRPr lang="zh-CN" altLang="zh-CN" sz="2400" b="0" i="0" u="none">
              <a:solidFill>
                <a:srgbClr val="000000"/>
              </a:solidFill>
              <a:effectLst/>
              <a:latin typeface="Times New Roman" panose="02020603050405020304" pitchFamily="24"/>
              <a:ea typeface="宋体" panose="02010600030101010101" pitchFamily="2" charset="-122"/>
            </a:endParaRPr>
          </a:p>
          <a:p>
            <a:pPr indent="609600" algn="l" eaLnBrk="1" latinLnBrk="0" hangingPunct="0">
              <a:lnSpc>
                <a:spcPct val="130000"/>
              </a:lnSpc>
            </a:pPr>
            <a:r>
              <a:rPr lang="zh-CN" altLang="zh-CN" sz="2400" b="0" i="0" u="none">
                <a:solidFill>
                  <a:srgbClr val="000000"/>
                </a:solidFill>
                <a:effectLst/>
                <a:latin typeface="Times New Roman" panose="02020603050405020304" pitchFamily="24"/>
                <a:ea typeface="宋体" panose="02010600030101010101" pitchFamily="2" charset="-122"/>
              </a:rPr>
              <a:t>含</a:t>
            </a:r>
            <a:r>
              <a:rPr lang="en-US" altLang="zh-CN" sz="2400" b="0" i="0" u="none" baseline="30000">
                <a:solidFill>
                  <a:srgbClr val="000000"/>
                </a:solidFill>
                <a:effectLst/>
                <a:latin typeface="Times New Roman" panose="02020603050405020304" pitchFamily="24"/>
                <a:ea typeface="宋体" panose="02010600030101010101" pitchFamily="2" charset="-122"/>
              </a:rPr>
              <a:t>35</a:t>
            </a:r>
            <a:r>
              <a:rPr lang="en-US" altLang="zh-CN" sz="2400" b="0" i="0" u="none">
                <a:solidFill>
                  <a:srgbClr val="000000"/>
                </a:solidFill>
                <a:effectLst/>
                <a:latin typeface="Times New Roman" panose="02020603050405020304" pitchFamily="24"/>
                <a:ea typeface="宋体" panose="02010600030101010101" pitchFamily="2" charset="-122"/>
              </a:rPr>
              <a:t>S</a:t>
            </a:r>
            <a:r>
              <a:rPr lang="zh-CN" altLang="zh-CN" sz="2400" b="0" i="0" u="none">
                <a:solidFill>
                  <a:srgbClr val="000000"/>
                </a:solidFill>
                <a:effectLst/>
                <a:latin typeface="Times New Roman" panose="02020603050405020304" pitchFamily="24"/>
                <a:ea typeface="宋体" panose="02010600030101010101" pitchFamily="2" charset="-122"/>
              </a:rPr>
              <a:t>的大肠杆菌</a:t>
            </a:r>
            <a:r>
              <a:rPr lang="zh-CN" altLang="zh-CN" sz="2400" b="0" i="0" u="none">
                <a:solidFill>
                  <a:srgbClr val="000000"/>
                </a:solidFill>
                <a:effectLst/>
                <a:latin typeface="宋体" panose="02010600030101010101" pitchFamily="2" charset="-122"/>
                <a:ea typeface="宋体" panose="02010600030101010101" pitchFamily="2" charset="-122"/>
              </a:rPr>
              <a:t>＋</a:t>
            </a:r>
            <a:r>
              <a:rPr lang="en-US" altLang="zh-CN" sz="2400" b="0" i="0" u="none">
                <a:solidFill>
                  <a:srgbClr val="000000"/>
                </a:solidFill>
                <a:effectLst/>
                <a:latin typeface="Times New Roman" panose="02020603050405020304" pitchFamily="24"/>
                <a:ea typeface="宋体" panose="02010600030101010101" pitchFamily="2" charset="-122"/>
              </a:rPr>
              <a:t>T2</a:t>
            </a:r>
            <a:r>
              <a:rPr lang="zh-CN" altLang="zh-CN" sz="2400" b="0" i="0" u="none">
                <a:solidFill>
                  <a:srgbClr val="000000"/>
                </a:solidFill>
                <a:effectLst/>
                <a:latin typeface="Times New Roman" panose="02020603050405020304" pitchFamily="24"/>
                <a:ea typeface="宋体" panose="02010600030101010101" pitchFamily="2" charset="-122"/>
              </a:rPr>
              <a:t>噬菌体</a:t>
            </a:r>
            <a:r>
              <a:rPr lang="zh-CN" altLang="zh-CN" sz="2400" b="0" i="0" u="none">
                <a:solidFill>
                  <a:srgbClr val="000000"/>
                </a:solidFill>
                <a:effectLst/>
                <a:latin typeface="Times New Roman" panose="02020603050405020304" pitchFamily="24"/>
                <a:ea typeface="Times New Roman" panose="02020603050405020304" pitchFamily="24"/>
              </a:rPr>
              <a:t>→</a:t>
            </a:r>
            <a:r>
              <a:rPr lang="zh-CN" altLang="zh-CN" sz="2400" b="0" i="0" u="none">
                <a:solidFill>
                  <a:srgbClr val="000000"/>
                </a:solidFill>
                <a:effectLst/>
                <a:latin typeface="Times New Roman" panose="02020603050405020304" pitchFamily="24"/>
                <a:ea typeface="宋体" panose="02010600030101010101" pitchFamily="2" charset="-122"/>
              </a:rPr>
              <a:t>含</a:t>
            </a:r>
            <a:r>
              <a:rPr lang="en-US" altLang="zh-CN" sz="2400" b="0" i="0" u="none" baseline="30000">
                <a:solidFill>
                  <a:srgbClr val="000000"/>
                </a:solidFill>
                <a:effectLst/>
                <a:latin typeface="Times New Roman" panose="02020603050405020304" pitchFamily="24"/>
                <a:ea typeface="宋体" panose="02010600030101010101" pitchFamily="2" charset="-122"/>
              </a:rPr>
              <a:t>35</a:t>
            </a:r>
            <a:r>
              <a:rPr lang="en-US" altLang="zh-CN" sz="2400" b="0" i="0" u="none">
                <a:solidFill>
                  <a:srgbClr val="000000"/>
                </a:solidFill>
                <a:effectLst/>
                <a:latin typeface="Times New Roman" panose="02020603050405020304" pitchFamily="24"/>
                <a:ea typeface="宋体" panose="02010600030101010101" pitchFamily="2" charset="-122"/>
              </a:rPr>
              <a:t>S</a:t>
            </a:r>
            <a:r>
              <a:rPr lang="zh-CN" altLang="zh-CN" sz="2400" b="0" i="0" u="none">
                <a:solidFill>
                  <a:srgbClr val="000000"/>
                </a:solidFill>
                <a:effectLst/>
                <a:latin typeface="Times New Roman" panose="02020603050405020304" pitchFamily="24"/>
                <a:ea typeface="宋体" panose="02010600030101010101" pitchFamily="2" charset="-122"/>
              </a:rPr>
              <a:t>的</a:t>
            </a:r>
            <a:r>
              <a:rPr lang="zh-CN" altLang="zh-CN" sz="100" b="0" i="0" spc="-100">
                <a:solidFill>
                  <a:srgbClr val="FF0000"/>
                </a:solidFill>
                <a:effectLst/>
                <a:latin typeface="Times New Roman" panose="02020603050405020304" pitchFamily="24"/>
                <a:ea typeface="宋体" panose="02010600030101010101" pitchFamily="2" charset="-122"/>
              </a:rPr>
              <a:t> </a:t>
            </a:r>
            <a:r>
              <a:rPr lang="zh-CN" altLang="zh-CN" sz="2400" b="0" i="0" u="sng">
                <a:solidFill>
                  <a:srgbClr val="000000"/>
                </a:solidFill>
                <a:effectLst/>
                <a:uFill>
                  <a:solidFill>
                    <a:srgbClr val="000000"/>
                  </a:solidFill>
                </a:uFill>
                <a:latin typeface="Times New Roman" panose="02020603050405020304" pitchFamily="24"/>
                <a:ea typeface="宋体" panose="02010600030101010101" pitchFamily="2" charset="-122"/>
              </a:rPr>
              <a:t>　</a:t>
            </a:r>
            <a:r>
              <a:rPr lang="zh-CN" altLang="zh-CN" sz="2400" b="0" i="0" u="sng">
                <a:solidFill>
                  <a:srgbClr val="FF0000"/>
                </a:solidFill>
                <a:effectLst/>
                <a:uFill>
                  <a:solidFill>
                    <a:srgbClr val="000000"/>
                  </a:solidFill>
                </a:uFill>
                <a:latin typeface="Times New Roman" panose="02020603050405020304" pitchFamily="24"/>
                <a:ea typeface="宋体" panose="02010600030101010101" pitchFamily="2" charset="-122"/>
              </a:rPr>
              <a:t> </a:t>
            </a:r>
            <a:r>
              <a:rPr lang="en-US" altLang="zh-CN" sz="2400" b="0" i="0" u="sng">
                <a:solidFill>
                  <a:srgbClr val="FF0000">
                    <a:alpha val="0"/>
                  </a:srgbClr>
                </a:solidFill>
                <a:effectLst/>
                <a:uFill>
                  <a:solidFill>
                    <a:srgbClr val="000000"/>
                  </a:solidFill>
                </a:uFill>
                <a:latin typeface="Times New Roman" panose="02020603050405020304" pitchFamily="24"/>
                <a:ea typeface="宋体" panose="02010600030101010101" pitchFamily="2" charset="-122"/>
              </a:rPr>
              <a:t>T2</a:t>
            </a:r>
            <a:r>
              <a:rPr lang="zh-CN" altLang="zh-CN" sz="2400" b="0" i="0" u="sng">
                <a:solidFill>
                  <a:srgbClr val="FF0000">
                    <a:alpha val="0"/>
                  </a:srgbClr>
                </a:solidFill>
                <a:effectLst/>
                <a:uFill>
                  <a:solidFill>
                    <a:srgbClr val="000000"/>
                  </a:solidFill>
                </a:uFill>
                <a:latin typeface="Times New Roman" panose="02020603050405020304" pitchFamily="24"/>
                <a:ea typeface="宋体" panose="02010600030101010101" pitchFamily="2" charset="-122"/>
              </a:rPr>
              <a:t>噬菌体</a:t>
            </a:r>
            <a:r>
              <a:rPr lang="zh-CN" altLang="zh-CN" sz="2400" b="0" i="0" u="sng">
                <a:solidFill>
                  <a:srgbClr val="000000"/>
                </a:solidFill>
                <a:effectLst/>
                <a:uFill>
                  <a:solidFill>
                    <a:srgbClr val="000000"/>
                  </a:solidFill>
                </a:uFill>
                <a:latin typeface="Times New Roman" panose="02020603050405020304" pitchFamily="24"/>
                <a:ea typeface="宋体" panose="02010600030101010101" pitchFamily="2" charset="-122"/>
              </a:rPr>
              <a:t>　</a:t>
            </a:r>
            <a:r>
              <a:rPr lang="zh-CN" altLang="zh-CN" sz="2400" b="0" i="0" u="none">
                <a:solidFill>
                  <a:srgbClr val="000000"/>
                </a:solidFill>
                <a:effectLst/>
                <a:latin typeface="宋体" panose="02010600030101010101" pitchFamily="2" charset="-122"/>
                <a:ea typeface="宋体" panose="02010600030101010101" pitchFamily="2" charset="-122"/>
              </a:rPr>
              <a:t>。</a:t>
            </a:r>
            <a:endParaRPr lang="zh-CN" altLang="zh-CN" sz="2400" b="0" i="0" u="none">
              <a:solidFill>
                <a:srgbClr val="000000"/>
              </a:solidFill>
              <a:effectLst/>
              <a:latin typeface="宋体" panose="02010600030101010101" pitchFamily="2" charset="-122"/>
              <a:ea typeface="宋体" panose="02010600030101010101" pitchFamily="2" charset="-122"/>
            </a:endParaRPr>
          </a:p>
          <a:p>
            <a:pPr indent="609600" algn="l" eaLnBrk="1" latinLnBrk="0" hangingPunct="0">
              <a:lnSpc>
                <a:spcPct val="130000"/>
              </a:lnSpc>
            </a:pPr>
            <a:r>
              <a:rPr lang="zh-CN" altLang="zh-CN" sz="2400" b="0" i="0" u="none">
                <a:solidFill>
                  <a:srgbClr val="000000"/>
                </a:solidFill>
                <a:effectLst/>
                <a:latin typeface="Times New Roman" panose="02020603050405020304" pitchFamily="24"/>
                <a:ea typeface="宋体" panose="02010600030101010101" pitchFamily="2" charset="-122"/>
              </a:rPr>
              <a:t>含</a:t>
            </a:r>
            <a:r>
              <a:rPr lang="en-US" altLang="zh-CN" sz="2400" b="0" i="0" u="none" baseline="30000">
                <a:solidFill>
                  <a:srgbClr val="000000"/>
                </a:solidFill>
                <a:effectLst/>
                <a:latin typeface="Times New Roman" panose="02020603050405020304" pitchFamily="24"/>
                <a:ea typeface="宋体" panose="02010600030101010101" pitchFamily="2" charset="-122"/>
              </a:rPr>
              <a:t>32</a:t>
            </a:r>
            <a:r>
              <a:rPr lang="en-US" altLang="zh-CN" sz="2400" b="0" i="0" u="none">
                <a:solidFill>
                  <a:srgbClr val="000000"/>
                </a:solidFill>
                <a:effectLst/>
                <a:latin typeface="Times New Roman" panose="02020603050405020304" pitchFamily="24"/>
                <a:ea typeface="宋体" panose="02010600030101010101" pitchFamily="2" charset="-122"/>
              </a:rPr>
              <a:t>P</a:t>
            </a:r>
            <a:r>
              <a:rPr lang="zh-CN" altLang="zh-CN" sz="2400" b="0" i="0" u="none">
                <a:solidFill>
                  <a:srgbClr val="000000"/>
                </a:solidFill>
                <a:effectLst/>
                <a:latin typeface="Times New Roman" panose="02020603050405020304" pitchFamily="24"/>
                <a:ea typeface="宋体" panose="02010600030101010101" pitchFamily="2" charset="-122"/>
              </a:rPr>
              <a:t>的大肠杆菌</a:t>
            </a:r>
            <a:r>
              <a:rPr lang="zh-CN" altLang="zh-CN" sz="2400" b="0" i="0" u="none">
                <a:solidFill>
                  <a:srgbClr val="000000"/>
                </a:solidFill>
                <a:effectLst/>
                <a:latin typeface="宋体" panose="02010600030101010101" pitchFamily="2" charset="-122"/>
                <a:ea typeface="宋体" panose="02010600030101010101" pitchFamily="2" charset="-122"/>
              </a:rPr>
              <a:t>＋</a:t>
            </a:r>
            <a:r>
              <a:rPr lang="en-US" altLang="zh-CN" sz="2400" b="0" i="0" u="none">
                <a:solidFill>
                  <a:srgbClr val="000000"/>
                </a:solidFill>
                <a:effectLst/>
                <a:latin typeface="Times New Roman" panose="02020603050405020304" pitchFamily="24"/>
                <a:ea typeface="宋体" panose="02010600030101010101" pitchFamily="2" charset="-122"/>
              </a:rPr>
              <a:t>T2</a:t>
            </a:r>
            <a:r>
              <a:rPr lang="zh-CN" altLang="zh-CN" sz="2400" b="0" i="0" u="none">
                <a:solidFill>
                  <a:srgbClr val="000000"/>
                </a:solidFill>
                <a:effectLst/>
                <a:latin typeface="Times New Roman" panose="02020603050405020304" pitchFamily="24"/>
                <a:ea typeface="宋体" panose="02010600030101010101" pitchFamily="2" charset="-122"/>
              </a:rPr>
              <a:t>噬菌体</a:t>
            </a:r>
            <a:r>
              <a:rPr lang="zh-CN" altLang="zh-CN" sz="2400" b="0" i="0" u="none">
                <a:solidFill>
                  <a:srgbClr val="000000"/>
                </a:solidFill>
                <a:effectLst/>
                <a:latin typeface="Times New Roman" panose="02020603050405020304" pitchFamily="24"/>
                <a:ea typeface="Times New Roman" panose="02020603050405020304" pitchFamily="24"/>
              </a:rPr>
              <a:t>→</a:t>
            </a:r>
            <a:r>
              <a:rPr lang="zh-CN" altLang="zh-CN" sz="2400" b="0" i="0" u="none">
                <a:solidFill>
                  <a:srgbClr val="000000"/>
                </a:solidFill>
                <a:effectLst/>
                <a:latin typeface="Times New Roman" panose="02020603050405020304" pitchFamily="24"/>
                <a:ea typeface="宋体" panose="02010600030101010101" pitchFamily="2" charset="-122"/>
              </a:rPr>
              <a:t>含</a:t>
            </a:r>
            <a:r>
              <a:rPr lang="en-US" altLang="zh-CN" sz="2400" b="0" i="0" u="none" baseline="30000">
                <a:solidFill>
                  <a:srgbClr val="000000"/>
                </a:solidFill>
                <a:effectLst/>
                <a:latin typeface="Times New Roman" panose="02020603050405020304" pitchFamily="24"/>
                <a:ea typeface="宋体" panose="02010600030101010101" pitchFamily="2" charset="-122"/>
              </a:rPr>
              <a:t>32</a:t>
            </a:r>
            <a:r>
              <a:rPr lang="en-US" altLang="zh-CN" sz="2400" b="0" i="0" u="none">
                <a:solidFill>
                  <a:srgbClr val="000000"/>
                </a:solidFill>
                <a:effectLst/>
                <a:latin typeface="Times New Roman" panose="02020603050405020304" pitchFamily="24"/>
                <a:ea typeface="宋体" panose="02010600030101010101" pitchFamily="2" charset="-122"/>
              </a:rPr>
              <a:t>P</a:t>
            </a:r>
            <a:r>
              <a:rPr lang="zh-CN" altLang="zh-CN" sz="2400" b="0" i="0" u="none">
                <a:solidFill>
                  <a:srgbClr val="000000"/>
                </a:solidFill>
                <a:effectLst/>
                <a:latin typeface="Times New Roman" panose="02020603050405020304" pitchFamily="24"/>
                <a:ea typeface="宋体" panose="02010600030101010101" pitchFamily="2" charset="-122"/>
              </a:rPr>
              <a:t>的</a:t>
            </a:r>
            <a:r>
              <a:rPr lang="zh-CN" altLang="zh-CN" sz="100" b="0" i="0" spc="-100">
                <a:solidFill>
                  <a:srgbClr val="FF0000"/>
                </a:solidFill>
                <a:effectLst/>
                <a:latin typeface="Times New Roman" panose="02020603050405020304" pitchFamily="24"/>
                <a:ea typeface="宋体" panose="02010600030101010101" pitchFamily="2" charset="-122"/>
              </a:rPr>
              <a:t> </a:t>
            </a:r>
            <a:r>
              <a:rPr lang="zh-CN" altLang="zh-CN" sz="2400" b="0" i="0" u="sng">
                <a:solidFill>
                  <a:srgbClr val="000000"/>
                </a:solidFill>
                <a:effectLst/>
                <a:uFill>
                  <a:solidFill>
                    <a:srgbClr val="000000"/>
                  </a:solidFill>
                </a:uFill>
                <a:latin typeface="Times New Roman" panose="02020603050405020304" pitchFamily="24"/>
                <a:ea typeface="宋体" panose="02010600030101010101" pitchFamily="2" charset="-122"/>
              </a:rPr>
              <a:t>　</a:t>
            </a:r>
            <a:r>
              <a:rPr lang="en-US" altLang="zh-CN" sz="2400" b="0" i="0" u="sng">
                <a:solidFill>
                  <a:srgbClr val="FF0000">
                    <a:alpha val="0"/>
                  </a:srgbClr>
                </a:solidFill>
                <a:effectLst/>
                <a:uFill>
                  <a:solidFill>
                    <a:srgbClr val="000000"/>
                  </a:solidFill>
                </a:uFill>
                <a:latin typeface="Times New Roman" panose="02020603050405020304" pitchFamily="24"/>
                <a:ea typeface="宋体" panose="02010600030101010101" pitchFamily="2" charset="-122"/>
              </a:rPr>
              <a:t>T2</a:t>
            </a:r>
            <a:r>
              <a:rPr lang="zh-CN" altLang="zh-CN" sz="2400" b="0" i="0" u="sng">
                <a:solidFill>
                  <a:srgbClr val="FF0000">
                    <a:alpha val="0"/>
                  </a:srgbClr>
                </a:solidFill>
                <a:effectLst/>
                <a:uFill>
                  <a:solidFill>
                    <a:srgbClr val="000000"/>
                  </a:solidFill>
                </a:uFill>
                <a:latin typeface="Times New Roman" panose="02020603050405020304" pitchFamily="24"/>
                <a:ea typeface="宋体" panose="02010600030101010101" pitchFamily="2" charset="-122"/>
              </a:rPr>
              <a:t>噬菌体</a:t>
            </a:r>
            <a:r>
              <a:rPr lang="zh-CN" altLang="zh-CN" sz="2400" b="0" i="0" u="sng">
                <a:solidFill>
                  <a:srgbClr val="000000"/>
                </a:solidFill>
                <a:effectLst/>
                <a:uFill>
                  <a:solidFill>
                    <a:srgbClr val="000000"/>
                  </a:solidFill>
                </a:uFill>
                <a:latin typeface="Times New Roman" panose="02020603050405020304" pitchFamily="24"/>
                <a:ea typeface="宋体" panose="02010600030101010101" pitchFamily="2" charset="-122"/>
              </a:rPr>
              <a:t>　</a:t>
            </a:r>
            <a:r>
              <a:rPr lang="zh-CN" altLang="zh-CN" sz="2400" b="0" i="0" u="none">
                <a:solidFill>
                  <a:srgbClr val="000000"/>
                </a:solidFill>
                <a:effectLst/>
                <a:latin typeface="宋体" panose="02010600030101010101" pitchFamily="2" charset="-122"/>
                <a:ea typeface="宋体" panose="02010600030101010101" pitchFamily="2" charset="-122"/>
              </a:rPr>
              <a:t>。</a:t>
            </a:r>
            <a:endParaRPr lang="zh-CN" altLang="zh-CN" sz="2400" b="0" i="0" u="none">
              <a:solidFill>
                <a:srgbClr val="000000"/>
              </a:solidFill>
              <a:effectLst/>
              <a:latin typeface="宋体" panose="02010600030101010101" pitchFamily="2" charset="-122"/>
              <a:ea typeface="宋体" panose="02010600030101010101" pitchFamily="2" charset="-122"/>
            </a:endParaRPr>
          </a:p>
        </p:txBody>
      </p:sp>
      <p:sp>
        <p:nvSpPr>
          <p:cNvPr id="2" name="文本框 1"/>
          <p:cNvSpPr txBox="1"/>
          <p:nvPr/>
        </p:nvSpPr>
        <p:spPr>
          <a:xfrm>
            <a:off x="8250579" y="1033194"/>
            <a:ext cx="1094486" cy="569100"/>
          </a:xfrm>
          <a:prstGeom prst="rect">
            <a:avLst/>
          </a:prstGeom>
          <a:noFill/>
        </p:spPr>
        <p:txBody>
          <a:bodyPr vert="horz" wrap="none" rtlCol="0">
            <a:noAutofit/>
          </a:bodyPr>
          <a:lstStyle/>
          <a:p>
            <a:pPr>
              <a:lnSpc>
                <a:spcPct val="130000"/>
              </a:lnSpc>
            </a:pPr>
            <a:r>
              <a:rPr kumimoji="0" lang="zh-CN" altLang="zh-CN" sz="2400" b="0" i="0" strike="noStrike" kern="1200" cap="none" spc="0" normalizeH="0" baseline="0" noProof="0">
                <a:ln>
                  <a:noFill/>
                </a:ln>
                <a:solidFill>
                  <a:srgbClr val="FF0000"/>
                </a:solidFill>
                <a:effectLst/>
                <a:uLnTx/>
                <a:uFill>
                  <a:solidFill>
                    <a:srgbClr val="000000"/>
                  </a:solidFill>
                </a:uFill>
                <a:latin typeface="Times New Roman" panose="02020603050405020304" pitchFamily="24"/>
                <a:ea typeface="宋体" panose="02010600030101010101" pitchFamily="2" charset="-122"/>
                <a:cs typeface="+mn-cs"/>
              </a:rPr>
              <a:t>蛋白质</a:t>
            </a:r>
            <a:endParaRPr lang="zh-CN" altLang="en-US">
              <a:solidFill>
                <a:srgbClr val="FF0000"/>
              </a:solidFill>
            </a:endParaRPr>
          </a:p>
        </p:txBody>
      </p:sp>
      <p:sp>
        <p:nvSpPr>
          <p:cNvPr id="3" name="文本框 2"/>
          <p:cNvSpPr txBox="1"/>
          <p:nvPr/>
        </p:nvSpPr>
        <p:spPr>
          <a:xfrm>
            <a:off x="2314916" y="1508682"/>
            <a:ext cx="842074" cy="569100"/>
          </a:xfrm>
          <a:prstGeom prst="rect">
            <a:avLst/>
          </a:prstGeom>
          <a:noFill/>
        </p:spPr>
        <p:txBody>
          <a:bodyPr vert="horz" wrap="none" rtlCol="0">
            <a:noAutofit/>
          </a:bodyPr>
          <a:lstStyle/>
          <a:p>
            <a:pPr>
              <a:lnSpc>
                <a:spcPct val="130000"/>
              </a:lnSpc>
            </a:pPr>
            <a:r>
              <a:rPr kumimoji="0" lang="en-US" altLang="zh-CN" sz="2400" b="0" i="0" strike="noStrike" kern="1200" cap="none" spc="0" normalizeH="0" baseline="0" noProof="0">
                <a:ln>
                  <a:noFill/>
                </a:ln>
                <a:solidFill>
                  <a:srgbClr val="FF0000"/>
                </a:solidFill>
                <a:effectLst/>
                <a:uLnTx/>
                <a:uFill>
                  <a:solidFill>
                    <a:srgbClr val="000000"/>
                  </a:solidFill>
                </a:uFill>
                <a:latin typeface="Times New Roman" panose="02020603050405020304" pitchFamily="24"/>
                <a:ea typeface="宋体" panose="02010600030101010101" pitchFamily="2" charset="-122"/>
                <a:cs typeface="+mn-cs"/>
              </a:rPr>
              <a:t>DNA</a:t>
            </a:r>
            <a:endParaRPr lang="zh-CN" altLang="en-US">
              <a:solidFill>
                <a:srgbClr val="FF0000"/>
              </a:solidFill>
            </a:endParaRPr>
          </a:p>
        </p:txBody>
      </p:sp>
      <p:sp>
        <p:nvSpPr>
          <p:cNvPr id="4" name="文本框 3"/>
          <p:cNvSpPr txBox="1"/>
          <p:nvPr/>
        </p:nvSpPr>
        <p:spPr>
          <a:xfrm>
            <a:off x="6185241" y="2459658"/>
            <a:ext cx="1399287" cy="569100"/>
          </a:xfrm>
          <a:prstGeom prst="rect">
            <a:avLst/>
          </a:prstGeom>
          <a:noFill/>
        </p:spPr>
        <p:txBody>
          <a:bodyPr vert="horz" wrap="none" rtlCol="0">
            <a:noAutofit/>
          </a:bodyPr>
          <a:lstStyle/>
          <a:p>
            <a:pPr>
              <a:lnSpc>
                <a:spcPct val="130000"/>
              </a:lnSpc>
            </a:pPr>
            <a:r>
              <a:rPr kumimoji="0" lang="zh-CN" altLang="zh-CN" sz="2400" b="0" i="0" strike="noStrike" kern="1200" cap="none" spc="0" normalizeH="0" baseline="0" noProof="0">
                <a:ln>
                  <a:noFill/>
                </a:ln>
                <a:solidFill>
                  <a:srgbClr val="FF0000"/>
                </a:solidFill>
                <a:effectLst/>
                <a:uLnTx/>
                <a:uFill>
                  <a:solidFill>
                    <a:srgbClr val="000000"/>
                  </a:solidFill>
                </a:uFill>
                <a:latin typeface="Times New Roman" panose="02020603050405020304" pitchFamily="24"/>
                <a:ea typeface="宋体" panose="02010600030101010101" pitchFamily="2" charset="-122"/>
                <a:cs typeface="+mn-cs"/>
              </a:rPr>
              <a:t>大肠杆菌</a:t>
            </a:r>
            <a:endParaRPr lang="zh-CN" altLang="en-US">
              <a:solidFill>
                <a:srgbClr val="FF0000"/>
              </a:solidFill>
            </a:endParaRPr>
          </a:p>
        </p:txBody>
      </p:sp>
      <p:sp>
        <p:nvSpPr>
          <p:cNvPr id="5" name="文本框 4"/>
          <p:cNvSpPr txBox="1"/>
          <p:nvPr/>
        </p:nvSpPr>
        <p:spPr>
          <a:xfrm>
            <a:off x="6109041" y="2935146"/>
            <a:ext cx="1399287" cy="569100"/>
          </a:xfrm>
          <a:prstGeom prst="rect">
            <a:avLst/>
          </a:prstGeom>
          <a:noFill/>
        </p:spPr>
        <p:txBody>
          <a:bodyPr vert="horz" wrap="none" rtlCol="0">
            <a:noAutofit/>
          </a:bodyPr>
          <a:lstStyle/>
          <a:p>
            <a:pPr>
              <a:lnSpc>
                <a:spcPct val="130000"/>
              </a:lnSpc>
            </a:pPr>
            <a:r>
              <a:rPr kumimoji="0" lang="zh-CN" altLang="zh-CN" sz="2400" b="0" i="0" strike="noStrike" kern="1200" cap="none" spc="0" normalizeH="0" baseline="0" noProof="0">
                <a:ln>
                  <a:noFill/>
                </a:ln>
                <a:solidFill>
                  <a:srgbClr val="FF0000"/>
                </a:solidFill>
                <a:effectLst/>
                <a:uLnTx/>
                <a:uFill>
                  <a:solidFill>
                    <a:srgbClr val="000000"/>
                  </a:solidFill>
                </a:uFill>
                <a:latin typeface="Times New Roman" panose="02020603050405020304" pitchFamily="24"/>
                <a:ea typeface="宋体" panose="02010600030101010101" pitchFamily="2" charset="-122"/>
                <a:cs typeface="+mn-cs"/>
              </a:rPr>
              <a:t>大肠杆菌</a:t>
            </a:r>
            <a:endParaRPr lang="zh-CN" altLang="en-US">
              <a:solidFill>
                <a:srgbClr val="FF0000"/>
              </a:solidFill>
            </a:endParaRPr>
          </a:p>
        </p:txBody>
      </p:sp>
      <p:sp>
        <p:nvSpPr>
          <p:cNvPr id="6" name="文本框 5"/>
          <p:cNvSpPr txBox="1"/>
          <p:nvPr/>
        </p:nvSpPr>
        <p:spPr>
          <a:xfrm>
            <a:off x="6517853" y="3886122"/>
            <a:ext cx="1432624" cy="569100"/>
          </a:xfrm>
          <a:prstGeom prst="rect">
            <a:avLst/>
          </a:prstGeom>
          <a:noFill/>
        </p:spPr>
        <p:txBody>
          <a:bodyPr vert="horz" wrap="none" rtlCol="0">
            <a:noAutofit/>
          </a:bodyPr>
          <a:lstStyle/>
          <a:p>
            <a:pPr>
              <a:lnSpc>
                <a:spcPct val="130000"/>
              </a:lnSpc>
            </a:pPr>
            <a:r>
              <a:rPr kumimoji="0" lang="en-US" altLang="zh-CN" sz="2400" b="0" i="0" strike="noStrike" kern="1200" cap="none" spc="0" normalizeH="0" baseline="0" noProof="0">
                <a:ln>
                  <a:noFill/>
                </a:ln>
                <a:solidFill>
                  <a:srgbClr val="FF0000"/>
                </a:solidFill>
                <a:effectLst/>
                <a:uLnTx/>
                <a:uFill>
                  <a:solidFill>
                    <a:srgbClr val="000000"/>
                  </a:solidFill>
                </a:uFill>
                <a:latin typeface="Times New Roman" panose="02020603050405020304" pitchFamily="24"/>
                <a:ea typeface="宋体" panose="02010600030101010101" pitchFamily="2" charset="-122"/>
                <a:cs typeface="+mn-cs"/>
              </a:rPr>
              <a:t>T2</a:t>
            </a:r>
            <a:r>
              <a:rPr kumimoji="0" lang="zh-CN" altLang="zh-CN" sz="2400" b="0" i="0" strike="noStrike" kern="1200" cap="none" spc="0" normalizeH="0" baseline="0" noProof="0">
                <a:ln>
                  <a:noFill/>
                </a:ln>
                <a:solidFill>
                  <a:srgbClr val="FF0000"/>
                </a:solidFill>
                <a:effectLst/>
                <a:uLnTx/>
                <a:uFill>
                  <a:solidFill>
                    <a:srgbClr val="000000"/>
                  </a:solidFill>
                </a:uFill>
                <a:latin typeface="Times New Roman" panose="02020603050405020304" pitchFamily="24"/>
                <a:ea typeface="宋体" panose="02010600030101010101" pitchFamily="2" charset="-122"/>
                <a:cs typeface="+mn-cs"/>
              </a:rPr>
              <a:t>噬菌体</a:t>
            </a:r>
            <a:endParaRPr lang="zh-CN" altLang="en-US">
              <a:solidFill>
                <a:srgbClr val="FF0000"/>
              </a:solidFill>
            </a:endParaRPr>
          </a:p>
        </p:txBody>
      </p:sp>
      <p:sp>
        <p:nvSpPr>
          <p:cNvPr id="7" name="文本框 6"/>
          <p:cNvSpPr txBox="1"/>
          <p:nvPr/>
        </p:nvSpPr>
        <p:spPr>
          <a:xfrm>
            <a:off x="6447179" y="4361611"/>
            <a:ext cx="1432624" cy="517983"/>
          </a:xfrm>
          <a:prstGeom prst="rect">
            <a:avLst/>
          </a:prstGeom>
          <a:noFill/>
        </p:spPr>
        <p:txBody>
          <a:bodyPr vert="horz" wrap="none" rtlCol="0">
            <a:noAutofit/>
          </a:bodyPr>
          <a:lstStyle/>
          <a:p>
            <a:pPr>
              <a:lnSpc>
                <a:spcPct val="130000"/>
              </a:lnSpc>
            </a:pPr>
            <a:r>
              <a:rPr kumimoji="0" lang="en-US" altLang="zh-CN" sz="2400" b="0" i="0" strike="noStrike" kern="1200" cap="none" spc="0" normalizeH="0" baseline="0" noProof="0">
                <a:ln>
                  <a:noFill/>
                </a:ln>
                <a:solidFill>
                  <a:srgbClr val="FF0000"/>
                </a:solidFill>
                <a:effectLst/>
                <a:uLnTx/>
                <a:uFill>
                  <a:solidFill>
                    <a:srgbClr val="000000"/>
                  </a:solidFill>
                </a:uFill>
                <a:latin typeface="Times New Roman" panose="02020603050405020304" pitchFamily="24"/>
                <a:ea typeface="宋体" panose="02010600030101010101" pitchFamily="2" charset="-122"/>
                <a:cs typeface="+mn-cs"/>
              </a:rPr>
              <a:t>T2</a:t>
            </a:r>
            <a:r>
              <a:rPr kumimoji="0" lang="zh-CN" altLang="zh-CN" sz="2400" b="0" i="0" strike="noStrike" kern="1200" cap="none" spc="0" normalizeH="0" baseline="0" noProof="0">
                <a:ln>
                  <a:noFill/>
                </a:ln>
                <a:solidFill>
                  <a:srgbClr val="FF0000"/>
                </a:solidFill>
                <a:effectLst/>
                <a:uLnTx/>
                <a:uFill>
                  <a:solidFill>
                    <a:srgbClr val="000000"/>
                  </a:solidFill>
                </a:uFill>
                <a:latin typeface="Times New Roman" panose="02020603050405020304" pitchFamily="24"/>
                <a:ea typeface="宋体" panose="02010600030101010101" pitchFamily="2" charset="-122"/>
                <a:cs typeface="+mn-cs"/>
              </a:rPr>
              <a:t>噬菌体</a:t>
            </a:r>
            <a:endParaRPr lang="zh-CN" altLang="en-US">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P spid="3" grpId="0" build="allAtOnce"/>
      <p:bldP spid="4" grpId="0" build="allAtOnce"/>
      <p:bldP spid="5" grpId="0" build="allAtOnce"/>
      <p:bldP spid="6" grpId="0" build="allAtOnce"/>
      <p:bldP spid="7" grpId="0" build="allAtOnce"/>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937053" y="4610969"/>
            <a:ext cx="7628890" cy="702945"/>
          </a:xfrm>
          <a:prstGeom prst="rect">
            <a:avLst/>
          </a:prstGeom>
          <a:noFill/>
        </p:spPr>
        <p:txBody>
          <a:bodyPr wrap="none" rtlCol="0">
            <a:spAutoFit/>
          </a:bodyPr>
          <a:lstStyle/>
          <a:p>
            <a:pPr indent="0">
              <a:lnSpc>
                <a:spcPct val="150000"/>
              </a:lnSpc>
              <a:buFont typeface="Arial" panose="020B0604020202020204" pitchFamily="34" charset="0"/>
              <a:buNone/>
            </a:pPr>
            <a:r>
              <a:rPr lang="zh-CN" altLang="en-US" sz="2645" b="1">
                <a:solidFill>
                  <a:srgbClr val="FF0000"/>
                </a:solidFill>
                <a:latin typeface="楷体" panose="02010609060101010101" pitchFamily="24" charset="-122"/>
                <a:ea typeface="楷体" panose="02010609060101010101" pitchFamily="24" charset="-122"/>
              </a:rPr>
              <a:t>搅拌</a:t>
            </a:r>
            <a:r>
              <a:rPr lang="zh-CN" altLang="en-US" sz="2645" b="1">
                <a:latin typeface="楷体" panose="02010609060101010101" pitchFamily="24" charset="-122"/>
                <a:ea typeface="楷体" panose="02010609060101010101" pitchFamily="24" charset="-122"/>
              </a:rPr>
              <a:t>的目的：使吸附在细菌上的噬菌体与细菌分离</a:t>
            </a:r>
            <a:endParaRPr lang="zh-CN" altLang="en-US" sz="2645" b="1">
              <a:latin typeface="楷体" panose="02010609060101010101" pitchFamily="24" charset="-122"/>
              <a:ea typeface="楷体" panose="02010609060101010101" pitchFamily="24" charset="-122"/>
            </a:endParaRPr>
          </a:p>
        </p:txBody>
      </p:sp>
      <p:pic>
        <p:nvPicPr>
          <p:cNvPr id="5" name="图片 4"/>
          <p:cNvPicPr>
            <a:picLocks noChangeAspect="1"/>
          </p:cNvPicPr>
          <p:nvPr>
            <p:custDataLst>
              <p:tags r:id="rId2"/>
            </p:custDataLst>
          </p:nvPr>
        </p:nvPicPr>
        <p:blipFill>
          <a:blip r:embed="rId3">
            <a:extLst>
              <a:ext uri="{28A0092B-C50C-407E-A947-70E740481C1C}">
                <a14:useLocalDpi xmlns:a14="http://schemas.microsoft.com/office/drawing/2010/main" val="0"/>
              </a:ext>
            </a:extLst>
          </a:blip>
          <a:stretch>
            <a:fillRect/>
          </a:stretch>
        </p:blipFill>
        <p:spPr>
          <a:xfrm>
            <a:off x="1438949" y="1147157"/>
            <a:ext cx="2156809" cy="3292386"/>
          </a:xfrm>
          <a:prstGeom prst="rect">
            <a:avLst/>
          </a:prstGeom>
        </p:spPr>
      </p:pic>
      <p:pic>
        <p:nvPicPr>
          <p:cNvPr id="6" name="图片 5" descr="图片包含 杯子&#10;&#10;描述已自动生成"/>
          <p:cNvPicPr>
            <a:picLocks noChangeAspect="1"/>
          </p:cNvPicPr>
          <p:nvPr>
            <p:custDataLst>
              <p:tags r:id="rId4"/>
            </p:custDataLst>
          </p:nvPr>
        </p:nvPicPr>
        <p:blipFill>
          <a:blip r:embed="rId5">
            <a:extLst>
              <a:ext uri="{28A0092B-C50C-407E-A947-70E740481C1C}">
                <a14:useLocalDpi xmlns:a14="http://schemas.microsoft.com/office/drawing/2010/main" val="0"/>
              </a:ext>
            </a:extLst>
          </a:blip>
          <a:stretch>
            <a:fillRect/>
          </a:stretch>
        </p:blipFill>
        <p:spPr>
          <a:xfrm>
            <a:off x="3423821" y="1143031"/>
            <a:ext cx="2231726" cy="3394903"/>
          </a:xfrm>
          <a:prstGeom prst="rect">
            <a:avLst/>
          </a:prstGeom>
        </p:spPr>
      </p:pic>
      <p:pic>
        <p:nvPicPr>
          <p:cNvPr id="7" name="图片 6" descr="图片包含 文字&#10;&#10;描述已自动生成"/>
          <p:cNvPicPr>
            <a:picLocks noChangeAspect="1"/>
          </p:cNvPicPr>
          <p:nvPr>
            <p:custDataLst>
              <p:tags r:id="rId6"/>
            </p:custDataLst>
          </p:nvPr>
        </p:nvPicPr>
        <p:blipFill>
          <a:blip r:embed="rId7">
            <a:extLst>
              <a:ext uri="{28A0092B-C50C-407E-A947-70E740481C1C}">
                <a14:useLocalDpi xmlns:a14="http://schemas.microsoft.com/office/drawing/2010/main" val="0"/>
              </a:ext>
            </a:extLst>
          </a:blip>
          <a:stretch>
            <a:fillRect/>
          </a:stretch>
        </p:blipFill>
        <p:spPr>
          <a:xfrm>
            <a:off x="8905138" y="2234406"/>
            <a:ext cx="1470730" cy="1376099"/>
          </a:xfrm>
          <a:prstGeom prst="rect">
            <a:avLst/>
          </a:prstGeom>
        </p:spPr>
      </p:pic>
      <p:grpSp>
        <p:nvGrpSpPr>
          <p:cNvPr id="8" name="组合 7"/>
          <p:cNvGrpSpPr/>
          <p:nvPr>
            <p:custDataLst>
              <p:tags r:id="rId8"/>
            </p:custDataLst>
          </p:nvPr>
        </p:nvGrpSpPr>
        <p:grpSpPr>
          <a:xfrm>
            <a:off x="5468390" y="1420479"/>
            <a:ext cx="2523505" cy="2681224"/>
            <a:chOff x="6889594" y="1955429"/>
            <a:chExt cx="2670637" cy="2837552"/>
          </a:xfrm>
        </p:grpSpPr>
        <p:pic>
          <p:nvPicPr>
            <p:cNvPr id="16" name="图片 15" descr="图片包含 物体&#10;&#10;描述已自动生成"/>
            <p:cNvPicPr>
              <a:picLocks noChangeAspect="1"/>
            </p:cNvPicPr>
            <p:nvPr>
              <p:custDataLst>
                <p:tags r:id="rId9"/>
              </p:custDataLst>
            </p:nvPr>
          </p:nvPicPr>
          <p:blipFill>
            <a:blip r:embed="rId10">
              <a:extLst>
                <a:ext uri="{28A0092B-C50C-407E-A947-70E740481C1C}">
                  <a14:useLocalDpi xmlns:a14="http://schemas.microsoft.com/office/drawing/2010/main" val="0"/>
                </a:ext>
              </a:extLst>
            </a:blip>
            <a:stretch>
              <a:fillRect/>
            </a:stretch>
          </p:blipFill>
          <p:spPr>
            <a:xfrm>
              <a:off x="6889594" y="1955429"/>
              <a:ext cx="2670637" cy="2837552"/>
            </a:xfrm>
            <a:prstGeom prst="rect">
              <a:avLst/>
            </a:prstGeom>
          </p:spPr>
        </p:pic>
        <p:pic>
          <p:nvPicPr>
            <p:cNvPr id="17" name="图片 16"/>
            <p:cNvPicPr>
              <a:picLocks noChangeAspect="1"/>
            </p:cNvPicPr>
            <p:nvPr>
              <p:custDataLst>
                <p:tags r:id="rId11"/>
              </p:custDataLst>
            </p:nvPr>
          </p:nvPicPr>
          <p:blipFill>
            <a:blip r:embed="rId12">
              <a:extLst>
                <a:ext uri="{28A0092B-C50C-407E-A947-70E740481C1C}">
                  <a14:useLocalDpi xmlns:a14="http://schemas.microsoft.com/office/drawing/2010/main" val="0"/>
                </a:ext>
              </a:extLst>
            </a:blip>
            <a:stretch>
              <a:fillRect/>
            </a:stretch>
          </p:blipFill>
          <p:spPr>
            <a:xfrm>
              <a:off x="7680843" y="3817619"/>
              <a:ext cx="1088138" cy="975362"/>
            </a:xfrm>
            <a:prstGeom prst="rect">
              <a:avLst/>
            </a:prstGeom>
          </p:spPr>
        </p:pic>
      </p:grpSp>
      <p:sp>
        <p:nvSpPr>
          <p:cNvPr id="9" name="文本框 8"/>
          <p:cNvSpPr txBox="1"/>
          <p:nvPr>
            <p:custDataLst>
              <p:tags r:id="rId13"/>
            </p:custDataLst>
          </p:nvPr>
        </p:nvSpPr>
        <p:spPr>
          <a:xfrm>
            <a:off x="1146207" y="4046934"/>
            <a:ext cx="2343150" cy="671830"/>
          </a:xfrm>
          <a:prstGeom prst="rect">
            <a:avLst/>
          </a:prstGeom>
          <a:noFill/>
        </p:spPr>
        <p:txBody>
          <a:bodyPr wrap="none" rtlCol="0">
            <a:spAutoFit/>
          </a:bodyPr>
          <a:lstStyle/>
          <a:p>
            <a:r>
              <a:rPr lang="zh-CN" altLang="en-US" sz="1890">
                <a:latin typeface="楷体" panose="02010609060101010101" pitchFamily="24" charset="-122"/>
                <a:ea typeface="楷体" panose="02010609060101010101" pitchFamily="24" charset="-122"/>
                <a:cs typeface="楷体" panose="02010609060101010101" pitchFamily="24" charset="-122"/>
              </a:rPr>
              <a:t>标记的</a:t>
            </a:r>
            <a:r>
              <a:rPr lang="en-US" altLang="zh-CN" sz="1890">
                <a:latin typeface="楷体" panose="02010609060101010101" pitchFamily="24" charset="-122"/>
                <a:ea typeface="楷体" panose="02010609060101010101" pitchFamily="24" charset="-122"/>
                <a:cs typeface="楷体" panose="02010609060101010101" pitchFamily="24" charset="-122"/>
              </a:rPr>
              <a:t>T2</a:t>
            </a:r>
            <a:r>
              <a:rPr lang="zh-CN" altLang="en-US" sz="1890">
                <a:latin typeface="楷体" panose="02010609060101010101" pitchFamily="24" charset="-122"/>
                <a:ea typeface="楷体" panose="02010609060101010101" pitchFamily="24" charset="-122"/>
                <a:cs typeface="楷体" panose="02010609060101010101" pitchFamily="24" charset="-122"/>
              </a:rPr>
              <a:t>噬菌体</a:t>
            </a:r>
            <a:r>
              <a:rPr lang="zh-CN" altLang="en-US" sz="1890">
                <a:solidFill>
                  <a:srgbClr val="FF0000"/>
                </a:solidFill>
                <a:latin typeface="楷体" panose="02010609060101010101" pitchFamily="24" charset="-122"/>
                <a:ea typeface="楷体" panose="02010609060101010101" pitchFamily="24" charset="-122"/>
                <a:cs typeface="楷体" panose="02010609060101010101" pitchFamily="24" charset="-122"/>
              </a:rPr>
              <a:t>分别</a:t>
            </a:r>
            <a:endParaRPr lang="zh-CN" altLang="en-US" sz="1890">
              <a:solidFill>
                <a:srgbClr val="FF0000"/>
              </a:solidFill>
              <a:latin typeface="楷体" panose="02010609060101010101" pitchFamily="24" charset="-122"/>
              <a:ea typeface="楷体" panose="02010609060101010101" pitchFamily="24" charset="-122"/>
              <a:cs typeface="楷体" panose="02010609060101010101" pitchFamily="24" charset="-122"/>
            </a:endParaRPr>
          </a:p>
          <a:p>
            <a:r>
              <a:rPr lang="zh-CN" altLang="en-US" sz="1890">
                <a:latin typeface="楷体" panose="02010609060101010101" pitchFamily="24" charset="-122"/>
                <a:ea typeface="楷体" panose="02010609060101010101" pitchFamily="24" charset="-122"/>
                <a:cs typeface="楷体" panose="02010609060101010101" pitchFamily="24" charset="-122"/>
              </a:rPr>
              <a:t>侵染</a:t>
            </a:r>
            <a:r>
              <a:rPr lang="zh-CN" altLang="en-US" sz="1890">
                <a:solidFill>
                  <a:srgbClr val="FF0000"/>
                </a:solidFill>
                <a:latin typeface="楷体" panose="02010609060101010101" pitchFamily="24" charset="-122"/>
                <a:ea typeface="楷体" panose="02010609060101010101" pitchFamily="24" charset="-122"/>
                <a:cs typeface="楷体" panose="02010609060101010101" pitchFamily="24" charset="-122"/>
              </a:rPr>
              <a:t>未标记</a:t>
            </a:r>
            <a:r>
              <a:rPr lang="zh-CN" altLang="en-US" sz="1890">
                <a:latin typeface="楷体" panose="02010609060101010101" pitchFamily="24" charset="-122"/>
                <a:ea typeface="楷体" panose="02010609060101010101" pitchFamily="24" charset="-122"/>
                <a:cs typeface="楷体" panose="02010609060101010101" pitchFamily="24" charset="-122"/>
              </a:rPr>
              <a:t>大肠杆菌</a:t>
            </a:r>
            <a:endParaRPr lang="zh-CN" altLang="en-US" sz="1890">
              <a:latin typeface="楷体" panose="02010609060101010101" pitchFamily="24" charset="-122"/>
              <a:ea typeface="楷体" panose="02010609060101010101" pitchFamily="24" charset="-122"/>
              <a:cs typeface="楷体" panose="02010609060101010101" pitchFamily="24" charset="-122"/>
            </a:endParaRPr>
          </a:p>
        </p:txBody>
      </p:sp>
      <p:sp>
        <p:nvSpPr>
          <p:cNvPr id="10" name="文本框 9"/>
          <p:cNvSpPr txBox="1"/>
          <p:nvPr>
            <p:custDataLst>
              <p:tags r:id="rId14"/>
            </p:custDataLst>
          </p:nvPr>
        </p:nvSpPr>
        <p:spPr>
          <a:xfrm>
            <a:off x="3928911" y="4046934"/>
            <a:ext cx="662940" cy="381635"/>
          </a:xfrm>
          <a:prstGeom prst="rect">
            <a:avLst/>
          </a:prstGeom>
          <a:noFill/>
        </p:spPr>
        <p:txBody>
          <a:bodyPr wrap="none" rtlCol="0">
            <a:spAutoFit/>
          </a:bodyPr>
          <a:lstStyle/>
          <a:p>
            <a:r>
              <a:rPr lang="zh-CN" altLang="en-US" sz="1890">
                <a:latin typeface="楷体" panose="02010609060101010101" pitchFamily="24" charset="-122"/>
                <a:ea typeface="楷体" panose="02010609060101010101" pitchFamily="24" charset="-122"/>
              </a:rPr>
              <a:t>搅拌</a:t>
            </a:r>
            <a:endParaRPr lang="zh-CN" altLang="en-US" sz="1890">
              <a:latin typeface="楷体" panose="02010609060101010101" pitchFamily="24" charset="-122"/>
              <a:ea typeface="楷体" panose="02010609060101010101" pitchFamily="24" charset="-122"/>
            </a:endParaRPr>
          </a:p>
        </p:txBody>
      </p:sp>
      <p:sp>
        <p:nvSpPr>
          <p:cNvPr id="11" name="文本框 10"/>
          <p:cNvSpPr txBox="1"/>
          <p:nvPr>
            <p:custDataLst>
              <p:tags r:id="rId15"/>
            </p:custDataLst>
          </p:nvPr>
        </p:nvSpPr>
        <p:spPr>
          <a:xfrm>
            <a:off x="5827394" y="4046934"/>
            <a:ext cx="2103120" cy="381635"/>
          </a:xfrm>
          <a:prstGeom prst="rect">
            <a:avLst/>
          </a:prstGeom>
          <a:noFill/>
        </p:spPr>
        <p:txBody>
          <a:bodyPr wrap="none" rtlCol="0">
            <a:spAutoFit/>
          </a:bodyPr>
          <a:lstStyle/>
          <a:p>
            <a:r>
              <a:rPr lang="zh-CN" altLang="en-US" sz="1890">
                <a:latin typeface="楷体" panose="02010609060101010101" pitchFamily="24" charset="-122"/>
                <a:ea typeface="楷体" panose="02010609060101010101" pitchFamily="24" charset="-122"/>
              </a:rPr>
              <a:t>离心并检测放射性</a:t>
            </a:r>
            <a:endParaRPr lang="zh-CN" altLang="en-US" sz="1890">
              <a:latin typeface="楷体" panose="02010609060101010101" pitchFamily="24" charset="-122"/>
              <a:ea typeface="楷体" panose="02010609060101010101" pitchFamily="24" charset="-122"/>
            </a:endParaRPr>
          </a:p>
        </p:txBody>
      </p:sp>
      <p:sp>
        <p:nvSpPr>
          <p:cNvPr id="12" name="文本框 11"/>
          <p:cNvSpPr txBox="1"/>
          <p:nvPr>
            <p:custDataLst>
              <p:tags r:id="rId16"/>
            </p:custDataLst>
          </p:nvPr>
        </p:nvSpPr>
        <p:spPr>
          <a:xfrm>
            <a:off x="8844655" y="4046934"/>
            <a:ext cx="1623060" cy="671830"/>
          </a:xfrm>
          <a:prstGeom prst="rect">
            <a:avLst/>
          </a:prstGeom>
          <a:noFill/>
        </p:spPr>
        <p:txBody>
          <a:bodyPr wrap="none" rtlCol="0">
            <a:spAutoFit/>
          </a:bodyPr>
          <a:lstStyle/>
          <a:p>
            <a:r>
              <a:rPr lang="zh-CN" altLang="en-US" sz="1890">
                <a:latin typeface="楷体" panose="02010609060101010101" pitchFamily="24" charset="-122"/>
                <a:ea typeface="楷体" panose="02010609060101010101" pitchFamily="24" charset="-122"/>
              </a:rPr>
              <a:t>检测子代噬菌</a:t>
            </a:r>
            <a:endParaRPr lang="en-US" altLang="zh-CN" sz="1890">
              <a:latin typeface="楷体" panose="02010609060101010101" pitchFamily="24" charset="-122"/>
              <a:ea typeface="楷体" panose="02010609060101010101" pitchFamily="24" charset="-122"/>
            </a:endParaRPr>
          </a:p>
          <a:p>
            <a:r>
              <a:rPr lang="zh-CN" altLang="en-US" sz="1890">
                <a:latin typeface="楷体" panose="02010609060101010101" pitchFamily="24" charset="-122"/>
                <a:ea typeface="楷体" panose="02010609060101010101" pitchFamily="24" charset="-122"/>
              </a:rPr>
              <a:t>体的放射性</a:t>
            </a:r>
            <a:endParaRPr lang="zh-CN" altLang="en-US" sz="1890">
              <a:latin typeface="楷体" panose="02010609060101010101" pitchFamily="24" charset="-122"/>
              <a:ea typeface="楷体" panose="02010609060101010101" pitchFamily="24" charset="-122"/>
            </a:endParaRPr>
          </a:p>
        </p:txBody>
      </p:sp>
      <p:cxnSp>
        <p:nvCxnSpPr>
          <p:cNvPr id="13" name="直接箭头连接符 12"/>
          <p:cNvCxnSpPr/>
          <p:nvPr>
            <p:custDataLst>
              <p:tags r:id="rId17"/>
            </p:custDataLst>
          </p:nvPr>
        </p:nvCxnSpPr>
        <p:spPr>
          <a:xfrm>
            <a:off x="2925804" y="3036073"/>
            <a:ext cx="782512" cy="0"/>
          </a:xfrm>
          <a:prstGeom prst="straightConnector1">
            <a:avLst/>
          </a:prstGeom>
          <a:ln w="38100">
            <a:solidFill>
              <a:srgbClr val="3939AC"/>
            </a:solidFill>
            <a:tailEnd type="triangle"/>
          </a:ln>
          <a:effectLst>
            <a:glow rad="25400">
              <a:schemeClr val="bg1">
                <a:alpha val="40000"/>
              </a:schemeClr>
            </a:glow>
          </a:effectLst>
        </p:spPr>
        <p:style>
          <a:lnRef idx="2">
            <a:schemeClr val="accent2"/>
          </a:lnRef>
          <a:fillRef idx="0">
            <a:schemeClr val="accent2"/>
          </a:fillRef>
          <a:effectRef idx="1">
            <a:schemeClr val="accent2"/>
          </a:effectRef>
          <a:fontRef idx="minor">
            <a:schemeClr val="tx1"/>
          </a:fontRef>
        </p:style>
      </p:cxnSp>
      <p:cxnSp>
        <p:nvCxnSpPr>
          <p:cNvPr id="14" name="直接箭头连接符 13"/>
          <p:cNvCxnSpPr/>
          <p:nvPr>
            <p:custDataLst>
              <p:tags r:id="rId18"/>
            </p:custDataLst>
          </p:nvPr>
        </p:nvCxnSpPr>
        <p:spPr>
          <a:xfrm>
            <a:off x="5025994" y="3041040"/>
            <a:ext cx="884791" cy="0"/>
          </a:xfrm>
          <a:prstGeom prst="straightConnector1">
            <a:avLst/>
          </a:prstGeom>
          <a:ln w="38100">
            <a:solidFill>
              <a:srgbClr val="3939AC"/>
            </a:solidFill>
            <a:tailEnd type="triangle"/>
          </a:ln>
          <a:effectLst>
            <a:glow rad="25400">
              <a:schemeClr val="bg1">
                <a:alpha val="40000"/>
              </a:schemeClr>
            </a:glow>
          </a:effectLst>
        </p:spPr>
        <p:style>
          <a:lnRef idx="2">
            <a:schemeClr val="accent2"/>
          </a:lnRef>
          <a:fillRef idx="0">
            <a:schemeClr val="accent2"/>
          </a:fillRef>
          <a:effectRef idx="1">
            <a:schemeClr val="accent2"/>
          </a:effectRef>
          <a:fontRef idx="minor">
            <a:schemeClr val="tx1"/>
          </a:fontRef>
        </p:style>
      </p:cxnSp>
      <p:cxnSp>
        <p:nvCxnSpPr>
          <p:cNvPr id="15" name="直接箭头连接符 14"/>
          <p:cNvCxnSpPr/>
          <p:nvPr>
            <p:custDataLst>
              <p:tags r:id="rId19"/>
            </p:custDataLst>
          </p:nvPr>
        </p:nvCxnSpPr>
        <p:spPr>
          <a:xfrm>
            <a:off x="8090826" y="3041040"/>
            <a:ext cx="680333" cy="0"/>
          </a:xfrm>
          <a:prstGeom prst="straightConnector1">
            <a:avLst/>
          </a:prstGeom>
          <a:ln w="38100">
            <a:solidFill>
              <a:srgbClr val="3939AC"/>
            </a:solidFill>
            <a:tailEnd type="triangle"/>
          </a:ln>
          <a:effectLst>
            <a:glow rad="25400">
              <a:schemeClr val="bg1">
                <a:alpha val="40000"/>
              </a:schemeClr>
            </a:glow>
          </a:effectLst>
        </p:spPr>
        <p:style>
          <a:lnRef idx="2">
            <a:schemeClr val="accent2"/>
          </a:lnRef>
          <a:fillRef idx="0">
            <a:schemeClr val="accent2"/>
          </a:fillRef>
          <a:effectRef idx="1">
            <a:schemeClr val="accent2"/>
          </a:effectRef>
          <a:fontRef idx="minor">
            <a:schemeClr val="tx1"/>
          </a:fontRef>
        </p:style>
      </p:cxnSp>
      <p:sp>
        <p:nvSpPr>
          <p:cNvPr id="21" name="文本框 20"/>
          <p:cNvSpPr txBox="1"/>
          <p:nvPr>
            <p:custDataLst>
              <p:tags r:id="rId20"/>
            </p:custDataLst>
          </p:nvPr>
        </p:nvSpPr>
        <p:spPr>
          <a:xfrm>
            <a:off x="875106" y="5271742"/>
            <a:ext cx="10175675" cy="1069340"/>
          </a:xfrm>
          <a:prstGeom prst="rect">
            <a:avLst/>
          </a:prstGeom>
          <a:noFill/>
        </p:spPr>
        <p:txBody>
          <a:bodyPr wrap="square" rtlCol="0">
            <a:spAutoFit/>
          </a:bodyPr>
          <a:lstStyle/>
          <a:p>
            <a:pPr indent="0" fontAlgn="auto">
              <a:lnSpc>
                <a:spcPct val="120000"/>
              </a:lnSpc>
              <a:buFont typeface="Arial" panose="020B0604020202020204" pitchFamily="34" charset="0"/>
              <a:buNone/>
            </a:pPr>
            <a:r>
              <a:rPr lang="zh-CN" altLang="en-US" sz="2645" b="1">
                <a:solidFill>
                  <a:srgbClr val="FF0000"/>
                </a:solidFill>
                <a:latin typeface="楷体" panose="02010609060101010101" pitchFamily="24" charset="-122"/>
                <a:ea typeface="楷体" panose="02010609060101010101" pitchFamily="24" charset="-122"/>
                <a:cs typeface="楷体" panose="02010609060101010101" pitchFamily="24" charset="-122"/>
              </a:rPr>
              <a:t>离心</a:t>
            </a:r>
            <a:r>
              <a:rPr lang="zh-CN" altLang="en-US" sz="2645" b="1">
                <a:latin typeface="楷体" panose="02010609060101010101" pitchFamily="24" charset="-122"/>
                <a:ea typeface="楷体" panose="02010609060101010101" pitchFamily="24" charset="-122"/>
                <a:cs typeface="楷体" panose="02010609060101010101" pitchFamily="24" charset="-122"/>
              </a:rPr>
              <a:t>的目的：让上清液中析出质量较轻的</a:t>
            </a:r>
            <a:r>
              <a:rPr lang="en-US" altLang="zh-CN" sz="2645" b="1">
                <a:latin typeface="楷体" panose="02010609060101010101" pitchFamily="24" charset="-122"/>
                <a:ea typeface="楷体" panose="02010609060101010101" pitchFamily="24" charset="-122"/>
                <a:cs typeface="楷体" panose="02010609060101010101" pitchFamily="24" charset="-122"/>
              </a:rPr>
              <a:t>T2</a:t>
            </a:r>
            <a:r>
              <a:rPr lang="zh-CN" altLang="en-US" sz="2645" b="1">
                <a:latin typeface="楷体" panose="02010609060101010101" pitchFamily="24" charset="-122"/>
                <a:ea typeface="楷体" panose="02010609060101010101" pitchFamily="24" charset="-122"/>
                <a:cs typeface="楷体" panose="02010609060101010101" pitchFamily="24" charset="-122"/>
              </a:rPr>
              <a:t>噬菌体颗粒，而离心管的沉淀物中留下被侵染的大肠杆菌。</a:t>
            </a:r>
            <a:endParaRPr lang="zh-CN" altLang="en-US" sz="2645" b="1">
              <a:latin typeface="楷体" panose="02010609060101010101" pitchFamily="24" charset="-122"/>
              <a:ea typeface="楷体" panose="02010609060101010101" pitchFamily="24" charset="-122"/>
              <a:cs typeface="楷体" panose="02010609060101010101" pitchFamily="24" charset="-122"/>
            </a:endParaRPr>
          </a:p>
        </p:txBody>
      </p:sp>
      <p:sp>
        <p:nvSpPr>
          <p:cNvPr id="2" name="文本框 1"/>
          <p:cNvSpPr txBox="1"/>
          <p:nvPr>
            <p:custDataLst>
              <p:tags r:id="rId21"/>
            </p:custDataLst>
          </p:nvPr>
        </p:nvSpPr>
        <p:spPr>
          <a:xfrm>
            <a:off x="586498" y="342609"/>
            <a:ext cx="1729740" cy="557530"/>
          </a:xfrm>
          <a:prstGeom prst="rect">
            <a:avLst/>
          </a:prstGeom>
          <a:noFill/>
        </p:spPr>
        <p:txBody>
          <a:bodyPr wrap="none" rtlCol="0" anchor="t">
            <a:spAutoFit/>
          </a:bodyPr>
          <a:lstStyle/>
          <a:p>
            <a:pPr indent="0">
              <a:buFont typeface="Wingdings" panose="05000000000000000000" charset="0"/>
              <a:buNone/>
            </a:pPr>
            <a:r>
              <a:rPr lang="zh-CN" altLang="en-US" sz="3025" b="1">
                <a:latin typeface="楷体" panose="02010609060101010101" pitchFamily="24" charset="-122"/>
                <a:ea typeface="楷体" panose="02010609060101010101" pitchFamily="24" charset="-122"/>
                <a:cs typeface="微软雅黑" panose="020B0503020204020204" charset="-122"/>
                <a:sym typeface="+mn-ea"/>
              </a:rPr>
              <a:t>实验步骤</a:t>
            </a:r>
            <a:endParaRPr lang="zh-CN" altLang="en-US" sz="3025" b="1">
              <a:latin typeface="楷体" panose="02010609060101010101" pitchFamily="24" charset="-122"/>
              <a:ea typeface="楷体" panose="02010609060101010101" pitchFamily="24" charset="-122"/>
              <a:cs typeface="微软雅黑" panose="020B0503020204020204" charset="-122"/>
              <a:sym typeface="+mn-ea"/>
            </a:endParaRPr>
          </a:p>
        </p:txBody>
      </p:sp>
      <p:sp>
        <p:nvSpPr>
          <p:cNvPr id="4" name="文本框 3"/>
          <p:cNvSpPr txBox="1"/>
          <p:nvPr>
            <p:custDataLst>
              <p:tags r:id="rId22"/>
            </p:custDataLst>
          </p:nvPr>
        </p:nvSpPr>
        <p:spPr>
          <a:xfrm>
            <a:off x="-44719" y="325809"/>
            <a:ext cx="596416" cy="499110"/>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endParaRPr lang="zh-CN" altLang="en-US" sz="2645"/>
          </a:p>
        </p:txBody>
      </p:sp>
      <p:sp>
        <p:nvSpPr>
          <p:cNvPr id="19" name="文本框 18"/>
          <p:cNvSpPr txBox="1"/>
          <p:nvPr>
            <p:custDataLst>
              <p:tags r:id="rId23"/>
            </p:custDataLst>
          </p:nvPr>
        </p:nvSpPr>
        <p:spPr>
          <a:xfrm>
            <a:off x="69284" y="351609"/>
            <a:ext cx="375610" cy="499110"/>
          </a:xfrm>
          <a:prstGeom prst="rect">
            <a:avLst/>
          </a:prstGeom>
          <a:noFill/>
        </p:spPr>
        <p:txBody>
          <a:bodyPr wrap="square" rtlCol="0">
            <a:spAutoFit/>
          </a:bodyPr>
          <a:lstStyle/>
          <a:p>
            <a:r>
              <a:rPr lang="en-US" altLang="zh-CN" sz="2645">
                <a:solidFill>
                  <a:schemeClr val="bg1"/>
                </a:solidFill>
                <a:latin typeface="微软雅黑" panose="020B0503020204020204" charset="-122"/>
                <a:ea typeface="微软雅黑" panose="020B0503020204020204" charset="-122"/>
              </a:rPr>
              <a:t>3</a:t>
            </a:r>
            <a:endParaRPr lang="en-US" altLang="zh-CN" sz="2645">
              <a:solidFill>
                <a:schemeClr val="bg1"/>
              </a:solidFill>
              <a:latin typeface="微软雅黑" panose="020B0503020204020204" charset="-122"/>
              <a:ea typeface="微软雅黑" panose="020B050302020402020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left)">
                                      <p:cBhvr>
                                        <p:cTn id="21" dur="500"/>
                                        <p:tgtEl>
                                          <p:spTgt spid="13"/>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1000"/>
                                        <p:tgtEl>
                                          <p:spTgt spid="10"/>
                                        </p:tgtEl>
                                      </p:cBhvr>
                                    </p:animEffect>
                                    <p:anim calcmode="lin" valueType="num">
                                      <p:cBhvr>
                                        <p:cTn id="34" dur="1000" fill="hold"/>
                                        <p:tgtEl>
                                          <p:spTgt spid="10"/>
                                        </p:tgtEl>
                                        <p:attrNameLst>
                                          <p:attrName>ppt_x</p:attrName>
                                        </p:attrNameLst>
                                      </p:cBhvr>
                                      <p:tavLst>
                                        <p:tav tm="0">
                                          <p:val>
                                            <p:strVal val="#ppt_x"/>
                                          </p:val>
                                        </p:tav>
                                        <p:tav tm="100000">
                                          <p:val>
                                            <p:strVal val="#ppt_x"/>
                                          </p:val>
                                        </p:tav>
                                      </p:tavLst>
                                    </p:anim>
                                    <p:anim calcmode="lin" valueType="num">
                                      <p:cBhvr>
                                        <p:cTn id="3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left)">
                                      <p:cBhvr>
                                        <p:cTn id="40" dur="500"/>
                                        <p:tgtEl>
                                          <p:spTgt spid="14"/>
                                        </p:tgtEl>
                                      </p:cBhvr>
                                    </p:animEffect>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1000"/>
                                        <p:tgtEl>
                                          <p:spTgt spid="8"/>
                                        </p:tgtEl>
                                      </p:cBhvr>
                                    </p:animEffect>
                                    <p:anim calcmode="lin" valueType="num">
                                      <p:cBhvr>
                                        <p:cTn id="46" dur="1000" fill="hold"/>
                                        <p:tgtEl>
                                          <p:spTgt spid="8"/>
                                        </p:tgtEl>
                                        <p:attrNameLst>
                                          <p:attrName>ppt_x</p:attrName>
                                        </p:attrNameLst>
                                      </p:cBhvr>
                                      <p:tavLst>
                                        <p:tav tm="0">
                                          <p:val>
                                            <p:strVal val="#ppt_x"/>
                                          </p:val>
                                        </p:tav>
                                        <p:tav tm="100000">
                                          <p:val>
                                            <p:strVal val="#ppt_x"/>
                                          </p:val>
                                        </p:tav>
                                      </p:tavLst>
                                    </p:anim>
                                    <p:anim calcmode="lin" valueType="num">
                                      <p:cBhvr>
                                        <p:cTn id="4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1000"/>
                                        <p:tgtEl>
                                          <p:spTgt spid="11"/>
                                        </p:tgtEl>
                                      </p:cBhvr>
                                    </p:animEffect>
                                    <p:anim calcmode="lin" valueType="num">
                                      <p:cBhvr>
                                        <p:cTn id="53" dur="1000" fill="hold"/>
                                        <p:tgtEl>
                                          <p:spTgt spid="11"/>
                                        </p:tgtEl>
                                        <p:attrNameLst>
                                          <p:attrName>ppt_x</p:attrName>
                                        </p:attrNameLst>
                                      </p:cBhvr>
                                      <p:tavLst>
                                        <p:tav tm="0">
                                          <p:val>
                                            <p:strVal val="#ppt_x"/>
                                          </p:val>
                                        </p:tav>
                                        <p:tav tm="100000">
                                          <p:val>
                                            <p:strVal val="#ppt_x"/>
                                          </p:val>
                                        </p:tav>
                                      </p:tavLst>
                                    </p:anim>
                                    <p:anim calcmode="lin" valueType="num">
                                      <p:cBhvr>
                                        <p:cTn id="5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nodeType="click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wipe(left)">
                                      <p:cBhvr>
                                        <p:cTn id="59" dur="500"/>
                                        <p:tgtEl>
                                          <p:spTgt spid="15"/>
                                        </p:tgtEl>
                                      </p:cBhvr>
                                    </p:animEffect>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nodeType="clickEffect">
                                  <p:stCondLst>
                                    <p:cond delay="0"/>
                                  </p:stCondLst>
                                  <p:childTnLst>
                                    <p:set>
                                      <p:cBhvr>
                                        <p:cTn id="63" dur="1" fill="hold">
                                          <p:stCondLst>
                                            <p:cond delay="0"/>
                                          </p:stCondLst>
                                        </p:cTn>
                                        <p:tgtEl>
                                          <p:spTgt spid="7"/>
                                        </p:tgtEl>
                                        <p:attrNameLst>
                                          <p:attrName>style.visibility</p:attrName>
                                        </p:attrNameLst>
                                      </p:cBhvr>
                                      <p:to>
                                        <p:strVal val="visible"/>
                                      </p:to>
                                    </p:set>
                                    <p:animEffect transition="in" filter="fade">
                                      <p:cBhvr>
                                        <p:cTn id="64" dur="1000"/>
                                        <p:tgtEl>
                                          <p:spTgt spid="7"/>
                                        </p:tgtEl>
                                      </p:cBhvr>
                                    </p:animEffect>
                                    <p:anim calcmode="lin" valueType="num">
                                      <p:cBhvr>
                                        <p:cTn id="65" dur="1000" fill="hold"/>
                                        <p:tgtEl>
                                          <p:spTgt spid="7"/>
                                        </p:tgtEl>
                                        <p:attrNameLst>
                                          <p:attrName>ppt_x</p:attrName>
                                        </p:attrNameLst>
                                      </p:cBhvr>
                                      <p:tavLst>
                                        <p:tav tm="0">
                                          <p:val>
                                            <p:strVal val="#ppt_x"/>
                                          </p:val>
                                        </p:tav>
                                        <p:tav tm="100000">
                                          <p:val>
                                            <p:strVal val="#ppt_x"/>
                                          </p:val>
                                        </p:tav>
                                      </p:tavLst>
                                    </p:anim>
                                    <p:anim calcmode="lin" valueType="num">
                                      <p:cBhvr>
                                        <p:cTn id="6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42" presetClass="entr" presetSubtype="0" fill="hold" grpId="0" nodeType="clickEffect">
                                  <p:stCondLst>
                                    <p:cond delay="0"/>
                                  </p:stCondLst>
                                  <p:childTnLst>
                                    <p:set>
                                      <p:cBhvr>
                                        <p:cTn id="70" dur="1" fill="hold">
                                          <p:stCondLst>
                                            <p:cond delay="0"/>
                                          </p:stCondLst>
                                        </p:cTn>
                                        <p:tgtEl>
                                          <p:spTgt spid="12"/>
                                        </p:tgtEl>
                                        <p:attrNameLst>
                                          <p:attrName>style.visibility</p:attrName>
                                        </p:attrNameLst>
                                      </p:cBhvr>
                                      <p:to>
                                        <p:strVal val="visible"/>
                                      </p:to>
                                    </p:set>
                                    <p:animEffect transition="in" filter="fade">
                                      <p:cBhvr>
                                        <p:cTn id="71" dur="1000"/>
                                        <p:tgtEl>
                                          <p:spTgt spid="12"/>
                                        </p:tgtEl>
                                      </p:cBhvr>
                                    </p:animEffect>
                                    <p:anim calcmode="lin" valueType="num">
                                      <p:cBhvr>
                                        <p:cTn id="72" dur="1000" fill="hold"/>
                                        <p:tgtEl>
                                          <p:spTgt spid="12"/>
                                        </p:tgtEl>
                                        <p:attrNameLst>
                                          <p:attrName>ppt_x</p:attrName>
                                        </p:attrNameLst>
                                      </p:cBhvr>
                                      <p:tavLst>
                                        <p:tav tm="0">
                                          <p:val>
                                            <p:strVal val="#ppt_x"/>
                                          </p:val>
                                        </p:tav>
                                        <p:tav tm="100000">
                                          <p:val>
                                            <p:strVal val="#ppt_x"/>
                                          </p:val>
                                        </p:tav>
                                      </p:tavLst>
                                    </p:anim>
                                    <p:anim calcmode="lin" valueType="num">
                                      <p:cBhvr>
                                        <p:cTn id="7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3"/>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grpId="0" nodeType="clickEffect">
                                  <p:stCondLst>
                                    <p:cond delay="0"/>
                                  </p:stCondLst>
                                  <p:childTnLst>
                                    <p:set>
                                      <p:cBhvr>
                                        <p:cTn id="81"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10" grpId="0"/>
      <p:bldP spid="11" grpId="0"/>
      <p:bldP spid="12" grpId="0"/>
      <p:bldP spid="2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custDataLst>
              <p:tags r:id="rId1"/>
            </p:custDataLst>
          </p:nvPr>
        </p:nvGrpSpPr>
        <p:grpSpPr>
          <a:xfrm>
            <a:off x="412669" y="2818115"/>
            <a:ext cx="2439075" cy="1027692"/>
            <a:chOff x="1185096" y="2741124"/>
            <a:chExt cx="2581285" cy="1087611"/>
          </a:xfrm>
        </p:grpSpPr>
        <p:sp>
          <p:nvSpPr>
            <p:cNvPr id="110" name="矩形: 圆角 109"/>
            <p:cNvSpPr/>
            <p:nvPr>
              <p:custDataLst>
                <p:tags r:id="rId2"/>
              </p:custDataLst>
            </p:nvPr>
          </p:nvSpPr>
          <p:spPr>
            <a:xfrm>
              <a:off x="1276350" y="3026352"/>
              <a:ext cx="2436764" cy="802383"/>
            </a:xfrm>
            <a:prstGeom prst="roundRect">
              <a:avLst>
                <a:gd name="adj" fmla="val 4701"/>
              </a:avLst>
            </a:prstGeom>
            <a:solidFill>
              <a:srgbClr val="2828A5">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24" name="箭头: 右 23"/>
            <p:cNvSpPr/>
            <p:nvPr>
              <p:custDataLst>
                <p:tags r:id="rId3"/>
              </p:custDataLst>
            </p:nvPr>
          </p:nvSpPr>
          <p:spPr>
            <a:xfrm rot="16200000">
              <a:off x="2306666" y="2764894"/>
              <a:ext cx="338143" cy="290602"/>
            </a:xfrm>
            <a:prstGeom prst="rightArrow">
              <a:avLst/>
            </a:prstGeom>
            <a:solidFill>
              <a:srgbClr val="3939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101" name="矩形 100"/>
            <p:cNvSpPr/>
            <p:nvPr>
              <p:custDataLst>
                <p:tags r:id="rId4"/>
              </p:custDataLst>
            </p:nvPr>
          </p:nvSpPr>
          <p:spPr>
            <a:xfrm>
              <a:off x="1185096" y="3098315"/>
              <a:ext cx="2581285" cy="112900"/>
            </a:xfrm>
            <a:prstGeom prst="rect">
              <a:avLst/>
            </a:prstGeom>
          </p:spPr>
          <p:txBody>
            <a:bodyPr wrap="square">
              <a:spAutoFit/>
            </a:bodyPr>
            <a:lstStyle/>
            <a:p>
              <a:pPr algn="ctr"/>
              <a:r>
                <a:rPr lang="zh-CN" altLang="en-US" sz="100">
                  <a:solidFill>
                    <a:schemeClr val="bg1"/>
                  </a:solidFill>
                  <a:latin typeface="微软雅黑" panose="020B0503020204020204" charset="-122"/>
                  <a:ea typeface="微软雅黑" panose="020B0503020204020204" charset="-122"/>
                </a:rPr>
                <a:t>用</a:t>
              </a:r>
              <a:r>
                <a:rPr lang="en-US" altLang="zh-CN" sz="100" baseline="30000">
                  <a:solidFill>
                    <a:schemeClr val="bg1"/>
                  </a:solidFill>
                  <a:latin typeface="微软雅黑" panose="020B0503020204020204" charset="-122"/>
                  <a:ea typeface="微软雅黑" panose="020B0503020204020204" charset="-122"/>
                </a:rPr>
                <a:t>35</a:t>
              </a:r>
              <a:r>
                <a:rPr lang="en-US" altLang="zh-CN" sz="100">
                  <a:solidFill>
                    <a:schemeClr val="bg1"/>
                  </a:solidFill>
                  <a:latin typeface="微软雅黑" panose="020B0503020204020204" charset="-122"/>
                  <a:ea typeface="微软雅黑" panose="020B0503020204020204" charset="-122"/>
                </a:rPr>
                <a:t>S</a:t>
              </a:r>
              <a:r>
                <a:rPr lang="zh-CN" altLang="en-US" sz="100">
                  <a:solidFill>
                    <a:schemeClr val="bg1"/>
                  </a:solidFill>
                  <a:latin typeface="微软雅黑" panose="020B0503020204020204" charset="-122"/>
                  <a:ea typeface="微软雅黑" panose="020B0503020204020204" charset="-122"/>
                </a:rPr>
                <a:t>标记噬菌体与大肠杆菌混合</a:t>
              </a:r>
              <a:endParaRPr lang="zh-CN" altLang="en-US" sz="100">
                <a:solidFill>
                  <a:schemeClr val="bg1"/>
                </a:solidFill>
                <a:latin typeface="微软雅黑" panose="020B0503020204020204" charset="-122"/>
                <a:ea typeface="微软雅黑" panose="020B0503020204020204" charset="-122"/>
              </a:endParaRPr>
            </a:p>
          </p:txBody>
        </p:sp>
      </p:grpSp>
      <p:grpSp>
        <p:nvGrpSpPr>
          <p:cNvPr id="31" name="组合 30"/>
          <p:cNvGrpSpPr/>
          <p:nvPr>
            <p:custDataLst>
              <p:tags r:id="rId5"/>
            </p:custDataLst>
          </p:nvPr>
        </p:nvGrpSpPr>
        <p:grpSpPr>
          <a:xfrm>
            <a:off x="2890333" y="2818115"/>
            <a:ext cx="1784080" cy="1027692"/>
            <a:chOff x="3807220" y="2741124"/>
            <a:chExt cx="1888100" cy="1087611"/>
          </a:xfrm>
        </p:grpSpPr>
        <p:grpSp>
          <p:nvGrpSpPr>
            <p:cNvPr id="29" name="组合 28"/>
            <p:cNvGrpSpPr/>
            <p:nvPr>
              <p:custDataLst>
                <p:tags r:id="rId6"/>
              </p:custDataLst>
            </p:nvPr>
          </p:nvGrpSpPr>
          <p:grpSpPr>
            <a:xfrm>
              <a:off x="3807220" y="2741124"/>
              <a:ext cx="1883828" cy="1087611"/>
              <a:chOff x="3807220" y="2741124"/>
              <a:chExt cx="1883828" cy="1087611"/>
            </a:xfrm>
          </p:grpSpPr>
          <p:sp>
            <p:nvSpPr>
              <p:cNvPr id="111" name="矩形: 圆角 110"/>
              <p:cNvSpPr/>
              <p:nvPr>
                <p:custDataLst>
                  <p:tags r:id="rId7"/>
                </p:custDataLst>
              </p:nvPr>
            </p:nvSpPr>
            <p:spPr>
              <a:xfrm>
                <a:off x="3807220" y="3026352"/>
                <a:ext cx="1883828" cy="802383"/>
              </a:xfrm>
              <a:prstGeom prst="roundRect">
                <a:avLst>
                  <a:gd name="adj" fmla="val 4701"/>
                </a:avLst>
              </a:prstGeom>
              <a:solidFill>
                <a:srgbClr val="2828A5">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132" name="箭头: 右 131"/>
              <p:cNvSpPr/>
              <p:nvPr>
                <p:custDataLst>
                  <p:tags r:id="rId8"/>
                </p:custDataLst>
              </p:nvPr>
            </p:nvSpPr>
            <p:spPr>
              <a:xfrm rot="16200000">
                <a:off x="4580062" y="2764894"/>
                <a:ext cx="338143" cy="290602"/>
              </a:xfrm>
              <a:prstGeom prst="rightArrow">
                <a:avLst/>
              </a:prstGeom>
              <a:solidFill>
                <a:srgbClr val="3939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grpSp>
        <p:sp>
          <p:nvSpPr>
            <p:cNvPr id="108" name="矩形 107"/>
            <p:cNvSpPr/>
            <p:nvPr>
              <p:custDataLst>
                <p:tags r:id="rId9"/>
              </p:custDataLst>
            </p:nvPr>
          </p:nvSpPr>
          <p:spPr>
            <a:xfrm>
              <a:off x="3811492" y="3110806"/>
              <a:ext cx="1883828" cy="112900"/>
            </a:xfrm>
            <a:prstGeom prst="rect">
              <a:avLst/>
            </a:prstGeom>
          </p:spPr>
          <p:txBody>
            <a:bodyPr wrap="square">
              <a:spAutoFit/>
            </a:bodyPr>
            <a:lstStyle/>
            <a:p>
              <a:pPr algn="ctr"/>
              <a:r>
                <a:rPr lang="zh-CN" altLang="en-US" sz="100">
                  <a:solidFill>
                    <a:schemeClr val="bg1"/>
                  </a:solidFill>
                  <a:latin typeface="微软雅黑" panose="020B0503020204020204" charset="-122"/>
                  <a:ea typeface="微软雅黑" panose="020B0503020204020204" charset="-122"/>
                </a:rPr>
                <a:t>经短时间保温后用搅拌器搅拌</a:t>
              </a:r>
              <a:endParaRPr lang="zh-CN" altLang="en-US" sz="100">
                <a:solidFill>
                  <a:schemeClr val="bg1"/>
                </a:solidFill>
                <a:latin typeface="微软雅黑" panose="020B0503020204020204" charset="-122"/>
                <a:ea typeface="微软雅黑" panose="020B0503020204020204" charset="-122"/>
              </a:endParaRPr>
            </a:p>
          </p:txBody>
        </p:sp>
      </p:grpSp>
      <p:grpSp>
        <p:nvGrpSpPr>
          <p:cNvPr id="6" name="组合 5"/>
          <p:cNvGrpSpPr/>
          <p:nvPr>
            <p:custDataLst>
              <p:tags r:id="rId10"/>
            </p:custDataLst>
          </p:nvPr>
        </p:nvGrpSpPr>
        <p:grpSpPr>
          <a:xfrm>
            <a:off x="5169564" y="2800114"/>
            <a:ext cx="2338411" cy="1043937"/>
            <a:chOff x="6061833" y="2723931"/>
            <a:chExt cx="2474751" cy="1104804"/>
          </a:xfrm>
        </p:grpSpPr>
        <p:grpSp>
          <p:nvGrpSpPr>
            <p:cNvPr id="28" name="组合 27"/>
            <p:cNvGrpSpPr/>
            <p:nvPr>
              <p:custDataLst>
                <p:tags r:id="rId11"/>
              </p:custDataLst>
            </p:nvPr>
          </p:nvGrpSpPr>
          <p:grpSpPr>
            <a:xfrm>
              <a:off x="6061833" y="2723931"/>
              <a:ext cx="2474751" cy="1104804"/>
              <a:chOff x="6061833" y="2723931"/>
              <a:chExt cx="2474751" cy="1104804"/>
            </a:xfrm>
          </p:grpSpPr>
          <p:sp>
            <p:nvSpPr>
              <p:cNvPr id="113" name="矩形: 圆角 112"/>
              <p:cNvSpPr/>
              <p:nvPr>
                <p:custDataLst>
                  <p:tags r:id="rId12"/>
                </p:custDataLst>
              </p:nvPr>
            </p:nvSpPr>
            <p:spPr>
              <a:xfrm>
                <a:off x="6061833" y="3026352"/>
                <a:ext cx="2474751" cy="802383"/>
              </a:xfrm>
              <a:prstGeom prst="roundRect">
                <a:avLst>
                  <a:gd name="adj" fmla="val 4701"/>
                </a:avLst>
              </a:prstGeom>
              <a:solidFill>
                <a:srgbClr val="2828A5">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135" name="箭头: 右 134"/>
              <p:cNvSpPr/>
              <p:nvPr>
                <p:custDataLst>
                  <p:tags r:id="rId13"/>
                </p:custDataLst>
              </p:nvPr>
            </p:nvSpPr>
            <p:spPr>
              <a:xfrm rot="16200000">
                <a:off x="7130136" y="2747701"/>
                <a:ext cx="338143" cy="290602"/>
              </a:xfrm>
              <a:prstGeom prst="rightArrow">
                <a:avLst/>
              </a:prstGeom>
              <a:solidFill>
                <a:srgbClr val="3939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grpSp>
        <p:sp>
          <p:nvSpPr>
            <p:cNvPr id="109" name="矩形 108"/>
            <p:cNvSpPr/>
            <p:nvPr>
              <p:custDataLst>
                <p:tags r:id="rId14"/>
              </p:custDataLst>
            </p:nvPr>
          </p:nvSpPr>
          <p:spPr>
            <a:xfrm>
              <a:off x="6096000" y="3059157"/>
              <a:ext cx="2416070" cy="115588"/>
            </a:xfrm>
            <a:prstGeom prst="rect">
              <a:avLst/>
            </a:prstGeom>
          </p:spPr>
          <p:txBody>
            <a:bodyPr wrap="square">
              <a:spAutoFit/>
            </a:bodyPr>
            <a:lstStyle/>
            <a:p>
              <a:pPr algn="just">
                <a:lnSpc>
                  <a:spcPct val="120000"/>
                </a:lnSpc>
              </a:pPr>
              <a:r>
                <a:rPr lang="zh-CN" altLang="en-US" sz="100">
                  <a:solidFill>
                    <a:schemeClr val="bg1"/>
                  </a:solidFill>
                  <a:latin typeface="微软雅黑" panose="020B0503020204020204" charset="-122"/>
                  <a:ea typeface="微软雅黑" panose="020B0503020204020204" charset="-122"/>
                </a:rPr>
                <a:t>离心检测上清液和沉淀物中的放射性物质</a:t>
              </a:r>
              <a:endParaRPr lang="zh-CN" altLang="en-US" sz="100">
                <a:solidFill>
                  <a:schemeClr val="bg1"/>
                </a:solidFill>
                <a:latin typeface="微软雅黑" panose="020B0503020204020204" charset="-122"/>
                <a:ea typeface="微软雅黑" panose="020B0503020204020204" charset="-122"/>
              </a:endParaRPr>
            </a:p>
          </p:txBody>
        </p:sp>
      </p:grpSp>
      <p:cxnSp>
        <p:nvCxnSpPr>
          <p:cNvPr id="148" name="直接箭头连接符 147"/>
          <p:cNvCxnSpPr/>
          <p:nvPr>
            <p:custDataLst>
              <p:tags r:id="rId15"/>
            </p:custDataLst>
          </p:nvPr>
        </p:nvCxnSpPr>
        <p:spPr>
          <a:xfrm>
            <a:off x="7370281" y="2203260"/>
            <a:ext cx="1236633" cy="1410038"/>
          </a:xfrm>
          <a:prstGeom prst="straightConnector1">
            <a:avLst/>
          </a:prstGeom>
          <a:ln w="28575">
            <a:solidFill>
              <a:srgbClr val="2828A5"/>
            </a:solidFill>
            <a:tailEnd type="triangle"/>
          </a:ln>
          <a:effectLst>
            <a:glow rad="25400">
              <a:schemeClr val="bg1">
                <a:alpha val="40000"/>
              </a:schemeClr>
            </a:glow>
          </a:effectLst>
        </p:spPr>
        <p:style>
          <a:lnRef idx="2">
            <a:schemeClr val="accent2"/>
          </a:lnRef>
          <a:fillRef idx="0">
            <a:schemeClr val="accent2"/>
          </a:fillRef>
          <a:effectRef idx="1">
            <a:schemeClr val="accent2"/>
          </a:effectRef>
          <a:fontRef idx="minor">
            <a:schemeClr val="tx1"/>
          </a:fontRef>
        </p:style>
      </p:cxnSp>
      <p:cxnSp>
        <p:nvCxnSpPr>
          <p:cNvPr id="15" name="直接箭头连接符 14"/>
          <p:cNvCxnSpPr/>
          <p:nvPr>
            <p:custDataLst>
              <p:tags r:id="rId16"/>
            </p:custDataLst>
          </p:nvPr>
        </p:nvCxnSpPr>
        <p:spPr>
          <a:xfrm>
            <a:off x="2392478" y="1943175"/>
            <a:ext cx="782512" cy="0"/>
          </a:xfrm>
          <a:prstGeom prst="straightConnector1">
            <a:avLst/>
          </a:prstGeom>
          <a:ln w="28575">
            <a:solidFill>
              <a:srgbClr val="2828A5"/>
            </a:solidFill>
            <a:tailEnd type="triangle"/>
          </a:ln>
          <a:effectLst>
            <a:glow rad="25400">
              <a:schemeClr val="bg1">
                <a:alpha val="40000"/>
              </a:schemeClr>
            </a:glow>
          </a:effectLst>
        </p:spPr>
        <p:style>
          <a:lnRef idx="2">
            <a:schemeClr val="accent2"/>
          </a:lnRef>
          <a:fillRef idx="0">
            <a:schemeClr val="accent2"/>
          </a:fillRef>
          <a:effectRef idx="1">
            <a:schemeClr val="accent2"/>
          </a:effectRef>
          <a:fontRef idx="minor">
            <a:schemeClr val="tx1"/>
          </a:fontRef>
        </p:style>
      </p:cxnSp>
      <p:cxnSp>
        <p:nvCxnSpPr>
          <p:cNvPr id="16" name="直接箭头连接符 15"/>
          <p:cNvCxnSpPr/>
          <p:nvPr>
            <p:custDataLst>
              <p:tags r:id="rId17"/>
            </p:custDataLst>
          </p:nvPr>
        </p:nvCxnSpPr>
        <p:spPr>
          <a:xfrm>
            <a:off x="4448909" y="1943175"/>
            <a:ext cx="884791" cy="0"/>
          </a:xfrm>
          <a:prstGeom prst="straightConnector1">
            <a:avLst/>
          </a:prstGeom>
          <a:ln w="28575">
            <a:solidFill>
              <a:srgbClr val="2828A5"/>
            </a:solidFill>
            <a:tailEnd type="triangle"/>
          </a:ln>
          <a:effectLst>
            <a:glow rad="25400">
              <a:schemeClr val="bg1">
                <a:alpha val="40000"/>
              </a:schemeClr>
            </a:glow>
          </a:effectLst>
        </p:spPr>
        <p:style>
          <a:lnRef idx="2">
            <a:schemeClr val="accent2"/>
          </a:lnRef>
          <a:fillRef idx="0">
            <a:schemeClr val="accent2"/>
          </a:fillRef>
          <a:effectRef idx="1">
            <a:schemeClr val="accent2"/>
          </a:effectRef>
          <a:fontRef idx="minor">
            <a:schemeClr val="tx1"/>
          </a:fontRef>
        </p:style>
      </p:cxnSp>
      <p:grpSp>
        <p:nvGrpSpPr>
          <p:cNvPr id="4" name="组合 3"/>
          <p:cNvGrpSpPr/>
          <p:nvPr>
            <p:custDataLst>
              <p:tags r:id="rId18"/>
            </p:custDataLst>
          </p:nvPr>
        </p:nvGrpSpPr>
        <p:grpSpPr>
          <a:xfrm>
            <a:off x="326466" y="604849"/>
            <a:ext cx="2500112" cy="2471321"/>
            <a:chOff x="1093867" y="398815"/>
            <a:chExt cx="2645880" cy="2615411"/>
          </a:xfrm>
        </p:grpSpPr>
        <p:sp>
          <p:nvSpPr>
            <p:cNvPr id="55" name="矩形 54"/>
            <p:cNvSpPr/>
            <p:nvPr>
              <p:custDataLst>
                <p:tags r:id="rId19"/>
              </p:custDataLst>
            </p:nvPr>
          </p:nvSpPr>
          <p:spPr>
            <a:xfrm>
              <a:off x="1093867" y="1123996"/>
              <a:ext cx="1098812" cy="112900"/>
            </a:xfrm>
            <a:prstGeom prst="rect">
              <a:avLst/>
            </a:prstGeom>
          </p:spPr>
          <p:txBody>
            <a:bodyPr wrap="square">
              <a:spAutoFit/>
            </a:bodyPr>
            <a:lstStyle/>
            <a:p>
              <a:pPr algn="ctr"/>
              <a:r>
                <a:rPr lang="en-US" altLang="zh-CN" sz="100" baseline="30000">
                  <a:solidFill>
                    <a:srgbClr val="FF0000"/>
                  </a:solidFill>
                  <a:latin typeface="微软雅黑" panose="020B0503020204020204" charset="-122"/>
                  <a:ea typeface="微软雅黑" panose="020B0503020204020204" charset="-122"/>
                </a:rPr>
                <a:t>35</a:t>
              </a:r>
              <a:r>
                <a:rPr lang="en-US" altLang="zh-CN" sz="100">
                  <a:solidFill>
                    <a:srgbClr val="FF0000"/>
                  </a:solidFill>
                  <a:latin typeface="微软雅黑" panose="020B0503020204020204" charset="-122"/>
                  <a:ea typeface="微软雅黑" panose="020B0503020204020204" charset="-122"/>
                </a:rPr>
                <a:t>S</a:t>
              </a:r>
              <a:r>
                <a:rPr lang="zh-CN" altLang="en-US" sz="100">
                  <a:latin typeface="微软雅黑" panose="020B0503020204020204" charset="-122"/>
                  <a:ea typeface="微软雅黑" panose="020B0503020204020204" charset="-122"/>
                </a:rPr>
                <a:t>标记的噬菌体</a:t>
              </a:r>
              <a:endParaRPr lang="zh-CN" altLang="en-US" sz="100">
                <a:latin typeface="微软雅黑" panose="020B0503020204020204" charset="-122"/>
                <a:ea typeface="微软雅黑" panose="020B0503020204020204" charset="-122"/>
              </a:endParaRPr>
            </a:p>
          </p:txBody>
        </p:sp>
        <p:pic>
          <p:nvPicPr>
            <p:cNvPr id="7" name="图片 6"/>
            <p:cNvPicPr>
              <a:picLocks noChangeAspect="1"/>
            </p:cNvPicPr>
            <p:nvPr>
              <p:custDataLst>
                <p:tags r:id="rId20"/>
              </p:custDataLst>
            </p:nvPr>
          </p:nvPicPr>
          <p:blipFill>
            <a:blip r:embed="rId21"/>
            <a:stretch>
              <a:fillRect/>
            </a:stretch>
          </p:blipFill>
          <p:spPr>
            <a:xfrm>
              <a:off x="1855920" y="398815"/>
              <a:ext cx="1883827" cy="2615411"/>
            </a:xfrm>
            <a:prstGeom prst="rect">
              <a:avLst/>
            </a:prstGeom>
          </p:spPr>
        </p:pic>
      </p:grpSp>
      <p:pic>
        <p:nvPicPr>
          <p:cNvPr id="10" name="图片 9"/>
          <p:cNvPicPr>
            <a:picLocks noChangeAspect="1"/>
          </p:cNvPicPr>
          <p:nvPr>
            <p:custDataLst>
              <p:tags r:id="rId22"/>
            </p:custDataLst>
          </p:nvPr>
        </p:nvPicPr>
        <p:blipFill>
          <a:blip r:embed="rId23"/>
          <a:stretch>
            <a:fillRect/>
          </a:stretch>
        </p:blipFill>
        <p:spPr>
          <a:xfrm>
            <a:off x="3057121" y="546659"/>
            <a:ext cx="1849171" cy="2551970"/>
          </a:xfrm>
          <a:prstGeom prst="rect">
            <a:avLst/>
          </a:prstGeom>
        </p:spPr>
      </p:pic>
      <p:grpSp>
        <p:nvGrpSpPr>
          <p:cNvPr id="3" name="组合 2"/>
          <p:cNvGrpSpPr/>
          <p:nvPr>
            <p:custDataLst>
              <p:tags r:id="rId24"/>
            </p:custDataLst>
          </p:nvPr>
        </p:nvGrpSpPr>
        <p:grpSpPr>
          <a:xfrm>
            <a:off x="4798235" y="627264"/>
            <a:ext cx="2704979" cy="2337594"/>
            <a:chOff x="5758435" y="504143"/>
            <a:chExt cx="2862692" cy="2473887"/>
          </a:xfrm>
        </p:grpSpPr>
        <p:grpSp>
          <p:nvGrpSpPr>
            <p:cNvPr id="66" name="组合 65"/>
            <p:cNvGrpSpPr/>
            <p:nvPr>
              <p:custDataLst>
                <p:tags r:id="rId25"/>
              </p:custDataLst>
            </p:nvPr>
          </p:nvGrpSpPr>
          <p:grpSpPr>
            <a:xfrm>
              <a:off x="5758435" y="504143"/>
              <a:ext cx="2862692" cy="2473887"/>
              <a:chOff x="5758435" y="504143"/>
              <a:chExt cx="2862692" cy="2473887"/>
            </a:xfrm>
          </p:grpSpPr>
          <p:pic>
            <p:nvPicPr>
              <p:cNvPr id="157" name="图片 156"/>
              <p:cNvPicPr>
                <a:picLocks noChangeAspect="1"/>
              </p:cNvPicPr>
              <p:nvPr>
                <p:custDataLst>
                  <p:tags r:id="rId26"/>
                </p:custDataLst>
              </p:nvPr>
            </p:nvPicPr>
            <p:blipFill>
              <a:blip r:embed="rId27"/>
              <a:srcRect t="20032"/>
              <a:stretch>
                <a:fillRect/>
              </a:stretch>
            </p:blipFill>
            <p:spPr>
              <a:xfrm>
                <a:off x="5758435" y="882951"/>
                <a:ext cx="2722226" cy="2095079"/>
              </a:xfrm>
              <a:custGeom>
                <a:avLst/>
                <a:gdLst>
                  <a:gd name="connsiteX0" fmla="*/ 0 w 2722226"/>
                  <a:gd name="connsiteY0" fmla="*/ 0 h 2095079"/>
                  <a:gd name="connsiteX1" fmla="*/ 2023490 w 2722226"/>
                  <a:gd name="connsiteY1" fmla="*/ 0 h 2095079"/>
                  <a:gd name="connsiteX2" fmla="*/ 2023490 w 2722226"/>
                  <a:gd name="connsiteY2" fmla="*/ 317199 h 2095079"/>
                  <a:gd name="connsiteX3" fmla="*/ 2549508 w 2722226"/>
                  <a:gd name="connsiteY3" fmla="*/ 317199 h 2095079"/>
                  <a:gd name="connsiteX4" fmla="*/ 2549508 w 2722226"/>
                  <a:gd name="connsiteY4" fmla="*/ 0 h 2095079"/>
                  <a:gd name="connsiteX5" fmla="*/ 2722226 w 2722226"/>
                  <a:gd name="connsiteY5" fmla="*/ 0 h 2095079"/>
                  <a:gd name="connsiteX6" fmla="*/ 2722226 w 2722226"/>
                  <a:gd name="connsiteY6" fmla="*/ 2095079 h 2095079"/>
                  <a:gd name="connsiteX7" fmla="*/ 0 w 2722226"/>
                  <a:gd name="connsiteY7" fmla="*/ 2095079 h 2095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22226" h="2095079">
                    <a:moveTo>
                      <a:pt x="0" y="0"/>
                    </a:moveTo>
                    <a:lnTo>
                      <a:pt x="2023490" y="0"/>
                    </a:lnTo>
                    <a:lnTo>
                      <a:pt x="2023490" y="317199"/>
                    </a:lnTo>
                    <a:lnTo>
                      <a:pt x="2549508" y="317199"/>
                    </a:lnTo>
                    <a:lnTo>
                      <a:pt x="2549508" y="0"/>
                    </a:lnTo>
                    <a:lnTo>
                      <a:pt x="2722226" y="0"/>
                    </a:lnTo>
                    <a:lnTo>
                      <a:pt x="2722226" y="2095079"/>
                    </a:lnTo>
                    <a:lnTo>
                      <a:pt x="0" y="2095079"/>
                    </a:lnTo>
                    <a:close/>
                  </a:path>
                </a:pathLst>
              </a:custGeom>
            </p:spPr>
          </p:pic>
          <p:grpSp>
            <p:nvGrpSpPr>
              <p:cNvPr id="152" name="组合 151"/>
              <p:cNvGrpSpPr/>
              <p:nvPr>
                <p:custDataLst>
                  <p:tags r:id="rId28"/>
                </p:custDataLst>
              </p:nvPr>
            </p:nvGrpSpPr>
            <p:grpSpPr>
              <a:xfrm>
                <a:off x="7153906" y="504143"/>
                <a:ext cx="1467221" cy="837294"/>
                <a:chOff x="7147375" y="1435499"/>
                <a:chExt cx="1242918" cy="709292"/>
              </a:xfrm>
            </p:grpSpPr>
            <p:pic>
              <p:nvPicPr>
                <p:cNvPr id="153" name="图片 152" descr="图片包含 物体&#10;&#10;描述已自动生成"/>
                <p:cNvPicPr>
                  <a:picLocks noChangeAspect="1"/>
                </p:cNvPicPr>
                <p:nvPr>
                  <p:custDataLst>
                    <p:tags r:id="rId29"/>
                  </p:custDataLst>
                </p:nvPr>
              </p:nvPicPr>
              <p:blipFill>
                <a:blip r:embed="rId30">
                  <a:duotone>
                    <a:prstClr val="black"/>
                    <a:srgbClr val="FF6989">
                      <a:tint val="45000"/>
                      <a:satMod val="400000"/>
                    </a:srgbClr>
                  </a:duotone>
                  <a:extLst>
                    <a:ext uri="{28A0092B-C50C-407E-A947-70E740481C1C}">
                      <a14:useLocalDpi xmlns:a14="http://schemas.microsoft.com/office/drawing/2010/main" val="0"/>
                    </a:ext>
                  </a:extLst>
                </a:blip>
                <a:srcRect l="48752" b="69505"/>
                <a:stretch>
                  <a:fillRect/>
                </a:stretch>
              </p:blipFill>
              <p:spPr>
                <a:xfrm>
                  <a:off x="7147375" y="1435499"/>
                  <a:ext cx="1242918" cy="709292"/>
                </a:xfrm>
                <a:custGeom>
                  <a:avLst/>
                  <a:gdLst>
                    <a:gd name="connsiteX0" fmla="*/ 0 w 1724211"/>
                    <a:gd name="connsiteY0" fmla="*/ 0 h 1082345"/>
                    <a:gd name="connsiteX1" fmla="*/ 1724211 w 1724211"/>
                    <a:gd name="connsiteY1" fmla="*/ 0 h 1082345"/>
                    <a:gd name="connsiteX2" fmla="*/ 1724211 w 1724211"/>
                    <a:gd name="connsiteY2" fmla="*/ 1082345 h 1082345"/>
                    <a:gd name="connsiteX3" fmla="*/ 898180 w 1724211"/>
                    <a:gd name="connsiteY3" fmla="*/ 1082345 h 1082345"/>
                    <a:gd name="connsiteX4" fmla="*/ 898180 w 1724211"/>
                    <a:gd name="connsiteY4" fmla="*/ 693106 h 1082345"/>
                    <a:gd name="connsiteX5" fmla="*/ 0 w 1724211"/>
                    <a:gd name="connsiteY5" fmla="*/ 693106 h 108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24210" h="1082345">
                      <a:moveTo>
                        <a:pt x="0" y="0"/>
                      </a:moveTo>
                      <a:lnTo>
                        <a:pt x="1724211" y="0"/>
                      </a:lnTo>
                      <a:lnTo>
                        <a:pt x="1724211" y="1082345"/>
                      </a:lnTo>
                      <a:lnTo>
                        <a:pt x="898180" y="1082345"/>
                      </a:lnTo>
                      <a:lnTo>
                        <a:pt x="898180" y="693106"/>
                      </a:lnTo>
                      <a:lnTo>
                        <a:pt x="0" y="693106"/>
                      </a:lnTo>
                      <a:close/>
                    </a:path>
                  </a:pathLst>
                </a:custGeom>
              </p:spPr>
            </p:pic>
            <p:cxnSp>
              <p:nvCxnSpPr>
                <p:cNvPr id="154" name="直接连接符 153"/>
                <p:cNvCxnSpPr/>
                <p:nvPr>
                  <p:custDataLst>
                    <p:tags r:id="rId31"/>
                  </p:custDataLst>
                </p:nvPr>
              </p:nvCxnSpPr>
              <p:spPr>
                <a:xfrm>
                  <a:off x="7970262" y="1786681"/>
                  <a:ext cx="133229" cy="104361"/>
                </a:xfrm>
                <a:prstGeom prst="line">
                  <a:avLst/>
                </a:prstGeom>
                <a:ln w="15875">
                  <a:solidFill>
                    <a:srgbClr val="8D4858"/>
                  </a:solidFill>
                </a:ln>
              </p:spPr>
              <p:style>
                <a:lnRef idx="1">
                  <a:schemeClr val="accent1"/>
                </a:lnRef>
                <a:fillRef idx="0">
                  <a:schemeClr val="accent1"/>
                </a:fillRef>
                <a:effectRef idx="0">
                  <a:schemeClr val="accent1"/>
                </a:effectRef>
                <a:fontRef idx="minor">
                  <a:schemeClr val="tx1"/>
                </a:fontRef>
              </p:style>
            </p:cxnSp>
            <p:cxnSp>
              <p:nvCxnSpPr>
                <p:cNvPr id="155" name="直接连接符 154"/>
                <p:cNvCxnSpPr/>
                <p:nvPr>
                  <p:custDataLst>
                    <p:tags r:id="rId32"/>
                  </p:custDataLst>
                </p:nvPr>
              </p:nvCxnSpPr>
              <p:spPr>
                <a:xfrm flipV="1">
                  <a:off x="7737206" y="2115310"/>
                  <a:ext cx="150645" cy="29481"/>
                </a:xfrm>
                <a:prstGeom prst="line">
                  <a:avLst/>
                </a:prstGeom>
                <a:ln w="17145">
                  <a:solidFill>
                    <a:srgbClr val="8D4858"/>
                  </a:solidFill>
                </a:ln>
              </p:spPr>
              <p:style>
                <a:lnRef idx="1">
                  <a:schemeClr val="accent1"/>
                </a:lnRef>
                <a:fillRef idx="0">
                  <a:schemeClr val="accent1"/>
                </a:fillRef>
                <a:effectRef idx="0">
                  <a:schemeClr val="accent1"/>
                </a:effectRef>
                <a:fontRef idx="minor">
                  <a:schemeClr val="tx1"/>
                </a:fontRef>
              </p:style>
            </p:cxnSp>
            <p:cxnSp>
              <p:nvCxnSpPr>
                <p:cNvPr id="156" name="直接连接符 155"/>
                <p:cNvCxnSpPr/>
                <p:nvPr>
                  <p:custDataLst>
                    <p:tags r:id="rId33"/>
                  </p:custDataLst>
                </p:nvPr>
              </p:nvCxnSpPr>
              <p:spPr>
                <a:xfrm flipV="1">
                  <a:off x="7945651" y="1893962"/>
                  <a:ext cx="150645" cy="29481"/>
                </a:xfrm>
                <a:prstGeom prst="line">
                  <a:avLst/>
                </a:prstGeom>
                <a:ln w="17145">
                  <a:solidFill>
                    <a:srgbClr val="8D4858"/>
                  </a:solidFill>
                </a:ln>
              </p:spPr>
              <p:style>
                <a:lnRef idx="1">
                  <a:schemeClr val="accent1"/>
                </a:lnRef>
                <a:fillRef idx="0">
                  <a:schemeClr val="accent1"/>
                </a:fillRef>
                <a:effectRef idx="0">
                  <a:schemeClr val="accent1"/>
                </a:effectRef>
                <a:fontRef idx="minor">
                  <a:schemeClr val="tx1"/>
                </a:fontRef>
              </p:style>
            </p:cxnSp>
          </p:grpSp>
        </p:grpSp>
        <p:pic>
          <p:nvPicPr>
            <p:cNvPr id="79" name="图片 78" descr="图片包含 物体&#10;&#10;描述已自动生成"/>
            <p:cNvPicPr>
              <a:picLocks noChangeAspect="1"/>
            </p:cNvPicPr>
            <p:nvPr>
              <p:custDataLst>
                <p:tags r:id="rId34"/>
              </p:custDataLst>
            </p:nvPr>
          </p:nvPicPr>
          <p:blipFill>
            <a:blip r:embed="rId35">
              <a:duotone>
                <a:prstClr val="black"/>
                <a:srgbClr val="E1DAD2">
                  <a:tint val="45000"/>
                  <a:satMod val="400000"/>
                </a:srgbClr>
              </a:duotone>
              <a:extLst>
                <a:ext uri="{BEBA8EAE-BF5A-486C-A8C5-ECC9F3942E4B}">
                  <a14:imgProps xmlns:a14="http://schemas.microsoft.com/office/drawing/2010/main">
                    <a14:imgLayer r:embed="rId36">
                      <a14:imgEffect>
                        <a14:brightnessContrast bright="20000" contrast="-40000"/>
                      </a14:imgEffect>
                      <a14:imgEffect>
                        <a14:colorTemperature colorTemp="7200"/>
                      </a14:imgEffect>
                      <a14:imgEffect>
                        <a14:saturation sat="400000"/>
                      </a14:imgEffect>
                    </a14:imgLayer>
                  </a14:imgProps>
                </a:ext>
                <a:ext uri="{28A0092B-C50C-407E-A947-70E740481C1C}">
                  <a14:useLocalDpi xmlns:a14="http://schemas.microsoft.com/office/drawing/2010/main" val="0"/>
                </a:ext>
              </a:extLst>
            </a:blip>
            <a:srcRect l="25010" t="76242" r="64341" b="15555"/>
            <a:stretch>
              <a:fillRect/>
            </a:stretch>
          </p:blipFill>
          <p:spPr>
            <a:xfrm>
              <a:off x="6439919" y="2363865"/>
              <a:ext cx="294255" cy="209789"/>
            </a:xfrm>
            <a:custGeom>
              <a:avLst/>
              <a:gdLst>
                <a:gd name="connsiteX0" fmla="*/ 17158 w 243004"/>
                <a:gd name="connsiteY0" fmla="*/ 0 h 198870"/>
                <a:gd name="connsiteX1" fmla="*/ 225846 w 243004"/>
                <a:gd name="connsiteY1" fmla="*/ 0 h 198870"/>
                <a:gd name="connsiteX2" fmla="*/ 234338 w 243004"/>
                <a:gd name="connsiteY2" fmla="*/ 12594 h 198870"/>
                <a:gd name="connsiteX3" fmla="*/ 243004 w 243004"/>
                <a:gd name="connsiteY3" fmla="*/ 55522 h 198870"/>
                <a:gd name="connsiteX4" fmla="*/ 243004 w 243004"/>
                <a:gd name="connsiteY4" fmla="*/ 88585 h 198870"/>
                <a:gd name="connsiteX5" fmla="*/ 132719 w 243004"/>
                <a:gd name="connsiteY5" fmla="*/ 198870 h 198870"/>
                <a:gd name="connsiteX6" fmla="*/ 110285 w 243004"/>
                <a:gd name="connsiteY6" fmla="*/ 198870 h 198870"/>
                <a:gd name="connsiteX7" fmla="*/ 0 w 243004"/>
                <a:gd name="connsiteY7" fmla="*/ 88585 h 198870"/>
                <a:gd name="connsiteX8" fmla="*/ 0 w 243004"/>
                <a:gd name="connsiteY8" fmla="*/ 55522 h 198870"/>
                <a:gd name="connsiteX9" fmla="*/ 8667 w 243004"/>
                <a:gd name="connsiteY9" fmla="*/ 12594 h 198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3001" h="198870">
                  <a:moveTo>
                    <a:pt x="17158" y="0"/>
                  </a:moveTo>
                  <a:lnTo>
                    <a:pt x="225846" y="0"/>
                  </a:lnTo>
                  <a:lnTo>
                    <a:pt x="234338" y="12594"/>
                  </a:lnTo>
                  <a:cubicBezTo>
                    <a:pt x="239918" y="25788"/>
                    <a:pt x="243004" y="40295"/>
                    <a:pt x="243004" y="55522"/>
                  </a:cubicBezTo>
                  <a:lnTo>
                    <a:pt x="243004" y="88585"/>
                  </a:lnTo>
                  <a:cubicBezTo>
                    <a:pt x="243004" y="149494"/>
                    <a:pt x="193628" y="198870"/>
                    <a:pt x="132719" y="198870"/>
                  </a:cubicBezTo>
                  <a:lnTo>
                    <a:pt x="110285" y="198870"/>
                  </a:lnTo>
                  <a:cubicBezTo>
                    <a:pt x="49376" y="198870"/>
                    <a:pt x="0" y="149494"/>
                    <a:pt x="0" y="88585"/>
                  </a:cubicBezTo>
                  <a:lnTo>
                    <a:pt x="0" y="55522"/>
                  </a:lnTo>
                  <a:cubicBezTo>
                    <a:pt x="0" y="40295"/>
                    <a:pt x="3086" y="25788"/>
                    <a:pt x="8667" y="12594"/>
                  </a:cubicBezTo>
                  <a:close/>
                </a:path>
              </a:pathLst>
            </a:custGeom>
          </p:spPr>
        </p:pic>
      </p:grpSp>
      <p:sp>
        <p:nvSpPr>
          <p:cNvPr id="56" name="文本框 55"/>
          <p:cNvSpPr txBox="1"/>
          <p:nvPr>
            <p:custDataLst>
              <p:tags r:id="rId37"/>
            </p:custDataLst>
          </p:nvPr>
        </p:nvSpPr>
        <p:spPr>
          <a:xfrm>
            <a:off x="2485445" y="2573628"/>
            <a:ext cx="3730150" cy="381635"/>
          </a:xfrm>
          <a:prstGeom prst="rect">
            <a:avLst/>
          </a:prstGeom>
          <a:noFill/>
          <a:ln>
            <a:noFill/>
          </a:ln>
        </p:spPr>
        <p:txBody>
          <a:bodyPr wrap="square" rtlCol="0">
            <a:spAutoFit/>
          </a:bodyPr>
          <a:lstStyle/>
          <a:p>
            <a:pPr algn="dist"/>
            <a:r>
              <a:rPr lang="zh-CN" altLang="en-US" sz="1890" smtClean="0">
                <a:solidFill>
                  <a:schemeClr val="bg1">
                    <a:lumMod val="85000"/>
                  </a:schemeClr>
                </a:solidFill>
                <a:latin typeface="楷体" panose="02010609060101010101" pitchFamily="24" charset="-122"/>
                <a:ea typeface="楷体" panose="02010609060101010101" pitchFamily="24" charset="-122"/>
              </a:rPr>
              <a:t>  ： </a:t>
            </a:r>
            <a:endParaRPr lang="zh-CN" altLang="en-US" sz="1890">
              <a:solidFill>
                <a:schemeClr val="bg1">
                  <a:lumMod val="85000"/>
                </a:schemeClr>
              </a:solidFill>
              <a:latin typeface="楷体" panose="02010609060101010101" pitchFamily="24" charset="-122"/>
              <a:ea typeface="楷体" panose="02010609060101010101" pitchFamily="24" charset="-122"/>
            </a:endParaRPr>
          </a:p>
        </p:txBody>
      </p:sp>
      <p:sp>
        <p:nvSpPr>
          <p:cNvPr id="8" name="文本框 7"/>
          <p:cNvSpPr txBox="1"/>
          <p:nvPr>
            <p:custDataLst>
              <p:tags r:id="rId38"/>
            </p:custDataLst>
          </p:nvPr>
        </p:nvSpPr>
        <p:spPr>
          <a:xfrm>
            <a:off x="7484884" y="546615"/>
            <a:ext cx="2881278" cy="440055"/>
          </a:xfrm>
          <a:prstGeom prst="wedgeRectCallout">
            <a:avLst>
              <a:gd name="adj1" fmla="val -53019"/>
              <a:gd name="adj2" fmla="val 93862"/>
            </a:avLst>
          </a:prstGeom>
          <a:noFill/>
          <a:ln w="28575">
            <a:solidFill>
              <a:srgbClr val="0070C0"/>
            </a:solidFill>
          </a:ln>
        </p:spPr>
        <p:txBody>
          <a:bodyPr wrap="square" rtlCol="0">
            <a:spAutoFit/>
          </a:bodyPr>
          <a:lstStyle/>
          <a:p>
            <a:r>
              <a:rPr lang="zh-CN" altLang="en-US" sz="2270" b="1">
                <a:latin typeface="楷体" panose="02010609060101010101" pitchFamily="24" charset="-122"/>
                <a:ea typeface="楷体" panose="02010609060101010101" pitchFamily="24" charset="-122"/>
              </a:rPr>
              <a:t>上清液的放射性很高</a:t>
            </a:r>
            <a:endParaRPr lang="zh-CN" altLang="en-US" sz="2270" b="1">
              <a:latin typeface="楷体" panose="02010609060101010101" pitchFamily="24" charset="-122"/>
              <a:ea typeface="楷体" panose="02010609060101010101" pitchFamily="24" charset="-122"/>
            </a:endParaRPr>
          </a:p>
        </p:txBody>
      </p:sp>
      <p:sp>
        <p:nvSpPr>
          <p:cNvPr id="11" name="文本框 10"/>
          <p:cNvSpPr txBox="1"/>
          <p:nvPr>
            <p:custDataLst>
              <p:tags r:id="rId39"/>
            </p:custDataLst>
          </p:nvPr>
        </p:nvSpPr>
        <p:spPr>
          <a:xfrm>
            <a:off x="7699690" y="1725647"/>
            <a:ext cx="3198086" cy="440055"/>
          </a:xfrm>
          <a:prstGeom prst="wedgeRectCallout">
            <a:avLst>
              <a:gd name="adj1" fmla="val -58157"/>
              <a:gd name="adj2" fmla="val 5724"/>
            </a:avLst>
          </a:prstGeom>
          <a:noFill/>
          <a:ln w="28575">
            <a:solidFill>
              <a:srgbClr val="0070C0"/>
            </a:solidFill>
          </a:ln>
        </p:spPr>
        <p:txBody>
          <a:bodyPr wrap="square" rtlCol="0">
            <a:spAutoFit/>
          </a:bodyPr>
          <a:lstStyle/>
          <a:p>
            <a:r>
              <a:rPr lang="zh-CN" altLang="en-US" sz="2270" b="1">
                <a:latin typeface="楷体" panose="02010609060101010101" pitchFamily="24" charset="-122"/>
                <a:ea typeface="楷体" panose="02010609060101010101" pitchFamily="24" charset="-122"/>
              </a:rPr>
              <a:t>沉淀物的的放射性很低</a:t>
            </a:r>
            <a:endParaRPr lang="zh-CN" altLang="en-US" sz="2270" b="1">
              <a:latin typeface="楷体" panose="02010609060101010101" pitchFamily="24" charset="-122"/>
              <a:ea typeface="楷体" panose="02010609060101010101" pitchFamily="24" charset="-122"/>
            </a:endParaRPr>
          </a:p>
        </p:txBody>
      </p:sp>
      <p:pic>
        <p:nvPicPr>
          <p:cNvPr id="12" name="图片 11" descr="图片包含 文字&#10;&#10;描述已自动生成"/>
          <p:cNvPicPr>
            <a:picLocks noChangeAspect="1"/>
          </p:cNvPicPr>
          <p:nvPr>
            <p:custDataLst>
              <p:tags r:id="rId40"/>
            </p:custDataLst>
          </p:nvPr>
        </p:nvPicPr>
        <p:blipFill>
          <a:blip r:embed="rId41">
            <a:extLst>
              <a:ext uri="{28A0092B-C50C-407E-A947-70E740481C1C}">
                <a14:useLocalDpi xmlns:a14="http://schemas.microsoft.com/office/drawing/2010/main" val="0"/>
              </a:ext>
            </a:extLst>
          </a:blip>
          <a:stretch>
            <a:fillRect/>
          </a:stretch>
        </p:blipFill>
        <p:spPr>
          <a:xfrm>
            <a:off x="8326571" y="3472662"/>
            <a:ext cx="1506838" cy="1409885"/>
          </a:xfrm>
          <a:prstGeom prst="rect">
            <a:avLst/>
          </a:prstGeom>
        </p:spPr>
      </p:pic>
      <p:sp>
        <p:nvSpPr>
          <p:cNvPr id="14" name="文本框 13"/>
          <p:cNvSpPr txBox="1"/>
          <p:nvPr>
            <p:custDataLst>
              <p:tags r:id="rId42"/>
            </p:custDataLst>
          </p:nvPr>
        </p:nvSpPr>
        <p:spPr>
          <a:xfrm>
            <a:off x="7484884" y="5085737"/>
            <a:ext cx="3412892" cy="788669"/>
          </a:xfrm>
          <a:prstGeom prst="wedgeRectCallout">
            <a:avLst>
              <a:gd name="adj1" fmla="val -4887"/>
              <a:gd name="adj2" fmla="val -74789"/>
            </a:avLst>
          </a:prstGeom>
          <a:noFill/>
          <a:ln w="28575">
            <a:solidFill>
              <a:srgbClr val="0070C0"/>
            </a:solidFill>
          </a:ln>
        </p:spPr>
        <p:txBody>
          <a:bodyPr wrap="square" rtlCol="0">
            <a:spAutoFit/>
          </a:bodyPr>
          <a:lstStyle/>
          <a:p>
            <a:r>
              <a:rPr lang="zh-CN" altLang="en-US" sz="2270" b="1">
                <a:latin typeface="楷体" panose="02010609060101010101" pitchFamily="24" charset="-122"/>
                <a:ea typeface="楷体" panose="02010609060101010101" pitchFamily="24" charset="-122"/>
              </a:rPr>
              <a:t>在新形成的噬菌体中没有检测到</a:t>
            </a:r>
            <a:r>
              <a:rPr lang="en-US" altLang="zh-CN" sz="2270" baseline="30000">
                <a:solidFill>
                  <a:srgbClr val="FF0000"/>
                </a:solidFill>
                <a:latin typeface="微软雅黑" panose="020B0503020204020204" charset="-122"/>
                <a:ea typeface="微软雅黑" panose="020B0503020204020204" charset="-122"/>
                <a:sym typeface="+mn-ea"/>
              </a:rPr>
              <a:t>35</a:t>
            </a:r>
            <a:r>
              <a:rPr lang="en-US" altLang="zh-CN" sz="2270">
                <a:solidFill>
                  <a:srgbClr val="FF0000"/>
                </a:solidFill>
                <a:latin typeface="微软雅黑" panose="020B0503020204020204" charset="-122"/>
                <a:ea typeface="微软雅黑" panose="020B0503020204020204" charset="-122"/>
                <a:sym typeface="+mn-ea"/>
              </a:rPr>
              <a:t>S</a:t>
            </a:r>
            <a:endParaRPr lang="en-US" altLang="zh-CN" sz="2270" b="1">
              <a:solidFill>
                <a:srgbClr val="FF0000"/>
              </a:solidFill>
              <a:latin typeface="微软雅黑" panose="020B0503020204020204" charset="-122"/>
              <a:ea typeface="微软雅黑" panose="020B0503020204020204" charset="-122"/>
              <a:sym typeface="+mn-ea"/>
            </a:endParaRPr>
          </a:p>
        </p:txBody>
      </p:sp>
      <p:sp>
        <p:nvSpPr>
          <p:cNvPr id="19" name="文本框 18"/>
          <p:cNvSpPr txBox="1"/>
          <p:nvPr>
            <p:custDataLst>
              <p:tags r:id="rId43"/>
            </p:custDataLst>
          </p:nvPr>
        </p:nvSpPr>
        <p:spPr>
          <a:xfrm>
            <a:off x="8252305" y="2760675"/>
            <a:ext cx="1581043" cy="440055"/>
          </a:xfrm>
          <a:prstGeom prst="rect">
            <a:avLst/>
          </a:prstGeom>
          <a:noFill/>
        </p:spPr>
        <p:txBody>
          <a:bodyPr wrap="square" rtlCol="0">
            <a:spAutoFit/>
          </a:bodyPr>
          <a:lstStyle/>
          <a:p>
            <a:r>
              <a:rPr lang="zh-CN" altLang="en-US" sz="2270" b="1"/>
              <a:t>细菌裂解</a:t>
            </a:r>
            <a:endParaRPr lang="zh-CN" altLang="en-US" sz="2270" b="1"/>
          </a:p>
        </p:txBody>
      </p:sp>
      <p:cxnSp>
        <p:nvCxnSpPr>
          <p:cNvPr id="20" name="直接箭头连接符 19"/>
          <p:cNvCxnSpPr/>
          <p:nvPr>
            <p:custDataLst>
              <p:tags r:id="rId44"/>
            </p:custDataLst>
          </p:nvPr>
        </p:nvCxnSpPr>
        <p:spPr>
          <a:xfrm flipH="1">
            <a:off x="6320853" y="5513549"/>
            <a:ext cx="1075829" cy="12600"/>
          </a:xfrm>
          <a:prstGeom prst="straightConnector1">
            <a:avLst/>
          </a:prstGeom>
          <a:ln w="28575">
            <a:solidFill>
              <a:srgbClr val="2828A5"/>
            </a:solidFill>
            <a:tailEnd type="triangle"/>
          </a:ln>
          <a:effectLst>
            <a:glow rad="25400">
              <a:schemeClr val="bg1">
                <a:alpha val="40000"/>
              </a:schemeClr>
            </a:glow>
          </a:effectLst>
        </p:spPr>
        <p:style>
          <a:lnRef idx="2">
            <a:schemeClr val="accent2"/>
          </a:lnRef>
          <a:fillRef idx="0">
            <a:schemeClr val="accent2"/>
          </a:fillRef>
          <a:effectRef idx="1">
            <a:schemeClr val="accent2"/>
          </a:effectRef>
          <a:fontRef idx="minor">
            <a:schemeClr val="tx1"/>
          </a:fontRef>
        </p:style>
      </p:cxnSp>
      <p:sp>
        <p:nvSpPr>
          <p:cNvPr id="21" name="文本框 20"/>
          <p:cNvSpPr txBox="1"/>
          <p:nvPr>
            <p:custDataLst>
              <p:tags r:id="rId45"/>
            </p:custDataLst>
          </p:nvPr>
        </p:nvSpPr>
        <p:spPr>
          <a:xfrm>
            <a:off x="1748729" y="5085737"/>
            <a:ext cx="4452720" cy="906780"/>
          </a:xfrm>
          <a:prstGeom prst="rect">
            <a:avLst/>
          </a:prstGeom>
          <a:noFill/>
        </p:spPr>
        <p:txBody>
          <a:bodyPr wrap="square" rtlCol="0">
            <a:spAutoFit/>
          </a:bodyPr>
          <a:lstStyle/>
          <a:p>
            <a:r>
              <a:rPr lang="en-US" altLang="zh-CN" sz="2645" b="1" baseline="30000">
                <a:solidFill>
                  <a:srgbClr val="FF0000"/>
                </a:solidFill>
                <a:latin typeface="楷体" panose="02010609060101010101" pitchFamily="24" charset="-122"/>
                <a:ea typeface="楷体" panose="02010609060101010101" pitchFamily="24" charset="-122"/>
                <a:cs typeface="楷体" panose="02010609060101010101" pitchFamily="24" charset="-122"/>
                <a:sym typeface="+mn-ea"/>
              </a:rPr>
              <a:t>35</a:t>
            </a:r>
            <a:r>
              <a:rPr lang="en-US" altLang="zh-CN" sz="2645" b="1">
                <a:solidFill>
                  <a:srgbClr val="FF0000"/>
                </a:solidFill>
                <a:latin typeface="楷体" panose="02010609060101010101" pitchFamily="24" charset="-122"/>
                <a:ea typeface="楷体" panose="02010609060101010101" pitchFamily="24" charset="-122"/>
                <a:cs typeface="楷体" panose="02010609060101010101" pitchFamily="24" charset="-122"/>
                <a:sym typeface="+mn-ea"/>
              </a:rPr>
              <a:t>S</a:t>
            </a:r>
            <a:r>
              <a:rPr lang="zh-CN" altLang="en-US" sz="2645" b="1">
                <a:solidFill>
                  <a:srgbClr val="FF0000"/>
                </a:solidFill>
                <a:latin typeface="楷体" panose="02010609060101010101" pitchFamily="24" charset="-122"/>
                <a:ea typeface="楷体" panose="02010609060101010101" pitchFamily="24" charset="-122"/>
                <a:cs typeface="楷体" panose="02010609060101010101" pitchFamily="24" charset="-122"/>
                <a:sym typeface="+mn-ea"/>
              </a:rPr>
              <a:t>标记的噬菌体蛋白质外壳并未进入大肠杆菌内部。</a:t>
            </a:r>
            <a:endParaRPr lang="zh-CN" altLang="en-US" sz="2645" b="1">
              <a:solidFill>
                <a:srgbClr val="FF0000"/>
              </a:solidFill>
              <a:latin typeface="楷体" panose="02010609060101010101" pitchFamily="24" charset="-122"/>
              <a:ea typeface="楷体" panose="02010609060101010101" pitchFamily="24" charset="-122"/>
              <a:cs typeface="楷体" panose="02010609060101010101" pitchFamily="24" charset="-122"/>
              <a:sym typeface="+mn-ea"/>
            </a:endParaRPr>
          </a:p>
        </p:txBody>
      </p:sp>
      <p:sp>
        <p:nvSpPr>
          <p:cNvPr id="5" name="文本框 4"/>
          <p:cNvSpPr txBox="1"/>
          <p:nvPr>
            <p:custDataLst>
              <p:tags r:id="rId46"/>
            </p:custDataLst>
          </p:nvPr>
        </p:nvSpPr>
        <p:spPr>
          <a:xfrm>
            <a:off x="586498" y="-45001"/>
            <a:ext cx="1341120" cy="440055"/>
          </a:xfrm>
          <a:prstGeom prst="rect">
            <a:avLst/>
          </a:prstGeom>
          <a:noFill/>
        </p:spPr>
        <p:txBody>
          <a:bodyPr wrap="none" rtlCol="0" anchor="t">
            <a:spAutoFit/>
          </a:bodyPr>
          <a:lstStyle/>
          <a:p>
            <a:pPr indent="0">
              <a:buFont typeface="Wingdings" panose="05000000000000000000" charset="0"/>
              <a:buNone/>
            </a:pPr>
            <a:r>
              <a:rPr lang="zh-CN" altLang="en-US" sz="2270" b="1">
                <a:latin typeface="楷体" panose="02010609060101010101" pitchFamily="24" charset="-122"/>
                <a:ea typeface="楷体" panose="02010609060101010101" pitchFamily="24" charset="-122"/>
                <a:cs typeface="微软雅黑" panose="020B0503020204020204" charset="-122"/>
                <a:sym typeface="+mn-ea"/>
              </a:rPr>
              <a:t>实验现象</a:t>
            </a:r>
            <a:endParaRPr lang="zh-CN" altLang="en-US" sz="2270" b="1">
              <a:latin typeface="楷体" panose="02010609060101010101" pitchFamily="24" charset="-122"/>
              <a:ea typeface="楷体" panose="02010609060101010101" pitchFamily="24" charset="-122"/>
              <a:cs typeface="微软雅黑" panose="020B0503020204020204" charset="-122"/>
              <a:sym typeface="+mn-ea"/>
            </a:endParaRPr>
          </a:p>
        </p:txBody>
      </p:sp>
      <p:sp>
        <p:nvSpPr>
          <p:cNvPr id="2" name="文本框 1"/>
          <p:cNvSpPr txBox="1"/>
          <p:nvPr>
            <p:custDataLst>
              <p:tags r:id="rId47"/>
            </p:custDataLst>
          </p:nvPr>
        </p:nvSpPr>
        <p:spPr>
          <a:xfrm>
            <a:off x="-44719" y="-61802"/>
            <a:ext cx="596416" cy="440055"/>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endParaRPr lang="zh-CN" altLang="en-US" sz="2270"/>
          </a:p>
        </p:txBody>
      </p:sp>
      <p:sp>
        <p:nvSpPr>
          <p:cNvPr id="9" name="文本框 8"/>
          <p:cNvSpPr txBox="1"/>
          <p:nvPr>
            <p:custDataLst>
              <p:tags r:id="rId48"/>
            </p:custDataLst>
          </p:nvPr>
        </p:nvSpPr>
        <p:spPr>
          <a:xfrm>
            <a:off x="65684" y="-45001"/>
            <a:ext cx="375610" cy="440055"/>
          </a:xfrm>
          <a:prstGeom prst="rect">
            <a:avLst/>
          </a:prstGeom>
          <a:noFill/>
        </p:spPr>
        <p:txBody>
          <a:bodyPr wrap="square" rtlCol="0">
            <a:spAutoFit/>
          </a:bodyPr>
          <a:lstStyle/>
          <a:p>
            <a:r>
              <a:rPr lang="en-US" altLang="zh-CN" sz="2270">
                <a:solidFill>
                  <a:schemeClr val="bg1"/>
                </a:solidFill>
                <a:latin typeface="微软雅黑" panose="020B0503020204020204" charset="-122"/>
                <a:ea typeface="微软雅黑" panose="020B0503020204020204" charset="-122"/>
              </a:rPr>
              <a:t>4</a:t>
            </a:r>
            <a:endParaRPr lang="en-US" altLang="zh-CN" sz="2270">
              <a:solidFill>
                <a:schemeClr val="bg1"/>
              </a:solidFill>
              <a:latin typeface="微软雅黑" panose="020B0503020204020204" charset="-122"/>
              <a:ea typeface="微软雅黑" panose="020B050302020402020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up)">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48"/>
                                        </p:tgtEl>
                                        <p:attrNameLst>
                                          <p:attrName>style.visibility</p:attrName>
                                        </p:attrNameLst>
                                      </p:cBhvr>
                                      <p:to>
                                        <p:strVal val="visible"/>
                                      </p:to>
                                    </p:set>
                                    <p:animEffect transition="in" filter="wipe(up)">
                                      <p:cBhvr>
                                        <p:cTn id="17" dur="500"/>
                                        <p:tgtEl>
                                          <p:spTgt spid="148"/>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wipe(up)">
                                      <p:cBhvr>
                                        <p:cTn id="20" dur="500"/>
                                        <p:tgtEl>
                                          <p:spTgt spid="19"/>
                                        </p:tgtEl>
                                      </p:cBhvr>
                                    </p:animEffect>
                                  </p:childTnLst>
                                </p:cTn>
                              </p:par>
                              <p:par>
                                <p:cTn id="21" presetID="22" presetClass="entr" presetSubtype="1"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up)">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right)">
                                      <p:cBhvr>
                                        <p:cTn id="32" dur="500"/>
                                        <p:tgtEl>
                                          <p:spTgt spid="20"/>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wipe(right)">
                                      <p:cBhvr>
                                        <p:cTn id="3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11" grpId="0" bldLvl="0" animBg="1"/>
      <p:bldP spid="19" grpId="0"/>
      <p:bldP spid="14" grpId="0" bldLvl="0" animBg="1"/>
      <p:bldP spid="2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custDataLst>
              <p:tags r:id="rId1"/>
            </p:custDataLst>
          </p:nvPr>
        </p:nvGrpSpPr>
        <p:grpSpPr>
          <a:xfrm>
            <a:off x="420469" y="473958"/>
            <a:ext cx="2439075" cy="1017936"/>
            <a:chOff x="1185096" y="3026352"/>
            <a:chExt cx="2581285" cy="1077286"/>
          </a:xfrm>
        </p:grpSpPr>
        <p:sp>
          <p:nvSpPr>
            <p:cNvPr id="110" name="矩形: 圆角 109"/>
            <p:cNvSpPr/>
            <p:nvPr>
              <p:custDataLst>
                <p:tags r:id="rId2"/>
              </p:custDataLst>
            </p:nvPr>
          </p:nvSpPr>
          <p:spPr>
            <a:xfrm>
              <a:off x="1276350" y="3026352"/>
              <a:ext cx="2436764" cy="802383"/>
            </a:xfrm>
            <a:prstGeom prst="roundRect">
              <a:avLst>
                <a:gd name="adj" fmla="val 4701"/>
              </a:avLst>
            </a:prstGeom>
            <a:solidFill>
              <a:srgbClr val="2828A5">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129" name="箭头: 右 128"/>
            <p:cNvSpPr/>
            <p:nvPr>
              <p:custDataLst>
                <p:tags r:id="rId3"/>
              </p:custDataLst>
            </p:nvPr>
          </p:nvSpPr>
          <p:spPr>
            <a:xfrm rot="5400000" flipV="1">
              <a:off x="2306666" y="3789265"/>
              <a:ext cx="338143" cy="290602"/>
            </a:xfrm>
            <a:prstGeom prst="rightArrow">
              <a:avLst/>
            </a:prstGeom>
            <a:solidFill>
              <a:srgbClr val="3939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101" name="矩形 100"/>
            <p:cNvSpPr/>
            <p:nvPr>
              <p:custDataLst>
                <p:tags r:id="rId4"/>
              </p:custDataLst>
            </p:nvPr>
          </p:nvSpPr>
          <p:spPr>
            <a:xfrm>
              <a:off x="1185096" y="3098315"/>
              <a:ext cx="2581285" cy="112900"/>
            </a:xfrm>
            <a:prstGeom prst="rect">
              <a:avLst/>
            </a:prstGeom>
          </p:spPr>
          <p:txBody>
            <a:bodyPr wrap="square">
              <a:spAutoFit/>
            </a:bodyPr>
            <a:lstStyle/>
            <a:p>
              <a:pPr algn="ctr"/>
              <a:r>
                <a:rPr lang="zh-CN" altLang="en-US" sz="100">
                  <a:solidFill>
                    <a:schemeClr val="bg1"/>
                  </a:solidFill>
                  <a:latin typeface="微软雅黑" panose="020B0503020204020204" charset="-122"/>
                  <a:ea typeface="微软雅黑" panose="020B0503020204020204" charset="-122"/>
                </a:rPr>
                <a:t>用</a:t>
              </a:r>
              <a:r>
                <a:rPr lang="en-US" altLang="zh-CN" sz="100" baseline="30000">
                  <a:solidFill>
                    <a:schemeClr val="bg1"/>
                  </a:solidFill>
                  <a:latin typeface="微软雅黑" panose="020B0503020204020204" charset="-122"/>
                  <a:ea typeface="微软雅黑" panose="020B0503020204020204" charset="-122"/>
                </a:rPr>
                <a:t>32</a:t>
              </a:r>
              <a:r>
                <a:rPr lang="en-US" altLang="zh-CN" sz="100">
                  <a:solidFill>
                    <a:schemeClr val="bg1"/>
                  </a:solidFill>
                  <a:latin typeface="微软雅黑" panose="020B0503020204020204" charset="-122"/>
                  <a:ea typeface="微软雅黑" panose="020B0503020204020204" charset="-122"/>
                </a:rPr>
                <a:t>P</a:t>
              </a:r>
              <a:r>
                <a:rPr lang="zh-CN" altLang="en-US" sz="100">
                  <a:solidFill>
                    <a:schemeClr val="bg1"/>
                  </a:solidFill>
                  <a:latin typeface="微软雅黑" panose="020B0503020204020204" charset="-122"/>
                  <a:ea typeface="微软雅黑" panose="020B0503020204020204" charset="-122"/>
                </a:rPr>
                <a:t>标记噬菌体与大肠杆菌混合</a:t>
              </a:r>
              <a:endParaRPr lang="zh-CN" altLang="en-US" sz="100">
                <a:solidFill>
                  <a:schemeClr val="bg1"/>
                </a:solidFill>
                <a:latin typeface="微软雅黑" panose="020B0503020204020204" charset="-122"/>
                <a:ea typeface="微软雅黑" panose="020B0503020204020204" charset="-122"/>
              </a:endParaRPr>
            </a:p>
          </p:txBody>
        </p:sp>
      </p:grpSp>
      <p:grpSp>
        <p:nvGrpSpPr>
          <p:cNvPr id="31" name="组合 30"/>
          <p:cNvGrpSpPr/>
          <p:nvPr>
            <p:custDataLst>
              <p:tags r:id="rId5"/>
            </p:custDataLst>
          </p:nvPr>
        </p:nvGrpSpPr>
        <p:grpSpPr>
          <a:xfrm>
            <a:off x="2898133" y="473958"/>
            <a:ext cx="1784080" cy="1017936"/>
            <a:chOff x="3807220" y="3026352"/>
            <a:chExt cx="1888100" cy="1077286"/>
          </a:xfrm>
        </p:grpSpPr>
        <p:grpSp>
          <p:nvGrpSpPr>
            <p:cNvPr id="29" name="组合 28"/>
            <p:cNvGrpSpPr/>
            <p:nvPr>
              <p:custDataLst>
                <p:tags r:id="rId6"/>
              </p:custDataLst>
            </p:nvPr>
          </p:nvGrpSpPr>
          <p:grpSpPr>
            <a:xfrm>
              <a:off x="3807220" y="3026352"/>
              <a:ext cx="1883828" cy="1077286"/>
              <a:chOff x="3807220" y="3026352"/>
              <a:chExt cx="1883828" cy="1077286"/>
            </a:xfrm>
          </p:grpSpPr>
          <p:sp>
            <p:nvSpPr>
              <p:cNvPr id="111" name="矩形: 圆角 110"/>
              <p:cNvSpPr/>
              <p:nvPr>
                <p:custDataLst>
                  <p:tags r:id="rId7"/>
                </p:custDataLst>
              </p:nvPr>
            </p:nvSpPr>
            <p:spPr>
              <a:xfrm>
                <a:off x="3807220" y="3026352"/>
                <a:ext cx="1883828" cy="802383"/>
              </a:xfrm>
              <a:prstGeom prst="roundRect">
                <a:avLst>
                  <a:gd name="adj" fmla="val 4701"/>
                </a:avLst>
              </a:prstGeom>
              <a:solidFill>
                <a:srgbClr val="2828A5">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133" name="箭头: 右 132"/>
              <p:cNvSpPr/>
              <p:nvPr>
                <p:custDataLst>
                  <p:tags r:id="rId8"/>
                </p:custDataLst>
              </p:nvPr>
            </p:nvSpPr>
            <p:spPr>
              <a:xfrm rot="5400000" flipV="1">
                <a:off x="4580062" y="3789265"/>
                <a:ext cx="338143" cy="290602"/>
              </a:xfrm>
              <a:prstGeom prst="rightArrow">
                <a:avLst/>
              </a:prstGeom>
              <a:solidFill>
                <a:srgbClr val="3939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grpSp>
        <p:sp>
          <p:nvSpPr>
            <p:cNvPr id="108" name="矩形 107"/>
            <p:cNvSpPr/>
            <p:nvPr>
              <p:custDataLst>
                <p:tags r:id="rId9"/>
              </p:custDataLst>
            </p:nvPr>
          </p:nvSpPr>
          <p:spPr>
            <a:xfrm>
              <a:off x="3811492" y="3110806"/>
              <a:ext cx="1883828" cy="112900"/>
            </a:xfrm>
            <a:prstGeom prst="rect">
              <a:avLst/>
            </a:prstGeom>
          </p:spPr>
          <p:txBody>
            <a:bodyPr wrap="square">
              <a:spAutoFit/>
            </a:bodyPr>
            <a:lstStyle/>
            <a:p>
              <a:pPr algn="ctr"/>
              <a:r>
                <a:rPr lang="zh-CN" altLang="en-US" sz="100">
                  <a:solidFill>
                    <a:schemeClr val="bg1"/>
                  </a:solidFill>
                  <a:latin typeface="微软雅黑" panose="020B0503020204020204" charset="-122"/>
                  <a:ea typeface="微软雅黑" panose="020B0503020204020204" charset="-122"/>
                </a:rPr>
                <a:t>经短时间保温后用搅拌器搅拌</a:t>
              </a:r>
              <a:endParaRPr lang="zh-CN" altLang="en-US" sz="100">
                <a:solidFill>
                  <a:schemeClr val="bg1"/>
                </a:solidFill>
                <a:latin typeface="微软雅黑" panose="020B0503020204020204" charset="-122"/>
                <a:ea typeface="微软雅黑" panose="020B0503020204020204" charset="-122"/>
              </a:endParaRPr>
            </a:p>
          </p:txBody>
        </p:sp>
      </p:grpSp>
      <p:grpSp>
        <p:nvGrpSpPr>
          <p:cNvPr id="6" name="组合 5"/>
          <p:cNvGrpSpPr/>
          <p:nvPr>
            <p:custDataLst>
              <p:tags r:id="rId10"/>
            </p:custDataLst>
          </p:nvPr>
        </p:nvGrpSpPr>
        <p:grpSpPr>
          <a:xfrm>
            <a:off x="5177364" y="472203"/>
            <a:ext cx="2338411" cy="1001690"/>
            <a:chOff x="6061833" y="3026352"/>
            <a:chExt cx="2474751" cy="1060093"/>
          </a:xfrm>
        </p:grpSpPr>
        <p:grpSp>
          <p:nvGrpSpPr>
            <p:cNvPr id="28" name="组合 27"/>
            <p:cNvGrpSpPr/>
            <p:nvPr>
              <p:custDataLst>
                <p:tags r:id="rId11"/>
              </p:custDataLst>
            </p:nvPr>
          </p:nvGrpSpPr>
          <p:grpSpPr>
            <a:xfrm>
              <a:off x="6061833" y="3026352"/>
              <a:ext cx="2474751" cy="1060093"/>
              <a:chOff x="6061833" y="3026352"/>
              <a:chExt cx="2474751" cy="1060093"/>
            </a:xfrm>
          </p:grpSpPr>
          <p:sp>
            <p:nvSpPr>
              <p:cNvPr id="113" name="矩形: 圆角 112"/>
              <p:cNvSpPr/>
              <p:nvPr>
                <p:custDataLst>
                  <p:tags r:id="rId12"/>
                </p:custDataLst>
              </p:nvPr>
            </p:nvSpPr>
            <p:spPr>
              <a:xfrm>
                <a:off x="6061833" y="3026352"/>
                <a:ext cx="2474751" cy="802383"/>
              </a:xfrm>
              <a:prstGeom prst="roundRect">
                <a:avLst>
                  <a:gd name="adj" fmla="val 4701"/>
                </a:avLst>
              </a:prstGeom>
              <a:solidFill>
                <a:srgbClr val="2828A5">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136" name="箭头: 右 135"/>
              <p:cNvSpPr/>
              <p:nvPr>
                <p:custDataLst>
                  <p:tags r:id="rId13"/>
                </p:custDataLst>
              </p:nvPr>
            </p:nvSpPr>
            <p:spPr>
              <a:xfrm rot="5400000" flipV="1">
                <a:off x="7130136" y="3772072"/>
                <a:ext cx="338143" cy="290602"/>
              </a:xfrm>
              <a:prstGeom prst="rightArrow">
                <a:avLst/>
              </a:prstGeom>
              <a:solidFill>
                <a:srgbClr val="3939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grpSp>
        <p:sp>
          <p:nvSpPr>
            <p:cNvPr id="109" name="矩形 108"/>
            <p:cNvSpPr/>
            <p:nvPr>
              <p:custDataLst>
                <p:tags r:id="rId14"/>
              </p:custDataLst>
            </p:nvPr>
          </p:nvSpPr>
          <p:spPr>
            <a:xfrm>
              <a:off x="6096000" y="3059157"/>
              <a:ext cx="2416070" cy="115588"/>
            </a:xfrm>
            <a:prstGeom prst="rect">
              <a:avLst/>
            </a:prstGeom>
          </p:spPr>
          <p:txBody>
            <a:bodyPr wrap="square">
              <a:spAutoFit/>
            </a:bodyPr>
            <a:lstStyle/>
            <a:p>
              <a:pPr algn="just">
                <a:lnSpc>
                  <a:spcPct val="120000"/>
                </a:lnSpc>
              </a:pPr>
              <a:r>
                <a:rPr lang="zh-CN" altLang="en-US" sz="100">
                  <a:solidFill>
                    <a:schemeClr val="bg1"/>
                  </a:solidFill>
                  <a:latin typeface="微软雅黑" panose="020B0503020204020204" charset="-122"/>
                  <a:ea typeface="微软雅黑" panose="020B0503020204020204" charset="-122"/>
                </a:rPr>
                <a:t>离心检测上清液和沉淀物中的放射性物质</a:t>
              </a:r>
              <a:endParaRPr lang="zh-CN" altLang="en-US" sz="100">
                <a:solidFill>
                  <a:schemeClr val="bg1"/>
                </a:solidFill>
                <a:latin typeface="微软雅黑" panose="020B0503020204020204" charset="-122"/>
                <a:ea typeface="微软雅黑" panose="020B0503020204020204" charset="-122"/>
              </a:endParaRPr>
            </a:p>
          </p:txBody>
        </p:sp>
      </p:grpSp>
      <p:cxnSp>
        <p:nvCxnSpPr>
          <p:cNvPr id="128" name="直接箭头连接符 127"/>
          <p:cNvCxnSpPr/>
          <p:nvPr>
            <p:custDataLst>
              <p:tags r:id="rId15"/>
            </p:custDataLst>
          </p:nvPr>
        </p:nvCxnSpPr>
        <p:spPr>
          <a:xfrm>
            <a:off x="2400279" y="2689413"/>
            <a:ext cx="782512" cy="0"/>
          </a:xfrm>
          <a:prstGeom prst="straightConnector1">
            <a:avLst/>
          </a:prstGeom>
          <a:ln w="28575">
            <a:solidFill>
              <a:srgbClr val="2828A5"/>
            </a:solidFill>
            <a:tailEnd type="triangle"/>
          </a:ln>
          <a:effectLst>
            <a:glow rad="25400">
              <a:schemeClr val="bg1">
                <a:alpha val="40000"/>
              </a:schemeClr>
            </a:glow>
          </a:effectLst>
        </p:spPr>
        <p:style>
          <a:lnRef idx="2">
            <a:schemeClr val="accent2"/>
          </a:lnRef>
          <a:fillRef idx="0">
            <a:schemeClr val="accent2"/>
          </a:fillRef>
          <a:effectRef idx="1">
            <a:schemeClr val="accent2"/>
          </a:effectRef>
          <a:fontRef idx="minor">
            <a:schemeClr val="tx1"/>
          </a:fontRef>
        </p:style>
      </p:cxnSp>
      <p:cxnSp>
        <p:nvCxnSpPr>
          <p:cNvPr id="147" name="直接箭头连接符 146"/>
          <p:cNvCxnSpPr/>
          <p:nvPr>
            <p:custDataLst>
              <p:tags r:id="rId16"/>
            </p:custDataLst>
          </p:nvPr>
        </p:nvCxnSpPr>
        <p:spPr>
          <a:xfrm>
            <a:off x="4254444" y="2689413"/>
            <a:ext cx="782512" cy="0"/>
          </a:xfrm>
          <a:prstGeom prst="straightConnector1">
            <a:avLst/>
          </a:prstGeom>
          <a:ln w="28575">
            <a:solidFill>
              <a:srgbClr val="2828A5"/>
            </a:solidFill>
            <a:tailEnd type="triangle"/>
          </a:ln>
          <a:effectLst>
            <a:glow rad="25400">
              <a:schemeClr val="bg1">
                <a:alpha val="40000"/>
              </a:schemeClr>
            </a:glow>
          </a:effectLst>
        </p:spPr>
        <p:style>
          <a:lnRef idx="2">
            <a:schemeClr val="accent2"/>
          </a:lnRef>
          <a:fillRef idx="0">
            <a:schemeClr val="accent2"/>
          </a:fillRef>
          <a:effectRef idx="1">
            <a:schemeClr val="accent2"/>
          </a:effectRef>
          <a:fontRef idx="minor">
            <a:schemeClr val="tx1"/>
          </a:fontRef>
        </p:style>
      </p:cxnSp>
      <p:cxnSp>
        <p:nvCxnSpPr>
          <p:cNvPr id="148" name="直接箭头连接符 147"/>
          <p:cNvCxnSpPr/>
          <p:nvPr>
            <p:custDataLst>
              <p:tags r:id="rId17"/>
            </p:custDataLst>
          </p:nvPr>
        </p:nvCxnSpPr>
        <p:spPr>
          <a:xfrm>
            <a:off x="7510085" y="3264088"/>
            <a:ext cx="976826" cy="705019"/>
          </a:xfrm>
          <a:prstGeom prst="straightConnector1">
            <a:avLst/>
          </a:prstGeom>
          <a:ln w="28575">
            <a:solidFill>
              <a:srgbClr val="2828A5"/>
            </a:solidFill>
            <a:tailEnd type="triangle"/>
          </a:ln>
          <a:effectLst>
            <a:glow rad="25400">
              <a:schemeClr val="bg1">
                <a:alpha val="40000"/>
              </a:schemeClr>
            </a:glow>
          </a:effectLst>
        </p:spPr>
        <p:style>
          <a:lnRef idx="2">
            <a:schemeClr val="accent2"/>
          </a:lnRef>
          <a:fillRef idx="0">
            <a:schemeClr val="accent2"/>
          </a:fillRef>
          <a:effectRef idx="1">
            <a:schemeClr val="accent2"/>
          </a:effectRef>
          <a:fontRef idx="minor">
            <a:schemeClr val="tx1"/>
          </a:fontRef>
        </p:style>
      </p:cxnSp>
      <p:pic>
        <p:nvPicPr>
          <p:cNvPr id="2" name="图片 1"/>
          <p:cNvPicPr>
            <a:picLocks noChangeAspect="1"/>
          </p:cNvPicPr>
          <p:nvPr>
            <p:custDataLst>
              <p:tags r:id="rId18"/>
            </p:custDataLst>
          </p:nvPr>
        </p:nvPicPr>
        <p:blipFill>
          <a:blip r:embed="rId19"/>
          <a:stretch>
            <a:fillRect/>
          </a:stretch>
        </p:blipFill>
        <p:spPr>
          <a:xfrm>
            <a:off x="8417945" y="3835880"/>
            <a:ext cx="1538095" cy="1261584"/>
          </a:xfrm>
          <a:prstGeom prst="rect">
            <a:avLst/>
          </a:prstGeom>
        </p:spPr>
      </p:pic>
      <p:pic>
        <p:nvPicPr>
          <p:cNvPr id="40" name="图片 39"/>
          <p:cNvPicPr>
            <a:picLocks noChangeAspect="1"/>
          </p:cNvPicPr>
          <p:nvPr>
            <p:custDataLst>
              <p:tags r:id="rId20"/>
            </p:custDataLst>
          </p:nvPr>
        </p:nvPicPr>
        <p:blipFill>
          <a:blip r:embed="rId21"/>
          <a:stretch>
            <a:fillRect/>
          </a:stretch>
        </p:blipFill>
        <p:spPr>
          <a:xfrm>
            <a:off x="4900378" y="1518676"/>
            <a:ext cx="2528928" cy="2678705"/>
          </a:xfrm>
          <a:prstGeom prst="rect">
            <a:avLst/>
          </a:prstGeom>
        </p:spPr>
      </p:pic>
      <p:grpSp>
        <p:nvGrpSpPr>
          <p:cNvPr id="5" name="组合 4"/>
          <p:cNvGrpSpPr/>
          <p:nvPr>
            <p:custDataLst>
              <p:tags r:id="rId22"/>
            </p:custDataLst>
          </p:nvPr>
        </p:nvGrpSpPr>
        <p:grpSpPr>
          <a:xfrm>
            <a:off x="240778" y="1429386"/>
            <a:ext cx="2550992" cy="2857285"/>
            <a:chOff x="873008" y="4037486"/>
            <a:chExt cx="2699727" cy="3023878"/>
          </a:xfrm>
        </p:grpSpPr>
        <p:sp>
          <p:nvSpPr>
            <p:cNvPr id="127" name="矩形 126"/>
            <p:cNvSpPr/>
            <p:nvPr>
              <p:custDataLst>
                <p:tags r:id="rId23"/>
              </p:custDataLst>
            </p:nvPr>
          </p:nvSpPr>
          <p:spPr>
            <a:xfrm>
              <a:off x="873008" y="4904746"/>
              <a:ext cx="1098812" cy="112900"/>
            </a:xfrm>
            <a:prstGeom prst="rect">
              <a:avLst/>
            </a:prstGeom>
          </p:spPr>
          <p:txBody>
            <a:bodyPr wrap="square">
              <a:spAutoFit/>
            </a:bodyPr>
            <a:lstStyle/>
            <a:p>
              <a:pPr algn="ctr"/>
              <a:r>
                <a:rPr lang="en-US" altLang="zh-CN" sz="100" baseline="30000">
                  <a:solidFill>
                    <a:srgbClr val="FF0000"/>
                  </a:solidFill>
                  <a:latin typeface="微软雅黑" panose="020B0503020204020204" charset="-122"/>
                  <a:ea typeface="微软雅黑" panose="020B0503020204020204" charset="-122"/>
                </a:rPr>
                <a:t>32</a:t>
              </a:r>
              <a:r>
                <a:rPr lang="en-US" altLang="zh-CN" sz="100">
                  <a:solidFill>
                    <a:srgbClr val="FF0000"/>
                  </a:solidFill>
                  <a:latin typeface="微软雅黑" panose="020B0503020204020204" charset="-122"/>
                  <a:ea typeface="微软雅黑" panose="020B0503020204020204" charset="-122"/>
                </a:rPr>
                <a:t>P</a:t>
              </a:r>
              <a:r>
                <a:rPr lang="zh-CN" altLang="en-US" sz="100">
                  <a:latin typeface="微软雅黑" panose="020B0503020204020204" charset="-122"/>
                  <a:ea typeface="微软雅黑" panose="020B0503020204020204" charset="-122"/>
                </a:rPr>
                <a:t>标记的噬菌体</a:t>
              </a:r>
              <a:endParaRPr lang="zh-CN" altLang="en-US" sz="100">
                <a:latin typeface="微软雅黑" panose="020B0503020204020204" charset="-122"/>
                <a:ea typeface="微软雅黑" panose="020B0503020204020204" charset="-122"/>
              </a:endParaRPr>
            </a:p>
          </p:txBody>
        </p:sp>
        <p:pic>
          <p:nvPicPr>
            <p:cNvPr id="13" name="图片 12"/>
            <p:cNvPicPr>
              <a:picLocks noChangeAspect="1"/>
            </p:cNvPicPr>
            <p:nvPr>
              <p:custDataLst>
                <p:tags r:id="rId24"/>
              </p:custDataLst>
            </p:nvPr>
          </p:nvPicPr>
          <p:blipFill>
            <a:blip r:embed="rId25"/>
            <a:stretch>
              <a:fillRect/>
            </a:stretch>
          </p:blipFill>
          <p:spPr>
            <a:xfrm>
              <a:off x="1688908" y="4037486"/>
              <a:ext cx="1883827" cy="3023878"/>
            </a:xfrm>
            <a:prstGeom prst="rect">
              <a:avLst/>
            </a:prstGeom>
          </p:spPr>
        </p:pic>
      </p:grpSp>
      <p:pic>
        <p:nvPicPr>
          <p:cNvPr id="18" name="图片 17"/>
          <p:cNvPicPr>
            <a:picLocks noChangeAspect="1"/>
          </p:cNvPicPr>
          <p:nvPr>
            <p:custDataLst>
              <p:tags r:id="rId26"/>
            </p:custDataLst>
          </p:nvPr>
        </p:nvPicPr>
        <p:blipFill>
          <a:blip r:embed="rId27"/>
          <a:stretch>
            <a:fillRect/>
          </a:stretch>
        </p:blipFill>
        <p:spPr>
          <a:xfrm>
            <a:off x="2919954" y="1455310"/>
            <a:ext cx="1849171" cy="2805439"/>
          </a:xfrm>
          <a:prstGeom prst="rect">
            <a:avLst/>
          </a:prstGeom>
        </p:spPr>
      </p:pic>
      <p:cxnSp>
        <p:nvCxnSpPr>
          <p:cNvPr id="17" name="直接箭头连接符 16"/>
          <p:cNvCxnSpPr/>
          <p:nvPr>
            <p:custDataLst>
              <p:tags r:id="rId28"/>
            </p:custDataLst>
          </p:nvPr>
        </p:nvCxnSpPr>
        <p:spPr>
          <a:xfrm flipH="1">
            <a:off x="6484057" y="5515349"/>
            <a:ext cx="1133431" cy="3000"/>
          </a:xfrm>
          <a:prstGeom prst="straightConnector1">
            <a:avLst/>
          </a:prstGeom>
          <a:ln w="28575">
            <a:solidFill>
              <a:srgbClr val="2828A5"/>
            </a:solidFill>
            <a:tailEnd type="triangle"/>
          </a:ln>
          <a:effectLst>
            <a:glow rad="25400">
              <a:schemeClr val="bg1">
                <a:alpha val="40000"/>
              </a:schemeClr>
            </a:glow>
          </a:effectLst>
        </p:spPr>
        <p:style>
          <a:lnRef idx="2">
            <a:schemeClr val="accent2"/>
          </a:lnRef>
          <a:fillRef idx="0">
            <a:schemeClr val="accent2"/>
          </a:fillRef>
          <a:effectRef idx="1">
            <a:schemeClr val="accent2"/>
          </a:effectRef>
          <a:fontRef idx="minor">
            <a:schemeClr val="tx1"/>
          </a:fontRef>
        </p:style>
      </p:cxnSp>
      <p:sp>
        <p:nvSpPr>
          <p:cNvPr id="8" name="文本框 7"/>
          <p:cNvSpPr txBox="1"/>
          <p:nvPr>
            <p:custDataLst>
              <p:tags r:id="rId29"/>
            </p:custDataLst>
          </p:nvPr>
        </p:nvSpPr>
        <p:spPr>
          <a:xfrm>
            <a:off x="7886295" y="2254261"/>
            <a:ext cx="2881278" cy="440055"/>
          </a:xfrm>
          <a:prstGeom prst="wedgeRectCallout">
            <a:avLst>
              <a:gd name="adj1" fmla="val -64160"/>
              <a:gd name="adj2" fmla="val 119379"/>
            </a:avLst>
          </a:prstGeom>
          <a:noFill/>
          <a:ln w="28575">
            <a:solidFill>
              <a:srgbClr val="92D050"/>
            </a:solidFill>
          </a:ln>
        </p:spPr>
        <p:txBody>
          <a:bodyPr wrap="square" rtlCol="0">
            <a:spAutoFit/>
          </a:bodyPr>
          <a:lstStyle/>
          <a:p>
            <a:r>
              <a:rPr lang="zh-CN" altLang="en-US" sz="2270" b="1">
                <a:latin typeface="楷体" panose="02010609060101010101" pitchFamily="24" charset="-122"/>
                <a:ea typeface="楷体" panose="02010609060101010101" pitchFamily="24" charset="-122"/>
              </a:rPr>
              <a:t>沉淀物的放射性很高</a:t>
            </a:r>
            <a:endParaRPr lang="zh-CN" altLang="en-US" sz="2270" b="1">
              <a:latin typeface="楷体" panose="02010609060101010101" pitchFamily="24" charset="-122"/>
              <a:ea typeface="楷体" panose="02010609060101010101" pitchFamily="24" charset="-122"/>
            </a:endParaRPr>
          </a:p>
        </p:txBody>
      </p:sp>
      <p:sp>
        <p:nvSpPr>
          <p:cNvPr id="11" name="文本框 10"/>
          <p:cNvSpPr txBox="1"/>
          <p:nvPr>
            <p:custDataLst>
              <p:tags r:id="rId30"/>
            </p:custDataLst>
          </p:nvPr>
        </p:nvSpPr>
        <p:spPr>
          <a:xfrm>
            <a:off x="7886295" y="1057229"/>
            <a:ext cx="2881278" cy="440055"/>
          </a:xfrm>
          <a:prstGeom prst="wedgeRectCallout">
            <a:avLst>
              <a:gd name="adj1" fmla="val -69325"/>
              <a:gd name="adj2" fmla="val 127931"/>
            </a:avLst>
          </a:prstGeom>
          <a:noFill/>
          <a:ln w="28575">
            <a:solidFill>
              <a:srgbClr val="92D050"/>
            </a:solidFill>
          </a:ln>
        </p:spPr>
        <p:txBody>
          <a:bodyPr wrap="square" rtlCol="0">
            <a:spAutoFit/>
          </a:bodyPr>
          <a:lstStyle/>
          <a:p>
            <a:r>
              <a:rPr lang="zh-CN" altLang="en-US" sz="2270" b="1">
                <a:latin typeface="楷体" panose="02010609060101010101" pitchFamily="24" charset="-122"/>
                <a:ea typeface="楷体" panose="02010609060101010101" pitchFamily="24" charset="-122"/>
              </a:rPr>
              <a:t>上清液的放射性很低</a:t>
            </a:r>
            <a:endParaRPr lang="zh-CN" altLang="en-US" sz="2270" b="1">
              <a:latin typeface="楷体" panose="02010609060101010101" pitchFamily="24" charset="-122"/>
              <a:ea typeface="楷体" panose="02010609060101010101" pitchFamily="24" charset="-122"/>
            </a:endParaRPr>
          </a:p>
        </p:txBody>
      </p:sp>
      <p:sp>
        <p:nvSpPr>
          <p:cNvPr id="19" name="文本框 18"/>
          <p:cNvSpPr txBox="1"/>
          <p:nvPr>
            <p:custDataLst>
              <p:tags r:id="rId31"/>
            </p:custDataLst>
          </p:nvPr>
        </p:nvSpPr>
        <p:spPr>
          <a:xfrm>
            <a:off x="8141302" y="3264088"/>
            <a:ext cx="1581043" cy="440055"/>
          </a:xfrm>
          <a:prstGeom prst="rect">
            <a:avLst/>
          </a:prstGeom>
          <a:noFill/>
        </p:spPr>
        <p:txBody>
          <a:bodyPr wrap="square" rtlCol="0">
            <a:spAutoFit/>
          </a:bodyPr>
          <a:lstStyle/>
          <a:p>
            <a:r>
              <a:rPr lang="zh-CN" altLang="en-US" sz="2270" b="1"/>
              <a:t>细菌裂解</a:t>
            </a:r>
            <a:endParaRPr lang="zh-CN" altLang="en-US" sz="2270" b="1"/>
          </a:p>
        </p:txBody>
      </p:sp>
      <p:sp>
        <p:nvSpPr>
          <p:cNvPr id="12" name="文本框 11"/>
          <p:cNvSpPr txBox="1"/>
          <p:nvPr>
            <p:custDataLst>
              <p:tags r:id="rId32"/>
            </p:custDataLst>
          </p:nvPr>
        </p:nvSpPr>
        <p:spPr>
          <a:xfrm>
            <a:off x="7746491" y="5243542"/>
            <a:ext cx="2881278" cy="788669"/>
          </a:xfrm>
          <a:prstGeom prst="wedgeRectCallout">
            <a:avLst>
              <a:gd name="adj1" fmla="val -1915"/>
              <a:gd name="adj2" fmla="val -91622"/>
            </a:avLst>
          </a:prstGeom>
          <a:noFill/>
          <a:ln w="28575">
            <a:solidFill>
              <a:srgbClr val="92D050"/>
            </a:solidFill>
          </a:ln>
        </p:spPr>
        <p:txBody>
          <a:bodyPr wrap="square" rtlCol="0">
            <a:spAutoFit/>
          </a:bodyPr>
          <a:lstStyle/>
          <a:p>
            <a:r>
              <a:rPr lang="zh-CN" altLang="en-US" sz="2270" b="1">
                <a:latin typeface="楷体" panose="02010609060101010101" pitchFamily="24" charset="-122"/>
                <a:ea typeface="楷体" panose="02010609060101010101" pitchFamily="24" charset="-122"/>
              </a:rPr>
              <a:t>在新形成的部分噬菌体中检测到</a:t>
            </a:r>
            <a:r>
              <a:rPr lang="en-US" altLang="zh-CN" sz="2270" baseline="30000">
                <a:solidFill>
                  <a:srgbClr val="FF0000"/>
                </a:solidFill>
                <a:latin typeface="微软雅黑" panose="020B0503020204020204" charset="-122"/>
                <a:ea typeface="微软雅黑" panose="020B0503020204020204" charset="-122"/>
                <a:sym typeface="+mn-ea"/>
              </a:rPr>
              <a:t>32</a:t>
            </a:r>
            <a:r>
              <a:rPr lang="en-US" altLang="zh-CN" sz="2270">
                <a:solidFill>
                  <a:srgbClr val="FF0000"/>
                </a:solidFill>
                <a:latin typeface="微软雅黑" panose="020B0503020204020204" charset="-122"/>
                <a:ea typeface="微软雅黑" panose="020B0503020204020204" charset="-122"/>
                <a:sym typeface="+mn-ea"/>
              </a:rPr>
              <a:t>P</a:t>
            </a:r>
            <a:endParaRPr lang="en-US" altLang="zh-CN" sz="2270" b="1">
              <a:solidFill>
                <a:srgbClr val="FF0000"/>
              </a:solidFill>
              <a:latin typeface="微软雅黑" panose="020B0503020204020204" charset="-122"/>
              <a:ea typeface="微软雅黑" panose="020B0503020204020204" charset="-122"/>
              <a:sym typeface="+mn-ea"/>
            </a:endParaRPr>
          </a:p>
        </p:txBody>
      </p:sp>
      <p:sp>
        <p:nvSpPr>
          <p:cNvPr id="21" name="文本框 20"/>
          <p:cNvSpPr txBox="1"/>
          <p:nvPr>
            <p:custDataLst>
              <p:tags r:id="rId33"/>
            </p:custDataLst>
          </p:nvPr>
        </p:nvSpPr>
        <p:spPr>
          <a:xfrm>
            <a:off x="3001563" y="5066537"/>
            <a:ext cx="3288089" cy="906780"/>
          </a:xfrm>
          <a:prstGeom prst="rect">
            <a:avLst/>
          </a:prstGeom>
          <a:noFill/>
        </p:spPr>
        <p:txBody>
          <a:bodyPr wrap="square" rtlCol="0">
            <a:spAutoFit/>
          </a:bodyPr>
          <a:lstStyle/>
          <a:p>
            <a:r>
              <a:rPr lang="en-US" altLang="zh-CN" sz="2645" baseline="30000">
                <a:solidFill>
                  <a:srgbClr val="FF0000"/>
                </a:solidFill>
                <a:latin typeface="微软雅黑" panose="020B0503020204020204" charset="-122"/>
                <a:ea typeface="微软雅黑" panose="020B0503020204020204" charset="-122"/>
                <a:sym typeface="+mn-ea"/>
              </a:rPr>
              <a:t>32</a:t>
            </a:r>
            <a:r>
              <a:rPr lang="en-US" altLang="zh-CN" sz="2645">
                <a:solidFill>
                  <a:srgbClr val="FF0000"/>
                </a:solidFill>
                <a:latin typeface="微软雅黑" panose="020B0503020204020204" charset="-122"/>
                <a:ea typeface="微软雅黑" panose="020B0503020204020204" charset="-122"/>
                <a:sym typeface="+mn-ea"/>
              </a:rPr>
              <a:t>P</a:t>
            </a:r>
            <a:r>
              <a:rPr lang="zh-CN" altLang="en-US" sz="2645" b="1">
                <a:solidFill>
                  <a:srgbClr val="FF0000"/>
                </a:solidFill>
                <a:latin typeface="楷体" panose="02010609060101010101" pitchFamily="24" charset="-122"/>
                <a:ea typeface="楷体" panose="02010609060101010101" pitchFamily="24" charset="-122"/>
                <a:cs typeface="楷体" panose="02010609060101010101" pitchFamily="24" charset="-122"/>
                <a:sym typeface="+mn-ea"/>
              </a:rPr>
              <a:t>标记的噬菌体</a:t>
            </a:r>
            <a:r>
              <a:rPr lang="en-US" altLang="zh-CN" sz="2645" b="1">
                <a:solidFill>
                  <a:srgbClr val="FF0000"/>
                </a:solidFill>
                <a:latin typeface="楷体" panose="02010609060101010101" pitchFamily="24" charset="-122"/>
                <a:ea typeface="楷体" panose="02010609060101010101" pitchFamily="24" charset="-122"/>
                <a:cs typeface="楷体" panose="02010609060101010101" pitchFamily="24" charset="-122"/>
                <a:sym typeface="+mn-ea"/>
              </a:rPr>
              <a:t>DNA</a:t>
            </a:r>
            <a:r>
              <a:rPr lang="zh-CN" altLang="en-US" sz="2645" b="1">
                <a:solidFill>
                  <a:srgbClr val="FF0000"/>
                </a:solidFill>
                <a:latin typeface="楷体" panose="02010609060101010101" pitchFamily="24" charset="-122"/>
                <a:ea typeface="楷体" panose="02010609060101010101" pitchFamily="24" charset="-122"/>
                <a:cs typeface="楷体" panose="02010609060101010101" pitchFamily="24" charset="-122"/>
                <a:sym typeface="+mn-ea"/>
              </a:rPr>
              <a:t>进入了大肠杆菌内部。</a:t>
            </a:r>
            <a:endParaRPr lang="zh-CN" altLang="en-US" sz="2645" b="1">
              <a:solidFill>
                <a:srgbClr val="FF0000"/>
              </a:solidFill>
              <a:latin typeface="楷体" panose="02010609060101010101" pitchFamily="24" charset="-122"/>
              <a:ea typeface="楷体" panose="02010609060101010101" pitchFamily="24" charset="-122"/>
              <a:cs typeface="楷体" panose="02010609060101010101" pitchFamily="24" charset="-122"/>
              <a:sym typeface="+mn-ea"/>
            </a:endParaRPr>
          </a:p>
        </p:txBody>
      </p:sp>
      <p:sp>
        <p:nvSpPr>
          <p:cNvPr id="3" name="文本框 2"/>
          <p:cNvSpPr txBox="1"/>
          <p:nvPr>
            <p:custDataLst>
              <p:tags r:id="rId34"/>
            </p:custDataLst>
          </p:nvPr>
        </p:nvSpPr>
        <p:spPr>
          <a:xfrm>
            <a:off x="586498" y="-45001"/>
            <a:ext cx="1341120" cy="440055"/>
          </a:xfrm>
          <a:prstGeom prst="rect">
            <a:avLst/>
          </a:prstGeom>
          <a:noFill/>
        </p:spPr>
        <p:txBody>
          <a:bodyPr wrap="none" rtlCol="0" anchor="t">
            <a:spAutoFit/>
          </a:bodyPr>
          <a:lstStyle/>
          <a:p>
            <a:pPr indent="0">
              <a:buFont typeface="Wingdings" panose="05000000000000000000" charset="0"/>
              <a:buNone/>
            </a:pPr>
            <a:r>
              <a:rPr lang="zh-CN" altLang="en-US" sz="2270" b="1">
                <a:latin typeface="楷体" panose="02010609060101010101" pitchFamily="24" charset="-122"/>
                <a:ea typeface="楷体" panose="02010609060101010101" pitchFamily="24" charset="-122"/>
                <a:cs typeface="微软雅黑" panose="020B0503020204020204" charset="-122"/>
                <a:sym typeface="+mn-ea"/>
              </a:rPr>
              <a:t>实验现象</a:t>
            </a:r>
            <a:endParaRPr lang="zh-CN" altLang="en-US" sz="2270" b="1">
              <a:latin typeface="楷体" panose="02010609060101010101" pitchFamily="24" charset="-122"/>
              <a:ea typeface="楷体" panose="02010609060101010101" pitchFamily="24" charset="-122"/>
              <a:cs typeface="微软雅黑" panose="020B0503020204020204" charset="-122"/>
              <a:sym typeface="+mn-ea"/>
            </a:endParaRPr>
          </a:p>
        </p:txBody>
      </p:sp>
      <p:sp>
        <p:nvSpPr>
          <p:cNvPr id="4" name="文本框 3"/>
          <p:cNvSpPr txBox="1"/>
          <p:nvPr>
            <p:custDataLst>
              <p:tags r:id="rId35"/>
            </p:custDataLst>
          </p:nvPr>
        </p:nvSpPr>
        <p:spPr>
          <a:xfrm>
            <a:off x="-44719" y="-61802"/>
            <a:ext cx="596416" cy="440055"/>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endParaRPr lang="zh-CN" altLang="en-US" sz="2270"/>
          </a:p>
        </p:txBody>
      </p:sp>
      <p:sp>
        <p:nvSpPr>
          <p:cNvPr id="9" name="文本框 8"/>
          <p:cNvSpPr txBox="1"/>
          <p:nvPr>
            <p:custDataLst>
              <p:tags r:id="rId36"/>
            </p:custDataLst>
          </p:nvPr>
        </p:nvSpPr>
        <p:spPr>
          <a:xfrm>
            <a:off x="44683" y="-45001"/>
            <a:ext cx="375610" cy="440055"/>
          </a:xfrm>
          <a:prstGeom prst="rect">
            <a:avLst/>
          </a:prstGeom>
          <a:noFill/>
        </p:spPr>
        <p:txBody>
          <a:bodyPr wrap="square" rtlCol="0">
            <a:spAutoFit/>
          </a:bodyPr>
          <a:lstStyle/>
          <a:p>
            <a:r>
              <a:rPr lang="en-US" altLang="zh-CN" sz="2270">
                <a:solidFill>
                  <a:schemeClr val="bg1"/>
                </a:solidFill>
                <a:latin typeface="微软雅黑" panose="020B0503020204020204" charset="-122"/>
                <a:ea typeface="微软雅黑" panose="020B0503020204020204" charset="-122"/>
              </a:rPr>
              <a:t>4</a:t>
            </a:r>
            <a:endParaRPr lang="en-US" altLang="zh-CN" sz="2270">
              <a:solidFill>
                <a:schemeClr val="bg1"/>
              </a:solidFill>
              <a:latin typeface="微软雅黑" panose="020B0503020204020204" charset="-122"/>
              <a:ea typeface="微软雅黑" panose="020B050302020402020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up)">
                                      <p:cBhvr>
                                        <p:cTn id="17" dur="500"/>
                                        <p:tgtEl>
                                          <p:spTgt spid="19"/>
                                        </p:tgtEl>
                                      </p:cBhvr>
                                    </p:animEffect>
                                  </p:childTnLst>
                                </p:cTn>
                              </p:par>
                              <p:par>
                                <p:cTn id="18" presetID="22" presetClass="entr" presetSubtype="1" fill="hold" nodeType="withEffect">
                                  <p:stCondLst>
                                    <p:cond delay="0"/>
                                  </p:stCondLst>
                                  <p:childTnLst>
                                    <p:set>
                                      <p:cBhvr>
                                        <p:cTn id="19" dur="1" fill="hold">
                                          <p:stCondLst>
                                            <p:cond delay="0"/>
                                          </p:stCondLst>
                                        </p:cTn>
                                        <p:tgtEl>
                                          <p:spTgt spid="148"/>
                                        </p:tgtEl>
                                        <p:attrNameLst>
                                          <p:attrName>style.visibility</p:attrName>
                                        </p:attrNameLst>
                                      </p:cBhvr>
                                      <p:to>
                                        <p:strVal val="visible"/>
                                      </p:to>
                                    </p:set>
                                    <p:animEffect transition="in" filter="wipe(up)">
                                      <p:cBhvr>
                                        <p:cTn id="20" dur="500"/>
                                        <p:tgtEl>
                                          <p:spTgt spid="148"/>
                                        </p:tgtEl>
                                      </p:cBhvr>
                                    </p:animEffect>
                                  </p:childTnLst>
                                </p:cTn>
                              </p:par>
                              <p:par>
                                <p:cTn id="21" presetID="22" presetClass="entr" presetSubtype="1"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up)">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right)">
                                      <p:cBhvr>
                                        <p:cTn id="32" dur="500"/>
                                        <p:tgtEl>
                                          <p:spTgt spid="17"/>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wipe(right)">
                                      <p:cBhvr>
                                        <p:cTn id="3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8" grpId="0" bldLvl="0" animBg="1"/>
      <p:bldP spid="19" grpId="0"/>
      <p:bldP spid="12" grpId="0" bldLvl="0" animBg="1"/>
      <p:bldP spid="2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YT"/>
        <p:cNvGrpSpPr/>
        <p:nvPr/>
      </p:nvGrpSpPr>
      <p:grpSpPr>
        <a:xfrm>
          <a:off x="0" y="0"/>
          <a:ext cx="0" cy="0"/>
          <a:chOff x="0" y="0"/>
          <a:chExt cx="0" cy="0"/>
        </a:xfrm>
      </p:grpSpPr>
      <p:sp>
        <p:nvSpPr>
          <p:cNvPr id="12192" name="yt_shape_12192"/>
          <p:cNvSpPr txBox="1"/>
          <p:nvPr/>
        </p:nvSpPr>
        <p:spPr>
          <a:xfrm>
            <a:off x="576000" y="1080000"/>
            <a:ext cx="1615827" cy="428515"/>
          </a:xfrm>
          <a:prstGeom prst="rect">
            <a:avLst/>
          </a:prstGeom>
        </p:spPr>
        <p:txBody>
          <a:bodyPr vert="horz" wrap="none" lIns="0" tIns="0" rIns="0" bIns="0" rtlCol="0">
            <a:spAutoFit/>
          </a:bodyPr>
          <a:lstStyle/>
          <a:p>
            <a:pPr indent="609600" algn="l" eaLnBrk="1"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3</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过程</a:t>
            </a:r>
            <a:endParaRPr lang="zh-CN" altLang="zh-CN" sz="2400" b="0" i="0" u="none">
              <a:solidFill>
                <a:srgbClr val="000000"/>
              </a:solidFill>
              <a:effectLst/>
              <a:latin typeface="Times New Roman" panose="02020603050405020304" pitchFamily="24"/>
              <a:ea typeface="宋体" panose="02010600030101010101" pitchFamily="2" charset="-122"/>
            </a:endParaRPr>
          </a:p>
        </p:txBody>
      </p:sp>
      <mc:AlternateContent xmlns:mc="http://schemas.openxmlformats.org/markup-compatibility/2006">
        <mc:Choice xmlns:a14="http://schemas.microsoft.com/office/drawing/2010/main" Requires="a14">
          <p:sp>
            <p:nvSpPr>
              <p:cNvPr id="12193" name="yt_shape_12193"/>
              <p:cNvSpPr txBox="1"/>
              <p:nvPr/>
            </p:nvSpPr>
            <p:spPr>
              <a:xfrm>
                <a:off x="576000" y="1559303"/>
                <a:ext cx="8906605" cy="1179105"/>
              </a:xfrm>
              <a:prstGeom prst="rect">
                <a:avLst/>
              </a:prstGeom>
            </p:spPr>
            <p:txBody>
              <a:bodyPr vert="horz" wrap="none" lIns="0" tIns="0" rIns="0" bIns="0" rtlCol="0">
                <a:spAutoFit/>
              </a:bodyPr>
              <a:lstStyle/>
              <a:p>
                <a:pPr indent="609600" algn="l" eaLnBrk="1" latinLnBrk="0" hangingPunct="0">
                  <a:lnSpc>
                    <a:spcPct val="100000"/>
                  </a:lnSpc>
                </a:pPr>
                <a:r>
                  <a:rPr lang="zh-CN" altLang="zh-CN" sz="2400" b="0" i="0" u="none">
                    <a:solidFill>
                      <a:srgbClr val="000000"/>
                    </a:solidFill>
                    <a:effectLst/>
                    <a:latin typeface="Times New Roman" panose="02020603050405020304" pitchFamily="24"/>
                    <a:ea typeface="宋体" panose="02010600030101010101" pitchFamily="2" charset="-122"/>
                  </a:rPr>
                  <a:t>含</a:t>
                </a:r>
                <a:r>
                  <a:rPr lang="en-US" altLang="zh-CN" sz="2400" b="0" i="0" u="none" baseline="30000">
                    <a:solidFill>
                      <a:srgbClr val="000000"/>
                    </a:solidFill>
                    <a:effectLst/>
                    <a:latin typeface="Times New Roman" panose="02020603050405020304" pitchFamily="24"/>
                    <a:ea typeface="宋体" panose="02010600030101010101" pitchFamily="2" charset="-122"/>
                  </a:rPr>
                  <a:t>35</a:t>
                </a:r>
                <a:r>
                  <a:rPr lang="en-US" altLang="zh-CN" sz="2400" b="0" i="0" u="none">
                    <a:solidFill>
                      <a:srgbClr val="000000"/>
                    </a:solidFill>
                    <a:effectLst/>
                    <a:latin typeface="Times New Roman" panose="02020603050405020304" pitchFamily="24"/>
                    <a:ea typeface="宋体" panose="02010600030101010101" pitchFamily="2" charset="-122"/>
                  </a:rPr>
                  <a:t>S</a:t>
                </a:r>
                <a:r>
                  <a:rPr lang="zh-CN" altLang="zh-CN" sz="2400" b="0" i="0" u="none">
                    <a:solidFill>
                      <a:srgbClr val="000000"/>
                    </a:solidFill>
                    <a:effectLst/>
                    <a:latin typeface="Times New Roman" panose="02020603050405020304" pitchFamily="24"/>
                    <a:ea typeface="宋体" panose="02010600030101010101" pitchFamily="2" charset="-122"/>
                  </a:rPr>
                  <a:t>的噬菌体</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细菌</a:t>
                </a:r>
                <a:r>
                  <a:rPr lang="en-US" altLang="zh-CN" sz="4100" b="0" i="0" u="none">
                    <a:solidFill>
                      <a:srgbClr val="1EE3CF"/>
                    </a:solidFill>
                    <a:effectLst/>
                    <a:latin typeface="Times New Roman" panose="02020603050405020304" pitchFamily="24"/>
                    <a:ea typeface="Times New Roman" panose="02020603050405020304" pitchFamily="24"/>
                    <a:sym typeface="Finished"/>
                  </a:rPr>
                  <a:t> </a:t>
                </a:r>
                <a:r>
                  <a:rPr lang="en-US" altLang="zh-CN" sz="2400" b="0" i="0" u="none">
                    <a:solidFill>
                      <a:srgbClr val="1EE3CF"/>
                    </a:solidFill>
                    <a:effectLst/>
                    <a:latin typeface="Times New Roman" panose="02020603050405020304" pitchFamily="24"/>
                    <a:ea typeface="宋体" panose="02010600030101010101" pitchFamily="2" charset="-122"/>
                  </a:rPr>
                  <a:t>    </a:t>
                </a:r>
                <a:r>
                  <a:rPr lang="en-US" altLang="zh-CN" sz="800" b="0" i="0" u="none">
                    <a:solidFill>
                      <a:srgbClr val="1EE3CF"/>
                    </a:solidFill>
                    <a:effectLst/>
                    <a:latin typeface="Times New Roman" panose="02020603050405020304" pitchFamily="24"/>
                    <a:ea typeface="宋体" panose="02010600030101010101" pitchFamily="2" charset="-122"/>
                  </a:rPr>
                  <a:t> </a:t>
                </a:r>
                <a:r>
                  <a:rPr lang="zh-CN" altLang="zh-CN" sz="2400" b="0" i="0" u="none">
                    <a:solidFill>
                      <a:srgbClr val="000000"/>
                    </a:solidFill>
                    <a:effectLst/>
                    <a:latin typeface="Times New Roman" panose="02020603050405020304" pitchFamily="24"/>
                    <a:ea typeface="宋体" panose="02010600030101010101" pitchFamily="2" charset="-122"/>
                  </a:rPr>
                  <a:t>搅拌</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离心</a:t>
                </a:r>
                <a:r>
                  <a:rPr lang="en-US" altLang="zh-CN" sz="3150" b="0" i="0" u="none">
                    <a:solidFill>
                      <a:srgbClr val="1EE3CF"/>
                    </a:solidFill>
                    <a:effectLst/>
                    <a:latin typeface="Times New Roman" panose="02020603050405020304" pitchFamily="24"/>
                    <a:ea typeface="Times New Roman" panose="02020603050405020304" pitchFamily="24"/>
                    <a:sym typeface="Finished"/>
                  </a:rPr>
                  <a:t> </a:t>
                </a:r>
                <a:r>
                  <a:rPr lang="en-US" altLang="zh-CN" sz="2400" b="0" i="0" u="none">
                    <a:solidFill>
                      <a:srgbClr val="1EE3CF"/>
                    </a:solidFill>
                    <a:effectLst/>
                    <a:latin typeface="Times New Roman" panose="02020603050405020304" pitchFamily="24"/>
                    <a:ea typeface="宋体" panose="02010600030101010101" pitchFamily="2" charset="-122"/>
                  </a:rPr>
                  <a:t>     </a:t>
                </a:r>
                <a:r>
                  <a:rPr lang="en-US" altLang="zh-CN" sz="300" b="0" i="0" u="none">
                    <a:solidFill>
                      <a:srgbClr val="1EE3CF"/>
                    </a:solidFill>
                    <a:effectLst/>
                    <a:latin typeface="Times New Roman" panose="02020603050405020304" pitchFamily="24"/>
                    <a:ea typeface="宋体" panose="02010600030101010101" pitchFamily="2" charset="-122"/>
                  </a:rPr>
                  <a:t> </a:t>
                </a:r>
                <a14:m>
                  <m:oMath xmlns:m="http://schemas.openxmlformats.org/officeDocument/2006/math">
                    <m:d>
                      <m:dPr>
                        <m:begChr m:val="{"/>
                        <m:endChr m:val=""/>
                        <m:ctrlPr>
                          <a:rPr lang="en-US" altLang="zh-CN" sz="2400" b="0" i="1">
                            <a:solidFill>
                              <a:srgbClr val="010000"/>
                            </a:solidFill>
                            <a:effectLst/>
                            <a:latin typeface="Cambria Math" panose="02040503050406030204" pitchFamily="18" charset="0"/>
                            <a:ea typeface="Cambria Math" panose="02040503050406030204" pitchFamily="18" charset="0"/>
                          </a:rPr>
                        </m:ctrlPr>
                      </m:dPr>
                      <m:e>
                        <m:eqArr>
                          <m:eqArrPr>
                            <m:ctrlPr>
                              <a:rPr lang="en-US" altLang="zh-CN" sz="2400" b="0" i="1">
                                <a:solidFill>
                                  <a:srgbClr val="010000"/>
                                </a:solidFill>
                                <a:effectLst/>
                                <a:latin typeface="Cambria Math" panose="02040503050406030204" pitchFamily="18" charset="0"/>
                                <a:ea typeface="Cambria Math" panose="02040503050406030204" pitchFamily="18" charset="0"/>
                              </a:rPr>
                            </m:ctrlPr>
                          </m:eqArrPr>
                          <m:e>
                            <m:r>
                              <a:rPr lang="en-US" altLang="zh-CN" sz="2400" b="0" i="1">
                                <a:solidFill>
                                  <a:srgbClr val="010000"/>
                                </a:solidFill>
                                <a:effectLst/>
                                <a:latin typeface="Cambria Math" panose="02040503050406030204" pitchFamily="18" charset="0"/>
                                <a:ea typeface="Cambria Math" panose="02040503050406030204" pitchFamily="18" charset="0"/>
                              </a:rPr>
                              <m:t>&amp;</m:t>
                            </m:r>
                            <m:r>
                              <m:rPr>
                                <m:nor/>
                              </m:rPr>
                              <a:rPr lang="zh-CN" altLang="zh-CN" sz="2400" b="0" i="0">
                                <a:solidFill>
                                  <a:srgbClr val="010000"/>
                                </a:solidFill>
                                <a:effectLst/>
                                <a:latin typeface="Times New Roman" panose="02020603050405020304" pitchFamily="18" charset="0"/>
                                <a:ea typeface="宋体" panose="02010600030101010101" pitchFamily="2" charset="-122"/>
                              </a:rPr>
                              <m:t>上清液</m:t>
                            </m:r>
                            <m:bar>
                              <m:barPr>
                                <m:ctrlPr>
                                  <a:rPr lang="en-US" altLang="zh-CN" sz="2400" b="0" i="1">
                                    <a:solidFill>
                                      <a:srgbClr val="010000"/>
                                    </a:solidFill>
                                    <a:effectLst/>
                                    <a:latin typeface="Cambria Math" panose="02040503050406030204" pitchFamily="18" charset="0"/>
                                    <a:ea typeface="Cambria Math" panose="02040503050406030204" pitchFamily="18" charset="0"/>
                                  </a:rPr>
                                </m:ctrlPr>
                              </m:barPr>
                              <m:e>
                                <m:r>
                                  <m:rPr>
                                    <m:nor/>
                                  </m:rPr>
                                  <a:rPr lang="zh-CN" altLang="zh-CN" sz="2400" b="0" i="0">
                                    <a:solidFill>
                                      <a:srgbClr val="010000"/>
                                    </a:solidFill>
                                    <a:effectLst/>
                                    <a:latin typeface="Times New Roman" panose="02020603050405020304" pitchFamily="18" charset="0"/>
                                    <a:ea typeface="宋体" panose="02010600030101010101" pitchFamily="2" charset="-122"/>
                                  </a:rPr>
                                  <m:t>　</m:t>
                                </m:r>
                                <m:r>
                                  <m:rPr>
                                    <m:nor/>
                                  </m:rPr>
                                  <a:rPr lang="zh-CN" altLang="zh-CN" sz="2400" b="0" i="0" smtClean="0">
                                    <a:solidFill>
                                      <a:srgbClr val="FE0000">
                                        <a:alpha val="0"/>
                                      </a:srgbClr>
                                    </a:solidFill>
                                    <a:effectLst/>
                                    <a:latin typeface="Times New Roman" panose="02020603050405020304" pitchFamily="18" charset="0"/>
                                    <a:ea typeface="宋体" panose="02010600030101010101" pitchFamily="2" charset="-122"/>
                                  </a:rPr>
                                  <m:t>放射性高</m:t>
                                </m:r>
                                <m:r>
                                  <m:rPr>
                                    <m:nor/>
                                  </m:rPr>
                                  <a:rPr lang="zh-CN" altLang="zh-CN" sz="2400" b="0" i="0">
                                    <a:solidFill>
                                      <a:srgbClr val="010000"/>
                                    </a:solidFill>
                                    <a:effectLst/>
                                    <a:latin typeface="Times New Roman" panose="02020603050405020304" pitchFamily="18" charset="0"/>
                                    <a:ea typeface="宋体" panose="02010600030101010101" pitchFamily="2" charset="-122"/>
                                  </a:rPr>
                                  <m:t>　</m:t>
                                </m:r>
                              </m:e>
                            </m:bar>
                          </m:e>
                          <m:e>
                            <m:r>
                              <a:rPr lang="en-US" altLang="zh-CN" sz="2400" b="0" i="1">
                                <a:solidFill>
                                  <a:srgbClr val="010000"/>
                                </a:solidFill>
                                <a:effectLst/>
                                <a:latin typeface="Cambria Math" panose="02040503050406030204" pitchFamily="18" charset="0"/>
                                <a:ea typeface="Cambria Math" panose="02040503050406030204" pitchFamily="18" charset="0"/>
                              </a:rPr>
                              <m:t>&amp;</m:t>
                            </m:r>
                            <m:r>
                              <m:rPr>
                                <m:nor/>
                              </m:rPr>
                              <a:rPr lang="zh-CN" altLang="zh-CN" sz="2400" b="0" i="0">
                                <a:solidFill>
                                  <a:srgbClr val="010000"/>
                                </a:solidFill>
                                <a:effectLst/>
                                <a:latin typeface="Times New Roman" panose="02020603050405020304" pitchFamily="18" charset="0"/>
                                <a:ea typeface="宋体" panose="02010600030101010101" pitchFamily="2" charset="-122"/>
                              </a:rPr>
                              <m:t>沉淀物</m:t>
                            </m:r>
                            <m:bar>
                              <m:barPr>
                                <m:ctrlPr>
                                  <a:rPr lang="en-US" altLang="zh-CN" sz="2400" b="0" i="1">
                                    <a:solidFill>
                                      <a:srgbClr val="010000"/>
                                    </a:solidFill>
                                    <a:effectLst/>
                                    <a:latin typeface="Cambria Math" panose="02040503050406030204" pitchFamily="18" charset="0"/>
                                    <a:ea typeface="Cambria Math" panose="02040503050406030204" pitchFamily="18" charset="0"/>
                                  </a:rPr>
                                </m:ctrlPr>
                              </m:barPr>
                              <m:e>
                                <m:r>
                                  <m:rPr>
                                    <m:nor/>
                                  </m:rPr>
                                  <a:rPr lang="zh-CN" altLang="zh-CN" sz="2400" b="0" i="0">
                                    <a:solidFill>
                                      <a:srgbClr val="010000"/>
                                    </a:solidFill>
                                    <a:effectLst/>
                                    <a:latin typeface="Times New Roman" panose="02020603050405020304" pitchFamily="18" charset="0"/>
                                    <a:ea typeface="宋体" panose="02010600030101010101" pitchFamily="2" charset="-122"/>
                                  </a:rPr>
                                  <m:t>　</m:t>
                                </m:r>
                                <m:r>
                                  <m:rPr>
                                    <m:nor/>
                                  </m:rPr>
                                  <a:rPr lang="zh-CN" altLang="zh-CN" sz="2400" b="0" i="0" smtClean="0">
                                    <a:solidFill>
                                      <a:srgbClr val="FE0000">
                                        <a:alpha val="0"/>
                                      </a:srgbClr>
                                    </a:solidFill>
                                    <a:effectLst/>
                                    <a:latin typeface="Times New Roman" panose="02020603050405020304" pitchFamily="18" charset="0"/>
                                    <a:ea typeface="宋体" panose="02010600030101010101" pitchFamily="2" charset="-122"/>
                                  </a:rPr>
                                  <m:t>放射性低</m:t>
                                </m:r>
                                <m:r>
                                  <m:rPr>
                                    <m:nor/>
                                  </m:rPr>
                                  <a:rPr lang="zh-CN" altLang="zh-CN" sz="2400" b="0" i="0">
                                    <a:solidFill>
                                      <a:srgbClr val="010000"/>
                                    </a:solidFill>
                                    <a:effectLst/>
                                    <a:latin typeface="Times New Roman" panose="02020603050405020304" pitchFamily="18" charset="0"/>
                                    <a:ea typeface="宋体" panose="02010600030101010101" pitchFamily="2" charset="-122"/>
                                  </a:rPr>
                                  <m:t>　</m:t>
                                </m:r>
                              </m:e>
                            </m:bar>
                          </m:e>
                        </m:eqArr>
                      </m:e>
                    </m:d>
                  </m:oMath>
                </a14:m>
                <a:endParaRPr lang="zh-CN" altLang="zh-CN" sz="2400" b="0" i="0" u="none" spc="-2400">
                  <a:solidFill>
                    <a:srgbClr val="1EE3CF"/>
                  </a:solidFill>
                  <a:effectLst/>
                  <a:latin typeface="Times New Roman" panose="02020603050405020304" pitchFamily="24"/>
                  <a:ea typeface="Times New Roman" panose="02020603050405020304" pitchFamily="24"/>
                </a:endParaRPr>
              </a:p>
            </p:txBody>
          </p:sp>
        </mc:Choice>
        <mc:Fallback>
          <p:sp>
            <p:nvSpPr>
              <p:cNvPr id="12193" name="yt_shape_12193"/>
              <p:cNvSpPr txBox="1">
                <a:spLocks noRot="1" noChangeAspect="1" noMove="1" noResize="1" noEditPoints="1" noAdjustHandles="1" noChangeArrowheads="1" noChangeShapeType="1" noTextEdit="1"/>
              </p:cNvSpPr>
              <p:nvPr/>
            </p:nvSpPr>
            <p:spPr>
              <a:xfrm>
                <a:off x="576000" y="1559303"/>
                <a:ext cx="8906605" cy="1179105"/>
              </a:xfrm>
              <a:prstGeom prst="rect">
                <a:avLst/>
              </a:prstGeom>
              <a:blipFill rotWithShape="1">
                <a:blip r:embed="rId1"/>
                <a:stretch>
                  <a:fillRect l="-1" t="-6495" r="2" b="24"/>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2195" name="yt_shape_12195"/>
              <p:cNvSpPr txBox="1"/>
              <p:nvPr/>
            </p:nvSpPr>
            <p:spPr>
              <a:xfrm>
                <a:off x="576000" y="2789196"/>
                <a:ext cx="8906605" cy="1179105"/>
              </a:xfrm>
              <a:prstGeom prst="rect">
                <a:avLst/>
              </a:prstGeom>
            </p:spPr>
            <p:txBody>
              <a:bodyPr vert="horz" wrap="none" lIns="0" tIns="0" rIns="0" bIns="0" rtlCol="0">
                <a:spAutoFit/>
              </a:bodyPr>
              <a:lstStyle/>
              <a:p>
                <a:pPr indent="609600" algn="l" eaLnBrk="1" latinLnBrk="0" hangingPunct="0">
                  <a:lnSpc>
                    <a:spcPct val="100000"/>
                  </a:lnSpc>
                </a:pPr>
                <a:r>
                  <a:rPr lang="zh-CN" altLang="zh-CN" sz="2400" b="0" i="0" u="none">
                    <a:solidFill>
                      <a:srgbClr val="000000"/>
                    </a:solidFill>
                    <a:effectLst/>
                    <a:latin typeface="Times New Roman" panose="02020603050405020304" pitchFamily="24"/>
                    <a:ea typeface="宋体" panose="02010600030101010101" pitchFamily="2" charset="-122"/>
                  </a:rPr>
                  <a:t>含</a:t>
                </a:r>
                <a:r>
                  <a:rPr lang="en-US" altLang="zh-CN" sz="2400" b="0" i="0" u="none" baseline="30000">
                    <a:solidFill>
                      <a:srgbClr val="000000"/>
                    </a:solidFill>
                    <a:effectLst/>
                    <a:latin typeface="Times New Roman" panose="02020603050405020304" pitchFamily="24"/>
                    <a:ea typeface="宋体" panose="02010600030101010101" pitchFamily="2" charset="-122"/>
                  </a:rPr>
                  <a:t>32</a:t>
                </a:r>
                <a:r>
                  <a:rPr lang="en-US" altLang="zh-CN" sz="2400" b="0" i="0" u="none">
                    <a:solidFill>
                      <a:srgbClr val="000000"/>
                    </a:solidFill>
                    <a:effectLst/>
                    <a:latin typeface="Times New Roman" panose="02020603050405020304" pitchFamily="24"/>
                    <a:ea typeface="宋体" panose="02010600030101010101" pitchFamily="2" charset="-122"/>
                  </a:rPr>
                  <a:t>P</a:t>
                </a:r>
                <a:r>
                  <a:rPr lang="zh-CN" altLang="zh-CN" sz="2400" b="0" i="0" u="none">
                    <a:solidFill>
                      <a:srgbClr val="000000"/>
                    </a:solidFill>
                    <a:effectLst/>
                    <a:latin typeface="Times New Roman" panose="02020603050405020304" pitchFamily="24"/>
                    <a:ea typeface="宋体" panose="02010600030101010101" pitchFamily="2" charset="-122"/>
                  </a:rPr>
                  <a:t>的噬菌体</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细菌</a:t>
                </a:r>
                <a:r>
                  <a:rPr lang="en-US" altLang="zh-CN" sz="4100" b="0" i="0" u="none">
                    <a:solidFill>
                      <a:srgbClr val="1EE3CF"/>
                    </a:solidFill>
                    <a:effectLst/>
                    <a:latin typeface="Times New Roman" panose="02020603050405020304" pitchFamily="24"/>
                    <a:ea typeface="Times New Roman" panose="02020603050405020304" pitchFamily="24"/>
                    <a:sym typeface="Finished"/>
                  </a:rPr>
                  <a:t> </a:t>
                </a:r>
                <a:r>
                  <a:rPr lang="en-US" altLang="zh-CN" sz="2400" b="0" i="0" u="none">
                    <a:solidFill>
                      <a:srgbClr val="1EE3CF"/>
                    </a:solidFill>
                    <a:effectLst/>
                    <a:latin typeface="Times New Roman" panose="02020603050405020304" pitchFamily="24"/>
                    <a:ea typeface="宋体" panose="02010600030101010101" pitchFamily="2" charset="-122"/>
                  </a:rPr>
                  <a:t>    </a:t>
                </a:r>
                <a:r>
                  <a:rPr lang="en-US" altLang="zh-CN" sz="800" b="0" i="0" u="none">
                    <a:solidFill>
                      <a:srgbClr val="1EE3CF"/>
                    </a:solidFill>
                    <a:effectLst/>
                    <a:latin typeface="Times New Roman" panose="02020603050405020304" pitchFamily="24"/>
                    <a:ea typeface="宋体" panose="02010600030101010101" pitchFamily="2" charset="-122"/>
                  </a:rPr>
                  <a:t> </a:t>
                </a:r>
                <a:r>
                  <a:rPr lang="zh-CN" altLang="zh-CN" sz="2400" b="0" i="0" u="none">
                    <a:solidFill>
                      <a:srgbClr val="000000"/>
                    </a:solidFill>
                    <a:effectLst/>
                    <a:latin typeface="Times New Roman" panose="02020603050405020304" pitchFamily="24"/>
                    <a:ea typeface="宋体" panose="02010600030101010101" pitchFamily="2" charset="-122"/>
                  </a:rPr>
                  <a:t>搅拌</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离心</a:t>
                </a:r>
                <a:r>
                  <a:rPr lang="en-US" altLang="zh-CN" sz="3150" b="0" i="0" u="none">
                    <a:solidFill>
                      <a:srgbClr val="1EE3CF"/>
                    </a:solidFill>
                    <a:effectLst/>
                    <a:latin typeface="Times New Roman" panose="02020603050405020304" pitchFamily="24"/>
                    <a:ea typeface="Times New Roman" panose="02020603050405020304" pitchFamily="24"/>
                    <a:sym typeface="Finished"/>
                  </a:rPr>
                  <a:t> </a:t>
                </a:r>
                <a:r>
                  <a:rPr lang="en-US" altLang="zh-CN" sz="2400" b="0" i="0" u="none">
                    <a:solidFill>
                      <a:srgbClr val="1EE3CF"/>
                    </a:solidFill>
                    <a:effectLst/>
                    <a:latin typeface="Times New Roman" panose="02020603050405020304" pitchFamily="24"/>
                    <a:ea typeface="宋体" panose="02010600030101010101" pitchFamily="2" charset="-122"/>
                  </a:rPr>
                  <a:t>     </a:t>
                </a:r>
                <a:r>
                  <a:rPr lang="en-US" altLang="zh-CN" sz="300" b="0" i="0" u="none">
                    <a:solidFill>
                      <a:srgbClr val="1EE3CF"/>
                    </a:solidFill>
                    <a:effectLst/>
                    <a:latin typeface="Times New Roman" panose="02020603050405020304" pitchFamily="24"/>
                    <a:ea typeface="宋体" panose="02010600030101010101" pitchFamily="2" charset="-122"/>
                  </a:rPr>
                  <a:t> </a:t>
                </a:r>
                <a14:m>
                  <m:oMath xmlns:m="http://schemas.openxmlformats.org/officeDocument/2006/math">
                    <m:d>
                      <m:dPr>
                        <m:begChr m:val="{"/>
                        <m:endChr m:val=""/>
                        <m:ctrlPr>
                          <a:rPr lang="en-US" altLang="zh-CN" sz="2400" b="0" i="1">
                            <a:solidFill>
                              <a:srgbClr val="010000"/>
                            </a:solidFill>
                            <a:effectLst/>
                            <a:latin typeface="Cambria Math" panose="02040503050406030204" pitchFamily="18" charset="0"/>
                            <a:ea typeface="Cambria Math" panose="02040503050406030204" pitchFamily="18" charset="0"/>
                          </a:rPr>
                        </m:ctrlPr>
                      </m:dPr>
                      <m:e>
                        <m:eqArr>
                          <m:eqArrPr>
                            <m:ctrlPr>
                              <a:rPr lang="en-US" altLang="zh-CN" sz="2400" b="0" i="1">
                                <a:solidFill>
                                  <a:srgbClr val="010000"/>
                                </a:solidFill>
                                <a:effectLst/>
                                <a:latin typeface="Cambria Math" panose="02040503050406030204" pitchFamily="18" charset="0"/>
                                <a:ea typeface="Cambria Math" panose="02040503050406030204" pitchFamily="18" charset="0"/>
                              </a:rPr>
                            </m:ctrlPr>
                          </m:eqArrPr>
                          <m:e>
                            <m:r>
                              <a:rPr lang="en-US" altLang="zh-CN" sz="2400" b="0" i="1">
                                <a:solidFill>
                                  <a:srgbClr val="010000"/>
                                </a:solidFill>
                                <a:effectLst/>
                                <a:latin typeface="Cambria Math" panose="02040503050406030204" pitchFamily="18" charset="0"/>
                                <a:ea typeface="Cambria Math" panose="02040503050406030204" pitchFamily="18" charset="0"/>
                              </a:rPr>
                              <m:t>&amp;</m:t>
                            </m:r>
                            <m:r>
                              <m:rPr>
                                <m:nor/>
                              </m:rPr>
                              <a:rPr lang="zh-CN" altLang="zh-CN" sz="2400" b="0" i="0">
                                <a:solidFill>
                                  <a:srgbClr val="010000"/>
                                </a:solidFill>
                                <a:effectLst/>
                                <a:latin typeface="Times New Roman" panose="02020603050405020304" pitchFamily="18" charset="0"/>
                                <a:ea typeface="宋体" panose="02010600030101010101" pitchFamily="2" charset="-122"/>
                              </a:rPr>
                              <m:t>上清液</m:t>
                            </m:r>
                            <m:bar>
                              <m:barPr>
                                <m:ctrlPr>
                                  <a:rPr lang="en-US" altLang="zh-CN" sz="2400" b="0" i="1">
                                    <a:solidFill>
                                      <a:srgbClr val="010000"/>
                                    </a:solidFill>
                                    <a:effectLst/>
                                    <a:latin typeface="Cambria Math" panose="02040503050406030204" pitchFamily="18" charset="0"/>
                                    <a:ea typeface="Cambria Math" panose="02040503050406030204" pitchFamily="18" charset="0"/>
                                  </a:rPr>
                                </m:ctrlPr>
                              </m:barPr>
                              <m:e>
                                <m:r>
                                  <m:rPr>
                                    <m:nor/>
                                  </m:rPr>
                                  <a:rPr lang="zh-CN" altLang="zh-CN" sz="2400" b="0" i="0">
                                    <a:solidFill>
                                      <a:srgbClr val="010000"/>
                                    </a:solidFill>
                                    <a:effectLst/>
                                    <a:latin typeface="Times New Roman" panose="02020603050405020304" pitchFamily="18" charset="0"/>
                                    <a:ea typeface="宋体" panose="02010600030101010101" pitchFamily="2" charset="-122"/>
                                  </a:rPr>
                                  <m:t>　</m:t>
                                </m:r>
                                <m:r>
                                  <m:rPr>
                                    <m:nor/>
                                  </m:rPr>
                                  <a:rPr lang="zh-CN" altLang="zh-CN" sz="2400" b="0" i="0" smtClean="0">
                                    <a:solidFill>
                                      <a:srgbClr val="FE0000">
                                        <a:alpha val="0"/>
                                      </a:srgbClr>
                                    </a:solidFill>
                                    <a:effectLst/>
                                    <a:latin typeface="Times New Roman" panose="02020603050405020304" pitchFamily="18" charset="0"/>
                                    <a:ea typeface="宋体" panose="02010600030101010101" pitchFamily="2" charset="-122"/>
                                  </a:rPr>
                                  <m:t>放射性低</m:t>
                                </m:r>
                                <m:r>
                                  <m:rPr>
                                    <m:nor/>
                                  </m:rPr>
                                  <a:rPr lang="zh-CN" altLang="zh-CN" sz="2400" b="0" i="0">
                                    <a:solidFill>
                                      <a:srgbClr val="010000"/>
                                    </a:solidFill>
                                    <a:effectLst/>
                                    <a:latin typeface="Times New Roman" panose="02020603050405020304" pitchFamily="18" charset="0"/>
                                    <a:ea typeface="宋体" panose="02010600030101010101" pitchFamily="2" charset="-122"/>
                                  </a:rPr>
                                  <m:t>　</m:t>
                                </m:r>
                              </m:e>
                            </m:bar>
                          </m:e>
                          <m:e>
                            <m:r>
                              <a:rPr lang="en-US" altLang="zh-CN" sz="2400" b="0" i="1">
                                <a:solidFill>
                                  <a:srgbClr val="010000"/>
                                </a:solidFill>
                                <a:effectLst/>
                                <a:latin typeface="Cambria Math" panose="02040503050406030204" pitchFamily="18" charset="0"/>
                                <a:ea typeface="Cambria Math" panose="02040503050406030204" pitchFamily="18" charset="0"/>
                              </a:rPr>
                              <m:t>&amp;</m:t>
                            </m:r>
                            <m:r>
                              <m:rPr>
                                <m:nor/>
                              </m:rPr>
                              <a:rPr lang="zh-CN" altLang="zh-CN" sz="2400" b="0" i="0">
                                <a:solidFill>
                                  <a:srgbClr val="010000"/>
                                </a:solidFill>
                                <a:effectLst/>
                                <a:latin typeface="Times New Roman" panose="02020603050405020304" pitchFamily="18" charset="0"/>
                                <a:ea typeface="宋体" panose="02010600030101010101" pitchFamily="2" charset="-122"/>
                              </a:rPr>
                              <m:t>沉淀物</m:t>
                            </m:r>
                            <m:bar>
                              <m:barPr>
                                <m:ctrlPr>
                                  <a:rPr lang="en-US" altLang="zh-CN" sz="2400" b="0" i="1">
                                    <a:solidFill>
                                      <a:srgbClr val="010000"/>
                                    </a:solidFill>
                                    <a:effectLst/>
                                    <a:latin typeface="Cambria Math" panose="02040503050406030204" pitchFamily="18" charset="0"/>
                                    <a:ea typeface="Cambria Math" panose="02040503050406030204" pitchFamily="18" charset="0"/>
                                  </a:rPr>
                                </m:ctrlPr>
                              </m:barPr>
                              <m:e>
                                <m:r>
                                  <m:rPr>
                                    <m:nor/>
                                  </m:rPr>
                                  <a:rPr lang="zh-CN" altLang="zh-CN" sz="2400" b="0" i="0">
                                    <a:solidFill>
                                      <a:srgbClr val="010000"/>
                                    </a:solidFill>
                                    <a:effectLst/>
                                    <a:latin typeface="Times New Roman" panose="02020603050405020304" pitchFamily="18" charset="0"/>
                                    <a:ea typeface="宋体" panose="02010600030101010101" pitchFamily="2" charset="-122"/>
                                  </a:rPr>
                                  <m:t>　</m:t>
                                </m:r>
                                <m:r>
                                  <m:rPr>
                                    <m:nor/>
                                  </m:rPr>
                                  <a:rPr lang="zh-CN" altLang="zh-CN" sz="2400" b="0" i="0" smtClean="0">
                                    <a:solidFill>
                                      <a:srgbClr val="FE0000">
                                        <a:alpha val="0"/>
                                      </a:srgbClr>
                                    </a:solidFill>
                                    <a:effectLst/>
                                    <a:latin typeface="Times New Roman" panose="02020603050405020304" pitchFamily="18" charset="0"/>
                                    <a:ea typeface="宋体" panose="02010600030101010101" pitchFamily="2" charset="-122"/>
                                  </a:rPr>
                                  <m:t>放射性高</m:t>
                                </m:r>
                                <m:r>
                                  <m:rPr>
                                    <m:nor/>
                                  </m:rPr>
                                  <a:rPr lang="zh-CN" altLang="zh-CN" sz="2400" b="0" i="0">
                                    <a:solidFill>
                                      <a:srgbClr val="010000"/>
                                    </a:solidFill>
                                    <a:effectLst/>
                                    <a:latin typeface="Times New Roman" panose="02020603050405020304" pitchFamily="18" charset="0"/>
                                    <a:ea typeface="宋体" panose="02010600030101010101" pitchFamily="2" charset="-122"/>
                                  </a:rPr>
                                  <m:t>　</m:t>
                                </m:r>
                              </m:e>
                            </m:bar>
                          </m:e>
                        </m:eqArr>
                      </m:e>
                    </m:d>
                  </m:oMath>
                </a14:m>
                <a:endParaRPr lang="zh-CN" altLang="zh-CN" sz="2400" b="0" i="0" u="none" spc="-2400">
                  <a:solidFill>
                    <a:srgbClr val="1EE3CF"/>
                  </a:solidFill>
                  <a:effectLst/>
                  <a:latin typeface="Times New Roman" panose="02020603050405020304" pitchFamily="24"/>
                  <a:ea typeface="Times New Roman" panose="02020603050405020304" pitchFamily="24"/>
                </a:endParaRPr>
              </a:p>
            </p:txBody>
          </p:sp>
        </mc:Choice>
        <mc:Fallback>
          <p:sp>
            <p:nvSpPr>
              <p:cNvPr id="12195" name="yt_shape_12195"/>
              <p:cNvSpPr txBox="1">
                <a:spLocks noRot="1" noChangeAspect="1" noMove="1" noResize="1" noEditPoints="1" noAdjustHandles="1" noChangeArrowheads="1" noChangeShapeType="1" noTextEdit="1"/>
              </p:cNvSpPr>
              <p:nvPr/>
            </p:nvSpPr>
            <p:spPr>
              <a:xfrm>
                <a:off x="576000" y="2789196"/>
                <a:ext cx="8906605" cy="1179105"/>
              </a:xfrm>
              <a:prstGeom prst="rect">
                <a:avLst/>
              </a:prstGeom>
              <a:blipFill rotWithShape="1">
                <a:blip r:embed="rId2"/>
                <a:stretch>
                  <a:fillRect l="-1" t="-6486" r="2" b="16"/>
                </a:stretch>
              </a:blipFill>
            </p:spPr>
            <p:txBody>
              <a:bodyPr/>
              <a:lstStyle/>
              <a:p>
                <a:r>
                  <a:rPr lang="zh-CN" altLang="en-US">
                    <a:noFill/>
                  </a:rPr>
                  <a:t> </a:t>
                </a:r>
              </a:p>
            </p:txBody>
          </p:sp>
        </mc:Fallback>
      </mc:AlternateContent>
      <p:sp>
        <p:nvSpPr>
          <p:cNvPr id="12197" name="yt_shape_12197"/>
          <p:cNvSpPr txBox="1"/>
          <p:nvPr/>
        </p:nvSpPr>
        <p:spPr>
          <a:xfrm>
            <a:off x="576000" y="4019089"/>
            <a:ext cx="9670917" cy="428515"/>
          </a:xfrm>
          <a:prstGeom prst="rect">
            <a:avLst/>
          </a:prstGeom>
        </p:spPr>
        <p:txBody>
          <a:bodyPr vert="horz" wrap="none" lIns="0" tIns="0" rIns="0" bIns="0" rtlCol="0">
            <a:spAutoFit/>
          </a:bodyPr>
          <a:lstStyle/>
          <a:p>
            <a:pPr indent="609600" algn="l" eaLnBrk="1"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4</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结论</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子代噬菌体的各种性状</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是通过亲代的</a:t>
            </a:r>
            <a:r>
              <a:rPr lang="zh-CN" altLang="zh-CN" sz="100" b="0" i="0" spc="-100">
                <a:solidFill>
                  <a:srgbClr val="FF0000"/>
                </a:solidFill>
                <a:effectLst/>
                <a:latin typeface="Times New Roman" panose="02020603050405020304" pitchFamily="24"/>
                <a:ea typeface="宋体" panose="02010600030101010101" pitchFamily="2" charset="-122"/>
              </a:rPr>
              <a:t> </a:t>
            </a:r>
            <a:r>
              <a:rPr lang="zh-CN" altLang="zh-CN" sz="2400" b="0" i="0" u="sng">
                <a:solidFill>
                  <a:srgbClr val="000000"/>
                </a:solidFill>
                <a:effectLst/>
                <a:uFill>
                  <a:solidFill>
                    <a:srgbClr val="000000"/>
                  </a:solidFill>
                </a:uFill>
                <a:latin typeface="Times New Roman" panose="02020603050405020304" pitchFamily="24"/>
                <a:ea typeface="宋体" panose="02010600030101010101" pitchFamily="2" charset="-122"/>
              </a:rPr>
              <a:t>　</a:t>
            </a:r>
            <a:r>
              <a:rPr lang="en-US" altLang="zh-CN" sz="2400" b="0" i="0" u="sng">
                <a:solidFill>
                  <a:srgbClr val="FF0000">
                    <a:alpha val="0"/>
                  </a:srgbClr>
                </a:solidFill>
                <a:effectLst/>
                <a:uFill>
                  <a:solidFill>
                    <a:srgbClr val="000000"/>
                  </a:solidFill>
                </a:uFill>
                <a:latin typeface="Times New Roman" panose="02020603050405020304" pitchFamily="24"/>
                <a:ea typeface="宋体" panose="02010600030101010101" pitchFamily="2" charset="-122"/>
              </a:rPr>
              <a:t>DNA</a:t>
            </a:r>
            <a:r>
              <a:rPr lang="zh-CN" altLang="zh-CN" sz="2400" b="0" i="0" u="sng">
                <a:solidFill>
                  <a:srgbClr val="000000"/>
                </a:solidFill>
                <a:effectLst/>
                <a:uFill>
                  <a:solidFill>
                    <a:srgbClr val="000000"/>
                  </a:solidFill>
                </a:uFill>
                <a:latin typeface="Times New Roman" panose="02020603050405020304" pitchFamily="24"/>
                <a:ea typeface="宋体" panose="02010600030101010101" pitchFamily="2" charset="-122"/>
              </a:rPr>
              <a:t>　</a:t>
            </a:r>
            <a:r>
              <a:rPr lang="zh-CN" altLang="zh-CN" sz="2400" b="0" i="0" u="none">
                <a:solidFill>
                  <a:srgbClr val="000000"/>
                </a:solidFill>
                <a:effectLst/>
                <a:latin typeface="Times New Roman" panose="02020603050405020304" pitchFamily="24"/>
                <a:ea typeface="宋体" panose="02010600030101010101" pitchFamily="2" charset="-122"/>
              </a:rPr>
              <a:t>遗传的</a:t>
            </a:r>
            <a:r>
              <a:rPr lang="zh-CN" altLang="zh-CN" sz="2400" b="0" i="0" u="none">
                <a:solidFill>
                  <a:srgbClr val="000000"/>
                </a:solidFill>
                <a:effectLst/>
                <a:latin typeface="宋体" panose="02010600030101010101" pitchFamily="2" charset="-122"/>
                <a:ea typeface="宋体" panose="02010600030101010101" pitchFamily="2" charset="-122"/>
              </a:rPr>
              <a:t>。</a:t>
            </a:r>
            <a:endParaRPr lang="zh-CN" altLang="zh-CN" sz="2400" b="0" i="0" u="none">
              <a:solidFill>
                <a:srgbClr val="000000"/>
              </a:solidFill>
              <a:effectLst/>
              <a:latin typeface="宋体" panose="02010600030101010101" pitchFamily="2" charset="-122"/>
              <a:ea typeface="宋体" panose="02010600030101010101" pitchFamily="2" charset="-122"/>
            </a:endParaRPr>
          </a:p>
        </p:txBody>
      </p:sp>
      <p:sp>
        <p:nvSpPr>
          <p:cNvPr id="12198" name="yt_shape_12198"/>
          <p:cNvSpPr txBox="1"/>
          <p:nvPr/>
        </p:nvSpPr>
        <p:spPr>
          <a:xfrm>
            <a:off x="576127" y="4498392"/>
            <a:ext cx="10370075" cy="892167"/>
          </a:xfrm>
          <a:prstGeom prst="rect">
            <a:avLst/>
          </a:prstGeom>
        </p:spPr>
        <p:txBody>
          <a:bodyPr vert="horz" wrap="square" lIns="0" tIns="0" rIns="0" bIns="0" rtlCol="0">
            <a:spAutoFit/>
          </a:bodyPr>
          <a:lstStyle/>
          <a:p>
            <a:pPr indent="609600" algn="l" eaLnBrk="1"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5</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肺炎链球菌转化和噬菌体侵染细菌实验的设计思路</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设法将</a:t>
            </a:r>
            <a:r>
              <a:rPr lang="en-US" altLang="zh-CN" sz="2400" b="0" i="0" u="none">
                <a:solidFill>
                  <a:srgbClr val="000000"/>
                </a:solidFill>
                <a:effectLst/>
                <a:latin typeface="Times New Roman" panose="02020603050405020304" pitchFamily="24"/>
                <a:ea typeface="宋体" panose="02010600030101010101" pitchFamily="2" charset="-122"/>
              </a:rPr>
              <a:t>DNA</a:t>
            </a:r>
            <a:r>
              <a:rPr lang="zh-CN" altLang="zh-CN" sz="2400" b="0" i="0" u="none">
                <a:solidFill>
                  <a:srgbClr val="000000"/>
                </a:solidFill>
                <a:effectLst/>
                <a:latin typeface="Times New Roman" panose="02020603050405020304" pitchFamily="24"/>
                <a:ea typeface="宋体" panose="02010600030101010101" pitchFamily="2" charset="-122"/>
              </a:rPr>
              <a:t>与其他物质分开</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单独地研究它们各自的作用</a:t>
            </a:r>
            <a:r>
              <a:rPr lang="zh-CN" altLang="zh-CN" sz="2400" b="0" i="0" u="none">
                <a:solidFill>
                  <a:srgbClr val="000000"/>
                </a:solidFill>
                <a:effectLst/>
                <a:latin typeface="宋体" panose="02010600030101010101" pitchFamily="2" charset="-122"/>
                <a:ea typeface="宋体" panose="02010600030101010101" pitchFamily="2" charset="-122"/>
              </a:rPr>
              <a:t>。</a:t>
            </a:r>
            <a:endParaRPr lang="zh-CN" altLang="zh-CN" sz="2400" b="0" i="0" u="none">
              <a:solidFill>
                <a:srgbClr val="000000"/>
              </a:solidFill>
              <a:effectLst/>
              <a:latin typeface="宋体" panose="02010600030101010101" pitchFamily="2" charset="-122"/>
              <a:ea typeface="宋体" panose="02010600030101010101" pitchFamily="2" charset="-122"/>
            </a:endParaRPr>
          </a:p>
        </p:txBody>
      </p:sp>
      <p:pic>
        <p:nvPicPr>
          <p:cNvPr id="3" name="yt_shape_174318190530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7063" y="1877261"/>
            <a:ext cx="460564" cy="531785"/>
          </a:xfrm>
          <a:prstGeom prst="rect">
            <a:avLst/>
          </a:prstGeom>
        </p:spPr>
      </p:pic>
      <p:pic>
        <p:nvPicPr>
          <p:cNvPr id="5" name="yt_shape_174318190535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81438" y="1935732"/>
            <a:ext cx="490729" cy="414843"/>
          </a:xfrm>
          <a:prstGeom prst="rect">
            <a:avLst/>
          </a:prstGeom>
        </p:spPr>
      </p:pic>
      <p:pic>
        <p:nvPicPr>
          <p:cNvPr id="7" name="yt_shape_174318190563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7063" y="3107154"/>
            <a:ext cx="460564" cy="531785"/>
          </a:xfrm>
          <a:prstGeom prst="rect">
            <a:avLst/>
          </a:prstGeom>
        </p:spPr>
      </p:pic>
      <p:pic>
        <p:nvPicPr>
          <p:cNvPr id="9" name="yt_shape_174318190567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81438" y="3165625"/>
            <a:ext cx="490729" cy="414843"/>
          </a:xfrm>
          <a:prstGeom prst="rect">
            <a:avLst/>
          </a:prstGeom>
        </p:spPr>
      </p:pic>
      <mc:AlternateContent xmlns:mc="http://schemas.openxmlformats.org/markup-compatibility/2006">
        <mc:Choice xmlns:a14="http://schemas.microsoft.com/office/drawing/2010/main" Requires="a14">
          <p:sp>
            <p:nvSpPr>
              <p:cNvPr id="2" name="文本框 1"/>
              <p:cNvSpPr txBox="1"/>
              <p:nvPr/>
            </p:nvSpPr>
            <p:spPr>
              <a:xfrm>
                <a:off x="7782457" y="1458395"/>
                <a:ext cx="1399286" cy="459436"/>
              </a:xfrm>
              <a:prstGeom prst="rect">
                <a:avLst/>
              </a:prstGeom>
              <a:noFill/>
            </p:spPr>
            <p:txBody>
              <a:bodyPr vert="horz" wrap="none" rtlCol="0" anchor="ctr">
                <a:noAutofit/>
              </a:bodyPr>
              <a:lstStyle/>
              <a:p>
                <a14:m>
                  <m:oMathPara xmlns:m="http://schemas.openxmlformats.org/officeDocument/2006/math">
                    <m:oMathParaPr>
                      <m:jc m:val="centerGroup"/>
                    </m:oMathParaPr>
                    <m:oMath xmlns:m="http://schemas.openxmlformats.org/officeDocument/2006/math">
                      <m:r>
                        <m:rPr>
                          <m:nor/>
                        </m:rPr>
                        <a:rPr kumimoji="0" lang="zh-CN" altLang="zh-CN" sz="2400" b="0" i="0" strike="noStrike" kern="1200" cap="none" spc="0" normalizeH="0" baseline="0" noProof="0" smtClean="0">
                          <a:ln>
                            <a:noFill/>
                          </a:ln>
                          <a:solidFill>
                            <a:srgbClr val="FF0000"/>
                          </a:solidFill>
                          <a:effectLst/>
                          <a:uLnTx/>
                          <a:uFillTx/>
                          <a:latin typeface="Times New Roman" panose="02020603050405020304" pitchFamily="18" charset="0"/>
                          <a:ea typeface="宋体" panose="02010600030101010101" pitchFamily="2" charset="-122"/>
                        </a:rPr>
                        <m:t>放射性高</m:t>
                      </m:r>
                    </m:oMath>
                  </m:oMathPara>
                </a14:m>
                <a:endParaRPr lang="zh-CN" altLang="en-US">
                  <a:solidFill>
                    <a:srgbClr val="FF0000"/>
                  </a:solidFill>
                </a:endParaRPr>
              </a:p>
            </p:txBody>
          </p:sp>
        </mc:Choice>
        <mc:Fallback>
          <p:sp>
            <p:nvSpPr>
              <p:cNvPr id="2" name="文本框 1"/>
              <p:cNvSpPr txBox="1">
                <a:spLocks noRot="1" noChangeAspect="1" noMove="1" noResize="1" noEditPoints="1" noAdjustHandles="1" noChangeArrowheads="1" noChangeShapeType="1" noTextEdit="1"/>
              </p:cNvSpPr>
              <p:nvPr/>
            </p:nvSpPr>
            <p:spPr>
              <a:xfrm>
                <a:off x="7782457" y="1458395"/>
                <a:ext cx="1399286" cy="459436"/>
              </a:xfrm>
              <a:prstGeom prst="rect">
                <a:avLst/>
              </a:prstGeom>
              <a:blipFill rotWithShape="1">
                <a:blip r:embed="rId5"/>
                <a:stretch>
                  <a:fillRect l="-38" t="-95" r="20" b="29"/>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4" name="文本框 3"/>
              <p:cNvSpPr txBox="1"/>
              <p:nvPr/>
            </p:nvSpPr>
            <p:spPr>
              <a:xfrm>
                <a:off x="7782457" y="1949441"/>
                <a:ext cx="1399286" cy="459435"/>
              </a:xfrm>
              <a:prstGeom prst="rect">
                <a:avLst/>
              </a:prstGeom>
              <a:noFill/>
            </p:spPr>
            <p:txBody>
              <a:bodyPr vert="horz" wrap="none" rtlCol="0" anchor="ctr">
                <a:noAutofit/>
              </a:bodyPr>
              <a:lstStyle/>
              <a:p>
                <a14:m>
                  <m:oMathPara xmlns:m="http://schemas.openxmlformats.org/officeDocument/2006/math">
                    <m:oMathParaPr>
                      <m:jc m:val="centerGroup"/>
                    </m:oMathParaPr>
                    <m:oMath xmlns:m="http://schemas.openxmlformats.org/officeDocument/2006/math">
                      <m:r>
                        <m:rPr>
                          <m:nor/>
                        </m:rPr>
                        <a:rPr kumimoji="0" lang="zh-CN" altLang="zh-CN" sz="2400" b="0" i="0" strike="noStrike" kern="1200" cap="none" spc="0" normalizeH="0" baseline="0" noProof="0" smtClean="0">
                          <a:ln>
                            <a:noFill/>
                          </a:ln>
                          <a:solidFill>
                            <a:srgbClr val="FF0000"/>
                          </a:solidFill>
                          <a:effectLst/>
                          <a:uLnTx/>
                          <a:uFillTx/>
                          <a:latin typeface="Times New Roman" panose="02020603050405020304" pitchFamily="18" charset="0"/>
                          <a:ea typeface="宋体" panose="02010600030101010101" pitchFamily="2" charset="-122"/>
                        </a:rPr>
                        <m:t>放射性低</m:t>
                      </m:r>
                    </m:oMath>
                  </m:oMathPara>
                </a14:m>
                <a:endParaRPr lang="zh-CN" altLang="en-US">
                  <a:solidFill>
                    <a:srgbClr val="FF0000"/>
                  </a:solidFill>
                </a:endParaRPr>
              </a:p>
            </p:txBody>
          </p:sp>
        </mc:Choice>
        <mc:Fallback>
          <p:sp>
            <p:nvSpPr>
              <p:cNvPr id="4" name="文本框 3"/>
              <p:cNvSpPr txBox="1">
                <a:spLocks noRot="1" noChangeAspect="1" noMove="1" noResize="1" noEditPoints="1" noAdjustHandles="1" noChangeArrowheads="1" noChangeShapeType="1" noTextEdit="1"/>
              </p:cNvSpPr>
              <p:nvPr/>
            </p:nvSpPr>
            <p:spPr>
              <a:xfrm>
                <a:off x="7782457" y="1949441"/>
                <a:ext cx="1399286" cy="459435"/>
              </a:xfrm>
              <a:prstGeom prst="rect">
                <a:avLst/>
              </a:prstGeom>
              <a:blipFill rotWithShape="1">
                <a:blip r:embed="rId6"/>
                <a:stretch>
                  <a:fillRect l="-38" t="-136" r="20" b="70"/>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6" name="文本框 5"/>
              <p:cNvSpPr txBox="1"/>
              <p:nvPr/>
            </p:nvSpPr>
            <p:spPr>
              <a:xfrm>
                <a:off x="7782457" y="2664158"/>
                <a:ext cx="1399286" cy="459436"/>
              </a:xfrm>
              <a:prstGeom prst="rect">
                <a:avLst/>
              </a:prstGeom>
              <a:noFill/>
            </p:spPr>
            <p:txBody>
              <a:bodyPr vert="horz" wrap="none" rtlCol="0" anchor="ctr">
                <a:noAutofit/>
              </a:bodyPr>
              <a:lstStyle/>
              <a:p>
                <a14:m>
                  <m:oMathPara xmlns:m="http://schemas.openxmlformats.org/officeDocument/2006/math">
                    <m:oMathParaPr>
                      <m:jc m:val="centerGroup"/>
                    </m:oMathParaPr>
                    <m:oMath xmlns:m="http://schemas.openxmlformats.org/officeDocument/2006/math">
                      <m:r>
                        <m:rPr>
                          <m:nor/>
                        </m:rPr>
                        <a:rPr kumimoji="0" lang="zh-CN" altLang="zh-CN" sz="2400" b="0" i="0" strike="noStrike" kern="1200" cap="none" spc="0" normalizeH="0" baseline="0" noProof="0" smtClean="0">
                          <a:ln>
                            <a:noFill/>
                          </a:ln>
                          <a:solidFill>
                            <a:srgbClr val="FF0000"/>
                          </a:solidFill>
                          <a:effectLst/>
                          <a:uLnTx/>
                          <a:uFillTx/>
                          <a:latin typeface="Times New Roman" panose="02020603050405020304" pitchFamily="18" charset="0"/>
                          <a:ea typeface="宋体" panose="02010600030101010101" pitchFamily="2" charset="-122"/>
                        </a:rPr>
                        <m:t>放射性低</m:t>
                      </m:r>
                    </m:oMath>
                  </m:oMathPara>
                </a14:m>
                <a:endParaRPr lang="zh-CN" altLang="en-US">
                  <a:solidFill>
                    <a:srgbClr val="FF0000"/>
                  </a:solidFill>
                </a:endParaRPr>
              </a:p>
            </p:txBody>
          </p:sp>
        </mc:Choice>
        <mc:Fallback>
          <p:sp>
            <p:nvSpPr>
              <p:cNvPr id="6" name="文本框 5"/>
              <p:cNvSpPr txBox="1">
                <a:spLocks noRot="1" noChangeAspect="1" noMove="1" noResize="1" noEditPoints="1" noAdjustHandles="1" noChangeArrowheads="1" noChangeShapeType="1" noTextEdit="1"/>
              </p:cNvSpPr>
              <p:nvPr/>
            </p:nvSpPr>
            <p:spPr>
              <a:xfrm>
                <a:off x="7782457" y="2664158"/>
                <a:ext cx="1399286" cy="459436"/>
              </a:xfrm>
              <a:prstGeom prst="rect">
                <a:avLst/>
              </a:prstGeom>
              <a:blipFill rotWithShape="1">
                <a:blip r:embed="rId6"/>
                <a:stretch>
                  <a:fillRect l="-38" t="-72" r="20" b="6"/>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8" name="文本框 7"/>
              <p:cNvSpPr txBox="1"/>
              <p:nvPr/>
            </p:nvSpPr>
            <p:spPr>
              <a:xfrm>
                <a:off x="7816747" y="3240294"/>
                <a:ext cx="1399286" cy="459435"/>
              </a:xfrm>
              <a:prstGeom prst="rect">
                <a:avLst/>
              </a:prstGeom>
              <a:noFill/>
            </p:spPr>
            <p:txBody>
              <a:bodyPr vert="horz" wrap="none" rtlCol="0" anchor="ctr">
                <a:noAutofit/>
              </a:bodyPr>
              <a:lstStyle/>
              <a:p>
                <a14:m>
                  <m:oMathPara xmlns:m="http://schemas.openxmlformats.org/officeDocument/2006/math">
                    <m:oMathParaPr>
                      <m:jc m:val="centerGroup"/>
                    </m:oMathParaPr>
                    <m:oMath xmlns:m="http://schemas.openxmlformats.org/officeDocument/2006/math">
                      <m:r>
                        <m:rPr>
                          <m:nor/>
                        </m:rPr>
                        <a:rPr kumimoji="0" lang="zh-CN" altLang="zh-CN" sz="2400" b="0" i="0" strike="noStrike" kern="1200" cap="none" spc="0" normalizeH="0" baseline="0" noProof="0" smtClean="0">
                          <a:ln>
                            <a:noFill/>
                          </a:ln>
                          <a:solidFill>
                            <a:srgbClr val="FF0000"/>
                          </a:solidFill>
                          <a:effectLst/>
                          <a:uLnTx/>
                          <a:uFillTx/>
                          <a:latin typeface="Times New Roman" panose="02020603050405020304" pitchFamily="18" charset="0"/>
                          <a:ea typeface="宋体" panose="02010600030101010101" pitchFamily="2" charset="-122"/>
                        </a:rPr>
                        <m:t>放射性高</m:t>
                      </m:r>
                    </m:oMath>
                  </m:oMathPara>
                </a14:m>
                <a:endParaRPr lang="zh-CN" altLang="en-US">
                  <a:solidFill>
                    <a:srgbClr val="FF0000"/>
                  </a:solidFill>
                </a:endParaRPr>
              </a:p>
            </p:txBody>
          </p:sp>
        </mc:Choice>
        <mc:Fallback>
          <p:sp>
            <p:nvSpPr>
              <p:cNvPr id="8" name="文本框 7"/>
              <p:cNvSpPr txBox="1">
                <a:spLocks noRot="1" noChangeAspect="1" noMove="1" noResize="1" noEditPoints="1" noAdjustHandles="1" noChangeArrowheads="1" noChangeShapeType="1" noTextEdit="1"/>
              </p:cNvSpPr>
              <p:nvPr/>
            </p:nvSpPr>
            <p:spPr>
              <a:xfrm>
                <a:off x="7816747" y="3240294"/>
                <a:ext cx="1399286" cy="459435"/>
              </a:xfrm>
              <a:prstGeom prst="rect">
                <a:avLst/>
              </a:prstGeom>
              <a:blipFill rotWithShape="1">
                <a:blip r:embed="rId5"/>
                <a:stretch>
                  <a:fillRect l="-38" t="-114" r="20" b="48"/>
                </a:stretch>
              </a:blipFill>
            </p:spPr>
            <p:txBody>
              <a:bodyPr/>
              <a:lstStyle/>
              <a:p>
                <a:r>
                  <a:rPr lang="zh-CN" altLang="en-US">
                    <a:noFill/>
                  </a:rPr>
                  <a:t> </a:t>
                </a:r>
              </a:p>
            </p:txBody>
          </p:sp>
        </mc:Fallback>
      </mc:AlternateContent>
      <p:sp>
        <p:nvSpPr>
          <p:cNvPr id="10" name="文本框 9"/>
          <p:cNvSpPr txBox="1"/>
          <p:nvPr/>
        </p:nvSpPr>
        <p:spPr>
          <a:xfrm>
            <a:off x="7877388" y="3972284"/>
            <a:ext cx="842074" cy="517983"/>
          </a:xfrm>
          <a:prstGeom prst="rect">
            <a:avLst/>
          </a:prstGeom>
          <a:noFill/>
        </p:spPr>
        <p:txBody>
          <a:bodyPr vert="horz" wrap="none" rtlCol="0">
            <a:noAutofit/>
          </a:bodyPr>
          <a:lstStyle/>
          <a:p>
            <a:pPr>
              <a:lnSpc>
                <a:spcPct val="130000"/>
              </a:lnSpc>
            </a:pPr>
            <a:r>
              <a:rPr kumimoji="0" lang="en-US" altLang="zh-CN" sz="2400" b="0" i="0" strike="noStrike" kern="1200" cap="none" spc="0" normalizeH="0" baseline="0" noProof="0">
                <a:ln>
                  <a:noFill/>
                </a:ln>
                <a:solidFill>
                  <a:srgbClr val="FF0000"/>
                </a:solidFill>
                <a:effectLst/>
                <a:uLnTx/>
                <a:uFill>
                  <a:solidFill>
                    <a:srgbClr val="000000"/>
                  </a:solidFill>
                </a:uFill>
                <a:latin typeface="Times New Roman" panose="02020603050405020304" pitchFamily="24"/>
                <a:ea typeface="宋体" panose="02010600030101010101" pitchFamily="2" charset="-122"/>
                <a:cs typeface="+mn-cs"/>
              </a:rPr>
              <a:t>DNA</a:t>
            </a:r>
            <a:endParaRPr lang="zh-CN" altLang="en-US">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P spid="4" grpId="0" build="allAtOnce"/>
      <p:bldP spid="6" grpId="0" build="allAtOnce"/>
      <p:bldP spid="8" grpId="0" build="allAtOnce"/>
      <p:bldP spid="10" grpId="0" build="allAtOnce"/>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YT"/>
        <p:cNvGrpSpPr/>
        <p:nvPr/>
      </p:nvGrpSpPr>
      <p:grpSpPr>
        <a:xfrm>
          <a:off x="0" y="0"/>
          <a:ext cx="0" cy="0"/>
          <a:chOff x="0" y="0"/>
          <a:chExt cx="0" cy="0"/>
        </a:xfrm>
      </p:grpSpPr>
      <p:sp>
        <p:nvSpPr>
          <p:cNvPr id="12199" name="yt_shape_12199"/>
          <p:cNvSpPr txBox="1"/>
          <p:nvPr/>
        </p:nvSpPr>
        <p:spPr>
          <a:xfrm>
            <a:off x="576000" y="1080000"/>
            <a:ext cx="4438716" cy="908647"/>
          </a:xfrm>
          <a:prstGeom prst="rect">
            <a:avLst/>
          </a:prstGeom>
        </p:spPr>
        <p:txBody>
          <a:bodyPr vert="horz" wrap="none" lIns="0" tIns="0" rIns="0" bIns="0" rtlCol="0">
            <a:spAutoFit/>
          </a:bodyPr>
          <a:lstStyle/>
          <a:p>
            <a:pPr algn="l" eaLnBrk="1" latinLnBrk="0" hangingPunct="0">
              <a:lnSpc>
                <a:spcPct val="130000"/>
              </a:lnSpc>
            </a:pPr>
            <a:r>
              <a:rPr lang="zh-CN" altLang="zh-CN" sz="2400" b="0" i="0" u="none">
                <a:solidFill>
                  <a:srgbClr val="000000"/>
                </a:solidFill>
                <a:effectLst/>
                <a:latin typeface="Times New Roman" panose="02020603050405020304" pitchFamily="24"/>
                <a:ea typeface="黑体" panose="02010609060101010101" pitchFamily="49" charset="-122"/>
              </a:rPr>
              <a:t>三、 证明</a:t>
            </a:r>
            <a:r>
              <a:rPr lang="en-US" altLang="zh-CN" sz="2400" b="1" i="0" u="none">
                <a:solidFill>
                  <a:srgbClr val="000000"/>
                </a:solidFill>
                <a:effectLst/>
                <a:latin typeface="Times New Roman" panose="02020603050405020304" pitchFamily="24"/>
                <a:ea typeface="宋体" panose="02010600030101010101" pitchFamily="2" charset="-122"/>
              </a:rPr>
              <a:t>RNA</a:t>
            </a:r>
            <a:r>
              <a:rPr lang="zh-CN" altLang="zh-CN" sz="2400" b="0" i="0" u="none">
                <a:solidFill>
                  <a:srgbClr val="000000"/>
                </a:solidFill>
                <a:effectLst/>
                <a:latin typeface="Times New Roman" panose="02020603050405020304" pitchFamily="24"/>
                <a:ea typeface="黑体" panose="02010609060101010101" pitchFamily="49" charset="-122"/>
              </a:rPr>
              <a:t>是遗传物质的实验</a:t>
            </a:r>
            <a:endParaRPr lang="zh-CN" altLang="zh-CN" sz="2400" b="0" i="0" u="none">
              <a:solidFill>
                <a:srgbClr val="000000"/>
              </a:solidFill>
              <a:effectLst/>
              <a:latin typeface="Times New Roman" panose="02020603050405020304" pitchFamily="24"/>
              <a:ea typeface="黑体" panose="02010609060101010101" pitchFamily="49" charset="-122"/>
            </a:endParaRPr>
          </a:p>
          <a:p>
            <a:pPr indent="609600" algn="l" eaLnBrk="1"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1</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过程</a:t>
            </a:r>
            <a:endParaRPr lang="zh-CN" altLang="zh-CN" sz="2400" b="0" i="0" u="none">
              <a:solidFill>
                <a:srgbClr val="000000"/>
              </a:solidFill>
              <a:effectLst/>
              <a:latin typeface="Times New Roman" panose="02020603050405020304" pitchFamily="24"/>
              <a:ea typeface="宋体" panose="02010600030101010101" pitchFamily="2" charset="-122"/>
            </a:endParaRPr>
          </a:p>
        </p:txBody>
      </p:sp>
      <p:pic>
        <p:nvPicPr>
          <p:cNvPr id="12201" name="yt_image_12201" title="H_57.1"/>
          <p:cNvPicPr>
            <a:picLocks noChangeAspect="1" noChangeArrowheads="1"/>
          </p:cNvPicPr>
          <p:nvPr/>
        </p:nvPicPr>
        <p:blipFill>
          <a:blip r:embed="rId1" cstate="print"/>
          <a:srcRect/>
          <a:stretch>
            <a:fillRect/>
          </a:stretch>
        </p:blipFill>
        <p:spPr bwMode="auto">
          <a:xfrm>
            <a:off x="3192455" y="1808804"/>
            <a:ext cx="4574616" cy="725170"/>
          </a:xfrm>
          <a:prstGeom prst="rect">
            <a:avLst/>
          </a:prstGeom>
          <a:noFill/>
          <a:extLst>
            <a:ext uri="{909E8E84-426E-40DD-AFC4-6F175D3DCCD1}">
              <a14:hiddenFill xmlns:a14="http://schemas.microsoft.com/office/drawing/2010/main">
                <a:solidFill>
                  <a:srgbClr val="FFFFFF"/>
                </a:solidFill>
              </a14:hiddenFill>
            </a:ext>
          </a:extLst>
        </p:spPr>
      </p:pic>
      <p:sp>
        <p:nvSpPr>
          <p:cNvPr id="12203" name="yt_shape_12203"/>
          <p:cNvSpPr txBox="1"/>
          <p:nvPr/>
        </p:nvSpPr>
        <p:spPr>
          <a:xfrm>
            <a:off x="576000" y="2966768"/>
            <a:ext cx="7191071" cy="428515"/>
          </a:xfrm>
          <a:prstGeom prst="rect">
            <a:avLst/>
          </a:prstGeom>
        </p:spPr>
        <p:txBody>
          <a:bodyPr vert="horz" wrap="none" lIns="0" tIns="0" rIns="0" bIns="0" rtlCol="0">
            <a:spAutoFit/>
          </a:bodyPr>
          <a:lstStyle/>
          <a:p>
            <a:pPr indent="609600" algn="l" eaLnBrk="1"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2</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结论</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100" b="0" i="0" spc="-100">
                <a:solidFill>
                  <a:srgbClr val="FF0000"/>
                </a:solidFill>
                <a:effectLst/>
                <a:latin typeface="Times New Roman" panose="02020603050405020304" pitchFamily="24"/>
                <a:ea typeface="宋体" panose="02010600030101010101" pitchFamily="2" charset="-122"/>
              </a:rPr>
              <a:t> </a:t>
            </a:r>
            <a:r>
              <a:rPr lang="zh-CN" altLang="zh-CN" sz="2400" b="0" i="0" u="sng">
                <a:solidFill>
                  <a:srgbClr val="000000"/>
                </a:solidFill>
                <a:effectLst/>
                <a:uFill>
                  <a:solidFill>
                    <a:srgbClr val="000000"/>
                  </a:solidFill>
                </a:uFill>
                <a:latin typeface="Times New Roman" panose="02020603050405020304" pitchFamily="24"/>
                <a:ea typeface="宋体" panose="02010600030101010101" pitchFamily="2" charset="-122"/>
              </a:rPr>
              <a:t>　</a:t>
            </a:r>
            <a:r>
              <a:rPr lang="en-US" altLang="zh-CN" sz="2400" b="0" i="0" u="sng">
                <a:solidFill>
                  <a:srgbClr val="FF0000">
                    <a:alpha val="0"/>
                  </a:srgbClr>
                </a:solidFill>
                <a:effectLst/>
                <a:uFill>
                  <a:solidFill>
                    <a:srgbClr val="000000"/>
                  </a:solidFill>
                </a:uFill>
                <a:latin typeface="Times New Roman" panose="02020603050405020304" pitchFamily="24"/>
                <a:ea typeface="宋体" panose="02010600030101010101" pitchFamily="2" charset="-122"/>
              </a:rPr>
              <a:t>RNA</a:t>
            </a:r>
            <a:r>
              <a:rPr lang="zh-CN" altLang="zh-CN" sz="2400" b="0" i="0" u="sng">
                <a:solidFill>
                  <a:srgbClr val="000000"/>
                </a:solidFill>
                <a:effectLst/>
                <a:uFill>
                  <a:solidFill>
                    <a:srgbClr val="000000"/>
                  </a:solidFill>
                </a:uFill>
                <a:latin typeface="Times New Roman" panose="02020603050405020304" pitchFamily="24"/>
                <a:ea typeface="宋体" panose="02010600030101010101" pitchFamily="2" charset="-122"/>
              </a:rPr>
              <a:t>　</a:t>
            </a:r>
            <a:r>
              <a:rPr lang="zh-CN" altLang="zh-CN" sz="2400" b="0" i="0" u="none">
                <a:solidFill>
                  <a:srgbClr val="000000"/>
                </a:solidFill>
                <a:effectLst/>
                <a:latin typeface="Times New Roman" panose="02020603050405020304" pitchFamily="24"/>
                <a:ea typeface="宋体" panose="02010600030101010101" pitchFamily="2" charset="-122"/>
              </a:rPr>
              <a:t>是烟草花叶病毒的遗传物质</a:t>
            </a:r>
            <a:r>
              <a:rPr lang="zh-CN" altLang="zh-CN" sz="2400" b="0" i="0" u="none">
                <a:solidFill>
                  <a:srgbClr val="000000"/>
                </a:solidFill>
                <a:effectLst/>
                <a:latin typeface="宋体" panose="02010600030101010101" pitchFamily="2" charset="-122"/>
                <a:ea typeface="宋体" panose="02010600030101010101" pitchFamily="2" charset="-122"/>
              </a:rPr>
              <a:t>。</a:t>
            </a:r>
            <a:endParaRPr lang="zh-CN" altLang="zh-CN" sz="2400" b="0" i="0" u="none">
              <a:solidFill>
                <a:srgbClr val="000000"/>
              </a:solidFill>
              <a:effectLst/>
              <a:latin typeface="宋体" panose="02010600030101010101" pitchFamily="2" charset="-122"/>
              <a:ea typeface="宋体" panose="02010600030101010101" pitchFamily="2" charset="-122"/>
            </a:endParaRPr>
          </a:p>
        </p:txBody>
      </p:sp>
      <p:sp>
        <p:nvSpPr>
          <p:cNvPr id="2" name="文本框 1"/>
          <p:cNvSpPr txBox="1"/>
          <p:nvPr/>
        </p:nvSpPr>
        <p:spPr>
          <a:xfrm>
            <a:off x="2695789" y="2919962"/>
            <a:ext cx="824611" cy="517983"/>
          </a:xfrm>
          <a:prstGeom prst="rect">
            <a:avLst/>
          </a:prstGeom>
          <a:noFill/>
        </p:spPr>
        <p:txBody>
          <a:bodyPr vert="horz" wrap="none" rtlCol="0">
            <a:noAutofit/>
          </a:bodyPr>
          <a:lstStyle/>
          <a:p>
            <a:pPr>
              <a:lnSpc>
                <a:spcPct val="130000"/>
              </a:lnSpc>
            </a:pPr>
            <a:r>
              <a:rPr kumimoji="0" lang="en-US" altLang="zh-CN" sz="2400" b="0" i="0" strike="noStrike" kern="1200" cap="none" spc="0" normalizeH="0" baseline="0" noProof="0">
                <a:ln>
                  <a:noFill/>
                </a:ln>
                <a:solidFill>
                  <a:srgbClr val="FF0000"/>
                </a:solidFill>
                <a:effectLst/>
                <a:uLnTx/>
                <a:uFill>
                  <a:solidFill>
                    <a:srgbClr val="000000"/>
                  </a:solidFill>
                </a:uFill>
                <a:latin typeface="Times New Roman" panose="02020603050405020304" pitchFamily="24"/>
                <a:ea typeface="宋体" panose="02010600030101010101" pitchFamily="2" charset="-122"/>
                <a:cs typeface="+mn-cs"/>
              </a:rPr>
              <a:t>RNA</a:t>
            </a:r>
            <a:endParaRPr lang="zh-CN" altLang="en-US">
              <a:solidFill>
                <a:srgbClr val="FF0000"/>
              </a:solidFill>
            </a:endParaRPr>
          </a:p>
        </p:txBody>
      </p:sp>
      <p:sp>
        <p:nvSpPr>
          <p:cNvPr id="3" name="文本框 2"/>
          <p:cNvSpPr txBox="1"/>
          <p:nvPr/>
        </p:nvSpPr>
        <p:spPr>
          <a:xfrm>
            <a:off x="4897334" y="1656312"/>
            <a:ext cx="824611" cy="517983"/>
          </a:xfrm>
          <a:prstGeom prst="rect">
            <a:avLst/>
          </a:prstGeom>
          <a:noFill/>
        </p:spPr>
        <p:txBody>
          <a:bodyPr vert="horz" wrap="none" rtlCol="0">
            <a:noAutofit/>
          </a:bodyPr>
          <a:lstStyle/>
          <a:p>
            <a:pPr>
              <a:lnSpc>
                <a:spcPct val="130000"/>
              </a:lnSpc>
            </a:pPr>
            <a:r>
              <a:rPr kumimoji="0" lang="en-US" altLang="zh-CN" sz="2400" b="0" i="0" strike="noStrike" kern="1200" cap="none" spc="0" normalizeH="0" baseline="0" noProof="0">
                <a:ln>
                  <a:noFill/>
                </a:ln>
                <a:solidFill>
                  <a:srgbClr val="FF0000"/>
                </a:solidFill>
                <a:effectLst/>
                <a:uLnTx/>
                <a:uFill>
                  <a:solidFill>
                    <a:srgbClr val="000000"/>
                  </a:solidFill>
                </a:uFill>
                <a:latin typeface="Times New Roman" panose="02020603050405020304" pitchFamily="24"/>
                <a:ea typeface="宋体" panose="02010600030101010101" pitchFamily="2" charset="-122"/>
                <a:cs typeface="+mn-cs"/>
              </a:rPr>
              <a:t>RNA</a:t>
            </a:r>
            <a:endParaRPr lang="zh-CN" altLang="en-US">
              <a:solidFill>
                <a:srgbClr val="FF0000"/>
              </a:solidFill>
            </a:endParaRPr>
          </a:p>
        </p:txBody>
      </p:sp>
      <p:sp>
        <p:nvSpPr>
          <p:cNvPr id="4" name="文本框 3"/>
          <p:cNvSpPr txBox="1"/>
          <p:nvPr/>
        </p:nvSpPr>
        <p:spPr>
          <a:xfrm>
            <a:off x="4753189" y="2016357"/>
            <a:ext cx="824611" cy="517983"/>
          </a:xfrm>
          <a:prstGeom prst="rect">
            <a:avLst/>
          </a:prstGeom>
          <a:noFill/>
        </p:spPr>
        <p:txBody>
          <a:bodyPr vert="horz" wrap="none" rtlCol="0">
            <a:noAutofit/>
          </a:bodyPr>
          <a:lstStyle/>
          <a:p>
            <a:pPr>
              <a:lnSpc>
                <a:spcPct val="130000"/>
              </a:lnSpc>
            </a:pPr>
            <a:r>
              <a:rPr kumimoji="0" lang="zh-CN" altLang="en-US" sz="2400" b="0" i="0" strike="noStrike" kern="1200" cap="none" spc="0" normalizeH="0" baseline="0" noProof="0">
                <a:ln>
                  <a:noFill/>
                </a:ln>
                <a:solidFill>
                  <a:srgbClr val="FF0000"/>
                </a:solidFill>
                <a:effectLst/>
                <a:uLnTx/>
                <a:uFill>
                  <a:solidFill>
                    <a:srgbClr val="000000"/>
                  </a:solidFill>
                </a:uFill>
                <a:latin typeface="Times New Roman" panose="02020603050405020304" pitchFamily="24"/>
                <a:ea typeface="宋体" panose="02010600030101010101" pitchFamily="2" charset="-122"/>
                <a:cs typeface="+mn-cs"/>
              </a:rPr>
              <a:t>蛋白质</a:t>
            </a:r>
            <a:endParaRPr kumimoji="0" lang="zh-CN" altLang="en-US" sz="2400" b="0" i="0" strike="noStrike" kern="1200" cap="none" spc="0" normalizeH="0" baseline="0" noProof="0">
              <a:ln>
                <a:noFill/>
              </a:ln>
              <a:solidFill>
                <a:srgbClr val="FF0000"/>
              </a:solidFill>
              <a:effectLst/>
              <a:uLnTx/>
              <a:uFill>
                <a:solidFill>
                  <a:srgbClr val="000000"/>
                </a:solidFill>
              </a:uFill>
              <a:latin typeface="Times New Roman" panose="02020603050405020304" pitchFamily="24"/>
              <a:ea typeface="宋体" panose="02010600030101010101" pitchFamily="2" charset="-122"/>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P spid="3" grpId="0" build="allAtOnce"/>
      <p:bldP spid="4" grpId="0" build="allAtOnce"/>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YT"/>
        <p:cNvGrpSpPr/>
        <p:nvPr/>
      </p:nvGrpSpPr>
      <p:grpSpPr>
        <a:xfrm>
          <a:off x="0" y="0"/>
          <a:ext cx="0" cy="0"/>
          <a:chOff x="0" y="0"/>
          <a:chExt cx="0" cy="0"/>
        </a:xfrm>
      </p:grpSpPr>
      <p:sp>
        <p:nvSpPr>
          <p:cNvPr id="12204" name="yt_shape_12204"/>
          <p:cNvSpPr txBox="1"/>
          <p:nvPr/>
        </p:nvSpPr>
        <p:spPr>
          <a:xfrm>
            <a:off x="576127" y="1080000"/>
            <a:ext cx="10370075" cy="1868910"/>
          </a:xfrm>
          <a:prstGeom prst="rect">
            <a:avLst/>
          </a:prstGeom>
        </p:spPr>
        <p:txBody>
          <a:bodyPr vert="horz" wrap="square" lIns="0" tIns="0" rIns="0" bIns="0" rtlCol="0">
            <a:spAutoFit/>
          </a:bodyPr>
          <a:lstStyle/>
          <a:p>
            <a:pPr algn="l" eaLnBrk="1" latinLnBrk="0" hangingPunct="0">
              <a:lnSpc>
                <a:spcPct val="130000"/>
              </a:lnSpc>
            </a:pPr>
            <a:r>
              <a:rPr lang="zh-CN" altLang="zh-CN" sz="2400" b="0" i="0" u="none">
                <a:solidFill>
                  <a:srgbClr val="000000"/>
                </a:solidFill>
                <a:effectLst/>
                <a:latin typeface="Times New Roman" panose="02020603050405020304" pitchFamily="24"/>
                <a:ea typeface="黑体" panose="02010609060101010101" pitchFamily="49" charset="-122"/>
              </a:rPr>
              <a:t>四、 </a:t>
            </a:r>
            <a:r>
              <a:rPr lang="en-US" altLang="zh-CN" sz="2400" b="1" i="0" u="none">
                <a:solidFill>
                  <a:srgbClr val="000000"/>
                </a:solidFill>
                <a:effectLst/>
                <a:latin typeface="Times New Roman" panose="02020603050405020304" pitchFamily="24"/>
                <a:ea typeface="宋体" panose="02010600030101010101" pitchFamily="2" charset="-122"/>
              </a:rPr>
              <a:t>DNA</a:t>
            </a:r>
            <a:r>
              <a:rPr lang="zh-CN" altLang="zh-CN" sz="2400" b="0" i="0" u="none">
                <a:solidFill>
                  <a:srgbClr val="000000"/>
                </a:solidFill>
                <a:effectLst/>
                <a:latin typeface="Times New Roman" panose="02020603050405020304" pitchFamily="24"/>
                <a:ea typeface="黑体" panose="02010609060101010101" pitchFamily="49" charset="-122"/>
              </a:rPr>
              <a:t>是主要的遗传物质</a:t>
            </a:r>
            <a:endParaRPr lang="zh-CN" altLang="zh-CN" sz="2400" b="0" i="0" u="none">
              <a:solidFill>
                <a:srgbClr val="000000"/>
              </a:solidFill>
              <a:effectLst/>
              <a:latin typeface="Times New Roman" panose="02020603050405020304" pitchFamily="24"/>
              <a:ea typeface="黑体" panose="02010609060101010101" pitchFamily="49" charset="-122"/>
            </a:endParaRPr>
          </a:p>
          <a:p>
            <a:pPr indent="609600" algn="l" eaLnBrk="1" latinLnBrk="0" hangingPunct="0">
              <a:lnSpc>
                <a:spcPct val="130000"/>
              </a:lnSpc>
            </a:pPr>
            <a:r>
              <a:rPr lang="zh-CN" altLang="zh-CN" sz="2400" b="0" i="0" u="none">
                <a:solidFill>
                  <a:srgbClr val="000000"/>
                </a:solidFill>
                <a:effectLst/>
                <a:latin typeface="Times New Roman" panose="02020603050405020304" pitchFamily="24"/>
                <a:ea typeface="宋体" panose="02010600030101010101" pitchFamily="2" charset="-122"/>
              </a:rPr>
              <a:t>绝大多数生物体的遗传物质是</a:t>
            </a:r>
            <a:r>
              <a:rPr lang="en-US" altLang="zh-CN" sz="2400" b="0" i="0" u="none">
                <a:solidFill>
                  <a:srgbClr val="000000"/>
                </a:solidFill>
                <a:effectLst/>
                <a:latin typeface="Times New Roman" panose="02020603050405020304" pitchFamily="24"/>
                <a:ea typeface="宋体" panose="02010600030101010101" pitchFamily="2" charset="-122"/>
              </a:rPr>
              <a:t>DNA</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因此</a:t>
            </a:r>
            <a:r>
              <a:rPr lang="en-US" altLang="zh-CN" sz="2400" b="0" i="0" u="none">
                <a:solidFill>
                  <a:srgbClr val="000000"/>
                </a:solidFill>
                <a:effectLst/>
                <a:latin typeface="Times New Roman" panose="02020603050405020304" pitchFamily="24"/>
                <a:ea typeface="宋体" panose="02010600030101010101" pitchFamily="2" charset="-122"/>
              </a:rPr>
              <a:t>DNA</a:t>
            </a:r>
            <a:r>
              <a:rPr lang="zh-CN" altLang="zh-CN" sz="2400" b="0" i="0" u="none">
                <a:solidFill>
                  <a:srgbClr val="000000"/>
                </a:solidFill>
                <a:effectLst/>
                <a:latin typeface="Times New Roman" panose="02020603050405020304" pitchFamily="24"/>
                <a:ea typeface="宋体" panose="02010600030101010101" pitchFamily="2" charset="-122"/>
              </a:rPr>
              <a:t>是主要的遗传物质</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有细胞结构的生物</a:t>
            </a:r>
            <a:r>
              <a:rPr lang="zh-CN" altLang="zh-CN" sz="2400" b="0" i="0" u="none">
                <a:solidFill>
                  <a:srgbClr val="000000"/>
                </a:solidFill>
                <a:effectLst/>
                <a:latin typeface="宋体" panose="02010600030101010101" pitchFamily="2" charset="-122"/>
                <a:ea typeface="宋体" panose="02010600030101010101" pitchFamily="2" charset="-122"/>
              </a:rPr>
              <a:t>、</a:t>
            </a:r>
            <a:r>
              <a:rPr lang="en-US" altLang="zh-CN" sz="2400" b="0" i="0" u="none">
                <a:solidFill>
                  <a:srgbClr val="000000"/>
                </a:solidFill>
                <a:effectLst/>
                <a:latin typeface="Times New Roman" panose="02020603050405020304" pitchFamily="24"/>
                <a:ea typeface="宋体" panose="02010600030101010101" pitchFamily="2" charset="-122"/>
              </a:rPr>
              <a:t>DNA</a:t>
            </a:r>
            <a:r>
              <a:rPr lang="zh-CN" altLang="zh-CN" sz="2400" b="0" i="0" u="none">
                <a:solidFill>
                  <a:srgbClr val="000000"/>
                </a:solidFill>
                <a:effectLst/>
                <a:latin typeface="Times New Roman" panose="02020603050405020304" pitchFamily="24"/>
                <a:ea typeface="宋体" panose="02010600030101010101" pitchFamily="2" charset="-122"/>
              </a:rPr>
              <a:t>病毒的遗传物质是</a:t>
            </a:r>
            <a:r>
              <a:rPr lang="zh-CN" altLang="zh-CN" sz="100" b="0" i="0" spc="-100">
                <a:solidFill>
                  <a:srgbClr val="FF0000"/>
                </a:solidFill>
                <a:effectLst/>
                <a:latin typeface="Times New Roman" panose="02020603050405020304" pitchFamily="24"/>
                <a:ea typeface="宋体" panose="02010600030101010101" pitchFamily="2" charset="-122"/>
              </a:rPr>
              <a:t> </a:t>
            </a:r>
            <a:r>
              <a:rPr lang="zh-CN" altLang="zh-CN" sz="2400" b="0" i="0" u="sng">
                <a:solidFill>
                  <a:srgbClr val="000000"/>
                </a:solidFill>
                <a:effectLst/>
                <a:uFill>
                  <a:solidFill>
                    <a:srgbClr val="000000"/>
                  </a:solidFill>
                </a:uFill>
                <a:latin typeface="Times New Roman" panose="02020603050405020304" pitchFamily="24"/>
                <a:ea typeface="宋体" panose="02010600030101010101" pitchFamily="2" charset="-122"/>
              </a:rPr>
              <a:t>　</a:t>
            </a:r>
            <a:r>
              <a:rPr lang="en-US" altLang="zh-CN" sz="2400" b="0" i="0" u="sng">
                <a:solidFill>
                  <a:srgbClr val="FF0000">
                    <a:alpha val="0"/>
                  </a:srgbClr>
                </a:solidFill>
                <a:effectLst/>
                <a:uFill>
                  <a:solidFill>
                    <a:srgbClr val="000000"/>
                  </a:solidFill>
                </a:uFill>
                <a:latin typeface="Times New Roman" panose="02020603050405020304" pitchFamily="24"/>
                <a:ea typeface="宋体" panose="02010600030101010101" pitchFamily="2" charset="-122"/>
              </a:rPr>
              <a:t>DNA</a:t>
            </a:r>
            <a:r>
              <a:rPr lang="zh-CN" altLang="zh-CN" sz="2400" b="0" i="0" u="sng">
                <a:solidFill>
                  <a:srgbClr val="000000"/>
                </a:solidFill>
                <a:effectLst/>
                <a:uFill>
                  <a:solidFill>
                    <a:srgbClr val="000000"/>
                  </a:solidFill>
                </a:uFill>
                <a:latin typeface="Times New Roman" panose="02020603050405020304" pitchFamily="24"/>
                <a:ea typeface="宋体" panose="02010600030101010101" pitchFamily="2" charset="-122"/>
              </a:rPr>
              <a:t>　</a:t>
            </a:r>
            <a:r>
              <a:rPr lang="zh-CN" altLang="zh-CN" sz="2400" b="0" i="0" u="none">
                <a:solidFill>
                  <a:srgbClr val="000000"/>
                </a:solidFill>
                <a:effectLst/>
                <a:latin typeface="宋体" panose="02010600030101010101" pitchFamily="2" charset="-122"/>
                <a:ea typeface="宋体" panose="02010600030101010101" pitchFamily="2" charset="-122"/>
              </a:rPr>
              <a:t>，</a:t>
            </a:r>
            <a:r>
              <a:rPr lang="en-US" altLang="zh-CN" sz="2400" b="0" i="0" u="none">
                <a:solidFill>
                  <a:srgbClr val="000000"/>
                </a:solidFill>
                <a:effectLst/>
                <a:latin typeface="Times New Roman" panose="02020603050405020304" pitchFamily="24"/>
                <a:ea typeface="宋体" panose="02010600030101010101" pitchFamily="2" charset="-122"/>
              </a:rPr>
              <a:t>RNA</a:t>
            </a:r>
            <a:r>
              <a:rPr lang="zh-CN" altLang="zh-CN" sz="2400" b="0" i="0" u="none">
                <a:solidFill>
                  <a:srgbClr val="000000"/>
                </a:solidFill>
                <a:effectLst/>
                <a:latin typeface="Times New Roman" panose="02020603050405020304" pitchFamily="24"/>
                <a:ea typeface="宋体" panose="02010600030101010101" pitchFamily="2" charset="-122"/>
              </a:rPr>
              <a:t>病毒的遗传物质是</a:t>
            </a:r>
            <a:r>
              <a:rPr lang="zh-CN" altLang="zh-CN" sz="100" b="0" i="0" spc="-100">
                <a:solidFill>
                  <a:srgbClr val="FF0000"/>
                </a:solidFill>
                <a:effectLst/>
                <a:latin typeface="Times New Roman" panose="02020603050405020304" pitchFamily="24"/>
                <a:ea typeface="宋体" panose="02010600030101010101" pitchFamily="2" charset="-122"/>
              </a:rPr>
              <a:t> </a:t>
            </a:r>
            <a:r>
              <a:rPr lang="zh-CN" altLang="zh-CN" sz="2400" b="0" i="0" u="sng">
                <a:solidFill>
                  <a:srgbClr val="000000"/>
                </a:solidFill>
                <a:effectLst/>
                <a:uFill>
                  <a:solidFill>
                    <a:srgbClr val="000000"/>
                  </a:solidFill>
                </a:uFill>
                <a:latin typeface="Times New Roman" panose="02020603050405020304" pitchFamily="24"/>
                <a:ea typeface="宋体" panose="02010600030101010101" pitchFamily="2" charset="-122"/>
              </a:rPr>
              <a:t>　</a:t>
            </a:r>
            <a:r>
              <a:rPr lang="en-US" altLang="zh-CN" sz="2400" b="0" i="0" u="sng">
                <a:solidFill>
                  <a:srgbClr val="FF0000">
                    <a:alpha val="0"/>
                  </a:srgbClr>
                </a:solidFill>
                <a:effectLst/>
                <a:uFill>
                  <a:solidFill>
                    <a:srgbClr val="000000"/>
                  </a:solidFill>
                </a:uFill>
                <a:latin typeface="Times New Roman" panose="02020603050405020304" pitchFamily="24"/>
                <a:ea typeface="宋体" panose="02010600030101010101" pitchFamily="2" charset="-122"/>
              </a:rPr>
              <a:t>RNA</a:t>
            </a:r>
            <a:r>
              <a:rPr lang="zh-CN" altLang="zh-CN" sz="2400" b="0" i="0" u="sng">
                <a:solidFill>
                  <a:srgbClr val="000000"/>
                </a:solidFill>
                <a:effectLst/>
                <a:uFill>
                  <a:solidFill>
                    <a:srgbClr val="000000"/>
                  </a:solidFill>
                </a:uFill>
                <a:latin typeface="Times New Roman" panose="02020603050405020304" pitchFamily="24"/>
                <a:ea typeface="宋体" panose="02010600030101010101" pitchFamily="2" charset="-122"/>
              </a:rPr>
              <a:t>　</a:t>
            </a:r>
            <a:r>
              <a:rPr lang="zh-CN" altLang="zh-CN" sz="2400" b="0" i="0" u="none">
                <a:solidFill>
                  <a:srgbClr val="000000"/>
                </a:solidFill>
                <a:effectLst/>
                <a:latin typeface="宋体" panose="02010600030101010101" pitchFamily="2" charset="-122"/>
                <a:ea typeface="宋体" panose="02010600030101010101" pitchFamily="2" charset="-122"/>
              </a:rPr>
              <a:t>。</a:t>
            </a:r>
            <a:endParaRPr lang="zh-CN" altLang="zh-CN" sz="2400" b="0" i="0" u="none">
              <a:solidFill>
                <a:srgbClr val="000000"/>
              </a:solidFill>
              <a:effectLst/>
              <a:latin typeface="宋体" panose="02010600030101010101" pitchFamily="2" charset="-122"/>
              <a:ea typeface="宋体" panose="02010600030101010101" pitchFamily="2" charset="-122"/>
            </a:endParaRPr>
          </a:p>
        </p:txBody>
      </p:sp>
      <p:sp>
        <p:nvSpPr>
          <p:cNvPr id="2" name="文本框 1"/>
          <p:cNvSpPr txBox="1"/>
          <p:nvPr/>
        </p:nvSpPr>
        <p:spPr>
          <a:xfrm>
            <a:off x="6024904" y="1984170"/>
            <a:ext cx="842074" cy="569100"/>
          </a:xfrm>
          <a:prstGeom prst="rect">
            <a:avLst/>
          </a:prstGeom>
          <a:noFill/>
        </p:spPr>
        <p:txBody>
          <a:bodyPr vert="horz" wrap="none" rtlCol="0">
            <a:noAutofit/>
          </a:bodyPr>
          <a:lstStyle/>
          <a:p>
            <a:pPr>
              <a:lnSpc>
                <a:spcPct val="130000"/>
              </a:lnSpc>
            </a:pPr>
            <a:r>
              <a:rPr kumimoji="0" lang="en-US" altLang="zh-CN" sz="2400" b="0" i="0" strike="noStrike" kern="1200" cap="none" spc="0" normalizeH="0" baseline="0" noProof="0">
                <a:ln>
                  <a:noFill/>
                </a:ln>
                <a:solidFill>
                  <a:srgbClr val="FF0000"/>
                </a:solidFill>
                <a:effectLst/>
                <a:uLnTx/>
                <a:uFill>
                  <a:solidFill>
                    <a:srgbClr val="000000"/>
                  </a:solidFill>
                </a:uFill>
                <a:latin typeface="Times New Roman" panose="02020603050405020304" pitchFamily="24"/>
                <a:ea typeface="宋体" panose="02010600030101010101" pitchFamily="2" charset="-122"/>
                <a:cs typeface="+mn-cs"/>
              </a:rPr>
              <a:t>DNA</a:t>
            </a:r>
            <a:endParaRPr lang="zh-CN" altLang="en-US">
              <a:solidFill>
                <a:srgbClr val="FF0000"/>
              </a:solidFill>
            </a:endParaRPr>
          </a:p>
        </p:txBody>
      </p:sp>
      <p:sp>
        <p:nvSpPr>
          <p:cNvPr id="3" name="文本框 2"/>
          <p:cNvSpPr txBox="1"/>
          <p:nvPr/>
        </p:nvSpPr>
        <p:spPr>
          <a:xfrm>
            <a:off x="1095716" y="2459658"/>
            <a:ext cx="824611" cy="517983"/>
          </a:xfrm>
          <a:prstGeom prst="rect">
            <a:avLst/>
          </a:prstGeom>
          <a:noFill/>
        </p:spPr>
        <p:txBody>
          <a:bodyPr vert="horz" wrap="none" rtlCol="0">
            <a:noAutofit/>
          </a:bodyPr>
          <a:lstStyle/>
          <a:p>
            <a:pPr>
              <a:lnSpc>
                <a:spcPct val="130000"/>
              </a:lnSpc>
            </a:pPr>
            <a:r>
              <a:rPr kumimoji="0" lang="en-US" altLang="zh-CN" sz="2400" b="0" i="0" strike="noStrike" kern="1200" cap="none" spc="0" normalizeH="0" baseline="0" noProof="0">
                <a:ln>
                  <a:noFill/>
                </a:ln>
                <a:solidFill>
                  <a:srgbClr val="FF0000"/>
                </a:solidFill>
                <a:effectLst/>
                <a:uLnTx/>
                <a:uFill>
                  <a:solidFill>
                    <a:srgbClr val="000000"/>
                  </a:solidFill>
                </a:uFill>
                <a:latin typeface="Times New Roman" panose="02020603050405020304" pitchFamily="24"/>
                <a:ea typeface="宋体" panose="02010600030101010101" pitchFamily="2" charset="-122"/>
                <a:cs typeface="+mn-cs"/>
              </a:rPr>
              <a:t>RNA</a:t>
            </a:r>
            <a:endParaRPr lang="zh-CN" altLang="en-US">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P spid="3" grpId="0" build="allAtOnce"/>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YT"/>
        <p:cNvGrpSpPr/>
        <p:nvPr/>
      </p:nvGrpSpPr>
      <p:grpSpPr>
        <a:xfrm>
          <a:off x="0" y="0"/>
          <a:ext cx="0" cy="0"/>
          <a:chOff x="0" y="0"/>
          <a:chExt cx="0" cy="0"/>
        </a:xfrm>
      </p:grpSpPr>
      <p:sp>
        <p:nvSpPr>
          <p:cNvPr id="12212" name="yt_shape_12212"/>
          <p:cNvSpPr txBox="1"/>
          <p:nvPr/>
        </p:nvSpPr>
        <p:spPr>
          <a:xfrm>
            <a:off x="576127" y="1080000"/>
            <a:ext cx="10370075" cy="2812693"/>
          </a:xfrm>
          <a:prstGeom prst="rect">
            <a:avLst/>
          </a:prstGeom>
        </p:spPr>
        <p:txBody>
          <a:bodyPr vert="horz" wrap="square" lIns="0" tIns="0" rIns="0" bIns="0" rtlCol="0">
            <a:spAutoFit/>
          </a:bodyPr>
          <a:lstStyle/>
          <a:p>
            <a:pPr indent="609600" algn="l" eaLnBrk="1" latinLnBrk="0" hangingPunct="0">
              <a:lnSpc>
                <a:spcPct val="130000"/>
              </a:lnSpc>
            </a:pPr>
            <a:r>
              <a:rPr lang="zh-CN" altLang="zh-CN" sz="2400" b="0" i="0" u="none">
                <a:solidFill>
                  <a:srgbClr val="000000"/>
                </a:solidFill>
                <a:effectLst/>
                <a:latin typeface="Times New Roman" panose="02020603050405020304" pitchFamily="24"/>
                <a:ea typeface="黑体" panose="02010609060101010101" pitchFamily="49" charset="-122"/>
              </a:rPr>
              <a:t>易错提醒</a:t>
            </a:r>
            <a:r>
              <a:rPr lang="en-US" altLang="zh-CN" sz="2400" b="1" i="0" u="none">
                <a:solidFill>
                  <a:srgbClr val="000000"/>
                </a:solidFill>
                <a:effectLst/>
                <a:latin typeface="Times New Roman" panose="02020603050405020304" pitchFamily="24"/>
                <a:ea typeface="宋体" panose="02010600030101010101" pitchFamily="2" charset="-122"/>
              </a:rPr>
              <a:t>2</a:t>
            </a:r>
            <a:r>
              <a:rPr lang="zh-CN" altLang="zh-CN" sz="2400" b="0" i="0" u="none">
                <a:solidFill>
                  <a:srgbClr val="000000"/>
                </a:solidFill>
                <a:effectLst/>
                <a:latin typeface="Times New Roman" panose="02020603050405020304" pitchFamily="24"/>
                <a:ea typeface="宋体" panose="02010600030101010101" pitchFamily="2" charset="-122"/>
              </a:rPr>
              <a:t>　噬菌体侵染细菌实验的易错分析</a:t>
            </a:r>
            <a:endParaRPr lang="zh-CN" altLang="zh-CN" sz="2400" b="0" i="0" u="none">
              <a:solidFill>
                <a:srgbClr val="000000"/>
              </a:solidFill>
              <a:effectLst/>
              <a:latin typeface="Times New Roman" panose="02020603050405020304" pitchFamily="24"/>
              <a:ea typeface="宋体" panose="02010600030101010101" pitchFamily="2" charset="-122"/>
            </a:endParaRPr>
          </a:p>
          <a:p>
            <a:pPr indent="609600" algn="l" eaLnBrk="1" latinLnBrk="0" hangingPunct="0">
              <a:lnSpc>
                <a:spcPct val="130000"/>
              </a:lnSpc>
            </a:pPr>
            <a:r>
              <a:rPr lang="zh-CN" altLang="zh-CN" sz="2400" b="0" i="0" u="none">
                <a:solidFill>
                  <a:srgbClr val="000000"/>
                </a:solidFill>
                <a:effectLst/>
                <a:latin typeface="宋体" panose="02010600030101010101" pitchFamily="2" charset="-122"/>
                <a:ea typeface="宋体" panose="02010600030101010101" pitchFamily="2" charset="-122"/>
              </a:rPr>
              <a:t>（</a:t>
            </a:r>
            <a:r>
              <a:rPr lang="en-US" altLang="zh-CN" sz="2400" b="0" i="0" u="none">
                <a:solidFill>
                  <a:srgbClr val="000000"/>
                </a:solidFill>
                <a:effectLst/>
                <a:latin typeface="Times New Roman" panose="02020603050405020304" pitchFamily="24"/>
                <a:ea typeface="宋体" panose="02010600030101010101" pitchFamily="2" charset="-122"/>
              </a:rPr>
              <a:t>1</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噬菌体侵染细菌实验中的标记误区</a:t>
            </a:r>
            <a:endParaRPr lang="zh-CN" altLang="zh-CN" sz="2400" b="0" i="0" u="none">
              <a:solidFill>
                <a:srgbClr val="000000"/>
              </a:solidFill>
              <a:effectLst/>
              <a:latin typeface="Times New Roman" panose="02020603050405020304" pitchFamily="24"/>
              <a:ea typeface="宋体" panose="02010600030101010101" pitchFamily="2" charset="-122"/>
            </a:endParaRPr>
          </a:p>
          <a:p>
            <a:pPr indent="609600" algn="l" eaLnBrk="1" latinLnBrk="0" hangingPunct="0">
              <a:lnSpc>
                <a:spcPct val="130000"/>
              </a:lnSpc>
            </a:pPr>
            <a:r>
              <a:rPr lang="en-US" altLang="zh-CN" sz="2400" b="0" i="0" u="none">
                <a:solidFill>
                  <a:srgbClr val="000000"/>
                </a:solidFill>
                <a:effectLst/>
                <a:latin typeface="宋体" panose="02010600030101010101" pitchFamily="2" charset="-122"/>
                <a:ea typeface="宋体" panose="02010600030101010101" pitchFamily="2" charset="-122"/>
              </a:rPr>
              <a:t>①</a:t>
            </a:r>
            <a:r>
              <a:rPr lang="zh-CN" altLang="zh-CN" sz="2400" b="0" i="0" u="none">
                <a:solidFill>
                  <a:srgbClr val="000000"/>
                </a:solidFill>
                <a:effectLst/>
                <a:latin typeface="Times New Roman" panose="02020603050405020304" pitchFamily="24"/>
                <a:ea typeface="宋体" panose="02010600030101010101" pitchFamily="2" charset="-122"/>
              </a:rPr>
              <a:t> 该实验不能标记</a:t>
            </a:r>
            <a:r>
              <a:rPr lang="en-US" altLang="zh-CN" sz="2400" b="0" i="0" u="none">
                <a:solidFill>
                  <a:srgbClr val="000000"/>
                </a:solidFill>
                <a:effectLst/>
                <a:latin typeface="Times New Roman" panose="02020603050405020304" pitchFamily="24"/>
                <a:ea typeface="宋体" panose="02010600030101010101" pitchFamily="2" charset="-122"/>
              </a:rPr>
              <a:t>C</a:t>
            </a:r>
            <a:r>
              <a:rPr lang="zh-CN" altLang="zh-CN" sz="2400" b="0" i="0" u="none">
                <a:solidFill>
                  <a:srgbClr val="000000"/>
                </a:solidFill>
                <a:effectLst/>
                <a:latin typeface="宋体" panose="02010600030101010101" pitchFamily="2" charset="-122"/>
                <a:ea typeface="宋体" panose="02010600030101010101" pitchFamily="2" charset="-122"/>
              </a:rPr>
              <a:t>、</a:t>
            </a:r>
            <a:r>
              <a:rPr lang="en-US" altLang="zh-CN" sz="2400" b="0" i="0" u="none">
                <a:solidFill>
                  <a:srgbClr val="000000"/>
                </a:solidFill>
                <a:effectLst/>
                <a:latin typeface="Times New Roman" panose="02020603050405020304" pitchFamily="24"/>
                <a:ea typeface="宋体" panose="02010600030101010101" pitchFamily="2" charset="-122"/>
              </a:rPr>
              <a:t>H</a:t>
            </a:r>
            <a:r>
              <a:rPr lang="zh-CN" altLang="zh-CN" sz="2400" b="0" i="0" u="none">
                <a:solidFill>
                  <a:srgbClr val="000000"/>
                </a:solidFill>
                <a:effectLst/>
                <a:latin typeface="宋体" panose="02010600030101010101" pitchFamily="2" charset="-122"/>
                <a:ea typeface="宋体" panose="02010600030101010101" pitchFamily="2" charset="-122"/>
              </a:rPr>
              <a:t>、</a:t>
            </a:r>
            <a:r>
              <a:rPr lang="en-US" altLang="zh-CN" sz="2400" b="0" i="0" u="none">
                <a:solidFill>
                  <a:srgbClr val="000000"/>
                </a:solidFill>
                <a:effectLst/>
                <a:latin typeface="Times New Roman" panose="02020603050405020304" pitchFamily="24"/>
                <a:ea typeface="宋体" panose="02010600030101010101" pitchFamily="2" charset="-122"/>
              </a:rPr>
              <a:t>O</a:t>
            </a:r>
            <a:r>
              <a:rPr lang="zh-CN" altLang="zh-CN" sz="2400" b="0" i="0" u="none">
                <a:solidFill>
                  <a:srgbClr val="000000"/>
                </a:solidFill>
                <a:effectLst/>
                <a:latin typeface="宋体" panose="02010600030101010101" pitchFamily="2" charset="-122"/>
                <a:ea typeface="宋体" panose="02010600030101010101" pitchFamily="2" charset="-122"/>
              </a:rPr>
              <a:t>、</a:t>
            </a:r>
            <a:r>
              <a:rPr lang="en-US" altLang="zh-CN" sz="2400" b="0" i="0" u="none">
                <a:solidFill>
                  <a:srgbClr val="000000"/>
                </a:solidFill>
                <a:effectLst/>
                <a:latin typeface="Times New Roman" panose="02020603050405020304" pitchFamily="24"/>
                <a:ea typeface="宋体" panose="02010600030101010101" pitchFamily="2" charset="-122"/>
              </a:rPr>
              <a:t>N</a:t>
            </a:r>
            <a:r>
              <a:rPr lang="zh-CN" altLang="zh-CN" sz="2400" b="0" i="0" u="none">
                <a:solidFill>
                  <a:srgbClr val="000000"/>
                </a:solidFill>
                <a:effectLst/>
                <a:latin typeface="Times New Roman" panose="02020603050405020304" pitchFamily="24"/>
                <a:ea typeface="宋体" panose="02010600030101010101" pitchFamily="2" charset="-122"/>
              </a:rPr>
              <a:t>这些</a:t>
            </a:r>
            <a:r>
              <a:rPr lang="en-US" altLang="zh-CN" sz="2400" b="0" i="0" u="none">
                <a:solidFill>
                  <a:srgbClr val="000000"/>
                </a:solidFill>
                <a:effectLst/>
                <a:latin typeface="Times New Roman" panose="02020603050405020304" pitchFamily="24"/>
                <a:ea typeface="宋体" panose="02010600030101010101" pitchFamily="2" charset="-122"/>
              </a:rPr>
              <a:t>DNA</a:t>
            </a:r>
            <a:r>
              <a:rPr lang="zh-CN" altLang="zh-CN" sz="2400" b="0" i="0" u="none">
                <a:solidFill>
                  <a:srgbClr val="000000"/>
                </a:solidFill>
                <a:effectLst/>
                <a:latin typeface="Times New Roman" panose="02020603050405020304" pitchFamily="24"/>
                <a:ea typeface="宋体" panose="02010600030101010101" pitchFamily="2" charset="-122"/>
              </a:rPr>
              <a:t>和蛋白质共有的元素</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否则无法将</a:t>
            </a:r>
            <a:r>
              <a:rPr lang="en-US" altLang="zh-CN" sz="2400" b="0" i="0" u="none">
                <a:solidFill>
                  <a:srgbClr val="000000"/>
                </a:solidFill>
                <a:effectLst/>
                <a:latin typeface="Times New Roman" panose="02020603050405020304" pitchFamily="24"/>
                <a:ea typeface="宋体" panose="02010600030101010101" pitchFamily="2" charset="-122"/>
              </a:rPr>
              <a:t>DNA</a:t>
            </a:r>
            <a:r>
              <a:rPr lang="zh-CN" altLang="zh-CN" sz="2400" b="0" i="0" u="none">
                <a:solidFill>
                  <a:srgbClr val="000000"/>
                </a:solidFill>
                <a:effectLst/>
                <a:latin typeface="Times New Roman" panose="02020603050405020304" pitchFamily="24"/>
                <a:ea typeface="宋体" panose="02010600030101010101" pitchFamily="2" charset="-122"/>
              </a:rPr>
              <a:t>和蛋白质区分开</a:t>
            </a:r>
            <a:r>
              <a:rPr lang="zh-CN" altLang="zh-CN" sz="2400" b="0" i="0" u="none">
                <a:solidFill>
                  <a:srgbClr val="000000"/>
                </a:solidFill>
                <a:effectLst/>
                <a:latin typeface="宋体" panose="02010600030101010101" pitchFamily="2" charset="-122"/>
                <a:ea typeface="宋体" panose="02010600030101010101" pitchFamily="2" charset="-122"/>
              </a:rPr>
              <a:t>。</a:t>
            </a:r>
            <a:endParaRPr lang="zh-CN" altLang="zh-CN" sz="2400" b="0" i="0" u="none">
              <a:solidFill>
                <a:srgbClr val="000000"/>
              </a:solidFill>
              <a:effectLst/>
              <a:latin typeface="宋体" panose="02010600030101010101" pitchFamily="2" charset="-122"/>
              <a:ea typeface="宋体" panose="02010600030101010101" pitchFamily="2" charset="-122"/>
            </a:endParaRPr>
          </a:p>
          <a:p>
            <a:pPr indent="609600" algn="l" eaLnBrk="1" latinLnBrk="0" hangingPunct="0">
              <a:lnSpc>
                <a:spcPct val="130000"/>
              </a:lnSpc>
            </a:pPr>
            <a:r>
              <a:rPr lang="en-US" altLang="zh-CN" sz="2400" b="0" i="0" u="none">
                <a:solidFill>
                  <a:srgbClr val="000000"/>
                </a:solidFill>
                <a:effectLst/>
                <a:latin typeface="宋体" panose="02010600030101010101" pitchFamily="2" charset="-122"/>
                <a:ea typeface="宋体" panose="02010600030101010101" pitchFamily="2" charset="-122"/>
              </a:rPr>
              <a:t>②</a:t>
            </a:r>
            <a:r>
              <a:rPr lang="zh-CN" altLang="zh-CN" sz="2400" b="0" i="0" u="none">
                <a:solidFill>
                  <a:srgbClr val="000000"/>
                </a:solidFill>
                <a:effectLst/>
                <a:latin typeface="Times New Roman" panose="02020603050405020304" pitchFamily="24"/>
                <a:ea typeface="宋体" panose="02010600030101010101" pitchFamily="2" charset="-122"/>
              </a:rPr>
              <a:t> </a:t>
            </a:r>
            <a:r>
              <a:rPr lang="en-US" altLang="zh-CN" sz="2400" b="0" i="0" u="none" baseline="30000">
                <a:solidFill>
                  <a:srgbClr val="000000"/>
                </a:solidFill>
                <a:effectLst/>
                <a:latin typeface="Times New Roman" panose="02020603050405020304" pitchFamily="24"/>
                <a:ea typeface="宋体" panose="02010600030101010101" pitchFamily="2" charset="-122"/>
              </a:rPr>
              <a:t>35</a:t>
            </a:r>
            <a:r>
              <a:rPr lang="en-US" altLang="zh-CN" sz="2400" b="0" i="0" u="none">
                <a:solidFill>
                  <a:srgbClr val="000000"/>
                </a:solidFill>
                <a:effectLst/>
                <a:latin typeface="Times New Roman" panose="02020603050405020304" pitchFamily="24"/>
                <a:ea typeface="宋体" panose="02010600030101010101" pitchFamily="2" charset="-122"/>
              </a:rPr>
              <a:t>S</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标记蛋白质</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和</a:t>
            </a:r>
            <a:r>
              <a:rPr lang="en-US" altLang="zh-CN" sz="2400" b="0" i="0" u="none" baseline="30000">
                <a:solidFill>
                  <a:srgbClr val="000000"/>
                </a:solidFill>
                <a:effectLst/>
                <a:latin typeface="Times New Roman" panose="02020603050405020304" pitchFamily="24"/>
                <a:ea typeface="宋体" panose="02010600030101010101" pitchFamily="2" charset="-122"/>
              </a:rPr>
              <a:t>32</a:t>
            </a:r>
            <a:r>
              <a:rPr lang="en-US" altLang="zh-CN" sz="2400" b="0" i="0" u="none">
                <a:solidFill>
                  <a:srgbClr val="000000"/>
                </a:solidFill>
                <a:effectLst/>
                <a:latin typeface="Times New Roman" panose="02020603050405020304" pitchFamily="24"/>
                <a:ea typeface="宋体" panose="02010600030101010101" pitchFamily="2" charset="-122"/>
              </a:rPr>
              <a:t>P</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标记</a:t>
            </a:r>
            <a:r>
              <a:rPr lang="en-US" altLang="zh-CN" sz="2400" b="0" i="0" u="none">
                <a:solidFill>
                  <a:srgbClr val="000000"/>
                </a:solidFill>
                <a:effectLst/>
                <a:latin typeface="Times New Roman" panose="02020603050405020304" pitchFamily="24"/>
                <a:ea typeface="宋体" panose="02010600030101010101" pitchFamily="2" charset="-122"/>
              </a:rPr>
              <a:t>DNA</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FF0000"/>
                </a:solidFill>
                <a:effectLst/>
                <a:latin typeface="Times New Roman" panose="02020603050405020304" pitchFamily="24"/>
                <a:ea typeface="宋体" panose="02010600030101010101" pitchFamily="2" charset="-122"/>
              </a:rPr>
              <a:t>不能同时</a:t>
            </a:r>
            <a:r>
              <a:rPr lang="zh-CN" altLang="zh-CN" sz="2400" b="0" i="0" u="none">
                <a:solidFill>
                  <a:srgbClr val="000000"/>
                </a:solidFill>
                <a:effectLst/>
                <a:latin typeface="Times New Roman" panose="02020603050405020304" pitchFamily="24"/>
                <a:ea typeface="宋体" panose="02010600030101010101" pitchFamily="2" charset="-122"/>
              </a:rPr>
              <a:t>标记在同一噬菌体上</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因为放射性检测时只能检测到存在部位</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不能确定是何种元素的放射性</a:t>
            </a:r>
            <a:r>
              <a:rPr lang="zh-CN" altLang="zh-CN" sz="2400" b="0" i="0" u="none">
                <a:solidFill>
                  <a:srgbClr val="000000"/>
                </a:solidFill>
                <a:effectLst/>
                <a:latin typeface="宋体" panose="02010600030101010101" pitchFamily="2" charset="-122"/>
                <a:ea typeface="宋体" panose="02010600030101010101" pitchFamily="2" charset="-122"/>
              </a:rPr>
              <a:t>。</a:t>
            </a:r>
            <a:endParaRPr lang="zh-CN" altLang="zh-CN" sz="2400" b="0" i="0" u="none">
              <a:solidFill>
                <a:srgbClr val="000000"/>
              </a:solidFill>
              <a:effectLst/>
              <a:latin typeface="宋体" panose="02010600030101010101" pitchFamily="2" charset="-122"/>
              <a:ea typeface="宋体" panose="02010600030101010101" pitchFamily="2" charset="-122"/>
            </a:endParaRP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YT"/>
        <p:cNvGrpSpPr/>
        <p:nvPr/>
      </p:nvGrpSpPr>
      <p:grpSpPr>
        <a:xfrm>
          <a:off x="0" y="0"/>
          <a:ext cx="0" cy="0"/>
          <a:chOff x="0" y="0"/>
          <a:chExt cx="0" cy="0"/>
        </a:xfrm>
      </p:grpSpPr>
      <p:sp>
        <p:nvSpPr>
          <p:cNvPr id="12216" name="yt_shape_12216"/>
          <p:cNvSpPr txBox="1"/>
          <p:nvPr/>
        </p:nvSpPr>
        <p:spPr>
          <a:xfrm>
            <a:off x="576127" y="1080000"/>
            <a:ext cx="10370075" cy="2349041"/>
          </a:xfrm>
          <a:prstGeom prst="rect">
            <a:avLst/>
          </a:prstGeom>
        </p:spPr>
        <p:txBody>
          <a:bodyPr vert="horz" wrap="square" lIns="0" tIns="0" rIns="0" bIns="0" rtlCol="0">
            <a:spAutoFit/>
          </a:bodyPr>
          <a:lstStyle/>
          <a:p>
            <a:pPr indent="609600" algn="l" eaLnBrk="1" latinLnBrk="0" hangingPunct="0">
              <a:lnSpc>
                <a:spcPct val="130000"/>
              </a:lnSpc>
            </a:pPr>
            <a:r>
              <a:rPr lang="zh-CN" altLang="zh-CN" sz="2400" b="0" i="0" u="none">
                <a:solidFill>
                  <a:srgbClr val="000000"/>
                </a:solidFill>
                <a:effectLst/>
                <a:latin typeface="宋体" panose="02010600030101010101" pitchFamily="2" charset="-122"/>
                <a:ea typeface="宋体" panose="02010600030101010101" pitchFamily="2" charset="-122"/>
              </a:rPr>
              <a:t>（</a:t>
            </a:r>
            <a:r>
              <a:rPr lang="en-US" altLang="zh-CN" sz="2400" b="0" i="0" u="none">
                <a:solidFill>
                  <a:srgbClr val="000000"/>
                </a:solidFill>
                <a:effectLst/>
                <a:latin typeface="Times New Roman" panose="02020603050405020304" pitchFamily="24"/>
                <a:ea typeface="宋体" panose="02010600030101010101" pitchFamily="2" charset="-122"/>
              </a:rPr>
              <a:t>2</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噬菌体侵染细菌实验与艾弗里的肺炎链球菌转化实验的方法不同</a:t>
            </a:r>
            <a:endParaRPr lang="zh-CN" altLang="zh-CN" sz="2400" b="0" i="0" u="none">
              <a:solidFill>
                <a:srgbClr val="000000"/>
              </a:solidFill>
              <a:effectLst/>
              <a:latin typeface="Times New Roman" panose="02020603050405020304" pitchFamily="24"/>
              <a:ea typeface="宋体" panose="02010600030101010101" pitchFamily="2" charset="-122"/>
            </a:endParaRPr>
          </a:p>
          <a:p>
            <a:pPr indent="609600" algn="l" eaLnBrk="1" latinLnBrk="0" hangingPunct="0">
              <a:lnSpc>
                <a:spcPct val="130000"/>
              </a:lnSpc>
            </a:pPr>
            <a:r>
              <a:rPr lang="en-US" altLang="zh-CN" sz="2400" b="0" i="0" u="none">
                <a:solidFill>
                  <a:srgbClr val="000000"/>
                </a:solidFill>
                <a:effectLst/>
                <a:latin typeface="宋体" panose="02010600030101010101" pitchFamily="2" charset="-122"/>
                <a:ea typeface="宋体" panose="02010600030101010101" pitchFamily="2" charset="-122"/>
              </a:rPr>
              <a:t>①</a:t>
            </a:r>
            <a:r>
              <a:rPr lang="zh-CN" altLang="zh-CN" sz="2400" b="0" i="0" u="none">
                <a:solidFill>
                  <a:srgbClr val="000000"/>
                </a:solidFill>
                <a:effectLst/>
                <a:latin typeface="Times New Roman" panose="02020603050405020304" pitchFamily="24"/>
                <a:ea typeface="宋体" panose="02010600030101010101" pitchFamily="2" charset="-122"/>
              </a:rPr>
              <a:t> 前者采用放射性同位素标记法</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即分别标记</a:t>
            </a:r>
            <a:r>
              <a:rPr lang="en-US" altLang="zh-CN" sz="2400" b="0" i="0" u="none">
                <a:solidFill>
                  <a:srgbClr val="000000"/>
                </a:solidFill>
                <a:effectLst/>
                <a:latin typeface="Times New Roman" panose="02020603050405020304" pitchFamily="24"/>
                <a:ea typeface="宋体" panose="02010600030101010101" pitchFamily="2" charset="-122"/>
              </a:rPr>
              <a:t>DNA</a:t>
            </a:r>
            <a:r>
              <a:rPr lang="zh-CN" altLang="zh-CN" sz="2400" b="0" i="0" u="none">
                <a:solidFill>
                  <a:srgbClr val="000000"/>
                </a:solidFill>
                <a:effectLst/>
                <a:latin typeface="Times New Roman" panose="02020603050405020304" pitchFamily="24"/>
                <a:ea typeface="宋体" panose="02010600030101010101" pitchFamily="2" charset="-122"/>
              </a:rPr>
              <a:t>和蛋白质的特征元素</a:t>
            </a:r>
            <a:r>
              <a:rPr lang="zh-CN" altLang="zh-CN" sz="2400" b="0" i="0" u="none">
                <a:solidFill>
                  <a:srgbClr val="000000"/>
                </a:solidFill>
                <a:effectLst/>
                <a:latin typeface="宋体" panose="02010600030101010101" pitchFamily="2" charset="-122"/>
                <a:ea typeface="宋体" panose="02010600030101010101" pitchFamily="2" charset="-122"/>
              </a:rPr>
              <a:t>（</a:t>
            </a:r>
            <a:r>
              <a:rPr lang="en-US" altLang="zh-CN" sz="2400" b="0" i="0" u="none" baseline="30000">
                <a:solidFill>
                  <a:srgbClr val="000000"/>
                </a:solidFill>
                <a:effectLst/>
                <a:latin typeface="Times New Roman" panose="02020603050405020304" pitchFamily="24"/>
                <a:ea typeface="宋体" panose="02010600030101010101" pitchFamily="2" charset="-122"/>
              </a:rPr>
              <a:t>32</a:t>
            </a:r>
            <a:r>
              <a:rPr lang="en-US" altLang="zh-CN" sz="2400" b="0" i="0" u="none">
                <a:solidFill>
                  <a:srgbClr val="000000"/>
                </a:solidFill>
                <a:effectLst/>
                <a:latin typeface="Times New Roman" panose="02020603050405020304" pitchFamily="24"/>
                <a:ea typeface="宋体" panose="02010600030101010101" pitchFamily="2" charset="-122"/>
              </a:rPr>
              <a:t>P</a:t>
            </a:r>
            <a:r>
              <a:rPr lang="zh-CN" altLang="zh-CN" sz="2400" b="0" i="0" u="none">
                <a:solidFill>
                  <a:srgbClr val="000000"/>
                </a:solidFill>
                <a:effectLst/>
                <a:latin typeface="Times New Roman" panose="02020603050405020304" pitchFamily="24"/>
                <a:ea typeface="宋体" panose="02010600030101010101" pitchFamily="2" charset="-122"/>
              </a:rPr>
              <a:t>和</a:t>
            </a:r>
            <a:r>
              <a:rPr lang="en-US" altLang="zh-CN" sz="2400" b="0" i="0" u="none" baseline="30000">
                <a:solidFill>
                  <a:srgbClr val="000000"/>
                </a:solidFill>
                <a:effectLst/>
                <a:latin typeface="Times New Roman" panose="02020603050405020304" pitchFamily="24"/>
                <a:ea typeface="宋体" panose="02010600030101010101" pitchFamily="2" charset="-122"/>
              </a:rPr>
              <a:t>35</a:t>
            </a:r>
            <a:r>
              <a:rPr lang="en-US" altLang="zh-CN" sz="2400" b="0" i="0" u="none">
                <a:solidFill>
                  <a:srgbClr val="000000"/>
                </a:solidFill>
                <a:effectLst/>
                <a:latin typeface="Times New Roman" panose="02020603050405020304" pitchFamily="24"/>
                <a:ea typeface="宋体" panose="02010600030101010101" pitchFamily="2" charset="-122"/>
              </a:rPr>
              <a:t>S</a:t>
            </a:r>
            <a:r>
              <a:rPr lang="zh-CN" altLang="zh-CN" sz="2400" b="0" i="0" u="none">
                <a:solidFill>
                  <a:srgbClr val="000000"/>
                </a:solidFill>
                <a:effectLst/>
                <a:latin typeface="宋体" panose="02010600030101010101" pitchFamily="2" charset="-122"/>
                <a:ea typeface="宋体" panose="02010600030101010101" pitchFamily="2" charset="-122"/>
              </a:rPr>
              <a:t>）。</a:t>
            </a:r>
            <a:endParaRPr lang="zh-CN" altLang="zh-CN" sz="2400" b="0" i="0" u="none">
              <a:solidFill>
                <a:srgbClr val="000000"/>
              </a:solidFill>
              <a:effectLst/>
              <a:latin typeface="宋体" panose="02010600030101010101" pitchFamily="2" charset="-122"/>
              <a:ea typeface="宋体" panose="02010600030101010101" pitchFamily="2" charset="-122"/>
            </a:endParaRPr>
          </a:p>
          <a:p>
            <a:pPr indent="609600" algn="l" eaLnBrk="1" latinLnBrk="0" hangingPunct="0">
              <a:lnSpc>
                <a:spcPct val="130000"/>
              </a:lnSpc>
            </a:pPr>
            <a:r>
              <a:rPr lang="en-US" altLang="zh-CN" sz="2400" b="0" i="0" u="none">
                <a:solidFill>
                  <a:srgbClr val="000000"/>
                </a:solidFill>
                <a:effectLst/>
                <a:latin typeface="宋体" panose="02010600030101010101" pitchFamily="2" charset="-122"/>
                <a:ea typeface="宋体" panose="02010600030101010101" pitchFamily="2" charset="-122"/>
              </a:rPr>
              <a:t>②</a:t>
            </a:r>
            <a:r>
              <a:rPr lang="zh-CN" altLang="zh-CN" sz="2400" b="0" i="0" u="none">
                <a:solidFill>
                  <a:srgbClr val="000000"/>
                </a:solidFill>
                <a:effectLst/>
                <a:latin typeface="Times New Roman" panose="02020603050405020304" pitchFamily="24"/>
                <a:ea typeface="宋体" panose="02010600030101010101" pitchFamily="2" charset="-122"/>
              </a:rPr>
              <a:t> 后者则采用直接分离法</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即分离</a:t>
            </a:r>
            <a:r>
              <a:rPr lang="en-US" altLang="zh-CN" sz="2400" b="0" i="0" u="none">
                <a:solidFill>
                  <a:srgbClr val="000000"/>
                </a:solidFill>
                <a:effectLst/>
                <a:latin typeface="Times New Roman" panose="02020603050405020304" pitchFamily="24"/>
                <a:ea typeface="宋体" panose="02010600030101010101" pitchFamily="2" charset="-122"/>
              </a:rPr>
              <a:t>S</a:t>
            </a:r>
            <a:r>
              <a:rPr lang="zh-CN" altLang="zh-CN" sz="2400" b="0" i="0" u="none">
                <a:solidFill>
                  <a:srgbClr val="000000"/>
                </a:solidFill>
                <a:effectLst/>
                <a:latin typeface="Times New Roman" panose="02020603050405020304" pitchFamily="24"/>
                <a:ea typeface="宋体" panose="02010600030101010101" pitchFamily="2" charset="-122"/>
              </a:rPr>
              <a:t>型细菌的</a:t>
            </a:r>
            <a:r>
              <a:rPr lang="en-US" altLang="zh-CN" sz="2400" b="0" i="0" u="none">
                <a:solidFill>
                  <a:srgbClr val="000000"/>
                </a:solidFill>
                <a:effectLst/>
                <a:latin typeface="Times New Roman" panose="02020603050405020304" pitchFamily="24"/>
                <a:ea typeface="宋体" panose="02010600030101010101" pitchFamily="2" charset="-122"/>
              </a:rPr>
              <a:t>DNA</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多糖</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蛋白质等</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分别与</a:t>
            </a:r>
            <a:r>
              <a:rPr lang="en-US" altLang="zh-CN" sz="2400" b="0" i="0" u="none">
                <a:solidFill>
                  <a:srgbClr val="000000"/>
                </a:solidFill>
                <a:effectLst/>
                <a:latin typeface="Times New Roman" panose="02020603050405020304" pitchFamily="24"/>
                <a:ea typeface="宋体" panose="02010600030101010101" pitchFamily="2" charset="-122"/>
              </a:rPr>
              <a:t>R</a:t>
            </a:r>
            <a:r>
              <a:rPr lang="zh-CN" altLang="zh-CN" sz="2400" b="0" i="0" u="none">
                <a:solidFill>
                  <a:srgbClr val="000000"/>
                </a:solidFill>
                <a:effectLst/>
                <a:latin typeface="Times New Roman" panose="02020603050405020304" pitchFamily="24"/>
                <a:ea typeface="宋体" panose="02010600030101010101" pitchFamily="2" charset="-122"/>
              </a:rPr>
              <a:t>型细菌混合培养</a:t>
            </a:r>
            <a:r>
              <a:rPr lang="zh-CN" altLang="zh-CN" sz="2400" b="0" i="0" u="none">
                <a:solidFill>
                  <a:srgbClr val="000000"/>
                </a:solidFill>
                <a:effectLst/>
                <a:latin typeface="宋体" panose="02010600030101010101" pitchFamily="2" charset="-122"/>
                <a:ea typeface="宋体" panose="02010600030101010101" pitchFamily="2" charset="-122"/>
              </a:rPr>
              <a:t>。</a:t>
            </a:r>
            <a:endParaRPr lang="zh-CN" altLang="zh-CN" sz="2400" b="0" i="0" u="none">
              <a:solidFill>
                <a:srgbClr val="000000"/>
              </a:solidFill>
              <a:effectLst/>
              <a:latin typeface="宋体" panose="02010600030101010101" pitchFamily="2" charset="-122"/>
              <a:ea typeface="宋体" panose="02010600030101010101" pitchFamily="2" charset="-122"/>
            </a:endParaRP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YT"/>
        <p:cNvGrpSpPr/>
        <p:nvPr/>
      </p:nvGrpSpPr>
      <p:grpSpPr>
        <a:xfrm>
          <a:off x="0" y="0"/>
          <a:ext cx="0" cy="0"/>
          <a:chOff x="0" y="0"/>
          <a:chExt cx="0" cy="0"/>
        </a:xfrm>
      </p:grpSpPr>
      <p:sp>
        <p:nvSpPr>
          <p:cNvPr id="12219" name="yt_shape_12219"/>
          <p:cNvSpPr txBox="1"/>
          <p:nvPr/>
        </p:nvSpPr>
        <p:spPr>
          <a:xfrm>
            <a:off x="576127" y="1080000"/>
            <a:ext cx="10370075" cy="4253087"/>
          </a:xfrm>
          <a:prstGeom prst="rect">
            <a:avLst/>
          </a:prstGeom>
        </p:spPr>
        <p:txBody>
          <a:bodyPr vert="horz" wrap="square" lIns="0" tIns="0" rIns="0" bIns="0" rtlCol="0">
            <a:spAutoFit/>
          </a:bodyPr>
          <a:lstStyle/>
          <a:p>
            <a:pPr indent="609600" algn="l" eaLnBrk="1" latinLnBrk="0" hangingPunct="0">
              <a:lnSpc>
                <a:spcPct val="130000"/>
              </a:lnSpc>
            </a:pPr>
            <a:r>
              <a:rPr lang="zh-CN" altLang="zh-CN" sz="2400" b="0" i="0" u="none">
                <a:solidFill>
                  <a:srgbClr val="000000"/>
                </a:solidFill>
                <a:effectLst/>
                <a:latin typeface="宋体" panose="02010600030101010101" pitchFamily="2" charset="-122"/>
                <a:ea typeface="宋体" panose="02010600030101010101" pitchFamily="2" charset="-122"/>
              </a:rPr>
              <a:t>（</a:t>
            </a:r>
            <a:r>
              <a:rPr lang="en-US" altLang="zh-CN" sz="2400" b="0" i="0" u="none">
                <a:solidFill>
                  <a:srgbClr val="000000"/>
                </a:solidFill>
                <a:effectLst/>
                <a:latin typeface="Times New Roman" panose="02020603050405020304" pitchFamily="24"/>
                <a:ea typeface="宋体" panose="02010600030101010101" pitchFamily="2" charset="-122"/>
              </a:rPr>
              <a:t>3</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保温与搅拌</a:t>
            </a:r>
            <a:endParaRPr lang="zh-CN" altLang="zh-CN" sz="2400" b="0" i="0" u="none">
              <a:solidFill>
                <a:srgbClr val="000000"/>
              </a:solidFill>
              <a:effectLst/>
              <a:latin typeface="Times New Roman" panose="02020603050405020304" pitchFamily="24"/>
              <a:ea typeface="宋体" panose="02010600030101010101" pitchFamily="2" charset="-122"/>
            </a:endParaRPr>
          </a:p>
          <a:p>
            <a:pPr indent="609600" algn="l" eaLnBrk="1" latinLnBrk="0" hangingPunct="0">
              <a:lnSpc>
                <a:spcPct val="130000"/>
              </a:lnSpc>
            </a:pPr>
            <a:r>
              <a:rPr lang="en-US" altLang="zh-CN" sz="2400" b="0" i="0" u="none">
                <a:solidFill>
                  <a:srgbClr val="000000"/>
                </a:solidFill>
                <a:effectLst/>
                <a:latin typeface="宋体" panose="02010600030101010101" pitchFamily="2" charset="-122"/>
                <a:ea typeface="宋体" panose="02010600030101010101" pitchFamily="2" charset="-122"/>
              </a:rPr>
              <a:t>①</a:t>
            </a:r>
            <a:r>
              <a:rPr lang="zh-CN" altLang="zh-CN" sz="2400" b="0" i="0" u="none">
                <a:solidFill>
                  <a:srgbClr val="000000"/>
                </a:solidFill>
                <a:effectLst/>
                <a:latin typeface="Times New Roman" panose="02020603050405020304" pitchFamily="24"/>
                <a:ea typeface="宋体" panose="02010600030101010101" pitchFamily="2" charset="-122"/>
              </a:rPr>
              <a:t> 保温时间过短或过长</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对</a:t>
            </a:r>
            <a:r>
              <a:rPr lang="en-US" altLang="zh-CN" sz="2400" b="0" i="0" u="none" baseline="30000">
                <a:solidFill>
                  <a:srgbClr val="000000"/>
                </a:solidFill>
                <a:effectLst/>
                <a:latin typeface="Times New Roman" panose="02020603050405020304" pitchFamily="24"/>
                <a:ea typeface="宋体" panose="02010600030101010101" pitchFamily="2" charset="-122"/>
              </a:rPr>
              <a:t>32</a:t>
            </a:r>
            <a:r>
              <a:rPr lang="en-US" altLang="zh-CN" sz="2400" b="0" i="0" u="none">
                <a:solidFill>
                  <a:srgbClr val="000000"/>
                </a:solidFill>
                <a:effectLst/>
                <a:latin typeface="Times New Roman" panose="02020603050405020304" pitchFamily="24"/>
                <a:ea typeface="宋体" panose="02010600030101010101" pitchFamily="2" charset="-122"/>
              </a:rPr>
              <a:t>P</a:t>
            </a:r>
            <a:r>
              <a:rPr lang="zh-CN" altLang="zh-CN" sz="2400" b="0" i="0" u="none">
                <a:solidFill>
                  <a:srgbClr val="000000"/>
                </a:solidFill>
                <a:effectLst/>
                <a:latin typeface="Times New Roman" panose="02020603050405020304" pitchFamily="24"/>
                <a:ea typeface="宋体" panose="02010600030101010101" pitchFamily="2" charset="-122"/>
              </a:rPr>
              <a:t>标记实验的影响较大</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保温时间过短或过长</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上清液中</a:t>
            </a:r>
            <a:r>
              <a:rPr lang="en-US" altLang="zh-CN" sz="2400" b="0" i="0" u="none" baseline="30000">
                <a:solidFill>
                  <a:srgbClr val="000000"/>
                </a:solidFill>
                <a:effectLst/>
                <a:latin typeface="Times New Roman" panose="02020603050405020304" pitchFamily="24"/>
                <a:ea typeface="宋体" panose="02010600030101010101" pitchFamily="2" charset="-122"/>
              </a:rPr>
              <a:t>32</a:t>
            </a:r>
            <a:r>
              <a:rPr lang="en-US" altLang="zh-CN" sz="2400" b="0" i="0" u="none">
                <a:solidFill>
                  <a:srgbClr val="000000"/>
                </a:solidFill>
                <a:effectLst/>
                <a:latin typeface="Times New Roman" panose="02020603050405020304" pitchFamily="24"/>
                <a:ea typeface="宋体" panose="02010600030101010101" pitchFamily="2" charset="-122"/>
              </a:rPr>
              <a:t>P</a:t>
            </a:r>
            <a:r>
              <a:rPr lang="zh-CN" altLang="zh-CN" sz="2400" b="0" i="0" u="none">
                <a:solidFill>
                  <a:srgbClr val="000000"/>
                </a:solidFill>
                <a:effectLst/>
                <a:latin typeface="Times New Roman" panose="02020603050405020304" pitchFamily="24"/>
                <a:ea typeface="宋体" panose="02010600030101010101" pitchFamily="2" charset="-122"/>
              </a:rPr>
              <a:t>的放射性都高</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前者产生的原因是大量的</a:t>
            </a:r>
            <a:r>
              <a:rPr lang="en-US" altLang="zh-CN" sz="2400" b="0" i="0" u="none" baseline="30000">
                <a:solidFill>
                  <a:srgbClr val="000000"/>
                </a:solidFill>
                <a:effectLst/>
                <a:latin typeface="Times New Roman" panose="02020603050405020304" pitchFamily="24"/>
                <a:ea typeface="宋体" panose="02010600030101010101" pitchFamily="2" charset="-122"/>
              </a:rPr>
              <a:t>32</a:t>
            </a:r>
            <a:r>
              <a:rPr lang="en-US" altLang="zh-CN" sz="2400" b="0" i="0" u="none">
                <a:solidFill>
                  <a:srgbClr val="000000"/>
                </a:solidFill>
                <a:effectLst/>
                <a:latin typeface="Times New Roman" panose="02020603050405020304" pitchFamily="24"/>
                <a:ea typeface="宋体" panose="02010600030101010101" pitchFamily="2" charset="-122"/>
              </a:rPr>
              <a:t>P</a:t>
            </a:r>
            <a:r>
              <a:rPr lang="zh-CN" altLang="zh-CN" sz="2400" b="0" i="0" u="none">
                <a:solidFill>
                  <a:srgbClr val="000000"/>
                </a:solidFill>
                <a:effectLst/>
                <a:latin typeface="Times New Roman" panose="02020603050405020304" pitchFamily="24"/>
                <a:ea typeface="宋体" panose="02010600030101010101" pitchFamily="2" charset="-122"/>
              </a:rPr>
              <a:t>标记的噬菌体还没有侵染大肠杆菌</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后者形成的原因是大量子代噬菌体从大肠杆菌细胞中释放出来</a:t>
            </a:r>
            <a:r>
              <a:rPr lang="zh-CN" altLang="zh-CN" sz="2400" b="0" i="0" u="none">
                <a:solidFill>
                  <a:srgbClr val="000000"/>
                </a:solidFill>
                <a:effectLst/>
                <a:latin typeface="宋体" panose="02010600030101010101" pitchFamily="2" charset="-122"/>
                <a:ea typeface="宋体" panose="02010600030101010101" pitchFamily="2" charset="-122"/>
              </a:rPr>
              <a:t>。</a:t>
            </a:r>
            <a:endParaRPr lang="zh-CN" altLang="zh-CN" sz="2400" b="0" i="0" u="none">
              <a:solidFill>
                <a:srgbClr val="000000"/>
              </a:solidFill>
              <a:effectLst/>
              <a:latin typeface="宋体" panose="02010600030101010101" pitchFamily="2" charset="-122"/>
              <a:ea typeface="宋体" panose="02010600030101010101" pitchFamily="2" charset="-122"/>
            </a:endParaRPr>
          </a:p>
          <a:p>
            <a:pPr indent="609600" algn="l" eaLnBrk="1" latinLnBrk="0" hangingPunct="0">
              <a:lnSpc>
                <a:spcPct val="130000"/>
              </a:lnSpc>
            </a:pPr>
            <a:r>
              <a:rPr lang="en-US" altLang="zh-CN" sz="2400" b="0" i="0" u="none">
                <a:solidFill>
                  <a:srgbClr val="000000"/>
                </a:solidFill>
                <a:effectLst/>
                <a:latin typeface="宋体" panose="02010600030101010101" pitchFamily="2" charset="-122"/>
                <a:ea typeface="宋体" panose="02010600030101010101" pitchFamily="2" charset="-122"/>
              </a:rPr>
              <a:t>②</a:t>
            </a:r>
            <a:r>
              <a:rPr lang="zh-CN" altLang="zh-CN" sz="2400" b="0" i="0" u="none">
                <a:solidFill>
                  <a:srgbClr val="000000"/>
                </a:solidFill>
                <a:effectLst/>
                <a:latin typeface="Times New Roman" panose="02020603050405020304" pitchFamily="24"/>
                <a:ea typeface="宋体" panose="02010600030101010101" pitchFamily="2" charset="-122"/>
              </a:rPr>
              <a:t> 搅拌不充分主要影响</a:t>
            </a:r>
            <a:r>
              <a:rPr lang="en-US" altLang="zh-CN" sz="2400" b="0" i="0" u="none" baseline="30000">
                <a:solidFill>
                  <a:srgbClr val="000000"/>
                </a:solidFill>
                <a:effectLst/>
                <a:latin typeface="Times New Roman" panose="02020603050405020304" pitchFamily="24"/>
                <a:ea typeface="宋体" panose="02010600030101010101" pitchFamily="2" charset="-122"/>
              </a:rPr>
              <a:t>35</a:t>
            </a:r>
            <a:r>
              <a:rPr lang="en-US" altLang="zh-CN" sz="2400" b="0" i="0" u="none">
                <a:solidFill>
                  <a:srgbClr val="000000"/>
                </a:solidFill>
                <a:effectLst/>
                <a:latin typeface="Times New Roman" panose="02020603050405020304" pitchFamily="24"/>
                <a:ea typeface="宋体" panose="02010600030101010101" pitchFamily="2" charset="-122"/>
              </a:rPr>
              <a:t>S</a:t>
            </a:r>
            <a:r>
              <a:rPr lang="zh-CN" altLang="zh-CN" sz="2400" b="0" i="0" u="none">
                <a:solidFill>
                  <a:srgbClr val="000000"/>
                </a:solidFill>
                <a:effectLst/>
                <a:latin typeface="Times New Roman" panose="02020603050405020304" pitchFamily="24"/>
                <a:ea typeface="宋体" panose="02010600030101010101" pitchFamily="2" charset="-122"/>
              </a:rPr>
              <a:t>标记噬菌体的实验</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导致本来应该存在于上清液中的</a:t>
            </a:r>
            <a:r>
              <a:rPr lang="en-US" altLang="zh-CN" sz="2400" b="0" i="0" u="none" baseline="30000">
                <a:solidFill>
                  <a:srgbClr val="000000"/>
                </a:solidFill>
                <a:effectLst/>
                <a:latin typeface="Times New Roman" panose="02020603050405020304" pitchFamily="24"/>
                <a:ea typeface="宋体" panose="02010600030101010101" pitchFamily="2" charset="-122"/>
              </a:rPr>
              <a:t>35</a:t>
            </a:r>
            <a:r>
              <a:rPr lang="en-US" altLang="zh-CN" sz="2400" b="0" i="0" u="none">
                <a:solidFill>
                  <a:srgbClr val="000000"/>
                </a:solidFill>
                <a:effectLst/>
                <a:latin typeface="Times New Roman" panose="02020603050405020304" pitchFamily="24"/>
                <a:ea typeface="宋体" panose="02010600030101010101" pitchFamily="2" charset="-122"/>
              </a:rPr>
              <a:t>S</a:t>
            </a:r>
            <a:r>
              <a:rPr lang="zh-CN" altLang="zh-CN" sz="2400" b="0" i="0" u="none">
                <a:solidFill>
                  <a:srgbClr val="000000"/>
                </a:solidFill>
                <a:effectLst/>
                <a:latin typeface="Times New Roman" panose="02020603050405020304" pitchFamily="24"/>
                <a:ea typeface="宋体" panose="02010600030101010101" pitchFamily="2" charset="-122"/>
              </a:rPr>
              <a:t>标记的蛋白质外壳</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随大肠杆菌到沉淀物中</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而搅拌过于剧烈</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则影响</a:t>
            </a:r>
            <a:r>
              <a:rPr lang="en-US" altLang="zh-CN" sz="2400" b="0" i="0" u="none" baseline="30000">
                <a:solidFill>
                  <a:srgbClr val="000000"/>
                </a:solidFill>
                <a:effectLst/>
                <a:latin typeface="Times New Roman" panose="02020603050405020304" pitchFamily="24"/>
                <a:ea typeface="宋体" panose="02010600030101010101" pitchFamily="2" charset="-122"/>
              </a:rPr>
              <a:t>32</a:t>
            </a:r>
            <a:r>
              <a:rPr lang="en-US" altLang="zh-CN" sz="2400" b="0" i="0" u="none">
                <a:solidFill>
                  <a:srgbClr val="000000"/>
                </a:solidFill>
                <a:effectLst/>
                <a:latin typeface="Times New Roman" panose="02020603050405020304" pitchFamily="24"/>
                <a:ea typeface="宋体" panose="02010600030101010101" pitchFamily="2" charset="-122"/>
              </a:rPr>
              <a:t>P</a:t>
            </a:r>
            <a:r>
              <a:rPr lang="zh-CN" altLang="zh-CN" sz="2400" b="0" i="0" u="none">
                <a:solidFill>
                  <a:srgbClr val="000000"/>
                </a:solidFill>
                <a:effectLst/>
                <a:latin typeface="Times New Roman" panose="02020603050405020304" pitchFamily="24"/>
                <a:ea typeface="宋体" panose="02010600030101010101" pitchFamily="2" charset="-122"/>
              </a:rPr>
              <a:t>标记噬菌体的实验</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导致本来应该存在于沉淀物中的</a:t>
            </a:r>
            <a:r>
              <a:rPr lang="en-US" altLang="zh-CN" sz="2400" b="0" i="0" u="none" baseline="30000">
                <a:solidFill>
                  <a:srgbClr val="000000"/>
                </a:solidFill>
                <a:effectLst/>
                <a:latin typeface="Times New Roman" panose="02020603050405020304" pitchFamily="24"/>
                <a:ea typeface="宋体" panose="02010600030101010101" pitchFamily="2" charset="-122"/>
              </a:rPr>
              <a:t>32</a:t>
            </a:r>
            <a:r>
              <a:rPr lang="en-US" altLang="zh-CN" sz="2400" b="0" i="0" u="none">
                <a:solidFill>
                  <a:srgbClr val="000000"/>
                </a:solidFill>
                <a:effectLst/>
                <a:latin typeface="Times New Roman" panose="02020603050405020304" pitchFamily="24"/>
                <a:ea typeface="宋体" panose="02010600030101010101" pitchFamily="2" charset="-122"/>
              </a:rPr>
              <a:t>P</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因大肠杆菌的破裂随着子代噬菌体离心到上清液中</a:t>
            </a:r>
            <a:r>
              <a:rPr lang="zh-CN" altLang="zh-CN" sz="2400" b="0" i="0" u="none">
                <a:solidFill>
                  <a:srgbClr val="000000"/>
                </a:solidFill>
                <a:effectLst/>
                <a:latin typeface="宋体" panose="02010600030101010101" pitchFamily="2" charset="-122"/>
                <a:ea typeface="宋体" panose="02010600030101010101" pitchFamily="2" charset="-122"/>
              </a:rPr>
              <a:t>。</a:t>
            </a:r>
            <a:endParaRPr lang="zh-CN" altLang="zh-CN" sz="2400" b="0" i="0" u="none">
              <a:solidFill>
                <a:srgbClr val="000000"/>
              </a:solidFill>
              <a:effectLst/>
              <a:latin typeface="宋体" panose="02010600030101010101" pitchFamily="2" charset="-122"/>
              <a:ea typeface="宋体" panose="02010600030101010101" pitchFamily="2" charset="-122"/>
            </a:endParaRP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YT"/>
        <p:cNvGrpSpPr/>
        <p:nvPr/>
      </p:nvGrpSpPr>
      <p:grpSpPr>
        <a:xfrm>
          <a:off x="0" y="0"/>
          <a:ext cx="0" cy="0"/>
          <a:chOff x="0" y="0"/>
          <a:chExt cx="0" cy="0"/>
        </a:xfrm>
      </p:grpSpPr>
      <p:sp>
        <p:nvSpPr>
          <p:cNvPr id="12223" name="yt_shape_12223"/>
          <p:cNvSpPr txBox="1"/>
          <p:nvPr/>
        </p:nvSpPr>
        <p:spPr>
          <a:xfrm>
            <a:off x="576127" y="1906007"/>
            <a:ext cx="10370075" cy="908647"/>
          </a:xfrm>
          <a:prstGeom prst="rect">
            <a:avLst/>
          </a:prstGeom>
        </p:spPr>
        <p:txBody>
          <a:bodyPr vert="horz" wrap="square" lIns="0" tIns="0" rIns="0" bIns="0" rtlCol="0">
            <a:spAutoFit/>
          </a:bodyPr>
          <a:lstStyle/>
          <a:p>
            <a:pPr indent="609600" algn="l" eaLnBrk="1" latinLnBrk="0" hangingPunct="0">
              <a:lnSpc>
                <a:spcPct val="130000"/>
              </a:lnSpc>
            </a:pPr>
            <a:r>
              <a:rPr lang="zh-CN" altLang="zh-CN" sz="2400" b="0" i="0" u="none" smtClean="0">
                <a:solidFill>
                  <a:srgbClr val="000000"/>
                </a:solidFill>
                <a:effectLst/>
                <a:latin typeface="Times New Roman" panose="02020603050405020304" pitchFamily="24"/>
                <a:ea typeface="黑体" panose="02010609060101010101" pitchFamily="49" charset="-122"/>
              </a:rPr>
              <a:t>例题</a:t>
            </a:r>
            <a:r>
              <a:rPr lang="en-US" altLang="zh-CN" sz="2400" b="1" i="0" u="none">
                <a:solidFill>
                  <a:srgbClr val="000000"/>
                </a:solidFill>
                <a:effectLst/>
                <a:latin typeface="Times New Roman" panose="02020603050405020304" pitchFamily="24"/>
                <a:ea typeface="宋体" panose="02010600030101010101" pitchFamily="2" charset="-122"/>
              </a:rPr>
              <a:t>1</a:t>
            </a:r>
            <a:r>
              <a:rPr lang="zh-CN" altLang="zh-CN" sz="2400" b="0" i="0" u="none">
                <a:solidFill>
                  <a:srgbClr val="000000"/>
                </a:solidFill>
                <a:effectLst/>
                <a:latin typeface="Times New Roman" panose="02020603050405020304" pitchFamily="24"/>
                <a:ea typeface="宋体" panose="02010600030101010101" pitchFamily="2" charset="-122"/>
              </a:rPr>
              <a:t>　</a:t>
            </a:r>
            <a:r>
              <a:rPr lang="zh-CN" altLang="zh-CN" sz="2400" b="0" i="0" u="none">
                <a:solidFill>
                  <a:srgbClr val="000000"/>
                </a:solidFill>
                <a:effectLst/>
                <a:latin typeface="宋体" panose="02010600030101010101" pitchFamily="2" charset="-122"/>
                <a:ea typeface="宋体" panose="02010600030101010101" pitchFamily="2" charset="-122"/>
              </a:rPr>
              <a:t>（</a:t>
            </a:r>
            <a:r>
              <a:rPr lang="en-US" altLang="zh-CN" sz="2400" b="0" i="0" u="none">
                <a:solidFill>
                  <a:srgbClr val="000000"/>
                </a:solidFill>
                <a:effectLst/>
                <a:latin typeface="Times New Roman" panose="02020603050405020304" pitchFamily="24"/>
                <a:ea typeface="宋体" panose="02010600030101010101" pitchFamily="2" charset="-122"/>
              </a:rPr>
              <a:t>2023</a:t>
            </a:r>
            <a:r>
              <a:rPr lang="zh-CN" altLang="zh-CN" sz="2400" b="0" i="0" u="none">
                <a:solidFill>
                  <a:srgbClr val="000000"/>
                </a:solidFill>
                <a:effectLst/>
                <a:latin typeface="Times New Roman" panose="02020603050405020304" pitchFamily="24"/>
                <a:ea typeface="楷体" panose="02010609060101010101" pitchFamily="24" charset="-122"/>
              </a:rPr>
              <a:t>届</a:t>
            </a:r>
            <a:r>
              <a:rPr lang="zh-CN" altLang="zh-CN" sz="2400" b="0" i="0" u="none">
                <a:solidFill>
                  <a:srgbClr val="000000"/>
                </a:solidFill>
                <a:effectLst/>
                <a:latin typeface="Times New Roman" panose="02020603050405020304" pitchFamily="24"/>
                <a:ea typeface="Times New Roman" panose="02020603050405020304" pitchFamily="24"/>
              </a:rPr>
              <a:t>·</a:t>
            </a:r>
            <a:r>
              <a:rPr lang="zh-CN" altLang="zh-CN" sz="2400" b="0" i="0" u="none">
                <a:solidFill>
                  <a:srgbClr val="000000"/>
                </a:solidFill>
                <a:effectLst/>
                <a:latin typeface="Times New Roman" panose="02020603050405020304" pitchFamily="24"/>
                <a:ea typeface="楷体" panose="02010609060101010101" pitchFamily="24" charset="-122"/>
              </a:rPr>
              <a:t>江苏学测合格考</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肺炎链球菌转化实验中</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能使</a:t>
            </a:r>
            <a:r>
              <a:rPr lang="en-US" altLang="zh-CN" sz="2400" b="0" i="0" u="none">
                <a:solidFill>
                  <a:srgbClr val="000000"/>
                </a:solidFill>
                <a:effectLst/>
                <a:latin typeface="Times New Roman" panose="02020603050405020304" pitchFamily="24"/>
                <a:ea typeface="宋体" panose="02010600030101010101" pitchFamily="2" charset="-122"/>
              </a:rPr>
              <a:t>R</a:t>
            </a:r>
            <a:r>
              <a:rPr lang="zh-CN" altLang="zh-CN" sz="2400" b="0" i="0" u="none">
                <a:solidFill>
                  <a:srgbClr val="000000"/>
                </a:solidFill>
                <a:effectLst/>
                <a:latin typeface="Times New Roman" panose="02020603050405020304" pitchFamily="24"/>
                <a:ea typeface="宋体" panose="02010600030101010101" pitchFamily="2" charset="-122"/>
              </a:rPr>
              <a:t>型细菌转化为</a:t>
            </a:r>
            <a:r>
              <a:rPr lang="en-US" altLang="zh-CN" sz="2400" b="0" i="0" u="none">
                <a:solidFill>
                  <a:srgbClr val="000000"/>
                </a:solidFill>
                <a:effectLst/>
                <a:latin typeface="Times New Roman" panose="02020603050405020304" pitchFamily="24"/>
                <a:ea typeface="宋体" panose="02010600030101010101" pitchFamily="2" charset="-122"/>
              </a:rPr>
              <a:t>S</a:t>
            </a:r>
            <a:r>
              <a:rPr lang="zh-CN" altLang="zh-CN" sz="2400" b="0" i="0" u="none">
                <a:solidFill>
                  <a:srgbClr val="000000"/>
                </a:solidFill>
                <a:effectLst/>
                <a:latin typeface="Times New Roman" panose="02020603050405020304" pitchFamily="24"/>
                <a:ea typeface="宋体" panose="02010600030101010101" pitchFamily="2" charset="-122"/>
              </a:rPr>
              <a:t>型细菌的</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转化因子</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是</a:t>
            </a:r>
            <a:r>
              <a:rPr lang="zh-CN" altLang="zh-CN" sz="2400" b="0" i="0" u="none">
                <a:solidFill>
                  <a:srgbClr val="000000"/>
                </a:solidFill>
                <a:effectLst/>
                <a:latin typeface="宋体" panose="02010600030101010101" pitchFamily="2" charset="-122"/>
                <a:ea typeface="宋体" panose="02010600030101010101" pitchFamily="2" charset="-122"/>
              </a:rPr>
              <a:t>（　</a:t>
            </a:r>
            <a:r>
              <a:rPr lang="en-US" altLang="zh-CN" sz="2400" b="0" i="0" u="none">
                <a:solidFill>
                  <a:srgbClr val="FF0000">
                    <a:alpha val="0"/>
                  </a:srgbClr>
                </a:solidFill>
                <a:effectLst/>
                <a:latin typeface="Times New Roman" panose="02020603050405020304" pitchFamily="24"/>
                <a:ea typeface="宋体" panose="02010600030101010101" pitchFamily="2" charset="-122"/>
              </a:rPr>
              <a:t>B</a:t>
            </a:r>
            <a:r>
              <a:rPr lang="zh-CN" altLang="zh-CN" sz="2400" b="0" i="0" u="none">
                <a:solidFill>
                  <a:srgbClr val="000000"/>
                </a:solidFill>
                <a:effectLst/>
                <a:latin typeface="宋体" panose="02010600030101010101" pitchFamily="2" charset="-122"/>
                <a:ea typeface="宋体" panose="02010600030101010101" pitchFamily="2" charset="-122"/>
              </a:rPr>
              <a:t>　）</a:t>
            </a:r>
            <a:endParaRPr lang="zh-CN" altLang="zh-CN" sz="2400" b="0" i="0" u="none">
              <a:solidFill>
                <a:srgbClr val="000000"/>
              </a:solidFill>
              <a:effectLst/>
              <a:latin typeface="宋体" panose="02010600030101010101" pitchFamily="2" charset="-122"/>
              <a:ea typeface="宋体" panose="02010600030101010101" pitchFamily="2" charset="-122"/>
            </a:endParaRPr>
          </a:p>
        </p:txBody>
      </p:sp>
      <p:graphicFrame>
        <p:nvGraphicFramePr>
          <p:cNvPr id="12225" name="yt_table_12225" title="H_37.44"/>
          <p:cNvGraphicFramePr>
            <a:graphicFrameLocks noGrp="1"/>
          </p:cNvGraphicFramePr>
          <p:nvPr/>
        </p:nvGraphicFramePr>
        <p:xfrm>
          <a:off x="576056" y="2813395"/>
          <a:ext cx="9995854" cy="475488"/>
        </p:xfrm>
        <a:graphic>
          <a:graphicData uri="http://schemas.openxmlformats.org/drawingml/2006/table">
            <a:tbl>
              <a:tblPr/>
              <a:tblGrid>
                <a:gridCol w="2880043"/>
                <a:gridCol w="2610168"/>
                <a:gridCol w="2557780"/>
                <a:gridCol w="1947863"/>
              </a:tblGrid>
              <a:tr h="370840">
                <a:tc>
                  <a:txBody>
                    <a:bodyPr/>
                    <a:lstStyle/>
                    <a:p>
                      <a:pPr marL="448310" indent="-44831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A</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蛋白质</a:t>
                      </a:r>
                      <a:endParaRPr lang="zh-CN"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c>
                  <a:txBody>
                    <a:bodyPr/>
                    <a:lstStyle/>
                    <a:p>
                      <a:pPr marL="448310" indent="-44831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B</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a:t>
                      </a:r>
                      <a:r>
                        <a:rPr lang="en-US" altLang="zh-CN" sz="2400" b="0" i="0" u="none">
                          <a:solidFill>
                            <a:srgbClr val="000000"/>
                          </a:solidFill>
                          <a:effectLst/>
                          <a:latin typeface="Times New Roman" panose="02020603050405020304" pitchFamily="24"/>
                          <a:ea typeface="宋体" panose="02010600030101010101" pitchFamily="2" charset="-122"/>
                        </a:rPr>
                        <a:t>DNA</a:t>
                      </a:r>
                      <a:endParaRPr lang="en-US"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c>
                  <a:txBody>
                    <a:bodyPr/>
                    <a:lstStyle/>
                    <a:p>
                      <a:pPr marL="448310" indent="-44831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C</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多糖</a:t>
                      </a:r>
                      <a:endParaRPr lang="zh-CN"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c>
                  <a:txBody>
                    <a:bodyPr/>
                    <a:lstStyle/>
                    <a:p>
                      <a:pPr marL="448310" indent="-44831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D</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氨基酸</a:t>
                      </a:r>
                      <a:endParaRPr lang="zh-CN"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r>
            </a:tbl>
          </a:graphicData>
        </a:graphic>
      </p:graphicFrame>
      <p:sp>
        <p:nvSpPr>
          <p:cNvPr id="12227" name="yt_shape_12227"/>
          <p:cNvSpPr txBox="1"/>
          <p:nvPr/>
        </p:nvSpPr>
        <p:spPr>
          <a:xfrm>
            <a:off x="576127" y="3339566"/>
            <a:ext cx="10370075" cy="908647"/>
          </a:xfrm>
          <a:prstGeom prst="rect">
            <a:avLst/>
          </a:prstGeom>
        </p:spPr>
        <p:txBody>
          <a:bodyPr vert="horz" wrap="square" lIns="0" tIns="0" rIns="0" bIns="0" rtlCol="0">
            <a:spAutoFit/>
          </a:bodyPr>
          <a:lstStyle/>
          <a:p>
            <a:pPr indent="609600" algn="l" eaLnBrk="1" latinLnBrk="0" hangingPunct="0">
              <a:lnSpc>
                <a:spcPct val="130000"/>
              </a:lnSpc>
            </a:pPr>
            <a:r>
              <a:rPr lang="zh-CN" altLang="zh-CN" sz="2400" b="0" i="0" u="none">
                <a:solidFill>
                  <a:srgbClr val="FF0000"/>
                </a:solidFill>
                <a:effectLst/>
                <a:latin typeface="Times New Roman" panose="02020603050405020304" pitchFamily="24"/>
                <a:ea typeface="黑体" panose="02010609060101010101" pitchFamily="49" charset="-122"/>
              </a:rPr>
              <a:t>解析</a:t>
            </a:r>
            <a:r>
              <a:rPr lang="zh-CN" altLang="zh-CN" sz="2400" b="0" i="0" u="none">
                <a:solidFill>
                  <a:srgbClr val="FF0000"/>
                </a:solidFill>
                <a:effectLst/>
                <a:latin typeface="宋体" panose="02010600030101010101" pitchFamily="2" charset="-122"/>
                <a:ea typeface="宋体" panose="02010600030101010101" pitchFamily="2" charset="-122"/>
              </a:rPr>
              <a:t>：</a:t>
            </a:r>
            <a:r>
              <a:rPr lang="zh-CN" altLang="zh-CN" sz="2400" b="0" i="0" u="none">
                <a:solidFill>
                  <a:srgbClr val="FF0000"/>
                </a:solidFill>
                <a:effectLst/>
                <a:latin typeface="Times New Roman" panose="02020603050405020304" pitchFamily="24"/>
                <a:ea typeface="宋体" panose="02010600030101010101" pitchFamily="2" charset="-122"/>
              </a:rPr>
              <a:t>艾弗里的体外转化实验证明了能使</a:t>
            </a:r>
            <a:r>
              <a:rPr lang="en-US" altLang="zh-CN" sz="2400" b="0" i="0" u="none">
                <a:solidFill>
                  <a:srgbClr val="FF0000"/>
                </a:solidFill>
                <a:effectLst/>
                <a:latin typeface="Times New Roman" panose="02020603050405020304" pitchFamily="24"/>
                <a:ea typeface="宋体" panose="02010600030101010101" pitchFamily="2" charset="-122"/>
              </a:rPr>
              <a:t>R</a:t>
            </a:r>
            <a:r>
              <a:rPr lang="zh-CN" altLang="zh-CN" sz="2400" b="0" i="0" u="none">
                <a:solidFill>
                  <a:srgbClr val="FF0000"/>
                </a:solidFill>
                <a:effectLst/>
                <a:latin typeface="Times New Roman" panose="02020603050405020304" pitchFamily="24"/>
                <a:ea typeface="宋体" panose="02010600030101010101" pitchFamily="2" charset="-122"/>
              </a:rPr>
              <a:t>型细菌转化为</a:t>
            </a:r>
            <a:r>
              <a:rPr lang="en-US" altLang="zh-CN" sz="2400" b="0" i="0" u="none">
                <a:solidFill>
                  <a:srgbClr val="FF0000"/>
                </a:solidFill>
                <a:effectLst/>
                <a:latin typeface="Times New Roman" panose="02020603050405020304" pitchFamily="24"/>
                <a:ea typeface="宋体" panose="02010600030101010101" pitchFamily="2" charset="-122"/>
              </a:rPr>
              <a:t>S</a:t>
            </a:r>
            <a:r>
              <a:rPr lang="zh-CN" altLang="zh-CN" sz="2400" b="0" i="0" u="none">
                <a:solidFill>
                  <a:srgbClr val="FF0000"/>
                </a:solidFill>
                <a:effectLst/>
                <a:latin typeface="Times New Roman" panose="02020603050405020304" pitchFamily="24"/>
                <a:ea typeface="宋体" panose="02010600030101010101" pitchFamily="2" charset="-122"/>
              </a:rPr>
              <a:t>型细菌的</a:t>
            </a:r>
            <a:r>
              <a:rPr lang="en-US" altLang="zh-CN" sz="2400" b="0" i="0" u="none">
                <a:solidFill>
                  <a:srgbClr val="FF0000"/>
                </a:solidFill>
                <a:effectLst/>
                <a:latin typeface="宋体" panose="02010600030101010101" pitchFamily="2" charset="-122"/>
                <a:ea typeface="宋体" panose="02010600030101010101" pitchFamily="2" charset="-122"/>
              </a:rPr>
              <a:t>“</a:t>
            </a:r>
            <a:r>
              <a:rPr lang="zh-CN" altLang="zh-CN" sz="2400" b="0" i="0" u="none">
                <a:solidFill>
                  <a:srgbClr val="FF0000"/>
                </a:solidFill>
                <a:effectLst/>
                <a:latin typeface="Times New Roman" panose="02020603050405020304" pitchFamily="24"/>
                <a:ea typeface="宋体" panose="02010600030101010101" pitchFamily="2" charset="-122"/>
              </a:rPr>
              <a:t>转化因子</a:t>
            </a:r>
            <a:r>
              <a:rPr lang="en-US" altLang="zh-CN" sz="2400" b="0" i="0" u="none">
                <a:solidFill>
                  <a:srgbClr val="FF0000"/>
                </a:solidFill>
                <a:effectLst/>
                <a:latin typeface="宋体" panose="02010600030101010101" pitchFamily="2" charset="-122"/>
                <a:ea typeface="宋体" panose="02010600030101010101" pitchFamily="2" charset="-122"/>
              </a:rPr>
              <a:t>”</a:t>
            </a:r>
            <a:r>
              <a:rPr lang="zh-CN" altLang="zh-CN" sz="2400" b="0" i="0" u="none">
                <a:solidFill>
                  <a:srgbClr val="FF0000"/>
                </a:solidFill>
                <a:effectLst/>
                <a:latin typeface="Times New Roman" panose="02020603050405020304" pitchFamily="24"/>
                <a:ea typeface="宋体" panose="02010600030101010101" pitchFamily="2" charset="-122"/>
              </a:rPr>
              <a:t>是</a:t>
            </a:r>
            <a:r>
              <a:rPr lang="en-US" altLang="zh-CN" sz="2400" b="0" i="0" u="none">
                <a:solidFill>
                  <a:srgbClr val="FF0000"/>
                </a:solidFill>
                <a:effectLst/>
                <a:latin typeface="Times New Roman" panose="02020603050405020304" pitchFamily="24"/>
                <a:ea typeface="宋体" panose="02010600030101010101" pitchFamily="2" charset="-122"/>
              </a:rPr>
              <a:t>DNA</a:t>
            </a:r>
            <a:r>
              <a:rPr lang="zh-CN" altLang="zh-CN" sz="2400" b="0" i="0" u="none">
                <a:solidFill>
                  <a:srgbClr val="FF0000"/>
                </a:solidFill>
                <a:effectLst/>
                <a:latin typeface="宋体" panose="02010600030101010101" pitchFamily="2" charset="-122"/>
                <a:ea typeface="宋体" panose="02010600030101010101" pitchFamily="2" charset="-122"/>
              </a:rPr>
              <a:t>。</a:t>
            </a:r>
            <a:endParaRPr lang="zh-CN" altLang="zh-CN" sz="2400" b="0" i="0" u="none">
              <a:solidFill>
                <a:srgbClr val="FF0000"/>
              </a:solidFill>
              <a:effectLst/>
              <a:latin typeface="宋体" panose="02010600030101010101" pitchFamily="2" charset="-122"/>
              <a:ea typeface="宋体" panose="02010600030101010101" pitchFamily="2" charset="-122"/>
            </a:endParaRPr>
          </a:p>
        </p:txBody>
      </p:sp>
      <p:sp>
        <p:nvSpPr>
          <p:cNvPr id="2" name="文本框 1"/>
          <p:cNvSpPr txBox="1"/>
          <p:nvPr/>
        </p:nvSpPr>
        <p:spPr>
          <a:xfrm>
            <a:off x="5837579" y="2278827"/>
            <a:ext cx="383285" cy="517983"/>
          </a:xfrm>
          <a:prstGeom prst="rect">
            <a:avLst/>
          </a:prstGeom>
          <a:noFill/>
        </p:spPr>
        <p:txBody>
          <a:bodyPr vert="horz" wrap="none" rtlCol="0">
            <a:noAutofit/>
          </a:bodyPr>
          <a:lstStyle/>
          <a:p>
            <a:pPr>
              <a:lnSpc>
                <a:spcPct val="130000"/>
              </a:lnSpc>
            </a:pPr>
            <a:r>
              <a:rPr kumimoji="0" lang="en-US" altLang="zh-CN" sz="2400" b="0" i="0" strike="noStrike" kern="1200" cap="none" spc="0" normalizeH="0" baseline="0" noProof="0">
                <a:ln>
                  <a:noFill/>
                </a:ln>
                <a:solidFill>
                  <a:srgbClr val="FF0000"/>
                </a:solidFill>
                <a:effectLst/>
                <a:uLnTx/>
                <a:uFillTx/>
                <a:latin typeface="Times New Roman" panose="02020603050405020304" pitchFamily="24"/>
                <a:ea typeface="宋体" panose="02010600030101010101" pitchFamily="2" charset="-122"/>
                <a:cs typeface="+mn-cs"/>
              </a:rPr>
              <a:t>B</a:t>
            </a:r>
            <a:endParaRPr lang="zh-CN" altLang="en-US">
              <a:solidFill>
                <a:srgbClr val="FF0000"/>
              </a:solidFill>
            </a:endParaRPr>
          </a:p>
        </p:txBody>
      </p:sp>
      <p:pic>
        <p:nvPicPr>
          <p:cNvPr id="6" name="Picture 10"/>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591403" y="1080000"/>
            <a:ext cx="4340225" cy="837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1"/>
          <p:cNvSpPr txBox="1">
            <a:spLocks noChangeArrowheads="1"/>
          </p:cNvSpPr>
          <p:nvPr/>
        </p:nvSpPr>
        <p:spPr bwMode="auto">
          <a:xfrm>
            <a:off x="4582814" y="1239061"/>
            <a:ext cx="3312718" cy="396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5214" tIns="57607" rIns="115214" bIns="57607">
            <a:spAutoFit/>
          </a:bodyPr>
          <a:lstStyle/>
          <a:p>
            <a:pPr algn="ctr" fontAlgn="base">
              <a:lnSpc>
                <a:spcPct val="100000"/>
              </a:lnSpc>
            </a:pPr>
            <a:r>
              <a:rPr lang="zh-CN" sz="2600" kern="1200">
                <a:solidFill>
                  <a:srgbClr val="000000"/>
                </a:solidFill>
                <a:effectLst/>
                <a:latin typeface="Arial" panose="020B0604020202020204" pitchFamily="34" charset="0"/>
                <a:ea typeface="微软雅黑" panose="020B0503020204020204" charset="-122"/>
                <a:cs typeface="Times New Roman" panose="02020603050405020304" pitchFamily="18" charset="0"/>
              </a:rPr>
              <a:t>三维过关——过典题</a:t>
            </a:r>
            <a:endParaRPr lang="zh-CN" sz="1200">
              <a:solidFill>
                <a:srgbClr val="000000"/>
              </a:solidFill>
              <a:effectLst/>
              <a:latin typeface="Times New Roman" panose="02020603050405020304" pitchFamily="18" charset="0"/>
              <a:ea typeface="宋体" panose="02010600030101010101" pitchFamily="2" charset="-122"/>
              <a:cs typeface="Arial" panose="020B0604020202020204" pitchFamily="34" charset="0"/>
            </a:endParaRPr>
          </a:p>
        </p:txBody>
      </p:sp>
      <p:sp>
        <p:nvSpPr>
          <p:cNvPr id="8" name="yt_shape_12228"/>
          <p:cNvSpPr txBox="1"/>
          <p:nvPr/>
        </p:nvSpPr>
        <p:spPr>
          <a:xfrm>
            <a:off x="576128" y="4325859"/>
            <a:ext cx="10370075" cy="908647"/>
          </a:xfrm>
          <a:prstGeom prst="rect">
            <a:avLst/>
          </a:prstGeom>
        </p:spPr>
        <p:txBody>
          <a:bodyPr vert="horz" wrap="square" lIns="0" tIns="0" rIns="0" bIns="0" rtlCol="0">
            <a:spAutoFit/>
          </a:bodyPr>
          <a:lstStyle/>
          <a:p>
            <a:pPr indent="609600" algn="l" eaLnBrk="1" latinLnBrk="0" hangingPunct="0">
              <a:lnSpc>
                <a:spcPct val="130000"/>
              </a:lnSpc>
            </a:pPr>
            <a:r>
              <a:rPr lang="zh-CN" altLang="zh-CN" sz="2400" b="0" i="0" u="none">
                <a:solidFill>
                  <a:srgbClr val="000000"/>
                </a:solidFill>
                <a:effectLst/>
                <a:latin typeface="Times New Roman" panose="02020603050405020304" pitchFamily="24"/>
                <a:ea typeface="黑体" panose="02010609060101010101" pitchFamily="49" charset="-122"/>
              </a:rPr>
              <a:t>例题</a:t>
            </a:r>
            <a:r>
              <a:rPr lang="en-US" altLang="zh-CN" sz="2400" b="1" i="0" u="none">
                <a:solidFill>
                  <a:srgbClr val="000000"/>
                </a:solidFill>
                <a:effectLst/>
                <a:latin typeface="Times New Roman" panose="02020603050405020304" pitchFamily="24"/>
                <a:ea typeface="宋体" panose="02010600030101010101" pitchFamily="2" charset="-122"/>
              </a:rPr>
              <a:t>2</a:t>
            </a:r>
            <a:r>
              <a:rPr lang="zh-CN" altLang="zh-CN" sz="2400" b="0" i="0" u="none">
                <a:solidFill>
                  <a:srgbClr val="000000"/>
                </a:solidFill>
                <a:effectLst/>
                <a:latin typeface="Times New Roman" panose="02020603050405020304" pitchFamily="24"/>
                <a:ea typeface="宋体" panose="02010600030101010101" pitchFamily="2" charset="-122"/>
              </a:rPr>
              <a:t>　</a:t>
            </a:r>
            <a:r>
              <a:rPr lang="zh-CN" altLang="zh-CN" sz="2400" b="0" i="0" u="none">
                <a:solidFill>
                  <a:srgbClr val="000000"/>
                </a:solidFill>
                <a:effectLst/>
                <a:latin typeface="宋体" panose="02010600030101010101" pitchFamily="2" charset="-122"/>
                <a:ea typeface="宋体" panose="02010600030101010101" pitchFamily="2" charset="-122"/>
              </a:rPr>
              <a:t>（</a:t>
            </a:r>
            <a:r>
              <a:rPr lang="en-US" altLang="zh-CN" sz="2400" b="0" i="0" u="none">
                <a:solidFill>
                  <a:srgbClr val="000000"/>
                </a:solidFill>
                <a:effectLst/>
                <a:latin typeface="Times New Roman" panose="02020603050405020304" pitchFamily="24"/>
                <a:ea typeface="宋体" panose="02010600030101010101" pitchFamily="2" charset="-122"/>
              </a:rPr>
              <a:t>2025</a:t>
            </a:r>
            <a:r>
              <a:rPr lang="zh-CN" altLang="zh-CN" sz="2400" b="0" i="0" u="none">
                <a:solidFill>
                  <a:srgbClr val="000000"/>
                </a:solidFill>
                <a:effectLst/>
                <a:latin typeface="Times New Roman" panose="02020603050405020304" pitchFamily="24"/>
                <a:ea typeface="楷体" panose="02010609060101010101" pitchFamily="24" charset="-122"/>
              </a:rPr>
              <a:t>届</a:t>
            </a:r>
            <a:r>
              <a:rPr lang="zh-CN" altLang="zh-CN" sz="2400" b="0" i="0" u="none">
                <a:solidFill>
                  <a:srgbClr val="000000"/>
                </a:solidFill>
                <a:effectLst/>
                <a:latin typeface="Times New Roman" panose="02020603050405020304" pitchFamily="24"/>
                <a:ea typeface="Times New Roman" panose="02020603050405020304" pitchFamily="24"/>
              </a:rPr>
              <a:t>·</a:t>
            </a:r>
            <a:r>
              <a:rPr lang="zh-CN" altLang="zh-CN" sz="2400" b="0" i="0" u="none">
                <a:solidFill>
                  <a:srgbClr val="000000"/>
                </a:solidFill>
                <a:effectLst/>
                <a:latin typeface="Times New Roman" panose="02020603050405020304" pitchFamily="24"/>
                <a:ea typeface="楷体" panose="02010609060101010101" pitchFamily="24" charset="-122"/>
              </a:rPr>
              <a:t>江苏学测合格考</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赫尔希和蔡斯通过同位素示踪法进行了噬菌体侵染细菌的实验</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他们用</a:t>
            </a:r>
            <a:r>
              <a:rPr lang="en-US" altLang="zh-CN" sz="2400" b="0" i="0" u="none" baseline="30000">
                <a:solidFill>
                  <a:srgbClr val="000000"/>
                </a:solidFill>
                <a:effectLst/>
                <a:latin typeface="Times New Roman" panose="02020603050405020304" pitchFamily="24"/>
                <a:ea typeface="宋体" panose="02010600030101010101" pitchFamily="2" charset="-122"/>
              </a:rPr>
              <a:t>35</a:t>
            </a:r>
            <a:r>
              <a:rPr lang="en-US" altLang="zh-CN" sz="2400" b="0" i="0" u="none">
                <a:solidFill>
                  <a:srgbClr val="000000"/>
                </a:solidFill>
                <a:effectLst/>
                <a:latin typeface="Times New Roman" panose="02020603050405020304" pitchFamily="24"/>
                <a:ea typeface="宋体" panose="02010600030101010101" pitchFamily="2" charset="-122"/>
              </a:rPr>
              <a:t>S</a:t>
            </a:r>
            <a:r>
              <a:rPr lang="zh-CN" altLang="zh-CN" sz="2400" b="0" i="0" u="none">
                <a:solidFill>
                  <a:srgbClr val="000000"/>
                </a:solidFill>
                <a:effectLst/>
                <a:latin typeface="Times New Roman" panose="02020603050405020304" pitchFamily="24"/>
                <a:ea typeface="宋体" panose="02010600030101010101" pitchFamily="2" charset="-122"/>
              </a:rPr>
              <a:t>标记的物质是</a:t>
            </a:r>
            <a:r>
              <a:rPr lang="zh-CN" altLang="zh-CN" sz="2400" b="0" i="0" u="none">
                <a:solidFill>
                  <a:srgbClr val="000000"/>
                </a:solidFill>
                <a:effectLst/>
                <a:latin typeface="宋体" panose="02010600030101010101" pitchFamily="2" charset="-122"/>
                <a:ea typeface="宋体" panose="02010600030101010101" pitchFamily="2" charset="-122"/>
              </a:rPr>
              <a:t>（　</a:t>
            </a:r>
            <a:r>
              <a:rPr lang="en-US" altLang="zh-CN" sz="2400" b="0" i="0" u="none">
                <a:solidFill>
                  <a:srgbClr val="FF0000">
                    <a:alpha val="0"/>
                  </a:srgbClr>
                </a:solidFill>
                <a:effectLst/>
                <a:latin typeface="Times New Roman" panose="02020603050405020304" pitchFamily="24"/>
                <a:ea typeface="宋体" panose="02010600030101010101" pitchFamily="2" charset="-122"/>
              </a:rPr>
              <a:t>D</a:t>
            </a:r>
            <a:r>
              <a:rPr lang="zh-CN" altLang="zh-CN" sz="2400" b="0" i="0" u="none">
                <a:solidFill>
                  <a:srgbClr val="000000"/>
                </a:solidFill>
                <a:effectLst/>
                <a:latin typeface="宋体" panose="02010600030101010101" pitchFamily="2" charset="-122"/>
                <a:ea typeface="宋体" panose="02010600030101010101" pitchFamily="2" charset="-122"/>
              </a:rPr>
              <a:t>　）</a:t>
            </a:r>
            <a:endParaRPr lang="zh-CN" altLang="zh-CN" sz="2400" b="0" i="0" u="none">
              <a:solidFill>
                <a:srgbClr val="000000"/>
              </a:solidFill>
              <a:effectLst/>
              <a:latin typeface="宋体" panose="02010600030101010101" pitchFamily="2" charset="-122"/>
              <a:ea typeface="宋体" panose="02010600030101010101" pitchFamily="2" charset="-122"/>
            </a:endParaRPr>
          </a:p>
        </p:txBody>
      </p:sp>
      <p:graphicFrame>
        <p:nvGraphicFramePr>
          <p:cNvPr id="9" name="yt_table_12229" title="H_37.44"/>
          <p:cNvGraphicFramePr>
            <a:graphicFrameLocks noGrp="1"/>
          </p:cNvGraphicFramePr>
          <p:nvPr/>
        </p:nvGraphicFramePr>
        <p:xfrm>
          <a:off x="576056" y="5285294"/>
          <a:ext cx="9725978" cy="475488"/>
        </p:xfrm>
        <a:graphic>
          <a:graphicData uri="http://schemas.openxmlformats.org/drawingml/2006/table">
            <a:tbl>
              <a:tblPr/>
              <a:tblGrid>
                <a:gridCol w="2627630"/>
                <a:gridCol w="2592705"/>
                <a:gridCol w="2557780"/>
                <a:gridCol w="1947863"/>
              </a:tblGrid>
              <a:tr h="370840">
                <a:tc>
                  <a:txBody>
                    <a:bodyPr/>
                    <a:lstStyle/>
                    <a:p>
                      <a:pPr marL="448310" indent="-44831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A</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a:t>
                      </a:r>
                      <a:r>
                        <a:rPr lang="en-US" altLang="zh-CN" sz="2400" b="0" i="0" u="none">
                          <a:solidFill>
                            <a:srgbClr val="000000"/>
                          </a:solidFill>
                          <a:effectLst/>
                          <a:latin typeface="Times New Roman" panose="02020603050405020304" pitchFamily="24"/>
                          <a:ea typeface="宋体" panose="02010600030101010101" pitchFamily="2" charset="-122"/>
                        </a:rPr>
                        <a:t>DNA</a:t>
                      </a:r>
                      <a:endParaRPr lang="en-US"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c>
                  <a:txBody>
                    <a:bodyPr/>
                    <a:lstStyle/>
                    <a:p>
                      <a:pPr marL="448310" indent="-44831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B</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a:t>
                      </a:r>
                      <a:r>
                        <a:rPr lang="en-US" altLang="zh-CN" sz="2400" b="0" i="0" u="none">
                          <a:solidFill>
                            <a:srgbClr val="000000"/>
                          </a:solidFill>
                          <a:effectLst/>
                          <a:latin typeface="Times New Roman" panose="02020603050405020304" pitchFamily="24"/>
                          <a:ea typeface="宋体" panose="02010600030101010101" pitchFamily="2" charset="-122"/>
                        </a:rPr>
                        <a:t>RNA</a:t>
                      </a:r>
                      <a:endParaRPr lang="en-US"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c>
                  <a:txBody>
                    <a:bodyPr/>
                    <a:lstStyle/>
                    <a:p>
                      <a:pPr marL="448310" indent="-44831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C</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多糖</a:t>
                      </a:r>
                      <a:endParaRPr lang="zh-CN"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c>
                  <a:txBody>
                    <a:bodyPr/>
                    <a:lstStyle/>
                    <a:p>
                      <a:pPr marL="448310" indent="-44831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D</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蛋白质</a:t>
                      </a:r>
                      <a:endParaRPr lang="zh-CN"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r>
            </a:tbl>
          </a:graphicData>
        </a:graphic>
      </p:graphicFrame>
      <p:sp>
        <p:nvSpPr>
          <p:cNvPr id="10" name="文本框 9"/>
          <p:cNvSpPr txBox="1"/>
          <p:nvPr/>
        </p:nvSpPr>
        <p:spPr>
          <a:xfrm>
            <a:off x="7869579" y="4754541"/>
            <a:ext cx="400748" cy="517983"/>
          </a:xfrm>
          <a:prstGeom prst="rect">
            <a:avLst/>
          </a:prstGeom>
          <a:noFill/>
        </p:spPr>
        <p:txBody>
          <a:bodyPr vert="horz" wrap="none" rtlCol="0">
            <a:noAutofit/>
          </a:bodyPr>
          <a:lstStyle/>
          <a:p>
            <a:pPr>
              <a:lnSpc>
                <a:spcPct val="130000"/>
              </a:lnSpc>
            </a:pPr>
            <a:r>
              <a:rPr kumimoji="0" lang="en-US" altLang="zh-CN" sz="2400" b="0" i="0" strike="noStrike" kern="1200" cap="none" spc="0" normalizeH="0" baseline="0" noProof="0">
                <a:ln>
                  <a:noFill/>
                </a:ln>
                <a:solidFill>
                  <a:srgbClr val="FF0000"/>
                </a:solidFill>
                <a:effectLst/>
                <a:uLnTx/>
                <a:uFillTx/>
                <a:latin typeface="Times New Roman" panose="02020603050405020304" pitchFamily="24"/>
                <a:ea typeface="宋体" panose="02010600030101010101" pitchFamily="2" charset="-122"/>
                <a:cs typeface="+mn-cs"/>
              </a:rPr>
              <a:t>D</a:t>
            </a:r>
            <a:endParaRPr lang="zh-CN" altLang="en-US">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22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27" grpId="0" build="allAtOnce"/>
      <p:bldP spid="2" grpId="0" build="allAtOnce"/>
      <p:bldP spid="10" grpId="0" build="allAtOnce"/>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YT"/>
        <p:cNvGrpSpPr/>
        <p:nvPr/>
      </p:nvGrpSpPr>
      <p:grpSpPr>
        <a:xfrm>
          <a:off x="0" y="0"/>
          <a:ext cx="0" cy="0"/>
          <a:chOff x="0" y="0"/>
          <a:chExt cx="0" cy="0"/>
        </a:xfrm>
      </p:grpSpPr>
      <p:sp>
        <p:nvSpPr>
          <p:cNvPr id="12232" name="yt_shape_12232"/>
          <p:cNvSpPr txBox="1"/>
          <p:nvPr/>
        </p:nvSpPr>
        <p:spPr>
          <a:xfrm>
            <a:off x="576127" y="1868003"/>
            <a:ext cx="10370075" cy="1440394"/>
          </a:xfrm>
          <a:prstGeom prst="rect">
            <a:avLst/>
          </a:prstGeom>
        </p:spPr>
        <p:txBody>
          <a:bodyPr vert="horz" wrap="square" lIns="0" tIns="0" rIns="0" bIns="0" rtlCol="0">
            <a:spAutoFit/>
          </a:bodyPr>
          <a:lstStyle/>
          <a:p>
            <a:pPr algn="l" eaLnBrk="1" latinLnBrk="0" hangingPunct="0">
              <a:lnSpc>
                <a:spcPct val="130000"/>
              </a:lnSpc>
            </a:pPr>
            <a:r>
              <a:rPr lang="zh-CN" altLang="zh-CN" sz="2400" b="0" i="0" u="none" smtClean="0">
                <a:solidFill>
                  <a:srgbClr val="000000"/>
                </a:solidFill>
                <a:effectLst/>
                <a:latin typeface="Times New Roman" panose="02020603050405020304" pitchFamily="24"/>
                <a:ea typeface="黑体" panose="02010609060101010101" pitchFamily="49" charset="-122"/>
              </a:rPr>
              <a:t>选择题</a:t>
            </a:r>
            <a:endParaRPr lang="zh-CN" altLang="zh-CN" sz="2400" b="0" i="0" u="none">
              <a:solidFill>
                <a:srgbClr val="000000"/>
              </a:solidFill>
              <a:effectLst/>
              <a:latin typeface="Times New Roman" panose="02020603050405020304" pitchFamily="24"/>
              <a:ea typeface="黑体" panose="02010609060101010101" pitchFamily="49" charset="-122"/>
            </a:endParaRPr>
          </a:p>
          <a:p>
            <a:pPr indent="609600" algn="l" eaLnBrk="1"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1</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a:t>
            </a:r>
            <a:r>
              <a:rPr lang="zh-CN" altLang="zh-CN" sz="2400" b="0" i="0" u="none">
                <a:solidFill>
                  <a:srgbClr val="000000"/>
                </a:solidFill>
                <a:effectLst/>
                <a:latin typeface="宋体" panose="02010600030101010101" pitchFamily="2" charset="-122"/>
                <a:ea typeface="宋体" panose="02010600030101010101" pitchFamily="2" charset="-122"/>
              </a:rPr>
              <a:t>（</a:t>
            </a:r>
            <a:r>
              <a:rPr lang="en-US" altLang="zh-CN" sz="2400" b="0" i="0" u="none">
                <a:solidFill>
                  <a:srgbClr val="000000"/>
                </a:solidFill>
                <a:effectLst/>
                <a:latin typeface="Times New Roman" panose="02020603050405020304" pitchFamily="24"/>
                <a:ea typeface="宋体" panose="02010600030101010101" pitchFamily="2" charset="-122"/>
              </a:rPr>
              <a:t>2026</a:t>
            </a:r>
            <a:r>
              <a:rPr lang="zh-CN" altLang="zh-CN" sz="2400" b="0" i="0" u="none">
                <a:solidFill>
                  <a:srgbClr val="000000"/>
                </a:solidFill>
                <a:effectLst/>
                <a:latin typeface="Times New Roman" panose="02020603050405020304" pitchFamily="24"/>
                <a:ea typeface="楷体" panose="02010609060101010101" pitchFamily="24" charset="-122"/>
              </a:rPr>
              <a:t>届</a:t>
            </a:r>
            <a:r>
              <a:rPr lang="zh-CN" altLang="zh-CN" sz="2400" b="0" i="0" u="none">
                <a:solidFill>
                  <a:srgbClr val="000000"/>
                </a:solidFill>
                <a:effectLst/>
                <a:latin typeface="Times New Roman" panose="02020603050405020304" pitchFamily="24"/>
                <a:ea typeface="Times New Roman" panose="02020603050405020304" pitchFamily="24"/>
              </a:rPr>
              <a:t>·</a:t>
            </a:r>
            <a:r>
              <a:rPr lang="zh-CN" altLang="zh-CN" sz="2400" b="0" i="0" u="none">
                <a:solidFill>
                  <a:srgbClr val="000000"/>
                </a:solidFill>
                <a:effectLst/>
                <a:latin typeface="Times New Roman" panose="02020603050405020304" pitchFamily="24"/>
                <a:ea typeface="楷体" panose="02010609060101010101" pitchFamily="24" charset="-122"/>
              </a:rPr>
              <a:t>淮安学测合格考模拟</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下列实验中能证明</a:t>
            </a:r>
            <a:r>
              <a:rPr lang="en-US" altLang="zh-CN" sz="2400" b="0" i="0" u="none">
                <a:solidFill>
                  <a:srgbClr val="000000"/>
                </a:solidFill>
                <a:effectLst/>
                <a:latin typeface="Times New Roman" panose="02020603050405020304" pitchFamily="24"/>
                <a:ea typeface="宋体" panose="02010600030101010101" pitchFamily="2" charset="-122"/>
              </a:rPr>
              <a:t>DNA</a:t>
            </a:r>
            <a:r>
              <a:rPr lang="zh-CN" altLang="zh-CN" sz="2400" b="0" i="0" u="none">
                <a:solidFill>
                  <a:srgbClr val="000000"/>
                </a:solidFill>
                <a:effectLst/>
                <a:latin typeface="Times New Roman" panose="02020603050405020304" pitchFamily="24"/>
                <a:ea typeface="宋体" panose="02010600030101010101" pitchFamily="2" charset="-122"/>
              </a:rPr>
              <a:t>是主要的遗传物质的是</a:t>
            </a:r>
            <a:r>
              <a:rPr lang="zh-CN" altLang="zh-CN" sz="2400" b="0" i="0" u="none">
                <a:solidFill>
                  <a:srgbClr val="000000"/>
                </a:solidFill>
                <a:effectLst/>
                <a:latin typeface="宋体" panose="02010600030101010101" pitchFamily="2" charset="-122"/>
                <a:ea typeface="宋体" panose="02010600030101010101" pitchFamily="2" charset="-122"/>
              </a:rPr>
              <a:t>（　</a:t>
            </a:r>
            <a:r>
              <a:rPr lang="en-US" altLang="zh-CN" sz="2400" b="0" i="0" u="none">
                <a:solidFill>
                  <a:srgbClr val="FF0000">
                    <a:alpha val="0"/>
                  </a:srgbClr>
                </a:solidFill>
                <a:effectLst/>
                <a:latin typeface="Times New Roman" panose="02020603050405020304" pitchFamily="24"/>
                <a:ea typeface="宋体" panose="02010600030101010101" pitchFamily="2" charset="-122"/>
              </a:rPr>
              <a:t>D</a:t>
            </a:r>
            <a:r>
              <a:rPr lang="zh-CN" altLang="zh-CN" sz="2400" b="0" i="0" u="none">
                <a:solidFill>
                  <a:srgbClr val="000000"/>
                </a:solidFill>
                <a:effectLst/>
                <a:latin typeface="宋体" panose="02010600030101010101" pitchFamily="2" charset="-122"/>
                <a:ea typeface="宋体" panose="02010600030101010101" pitchFamily="2" charset="-122"/>
              </a:rPr>
              <a:t>　）</a:t>
            </a:r>
            <a:endParaRPr lang="zh-CN" altLang="zh-CN" sz="2400" b="0" i="0" u="none">
              <a:solidFill>
                <a:srgbClr val="000000"/>
              </a:solidFill>
              <a:effectLst/>
              <a:latin typeface="宋体" panose="02010600030101010101" pitchFamily="2" charset="-122"/>
              <a:ea typeface="宋体" panose="02010600030101010101" pitchFamily="2" charset="-122"/>
            </a:endParaRPr>
          </a:p>
        </p:txBody>
      </p:sp>
      <p:graphicFrame>
        <p:nvGraphicFramePr>
          <p:cNvPr id="12235" name="yt_table_12235" title="H_149.76"/>
          <p:cNvGraphicFramePr>
            <a:graphicFrameLocks noGrp="1"/>
          </p:cNvGraphicFramePr>
          <p:nvPr/>
        </p:nvGraphicFramePr>
        <p:xfrm>
          <a:off x="576056" y="3354387"/>
          <a:ext cx="6537643" cy="1901952"/>
        </p:xfrm>
        <a:graphic>
          <a:graphicData uri="http://schemas.openxmlformats.org/drawingml/2006/table">
            <a:tbl>
              <a:tblPr/>
              <a:tblGrid>
                <a:gridCol w="6537643"/>
              </a:tblGrid>
              <a:tr h="370840">
                <a:tc>
                  <a:txBody>
                    <a:bodyPr/>
                    <a:lstStyle/>
                    <a:p>
                      <a:pPr marL="448310" indent="-44831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A</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肺炎链球菌的体内和体外转化实验</a:t>
                      </a:r>
                      <a:endParaRPr lang="zh-CN"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r>
              <a:tr h="370840">
                <a:tc>
                  <a:txBody>
                    <a:bodyPr/>
                    <a:lstStyle/>
                    <a:p>
                      <a:pPr marL="448310" indent="-44831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B</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a:t>
                      </a:r>
                      <a:r>
                        <a:rPr lang="en-US" altLang="zh-CN" sz="2400" b="0" i="0" u="none">
                          <a:solidFill>
                            <a:srgbClr val="000000"/>
                          </a:solidFill>
                          <a:effectLst/>
                          <a:latin typeface="Times New Roman" panose="02020603050405020304" pitchFamily="24"/>
                          <a:ea typeface="宋体" panose="02010600030101010101" pitchFamily="2" charset="-122"/>
                        </a:rPr>
                        <a:t>T2</a:t>
                      </a:r>
                      <a:r>
                        <a:rPr lang="zh-CN" altLang="zh-CN" sz="2400" b="0" i="0" u="none">
                          <a:solidFill>
                            <a:srgbClr val="000000"/>
                          </a:solidFill>
                          <a:effectLst/>
                          <a:latin typeface="Times New Roman" panose="02020603050405020304" pitchFamily="24"/>
                          <a:ea typeface="宋体" panose="02010600030101010101" pitchFamily="2" charset="-122"/>
                        </a:rPr>
                        <a:t>噬菌体侵染大肠杆菌实验</a:t>
                      </a:r>
                      <a:endParaRPr lang="zh-CN"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r>
              <a:tr h="370840">
                <a:tc>
                  <a:txBody>
                    <a:bodyPr/>
                    <a:lstStyle/>
                    <a:p>
                      <a:pPr marL="431800" indent="-43180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C</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烟草花叶病毒感染烟草实验</a:t>
                      </a:r>
                      <a:endParaRPr lang="zh-CN"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r>
              <a:tr h="370840">
                <a:tc>
                  <a:txBody>
                    <a:bodyPr/>
                    <a:lstStyle/>
                    <a:p>
                      <a:pPr marL="431800" indent="-43180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D</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以上均不能</a:t>
                      </a:r>
                      <a:endParaRPr lang="zh-CN"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r>
            </a:tbl>
          </a:graphicData>
        </a:graphic>
      </p:graphicFrame>
      <p:sp>
        <p:nvSpPr>
          <p:cNvPr id="2" name="文本框 1"/>
          <p:cNvSpPr txBox="1"/>
          <p:nvPr/>
        </p:nvSpPr>
        <p:spPr>
          <a:xfrm>
            <a:off x="2314916" y="2816004"/>
            <a:ext cx="400748" cy="517983"/>
          </a:xfrm>
          <a:prstGeom prst="rect">
            <a:avLst/>
          </a:prstGeom>
          <a:noFill/>
        </p:spPr>
        <p:txBody>
          <a:bodyPr vert="horz" wrap="none" rtlCol="0">
            <a:noAutofit/>
          </a:bodyPr>
          <a:lstStyle/>
          <a:p>
            <a:pPr>
              <a:lnSpc>
                <a:spcPct val="130000"/>
              </a:lnSpc>
            </a:pPr>
            <a:r>
              <a:rPr kumimoji="0" lang="en-US" altLang="zh-CN" sz="2400" b="0" i="0" strike="noStrike" kern="1200" cap="none" spc="0" normalizeH="0" baseline="0" noProof="0">
                <a:ln>
                  <a:noFill/>
                </a:ln>
                <a:solidFill>
                  <a:srgbClr val="FF0000"/>
                </a:solidFill>
                <a:effectLst/>
                <a:uLnTx/>
                <a:uFillTx/>
                <a:latin typeface="Times New Roman" panose="02020603050405020304" pitchFamily="24"/>
                <a:ea typeface="宋体" panose="02010600030101010101" pitchFamily="2" charset="-122"/>
                <a:cs typeface="+mn-cs"/>
              </a:rPr>
              <a:t>D</a:t>
            </a:r>
            <a:endParaRPr lang="zh-CN" altLang="en-US">
              <a:solidFill>
                <a:srgbClr val="FF0000"/>
              </a:solidFill>
            </a:endParaRPr>
          </a:p>
        </p:txBody>
      </p:sp>
      <p:pic>
        <p:nvPicPr>
          <p:cNvPr id="5" name="Picture 10"/>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591403" y="1080000"/>
            <a:ext cx="4340225" cy="837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11"/>
          <p:cNvSpPr txBox="1">
            <a:spLocks noChangeArrowheads="1"/>
          </p:cNvSpPr>
          <p:nvPr/>
        </p:nvSpPr>
        <p:spPr bwMode="auto">
          <a:xfrm>
            <a:off x="4582814" y="1239061"/>
            <a:ext cx="3312718" cy="396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5214" tIns="57607" rIns="115214" bIns="57607">
            <a:spAutoFit/>
          </a:bodyPr>
          <a:lstStyle/>
          <a:p>
            <a:pPr algn="ctr" fontAlgn="base">
              <a:lnSpc>
                <a:spcPct val="100000"/>
              </a:lnSpc>
            </a:pPr>
            <a:r>
              <a:rPr lang="zh-CN" sz="2600" kern="1200">
                <a:solidFill>
                  <a:srgbClr val="000000"/>
                </a:solidFill>
                <a:effectLst/>
                <a:latin typeface="Arial" panose="020B0604020202020204" pitchFamily="34" charset="0"/>
                <a:ea typeface="微软雅黑" panose="020B0503020204020204" charset="-122"/>
                <a:cs typeface="Times New Roman" panose="02020603050405020304" pitchFamily="18" charset="0"/>
              </a:rPr>
              <a:t>四维过关——合格测</a:t>
            </a:r>
            <a:endParaRPr lang="zh-CN" sz="1200">
              <a:solidFill>
                <a:srgbClr val="000000"/>
              </a:solidFill>
              <a:effectLst/>
              <a:latin typeface="Times New Roman" panose="02020603050405020304" pitchFamily="18" charset="0"/>
              <a:ea typeface="宋体" panose="02010600030101010101" pitchFamily="2" charset="-122"/>
              <a:cs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YT"/>
        <p:cNvGrpSpPr/>
        <p:nvPr/>
      </p:nvGrpSpPr>
      <p:grpSpPr>
        <a:xfrm>
          <a:off x="0" y="0"/>
          <a:ext cx="0" cy="0"/>
          <a:chOff x="0" y="0"/>
          <a:chExt cx="0" cy="0"/>
        </a:xfrm>
      </p:grpSpPr>
      <p:sp>
        <p:nvSpPr>
          <p:cNvPr id="12237" name="yt_shape_12237"/>
          <p:cNvSpPr txBox="1"/>
          <p:nvPr/>
        </p:nvSpPr>
        <p:spPr>
          <a:xfrm>
            <a:off x="576128" y="1080000"/>
            <a:ext cx="10370075" cy="908647"/>
          </a:xfrm>
          <a:prstGeom prst="rect">
            <a:avLst/>
          </a:prstGeom>
        </p:spPr>
        <p:txBody>
          <a:bodyPr vert="horz" wrap="square" lIns="0" tIns="0" rIns="0" bIns="0" rtlCol="0">
            <a:spAutoFit/>
          </a:bodyPr>
          <a:lstStyle/>
          <a:p>
            <a:pPr indent="609600" algn="l" eaLnBrk="1"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2</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a:t>
            </a:r>
            <a:r>
              <a:rPr lang="zh-CN" altLang="zh-CN" sz="2400" b="0" i="0" u="none">
                <a:solidFill>
                  <a:srgbClr val="000000"/>
                </a:solidFill>
                <a:effectLst/>
                <a:latin typeface="宋体" panose="02010600030101010101" pitchFamily="2" charset="-122"/>
                <a:ea typeface="宋体" panose="02010600030101010101" pitchFamily="2" charset="-122"/>
              </a:rPr>
              <a:t>（</a:t>
            </a:r>
            <a:r>
              <a:rPr lang="en-US" altLang="zh-CN" sz="2400" b="0" i="0" u="none">
                <a:solidFill>
                  <a:srgbClr val="000000"/>
                </a:solidFill>
                <a:effectLst/>
                <a:latin typeface="Times New Roman" panose="02020603050405020304" pitchFamily="24"/>
                <a:ea typeface="宋体" panose="02010600030101010101" pitchFamily="2" charset="-122"/>
              </a:rPr>
              <a:t>2026</a:t>
            </a:r>
            <a:r>
              <a:rPr lang="zh-CN" altLang="zh-CN" sz="2400" b="0" i="0" u="none">
                <a:solidFill>
                  <a:srgbClr val="000000"/>
                </a:solidFill>
                <a:effectLst/>
                <a:latin typeface="Times New Roman" panose="02020603050405020304" pitchFamily="24"/>
                <a:ea typeface="楷体" panose="02010609060101010101" pitchFamily="24" charset="-122"/>
              </a:rPr>
              <a:t>届</a:t>
            </a:r>
            <a:r>
              <a:rPr lang="zh-CN" altLang="zh-CN" sz="2400" b="0" i="0" u="none">
                <a:solidFill>
                  <a:srgbClr val="000000"/>
                </a:solidFill>
                <a:effectLst/>
                <a:latin typeface="Times New Roman" panose="02020603050405020304" pitchFamily="24"/>
                <a:ea typeface="Times New Roman" panose="02020603050405020304" pitchFamily="24"/>
              </a:rPr>
              <a:t>·</a:t>
            </a:r>
            <a:r>
              <a:rPr lang="zh-CN" altLang="zh-CN" sz="2400" b="0" i="0" u="none">
                <a:solidFill>
                  <a:srgbClr val="000000"/>
                </a:solidFill>
                <a:effectLst/>
                <a:latin typeface="Times New Roman" panose="02020603050405020304" pitchFamily="24"/>
                <a:ea typeface="楷体" panose="02010609060101010101" pitchFamily="24" charset="-122"/>
              </a:rPr>
              <a:t>通州中学学测合格考模拟</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在肺炎链球菌的转化实验中</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将</a:t>
            </a:r>
            <a:r>
              <a:rPr lang="en-US" altLang="zh-CN" sz="2400" b="0" i="0" u="none">
                <a:solidFill>
                  <a:srgbClr val="000000"/>
                </a:solidFill>
                <a:effectLst/>
                <a:latin typeface="Times New Roman" panose="02020603050405020304" pitchFamily="24"/>
                <a:ea typeface="宋体" panose="02010600030101010101" pitchFamily="2" charset="-122"/>
              </a:rPr>
              <a:t>R</a:t>
            </a:r>
            <a:r>
              <a:rPr lang="zh-CN" altLang="zh-CN" sz="2400" b="0" i="0" u="none">
                <a:solidFill>
                  <a:srgbClr val="000000"/>
                </a:solidFill>
                <a:effectLst/>
                <a:latin typeface="Times New Roman" panose="02020603050405020304" pitchFamily="24"/>
                <a:ea typeface="宋体" panose="02010600030101010101" pitchFamily="2" charset="-122"/>
              </a:rPr>
              <a:t>型细菌转化为</a:t>
            </a:r>
            <a:r>
              <a:rPr lang="en-US" altLang="zh-CN" sz="2400" b="0" i="0" u="none">
                <a:solidFill>
                  <a:srgbClr val="000000"/>
                </a:solidFill>
                <a:effectLst/>
                <a:latin typeface="Times New Roman" panose="02020603050405020304" pitchFamily="24"/>
                <a:ea typeface="宋体" panose="02010600030101010101" pitchFamily="2" charset="-122"/>
              </a:rPr>
              <a:t>S</a:t>
            </a:r>
            <a:r>
              <a:rPr lang="zh-CN" altLang="zh-CN" sz="2400" b="0" i="0" u="none">
                <a:solidFill>
                  <a:srgbClr val="000000"/>
                </a:solidFill>
                <a:effectLst/>
                <a:latin typeface="Times New Roman" panose="02020603050405020304" pitchFamily="24"/>
                <a:ea typeface="宋体" panose="02010600030101010101" pitchFamily="2" charset="-122"/>
              </a:rPr>
              <a:t>型细菌的物质是</a:t>
            </a:r>
            <a:r>
              <a:rPr lang="en-US" altLang="zh-CN" sz="2400" b="0" i="0" u="none">
                <a:solidFill>
                  <a:srgbClr val="000000"/>
                </a:solidFill>
                <a:effectLst/>
                <a:latin typeface="Times New Roman" panose="02020603050405020304" pitchFamily="24"/>
                <a:ea typeface="宋体" panose="02010600030101010101" pitchFamily="2" charset="-122"/>
              </a:rPr>
              <a:t>S</a:t>
            </a:r>
            <a:r>
              <a:rPr lang="zh-CN" altLang="zh-CN" sz="2400" b="0" i="0" u="none">
                <a:solidFill>
                  <a:srgbClr val="000000"/>
                </a:solidFill>
                <a:effectLst/>
                <a:latin typeface="Times New Roman" panose="02020603050405020304" pitchFamily="24"/>
                <a:ea typeface="宋体" panose="02010600030101010101" pitchFamily="2" charset="-122"/>
              </a:rPr>
              <a:t>型细菌的</a:t>
            </a:r>
            <a:r>
              <a:rPr lang="zh-CN" altLang="zh-CN" sz="2400" b="0" i="0" u="none">
                <a:solidFill>
                  <a:srgbClr val="000000"/>
                </a:solidFill>
                <a:effectLst/>
                <a:latin typeface="宋体" panose="02010600030101010101" pitchFamily="2" charset="-122"/>
                <a:ea typeface="宋体" panose="02010600030101010101" pitchFamily="2" charset="-122"/>
              </a:rPr>
              <a:t>（　</a:t>
            </a:r>
            <a:r>
              <a:rPr lang="en-US" altLang="zh-CN" sz="2400" b="0" i="0" u="none">
                <a:solidFill>
                  <a:srgbClr val="FF0000">
                    <a:alpha val="0"/>
                  </a:srgbClr>
                </a:solidFill>
                <a:effectLst/>
                <a:latin typeface="Times New Roman" panose="02020603050405020304" pitchFamily="24"/>
                <a:ea typeface="宋体" panose="02010600030101010101" pitchFamily="2" charset="-122"/>
              </a:rPr>
              <a:t>B</a:t>
            </a:r>
            <a:r>
              <a:rPr lang="zh-CN" altLang="zh-CN" sz="2400" b="0" i="0" u="none">
                <a:solidFill>
                  <a:srgbClr val="000000"/>
                </a:solidFill>
                <a:effectLst/>
                <a:latin typeface="宋体" panose="02010600030101010101" pitchFamily="2" charset="-122"/>
                <a:ea typeface="宋体" panose="02010600030101010101" pitchFamily="2" charset="-122"/>
              </a:rPr>
              <a:t>　）</a:t>
            </a:r>
            <a:endParaRPr lang="zh-CN" altLang="zh-CN" sz="2400" b="0" i="0" u="none">
              <a:solidFill>
                <a:srgbClr val="000000"/>
              </a:solidFill>
              <a:effectLst/>
              <a:latin typeface="宋体" panose="02010600030101010101" pitchFamily="2" charset="-122"/>
              <a:ea typeface="宋体" panose="02010600030101010101" pitchFamily="2" charset="-122"/>
            </a:endParaRPr>
          </a:p>
        </p:txBody>
      </p:sp>
      <p:graphicFrame>
        <p:nvGraphicFramePr>
          <p:cNvPr id="12238" name="yt_table_12238" title="H_37.44"/>
          <p:cNvGraphicFramePr>
            <a:graphicFrameLocks noGrp="1"/>
          </p:cNvGraphicFramePr>
          <p:nvPr/>
        </p:nvGraphicFramePr>
        <p:xfrm>
          <a:off x="576056" y="2039435"/>
          <a:ext cx="9725979" cy="475488"/>
        </p:xfrm>
        <a:graphic>
          <a:graphicData uri="http://schemas.openxmlformats.org/drawingml/2006/table">
            <a:tbl>
              <a:tblPr/>
              <a:tblGrid>
                <a:gridCol w="2610168"/>
                <a:gridCol w="2610168"/>
                <a:gridCol w="2862580"/>
                <a:gridCol w="1643063"/>
              </a:tblGrid>
              <a:tr h="370840">
                <a:tc>
                  <a:txBody>
                    <a:bodyPr/>
                    <a:lstStyle/>
                    <a:p>
                      <a:pPr marL="448310" indent="-44831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A</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a:t>
                      </a:r>
                      <a:r>
                        <a:rPr lang="en-US" altLang="zh-CN" sz="2400" b="0" i="0" u="none">
                          <a:solidFill>
                            <a:srgbClr val="000000"/>
                          </a:solidFill>
                          <a:effectLst/>
                          <a:latin typeface="Times New Roman" panose="02020603050405020304" pitchFamily="24"/>
                          <a:ea typeface="宋体" panose="02010600030101010101" pitchFamily="2" charset="-122"/>
                        </a:rPr>
                        <a:t>RNA</a:t>
                      </a:r>
                      <a:endParaRPr lang="en-US"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c>
                  <a:txBody>
                    <a:bodyPr/>
                    <a:lstStyle/>
                    <a:p>
                      <a:pPr marL="448310" indent="-44831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B</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a:t>
                      </a:r>
                      <a:r>
                        <a:rPr lang="en-US" altLang="zh-CN" sz="2400" b="0" i="0" u="none">
                          <a:solidFill>
                            <a:srgbClr val="000000"/>
                          </a:solidFill>
                          <a:effectLst/>
                          <a:latin typeface="Times New Roman" panose="02020603050405020304" pitchFamily="24"/>
                          <a:ea typeface="宋体" panose="02010600030101010101" pitchFamily="2" charset="-122"/>
                        </a:rPr>
                        <a:t>DNA</a:t>
                      </a:r>
                      <a:endParaRPr lang="en-US"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c>
                  <a:txBody>
                    <a:bodyPr/>
                    <a:lstStyle/>
                    <a:p>
                      <a:pPr marL="448310" indent="-44831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C</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蛋白质</a:t>
                      </a:r>
                      <a:endParaRPr lang="zh-CN"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c>
                  <a:txBody>
                    <a:bodyPr/>
                    <a:lstStyle/>
                    <a:p>
                      <a:pPr marL="448310" indent="-44831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D</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多糖</a:t>
                      </a:r>
                      <a:endParaRPr lang="zh-CN"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r>
            </a:tbl>
          </a:graphicData>
        </a:graphic>
      </p:graphicFrame>
      <p:sp>
        <p:nvSpPr>
          <p:cNvPr id="12240" name="yt_shape_12240"/>
          <p:cNvSpPr txBox="1"/>
          <p:nvPr/>
        </p:nvSpPr>
        <p:spPr>
          <a:xfrm>
            <a:off x="576128" y="2565606"/>
            <a:ext cx="10370075" cy="908647"/>
          </a:xfrm>
          <a:prstGeom prst="rect">
            <a:avLst/>
          </a:prstGeom>
        </p:spPr>
        <p:txBody>
          <a:bodyPr vert="horz" wrap="square" lIns="0" tIns="0" rIns="0" bIns="0" rtlCol="0">
            <a:spAutoFit/>
          </a:bodyPr>
          <a:lstStyle/>
          <a:p>
            <a:pPr indent="609600" algn="l" eaLnBrk="1"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3</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a:t>
            </a:r>
            <a:r>
              <a:rPr lang="zh-CN" altLang="zh-CN" sz="2400" b="0" i="0" u="none">
                <a:solidFill>
                  <a:srgbClr val="000000"/>
                </a:solidFill>
                <a:effectLst/>
                <a:latin typeface="宋体" panose="02010600030101010101" pitchFamily="2" charset="-122"/>
                <a:ea typeface="宋体" panose="02010600030101010101" pitchFamily="2" charset="-122"/>
              </a:rPr>
              <a:t>（</a:t>
            </a:r>
            <a:r>
              <a:rPr lang="en-US" altLang="zh-CN" sz="2400" b="0" i="0" u="none">
                <a:solidFill>
                  <a:srgbClr val="000000"/>
                </a:solidFill>
                <a:effectLst/>
                <a:latin typeface="Times New Roman" panose="02020603050405020304" pitchFamily="24"/>
                <a:ea typeface="宋体" panose="02010600030101010101" pitchFamily="2" charset="-122"/>
              </a:rPr>
              <a:t>2026</a:t>
            </a:r>
            <a:r>
              <a:rPr lang="zh-CN" altLang="zh-CN" sz="2400" b="0" i="0" u="none">
                <a:solidFill>
                  <a:srgbClr val="000000"/>
                </a:solidFill>
                <a:effectLst/>
                <a:latin typeface="Times New Roman" panose="02020603050405020304" pitchFamily="24"/>
                <a:ea typeface="楷体" panose="02010609060101010101" pitchFamily="24" charset="-122"/>
              </a:rPr>
              <a:t>届</a:t>
            </a:r>
            <a:r>
              <a:rPr lang="zh-CN" altLang="zh-CN" sz="2400" b="0" i="0" u="none">
                <a:solidFill>
                  <a:srgbClr val="000000"/>
                </a:solidFill>
                <a:effectLst/>
                <a:latin typeface="Times New Roman" panose="02020603050405020304" pitchFamily="24"/>
                <a:ea typeface="Times New Roman" panose="02020603050405020304" pitchFamily="24"/>
              </a:rPr>
              <a:t>·</a:t>
            </a:r>
            <a:r>
              <a:rPr lang="zh-CN" altLang="zh-CN" sz="2400" b="0" i="0" u="none">
                <a:solidFill>
                  <a:srgbClr val="000000"/>
                </a:solidFill>
                <a:effectLst/>
                <a:latin typeface="Times New Roman" panose="02020603050405020304" pitchFamily="24"/>
                <a:ea typeface="楷体" panose="02010609060101010101" pitchFamily="24" charset="-122"/>
              </a:rPr>
              <a:t>四市十一校学测合格考模拟</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用</a:t>
            </a:r>
            <a:r>
              <a:rPr lang="en-US" altLang="zh-CN" sz="2400" b="0" i="0" u="none" baseline="30000">
                <a:solidFill>
                  <a:srgbClr val="000000"/>
                </a:solidFill>
                <a:effectLst/>
                <a:latin typeface="Times New Roman" panose="02020603050405020304" pitchFamily="24"/>
                <a:ea typeface="宋体" panose="02010600030101010101" pitchFamily="2" charset="-122"/>
              </a:rPr>
              <a:t>35</a:t>
            </a:r>
            <a:r>
              <a:rPr lang="en-US" altLang="zh-CN" sz="2400" b="0" i="0" u="none">
                <a:solidFill>
                  <a:srgbClr val="000000"/>
                </a:solidFill>
                <a:effectLst/>
                <a:latin typeface="Times New Roman" panose="02020603050405020304" pitchFamily="24"/>
                <a:ea typeface="宋体" panose="02010600030101010101" pitchFamily="2" charset="-122"/>
              </a:rPr>
              <a:t>S</a:t>
            </a:r>
            <a:r>
              <a:rPr lang="zh-CN" altLang="zh-CN" sz="2400" b="0" i="0" u="none">
                <a:solidFill>
                  <a:srgbClr val="000000"/>
                </a:solidFill>
                <a:effectLst/>
                <a:latin typeface="Times New Roman" panose="02020603050405020304" pitchFamily="24"/>
                <a:ea typeface="宋体" panose="02010600030101010101" pitchFamily="2" charset="-122"/>
              </a:rPr>
              <a:t>标记的</a:t>
            </a:r>
            <a:r>
              <a:rPr lang="en-US" altLang="zh-CN" sz="2400" b="0" i="0" u="none">
                <a:solidFill>
                  <a:srgbClr val="000000"/>
                </a:solidFill>
                <a:effectLst/>
                <a:latin typeface="Times New Roman" panose="02020603050405020304" pitchFamily="24"/>
                <a:ea typeface="宋体" panose="02010600030101010101" pitchFamily="2" charset="-122"/>
              </a:rPr>
              <a:t>T2</a:t>
            </a:r>
            <a:r>
              <a:rPr lang="zh-CN" altLang="zh-CN" sz="2400" b="0" i="0" u="none">
                <a:solidFill>
                  <a:srgbClr val="000000"/>
                </a:solidFill>
                <a:effectLst/>
                <a:latin typeface="Times New Roman" panose="02020603050405020304" pitchFamily="24"/>
                <a:ea typeface="宋体" panose="02010600030101010101" pitchFamily="2" charset="-122"/>
              </a:rPr>
              <a:t>噬菌体去侵染未标记的细菌</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则新产生的噬菌体中</a:t>
            </a:r>
            <a:r>
              <a:rPr lang="zh-CN" altLang="zh-CN" sz="2400" b="0" i="0" u="none">
                <a:solidFill>
                  <a:srgbClr val="000000"/>
                </a:solidFill>
                <a:effectLst/>
                <a:latin typeface="宋体" panose="02010600030101010101" pitchFamily="2" charset="-122"/>
                <a:ea typeface="宋体" panose="02010600030101010101" pitchFamily="2" charset="-122"/>
              </a:rPr>
              <a:t>（　</a:t>
            </a:r>
            <a:r>
              <a:rPr lang="en-US" altLang="zh-CN" sz="2400" b="0" i="0" u="none">
                <a:solidFill>
                  <a:srgbClr val="FF0000">
                    <a:alpha val="0"/>
                  </a:srgbClr>
                </a:solidFill>
                <a:effectLst/>
                <a:latin typeface="Times New Roman" panose="02020603050405020304" pitchFamily="24"/>
                <a:ea typeface="宋体" panose="02010600030101010101" pitchFamily="2" charset="-122"/>
              </a:rPr>
              <a:t>D</a:t>
            </a:r>
            <a:r>
              <a:rPr lang="zh-CN" altLang="zh-CN" sz="2400" b="0" i="0" u="none">
                <a:solidFill>
                  <a:srgbClr val="000000"/>
                </a:solidFill>
                <a:effectLst/>
                <a:latin typeface="宋体" panose="02010600030101010101" pitchFamily="2" charset="-122"/>
                <a:ea typeface="宋体" panose="02010600030101010101" pitchFamily="2" charset="-122"/>
              </a:rPr>
              <a:t>　）</a:t>
            </a:r>
            <a:endParaRPr lang="zh-CN" altLang="zh-CN" sz="2400" b="0" i="0" u="none">
              <a:solidFill>
                <a:srgbClr val="000000"/>
              </a:solidFill>
              <a:effectLst/>
              <a:latin typeface="宋体" panose="02010600030101010101" pitchFamily="2" charset="-122"/>
              <a:ea typeface="宋体" panose="02010600030101010101" pitchFamily="2" charset="-122"/>
            </a:endParaRPr>
          </a:p>
        </p:txBody>
      </p:sp>
      <p:graphicFrame>
        <p:nvGraphicFramePr>
          <p:cNvPr id="12241" name="yt_table_12241" title="H_74.88"/>
          <p:cNvGraphicFramePr>
            <a:graphicFrameLocks noGrp="1"/>
          </p:cNvGraphicFramePr>
          <p:nvPr/>
        </p:nvGraphicFramePr>
        <p:xfrm>
          <a:off x="576056" y="3525041"/>
          <a:ext cx="9928543" cy="950976"/>
        </p:xfrm>
        <a:graphic>
          <a:graphicData uri="http://schemas.openxmlformats.org/drawingml/2006/table">
            <a:tbl>
              <a:tblPr/>
              <a:tblGrid>
                <a:gridCol w="5421630"/>
                <a:gridCol w="4506913"/>
              </a:tblGrid>
              <a:tr h="370840">
                <a:tc>
                  <a:txBody>
                    <a:bodyPr/>
                    <a:lstStyle/>
                    <a:p>
                      <a:pPr marL="448310" indent="-44831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A</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a:t>
                      </a:r>
                      <a:r>
                        <a:rPr lang="en-US" altLang="zh-CN" sz="2400" b="0" i="0" u="none">
                          <a:solidFill>
                            <a:srgbClr val="000000"/>
                          </a:solidFill>
                          <a:effectLst/>
                          <a:latin typeface="Times New Roman" panose="02020603050405020304" pitchFamily="24"/>
                          <a:ea typeface="宋体" panose="02010600030101010101" pitchFamily="2" charset="-122"/>
                        </a:rPr>
                        <a:t>DNA</a:t>
                      </a:r>
                      <a:r>
                        <a:rPr lang="zh-CN" altLang="zh-CN" sz="2400" b="0" i="0" u="none">
                          <a:solidFill>
                            <a:srgbClr val="000000"/>
                          </a:solidFill>
                          <a:effectLst/>
                          <a:latin typeface="Times New Roman" panose="02020603050405020304" pitchFamily="24"/>
                          <a:ea typeface="宋体" panose="02010600030101010101" pitchFamily="2" charset="-122"/>
                        </a:rPr>
                        <a:t>中含有</a:t>
                      </a:r>
                      <a:r>
                        <a:rPr lang="en-US" altLang="zh-CN" sz="2400" b="0" i="0" u="none" baseline="30000">
                          <a:solidFill>
                            <a:srgbClr val="000000"/>
                          </a:solidFill>
                          <a:effectLst/>
                          <a:latin typeface="Times New Roman" panose="02020603050405020304" pitchFamily="24"/>
                          <a:ea typeface="宋体" panose="02010600030101010101" pitchFamily="2" charset="-122"/>
                        </a:rPr>
                        <a:t>35</a:t>
                      </a:r>
                      <a:r>
                        <a:rPr lang="en-US" altLang="zh-CN" sz="2400" b="0" i="0" u="none">
                          <a:solidFill>
                            <a:srgbClr val="000000"/>
                          </a:solidFill>
                          <a:effectLst/>
                          <a:latin typeface="Times New Roman" panose="02020603050405020304" pitchFamily="24"/>
                          <a:ea typeface="宋体" panose="02010600030101010101" pitchFamily="2" charset="-122"/>
                        </a:rPr>
                        <a:t>S</a:t>
                      </a:r>
                      <a:endParaRPr lang="en-US"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c>
                  <a:txBody>
                    <a:bodyPr/>
                    <a:lstStyle/>
                    <a:p>
                      <a:pPr marL="448310" indent="-44831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B</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蛋白质中含</a:t>
                      </a:r>
                      <a:r>
                        <a:rPr lang="en-US" altLang="zh-CN" sz="2400" b="0" i="0" u="none" baseline="30000">
                          <a:solidFill>
                            <a:srgbClr val="000000"/>
                          </a:solidFill>
                          <a:effectLst/>
                          <a:latin typeface="Times New Roman" panose="02020603050405020304" pitchFamily="24"/>
                          <a:ea typeface="宋体" panose="02010600030101010101" pitchFamily="2" charset="-122"/>
                        </a:rPr>
                        <a:t>35</a:t>
                      </a:r>
                      <a:r>
                        <a:rPr lang="en-US" altLang="zh-CN" sz="2400" b="0" i="0" u="none">
                          <a:solidFill>
                            <a:srgbClr val="000000"/>
                          </a:solidFill>
                          <a:effectLst/>
                          <a:latin typeface="Times New Roman" panose="02020603050405020304" pitchFamily="24"/>
                          <a:ea typeface="宋体" panose="02010600030101010101" pitchFamily="2" charset="-122"/>
                        </a:rPr>
                        <a:t>S</a:t>
                      </a:r>
                      <a:endParaRPr lang="en-US"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r>
              <a:tr h="370840">
                <a:tc>
                  <a:txBody>
                    <a:bodyPr/>
                    <a:lstStyle/>
                    <a:p>
                      <a:pPr marL="431800" indent="-43180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C</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蛋白质和</a:t>
                      </a:r>
                      <a:r>
                        <a:rPr lang="en-US" altLang="zh-CN" sz="2400" b="0" i="0" u="none">
                          <a:solidFill>
                            <a:srgbClr val="000000"/>
                          </a:solidFill>
                          <a:effectLst/>
                          <a:latin typeface="Times New Roman" panose="02020603050405020304" pitchFamily="24"/>
                          <a:ea typeface="宋体" panose="02010600030101010101" pitchFamily="2" charset="-122"/>
                        </a:rPr>
                        <a:t>DNA</a:t>
                      </a:r>
                      <a:r>
                        <a:rPr lang="zh-CN" altLang="zh-CN" sz="2400" b="0" i="0" u="none">
                          <a:solidFill>
                            <a:srgbClr val="000000"/>
                          </a:solidFill>
                          <a:effectLst/>
                          <a:latin typeface="Times New Roman" panose="02020603050405020304" pitchFamily="24"/>
                          <a:ea typeface="宋体" panose="02010600030101010101" pitchFamily="2" charset="-122"/>
                        </a:rPr>
                        <a:t>中都含有</a:t>
                      </a:r>
                      <a:r>
                        <a:rPr lang="en-US" altLang="zh-CN" sz="2400" b="0" i="0" u="none" baseline="30000">
                          <a:solidFill>
                            <a:srgbClr val="000000"/>
                          </a:solidFill>
                          <a:effectLst/>
                          <a:latin typeface="Times New Roman" panose="02020603050405020304" pitchFamily="24"/>
                          <a:ea typeface="宋体" panose="02010600030101010101" pitchFamily="2" charset="-122"/>
                        </a:rPr>
                        <a:t>35</a:t>
                      </a:r>
                      <a:r>
                        <a:rPr lang="en-US" altLang="zh-CN" sz="2400" b="0" i="0" u="none">
                          <a:solidFill>
                            <a:srgbClr val="000000"/>
                          </a:solidFill>
                          <a:effectLst/>
                          <a:latin typeface="Times New Roman" panose="02020603050405020304" pitchFamily="24"/>
                          <a:ea typeface="宋体" panose="02010600030101010101" pitchFamily="2" charset="-122"/>
                        </a:rPr>
                        <a:t>S</a:t>
                      </a:r>
                      <a:endParaRPr lang="en-US"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c>
                  <a:txBody>
                    <a:bodyPr/>
                    <a:lstStyle/>
                    <a:p>
                      <a:pPr marL="431800" indent="-43180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D</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蛋白质和</a:t>
                      </a:r>
                      <a:r>
                        <a:rPr lang="en-US" altLang="zh-CN" sz="2400" b="0" i="0" u="none">
                          <a:solidFill>
                            <a:srgbClr val="000000"/>
                          </a:solidFill>
                          <a:effectLst/>
                          <a:latin typeface="Times New Roman" panose="02020603050405020304" pitchFamily="24"/>
                          <a:ea typeface="宋体" panose="02010600030101010101" pitchFamily="2" charset="-122"/>
                        </a:rPr>
                        <a:t>DNA</a:t>
                      </a:r>
                      <a:r>
                        <a:rPr lang="zh-CN" altLang="zh-CN" sz="2400" b="0" i="0" u="none">
                          <a:solidFill>
                            <a:srgbClr val="000000"/>
                          </a:solidFill>
                          <a:effectLst/>
                          <a:latin typeface="Times New Roman" panose="02020603050405020304" pitchFamily="24"/>
                          <a:ea typeface="宋体" panose="02010600030101010101" pitchFamily="2" charset="-122"/>
                        </a:rPr>
                        <a:t>中都不含</a:t>
                      </a:r>
                      <a:r>
                        <a:rPr lang="en-US" altLang="zh-CN" sz="2400" b="0" i="0" u="none" baseline="30000">
                          <a:solidFill>
                            <a:srgbClr val="000000"/>
                          </a:solidFill>
                          <a:effectLst/>
                          <a:latin typeface="Times New Roman" panose="02020603050405020304" pitchFamily="24"/>
                          <a:ea typeface="宋体" panose="02010600030101010101" pitchFamily="2" charset="-122"/>
                        </a:rPr>
                        <a:t>35</a:t>
                      </a:r>
                      <a:r>
                        <a:rPr lang="en-US" altLang="zh-CN" sz="2400" b="0" i="0" u="none">
                          <a:solidFill>
                            <a:srgbClr val="000000"/>
                          </a:solidFill>
                          <a:effectLst/>
                          <a:latin typeface="Times New Roman" panose="02020603050405020304" pitchFamily="24"/>
                          <a:ea typeface="宋体" panose="02010600030101010101" pitchFamily="2" charset="-122"/>
                        </a:rPr>
                        <a:t>S</a:t>
                      </a:r>
                      <a:endParaRPr lang="en-US"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r>
            </a:tbl>
          </a:graphicData>
        </a:graphic>
      </p:graphicFrame>
      <p:sp>
        <p:nvSpPr>
          <p:cNvPr id="2" name="文本框 1"/>
          <p:cNvSpPr txBox="1"/>
          <p:nvPr/>
        </p:nvSpPr>
        <p:spPr>
          <a:xfrm>
            <a:off x="6820241" y="1508682"/>
            <a:ext cx="383286" cy="517983"/>
          </a:xfrm>
          <a:prstGeom prst="rect">
            <a:avLst/>
          </a:prstGeom>
          <a:noFill/>
        </p:spPr>
        <p:txBody>
          <a:bodyPr vert="horz" wrap="none" rtlCol="0">
            <a:noAutofit/>
          </a:bodyPr>
          <a:lstStyle/>
          <a:p>
            <a:pPr>
              <a:lnSpc>
                <a:spcPct val="130000"/>
              </a:lnSpc>
            </a:pPr>
            <a:r>
              <a:rPr kumimoji="0" lang="en-US" altLang="zh-CN" sz="2400" b="0" i="0" strike="noStrike" kern="1200" cap="none" spc="0" normalizeH="0" baseline="0" noProof="0">
                <a:ln>
                  <a:noFill/>
                </a:ln>
                <a:solidFill>
                  <a:srgbClr val="FF0000"/>
                </a:solidFill>
                <a:effectLst/>
                <a:uLnTx/>
                <a:uFillTx/>
                <a:latin typeface="Times New Roman" panose="02020603050405020304" pitchFamily="24"/>
                <a:ea typeface="宋体" panose="02010600030101010101" pitchFamily="2" charset="-122"/>
                <a:cs typeface="+mn-cs"/>
              </a:rPr>
              <a:t>B</a:t>
            </a:r>
            <a:endParaRPr lang="zh-CN" altLang="en-US">
              <a:solidFill>
                <a:srgbClr val="FF0000"/>
              </a:solidFill>
            </a:endParaRPr>
          </a:p>
        </p:txBody>
      </p:sp>
      <p:sp>
        <p:nvSpPr>
          <p:cNvPr id="3" name="文本框 2"/>
          <p:cNvSpPr txBox="1"/>
          <p:nvPr/>
        </p:nvSpPr>
        <p:spPr>
          <a:xfrm>
            <a:off x="5667717" y="2994288"/>
            <a:ext cx="400748" cy="517983"/>
          </a:xfrm>
          <a:prstGeom prst="rect">
            <a:avLst/>
          </a:prstGeom>
          <a:noFill/>
        </p:spPr>
        <p:txBody>
          <a:bodyPr vert="horz" wrap="none" rtlCol="0">
            <a:noAutofit/>
          </a:bodyPr>
          <a:lstStyle/>
          <a:p>
            <a:pPr>
              <a:lnSpc>
                <a:spcPct val="130000"/>
              </a:lnSpc>
            </a:pPr>
            <a:r>
              <a:rPr kumimoji="0" lang="en-US" altLang="zh-CN" sz="2400" b="0" i="0" strike="noStrike" kern="1200" cap="none" spc="0" normalizeH="0" baseline="0" noProof="0">
                <a:ln>
                  <a:noFill/>
                </a:ln>
                <a:solidFill>
                  <a:srgbClr val="FF0000"/>
                </a:solidFill>
                <a:effectLst/>
                <a:uLnTx/>
                <a:uFillTx/>
                <a:latin typeface="Times New Roman" panose="02020603050405020304" pitchFamily="24"/>
                <a:ea typeface="宋体" panose="02010600030101010101" pitchFamily="2" charset="-122"/>
                <a:cs typeface="+mn-cs"/>
              </a:rPr>
              <a:t>D</a:t>
            </a:r>
            <a:endParaRPr lang="zh-CN" altLang="en-US">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P spid="3" grpId="0" build="allAtOnce"/>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YT"/>
        <p:cNvGrpSpPr/>
        <p:nvPr/>
      </p:nvGrpSpPr>
      <p:grpSpPr>
        <a:xfrm>
          <a:off x="0" y="0"/>
          <a:ext cx="0" cy="0"/>
          <a:chOff x="0" y="0"/>
          <a:chExt cx="0" cy="0"/>
        </a:xfrm>
      </p:grpSpPr>
      <p:sp>
        <p:nvSpPr>
          <p:cNvPr id="12243" name="yt_shape_12243"/>
          <p:cNvSpPr txBox="1"/>
          <p:nvPr/>
        </p:nvSpPr>
        <p:spPr>
          <a:xfrm>
            <a:off x="576127" y="1080000"/>
            <a:ext cx="10370075" cy="908647"/>
          </a:xfrm>
          <a:prstGeom prst="rect">
            <a:avLst/>
          </a:prstGeom>
        </p:spPr>
        <p:txBody>
          <a:bodyPr vert="horz" wrap="square" lIns="0" tIns="0" rIns="0" bIns="0" rtlCol="0">
            <a:spAutoFit/>
          </a:bodyPr>
          <a:lstStyle/>
          <a:p>
            <a:pPr indent="609600" algn="l" eaLnBrk="1"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4</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a:t>
            </a:r>
            <a:r>
              <a:rPr lang="zh-CN" altLang="zh-CN" sz="2400" b="0" i="0" u="none">
                <a:solidFill>
                  <a:srgbClr val="000000"/>
                </a:solidFill>
                <a:effectLst/>
                <a:latin typeface="宋体" panose="02010600030101010101" pitchFamily="2" charset="-122"/>
                <a:ea typeface="宋体" panose="02010600030101010101" pitchFamily="2" charset="-122"/>
              </a:rPr>
              <a:t>（</a:t>
            </a:r>
            <a:r>
              <a:rPr lang="en-US" altLang="zh-CN" sz="2400" b="0" i="0" u="none">
                <a:solidFill>
                  <a:srgbClr val="000000"/>
                </a:solidFill>
                <a:effectLst/>
                <a:latin typeface="Times New Roman" panose="02020603050405020304" pitchFamily="24"/>
                <a:ea typeface="宋体" panose="02010600030101010101" pitchFamily="2" charset="-122"/>
              </a:rPr>
              <a:t>2026</a:t>
            </a:r>
            <a:r>
              <a:rPr lang="zh-CN" altLang="zh-CN" sz="2400" b="0" i="0" u="none">
                <a:solidFill>
                  <a:srgbClr val="000000"/>
                </a:solidFill>
                <a:effectLst/>
                <a:latin typeface="Times New Roman" panose="02020603050405020304" pitchFamily="24"/>
                <a:ea typeface="楷体" panose="02010609060101010101" pitchFamily="24" charset="-122"/>
              </a:rPr>
              <a:t>届</a:t>
            </a:r>
            <a:r>
              <a:rPr lang="zh-CN" altLang="zh-CN" sz="2400" b="0" i="0" u="none">
                <a:solidFill>
                  <a:srgbClr val="000000"/>
                </a:solidFill>
                <a:effectLst/>
                <a:latin typeface="Times New Roman" panose="02020603050405020304" pitchFamily="24"/>
                <a:ea typeface="Times New Roman" panose="02020603050405020304" pitchFamily="24"/>
              </a:rPr>
              <a:t>·</a:t>
            </a:r>
            <a:r>
              <a:rPr lang="zh-CN" altLang="zh-CN" sz="2400" b="0" i="0" u="none">
                <a:solidFill>
                  <a:srgbClr val="000000"/>
                </a:solidFill>
                <a:effectLst/>
                <a:latin typeface="Times New Roman" panose="02020603050405020304" pitchFamily="24"/>
                <a:ea typeface="楷体" panose="02010609060101010101" pitchFamily="24" charset="-122"/>
              </a:rPr>
              <a:t>泰州兴化学测合格考模拟</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在肺炎链球菌的转化实验中</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能发生</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转化</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的一组是</a:t>
            </a:r>
            <a:r>
              <a:rPr lang="zh-CN" altLang="zh-CN" sz="2400" b="0" i="0" u="none">
                <a:solidFill>
                  <a:srgbClr val="000000"/>
                </a:solidFill>
                <a:effectLst/>
                <a:latin typeface="宋体" panose="02010600030101010101" pitchFamily="2" charset="-122"/>
                <a:ea typeface="宋体" panose="02010600030101010101" pitchFamily="2" charset="-122"/>
              </a:rPr>
              <a:t>（　</a:t>
            </a:r>
            <a:r>
              <a:rPr lang="en-US" altLang="zh-CN" sz="2400" b="0" i="0" u="none">
                <a:solidFill>
                  <a:srgbClr val="FF0000">
                    <a:alpha val="0"/>
                  </a:srgbClr>
                </a:solidFill>
                <a:effectLst/>
                <a:latin typeface="Times New Roman" panose="02020603050405020304" pitchFamily="24"/>
                <a:ea typeface="宋体" panose="02010600030101010101" pitchFamily="2" charset="-122"/>
              </a:rPr>
              <a:t>D</a:t>
            </a:r>
            <a:r>
              <a:rPr lang="zh-CN" altLang="zh-CN" sz="2400" b="0" i="0" u="none">
                <a:solidFill>
                  <a:srgbClr val="000000"/>
                </a:solidFill>
                <a:effectLst/>
                <a:latin typeface="宋体" panose="02010600030101010101" pitchFamily="2" charset="-122"/>
                <a:ea typeface="宋体" panose="02010600030101010101" pitchFamily="2" charset="-122"/>
              </a:rPr>
              <a:t>　）</a:t>
            </a:r>
            <a:endParaRPr lang="zh-CN" altLang="zh-CN" sz="2400" b="0" i="0" u="none">
              <a:solidFill>
                <a:srgbClr val="000000"/>
              </a:solidFill>
              <a:effectLst/>
              <a:latin typeface="宋体" panose="02010600030101010101" pitchFamily="2" charset="-122"/>
              <a:ea typeface="宋体" panose="02010600030101010101" pitchFamily="2" charset="-122"/>
            </a:endParaRPr>
          </a:p>
        </p:txBody>
      </p:sp>
      <p:graphicFrame>
        <p:nvGraphicFramePr>
          <p:cNvPr id="12244" name="yt_table_12244" title="H_149.76"/>
          <p:cNvGraphicFramePr>
            <a:graphicFrameLocks noGrp="1"/>
          </p:cNvGraphicFramePr>
          <p:nvPr/>
        </p:nvGraphicFramePr>
        <p:xfrm>
          <a:off x="576056" y="2039435"/>
          <a:ext cx="8416925" cy="1901952"/>
        </p:xfrm>
        <a:graphic>
          <a:graphicData uri="http://schemas.openxmlformats.org/drawingml/2006/table">
            <a:tbl>
              <a:tblPr/>
              <a:tblGrid>
                <a:gridCol w="8416925"/>
              </a:tblGrid>
              <a:tr h="370840">
                <a:tc>
                  <a:txBody>
                    <a:bodyPr/>
                    <a:lstStyle/>
                    <a:p>
                      <a:pPr marL="448310" indent="-44831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A</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把活的</a:t>
                      </a:r>
                      <a:r>
                        <a:rPr lang="en-US" altLang="zh-CN" sz="2400" b="0" i="0" u="none">
                          <a:solidFill>
                            <a:srgbClr val="000000"/>
                          </a:solidFill>
                          <a:effectLst/>
                          <a:latin typeface="Times New Roman" panose="02020603050405020304" pitchFamily="24"/>
                          <a:ea typeface="宋体" panose="02010600030101010101" pitchFamily="2" charset="-122"/>
                        </a:rPr>
                        <a:t>S</a:t>
                      </a:r>
                      <a:r>
                        <a:rPr lang="zh-CN" altLang="zh-CN" sz="2400" b="0" i="0" u="none">
                          <a:solidFill>
                            <a:srgbClr val="000000"/>
                          </a:solidFill>
                          <a:effectLst/>
                          <a:latin typeface="Times New Roman" panose="02020603050405020304" pitchFamily="24"/>
                          <a:ea typeface="宋体" panose="02010600030101010101" pitchFamily="2" charset="-122"/>
                        </a:rPr>
                        <a:t>型菌注射到小鼠体内</a:t>
                      </a:r>
                      <a:endParaRPr lang="zh-CN"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r>
              <a:tr h="370840">
                <a:tc>
                  <a:txBody>
                    <a:bodyPr/>
                    <a:lstStyle/>
                    <a:p>
                      <a:pPr marL="431800" indent="-43180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B</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把活的</a:t>
                      </a:r>
                      <a:r>
                        <a:rPr lang="en-US" altLang="zh-CN" sz="2400" b="0" i="0" u="none">
                          <a:solidFill>
                            <a:srgbClr val="000000"/>
                          </a:solidFill>
                          <a:effectLst/>
                          <a:latin typeface="Times New Roman" panose="02020603050405020304" pitchFamily="24"/>
                          <a:ea typeface="宋体" panose="02010600030101010101" pitchFamily="2" charset="-122"/>
                        </a:rPr>
                        <a:t>R</a:t>
                      </a:r>
                      <a:r>
                        <a:rPr lang="zh-CN" altLang="zh-CN" sz="2400" b="0" i="0" u="none">
                          <a:solidFill>
                            <a:srgbClr val="000000"/>
                          </a:solidFill>
                          <a:effectLst/>
                          <a:latin typeface="Times New Roman" panose="02020603050405020304" pitchFamily="24"/>
                          <a:ea typeface="宋体" panose="02010600030101010101" pitchFamily="2" charset="-122"/>
                        </a:rPr>
                        <a:t>型菌注射到小鼠体内</a:t>
                      </a:r>
                      <a:endParaRPr lang="zh-CN"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r>
              <a:tr h="370840">
                <a:tc>
                  <a:txBody>
                    <a:bodyPr/>
                    <a:lstStyle/>
                    <a:p>
                      <a:pPr marL="431800" indent="-43180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C</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把加热杀死的</a:t>
                      </a:r>
                      <a:r>
                        <a:rPr lang="en-US" altLang="zh-CN" sz="2400" b="0" i="0" u="none">
                          <a:solidFill>
                            <a:srgbClr val="000000"/>
                          </a:solidFill>
                          <a:effectLst/>
                          <a:latin typeface="Times New Roman" panose="02020603050405020304" pitchFamily="24"/>
                          <a:ea typeface="宋体" panose="02010600030101010101" pitchFamily="2" charset="-122"/>
                        </a:rPr>
                        <a:t>S</a:t>
                      </a:r>
                      <a:r>
                        <a:rPr lang="zh-CN" altLang="zh-CN" sz="2400" b="0" i="0" u="none">
                          <a:solidFill>
                            <a:srgbClr val="000000"/>
                          </a:solidFill>
                          <a:effectLst/>
                          <a:latin typeface="Times New Roman" panose="02020603050405020304" pitchFamily="24"/>
                          <a:ea typeface="宋体" panose="02010600030101010101" pitchFamily="2" charset="-122"/>
                        </a:rPr>
                        <a:t>型菌注射到小鼠体内</a:t>
                      </a:r>
                      <a:endParaRPr lang="zh-CN"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r>
              <a:tr h="370840">
                <a:tc>
                  <a:txBody>
                    <a:bodyPr/>
                    <a:lstStyle/>
                    <a:p>
                      <a:pPr marL="448310" indent="-44831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D</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把加热杀死的</a:t>
                      </a:r>
                      <a:r>
                        <a:rPr lang="en-US" altLang="zh-CN" sz="2400" b="0" i="0" u="none">
                          <a:solidFill>
                            <a:srgbClr val="000000"/>
                          </a:solidFill>
                          <a:effectLst/>
                          <a:latin typeface="Times New Roman" panose="02020603050405020304" pitchFamily="24"/>
                          <a:ea typeface="宋体" panose="02010600030101010101" pitchFamily="2" charset="-122"/>
                        </a:rPr>
                        <a:t>S</a:t>
                      </a:r>
                      <a:r>
                        <a:rPr lang="zh-CN" altLang="zh-CN" sz="2400" b="0" i="0" u="none">
                          <a:solidFill>
                            <a:srgbClr val="000000"/>
                          </a:solidFill>
                          <a:effectLst/>
                          <a:latin typeface="Times New Roman" panose="02020603050405020304" pitchFamily="24"/>
                          <a:ea typeface="宋体" panose="02010600030101010101" pitchFamily="2" charset="-122"/>
                        </a:rPr>
                        <a:t>型菌和活的</a:t>
                      </a:r>
                      <a:r>
                        <a:rPr lang="en-US" altLang="zh-CN" sz="2400" b="0" i="0" u="none">
                          <a:solidFill>
                            <a:srgbClr val="000000"/>
                          </a:solidFill>
                          <a:effectLst/>
                          <a:latin typeface="Times New Roman" panose="02020603050405020304" pitchFamily="24"/>
                          <a:ea typeface="宋体" panose="02010600030101010101" pitchFamily="2" charset="-122"/>
                        </a:rPr>
                        <a:t>R</a:t>
                      </a:r>
                      <a:r>
                        <a:rPr lang="zh-CN" altLang="zh-CN" sz="2400" b="0" i="0" u="none">
                          <a:solidFill>
                            <a:srgbClr val="000000"/>
                          </a:solidFill>
                          <a:effectLst/>
                          <a:latin typeface="Times New Roman" panose="02020603050405020304" pitchFamily="24"/>
                          <a:ea typeface="宋体" panose="02010600030101010101" pitchFamily="2" charset="-122"/>
                        </a:rPr>
                        <a:t>型菌混合后注射到小鼠体内</a:t>
                      </a:r>
                      <a:endParaRPr lang="zh-CN"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r>
            </a:tbl>
          </a:graphicData>
        </a:graphic>
      </p:graphicFrame>
      <p:sp>
        <p:nvSpPr>
          <p:cNvPr id="2" name="文本框 1"/>
          <p:cNvSpPr txBox="1"/>
          <p:nvPr/>
        </p:nvSpPr>
        <p:spPr>
          <a:xfrm>
            <a:off x="4143716" y="1508682"/>
            <a:ext cx="400748" cy="517983"/>
          </a:xfrm>
          <a:prstGeom prst="rect">
            <a:avLst/>
          </a:prstGeom>
          <a:noFill/>
        </p:spPr>
        <p:txBody>
          <a:bodyPr vert="horz" wrap="none" rtlCol="0">
            <a:noAutofit/>
          </a:bodyPr>
          <a:lstStyle/>
          <a:p>
            <a:pPr>
              <a:lnSpc>
                <a:spcPct val="130000"/>
              </a:lnSpc>
            </a:pPr>
            <a:r>
              <a:rPr kumimoji="0" lang="en-US" altLang="zh-CN" sz="2400" b="0" i="0" strike="noStrike" kern="1200" cap="none" spc="0" normalizeH="0" baseline="0" noProof="0">
                <a:ln>
                  <a:noFill/>
                </a:ln>
                <a:solidFill>
                  <a:srgbClr val="FF0000"/>
                </a:solidFill>
                <a:effectLst/>
                <a:uLnTx/>
                <a:uFillTx/>
                <a:latin typeface="Times New Roman" panose="02020603050405020304" pitchFamily="24"/>
                <a:ea typeface="宋体" panose="02010600030101010101" pitchFamily="2" charset="-122"/>
                <a:cs typeface="+mn-cs"/>
              </a:rPr>
              <a:t>D</a:t>
            </a:r>
            <a:endParaRPr lang="zh-CN" altLang="en-US">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YT"/>
        <p:cNvGrpSpPr/>
        <p:nvPr/>
      </p:nvGrpSpPr>
      <p:grpSpPr>
        <a:xfrm>
          <a:off x="0" y="0"/>
          <a:ext cx="0" cy="0"/>
          <a:chOff x="0" y="0"/>
          <a:chExt cx="0" cy="0"/>
        </a:xfrm>
      </p:grpSpPr>
      <p:sp>
        <p:nvSpPr>
          <p:cNvPr id="12246" name="yt_shape_12246"/>
          <p:cNvSpPr txBox="1"/>
          <p:nvPr/>
        </p:nvSpPr>
        <p:spPr>
          <a:xfrm>
            <a:off x="576127" y="1080000"/>
            <a:ext cx="10370075" cy="908647"/>
          </a:xfrm>
          <a:prstGeom prst="rect">
            <a:avLst/>
          </a:prstGeom>
        </p:spPr>
        <p:txBody>
          <a:bodyPr vert="horz" wrap="square" lIns="0" tIns="0" rIns="0" bIns="0" rtlCol="0">
            <a:spAutoFit/>
          </a:bodyPr>
          <a:lstStyle/>
          <a:p>
            <a:pPr indent="609600" algn="l" eaLnBrk="1"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5</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a:t>
            </a:r>
            <a:r>
              <a:rPr lang="zh-CN" altLang="zh-CN" sz="2400" b="0" i="0" u="none">
                <a:solidFill>
                  <a:srgbClr val="000000"/>
                </a:solidFill>
                <a:effectLst/>
                <a:latin typeface="宋体" panose="02010600030101010101" pitchFamily="2" charset="-122"/>
                <a:ea typeface="宋体" panose="02010600030101010101" pitchFamily="2" charset="-122"/>
              </a:rPr>
              <a:t>（</a:t>
            </a:r>
            <a:r>
              <a:rPr lang="en-US" altLang="zh-CN" sz="2400" b="0" i="0" u="none">
                <a:solidFill>
                  <a:srgbClr val="000000"/>
                </a:solidFill>
                <a:effectLst/>
                <a:latin typeface="Times New Roman" panose="02020603050405020304" pitchFamily="24"/>
                <a:ea typeface="宋体" panose="02010600030101010101" pitchFamily="2" charset="-122"/>
              </a:rPr>
              <a:t>2026</a:t>
            </a:r>
            <a:r>
              <a:rPr lang="zh-CN" altLang="zh-CN" sz="2400" b="0" i="0" u="none">
                <a:solidFill>
                  <a:srgbClr val="000000"/>
                </a:solidFill>
                <a:effectLst/>
                <a:latin typeface="Times New Roman" panose="02020603050405020304" pitchFamily="24"/>
                <a:ea typeface="楷体" panose="02010609060101010101" pitchFamily="24" charset="-122"/>
              </a:rPr>
              <a:t>届</a:t>
            </a:r>
            <a:r>
              <a:rPr lang="zh-CN" altLang="zh-CN" sz="2400" b="0" i="0" u="none">
                <a:solidFill>
                  <a:srgbClr val="000000"/>
                </a:solidFill>
                <a:effectLst/>
                <a:latin typeface="Times New Roman" panose="02020603050405020304" pitchFamily="24"/>
                <a:ea typeface="Times New Roman" panose="02020603050405020304" pitchFamily="24"/>
              </a:rPr>
              <a:t>·</a:t>
            </a:r>
            <a:r>
              <a:rPr lang="zh-CN" altLang="zh-CN" sz="2400" b="0" i="0" u="none">
                <a:solidFill>
                  <a:srgbClr val="000000"/>
                </a:solidFill>
                <a:effectLst/>
                <a:latin typeface="Times New Roman" panose="02020603050405020304" pitchFamily="24"/>
                <a:ea typeface="楷体" panose="02010609060101010101" pitchFamily="24" charset="-122"/>
              </a:rPr>
              <a:t>泰州兴化学测合格考模拟</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赫尔希和蔡斯设计并实施的噬菌体侵染大肠杆菌的实验过程如图所示</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下列有关叙述正确的是</a:t>
            </a:r>
            <a:r>
              <a:rPr lang="zh-CN" altLang="zh-CN" sz="2400" b="0" i="0" u="none">
                <a:solidFill>
                  <a:srgbClr val="000000"/>
                </a:solidFill>
                <a:effectLst/>
                <a:latin typeface="宋体" panose="02010600030101010101" pitchFamily="2" charset="-122"/>
                <a:ea typeface="宋体" panose="02010600030101010101" pitchFamily="2" charset="-122"/>
              </a:rPr>
              <a:t>（　</a:t>
            </a:r>
            <a:r>
              <a:rPr lang="en-US" altLang="zh-CN" sz="2400" b="0" i="0" u="none">
                <a:solidFill>
                  <a:srgbClr val="FF0000">
                    <a:alpha val="0"/>
                  </a:srgbClr>
                </a:solidFill>
                <a:effectLst/>
                <a:latin typeface="Times New Roman" panose="02020603050405020304" pitchFamily="24"/>
                <a:ea typeface="宋体" panose="02010600030101010101" pitchFamily="2" charset="-122"/>
              </a:rPr>
              <a:t>B</a:t>
            </a:r>
            <a:r>
              <a:rPr lang="zh-CN" altLang="zh-CN" sz="2400" b="0" i="0" u="none">
                <a:solidFill>
                  <a:srgbClr val="000000"/>
                </a:solidFill>
                <a:effectLst/>
                <a:latin typeface="宋体" panose="02010600030101010101" pitchFamily="2" charset="-122"/>
                <a:ea typeface="宋体" panose="02010600030101010101" pitchFamily="2" charset="-122"/>
              </a:rPr>
              <a:t>　）</a:t>
            </a:r>
            <a:endParaRPr lang="zh-CN" altLang="zh-CN" sz="2400" b="0" i="0" u="none">
              <a:solidFill>
                <a:srgbClr val="000000"/>
              </a:solidFill>
              <a:effectLst/>
              <a:latin typeface="宋体" panose="02010600030101010101" pitchFamily="2" charset="-122"/>
              <a:ea typeface="宋体" panose="02010600030101010101" pitchFamily="2" charset="-122"/>
            </a:endParaRPr>
          </a:p>
        </p:txBody>
      </p:sp>
      <p:graphicFrame>
        <p:nvGraphicFramePr>
          <p:cNvPr id="12248" name="yt_table_12248_skip" title="H_149.76"/>
          <p:cNvGraphicFramePr>
            <a:graphicFrameLocks noGrp="1"/>
          </p:cNvGraphicFramePr>
          <p:nvPr/>
        </p:nvGraphicFramePr>
        <p:xfrm>
          <a:off x="576056" y="3811964"/>
          <a:ext cx="9686925" cy="1901952"/>
        </p:xfrm>
        <a:graphic>
          <a:graphicData uri="http://schemas.openxmlformats.org/drawingml/2006/table">
            <a:tbl>
              <a:tblPr/>
              <a:tblGrid>
                <a:gridCol w="9686925"/>
              </a:tblGrid>
              <a:tr h="370840">
                <a:tc>
                  <a:txBody>
                    <a:bodyPr/>
                    <a:lstStyle/>
                    <a:p>
                      <a:pPr marL="448310" indent="-44831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A</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a:t>
                      </a:r>
                      <a:r>
                        <a:rPr lang="en-US" altLang="zh-CN" sz="2400" b="0" i="0" u="none">
                          <a:solidFill>
                            <a:srgbClr val="000000"/>
                          </a:solidFill>
                          <a:effectLst/>
                          <a:latin typeface="宋体" panose="02010600030101010101" pitchFamily="2" charset="-122"/>
                          <a:ea typeface="宋体" panose="02010600030101010101" pitchFamily="2" charset="-122"/>
                        </a:rPr>
                        <a:t>①④</a:t>
                      </a:r>
                      <a:r>
                        <a:rPr lang="zh-CN" altLang="zh-CN" sz="2400" b="0" i="0" u="none">
                          <a:solidFill>
                            <a:srgbClr val="000000"/>
                          </a:solidFill>
                          <a:effectLst/>
                          <a:latin typeface="Times New Roman" panose="02020603050405020304" pitchFamily="24"/>
                          <a:ea typeface="宋体" panose="02010600030101010101" pitchFamily="2" charset="-122"/>
                        </a:rPr>
                        <a:t>分别用含有</a:t>
                      </a:r>
                      <a:r>
                        <a:rPr lang="en-US" altLang="zh-CN" sz="2400" b="0" i="0" u="none" baseline="30000">
                          <a:solidFill>
                            <a:srgbClr val="000000"/>
                          </a:solidFill>
                          <a:effectLst/>
                          <a:latin typeface="Times New Roman" panose="02020603050405020304" pitchFamily="24"/>
                          <a:ea typeface="宋体" panose="02010600030101010101" pitchFamily="2" charset="-122"/>
                        </a:rPr>
                        <a:t>32</a:t>
                      </a:r>
                      <a:r>
                        <a:rPr lang="en-US" altLang="zh-CN" sz="2400" b="0" i="0" u="none">
                          <a:solidFill>
                            <a:srgbClr val="000000"/>
                          </a:solidFill>
                          <a:effectLst/>
                          <a:latin typeface="Times New Roman" panose="02020603050405020304" pitchFamily="24"/>
                          <a:ea typeface="宋体" panose="02010600030101010101" pitchFamily="2" charset="-122"/>
                        </a:rPr>
                        <a:t>P</a:t>
                      </a:r>
                      <a:r>
                        <a:rPr lang="zh-CN" altLang="zh-CN" sz="2400" b="0" i="0" u="none">
                          <a:solidFill>
                            <a:srgbClr val="000000"/>
                          </a:solidFill>
                          <a:effectLst/>
                          <a:latin typeface="Times New Roman" panose="02020603050405020304" pitchFamily="24"/>
                          <a:ea typeface="宋体" panose="02010600030101010101" pitchFamily="2" charset="-122"/>
                        </a:rPr>
                        <a:t>和</a:t>
                      </a:r>
                      <a:r>
                        <a:rPr lang="en-US" altLang="zh-CN" sz="2400" b="0" i="0" u="none" baseline="30000">
                          <a:solidFill>
                            <a:srgbClr val="000000"/>
                          </a:solidFill>
                          <a:effectLst/>
                          <a:latin typeface="Times New Roman" panose="02020603050405020304" pitchFamily="24"/>
                          <a:ea typeface="宋体" panose="02010600030101010101" pitchFamily="2" charset="-122"/>
                        </a:rPr>
                        <a:t>35</a:t>
                      </a:r>
                      <a:r>
                        <a:rPr lang="en-US" altLang="zh-CN" sz="2400" b="0" i="0" u="none">
                          <a:solidFill>
                            <a:srgbClr val="000000"/>
                          </a:solidFill>
                          <a:effectLst/>
                          <a:latin typeface="Times New Roman" panose="02020603050405020304" pitchFamily="24"/>
                          <a:ea typeface="宋体" panose="02010600030101010101" pitchFamily="2" charset="-122"/>
                        </a:rPr>
                        <a:t>S</a:t>
                      </a:r>
                      <a:r>
                        <a:rPr lang="zh-CN" altLang="zh-CN" sz="2400" b="0" i="0" u="none">
                          <a:solidFill>
                            <a:srgbClr val="000000"/>
                          </a:solidFill>
                          <a:effectLst/>
                          <a:latin typeface="Times New Roman" panose="02020603050405020304" pitchFamily="24"/>
                          <a:ea typeface="宋体" panose="02010600030101010101" pitchFamily="2" charset="-122"/>
                        </a:rPr>
                        <a:t>的培养基直接培养噬菌体</a:t>
                      </a:r>
                      <a:endParaRPr lang="zh-CN"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r>
              <a:tr h="370840">
                <a:tc>
                  <a:txBody>
                    <a:bodyPr/>
                    <a:lstStyle/>
                    <a:p>
                      <a:pPr marL="431800" indent="-43180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B</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a:t>
                      </a:r>
                      <a:r>
                        <a:rPr lang="en-US" altLang="zh-CN" sz="2400" b="0" i="0" u="none" baseline="30000">
                          <a:solidFill>
                            <a:srgbClr val="000000"/>
                          </a:solidFill>
                          <a:effectLst/>
                          <a:latin typeface="Times New Roman" panose="02020603050405020304" pitchFamily="24"/>
                          <a:ea typeface="宋体" panose="02010600030101010101" pitchFamily="2" charset="-122"/>
                        </a:rPr>
                        <a:t>32</a:t>
                      </a:r>
                      <a:r>
                        <a:rPr lang="en-US" altLang="zh-CN" sz="2400" b="0" i="0" u="none">
                          <a:solidFill>
                            <a:srgbClr val="000000"/>
                          </a:solidFill>
                          <a:effectLst/>
                          <a:latin typeface="Times New Roman" panose="02020603050405020304" pitchFamily="24"/>
                          <a:ea typeface="宋体" panose="02010600030101010101" pitchFamily="2" charset="-122"/>
                        </a:rPr>
                        <a:t>P</a:t>
                      </a:r>
                      <a:r>
                        <a:rPr lang="zh-CN" altLang="zh-CN" sz="2400" b="0" i="0" u="none">
                          <a:solidFill>
                            <a:srgbClr val="000000"/>
                          </a:solidFill>
                          <a:effectLst/>
                          <a:latin typeface="Times New Roman" panose="02020603050405020304" pitchFamily="24"/>
                          <a:ea typeface="宋体" panose="02010600030101010101" pitchFamily="2" charset="-122"/>
                        </a:rPr>
                        <a:t>标记组和</a:t>
                      </a:r>
                      <a:r>
                        <a:rPr lang="en-US" altLang="zh-CN" sz="2400" b="0" i="0" u="none" baseline="30000">
                          <a:solidFill>
                            <a:srgbClr val="000000"/>
                          </a:solidFill>
                          <a:effectLst/>
                          <a:latin typeface="Times New Roman" panose="02020603050405020304" pitchFamily="24"/>
                          <a:ea typeface="宋体" panose="02010600030101010101" pitchFamily="2" charset="-122"/>
                        </a:rPr>
                        <a:t>35</a:t>
                      </a:r>
                      <a:r>
                        <a:rPr lang="en-US" altLang="zh-CN" sz="2400" b="0" i="0" u="none">
                          <a:solidFill>
                            <a:srgbClr val="000000"/>
                          </a:solidFill>
                          <a:effectLst/>
                          <a:latin typeface="Times New Roman" panose="02020603050405020304" pitchFamily="24"/>
                          <a:ea typeface="宋体" panose="02010600030101010101" pitchFamily="2" charset="-122"/>
                        </a:rPr>
                        <a:t>S</a:t>
                      </a:r>
                      <a:r>
                        <a:rPr lang="zh-CN" altLang="zh-CN" sz="2400" b="0" i="0" u="none">
                          <a:solidFill>
                            <a:srgbClr val="000000"/>
                          </a:solidFill>
                          <a:effectLst/>
                          <a:latin typeface="Times New Roman" panose="02020603050405020304" pitchFamily="24"/>
                          <a:ea typeface="宋体" panose="02010600030101010101" pitchFamily="2" charset="-122"/>
                        </a:rPr>
                        <a:t>标记组的放射性分别主要分布在沉淀物和上清液中</a:t>
                      </a:r>
                      <a:endParaRPr lang="zh-CN"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r>
              <a:tr h="370840">
                <a:tc>
                  <a:txBody>
                    <a:bodyPr/>
                    <a:lstStyle/>
                    <a:p>
                      <a:pPr marL="431800" indent="-43180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C</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a:t>
                      </a:r>
                      <a:r>
                        <a:rPr lang="en-US" altLang="zh-CN" sz="2400" b="0" i="0" u="none">
                          <a:solidFill>
                            <a:srgbClr val="000000"/>
                          </a:solidFill>
                          <a:effectLst/>
                          <a:latin typeface="宋体" panose="02010600030101010101" pitchFamily="2" charset="-122"/>
                          <a:ea typeface="宋体" panose="02010600030101010101" pitchFamily="2" charset="-122"/>
                        </a:rPr>
                        <a:t>③⑥</a:t>
                      </a:r>
                      <a:r>
                        <a:rPr lang="zh-CN" altLang="zh-CN" sz="2400" b="0" i="0" u="none">
                          <a:solidFill>
                            <a:srgbClr val="000000"/>
                          </a:solidFill>
                          <a:effectLst/>
                          <a:latin typeface="Times New Roman" panose="02020603050405020304" pitchFamily="24"/>
                          <a:ea typeface="宋体" panose="02010600030101010101" pitchFamily="2" charset="-122"/>
                        </a:rPr>
                        <a:t>为离心管</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上清液中含有噬菌体</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沉淀物中不含噬菌体</a:t>
                      </a:r>
                      <a:endParaRPr lang="zh-CN"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r>
              <a:tr h="370840">
                <a:tc>
                  <a:txBody>
                    <a:bodyPr/>
                    <a:lstStyle/>
                    <a:p>
                      <a:pPr marL="448310" indent="-44831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D</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a:t>
                      </a:r>
                      <a:r>
                        <a:rPr lang="en-US" altLang="zh-CN" sz="2400" b="0" i="0" u="none">
                          <a:solidFill>
                            <a:srgbClr val="000000"/>
                          </a:solidFill>
                          <a:effectLst/>
                          <a:latin typeface="宋体" panose="02010600030101010101" pitchFamily="2" charset="-122"/>
                          <a:ea typeface="宋体" panose="02010600030101010101" pitchFamily="2" charset="-122"/>
                        </a:rPr>
                        <a:t>②⑤</a:t>
                      </a:r>
                      <a:r>
                        <a:rPr lang="zh-CN" altLang="zh-CN" sz="2400" b="0" i="0" u="none">
                          <a:solidFill>
                            <a:srgbClr val="000000"/>
                          </a:solidFill>
                          <a:effectLst/>
                          <a:latin typeface="Times New Roman" panose="02020603050405020304" pitchFamily="24"/>
                          <a:ea typeface="宋体" panose="02010600030101010101" pitchFamily="2" charset="-122"/>
                        </a:rPr>
                        <a:t>为搅拌器</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其作用是使</a:t>
                      </a:r>
                      <a:r>
                        <a:rPr lang="en-US" altLang="zh-CN" sz="2400" b="0" i="0" u="none">
                          <a:solidFill>
                            <a:srgbClr val="000000"/>
                          </a:solidFill>
                          <a:effectLst/>
                          <a:latin typeface="Times New Roman" panose="02020603050405020304" pitchFamily="24"/>
                          <a:ea typeface="宋体" panose="02010600030101010101" pitchFamily="2" charset="-122"/>
                        </a:rPr>
                        <a:t>DNA</a:t>
                      </a:r>
                      <a:r>
                        <a:rPr lang="zh-CN" altLang="zh-CN" sz="2400" b="0" i="0" u="none">
                          <a:solidFill>
                            <a:srgbClr val="000000"/>
                          </a:solidFill>
                          <a:effectLst/>
                          <a:latin typeface="Times New Roman" panose="02020603050405020304" pitchFamily="24"/>
                          <a:ea typeface="宋体" panose="02010600030101010101" pitchFamily="2" charset="-122"/>
                        </a:rPr>
                        <a:t>和蛋白质分离</a:t>
                      </a:r>
                      <a:endParaRPr lang="zh-CN"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r>
            </a:tbl>
          </a:graphicData>
        </a:graphic>
      </p:graphicFrame>
      <p:pic>
        <p:nvPicPr>
          <p:cNvPr id="12247" name="yt_image_12247_skip" title="H_139.6"/>
          <p:cNvPicPr>
            <a:picLocks noChangeAspect="1" noChangeArrowheads="1"/>
          </p:cNvPicPr>
          <p:nvPr/>
        </p:nvPicPr>
        <p:blipFill>
          <a:blip r:embed="rId1" cstate="print"/>
          <a:srcRect/>
          <a:stretch>
            <a:fillRect/>
          </a:stretch>
        </p:blipFill>
        <p:spPr bwMode="auto">
          <a:xfrm>
            <a:off x="2355729" y="2039435"/>
            <a:ext cx="6809832" cy="177292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9325315" y="1508682"/>
            <a:ext cx="383286" cy="517983"/>
          </a:xfrm>
          <a:prstGeom prst="rect">
            <a:avLst/>
          </a:prstGeom>
          <a:noFill/>
        </p:spPr>
        <p:txBody>
          <a:bodyPr vert="horz" wrap="none" rtlCol="0">
            <a:noAutofit/>
          </a:bodyPr>
          <a:lstStyle/>
          <a:p>
            <a:pPr>
              <a:lnSpc>
                <a:spcPct val="130000"/>
              </a:lnSpc>
            </a:pPr>
            <a:r>
              <a:rPr kumimoji="0" lang="en-US" altLang="zh-CN" sz="2400" b="0" i="0" strike="noStrike" kern="1200" cap="none" spc="0" normalizeH="0" baseline="0" noProof="0">
                <a:ln>
                  <a:noFill/>
                </a:ln>
                <a:solidFill>
                  <a:srgbClr val="FF0000"/>
                </a:solidFill>
                <a:effectLst/>
                <a:uLnTx/>
                <a:uFillTx/>
                <a:latin typeface="Times New Roman" panose="02020603050405020304" pitchFamily="24"/>
                <a:ea typeface="宋体" panose="02010600030101010101" pitchFamily="2" charset="-122"/>
                <a:cs typeface="+mn-cs"/>
              </a:rPr>
              <a:t>B</a:t>
            </a:r>
            <a:endParaRPr lang="zh-CN" altLang="en-US">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YT"/>
        <p:cNvGrpSpPr/>
        <p:nvPr/>
      </p:nvGrpSpPr>
      <p:grpSpPr>
        <a:xfrm>
          <a:off x="0" y="0"/>
          <a:ext cx="0" cy="0"/>
          <a:chOff x="0" y="0"/>
          <a:chExt cx="0" cy="0"/>
        </a:xfrm>
      </p:grpSpPr>
      <p:sp>
        <p:nvSpPr>
          <p:cNvPr id="12250" name="yt_shape_12250"/>
          <p:cNvSpPr txBox="1"/>
          <p:nvPr/>
        </p:nvSpPr>
        <p:spPr>
          <a:xfrm>
            <a:off x="576127" y="1080000"/>
            <a:ext cx="10370075" cy="2829172"/>
          </a:xfrm>
          <a:prstGeom prst="rect">
            <a:avLst/>
          </a:prstGeom>
        </p:spPr>
        <p:txBody>
          <a:bodyPr vert="horz" wrap="square" lIns="0" tIns="0" rIns="0" bIns="0" rtlCol="0">
            <a:spAutoFit/>
          </a:bodyPr>
          <a:lstStyle/>
          <a:p>
            <a:pPr indent="609600" algn="l" eaLnBrk="1" latinLnBrk="0" hangingPunct="0">
              <a:lnSpc>
                <a:spcPct val="130000"/>
              </a:lnSpc>
            </a:pPr>
            <a:r>
              <a:rPr lang="zh-CN" altLang="zh-CN" sz="2400" b="0" i="0" u="none">
                <a:solidFill>
                  <a:srgbClr val="FF0000"/>
                </a:solidFill>
                <a:effectLst/>
                <a:latin typeface="Times New Roman" panose="02020603050405020304" pitchFamily="24"/>
                <a:ea typeface="黑体" panose="02010609060101010101" pitchFamily="49" charset="-122"/>
              </a:rPr>
              <a:t>解析</a:t>
            </a:r>
            <a:r>
              <a:rPr lang="zh-CN" altLang="zh-CN" sz="2400" b="0" i="0" u="none">
                <a:solidFill>
                  <a:srgbClr val="FF0000"/>
                </a:solidFill>
                <a:effectLst/>
                <a:latin typeface="宋体" panose="02010600030101010101" pitchFamily="2" charset="-122"/>
                <a:ea typeface="宋体" panose="02010600030101010101" pitchFamily="2" charset="-122"/>
              </a:rPr>
              <a:t>：</a:t>
            </a:r>
            <a:r>
              <a:rPr lang="en-US" altLang="zh-CN" sz="2400" b="0" i="0" u="none">
                <a:solidFill>
                  <a:srgbClr val="FF0000"/>
                </a:solidFill>
                <a:effectLst/>
                <a:latin typeface="Times New Roman" panose="02020603050405020304" pitchFamily="24"/>
                <a:ea typeface="宋体" panose="02010600030101010101" pitchFamily="2" charset="-122"/>
              </a:rPr>
              <a:t>T2</a:t>
            </a:r>
            <a:r>
              <a:rPr lang="zh-CN" altLang="zh-CN" sz="2400" b="0" i="0" u="none">
                <a:solidFill>
                  <a:srgbClr val="FF0000"/>
                </a:solidFill>
                <a:effectLst/>
                <a:latin typeface="Times New Roman" panose="02020603050405020304" pitchFamily="24"/>
                <a:ea typeface="宋体" panose="02010600030101010101" pitchFamily="2" charset="-122"/>
              </a:rPr>
              <a:t>噬菌体为病毒</a:t>
            </a:r>
            <a:r>
              <a:rPr lang="zh-CN" altLang="zh-CN" sz="2400" b="0" i="0" u="none">
                <a:solidFill>
                  <a:srgbClr val="FF0000"/>
                </a:solidFill>
                <a:effectLst/>
                <a:latin typeface="宋体" panose="02010600030101010101" pitchFamily="2" charset="-122"/>
                <a:ea typeface="宋体" panose="02010600030101010101" pitchFamily="2" charset="-122"/>
              </a:rPr>
              <a:t>，</a:t>
            </a:r>
            <a:r>
              <a:rPr lang="zh-CN" altLang="zh-CN" sz="2400" b="0" i="0" u="none">
                <a:solidFill>
                  <a:srgbClr val="FF0000"/>
                </a:solidFill>
                <a:effectLst/>
                <a:latin typeface="Times New Roman" panose="02020603050405020304" pitchFamily="24"/>
                <a:ea typeface="宋体" panose="02010600030101010101" pitchFamily="2" charset="-122"/>
              </a:rPr>
              <a:t>只能寄生在活细胞内</a:t>
            </a:r>
            <a:r>
              <a:rPr lang="zh-CN" altLang="zh-CN" sz="2400" b="0" i="0" u="none">
                <a:solidFill>
                  <a:srgbClr val="FF0000"/>
                </a:solidFill>
                <a:effectLst/>
                <a:latin typeface="宋体" panose="02010600030101010101" pitchFamily="2" charset="-122"/>
                <a:ea typeface="宋体" panose="02010600030101010101" pitchFamily="2" charset="-122"/>
              </a:rPr>
              <a:t>，</a:t>
            </a:r>
            <a:r>
              <a:rPr lang="zh-CN" altLang="zh-CN" sz="2400" b="0" i="0" u="none">
                <a:solidFill>
                  <a:srgbClr val="FF0000"/>
                </a:solidFill>
                <a:effectLst/>
                <a:latin typeface="Times New Roman" panose="02020603050405020304" pitchFamily="24"/>
                <a:ea typeface="宋体" panose="02010600030101010101" pitchFamily="2" charset="-122"/>
              </a:rPr>
              <a:t>不能用培养基直接培养</a:t>
            </a:r>
            <a:r>
              <a:rPr lang="zh-CN" altLang="zh-CN" sz="2400" b="0" i="0" u="none">
                <a:solidFill>
                  <a:srgbClr val="FF0000"/>
                </a:solidFill>
                <a:effectLst/>
                <a:latin typeface="宋体" panose="02010600030101010101" pitchFamily="2" charset="-122"/>
                <a:ea typeface="宋体" panose="02010600030101010101" pitchFamily="2" charset="-122"/>
              </a:rPr>
              <a:t>，</a:t>
            </a:r>
            <a:r>
              <a:rPr lang="zh-CN" altLang="zh-CN" sz="2400" b="0" i="0" u="none">
                <a:solidFill>
                  <a:srgbClr val="FF0000"/>
                </a:solidFill>
                <a:effectLst/>
                <a:latin typeface="Times New Roman" panose="02020603050405020304" pitchFamily="24"/>
                <a:ea typeface="宋体" panose="02010600030101010101" pitchFamily="2" charset="-122"/>
              </a:rPr>
              <a:t>即</a:t>
            </a:r>
            <a:r>
              <a:rPr lang="en-US" altLang="zh-CN" sz="2400" b="0" i="0" u="none">
                <a:solidFill>
                  <a:srgbClr val="FF0000"/>
                </a:solidFill>
                <a:effectLst/>
                <a:latin typeface="宋体" panose="02010600030101010101" pitchFamily="2" charset="-122"/>
                <a:ea typeface="宋体" panose="02010600030101010101" pitchFamily="2" charset="-122"/>
              </a:rPr>
              <a:t>①④</a:t>
            </a:r>
            <a:r>
              <a:rPr lang="zh-CN" altLang="zh-CN" sz="2400" b="0" i="0" u="none">
                <a:solidFill>
                  <a:srgbClr val="FF0000"/>
                </a:solidFill>
                <a:effectLst/>
                <a:latin typeface="Times New Roman" panose="02020603050405020304" pitchFamily="24"/>
                <a:ea typeface="宋体" panose="02010600030101010101" pitchFamily="2" charset="-122"/>
              </a:rPr>
              <a:t>分别用含有</a:t>
            </a:r>
            <a:r>
              <a:rPr lang="en-US" altLang="zh-CN" sz="2400" b="0" i="0" u="none" baseline="30000">
                <a:solidFill>
                  <a:srgbClr val="FF0000"/>
                </a:solidFill>
                <a:effectLst/>
                <a:latin typeface="Times New Roman" panose="02020603050405020304" pitchFamily="24"/>
                <a:ea typeface="宋体" panose="02010600030101010101" pitchFamily="2" charset="-122"/>
              </a:rPr>
              <a:t>32</a:t>
            </a:r>
            <a:r>
              <a:rPr lang="en-US" altLang="zh-CN" sz="2400" b="0" i="0" u="none">
                <a:solidFill>
                  <a:srgbClr val="FF0000"/>
                </a:solidFill>
                <a:effectLst/>
                <a:latin typeface="Times New Roman" panose="02020603050405020304" pitchFamily="24"/>
                <a:ea typeface="宋体" panose="02010600030101010101" pitchFamily="2" charset="-122"/>
              </a:rPr>
              <a:t>P</a:t>
            </a:r>
            <a:r>
              <a:rPr lang="zh-CN" altLang="zh-CN" sz="2400" b="0" i="0" u="none">
                <a:solidFill>
                  <a:srgbClr val="FF0000"/>
                </a:solidFill>
                <a:effectLst/>
                <a:latin typeface="Times New Roman" panose="02020603050405020304" pitchFamily="24"/>
                <a:ea typeface="宋体" panose="02010600030101010101" pitchFamily="2" charset="-122"/>
              </a:rPr>
              <a:t>和</a:t>
            </a:r>
            <a:r>
              <a:rPr lang="en-US" altLang="zh-CN" sz="2400" b="0" i="0" u="none" baseline="30000">
                <a:solidFill>
                  <a:srgbClr val="FF0000"/>
                </a:solidFill>
                <a:effectLst/>
                <a:latin typeface="Times New Roman" panose="02020603050405020304" pitchFamily="24"/>
                <a:ea typeface="宋体" panose="02010600030101010101" pitchFamily="2" charset="-122"/>
              </a:rPr>
              <a:t>35</a:t>
            </a:r>
            <a:r>
              <a:rPr lang="en-US" altLang="zh-CN" sz="2400" b="0" i="0" u="none">
                <a:solidFill>
                  <a:srgbClr val="FF0000"/>
                </a:solidFill>
                <a:effectLst/>
                <a:latin typeface="Times New Roman" panose="02020603050405020304" pitchFamily="24"/>
                <a:ea typeface="宋体" panose="02010600030101010101" pitchFamily="2" charset="-122"/>
              </a:rPr>
              <a:t>S</a:t>
            </a:r>
            <a:r>
              <a:rPr lang="zh-CN" altLang="zh-CN" sz="2400" b="0" i="0" u="none">
                <a:solidFill>
                  <a:srgbClr val="FF0000"/>
                </a:solidFill>
                <a:effectLst/>
                <a:latin typeface="Times New Roman" panose="02020603050405020304" pitchFamily="24"/>
                <a:ea typeface="宋体" panose="02010600030101010101" pitchFamily="2" charset="-122"/>
              </a:rPr>
              <a:t>的大肠杆菌培养</a:t>
            </a:r>
            <a:r>
              <a:rPr lang="zh-CN" altLang="zh-CN" sz="2400" b="0" i="0" u="none">
                <a:solidFill>
                  <a:srgbClr val="FF0000"/>
                </a:solidFill>
                <a:effectLst/>
                <a:latin typeface="宋体" panose="02010600030101010101" pitchFamily="2" charset="-122"/>
                <a:ea typeface="宋体" panose="02010600030101010101" pitchFamily="2" charset="-122"/>
              </a:rPr>
              <a:t>，</a:t>
            </a:r>
            <a:r>
              <a:rPr lang="en-US" altLang="zh-CN" sz="2400" b="0" i="0" u="none">
                <a:solidFill>
                  <a:srgbClr val="FF0000"/>
                </a:solidFill>
                <a:effectLst/>
                <a:latin typeface="Times New Roman" panose="02020603050405020304" pitchFamily="24"/>
                <a:ea typeface="宋体" panose="02010600030101010101" pitchFamily="2" charset="-122"/>
              </a:rPr>
              <a:t>A</a:t>
            </a:r>
            <a:r>
              <a:rPr lang="zh-CN" altLang="zh-CN" sz="2400" b="0" i="0" u="none">
                <a:solidFill>
                  <a:srgbClr val="FF0000"/>
                </a:solidFill>
                <a:effectLst/>
                <a:latin typeface="Times New Roman" panose="02020603050405020304" pitchFamily="24"/>
                <a:ea typeface="宋体" panose="02010600030101010101" pitchFamily="2" charset="-122"/>
              </a:rPr>
              <a:t>错误</a:t>
            </a:r>
            <a:r>
              <a:rPr lang="zh-CN" altLang="zh-CN" sz="2400" b="0" i="0" u="none">
                <a:solidFill>
                  <a:srgbClr val="FF0000"/>
                </a:solidFill>
                <a:effectLst/>
                <a:latin typeface="宋体" panose="02010600030101010101" pitchFamily="2" charset="-122"/>
                <a:ea typeface="宋体" panose="02010600030101010101" pitchFamily="2" charset="-122"/>
              </a:rPr>
              <a:t>；</a:t>
            </a:r>
            <a:r>
              <a:rPr lang="en-US" altLang="zh-CN" sz="2400" b="0" i="0" u="none" baseline="30000">
                <a:solidFill>
                  <a:srgbClr val="FF0000"/>
                </a:solidFill>
                <a:effectLst/>
                <a:latin typeface="Times New Roman" panose="02020603050405020304" pitchFamily="24"/>
                <a:ea typeface="宋体" panose="02010600030101010101" pitchFamily="2" charset="-122"/>
              </a:rPr>
              <a:t>32</a:t>
            </a:r>
            <a:r>
              <a:rPr lang="en-US" altLang="zh-CN" sz="2400" b="0" i="0" u="none">
                <a:solidFill>
                  <a:srgbClr val="FF0000"/>
                </a:solidFill>
                <a:effectLst/>
                <a:latin typeface="Times New Roman" panose="02020603050405020304" pitchFamily="24"/>
                <a:ea typeface="宋体" panose="02010600030101010101" pitchFamily="2" charset="-122"/>
              </a:rPr>
              <a:t>P</a:t>
            </a:r>
            <a:r>
              <a:rPr lang="zh-CN" altLang="zh-CN" sz="2400" b="0" i="0" u="none">
                <a:solidFill>
                  <a:srgbClr val="FF0000"/>
                </a:solidFill>
                <a:effectLst/>
                <a:latin typeface="Times New Roman" panose="02020603050405020304" pitchFamily="24"/>
                <a:ea typeface="宋体" panose="02010600030101010101" pitchFamily="2" charset="-122"/>
              </a:rPr>
              <a:t>标记组和</a:t>
            </a:r>
            <a:r>
              <a:rPr lang="en-US" altLang="zh-CN" sz="2400" b="0" i="0" u="none" baseline="30000">
                <a:solidFill>
                  <a:srgbClr val="FF0000"/>
                </a:solidFill>
                <a:effectLst/>
                <a:latin typeface="Times New Roman" panose="02020603050405020304" pitchFamily="24"/>
                <a:ea typeface="宋体" panose="02010600030101010101" pitchFamily="2" charset="-122"/>
              </a:rPr>
              <a:t>35</a:t>
            </a:r>
            <a:r>
              <a:rPr lang="en-US" altLang="zh-CN" sz="2400" b="0" i="0" u="none">
                <a:solidFill>
                  <a:srgbClr val="FF0000"/>
                </a:solidFill>
                <a:effectLst/>
                <a:latin typeface="Times New Roman" panose="02020603050405020304" pitchFamily="24"/>
                <a:ea typeface="宋体" panose="02010600030101010101" pitchFamily="2" charset="-122"/>
              </a:rPr>
              <a:t>S</a:t>
            </a:r>
            <a:r>
              <a:rPr lang="zh-CN" altLang="zh-CN" sz="2400" b="0" i="0" u="none">
                <a:solidFill>
                  <a:srgbClr val="FF0000"/>
                </a:solidFill>
                <a:effectLst/>
                <a:latin typeface="Times New Roman" panose="02020603050405020304" pitchFamily="24"/>
                <a:ea typeface="宋体" panose="02010600030101010101" pitchFamily="2" charset="-122"/>
              </a:rPr>
              <a:t>标记组的放射性分别主要分布在沉淀物和上清液中</a:t>
            </a:r>
            <a:r>
              <a:rPr lang="zh-CN" altLang="zh-CN" sz="2400" b="0" i="0" u="none">
                <a:solidFill>
                  <a:srgbClr val="FF0000"/>
                </a:solidFill>
                <a:effectLst/>
                <a:latin typeface="宋体" panose="02010600030101010101" pitchFamily="2" charset="-122"/>
                <a:ea typeface="宋体" panose="02010600030101010101" pitchFamily="2" charset="-122"/>
              </a:rPr>
              <a:t>，</a:t>
            </a:r>
            <a:r>
              <a:rPr lang="zh-CN" altLang="zh-CN" sz="2400" b="0" i="0" u="none">
                <a:solidFill>
                  <a:srgbClr val="FF0000"/>
                </a:solidFill>
                <a:effectLst/>
                <a:latin typeface="Times New Roman" panose="02020603050405020304" pitchFamily="24"/>
                <a:ea typeface="宋体" panose="02010600030101010101" pitchFamily="2" charset="-122"/>
              </a:rPr>
              <a:t>该实验结果说明噬菌体侵染细菌的过程中进入细菌的是</a:t>
            </a:r>
            <a:r>
              <a:rPr lang="en-US" altLang="zh-CN" sz="2400" b="0" i="0" u="none">
                <a:solidFill>
                  <a:srgbClr val="FF0000"/>
                </a:solidFill>
                <a:effectLst/>
                <a:latin typeface="Times New Roman" panose="02020603050405020304" pitchFamily="24"/>
                <a:ea typeface="宋体" panose="02010600030101010101" pitchFamily="2" charset="-122"/>
              </a:rPr>
              <a:t>DNA</a:t>
            </a:r>
            <a:r>
              <a:rPr lang="zh-CN" altLang="zh-CN" sz="2400" b="0" i="0" u="none">
                <a:solidFill>
                  <a:srgbClr val="FF0000"/>
                </a:solidFill>
                <a:effectLst/>
                <a:latin typeface="宋体" panose="02010600030101010101" pitchFamily="2" charset="-122"/>
                <a:ea typeface="宋体" panose="02010600030101010101" pitchFamily="2" charset="-122"/>
              </a:rPr>
              <a:t>，</a:t>
            </a:r>
            <a:r>
              <a:rPr lang="zh-CN" altLang="zh-CN" sz="2400" b="0" i="0" u="none">
                <a:solidFill>
                  <a:srgbClr val="FF0000"/>
                </a:solidFill>
                <a:effectLst/>
                <a:latin typeface="Times New Roman" panose="02020603050405020304" pitchFamily="24"/>
                <a:ea typeface="宋体" panose="02010600030101010101" pitchFamily="2" charset="-122"/>
              </a:rPr>
              <a:t>蛋白质未进入</a:t>
            </a:r>
            <a:r>
              <a:rPr lang="zh-CN" altLang="zh-CN" sz="2400" b="0" i="0" u="none">
                <a:solidFill>
                  <a:srgbClr val="FF0000"/>
                </a:solidFill>
                <a:effectLst/>
                <a:latin typeface="宋体" panose="02010600030101010101" pitchFamily="2" charset="-122"/>
                <a:ea typeface="宋体" panose="02010600030101010101" pitchFamily="2" charset="-122"/>
              </a:rPr>
              <a:t>，</a:t>
            </a:r>
            <a:r>
              <a:rPr lang="en-US" altLang="zh-CN" sz="2400" b="0" i="0" u="none">
                <a:solidFill>
                  <a:srgbClr val="FF0000"/>
                </a:solidFill>
                <a:effectLst/>
                <a:latin typeface="Times New Roman" panose="02020603050405020304" pitchFamily="24"/>
                <a:ea typeface="宋体" panose="02010600030101010101" pitchFamily="2" charset="-122"/>
              </a:rPr>
              <a:t>B</a:t>
            </a:r>
            <a:r>
              <a:rPr lang="zh-CN" altLang="zh-CN" sz="2400" b="0" i="0" u="none">
                <a:solidFill>
                  <a:srgbClr val="FF0000"/>
                </a:solidFill>
                <a:effectLst/>
                <a:latin typeface="Times New Roman" panose="02020603050405020304" pitchFamily="24"/>
                <a:ea typeface="宋体" panose="02010600030101010101" pitchFamily="2" charset="-122"/>
              </a:rPr>
              <a:t>正确</a:t>
            </a:r>
            <a:r>
              <a:rPr lang="zh-CN" altLang="zh-CN" sz="2400" b="0" i="0" u="none">
                <a:solidFill>
                  <a:srgbClr val="FF0000"/>
                </a:solidFill>
                <a:effectLst/>
                <a:latin typeface="宋体" panose="02010600030101010101" pitchFamily="2" charset="-122"/>
                <a:ea typeface="宋体" panose="02010600030101010101" pitchFamily="2" charset="-122"/>
              </a:rPr>
              <a:t>；</a:t>
            </a:r>
            <a:r>
              <a:rPr lang="en-US" altLang="zh-CN" sz="2400" b="0" i="0" u="none">
                <a:solidFill>
                  <a:srgbClr val="FF0000"/>
                </a:solidFill>
                <a:effectLst/>
                <a:latin typeface="宋体" panose="02010600030101010101" pitchFamily="2" charset="-122"/>
                <a:ea typeface="宋体" panose="02010600030101010101" pitchFamily="2" charset="-122"/>
              </a:rPr>
              <a:t>③⑥</a:t>
            </a:r>
            <a:r>
              <a:rPr lang="zh-CN" altLang="zh-CN" sz="2400" b="0" i="0" u="none">
                <a:solidFill>
                  <a:srgbClr val="FF0000"/>
                </a:solidFill>
                <a:effectLst/>
                <a:latin typeface="Times New Roman" panose="02020603050405020304" pitchFamily="24"/>
                <a:ea typeface="宋体" panose="02010600030101010101" pitchFamily="2" charset="-122"/>
              </a:rPr>
              <a:t>为离心管</a:t>
            </a:r>
            <a:r>
              <a:rPr lang="zh-CN" altLang="zh-CN" sz="2400" b="0" i="0" u="none">
                <a:solidFill>
                  <a:srgbClr val="FF0000"/>
                </a:solidFill>
                <a:effectLst/>
                <a:latin typeface="宋体" panose="02010600030101010101" pitchFamily="2" charset="-122"/>
                <a:ea typeface="宋体" panose="02010600030101010101" pitchFamily="2" charset="-122"/>
              </a:rPr>
              <a:t>，</a:t>
            </a:r>
            <a:r>
              <a:rPr lang="zh-CN" altLang="zh-CN" sz="2400" b="0" i="0" u="none">
                <a:solidFill>
                  <a:srgbClr val="FF0000"/>
                </a:solidFill>
                <a:effectLst/>
                <a:latin typeface="Times New Roman" panose="02020603050405020304" pitchFamily="24"/>
                <a:ea typeface="宋体" panose="02010600030101010101" pitchFamily="2" charset="-122"/>
              </a:rPr>
              <a:t>上清液中含有噬菌体</a:t>
            </a:r>
            <a:r>
              <a:rPr lang="zh-CN" altLang="zh-CN" sz="2400" b="0" i="0" u="none">
                <a:solidFill>
                  <a:srgbClr val="FF0000"/>
                </a:solidFill>
                <a:effectLst/>
                <a:latin typeface="宋体" panose="02010600030101010101" pitchFamily="2" charset="-122"/>
                <a:ea typeface="宋体" panose="02010600030101010101" pitchFamily="2" charset="-122"/>
              </a:rPr>
              <a:t>，</a:t>
            </a:r>
            <a:r>
              <a:rPr lang="zh-CN" altLang="zh-CN" sz="2400" b="0" i="0" u="none">
                <a:solidFill>
                  <a:srgbClr val="FF0000"/>
                </a:solidFill>
                <a:effectLst/>
                <a:latin typeface="Times New Roman" panose="02020603050405020304" pitchFamily="24"/>
                <a:ea typeface="宋体" panose="02010600030101010101" pitchFamily="2" charset="-122"/>
              </a:rPr>
              <a:t>沉淀物中含有的噬菌体在细菌内</a:t>
            </a:r>
            <a:r>
              <a:rPr lang="zh-CN" altLang="zh-CN" sz="2400" b="0" i="0" u="none">
                <a:solidFill>
                  <a:srgbClr val="FF0000"/>
                </a:solidFill>
                <a:effectLst/>
                <a:latin typeface="宋体" panose="02010600030101010101" pitchFamily="2" charset="-122"/>
                <a:ea typeface="宋体" panose="02010600030101010101" pitchFamily="2" charset="-122"/>
              </a:rPr>
              <a:t>，</a:t>
            </a:r>
            <a:r>
              <a:rPr lang="en-US" altLang="zh-CN" sz="2400" b="0" i="0" u="none">
                <a:solidFill>
                  <a:srgbClr val="FF0000"/>
                </a:solidFill>
                <a:effectLst/>
                <a:latin typeface="Times New Roman" panose="02020603050405020304" pitchFamily="24"/>
                <a:ea typeface="宋体" panose="02010600030101010101" pitchFamily="2" charset="-122"/>
              </a:rPr>
              <a:t>C</a:t>
            </a:r>
            <a:r>
              <a:rPr lang="zh-CN" altLang="zh-CN" sz="2400" b="0" i="0" u="none">
                <a:solidFill>
                  <a:srgbClr val="FF0000"/>
                </a:solidFill>
                <a:effectLst/>
                <a:latin typeface="Times New Roman" panose="02020603050405020304" pitchFamily="24"/>
                <a:ea typeface="宋体" panose="02010600030101010101" pitchFamily="2" charset="-122"/>
              </a:rPr>
              <a:t>错误</a:t>
            </a:r>
            <a:r>
              <a:rPr lang="zh-CN" altLang="zh-CN" sz="2400" b="0" i="0" u="none">
                <a:solidFill>
                  <a:srgbClr val="FF0000"/>
                </a:solidFill>
                <a:effectLst/>
                <a:latin typeface="宋体" panose="02010600030101010101" pitchFamily="2" charset="-122"/>
                <a:ea typeface="宋体" panose="02010600030101010101" pitchFamily="2" charset="-122"/>
              </a:rPr>
              <a:t>；</a:t>
            </a:r>
            <a:r>
              <a:rPr lang="en-US" altLang="zh-CN" sz="2400" b="0" i="0" u="none">
                <a:solidFill>
                  <a:srgbClr val="FF0000"/>
                </a:solidFill>
                <a:effectLst/>
                <a:latin typeface="宋体" panose="02010600030101010101" pitchFamily="2" charset="-122"/>
                <a:ea typeface="宋体" panose="02010600030101010101" pitchFamily="2" charset="-122"/>
              </a:rPr>
              <a:t>②⑤</a:t>
            </a:r>
            <a:r>
              <a:rPr lang="zh-CN" altLang="zh-CN" sz="2400" b="0" i="0" u="none">
                <a:solidFill>
                  <a:srgbClr val="FF0000"/>
                </a:solidFill>
                <a:effectLst/>
                <a:latin typeface="Times New Roman" panose="02020603050405020304" pitchFamily="24"/>
                <a:ea typeface="宋体" panose="02010600030101010101" pitchFamily="2" charset="-122"/>
              </a:rPr>
              <a:t>为搅拌器</a:t>
            </a:r>
            <a:r>
              <a:rPr lang="zh-CN" altLang="zh-CN" sz="2400" b="0" i="0" u="none">
                <a:solidFill>
                  <a:srgbClr val="FF0000"/>
                </a:solidFill>
                <a:effectLst/>
                <a:latin typeface="宋体" panose="02010600030101010101" pitchFamily="2" charset="-122"/>
                <a:ea typeface="宋体" panose="02010600030101010101" pitchFamily="2" charset="-122"/>
              </a:rPr>
              <a:t>，</a:t>
            </a:r>
            <a:r>
              <a:rPr lang="zh-CN" altLang="zh-CN" sz="2400" b="0" i="0" u="none">
                <a:solidFill>
                  <a:srgbClr val="FF0000"/>
                </a:solidFill>
                <a:effectLst/>
                <a:latin typeface="Times New Roman" panose="02020603050405020304" pitchFamily="24"/>
                <a:ea typeface="宋体" panose="02010600030101010101" pitchFamily="2" charset="-122"/>
              </a:rPr>
              <a:t>其作用是使吸附在细菌上的噬菌体和大肠杆菌分离</a:t>
            </a:r>
            <a:r>
              <a:rPr lang="zh-CN" altLang="zh-CN" sz="2400" b="0" i="0" u="none">
                <a:solidFill>
                  <a:srgbClr val="FF0000"/>
                </a:solidFill>
                <a:effectLst/>
                <a:latin typeface="宋体" panose="02010600030101010101" pitchFamily="2" charset="-122"/>
                <a:ea typeface="宋体" panose="02010600030101010101" pitchFamily="2" charset="-122"/>
              </a:rPr>
              <a:t>，</a:t>
            </a:r>
            <a:r>
              <a:rPr lang="en-US" altLang="zh-CN" sz="2400" b="0" i="0" u="none">
                <a:solidFill>
                  <a:srgbClr val="FF0000"/>
                </a:solidFill>
                <a:effectLst/>
                <a:latin typeface="Times New Roman" panose="02020603050405020304" pitchFamily="24"/>
                <a:ea typeface="宋体" panose="02010600030101010101" pitchFamily="2" charset="-122"/>
              </a:rPr>
              <a:t>D</a:t>
            </a:r>
            <a:r>
              <a:rPr lang="zh-CN" altLang="zh-CN" sz="2400" b="0" i="0" u="none">
                <a:solidFill>
                  <a:srgbClr val="FF0000"/>
                </a:solidFill>
                <a:effectLst/>
                <a:latin typeface="Times New Roman" panose="02020603050405020304" pitchFamily="24"/>
                <a:ea typeface="宋体" panose="02010600030101010101" pitchFamily="2" charset="-122"/>
              </a:rPr>
              <a:t>错误</a:t>
            </a:r>
            <a:r>
              <a:rPr lang="zh-CN" altLang="zh-CN" sz="2400" b="0" i="0" u="none">
                <a:solidFill>
                  <a:srgbClr val="FF0000"/>
                </a:solidFill>
                <a:effectLst/>
                <a:latin typeface="宋体" panose="02010600030101010101" pitchFamily="2" charset="-122"/>
                <a:ea typeface="宋体" panose="02010600030101010101" pitchFamily="2" charset="-122"/>
              </a:rPr>
              <a:t>。</a:t>
            </a:r>
            <a:endParaRPr lang="zh-CN" altLang="zh-CN" sz="2400" b="0" i="0" u="none">
              <a:solidFill>
                <a:srgbClr val="FF0000"/>
              </a:solidFill>
              <a:effectLst/>
              <a:latin typeface="宋体" panose="02010600030101010101" pitchFamily="2" charset="-122"/>
              <a:ea typeface="宋体" panose="02010600030101010101" pitchFamily="2" charset="-122"/>
            </a:endParaRPr>
          </a:p>
        </p:txBody>
      </p:sp>
    </p:spTree>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25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50" grpId="0" build="allAtOnce"/>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YT"/>
        <p:cNvGrpSpPr/>
        <p:nvPr/>
      </p:nvGrpSpPr>
      <p:grpSpPr>
        <a:xfrm>
          <a:off x="0" y="0"/>
          <a:ext cx="0" cy="0"/>
          <a:chOff x="0" y="0"/>
          <a:chExt cx="0" cy="0"/>
        </a:xfrm>
      </p:grpSpPr>
      <p:sp>
        <p:nvSpPr>
          <p:cNvPr id="12251" name="yt_shape_12251"/>
          <p:cNvSpPr txBox="1"/>
          <p:nvPr/>
        </p:nvSpPr>
        <p:spPr>
          <a:xfrm>
            <a:off x="576128" y="1080000"/>
            <a:ext cx="10370075" cy="908647"/>
          </a:xfrm>
          <a:prstGeom prst="rect">
            <a:avLst/>
          </a:prstGeom>
        </p:spPr>
        <p:txBody>
          <a:bodyPr vert="horz" wrap="square" lIns="0" tIns="0" rIns="0" bIns="0" rtlCol="0">
            <a:spAutoFit/>
          </a:bodyPr>
          <a:lstStyle/>
          <a:p>
            <a:pPr indent="609600" algn="l" eaLnBrk="1"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6</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a:t>
            </a:r>
            <a:r>
              <a:rPr lang="zh-CN" altLang="zh-CN" sz="2400" b="0" i="0" u="none">
                <a:solidFill>
                  <a:srgbClr val="000000"/>
                </a:solidFill>
                <a:effectLst/>
                <a:latin typeface="宋体" panose="02010600030101010101" pitchFamily="2" charset="-122"/>
                <a:ea typeface="宋体" panose="02010600030101010101" pitchFamily="2" charset="-122"/>
              </a:rPr>
              <a:t>（</a:t>
            </a:r>
            <a:r>
              <a:rPr lang="en-US" altLang="zh-CN" sz="2400" b="0" i="0" u="none">
                <a:solidFill>
                  <a:srgbClr val="000000"/>
                </a:solidFill>
                <a:effectLst/>
                <a:latin typeface="Times New Roman" panose="02020603050405020304" pitchFamily="24"/>
                <a:ea typeface="宋体" panose="02010600030101010101" pitchFamily="2" charset="-122"/>
              </a:rPr>
              <a:t>2026</a:t>
            </a:r>
            <a:r>
              <a:rPr lang="zh-CN" altLang="zh-CN" sz="2400" b="0" i="0" u="none">
                <a:solidFill>
                  <a:srgbClr val="000000"/>
                </a:solidFill>
                <a:effectLst/>
                <a:latin typeface="Times New Roman" panose="02020603050405020304" pitchFamily="24"/>
                <a:ea typeface="楷体" panose="02010609060101010101" pitchFamily="24" charset="-122"/>
              </a:rPr>
              <a:t>届</a:t>
            </a:r>
            <a:r>
              <a:rPr lang="zh-CN" altLang="zh-CN" sz="2400" b="0" i="0" u="none">
                <a:solidFill>
                  <a:srgbClr val="000000"/>
                </a:solidFill>
                <a:effectLst/>
                <a:latin typeface="Times New Roman" panose="02020603050405020304" pitchFamily="24"/>
                <a:ea typeface="Times New Roman" panose="02020603050405020304" pitchFamily="24"/>
              </a:rPr>
              <a:t>·</a:t>
            </a:r>
            <a:r>
              <a:rPr lang="zh-CN" altLang="zh-CN" sz="2400" b="0" i="0" u="none">
                <a:solidFill>
                  <a:srgbClr val="000000"/>
                </a:solidFill>
                <a:effectLst/>
                <a:latin typeface="Times New Roman" panose="02020603050405020304" pitchFamily="24"/>
                <a:ea typeface="楷体" panose="02010609060101010101" pitchFamily="24" charset="-122"/>
              </a:rPr>
              <a:t>无锡一中学测合格考模拟</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右图为大肠杆菌</a:t>
            </a:r>
            <a:r>
              <a:rPr lang="en-US" altLang="zh-CN" sz="2400" b="0" i="0" u="none">
                <a:solidFill>
                  <a:srgbClr val="000000"/>
                </a:solidFill>
                <a:effectLst/>
                <a:latin typeface="Times New Roman" panose="02020603050405020304" pitchFamily="24"/>
                <a:ea typeface="宋体" panose="02010600030101010101" pitchFamily="2" charset="-122"/>
              </a:rPr>
              <a:t>T2</a:t>
            </a:r>
            <a:r>
              <a:rPr lang="zh-CN" altLang="zh-CN" sz="2400" b="0" i="0" u="none">
                <a:solidFill>
                  <a:srgbClr val="000000"/>
                </a:solidFill>
                <a:effectLst/>
                <a:latin typeface="Times New Roman" panose="02020603050405020304" pitchFamily="24"/>
                <a:ea typeface="宋体" panose="02010600030101010101" pitchFamily="2" charset="-122"/>
              </a:rPr>
              <a:t>噬菌体的模式图</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其衣壳的化学成分是</a:t>
            </a:r>
            <a:r>
              <a:rPr lang="zh-CN" altLang="zh-CN" sz="2400" b="0" i="0" u="none">
                <a:solidFill>
                  <a:srgbClr val="000000"/>
                </a:solidFill>
                <a:effectLst/>
                <a:latin typeface="宋体" panose="02010600030101010101" pitchFamily="2" charset="-122"/>
                <a:ea typeface="宋体" panose="02010600030101010101" pitchFamily="2" charset="-122"/>
              </a:rPr>
              <a:t>（　</a:t>
            </a:r>
            <a:r>
              <a:rPr lang="en-US" altLang="zh-CN" sz="2400" b="0" i="0" u="none">
                <a:solidFill>
                  <a:srgbClr val="FF0000">
                    <a:alpha val="0"/>
                  </a:srgbClr>
                </a:solidFill>
                <a:effectLst/>
                <a:latin typeface="Times New Roman" panose="02020603050405020304" pitchFamily="24"/>
                <a:ea typeface="宋体" panose="02010600030101010101" pitchFamily="2" charset="-122"/>
              </a:rPr>
              <a:t>A</a:t>
            </a:r>
            <a:r>
              <a:rPr lang="zh-CN" altLang="zh-CN" sz="2400" b="0" i="0" u="none">
                <a:solidFill>
                  <a:srgbClr val="000000"/>
                </a:solidFill>
                <a:effectLst/>
                <a:latin typeface="宋体" panose="02010600030101010101" pitchFamily="2" charset="-122"/>
                <a:ea typeface="宋体" panose="02010600030101010101" pitchFamily="2" charset="-122"/>
              </a:rPr>
              <a:t>　）</a:t>
            </a:r>
            <a:endParaRPr lang="zh-CN" altLang="zh-CN" sz="2400" b="0" i="0" u="none">
              <a:solidFill>
                <a:srgbClr val="000000"/>
              </a:solidFill>
              <a:effectLst/>
              <a:latin typeface="宋体" panose="02010600030101010101" pitchFamily="2" charset="-122"/>
              <a:ea typeface="宋体" panose="02010600030101010101" pitchFamily="2" charset="-122"/>
            </a:endParaRPr>
          </a:p>
        </p:txBody>
      </p:sp>
      <p:graphicFrame>
        <p:nvGraphicFramePr>
          <p:cNvPr id="12253" name="yt_table_12253_skip" title="H_74.88"/>
          <p:cNvGraphicFramePr>
            <a:graphicFrameLocks noGrp="1"/>
          </p:cNvGraphicFramePr>
          <p:nvPr/>
        </p:nvGraphicFramePr>
        <p:xfrm>
          <a:off x="576056" y="2039435"/>
          <a:ext cx="5524818" cy="950976"/>
        </p:xfrm>
        <a:graphic>
          <a:graphicData uri="http://schemas.openxmlformats.org/drawingml/2006/table">
            <a:tbl>
              <a:tblPr/>
              <a:tblGrid>
                <a:gridCol w="3846830"/>
                <a:gridCol w="1677988"/>
              </a:tblGrid>
              <a:tr h="370840">
                <a:tc>
                  <a:txBody>
                    <a:bodyPr/>
                    <a:lstStyle/>
                    <a:p>
                      <a:pPr marL="448310" indent="-44831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A</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蛋白质</a:t>
                      </a:r>
                      <a:endParaRPr lang="zh-CN"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c>
                  <a:txBody>
                    <a:bodyPr/>
                    <a:lstStyle/>
                    <a:p>
                      <a:pPr marL="448310" indent="-44831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B</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a:t>
                      </a:r>
                      <a:r>
                        <a:rPr lang="en-US" altLang="zh-CN" sz="2400" b="0" i="0" u="none">
                          <a:solidFill>
                            <a:srgbClr val="000000"/>
                          </a:solidFill>
                          <a:effectLst/>
                          <a:latin typeface="Times New Roman" panose="02020603050405020304" pitchFamily="24"/>
                          <a:ea typeface="宋体" panose="02010600030101010101" pitchFamily="2" charset="-122"/>
                        </a:rPr>
                        <a:t>DNA</a:t>
                      </a:r>
                      <a:endParaRPr lang="en-US"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r>
              <a:tr h="370840">
                <a:tc>
                  <a:txBody>
                    <a:bodyPr/>
                    <a:lstStyle/>
                    <a:p>
                      <a:pPr marL="431800" indent="-43180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C</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纤维素</a:t>
                      </a:r>
                      <a:endParaRPr lang="zh-CN"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c>
                  <a:txBody>
                    <a:bodyPr/>
                    <a:lstStyle/>
                    <a:p>
                      <a:pPr marL="431800" indent="-43180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D</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磷脂</a:t>
                      </a:r>
                      <a:endParaRPr lang="zh-CN"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r>
            </a:tbl>
          </a:graphicData>
        </a:graphic>
      </p:graphicFrame>
      <p:pic>
        <p:nvPicPr>
          <p:cNvPr id="12252" name="yt_image_12252_skip" title="H_165.6"/>
          <p:cNvPicPr>
            <a:picLocks noChangeAspect="1" noChangeArrowheads="1"/>
          </p:cNvPicPr>
          <p:nvPr/>
        </p:nvPicPr>
        <p:blipFill>
          <a:blip r:embed="rId1" cstate="print"/>
          <a:srcRect/>
          <a:stretch>
            <a:fillRect/>
          </a:stretch>
        </p:blipFill>
        <p:spPr bwMode="auto">
          <a:xfrm>
            <a:off x="7633271" y="1655889"/>
            <a:ext cx="1984762" cy="2103120"/>
          </a:xfrm>
          <a:prstGeom prst="rect">
            <a:avLst/>
          </a:prstGeom>
          <a:noFill/>
          <a:extLst>
            <a:ext uri="{909E8E84-426E-40DD-AFC4-6F175D3DCCD1}">
              <a14:hiddenFill xmlns:a14="http://schemas.microsoft.com/office/drawing/2010/main">
                <a:solidFill>
                  <a:srgbClr val="FFFFFF"/>
                </a:solidFill>
              </a14:hiddenFill>
            </a:ext>
          </a:extLst>
        </p:spPr>
      </p:pic>
      <p:sp>
        <p:nvSpPr>
          <p:cNvPr id="12255" name="yt_shape_12255"/>
          <p:cNvSpPr txBox="1"/>
          <p:nvPr/>
        </p:nvSpPr>
        <p:spPr>
          <a:xfrm>
            <a:off x="576127" y="3922000"/>
            <a:ext cx="10370075" cy="908647"/>
          </a:xfrm>
          <a:prstGeom prst="rect">
            <a:avLst/>
          </a:prstGeom>
        </p:spPr>
        <p:txBody>
          <a:bodyPr vert="horz" wrap="square" lIns="0" tIns="0" rIns="0" bIns="0" rtlCol="0">
            <a:spAutoFit/>
          </a:bodyPr>
          <a:lstStyle/>
          <a:p>
            <a:pPr indent="609600" algn="l" eaLnBrk="1"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7</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a:t>
            </a:r>
            <a:r>
              <a:rPr lang="zh-CN" altLang="zh-CN" sz="2400" b="0" i="0" u="none">
                <a:solidFill>
                  <a:srgbClr val="000000"/>
                </a:solidFill>
                <a:effectLst/>
                <a:latin typeface="宋体" panose="02010600030101010101" pitchFamily="2" charset="-122"/>
                <a:ea typeface="宋体" panose="02010600030101010101" pitchFamily="2" charset="-122"/>
              </a:rPr>
              <a:t>（</a:t>
            </a:r>
            <a:r>
              <a:rPr lang="en-US" altLang="zh-CN" sz="2400" b="0" i="0" u="none">
                <a:solidFill>
                  <a:srgbClr val="000000"/>
                </a:solidFill>
                <a:effectLst/>
                <a:latin typeface="Times New Roman" panose="02020603050405020304" pitchFamily="24"/>
                <a:ea typeface="宋体" panose="02010600030101010101" pitchFamily="2" charset="-122"/>
              </a:rPr>
              <a:t>2026</a:t>
            </a:r>
            <a:r>
              <a:rPr lang="zh-CN" altLang="zh-CN" sz="2400" b="0" i="0" u="none">
                <a:solidFill>
                  <a:srgbClr val="000000"/>
                </a:solidFill>
                <a:effectLst/>
                <a:latin typeface="Times New Roman" panose="02020603050405020304" pitchFamily="24"/>
                <a:ea typeface="楷体" panose="02010609060101010101" pitchFamily="24" charset="-122"/>
              </a:rPr>
              <a:t>届</a:t>
            </a:r>
            <a:r>
              <a:rPr lang="zh-CN" altLang="zh-CN" sz="2400" b="0" i="0" u="none">
                <a:solidFill>
                  <a:srgbClr val="000000"/>
                </a:solidFill>
                <a:effectLst/>
                <a:latin typeface="Times New Roman" panose="02020603050405020304" pitchFamily="24"/>
                <a:ea typeface="Times New Roman" panose="02020603050405020304" pitchFamily="24"/>
              </a:rPr>
              <a:t>·</a:t>
            </a:r>
            <a:r>
              <a:rPr lang="zh-CN" altLang="zh-CN" sz="2400" b="0" i="0" u="none">
                <a:solidFill>
                  <a:srgbClr val="000000"/>
                </a:solidFill>
                <a:effectLst/>
                <a:latin typeface="Times New Roman" panose="02020603050405020304" pitchFamily="24"/>
                <a:ea typeface="楷体" panose="02010609060101010101" pitchFamily="24" charset="-122"/>
              </a:rPr>
              <a:t>徐州学测合格考模拟</a:t>
            </a:r>
            <a:r>
              <a:rPr lang="zh-CN" altLang="zh-CN" sz="2400" b="0" i="0" u="none">
                <a:solidFill>
                  <a:srgbClr val="000000"/>
                </a:solidFill>
                <a:effectLst/>
                <a:latin typeface="宋体" panose="02010600030101010101" pitchFamily="2" charset="-122"/>
                <a:ea typeface="宋体" panose="02010600030101010101" pitchFamily="2" charset="-122"/>
              </a:rPr>
              <a:t>）</a:t>
            </a:r>
            <a:r>
              <a:rPr lang="en-US" altLang="zh-CN" sz="2400" b="0" i="0" u="none">
                <a:solidFill>
                  <a:srgbClr val="000000"/>
                </a:solidFill>
                <a:effectLst/>
                <a:latin typeface="Times New Roman" panose="02020603050405020304" pitchFamily="24"/>
                <a:ea typeface="宋体" panose="02010600030101010101" pitchFamily="2" charset="-122"/>
              </a:rPr>
              <a:t>T2</a:t>
            </a:r>
            <a:r>
              <a:rPr lang="zh-CN" altLang="zh-CN" sz="2400" b="0" i="0" u="none">
                <a:solidFill>
                  <a:srgbClr val="000000"/>
                </a:solidFill>
                <a:effectLst/>
                <a:latin typeface="Times New Roman" panose="02020603050405020304" pitchFamily="24"/>
                <a:ea typeface="宋体" panose="02010600030101010101" pitchFamily="2" charset="-122"/>
              </a:rPr>
              <a:t>噬菌体侵染细菌的实验中</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运用了同位素标记法</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其中用</a:t>
            </a:r>
            <a:r>
              <a:rPr lang="en-US" altLang="zh-CN" sz="2400" b="0" i="0" u="none" baseline="30000">
                <a:solidFill>
                  <a:srgbClr val="000000"/>
                </a:solidFill>
                <a:effectLst/>
                <a:latin typeface="Times New Roman" panose="02020603050405020304" pitchFamily="24"/>
                <a:ea typeface="宋体" panose="02010600030101010101" pitchFamily="2" charset="-122"/>
              </a:rPr>
              <a:t>32</a:t>
            </a:r>
            <a:r>
              <a:rPr lang="en-US" altLang="zh-CN" sz="2400" b="0" i="0" u="none">
                <a:solidFill>
                  <a:srgbClr val="000000"/>
                </a:solidFill>
                <a:effectLst/>
                <a:latin typeface="Times New Roman" panose="02020603050405020304" pitchFamily="24"/>
                <a:ea typeface="宋体" panose="02010600030101010101" pitchFamily="2" charset="-122"/>
              </a:rPr>
              <a:t>P</a:t>
            </a:r>
            <a:r>
              <a:rPr lang="zh-CN" altLang="zh-CN" sz="2400" b="0" i="0" u="none">
                <a:solidFill>
                  <a:srgbClr val="000000"/>
                </a:solidFill>
                <a:effectLst/>
                <a:latin typeface="Times New Roman" panose="02020603050405020304" pitchFamily="24"/>
                <a:ea typeface="宋体" panose="02010600030101010101" pitchFamily="2" charset="-122"/>
              </a:rPr>
              <a:t>和</a:t>
            </a:r>
            <a:r>
              <a:rPr lang="en-US" altLang="zh-CN" sz="2400" b="0" i="0" u="none" baseline="30000">
                <a:solidFill>
                  <a:srgbClr val="000000"/>
                </a:solidFill>
                <a:effectLst/>
                <a:latin typeface="Times New Roman" panose="02020603050405020304" pitchFamily="24"/>
                <a:ea typeface="宋体" panose="02010600030101010101" pitchFamily="2" charset="-122"/>
              </a:rPr>
              <a:t>35</a:t>
            </a:r>
            <a:r>
              <a:rPr lang="en-US" altLang="zh-CN" sz="2400" b="0" i="0" u="none">
                <a:solidFill>
                  <a:srgbClr val="000000"/>
                </a:solidFill>
                <a:effectLst/>
                <a:latin typeface="Times New Roman" panose="02020603050405020304" pitchFamily="24"/>
                <a:ea typeface="宋体" panose="02010600030101010101" pitchFamily="2" charset="-122"/>
              </a:rPr>
              <a:t>S</a:t>
            </a:r>
            <a:r>
              <a:rPr lang="zh-CN" altLang="zh-CN" sz="2400" b="0" i="0" u="none">
                <a:solidFill>
                  <a:srgbClr val="000000"/>
                </a:solidFill>
                <a:effectLst/>
                <a:latin typeface="Times New Roman" panose="02020603050405020304" pitchFamily="24"/>
                <a:ea typeface="宋体" panose="02010600030101010101" pitchFamily="2" charset="-122"/>
              </a:rPr>
              <a:t>分别标记的是大肠杆菌的</a:t>
            </a:r>
            <a:r>
              <a:rPr lang="zh-CN" altLang="zh-CN" sz="2400" b="0" i="0" u="none">
                <a:solidFill>
                  <a:srgbClr val="000000"/>
                </a:solidFill>
                <a:effectLst/>
                <a:latin typeface="宋体" panose="02010600030101010101" pitchFamily="2" charset="-122"/>
                <a:ea typeface="宋体" panose="02010600030101010101" pitchFamily="2" charset="-122"/>
              </a:rPr>
              <a:t>（　</a:t>
            </a:r>
            <a:r>
              <a:rPr lang="en-US" altLang="zh-CN" sz="2400" b="0" i="0" u="none">
                <a:solidFill>
                  <a:srgbClr val="FF0000">
                    <a:alpha val="0"/>
                  </a:srgbClr>
                </a:solidFill>
                <a:effectLst/>
                <a:latin typeface="Times New Roman" panose="02020603050405020304" pitchFamily="24"/>
                <a:ea typeface="宋体" panose="02010600030101010101" pitchFamily="2" charset="-122"/>
              </a:rPr>
              <a:t>A</a:t>
            </a:r>
            <a:r>
              <a:rPr lang="zh-CN" altLang="zh-CN" sz="2400" b="0" i="0" u="none">
                <a:solidFill>
                  <a:srgbClr val="000000"/>
                </a:solidFill>
                <a:effectLst/>
                <a:latin typeface="宋体" panose="02010600030101010101" pitchFamily="2" charset="-122"/>
                <a:ea typeface="宋体" panose="02010600030101010101" pitchFamily="2" charset="-122"/>
              </a:rPr>
              <a:t>　）</a:t>
            </a:r>
            <a:endParaRPr lang="zh-CN" altLang="zh-CN" sz="2400" b="0" i="0" u="none">
              <a:solidFill>
                <a:srgbClr val="000000"/>
              </a:solidFill>
              <a:effectLst/>
              <a:latin typeface="宋体" panose="02010600030101010101" pitchFamily="2" charset="-122"/>
              <a:ea typeface="宋体" panose="02010600030101010101" pitchFamily="2" charset="-122"/>
            </a:endParaRPr>
          </a:p>
        </p:txBody>
      </p:sp>
      <p:graphicFrame>
        <p:nvGraphicFramePr>
          <p:cNvPr id="12256" name="yt_table_12256" title="H_74.88"/>
          <p:cNvGraphicFramePr>
            <a:graphicFrameLocks noGrp="1"/>
          </p:cNvGraphicFramePr>
          <p:nvPr/>
        </p:nvGraphicFramePr>
        <p:xfrm>
          <a:off x="576056" y="4881435"/>
          <a:ext cx="7676198" cy="950976"/>
        </p:xfrm>
        <a:graphic>
          <a:graphicData uri="http://schemas.openxmlformats.org/drawingml/2006/table">
            <a:tbl>
              <a:tblPr/>
              <a:tblGrid>
                <a:gridCol w="3846830"/>
                <a:gridCol w="3829368"/>
              </a:tblGrid>
              <a:tr h="370840">
                <a:tc>
                  <a:txBody>
                    <a:bodyPr/>
                    <a:lstStyle/>
                    <a:p>
                      <a:pPr marL="448310" indent="-44831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A</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a:t>
                      </a:r>
                      <a:r>
                        <a:rPr lang="en-US" altLang="zh-CN" sz="2400" b="0" i="0" u="none">
                          <a:solidFill>
                            <a:srgbClr val="000000"/>
                          </a:solidFill>
                          <a:effectLst/>
                          <a:latin typeface="Times New Roman" panose="02020603050405020304" pitchFamily="24"/>
                          <a:ea typeface="宋体" panose="02010600030101010101" pitchFamily="2" charset="-122"/>
                        </a:rPr>
                        <a:t>DNA</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蛋白质</a:t>
                      </a:r>
                      <a:endParaRPr lang="zh-CN"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c>
                  <a:txBody>
                    <a:bodyPr/>
                    <a:lstStyle/>
                    <a:p>
                      <a:pPr marL="448310" indent="-44831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B</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蛋白质</a:t>
                      </a:r>
                      <a:r>
                        <a:rPr lang="zh-CN" altLang="zh-CN" sz="2400" b="0" i="0" u="none">
                          <a:solidFill>
                            <a:srgbClr val="000000"/>
                          </a:solidFill>
                          <a:effectLst/>
                          <a:latin typeface="宋体" panose="02010600030101010101" pitchFamily="2" charset="-122"/>
                          <a:ea typeface="宋体" panose="02010600030101010101" pitchFamily="2" charset="-122"/>
                        </a:rPr>
                        <a:t>、</a:t>
                      </a:r>
                      <a:r>
                        <a:rPr lang="en-US" altLang="zh-CN" sz="2400" b="0" i="0" u="none">
                          <a:solidFill>
                            <a:srgbClr val="000000"/>
                          </a:solidFill>
                          <a:effectLst/>
                          <a:latin typeface="Times New Roman" panose="02020603050405020304" pitchFamily="24"/>
                          <a:ea typeface="宋体" panose="02010600030101010101" pitchFamily="2" charset="-122"/>
                        </a:rPr>
                        <a:t>DNA</a:t>
                      </a:r>
                      <a:endParaRPr lang="en-US"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r>
              <a:tr h="370840">
                <a:tc>
                  <a:txBody>
                    <a:bodyPr/>
                    <a:lstStyle/>
                    <a:p>
                      <a:pPr marL="448310" indent="-44831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C</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蛋白质</a:t>
                      </a:r>
                      <a:r>
                        <a:rPr lang="zh-CN" altLang="zh-CN" sz="2400" b="0" i="0" u="none">
                          <a:solidFill>
                            <a:srgbClr val="000000"/>
                          </a:solidFill>
                          <a:effectLst/>
                          <a:latin typeface="宋体" panose="02010600030101010101" pitchFamily="2" charset="-122"/>
                          <a:ea typeface="宋体" panose="02010600030101010101" pitchFamily="2" charset="-122"/>
                        </a:rPr>
                        <a:t>、</a:t>
                      </a:r>
                      <a:r>
                        <a:rPr lang="en-US" altLang="zh-CN" sz="2400" b="0" i="0" u="none">
                          <a:solidFill>
                            <a:srgbClr val="000000"/>
                          </a:solidFill>
                          <a:effectLst/>
                          <a:latin typeface="Times New Roman" panose="02020603050405020304" pitchFamily="24"/>
                          <a:ea typeface="宋体" panose="02010600030101010101" pitchFamily="2" charset="-122"/>
                        </a:rPr>
                        <a:t>RNA</a:t>
                      </a:r>
                      <a:endParaRPr lang="en-US"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c>
                  <a:txBody>
                    <a:bodyPr/>
                    <a:lstStyle/>
                    <a:p>
                      <a:pPr marL="448310" indent="-44831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D</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a:t>
                      </a:r>
                      <a:r>
                        <a:rPr lang="en-US" altLang="zh-CN" sz="2400" b="0" i="0" u="none">
                          <a:solidFill>
                            <a:srgbClr val="000000"/>
                          </a:solidFill>
                          <a:effectLst/>
                          <a:latin typeface="Times New Roman" panose="02020603050405020304" pitchFamily="24"/>
                          <a:ea typeface="宋体" panose="02010600030101010101" pitchFamily="2" charset="-122"/>
                        </a:rPr>
                        <a:t>RNA</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蛋白质</a:t>
                      </a:r>
                      <a:endParaRPr lang="zh-CN"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r>
            </a:tbl>
          </a:graphicData>
        </a:graphic>
      </p:graphicFrame>
      <p:sp>
        <p:nvSpPr>
          <p:cNvPr id="2" name="文本框 1"/>
          <p:cNvSpPr txBox="1"/>
          <p:nvPr/>
        </p:nvSpPr>
        <p:spPr>
          <a:xfrm>
            <a:off x="4448517" y="1508682"/>
            <a:ext cx="400748" cy="517983"/>
          </a:xfrm>
          <a:prstGeom prst="rect">
            <a:avLst/>
          </a:prstGeom>
          <a:noFill/>
        </p:spPr>
        <p:txBody>
          <a:bodyPr vert="horz" wrap="none" rtlCol="0">
            <a:noAutofit/>
          </a:bodyPr>
          <a:lstStyle/>
          <a:p>
            <a:pPr>
              <a:lnSpc>
                <a:spcPct val="130000"/>
              </a:lnSpc>
            </a:pPr>
            <a:r>
              <a:rPr kumimoji="0" lang="en-US" altLang="zh-CN" sz="2400" b="0" i="0" strike="noStrike" kern="1200" cap="none" spc="0" normalizeH="0" baseline="0" noProof="0">
                <a:ln>
                  <a:noFill/>
                </a:ln>
                <a:solidFill>
                  <a:srgbClr val="FF0000"/>
                </a:solidFill>
                <a:effectLst/>
                <a:uLnTx/>
                <a:uFillTx/>
                <a:latin typeface="Times New Roman" panose="02020603050405020304" pitchFamily="24"/>
                <a:ea typeface="宋体" panose="02010600030101010101" pitchFamily="2" charset="-122"/>
                <a:cs typeface="+mn-cs"/>
              </a:rPr>
              <a:t>A</a:t>
            </a:r>
            <a:endParaRPr lang="zh-CN" altLang="en-US">
              <a:solidFill>
                <a:srgbClr val="FF0000"/>
              </a:solidFill>
            </a:endParaRPr>
          </a:p>
        </p:txBody>
      </p:sp>
      <p:sp>
        <p:nvSpPr>
          <p:cNvPr id="3" name="文本框 2"/>
          <p:cNvSpPr txBox="1"/>
          <p:nvPr/>
        </p:nvSpPr>
        <p:spPr>
          <a:xfrm>
            <a:off x="8547440" y="4350682"/>
            <a:ext cx="400748" cy="517983"/>
          </a:xfrm>
          <a:prstGeom prst="rect">
            <a:avLst/>
          </a:prstGeom>
          <a:noFill/>
        </p:spPr>
        <p:txBody>
          <a:bodyPr vert="horz" wrap="none" rtlCol="0">
            <a:noAutofit/>
          </a:bodyPr>
          <a:lstStyle/>
          <a:p>
            <a:pPr>
              <a:lnSpc>
                <a:spcPct val="130000"/>
              </a:lnSpc>
            </a:pPr>
            <a:r>
              <a:rPr kumimoji="0" lang="en-US" altLang="zh-CN" sz="2400" b="0" i="0" strike="noStrike" kern="1200" cap="none" spc="0" normalizeH="0" baseline="0" noProof="0">
                <a:ln>
                  <a:noFill/>
                </a:ln>
                <a:solidFill>
                  <a:srgbClr val="FF0000"/>
                </a:solidFill>
                <a:effectLst/>
                <a:uLnTx/>
                <a:uFillTx/>
                <a:latin typeface="Times New Roman" panose="02020603050405020304" pitchFamily="24"/>
                <a:ea typeface="宋体" panose="02010600030101010101" pitchFamily="2" charset="-122"/>
                <a:cs typeface="+mn-cs"/>
              </a:rPr>
              <a:t>A</a:t>
            </a:r>
            <a:endParaRPr lang="zh-CN" altLang="en-US">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P spid="3" grpId="0" build="allAtOnce"/>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YT"/>
        <p:cNvGrpSpPr/>
        <p:nvPr/>
      </p:nvGrpSpPr>
      <p:grpSpPr>
        <a:xfrm>
          <a:off x="0" y="0"/>
          <a:ext cx="0" cy="0"/>
          <a:chOff x="0" y="0"/>
          <a:chExt cx="0" cy="0"/>
        </a:xfrm>
      </p:grpSpPr>
      <p:sp>
        <p:nvSpPr>
          <p:cNvPr id="12258" name="yt_shape_12258"/>
          <p:cNvSpPr txBox="1"/>
          <p:nvPr/>
        </p:nvSpPr>
        <p:spPr>
          <a:xfrm>
            <a:off x="576127" y="1080000"/>
            <a:ext cx="10370075" cy="908647"/>
          </a:xfrm>
          <a:prstGeom prst="rect">
            <a:avLst/>
          </a:prstGeom>
        </p:spPr>
        <p:txBody>
          <a:bodyPr vert="horz" wrap="square" lIns="0" tIns="0" rIns="0" bIns="0" rtlCol="0">
            <a:spAutoFit/>
          </a:bodyPr>
          <a:lstStyle/>
          <a:p>
            <a:pPr indent="609600" algn="l" eaLnBrk="1"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8</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a:t>
            </a:r>
            <a:r>
              <a:rPr lang="zh-CN" altLang="zh-CN" sz="2400" b="0" i="0" u="none">
                <a:solidFill>
                  <a:srgbClr val="000000"/>
                </a:solidFill>
                <a:effectLst/>
                <a:latin typeface="宋体" panose="02010600030101010101" pitchFamily="2" charset="-122"/>
                <a:ea typeface="宋体" panose="02010600030101010101" pitchFamily="2" charset="-122"/>
              </a:rPr>
              <a:t>（</a:t>
            </a:r>
            <a:r>
              <a:rPr lang="en-US" altLang="zh-CN" sz="2400" b="0" i="0" u="none">
                <a:solidFill>
                  <a:srgbClr val="000000"/>
                </a:solidFill>
                <a:effectLst/>
                <a:latin typeface="Times New Roman" panose="02020603050405020304" pitchFamily="24"/>
                <a:ea typeface="宋体" panose="02010600030101010101" pitchFamily="2" charset="-122"/>
              </a:rPr>
              <a:t>2026</a:t>
            </a:r>
            <a:r>
              <a:rPr lang="zh-CN" altLang="zh-CN" sz="2400" b="0" i="0" u="none">
                <a:solidFill>
                  <a:srgbClr val="000000"/>
                </a:solidFill>
                <a:effectLst/>
                <a:latin typeface="Times New Roman" panose="02020603050405020304" pitchFamily="24"/>
                <a:ea typeface="楷体" panose="02010609060101010101" pitchFamily="24" charset="-122"/>
              </a:rPr>
              <a:t>届</a:t>
            </a:r>
            <a:r>
              <a:rPr lang="zh-CN" altLang="zh-CN" sz="2400" b="0" i="0" u="none">
                <a:solidFill>
                  <a:srgbClr val="000000"/>
                </a:solidFill>
                <a:effectLst/>
                <a:latin typeface="Times New Roman" panose="02020603050405020304" pitchFamily="24"/>
                <a:ea typeface="Times New Roman" panose="02020603050405020304" pitchFamily="24"/>
              </a:rPr>
              <a:t>·</a:t>
            </a:r>
            <a:r>
              <a:rPr lang="zh-CN" altLang="zh-CN" sz="2400" b="0" i="0" u="none">
                <a:solidFill>
                  <a:srgbClr val="000000"/>
                </a:solidFill>
                <a:effectLst/>
                <a:latin typeface="Times New Roman" panose="02020603050405020304" pitchFamily="24"/>
                <a:ea typeface="楷体" panose="02010609060101010101" pitchFamily="24" charset="-122"/>
              </a:rPr>
              <a:t>盐城学测合格考模拟</a:t>
            </a:r>
            <a:r>
              <a:rPr lang="zh-CN" altLang="zh-CN" sz="2400" b="0" i="0" u="none">
                <a:solidFill>
                  <a:srgbClr val="000000"/>
                </a:solidFill>
                <a:effectLst/>
                <a:latin typeface="宋体" panose="02010600030101010101" pitchFamily="2" charset="-122"/>
                <a:ea typeface="宋体" panose="02010600030101010101" pitchFamily="2" charset="-122"/>
              </a:rPr>
              <a:t>）</a:t>
            </a:r>
            <a:r>
              <a:rPr lang="en-US" altLang="zh-CN" sz="2400" b="0" i="0" u="none">
                <a:solidFill>
                  <a:srgbClr val="000000"/>
                </a:solidFill>
                <a:effectLst/>
                <a:latin typeface="Times New Roman" panose="02020603050405020304" pitchFamily="24"/>
                <a:ea typeface="宋体" panose="02010600030101010101" pitchFamily="2" charset="-122"/>
              </a:rPr>
              <a:t>1952</a:t>
            </a:r>
            <a:r>
              <a:rPr lang="zh-CN" altLang="zh-CN" sz="2400" b="0" i="0" u="none">
                <a:solidFill>
                  <a:srgbClr val="000000"/>
                </a:solidFill>
                <a:effectLst/>
                <a:latin typeface="Times New Roman" panose="02020603050405020304" pitchFamily="24"/>
                <a:ea typeface="宋体" panose="02010600030101010101" pitchFamily="2" charset="-122"/>
              </a:rPr>
              <a:t>年</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赫尔希和蔡斯以大肠杆菌和噬菌体为材料进行实验研究</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实验结果证明噬菌体的遗传物质是</a:t>
            </a:r>
            <a:r>
              <a:rPr lang="zh-CN" altLang="zh-CN" sz="2400" b="0" i="0" u="none">
                <a:solidFill>
                  <a:srgbClr val="000000"/>
                </a:solidFill>
                <a:effectLst/>
                <a:latin typeface="宋体" panose="02010600030101010101" pitchFamily="2" charset="-122"/>
                <a:ea typeface="宋体" panose="02010600030101010101" pitchFamily="2" charset="-122"/>
              </a:rPr>
              <a:t>（　</a:t>
            </a:r>
            <a:r>
              <a:rPr lang="en-US" altLang="zh-CN" sz="2400" b="0" i="0" u="none">
                <a:solidFill>
                  <a:srgbClr val="FF0000">
                    <a:alpha val="0"/>
                  </a:srgbClr>
                </a:solidFill>
                <a:effectLst/>
                <a:latin typeface="Times New Roman" panose="02020603050405020304" pitchFamily="24"/>
                <a:ea typeface="宋体" panose="02010600030101010101" pitchFamily="2" charset="-122"/>
              </a:rPr>
              <a:t>A</a:t>
            </a:r>
            <a:r>
              <a:rPr lang="zh-CN" altLang="zh-CN" sz="2400" b="0" i="0" u="none">
                <a:solidFill>
                  <a:srgbClr val="000000"/>
                </a:solidFill>
                <a:effectLst/>
                <a:latin typeface="宋体" panose="02010600030101010101" pitchFamily="2" charset="-122"/>
                <a:ea typeface="宋体" panose="02010600030101010101" pitchFamily="2" charset="-122"/>
              </a:rPr>
              <a:t>　）</a:t>
            </a:r>
            <a:endParaRPr lang="zh-CN" altLang="zh-CN" sz="2400" b="0" i="0" u="none">
              <a:solidFill>
                <a:srgbClr val="000000"/>
              </a:solidFill>
              <a:effectLst/>
              <a:latin typeface="宋体" panose="02010600030101010101" pitchFamily="2" charset="-122"/>
              <a:ea typeface="宋体" panose="02010600030101010101" pitchFamily="2" charset="-122"/>
            </a:endParaRPr>
          </a:p>
        </p:txBody>
      </p:sp>
      <p:graphicFrame>
        <p:nvGraphicFramePr>
          <p:cNvPr id="12259" name="yt_table_12259" title="H_37.44"/>
          <p:cNvGraphicFramePr>
            <a:graphicFrameLocks noGrp="1"/>
          </p:cNvGraphicFramePr>
          <p:nvPr/>
        </p:nvGraphicFramePr>
        <p:xfrm>
          <a:off x="576056" y="2039435"/>
          <a:ext cx="9725978" cy="475488"/>
        </p:xfrm>
        <a:graphic>
          <a:graphicData uri="http://schemas.openxmlformats.org/drawingml/2006/table">
            <a:tbl>
              <a:tblPr/>
              <a:tblGrid>
                <a:gridCol w="2627630"/>
                <a:gridCol w="2862580"/>
                <a:gridCol w="2592705"/>
                <a:gridCol w="1643063"/>
              </a:tblGrid>
              <a:tr h="370840">
                <a:tc>
                  <a:txBody>
                    <a:bodyPr/>
                    <a:lstStyle/>
                    <a:p>
                      <a:pPr marL="448310" indent="-44831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A</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a:t>
                      </a:r>
                      <a:r>
                        <a:rPr lang="en-US" altLang="zh-CN" sz="2400" b="0" i="0" u="none">
                          <a:solidFill>
                            <a:srgbClr val="000000"/>
                          </a:solidFill>
                          <a:effectLst/>
                          <a:latin typeface="Times New Roman" panose="02020603050405020304" pitchFamily="24"/>
                          <a:ea typeface="宋体" panose="02010600030101010101" pitchFamily="2" charset="-122"/>
                        </a:rPr>
                        <a:t>DNA</a:t>
                      </a:r>
                      <a:endParaRPr lang="en-US"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c>
                  <a:txBody>
                    <a:bodyPr/>
                    <a:lstStyle/>
                    <a:p>
                      <a:pPr marL="448310" indent="-44831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B</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蛋白质</a:t>
                      </a:r>
                      <a:endParaRPr lang="zh-CN"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c>
                  <a:txBody>
                    <a:bodyPr/>
                    <a:lstStyle/>
                    <a:p>
                      <a:pPr marL="448310" indent="-44831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C</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a:t>
                      </a:r>
                      <a:r>
                        <a:rPr lang="en-US" altLang="zh-CN" sz="2400" b="0" i="0" u="none">
                          <a:solidFill>
                            <a:srgbClr val="000000"/>
                          </a:solidFill>
                          <a:effectLst/>
                          <a:latin typeface="Times New Roman" panose="02020603050405020304" pitchFamily="24"/>
                          <a:ea typeface="宋体" panose="02010600030101010101" pitchFamily="2" charset="-122"/>
                        </a:rPr>
                        <a:t>RNA</a:t>
                      </a:r>
                      <a:endParaRPr lang="en-US"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c>
                  <a:txBody>
                    <a:bodyPr/>
                    <a:lstStyle/>
                    <a:p>
                      <a:pPr marL="448310" indent="-44831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D</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多糖</a:t>
                      </a:r>
                      <a:endParaRPr lang="zh-CN"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r>
            </a:tbl>
          </a:graphicData>
        </a:graphic>
      </p:graphicFrame>
      <p:sp>
        <p:nvSpPr>
          <p:cNvPr id="12261" name="yt_shape_12261"/>
          <p:cNvSpPr txBox="1"/>
          <p:nvPr/>
        </p:nvSpPr>
        <p:spPr>
          <a:xfrm>
            <a:off x="576128" y="2565606"/>
            <a:ext cx="10370075" cy="908647"/>
          </a:xfrm>
          <a:prstGeom prst="rect">
            <a:avLst/>
          </a:prstGeom>
        </p:spPr>
        <p:txBody>
          <a:bodyPr vert="horz" wrap="square" lIns="0" tIns="0" rIns="0" bIns="0" rtlCol="0">
            <a:spAutoFit/>
          </a:bodyPr>
          <a:lstStyle/>
          <a:p>
            <a:pPr indent="609600" algn="l" eaLnBrk="1"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9</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a:t>
            </a:r>
            <a:r>
              <a:rPr lang="zh-CN" altLang="zh-CN" sz="2400" b="0" i="0" u="none">
                <a:solidFill>
                  <a:srgbClr val="000000"/>
                </a:solidFill>
                <a:effectLst/>
                <a:latin typeface="宋体" panose="02010600030101010101" pitchFamily="2" charset="-122"/>
                <a:ea typeface="宋体" panose="02010600030101010101" pitchFamily="2" charset="-122"/>
              </a:rPr>
              <a:t>（</a:t>
            </a:r>
            <a:r>
              <a:rPr lang="en-US" altLang="zh-CN" sz="2400" b="0" i="0" u="none">
                <a:solidFill>
                  <a:srgbClr val="000000"/>
                </a:solidFill>
                <a:effectLst/>
                <a:latin typeface="Times New Roman" panose="02020603050405020304" pitchFamily="24"/>
                <a:ea typeface="宋体" panose="02010600030101010101" pitchFamily="2" charset="-122"/>
              </a:rPr>
              <a:t>2026</a:t>
            </a:r>
            <a:r>
              <a:rPr lang="zh-CN" altLang="zh-CN" sz="2400" b="0" i="0" u="none">
                <a:solidFill>
                  <a:srgbClr val="000000"/>
                </a:solidFill>
                <a:effectLst/>
                <a:latin typeface="Times New Roman" panose="02020603050405020304" pitchFamily="24"/>
                <a:ea typeface="楷体" panose="02010609060101010101" pitchFamily="24" charset="-122"/>
              </a:rPr>
              <a:t>届</a:t>
            </a:r>
            <a:r>
              <a:rPr lang="zh-CN" altLang="zh-CN" sz="2400" b="0" i="0" u="none">
                <a:solidFill>
                  <a:srgbClr val="000000"/>
                </a:solidFill>
                <a:effectLst/>
                <a:latin typeface="Times New Roman" panose="02020603050405020304" pitchFamily="24"/>
                <a:ea typeface="Times New Roman" panose="02020603050405020304" pitchFamily="24"/>
              </a:rPr>
              <a:t>·</a:t>
            </a:r>
            <a:r>
              <a:rPr lang="zh-CN" altLang="zh-CN" sz="2400" b="0" i="0" u="none">
                <a:solidFill>
                  <a:srgbClr val="000000"/>
                </a:solidFill>
                <a:effectLst/>
                <a:latin typeface="Times New Roman" panose="02020603050405020304" pitchFamily="24"/>
                <a:ea typeface="楷体" panose="02010609060101010101" pitchFamily="24" charset="-122"/>
              </a:rPr>
              <a:t>通州中学学测合格考模拟</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噬菌体在繁殖过程中所利用的原料是</a:t>
            </a:r>
            <a:r>
              <a:rPr lang="zh-CN" altLang="zh-CN" sz="2400" b="0" i="0" u="none">
                <a:solidFill>
                  <a:srgbClr val="000000"/>
                </a:solidFill>
                <a:effectLst/>
                <a:latin typeface="宋体" panose="02010600030101010101" pitchFamily="2" charset="-122"/>
                <a:ea typeface="宋体" panose="02010600030101010101" pitchFamily="2" charset="-122"/>
              </a:rPr>
              <a:t>（　</a:t>
            </a:r>
            <a:r>
              <a:rPr lang="en-US" altLang="zh-CN" sz="2400" b="0" i="0" u="none">
                <a:solidFill>
                  <a:srgbClr val="FF0000">
                    <a:alpha val="0"/>
                  </a:srgbClr>
                </a:solidFill>
                <a:effectLst/>
                <a:latin typeface="Times New Roman" panose="02020603050405020304" pitchFamily="24"/>
                <a:ea typeface="宋体" panose="02010600030101010101" pitchFamily="2" charset="-122"/>
              </a:rPr>
              <a:t>A</a:t>
            </a:r>
            <a:r>
              <a:rPr lang="zh-CN" altLang="zh-CN" sz="2400" b="0" i="0" u="none">
                <a:solidFill>
                  <a:srgbClr val="000000"/>
                </a:solidFill>
                <a:effectLst/>
                <a:latin typeface="宋体" panose="02010600030101010101" pitchFamily="2" charset="-122"/>
                <a:ea typeface="宋体" panose="02010600030101010101" pitchFamily="2" charset="-122"/>
              </a:rPr>
              <a:t>　）</a:t>
            </a:r>
            <a:endParaRPr lang="zh-CN" altLang="zh-CN" sz="2400" b="0" i="0" u="none">
              <a:solidFill>
                <a:srgbClr val="000000"/>
              </a:solidFill>
              <a:effectLst/>
              <a:latin typeface="宋体" panose="02010600030101010101" pitchFamily="2" charset="-122"/>
              <a:ea typeface="宋体" panose="02010600030101010101" pitchFamily="2" charset="-122"/>
            </a:endParaRPr>
          </a:p>
        </p:txBody>
      </p:sp>
      <p:graphicFrame>
        <p:nvGraphicFramePr>
          <p:cNvPr id="12262" name="yt_table_12262" title="H_74.88"/>
          <p:cNvGraphicFramePr>
            <a:graphicFrameLocks noGrp="1"/>
          </p:cNvGraphicFramePr>
          <p:nvPr/>
        </p:nvGraphicFramePr>
        <p:xfrm>
          <a:off x="576056" y="3525041"/>
          <a:ext cx="10009506" cy="950976"/>
        </p:xfrm>
        <a:graphic>
          <a:graphicData uri="http://schemas.openxmlformats.org/drawingml/2006/table">
            <a:tbl>
              <a:tblPr/>
              <a:tblGrid>
                <a:gridCol w="5013643"/>
                <a:gridCol w="4995863"/>
              </a:tblGrid>
              <a:tr h="370840">
                <a:tc>
                  <a:txBody>
                    <a:bodyPr/>
                    <a:lstStyle/>
                    <a:p>
                      <a:pPr marL="448310" indent="-44831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A</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细菌的核苷酸和氨基酸</a:t>
                      </a:r>
                      <a:endParaRPr lang="zh-CN"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c>
                  <a:txBody>
                    <a:bodyPr/>
                    <a:lstStyle/>
                    <a:p>
                      <a:pPr marL="448310" indent="-44831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B</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自身的核苷酸和细菌的氨基酸</a:t>
                      </a:r>
                      <a:endParaRPr lang="zh-CN"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r>
              <a:tr h="370840">
                <a:tc>
                  <a:txBody>
                    <a:bodyPr/>
                    <a:lstStyle/>
                    <a:p>
                      <a:pPr marL="431800" indent="-43180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C</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自身的核苷酸和氨基酸</a:t>
                      </a:r>
                      <a:endParaRPr lang="zh-CN"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c>
                  <a:txBody>
                    <a:bodyPr/>
                    <a:lstStyle/>
                    <a:p>
                      <a:pPr marL="431800" indent="-43180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D</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自身的氨基酸和细菌的核苷酸</a:t>
                      </a:r>
                      <a:endParaRPr lang="zh-CN"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r>
            </a:tbl>
          </a:graphicData>
        </a:graphic>
      </p:graphicFrame>
      <p:sp>
        <p:nvSpPr>
          <p:cNvPr id="2" name="文本框 1"/>
          <p:cNvSpPr txBox="1"/>
          <p:nvPr/>
        </p:nvSpPr>
        <p:spPr>
          <a:xfrm>
            <a:off x="9630115" y="1508682"/>
            <a:ext cx="400748" cy="517983"/>
          </a:xfrm>
          <a:prstGeom prst="rect">
            <a:avLst/>
          </a:prstGeom>
          <a:noFill/>
        </p:spPr>
        <p:txBody>
          <a:bodyPr vert="horz" wrap="none" rtlCol="0">
            <a:noAutofit/>
          </a:bodyPr>
          <a:lstStyle/>
          <a:p>
            <a:pPr>
              <a:lnSpc>
                <a:spcPct val="130000"/>
              </a:lnSpc>
            </a:pPr>
            <a:r>
              <a:rPr kumimoji="0" lang="en-US" altLang="zh-CN" sz="2400" b="0" i="0" strike="noStrike" kern="1200" cap="none" spc="0" normalizeH="0" baseline="0" noProof="0">
                <a:ln>
                  <a:noFill/>
                </a:ln>
                <a:solidFill>
                  <a:srgbClr val="FF0000"/>
                </a:solidFill>
                <a:effectLst/>
                <a:uLnTx/>
                <a:uFillTx/>
                <a:latin typeface="Times New Roman" panose="02020603050405020304" pitchFamily="24"/>
                <a:ea typeface="宋体" panose="02010600030101010101" pitchFamily="2" charset="-122"/>
                <a:cs typeface="+mn-cs"/>
              </a:rPr>
              <a:t>A</a:t>
            </a:r>
            <a:endParaRPr lang="zh-CN" altLang="en-US">
              <a:solidFill>
                <a:srgbClr val="FF0000"/>
              </a:solidFill>
            </a:endParaRPr>
          </a:p>
        </p:txBody>
      </p:sp>
      <p:sp>
        <p:nvSpPr>
          <p:cNvPr id="3" name="文本框 2"/>
          <p:cNvSpPr txBox="1"/>
          <p:nvPr/>
        </p:nvSpPr>
        <p:spPr>
          <a:xfrm>
            <a:off x="1705317" y="2994288"/>
            <a:ext cx="400748" cy="517983"/>
          </a:xfrm>
          <a:prstGeom prst="rect">
            <a:avLst/>
          </a:prstGeom>
          <a:noFill/>
        </p:spPr>
        <p:txBody>
          <a:bodyPr vert="horz" wrap="none" rtlCol="0">
            <a:noAutofit/>
          </a:bodyPr>
          <a:lstStyle/>
          <a:p>
            <a:pPr>
              <a:lnSpc>
                <a:spcPct val="130000"/>
              </a:lnSpc>
            </a:pPr>
            <a:r>
              <a:rPr kumimoji="0" lang="en-US" altLang="zh-CN" sz="2400" b="0" i="0" strike="noStrike" kern="1200" cap="none" spc="0" normalizeH="0" baseline="0" noProof="0">
                <a:ln>
                  <a:noFill/>
                </a:ln>
                <a:solidFill>
                  <a:srgbClr val="FF0000"/>
                </a:solidFill>
                <a:effectLst/>
                <a:uLnTx/>
                <a:uFillTx/>
                <a:latin typeface="Times New Roman" panose="02020603050405020304" pitchFamily="24"/>
                <a:ea typeface="宋体" panose="02010600030101010101" pitchFamily="2" charset="-122"/>
                <a:cs typeface="+mn-cs"/>
              </a:rPr>
              <a:t>A</a:t>
            </a:r>
            <a:endParaRPr lang="zh-CN" altLang="en-US">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P spid="3" grpId="0" build="allAtOnce"/>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YT"/>
        <p:cNvGrpSpPr/>
        <p:nvPr/>
      </p:nvGrpSpPr>
      <p:grpSpPr>
        <a:xfrm>
          <a:off x="0" y="0"/>
          <a:ext cx="0" cy="0"/>
          <a:chOff x="0" y="0"/>
          <a:chExt cx="0" cy="0"/>
        </a:xfrm>
      </p:grpSpPr>
      <p:sp>
        <p:nvSpPr>
          <p:cNvPr id="12264" name="yt_shape_12264"/>
          <p:cNvSpPr txBox="1"/>
          <p:nvPr/>
        </p:nvSpPr>
        <p:spPr>
          <a:xfrm>
            <a:off x="576128" y="1080000"/>
            <a:ext cx="10370075" cy="1388778"/>
          </a:xfrm>
          <a:prstGeom prst="rect">
            <a:avLst/>
          </a:prstGeom>
        </p:spPr>
        <p:txBody>
          <a:bodyPr vert="horz" wrap="square" lIns="0" tIns="0" rIns="0" bIns="0" rtlCol="0">
            <a:spAutoFit/>
          </a:bodyPr>
          <a:lstStyle/>
          <a:p>
            <a:pPr indent="609600" algn="l" eaLnBrk="1"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10</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a:t>
            </a:r>
            <a:r>
              <a:rPr lang="zh-CN" altLang="zh-CN" sz="2400" b="0" i="0" u="none">
                <a:solidFill>
                  <a:srgbClr val="000000"/>
                </a:solidFill>
                <a:effectLst/>
                <a:latin typeface="宋体" panose="02010600030101010101" pitchFamily="2" charset="-122"/>
                <a:ea typeface="宋体" panose="02010600030101010101" pitchFamily="2" charset="-122"/>
              </a:rPr>
              <a:t>（</a:t>
            </a:r>
            <a:r>
              <a:rPr lang="en-US" altLang="zh-CN" sz="2400" b="0" i="0" u="none">
                <a:solidFill>
                  <a:srgbClr val="000000"/>
                </a:solidFill>
                <a:effectLst/>
                <a:latin typeface="Times New Roman" panose="02020603050405020304" pitchFamily="24"/>
                <a:ea typeface="宋体" panose="02010600030101010101" pitchFamily="2" charset="-122"/>
              </a:rPr>
              <a:t>2026</a:t>
            </a:r>
            <a:r>
              <a:rPr lang="zh-CN" altLang="zh-CN" sz="2400" b="0" i="0" u="none">
                <a:solidFill>
                  <a:srgbClr val="000000"/>
                </a:solidFill>
                <a:effectLst/>
                <a:latin typeface="Times New Roman" panose="02020603050405020304" pitchFamily="24"/>
                <a:ea typeface="楷体" panose="02010609060101010101" pitchFamily="24" charset="-122"/>
              </a:rPr>
              <a:t>届</a:t>
            </a:r>
            <a:r>
              <a:rPr lang="zh-CN" altLang="zh-CN" sz="2400" b="0" i="0" u="none">
                <a:solidFill>
                  <a:srgbClr val="000000"/>
                </a:solidFill>
                <a:effectLst/>
                <a:latin typeface="Times New Roman" panose="02020603050405020304" pitchFamily="24"/>
                <a:ea typeface="Times New Roman" panose="02020603050405020304" pitchFamily="24"/>
              </a:rPr>
              <a:t>·</a:t>
            </a:r>
            <a:r>
              <a:rPr lang="zh-CN" altLang="zh-CN" sz="2400" b="0" i="0" u="none">
                <a:solidFill>
                  <a:srgbClr val="000000"/>
                </a:solidFill>
                <a:effectLst/>
                <a:latin typeface="Times New Roman" panose="02020603050405020304" pitchFamily="24"/>
                <a:ea typeface="楷体" panose="02010609060101010101" pitchFamily="24" charset="-122"/>
              </a:rPr>
              <a:t>四市十一校学测合格考模拟</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新型冠状病毒能感染人体肺部细胞</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传染性非常强</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该病毒的核酸是</a:t>
            </a:r>
            <a:r>
              <a:rPr lang="en-US" altLang="zh-CN" sz="2400" b="0" i="0" u="none">
                <a:solidFill>
                  <a:srgbClr val="000000"/>
                </a:solidFill>
                <a:effectLst/>
                <a:latin typeface="Times New Roman" panose="02020603050405020304" pitchFamily="24"/>
                <a:ea typeface="宋体" panose="02010600030101010101" pitchFamily="2" charset="-122"/>
              </a:rPr>
              <a:t>RNA</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下列有关该病毒的叙述</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正确的是</a:t>
            </a:r>
            <a:r>
              <a:rPr lang="zh-CN" altLang="zh-CN" sz="2400" b="0" i="0" u="none">
                <a:solidFill>
                  <a:srgbClr val="000000"/>
                </a:solidFill>
                <a:effectLst/>
                <a:latin typeface="宋体" panose="02010600030101010101" pitchFamily="2" charset="-122"/>
                <a:ea typeface="宋体" panose="02010600030101010101" pitchFamily="2" charset="-122"/>
              </a:rPr>
              <a:t>（　</a:t>
            </a:r>
            <a:r>
              <a:rPr lang="en-US" altLang="zh-CN" sz="2400" b="0" i="0" u="none">
                <a:solidFill>
                  <a:srgbClr val="FF0000">
                    <a:alpha val="0"/>
                  </a:srgbClr>
                </a:solidFill>
                <a:effectLst/>
                <a:latin typeface="Times New Roman" panose="02020603050405020304" pitchFamily="24"/>
                <a:ea typeface="宋体" panose="02010600030101010101" pitchFamily="2" charset="-122"/>
              </a:rPr>
              <a:t>B</a:t>
            </a:r>
            <a:r>
              <a:rPr lang="zh-CN" altLang="zh-CN" sz="2400" b="0" i="0" u="none">
                <a:solidFill>
                  <a:srgbClr val="000000"/>
                </a:solidFill>
                <a:effectLst/>
                <a:latin typeface="宋体" panose="02010600030101010101" pitchFamily="2" charset="-122"/>
                <a:ea typeface="宋体" panose="02010600030101010101" pitchFamily="2" charset="-122"/>
              </a:rPr>
              <a:t>　）</a:t>
            </a:r>
            <a:endParaRPr lang="zh-CN" altLang="zh-CN" sz="2400" b="0" i="0" u="none">
              <a:solidFill>
                <a:srgbClr val="000000"/>
              </a:solidFill>
              <a:effectLst/>
              <a:latin typeface="宋体" panose="02010600030101010101" pitchFamily="2" charset="-122"/>
              <a:ea typeface="宋体" panose="02010600030101010101" pitchFamily="2" charset="-122"/>
            </a:endParaRPr>
          </a:p>
        </p:txBody>
      </p:sp>
      <p:graphicFrame>
        <p:nvGraphicFramePr>
          <p:cNvPr id="12265" name="yt_table_12265" title="H_149.76"/>
          <p:cNvGraphicFramePr>
            <a:graphicFrameLocks noGrp="1"/>
          </p:cNvGraphicFramePr>
          <p:nvPr/>
        </p:nvGraphicFramePr>
        <p:xfrm>
          <a:off x="576056" y="2519566"/>
          <a:ext cx="6250305" cy="1901952"/>
        </p:xfrm>
        <a:graphic>
          <a:graphicData uri="http://schemas.openxmlformats.org/drawingml/2006/table">
            <a:tbl>
              <a:tblPr/>
              <a:tblGrid>
                <a:gridCol w="6250305"/>
              </a:tblGrid>
              <a:tr h="370840">
                <a:tc>
                  <a:txBody>
                    <a:bodyPr/>
                    <a:lstStyle/>
                    <a:p>
                      <a:pPr marL="448310" indent="-44831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A</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含有</a:t>
                      </a:r>
                      <a:r>
                        <a:rPr lang="en-US" altLang="zh-CN" sz="2400" b="0" i="0" u="none">
                          <a:solidFill>
                            <a:srgbClr val="000000"/>
                          </a:solidFill>
                          <a:effectLst/>
                          <a:latin typeface="Times New Roman" panose="02020603050405020304" pitchFamily="24"/>
                          <a:ea typeface="宋体" panose="02010600030101010101" pitchFamily="2" charset="-122"/>
                        </a:rPr>
                        <a:t>2</a:t>
                      </a:r>
                      <a:r>
                        <a:rPr lang="zh-CN" altLang="zh-CN" sz="2400" b="0" i="0" u="none">
                          <a:solidFill>
                            <a:srgbClr val="000000"/>
                          </a:solidFill>
                          <a:effectLst/>
                          <a:latin typeface="Times New Roman" panose="02020603050405020304" pitchFamily="24"/>
                          <a:ea typeface="宋体" panose="02010600030101010101" pitchFamily="2" charset="-122"/>
                        </a:rPr>
                        <a:t>种五碳糖</a:t>
                      </a:r>
                      <a:endParaRPr lang="zh-CN"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r>
              <a:tr h="370840">
                <a:tc>
                  <a:txBody>
                    <a:bodyPr/>
                    <a:lstStyle/>
                    <a:p>
                      <a:pPr marL="448310" indent="-44831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B</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含有</a:t>
                      </a:r>
                      <a:r>
                        <a:rPr lang="en-US" altLang="zh-CN" sz="2400" b="0" i="0" u="none">
                          <a:solidFill>
                            <a:srgbClr val="000000"/>
                          </a:solidFill>
                          <a:effectLst/>
                          <a:latin typeface="Times New Roman" panose="02020603050405020304" pitchFamily="24"/>
                          <a:ea typeface="宋体" panose="02010600030101010101" pitchFamily="2" charset="-122"/>
                        </a:rPr>
                        <a:t>A</a:t>
                      </a:r>
                      <a:r>
                        <a:rPr lang="zh-CN" altLang="zh-CN" sz="2400" b="0" i="0" u="none">
                          <a:solidFill>
                            <a:srgbClr val="000000"/>
                          </a:solidFill>
                          <a:effectLst/>
                          <a:latin typeface="宋体" panose="02010600030101010101" pitchFamily="2" charset="-122"/>
                          <a:ea typeface="宋体" panose="02010600030101010101" pitchFamily="2" charset="-122"/>
                        </a:rPr>
                        <a:t>、</a:t>
                      </a:r>
                      <a:r>
                        <a:rPr lang="en-US" altLang="zh-CN" sz="2400" b="0" i="0" u="none">
                          <a:solidFill>
                            <a:srgbClr val="000000"/>
                          </a:solidFill>
                          <a:effectLst/>
                          <a:latin typeface="Times New Roman" panose="02020603050405020304" pitchFamily="24"/>
                          <a:ea typeface="宋体" panose="02010600030101010101" pitchFamily="2" charset="-122"/>
                        </a:rPr>
                        <a:t>U</a:t>
                      </a:r>
                      <a:r>
                        <a:rPr lang="zh-CN" altLang="zh-CN" sz="2400" b="0" i="0" u="none">
                          <a:solidFill>
                            <a:srgbClr val="000000"/>
                          </a:solidFill>
                          <a:effectLst/>
                          <a:latin typeface="宋体" panose="02010600030101010101" pitchFamily="2" charset="-122"/>
                          <a:ea typeface="宋体" panose="02010600030101010101" pitchFamily="2" charset="-122"/>
                        </a:rPr>
                        <a:t>、</a:t>
                      </a:r>
                      <a:r>
                        <a:rPr lang="en-US" altLang="zh-CN" sz="2400" b="0" i="0" u="none">
                          <a:solidFill>
                            <a:srgbClr val="000000"/>
                          </a:solidFill>
                          <a:effectLst/>
                          <a:latin typeface="Times New Roman" panose="02020603050405020304" pitchFamily="24"/>
                          <a:ea typeface="宋体" panose="02010600030101010101" pitchFamily="2" charset="-122"/>
                        </a:rPr>
                        <a:t>C</a:t>
                      </a:r>
                      <a:r>
                        <a:rPr lang="zh-CN" altLang="zh-CN" sz="2400" b="0" i="0" u="none">
                          <a:solidFill>
                            <a:srgbClr val="000000"/>
                          </a:solidFill>
                          <a:effectLst/>
                          <a:latin typeface="宋体" panose="02010600030101010101" pitchFamily="2" charset="-122"/>
                          <a:ea typeface="宋体" panose="02010600030101010101" pitchFamily="2" charset="-122"/>
                        </a:rPr>
                        <a:t>、</a:t>
                      </a:r>
                      <a:r>
                        <a:rPr lang="en-US" altLang="zh-CN" sz="2400" b="0" i="0" u="none">
                          <a:solidFill>
                            <a:srgbClr val="000000"/>
                          </a:solidFill>
                          <a:effectLst/>
                          <a:latin typeface="Times New Roman" panose="02020603050405020304" pitchFamily="24"/>
                          <a:ea typeface="宋体" panose="02010600030101010101" pitchFamily="2" charset="-122"/>
                        </a:rPr>
                        <a:t>G</a:t>
                      </a:r>
                      <a:r>
                        <a:rPr lang="zh-CN" altLang="zh-CN" sz="2400" b="0" i="0" u="none">
                          <a:solidFill>
                            <a:srgbClr val="000000"/>
                          </a:solidFill>
                          <a:effectLst/>
                          <a:latin typeface="Times New Roman" panose="02020603050405020304" pitchFamily="24"/>
                          <a:ea typeface="宋体" panose="02010600030101010101" pitchFamily="2" charset="-122"/>
                        </a:rPr>
                        <a:t>四种碱基</a:t>
                      </a:r>
                      <a:endParaRPr lang="zh-CN"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r>
              <a:tr h="370840">
                <a:tc>
                  <a:txBody>
                    <a:bodyPr/>
                    <a:lstStyle/>
                    <a:p>
                      <a:pPr marL="431800" indent="-43180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C</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a:t>
                      </a:r>
                      <a:r>
                        <a:rPr lang="en-US" altLang="zh-CN" sz="2400" b="0" i="0" u="none">
                          <a:solidFill>
                            <a:srgbClr val="000000"/>
                          </a:solidFill>
                          <a:effectLst/>
                          <a:latin typeface="Times New Roman" panose="02020603050405020304" pitchFamily="24"/>
                          <a:ea typeface="宋体" panose="02010600030101010101" pitchFamily="2" charset="-122"/>
                        </a:rPr>
                        <a:t>RNA</a:t>
                      </a:r>
                      <a:r>
                        <a:rPr lang="zh-CN" altLang="zh-CN" sz="2400" b="0" i="0" u="none">
                          <a:solidFill>
                            <a:srgbClr val="000000"/>
                          </a:solidFill>
                          <a:effectLst/>
                          <a:latin typeface="Times New Roman" panose="02020603050405020304" pitchFamily="24"/>
                          <a:ea typeface="宋体" panose="02010600030101010101" pitchFamily="2" charset="-122"/>
                        </a:rPr>
                        <a:t>主要分布于病毒的细胞质中</a:t>
                      </a:r>
                      <a:endParaRPr lang="zh-CN"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r>
              <a:tr h="370840">
                <a:tc>
                  <a:txBody>
                    <a:bodyPr/>
                    <a:lstStyle/>
                    <a:p>
                      <a:pPr marL="431800" indent="-43180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D</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遗传物质是</a:t>
                      </a:r>
                      <a:r>
                        <a:rPr lang="en-US" altLang="zh-CN" sz="2400" b="0" i="0" u="none">
                          <a:solidFill>
                            <a:srgbClr val="000000"/>
                          </a:solidFill>
                          <a:effectLst/>
                          <a:latin typeface="Times New Roman" panose="02020603050405020304" pitchFamily="24"/>
                          <a:ea typeface="宋体" panose="02010600030101010101" pitchFamily="2" charset="-122"/>
                        </a:rPr>
                        <a:t>DNA</a:t>
                      </a:r>
                      <a:r>
                        <a:rPr lang="zh-CN" altLang="zh-CN" sz="2400" b="0" i="0" u="none">
                          <a:solidFill>
                            <a:srgbClr val="000000"/>
                          </a:solidFill>
                          <a:effectLst/>
                          <a:latin typeface="Times New Roman" panose="02020603050405020304" pitchFamily="24"/>
                          <a:ea typeface="宋体" panose="02010600030101010101" pitchFamily="2" charset="-122"/>
                        </a:rPr>
                        <a:t>或</a:t>
                      </a:r>
                      <a:r>
                        <a:rPr lang="en-US" altLang="zh-CN" sz="2400" b="0" i="0" u="none">
                          <a:solidFill>
                            <a:srgbClr val="000000"/>
                          </a:solidFill>
                          <a:effectLst/>
                          <a:latin typeface="Times New Roman" panose="02020603050405020304" pitchFamily="24"/>
                          <a:ea typeface="宋体" panose="02010600030101010101" pitchFamily="2" charset="-122"/>
                        </a:rPr>
                        <a:t>RNA</a:t>
                      </a:r>
                      <a:endParaRPr lang="en-US"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r>
            </a:tbl>
          </a:graphicData>
        </a:graphic>
      </p:graphicFrame>
      <p:sp>
        <p:nvSpPr>
          <p:cNvPr id="2" name="文本框 1"/>
          <p:cNvSpPr txBox="1"/>
          <p:nvPr/>
        </p:nvSpPr>
        <p:spPr>
          <a:xfrm>
            <a:off x="2010117" y="1984170"/>
            <a:ext cx="383286" cy="517983"/>
          </a:xfrm>
          <a:prstGeom prst="rect">
            <a:avLst/>
          </a:prstGeom>
          <a:noFill/>
        </p:spPr>
        <p:txBody>
          <a:bodyPr vert="horz" wrap="none" rtlCol="0">
            <a:noAutofit/>
          </a:bodyPr>
          <a:lstStyle/>
          <a:p>
            <a:pPr>
              <a:lnSpc>
                <a:spcPct val="130000"/>
              </a:lnSpc>
            </a:pPr>
            <a:r>
              <a:rPr kumimoji="0" lang="en-US" altLang="zh-CN" sz="2400" b="0" i="0" strike="noStrike" kern="1200" cap="none" spc="0" normalizeH="0" baseline="0" noProof="0">
                <a:ln>
                  <a:noFill/>
                </a:ln>
                <a:solidFill>
                  <a:srgbClr val="FF0000"/>
                </a:solidFill>
                <a:effectLst/>
                <a:uLnTx/>
                <a:uFillTx/>
                <a:latin typeface="Times New Roman" panose="02020603050405020304" pitchFamily="24"/>
                <a:ea typeface="宋体" panose="02010600030101010101" pitchFamily="2" charset="-122"/>
                <a:cs typeface="+mn-cs"/>
              </a:rPr>
              <a:t>B</a:t>
            </a:r>
            <a:endParaRPr lang="zh-CN" altLang="en-US">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YT"/>
        <p:cNvGrpSpPr/>
        <p:nvPr/>
      </p:nvGrpSpPr>
      <p:grpSpPr>
        <a:xfrm>
          <a:off x="0" y="0"/>
          <a:ext cx="0" cy="0"/>
          <a:chOff x="0" y="0"/>
          <a:chExt cx="0" cy="0"/>
        </a:xfrm>
      </p:grpSpPr>
      <p:sp>
        <p:nvSpPr>
          <p:cNvPr id="12267" name="yt_shape_12267"/>
          <p:cNvSpPr txBox="1"/>
          <p:nvPr/>
        </p:nvSpPr>
        <p:spPr>
          <a:xfrm>
            <a:off x="576127" y="1080000"/>
            <a:ext cx="10370075" cy="1388778"/>
          </a:xfrm>
          <a:prstGeom prst="rect">
            <a:avLst/>
          </a:prstGeom>
        </p:spPr>
        <p:txBody>
          <a:bodyPr vert="horz" wrap="square" lIns="0" tIns="0" rIns="0" bIns="0" rtlCol="0">
            <a:spAutoFit/>
          </a:bodyPr>
          <a:lstStyle/>
          <a:p>
            <a:pPr indent="609600" algn="l" eaLnBrk="1"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11</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a:t>
            </a:r>
            <a:r>
              <a:rPr lang="zh-CN" altLang="zh-CN" sz="2400" b="0" i="0" u="none">
                <a:solidFill>
                  <a:srgbClr val="000000"/>
                </a:solidFill>
                <a:effectLst/>
                <a:latin typeface="宋体" panose="02010600030101010101" pitchFamily="2" charset="-122"/>
                <a:ea typeface="宋体" panose="02010600030101010101" pitchFamily="2" charset="-122"/>
              </a:rPr>
              <a:t>（</a:t>
            </a:r>
            <a:r>
              <a:rPr lang="en-US" altLang="zh-CN" sz="2400" b="0" i="0" u="none">
                <a:solidFill>
                  <a:srgbClr val="000000"/>
                </a:solidFill>
                <a:effectLst/>
                <a:latin typeface="Times New Roman" panose="02020603050405020304" pitchFamily="24"/>
                <a:ea typeface="宋体" panose="02010600030101010101" pitchFamily="2" charset="-122"/>
              </a:rPr>
              <a:t>2026</a:t>
            </a:r>
            <a:r>
              <a:rPr lang="zh-CN" altLang="zh-CN" sz="2400" b="0" i="0" u="none">
                <a:solidFill>
                  <a:srgbClr val="000000"/>
                </a:solidFill>
                <a:effectLst/>
                <a:latin typeface="Times New Roman" panose="02020603050405020304" pitchFamily="24"/>
                <a:ea typeface="楷体" panose="02010609060101010101" pitchFamily="24" charset="-122"/>
              </a:rPr>
              <a:t>届</a:t>
            </a:r>
            <a:r>
              <a:rPr lang="zh-CN" altLang="zh-CN" sz="2400" b="0" i="0" u="none">
                <a:solidFill>
                  <a:srgbClr val="000000"/>
                </a:solidFill>
                <a:effectLst/>
                <a:latin typeface="Times New Roman" panose="02020603050405020304" pitchFamily="24"/>
                <a:ea typeface="Times New Roman" panose="02020603050405020304" pitchFamily="24"/>
              </a:rPr>
              <a:t>·</a:t>
            </a:r>
            <a:r>
              <a:rPr lang="zh-CN" altLang="zh-CN" sz="2400" b="0" i="0" u="none">
                <a:solidFill>
                  <a:srgbClr val="000000"/>
                </a:solidFill>
                <a:effectLst/>
                <a:latin typeface="Times New Roman" panose="02020603050405020304" pitchFamily="24"/>
                <a:ea typeface="楷体" panose="02010609060101010101" pitchFamily="24" charset="-122"/>
              </a:rPr>
              <a:t>扬州新华中学学测合格考模拟</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在用</a:t>
            </a:r>
            <a:r>
              <a:rPr lang="en-US" altLang="zh-CN" sz="2400" b="0" i="0" u="none" baseline="30000">
                <a:solidFill>
                  <a:srgbClr val="000000"/>
                </a:solidFill>
                <a:effectLst/>
                <a:latin typeface="Times New Roman" panose="02020603050405020304" pitchFamily="24"/>
                <a:ea typeface="宋体" panose="02010600030101010101" pitchFamily="2" charset="-122"/>
              </a:rPr>
              <a:t>35</a:t>
            </a:r>
            <a:r>
              <a:rPr lang="en-US" altLang="zh-CN" sz="2400" b="0" i="0" u="none">
                <a:solidFill>
                  <a:srgbClr val="000000"/>
                </a:solidFill>
                <a:effectLst/>
                <a:latin typeface="Times New Roman" panose="02020603050405020304" pitchFamily="24"/>
                <a:ea typeface="宋体" panose="02010600030101010101" pitchFamily="2" charset="-122"/>
              </a:rPr>
              <a:t>S</a:t>
            </a:r>
            <a:r>
              <a:rPr lang="zh-CN" altLang="zh-CN" sz="2400" b="0" i="0" u="none">
                <a:solidFill>
                  <a:srgbClr val="000000"/>
                </a:solidFill>
                <a:effectLst/>
                <a:latin typeface="Times New Roman" panose="02020603050405020304" pitchFamily="24"/>
                <a:ea typeface="宋体" panose="02010600030101010101" pitchFamily="2" charset="-122"/>
              </a:rPr>
              <a:t>或</a:t>
            </a:r>
            <a:r>
              <a:rPr lang="en-US" altLang="zh-CN" sz="2400" b="0" i="0" u="none" baseline="30000">
                <a:solidFill>
                  <a:srgbClr val="000000"/>
                </a:solidFill>
                <a:effectLst/>
                <a:latin typeface="Times New Roman" panose="02020603050405020304" pitchFamily="24"/>
                <a:ea typeface="宋体" panose="02010600030101010101" pitchFamily="2" charset="-122"/>
              </a:rPr>
              <a:t>32</a:t>
            </a:r>
            <a:r>
              <a:rPr lang="en-US" altLang="zh-CN" sz="2400" b="0" i="0" u="none">
                <a:solidFill>
                  <a:srgbClr val="000000"/>
                </a:solidFill>
                <a:effectLst/>
                <a:latin typeface="Times New Roman" panose="02020603050405020304" pitchFamily="24"/>
                <a:ea typeface="宋体" panose="02010600030101010101" pitchFamily="2" charset="-122"/>
              </a:rPr>
              <a:t>P</a:t>
            </a:r>
            <a:r>
              <a:rPr lang="zh-CN" altLang="zh-CN" sz="2400" b="0" i="0" u="none">
                <a:solidFill>
                  <a:srgbClr val="000000"/>
                </a:solidFill>
                <a:effectLst/>
                <a:latin typeface="Times New Roman" panose="02020603050405020304" pitchFamily="24"/>
                <a:ea typeface="宋体" panose="02010600030101010101" pitchFamily="2" charset="-122"/>
              </a:rPr>
              <a:t>标记的</a:t>
            </a:r>
            <a:r>
              <a:rPr lang="en-US" altLang="zh-CN" sz="2400" b="0" i="0" u="none">
                <a:solidFill>
                  <a:srgbClr val="000000"/>
                </a:solidFill>
                <a:effectLst/>
                <a:latin typeface="Times New Roman" panose="02020603050405020304" pitchFamily="24"/>
                <a:ea typeface="宋体" panose="02010600030101010101" pitchFamily="2" charset="-122"/>
              </a:rPr>
              <a:t>T2</a:t>
            </a:r>
            <a:r>
              <a:rPr lang="zh-CN" altLang="zh-CN" sz="2400" b="0" i="0" u="none">
                <a:solidFill>
                  <a:srgbClr val="000000"/>
                </a:solidFill>
                <a:effectLst/>
                <a:latin typeface="Times New Roman" panose="02020603050405020304" pitchFamily="24"/>
                <a:ea typeface="宋体" panose="02010600030101010101" pitchFamily="2" charset="-122"/>
              </a:rPr>
              <a:t>噬菌体分别侵染未被标记的大肠杆菌</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经短时间保温后进行搅拌</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离心</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放射性物质分别主要分布在</a:t>
            </a:r>
            <a:r>
              <a:rPr lang="zh-CN" altLang="zh-CN" sz="2400" b="0" i="0" u="none">
                <a:solidFill>
                  <a:srgbClr val="000000"/>
                </a:solidFill>
                <a:effectLst/>
                <a:latin typeface="宋体" panose="02010600030101010101" pitchFamily="2" charset="-122"/>
                <a:ea typeface="宋体" panose="02010600030101010101" pitchFamily="2" charset="-122"/>
              </a:rPr>
              <a:t>（　</a:t>
            </a:r>
            <a:r>
              <a:rPr lang="en-US" altLang="zh-CN" sz="2400" b="0" i="0" u="none">
                <a:solidFill>
                  <a:srgbClr val="FF0000">
                    <a:alpha val="0"/>
                  </a:srgbClr>
                </a:solidFill>
                <a:effectLst/>
                <a:latin typeface="Times New Roman" panose="02020603050405020304" pitchFamily="24"/>
                <a:ea typeface="宋体" panose="02010600030101010101" pitchFamily="2" charset="-122"/>
              </a:rPr>
              <a:t>C</a:t>
            </a:r>
            <a:r>
              <a:rPr lang="zh-CN" altLang="zh-CN" sz="2400" b="0" i="0" u="none">
                <a:solidFill>
                  <a:srgbClr val="000000"/>
                </a:solidFill>
                <a:effectLst/>
                <a:latin typeface="宋体" panose="02010600030101010101" pitchFamily="2" charset="-122"/>
                <a:ea typeface="宋体" panose="02010600030101010101" pitchFamily="2" charset="-122"/>
              </a:rPr>
              <a:t>　）</a:t>
            </a:r>
            <a:endParaRPr lang="zh-CN" altLang="zh-CN" sz="2400" b="0" i="0" u="none">
              <a:solidFill>
                <a:srgbClr val="000000"/>
              </a:solidFill>
              <a:effectLst/>
              <a:latin typeface="宋体" panose="02010600030101010101" pitchFamily="2" charset="-122"/>
              <a:ea typeface="宋体" panose="02010600030101010101" pitchFamily="2" charset="-122"/>
            </a:endParaRPr>
          </a:p>
        </p:txBody>
      </p:sp>
      <p:graphicFrame>
        <p:nvGraphicFramePr>
          <p:cNvPr id="12268" name="yt_table_12268" title="H_74.88"/>
          <p:cNvGraphicFramePr>
            <a:graphicFrameLocks noGrp="1"/>
          </p:cNvGraphicFramePr>
          <p:nvPr/>
        </p:nvGraphicFramePr>
        <p:xfrm>
          <a:off x="576056" y="2519566"/>
          <a:ext cx="8387398" cy="950976"/>
        </p:xfrm>
        <a:graphic>
          <a:graphicData uri="http://schemas.openxmlformats.org/drawingml/2006/table">
            <a:tbl>
              <a:tblPr/>
              <a:tblGrid>
                <a:gridCol w="5220335"/>
                <a:gridCol w="3167063"/>
              </a:tblGrid>
              <a:tr h="370840">
                <a:tc>
                  <a:txBody>
                    <a:bodyPr/>
                    <a:lstStyle/>
                    <a:p>
                      <a:pPr marL="448310" indent="-44831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A</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上清液和上清液</a:t>
                      </a:r>
                      <a:endParaRPr lang="zh-CN"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c>
                  <a:txBody>
                    <a:bodyPr/>
                    <a:lstStyle/>
                    <a:p>
                      <a:pPr marL="448310" indent="-44831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B</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沉淀物和沉淀物</a:t>
                      </a:r>
                      <a:endParaRPr lang="zh-CN"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r>
              <a:tr h="370840">
                <a:tc>
                  <a:txBody>
                    <a:bodyPr/>
                    <a:lstStyle/>
                    <a:p>
                      <a:pPr marL="431800" indent="-43180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C</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上清液和沉淀物</a:t>
                      </a:r>
                      <a:endParaRPr lang="zh-CN"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c>
                  <a:txBody>
                    <a:bodyPr/>
                    <a:lstStyle/>
                    <a:p>
                      <a:pPr marL="431800" indent="-43180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D</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沉淀物和上清液</a:t>
                      </a:r>
                      <a:endParaRPr lang="zh-CN"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r>
            </a:tbl>
          </a:graphicData>
        </a:graphic>
      </p:graphicFrame>
      <p:sp>
        <p:nvSpPr>
          <p:cNvPr id="12270" name="yt_shape_12270"/>
          <p:cNvSpPr txBox="1"/>
          <p:nvPr/>
        </p:nvSpPr>
        <p:spPr>
          <a:xfrm>
            <a:off x="576127" y="3521120"/>
            <a:ext cx="10370075" cy="1388778"/>
          </a:xfrm>
          <a:prstGeom prst="rect">
            <a:avLst/>
          </a:prstGeom>
        </p:spPr>
        <p:txBody>
          <a:bodyPr vert="horz" wrap="square" lIns="0" tIns="0" rIns="0" bIns="0" rtlCol="0">
            <a:spAutoFit/>
          </a:bodyPr>
          <a:lstStyle/>
          <a:p>
            <a:pPr indent="609600" algn="l" eaLnBrk="1"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12</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a:t>
            </a:r>
            <a:r>
              <a:rPr lang="zh-CN" altLang="zh-CN" sz="2400" b="0" i="0" u="none">
                <a:solidFill>
                  <a:srgbClr val="000000"/>
                </a:solidFill>
                <a:effectLst/>
                <a:latin typeface="宋体" panose="02010600030101010101" pitchFamily="2" charset="-122"/>
                <a:ea typeface="宋体" panose="02010600030101010101" pitchFamily="2" charset="-122"/>
              </a:rPr>
              <a:t>（</a:t>
            </a:r>
            <a:r>
              <a:rPr lang="en-US" altLang="zh-CN" sz="2400" b="0" i="0" u="none">
                <a:solidFill>
                  <a:srgbClr val="000000"/>
                </a:solidFill>
                <a:effectLst/>
                <a:latin typeface="Times New Roman" panose="02020603050405020304" pitchFamily="24"/>
                <a:ea typeface="宋体" panose="02010600030101010101" pitchFamily="2" charset="-122"/>
              </a:rPr>
              <a:t>2026</a:t>
            </a:r>
            <a:r>
              <a:rPr lang="zh-CN" altLang="zh-CN" sz="2400" b="0" i="0" u="none">
                <a:solidFill>
                  <a:srgbClr val="000000"/>
                </a:solidFill>
                <a:effectLst/>
                <a:latin typeface="Times New Roman" panose="02020603050405020304" pitchFamily="24"/>
                <a:ea typeface="楷体" panose="02010609060101010101" pitchFamily="24" charset="-122"/>
              </a:rPr>
              <a:t>届</a:t>
            </a:r>
            <a:r>
              <a:rPr lang="zh-CN" altLang="zh-CN" sz="2400" b="0" i="0" u="none">
                <a:solidFill>
                  <a:srgbClr val="000000"/>
                </a:solidFill>
                <a:effectLst/>
                <a:latin typeface="Times New Roman" panose="02020603050405020304" pitchFamily="24"/>
                <a:ea typeface="Times New Roman" panose="02020603050405020304" pitchFamily="24"/>
              </a:rPr>
              <a:t>·</a:t>
            </a:r>
            <a:r>
              <a:rPr lang="zh-CN" altLang="zh-CN" sz="2400" b="0" i="0" u="none">
                <a:solidFill>
                  <a:srgbClr val="000000"/>
                </a:solidFill>
                <a:effectLst/>
                <a:latin typeface="Times New Roman" panose="02020603050405020304" pitchFamily="24"/>
                <a:ea typeface="楷体" panose="02010609060101010101" pitchFamily="24" charset="-122"/>
              </a:rPr>
              <a:t>扬州学测合格考模拟</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猪流感是猪体内因病毒引起的呼吸系统疾病</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已检测发现猪流感病毒含尿嘧啶</a:t>
            </a:r>
            <a:r>
              <a:rPr lang="zh-CN" altLang="zh-CN" sz="2400" b="0" i="0" u="none">
                <a:solidFill>
                  <a:srgbClr val="000000"/>
                </a:solidFill>
                <a:effectLst/>
                <a:latin typeface="宋体" panose="02010600030101010101" pitchFamily="2" charset="-122"/>
                <a:ea typeface="宋体" panose="02010600030101010101" pitchFamily="2" charset="-122"/>
              </a:rPr>
              <a:t>（</a:t>
            </a:r>
            <a:r>
              <a:rPr lang="en-US" altLang="zh-CN" sz="2400" b="0" i="0" u="none">
                <a:solidFill>
                  <a:srgbClr val="000000"/>
                </a:solidFill>
                <a:effectLst/>
                <a:latin typeface="Times New Roman" panose="02020603050405020304" pitchFamily="24"/>
                <a:ea typeface="宋体" panose="02010600030101010101" pitchFamily="2" charset="-122"/>
              </a:rPr>
              <a:t>U</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则其遗传物质是</a:t>
            </a:r>
            <a:r>
              <a:rPr lang="zh-CN" altLang="zh-CN" sz="2400" b="0" i="0" u="none">
                <a:solidFill>
                  <a:srgbClr val="000000"/>
                </a:solidFill>
                <a:effectLst/>
                <a:latin typeface="宋体" panose="02010600030101010101" pitchFamily="2" charset="-122"/>
                <a:ea typeface="宋体" panose="02010600030101010101" pitchFamily="2" charset="-122"/>
              </a:rPr>
              <a:t>（　</a:t>
            </a:r>
            <a:r>
              <a:rPr lang="en-US" altLang="zh-CN" sz="2400" b="0" i="0" u="none">
                <a:solidFill>
                  <a:srgbClr val="FF0000">
                    <a:alpha val="0"/>
                  </a:srgbClr>
                </a:solidFill>
                <a:effectLst/>
                <a:latin typeface="Times New Roman" panose="02020603050405020304" pitchFamily="24"/>
                <a:ea typeface="宋体" panose="02010600030101010101" pitchFamily="2" charset="-122"/>
              </a:rPr>
              <a:t>B</a:t>
            </a:r>
            <a:r>
              <a:rPr lang="zh-CN" altLang="zh-CN" sz="2400" b="0" i="0" u="none">
                <a:solidFill>
                  <a:srgbClr val="000000"/>
                </a:solidFill>
                <a:effectLst/>
                <a:latin typeface="宋体" panose="02010600030101010101" pitchFamily="2" charset="-122"/>
                <a:ea typeface="宋体" panose="02010600030101010101" pitchFamily="2" charset="-122"/>
              </a:rPr>
              <a:t>　）</a:t>
            </a:r>
            <a:endParaRPr lang="zh-CN" altLang="zh-CN" sz="2400" b="0" i="0" u="none">
              <a:solidFill>
                <a:srgbClr val="000000"/>
              </a:solidFill>
              <a:effectLst/>
              <a:latin typeface="宋体" panose="02010600030101010101" pitchFamily="2" charset="-122"/>
              <a:ea typeface="宋体" panose="02010600030101010101" pitchFamily="2" charset="-122"/>
            </a:endParaRPr>
          </a:p>
        </p:txBody>
      </p:sp>
      <p:graphicFrame>
        <p:nvGraphicFramePr>
          <p:cNvPr id="12271" name="yt_table_12271" title="H_37.44"/>
          <p:cNvGraphicFramePr>
            <a:graphicFrameLocks noGrp="1"/>
          </p:cNvGraphicFramePr>
          <p:nvPr/>
        </p:nvGraphicFramePr>
        <p:xfrm>
          <a:off x="576056" y="4960686"/>
          <a:ext cx="10030778" cy="475488"/>
        </p:xfrm>
        <a:graphic>
          <a:graphicData uri="http://schemas.openxmlformats.org/drawingml/2006/table">
            <a:tbl>
              <a:tblPr/>
              <a:tblGrid>
                <a:gridCol w="2627630"/>
                <a:gridCol w="2592705"/>
                <a:gridCol w="2862580"/>
                <a:gridCol w="1947863"/>
              </a:tblGrid>
              <a:tr h="370840">
                <a:tc>
                  <a:txBody>
                    <a:bodyPr/>
                    <a:lstStyle/>
                    <a:p>
                      <a:pPr marL="448310" indent="-44831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A</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a:t>
                      </a:r>
                      <a:r>
                        <a:rPr lang="en-US" altLang="zh-CN" sz="2400" b="0" i="0" u="none">
                          <a:solidFill>
                            <a:srgbClr val="000000"/>
                          </a:solidFill>
                          <a:effectLst/>
                          <a:latin typeface="Times New Roman" panose="02020603050405020304" pitchFamily="24"/>
                          <a:ea typeface="宋体" panose="02010600030101010101" pitchFamily="2" charset="-122"/>
                        </a:rPr>
                        <a:t>DNA</a:t>
                      </a:r>
                      <a:endParaRPr lang="en-US"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c>
                  <a:txBody>
                    <a:bodyPr/>
                    <a:lstStyle/>
                    <a:p>
                      <a:pPr marL="448310" indent="-44831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B</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a:t>
                      </a:r>
                      <a:r>
                        <a:rPr lang="en-US" altLang="zh-CN" sz="2400" b="0" i="0" u="none">
                          <a:solidFill>
                            <a:srgbClr val="000000"/>
                          </a:solidFill>
                          <a:effectLst/>
                          <a:latin typeface="Times New Roman" panose="02020603050405020304" pitchFamily="24"/>
                          <a:ea typeface="宋体" panose="02010600030101010101" pitchFamily="2" charset="-122"/>
                        </a:rPr>
                        <a:t>RNA</a:t>
                      </a:r>
                      <a:endParaRPr lang="en-US"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c>
                  <a:txBody>
                    <a:bodyPr/>
                    <a:lstStyle/>
                    <a:p>
                      <a:pPr marL="448310" indent="-44831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C</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核苷酸</a:t>
                      </a:r>
                      <a:endParaRPr lang="zh-CN"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c>
                  <a:txBody>
                    <a:bodyPr/>
                    <a:lstStyle/>
                    <a:p>
                      <a:pPr marL="448310" indent="-44831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D</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氨基酸</a:t>
                      </a:r>
                      <a:endParaRPr lang="zh-CN"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r>
            </a:tbl>
          </a:graphicData>
        </a:graphic>
      </p:graphicFrame>
      <p:sp>
        <p:nvSpPr>
          <p:cNvPr id="2" name="文本框 1"/>
          <p:cNvSpPr txBox="1"/>
          <p:nvPr/>
        </p:nvSpPr>
        <p:spPr>
          <a:xfrm>
            <a:off x="3534116" y="1984170"/>
            <a:ext cx="383286" cy="517983"/>
          </a:xfrm>
          <a:prstGeom prst="rect">
            <a:avLst/>
          </a:prstGeom>
          <a:noFill/>
        </p:spPr>
        <p:txBody>
          <a:bodyPr vert="horz" wrap="none" rtlCol="0">
            <a:noAutofit/>
          </a:bodyPr>
          <a:lstStyle/>
          <a:p>
            <a:pPr>
              <a:lnSpc>
                <a:spcPct val="130000"/>
              </a:lnSpc>
            </a:pPr>
            <a:r>
              <a:rPr kumimoji="0" lang="en-US" altLang="zh-CN" sz="2400" b="0" i="0" strike="noStrike" kern="1200" cap="none" spc="0" normalizeH="0" baseline="0" noProof="0">
                <a:ln>
                  <a:noFill/>
                </a:ln>
                <a:solidFill>
                  <a:srgbClr val="FF0000"/>
                </a:solidFill>
                <a:effectLst/>
                <a:uLnTx/>
                <a:uFillTx/>
                <a:latin typeface="Times New Roman" panose="02020603050405020304" pitchFamily="24"/>
                <a:ea typeface="宋体" panose="02010600030101010101" pitchFamily="2" charset="-122"/>
                <a:cs typeface="+mn-cs"/>
              </a:rPr>
              <a:t>C</a:t>
            </a:r>
            <a:endParaRPr lang="zh-CN" altLang="en-US">
              <a:solidFill>
                <a:srgbClr val="FF0000"/>
              </a:solidFill>
            </a:endParaRPr>
          </a:p>
        </p:txBody>
      </p:sp>
      <p:sp>
        <p:nvSpPr>
          <p:cNvPr id="3" name="文本框 2"/>
          <p:cNvSpPr txBox="1"/>
          <p:nvPr/>
        </p:nvSpPr>
        <p:spPr>
          <a:xfrm>
            <a:off x="1095716" y="4425290"/>
            <a:ext cx="383286" cy="517983"/>
          </a:xfrm>
          <a:prstGeom prst="rect">
            <a:avLst/>
          </a:prstGeom>
          <a:noFill/>
        </p:spPr>
        <p:txBody>
          <a:bodyPr vert="horz" wrap="none" rtlCol="0">
            <a:noAutofit/>
          </a:bodyPr>
          <a:lstStyle/>
          <a:p>
            <a:pPr>
              <a:lnSpc>
                <a:spcPct val="130000"/>
              </a:lnSpc>
            </a:pPr>
            <a:r>
              <a:rPr kumimoji="0" lang="en-US" altLang="zh-CN" sz="2400" b="0" i="0" strike="noStrike" kern="1200" cap="none" spc="0" normalizeH="0" baseline="0" noProof="0">
                <a:ln>
                  <a:noFill/>
                </a:ln>
                <a:solidFill>
                  <a:srgbClr val="FF0000"/>
                </a:solidFill>
                <a:effectLst/>
                <a:uLnTx/>
                <a:uFillTx/>
                <a:latin typeface="Times New Roman" panose="02020603050405020304" pitchFamily="24"/>
                <a:ea typeface="宋体" panose="02010600030101010101" pitchFamily="2" charset="-122"/>
                <a:cs typeface="+mn-cs"/>
              </a:rPr>
              <a:t>B</a:t>
            </a:r>
            <a:endParaRPr lang="zh-CN" altLang="en-US">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P spid="3" grpId="0" build="allAtOnce"/>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YT"/>
        <p:cNvGrpSpPr/>
        <p:nvPr/>
      </p:nvGrpSpPr>
      <p:grpSpPr>
        <a:xfrm>
          <a:off x="0" y="0"/>
          <a:ext cx="0" cy="0"/>
          <a:chOff x="0" y="0"/>
          <a:chExt cx="0" cy="0"/>
        </a:xfrm>
      </p:grpSpPr>
      <p:sp>
        <p:nvSpPr>
          <p:cNvPr id="12273" name="yt_shape_12273"/>
          <p:cNvSpPr txBox="1"/>
          <p:nvPr/>
        </p:nvSpPr>
        <p:spPr>
          <a:xfrm>
            <a:off x="576000" y="1080000"/>
            <a:ext cx="10097316" cy="428515"/>
          </a:xfrm>
          <a:prstGeom prst="rect">
            <a:avLst/>
          </a:prstGeom>
        </p:spPr>
        <p:txBody>
          <a:bodyPr vert="horz" wrap="none" lIns="0" tIns="0" rIns="0" bIns="0" rtlCol="0">
            <a:spAutoFit/>
          </a:bodyPr>
          <a:lstStyle/>
          <a:p>
            <a:pPr indent="609600" algn="l" eaLnBrk="1"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13</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a:t>
            </a:r>
            <a:r>
              <a:rPr lang="zh-CN" altLang="zh-CN" sz="2400" b="0" i="0" u="none">
                <a:solidFill>
                  <a:srgbClr val="000000"/>
                </a:solidFill>
                <a:effectLst/>
                <a:latin typeface="宋体" panose="02010600030101010101" pitchFamily="2" charset="-122"/>
                <a:ea typeface="宋体" panose="02010600030101010101" pitchFamily="2" charset="-122"/>
              </a:rPr>
              <a:t>（</a:t>
            </a:r>
            <a:r>
              <a:rPr lang="en-US" altLang="zh-CN" sz="2400" b="0" i="0" u="none">
                <a:solidFill>
                  <a:srgbClr val="000000"/>
                </a:solidFill>
                <a:effectLst/>
                <a:latin typeface="Times New Roman" panose="02020603050405020304" pitchFamily="24"/>
                <a:ea typeface="宋体" panose="02010600030101010101" pitchFamily="2" charset="-122"/>
              </a:rPr>
              <a:t>2026</a:t>
            </a:r>
            <a:r>
              <a:rPr lang="zh-CN" altLang="zh-CN" sz="2400" b="0" i="0" u="none">
                <a:solidFill>
                  <a:srgbClr val="000000"/>
                </a:solidFill>
                <a:effectLst/>
                <a:latin typeface="Times New Roman" panose="02020603050405020304" pitchFamily="24"/>
                <a:ea typeface="楷体" panose="02010609060101010101" pitchFamily="24" charset="-122"/>
              </a:rPr>
              <a:t>届</a:t>
            </a:r>
            <a:r>
              <a:rPr lang="zh-CN" altLang="zh-CN" sz="2400" b="0" i="0" u="none">
                <a:solidFill>
                  <a:srgbClr val="000000"/>
                </a:solidFill>
                <a:effectLst/>
                <a:latin typeface="Times New Roman" panose="02020603050405020304" pitchFamily="24"/>
                <a:ea typeface="Times New Roman" panose="02020603050405020304" pitchFamily="24"/>
              </a:rPr>
              <a:t>·</a:t>
            </a:r>
            <a:r>
              <a:rPr lang="zh-CN" altLang="zh-CN" sz="2400" b="0" i="0" u="none">
                <a:solidFill>
                  <a:srgbClr val="000000"/>
                </a:solidFill>
                <a:effectLst/>
                <a:latin typeface="Times New Roman" panose="02020603050405020304" pitchFamily="24"/>
                <a:ea typeface="楷体" panose="02010609060101010101" pitchFamily="24" charset="-122"/>
              </a:rPr>
              <a:t>赣榆中学学测合格考模拟</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病毒的遗传物质是</a:t>
            </a:r>
            <a:r>
              <a:rPr lang="zh-CN" altLang="zh-CN" sz="2400" b="0" i="0" u="none">
                <a:solidFill>
                  <a:srgbClr val="000000"/>
                </a:solidFill>
                <a:effectLst/>
                <a:latin typeface="宋体" panose="02010600030101010101" pitchFamily="2" charset="-122"/>
                <a:ea typeface="宋体" panose="02010600030101010101" pitchFamily="2" charset="-122"/>
              </a:rPr>
              <a:t>（　</a:t>
            </a:r>
            <a:r>
              <a:rPr lang="en-US" altLang="zh-CN" sz="2400" b="0" i="0" u="none">
                <a:solidFill>
                  <a:srgbClr val="FF0000">
                    <a:alpha val="0"/>
                  </a:srgbClr>
                </a:solidFill>
                <a:effectLst/>
                <a:latin typeface="Times New Roman" panose="02020603050405020304" pitchFamily="24"/>
                <a:ea typeface="宋体" panose="02010600030101010101" pitchFamily="2" charset="-122"/>
              </a:rPr>
              <a:t>D</a:t>
            </a:r>
            <a:r>
              <a:rPr lang="zh-CN" altLang="zh-CN" sz="2400" b="0" i="0" u="none">
                <a:solidFill>
                  <a:srgbClr val="000000"/>
                </a:solidFill>
                <a:effectLst/>
                <a:latin typeface="宋体" panose="02010600030101010101" pitchFamily="2" charset="-122"/>
                <a:ea typeface="宋体" panose="02010600030101010101" pitchFamily="2" charset="-122"/>
              </a:rPr>
              <a:t>　）</a:t>
            </a:r>
            <a:endParaRPr lang="zh-CN" altLang="zh-CN" sz="2400" b="0" i="0" u="none">
              <a:solidFill>
                <a:srgbClr val="000000"/>
              </a:solidFill>
              <a:effectLst/>
              <a:latin typeface="宋体" panose="02010600030101010101" pitchFamily="2" charset="-122"/>
              <a:ea typeface="宋体" panose="02010600030101010101" pitchFamily="2" charset="-122"/>
            </a:endParaRPr>
          </a:p>
        </p:txBody>
      </p:sp>
      <p:graphicFrame>
        <p:nvGraphicFramePr>
          <p:cNvPr id="12274" name="yt_table_12274" title="H_74.88"/>
          <p:cNvGraphicFramePr>
            <a:graphicFrameLocks noGrp="1"/>
          </p:cNvGraphicFramePr>
          <p:nvPr/>
        </p:nvGraphicFramePr>
        <p:xfrm>
          <a:off x="576056" y="1559303"/>
          <a:ext cx="6204268" cy="950976"/>
        </p:xfrm>
        <a:graphic>
          <a:graphicData uri="http://schemas.openxmlformats.org/drawingml/2006/table">
            <a:tbl>
              <a:tblPr/>
              <a:tblGrid>
                <a:gridCol w="3559493"/>
                <a:gridCol w="2644775"/>
              </a:tblGrid>
              <a:tr h="370840">
                <a:tc>
                  <a:txBody>
                    <a:bodyPr/>
                    <a:lstStyle/>
                    <a:p>
                      <a:pPr marL="448310" indent="-44831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A</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a:t>
                      </a:r>
                      <a:r>
                        <a:rPr lang="en-US" altLang="zh-CN" sz="2400" b="0" i="0" u="none">
                          <a:solidFill>
                            <a:srgbClr val="000000"/>
                          </a:solidFill>
                          <a:effectLst/>
                          <a:latin typeface="Times New Roman" panose="02020603050405020304" pitchFamily="24"/>
                          <a:ea typeface="宋体" panose="02010600030101010101" pitchFamily="2" charset="-122"/>
                        </a:rPr>
                        <a:t>DNA</a:t>
                      </a:r>
                      <a:endParaRPr lang="en-US"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c>
                  <a:txBody>
                    <a:bodyPr/>
                    <a:lstStyle/>
                    <a:p>
                      <a:pPr marL="448310" indent="-44831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B</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a:t>
                      </a:r>
                      <a:r>
                        <a:rPr lang="en-US" altLang="zh-CN" sz="2400" b="0" i="0" u="none">
                          <a:solidFill>
                            <a:srgbClr val="000000"/>
                          </a:solidFill>
                          <a:effectLst/>
                          <a:latin typeface="Times New Roman" panose="02020603050405020304" pitchFamily="24"/>
                          <a:ea typeface="宋体" panose="02010600030101010101" pitchFamily="2" charset="-122"/>
                        </a:rPr>
                        <a:t>RNA</a:t>
                      </a:r>
                      <a:endParaRPr lang="en-US"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r>
              <a:tr h="370840">
                <a:tc>
                  <a:txBody>
                    <a:bodyPr/>
                    <a:lstStyle/>
                    <a:p>
                      <a:pPr marL="448310" indent="-44831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C</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a:t>
                      </a:r>
                      <a:r>
                        <a:rPr lang="en-US" altLang="zh-CN" sz="2400" b="0" i="0" u="none">
                          <a:solidFill>
                            <a:srgbClr val="000000"/>
                          </a:solidFill>
                          <a:effectLst/>
                          <a:latin typeface="Times New Roman" panose="02020603050405020304" pitchFamily="24"/>
                          <a:ea typeface="宋体" panose="02010600030101010101" pitchFamily="2" charset="-122"/>
                        </a:rPr>
                        <a:t>DNA</a:t>
                      </a:r>
                      <a:r>
                        <a:rPr lang="zh-CN" altLang="zh-CN" sz="2400" b="0" i="0" u="none">
                          <a:solidFill>
                            <a:srgbClr val="000000"/>
                          </a:solidFill>
                          <a:effectLst/>
                          <a:latin typeface="Times New Roman" panose="02020603050405020304" pitchFamily="24"/>
                          <a:ea typeface="宋体" panose="02010600030101010101" pitchFamily="2" charset="-122"/>
                        </a:rPr>
                        <a:t>和</a:t>
                      </a:r>
                      <a:r>
                        <a:rPr lang="en-US" altLang="zh-CN" sz="2400" b="0" i="0" u="none">
                          <a:solidFill>
                            <a:srgbClr val="000000"/>
                          </a:solidFill>
                          <a:effectLst/>
                          <a:latin typeface="Times New Roman" panose="02020603050405020304" pitchFamily="24"/>
                          <a:ea typeface="宋体" panose="02010600030101010101" pitchFamily="2" charset="-122"/>
                        </a:rPr>
                        <a:t>RNA</a:t>
                      </a:r>
                      <a:endParaRPr lang="en-US"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c>
                  <a:txBody>
                    <a:bodyPr/>
                    <a:lstStyle/>
                    <a:p>
                      <a:pPr marL="448310" indent="-44831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D</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a:t>
                      </a:r>
                      <a:r>
                        <a:rPr lang="en-US" altLang="zh-CN" sz="2400" b="0" i="0" u="none">
                          <a:solidFill>
                            <a:srgbClr val="000000"/>
                          </a:solidFill>
                          <a:effectLst/>
                          <a:latin typeface="Times New Roman" panose="02020603050405020304" pitchFamily="24"/>
                          <a:ea typeface="宋体" panose="02010600030101010101" pitchFamily="2" charset="-122"/>
                        </a:rPr>
                        <a:t>DNA</a:t>
                      </a:r>
                      <a:r>
                        <a:rPr lang="zh-CN" altLang="zh-CN" sz="2400" b="0" i="0" u="none">
                          <a:solidFill>
                            <a:srgbClr val="000000"/>
                          </a:solidFill>
                          <a:effectLst/>
                          <a:latin typeface="Times New Roman" panose="02020603050405020304" pitchFamily="24"/>
                          <a:ea typeface="宋体" panose="02010600030101010101" pitchFamily="2" charset="-122"/>
                        </a:rPr>
                        <a:t>或</a:t>
                      </a:r>
                      <a:r>
                        <a:rPr lang="en-US" altLang="zh-CN" sz="2400" b="0" i="0" u="none">
                          <a:solidFill>
                            <a:srgbClr val="000000"/>
                          </a:solidFill>
                          <a:effectLst/>
                          <a:latin typeface="Times New Roman" panose="02020603050405020304" pitchFamily="24"/>
                          <a:ea typeface="宋体" panose="02010600030101010101" pitchFamily="2" charset="-122"/>
                        </a:rPr>
                        <a:t>RNA</a:t>
                      </a:r>
                      <a:endParaRPr lang="en-US"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r>
            </a:tbl>
          </a:graphicData>
        </a:graphic>
      </p:graphicFrame>
      <p:sp>
        <p:nvSpPr>
          <p:cNvPr id="12276" name="yt_shape_12276"/>
          <p:cNvSpPr txBox="1"/>
          <p:nvPr/>
        </p:nvSpPr>
        <p:spPr>
          <a:xfrm>
            <a:off x="576128" y="2560857"/>
            <a:ext cx="10370075" cy="908647"/>
          </a:xfrm>
          <a:prstGeom prst="rect">
            <a:avLst/>
          </a:prstGeom>
        </p:spPr>
        <p:txBody>
          <a:bodyPr vert="horz" wrap="square" lIns="0" tIns="0" rIns="0" bIns="0" rtlCol="0">
            <a:spAutoFit/>
          </a:bodyPr>
          <a:lstStyle/>
          <a:p>
            <a:pPr indent="609600" algn="l" eaLnBrk="1" latinLnBrk="0" hangingPunct="0">
              <a:lnSpc>
                <a:spcPct val="130000"/>
              </a:lnSpc>
            </a:pPr>
            <a:r>
              <a:rPr lang="zh-CN" altLang="zh-CN" sz="2400" b="0" i="0" u="none">
                <a:solidFill>
                  <a:srgbClr val="FF0000"/>
                </a:solidFill>
                <a:effectLst/>
                <a:latin typeface="Times New Roman" panose="02020603050405020304" pitchFamily="24"/>
                <a:ea typeface="黑体" panose="02010609060101010101" pitchFamily="49" charset="-122"/>
              </a:rPr>
              <a:t>解析</a:t>
            </a:r>
            <a:r>
              <a:rPr lang="zh-CN" altLang="zh-CN" sz="2400" b="0" i="0" u="none">
                <a:solidFill>
                  <a:srgbClr val="FF0000"/>
                </a:solidFill>
                <a:effectLst/>
                <a:latin typeface="宋体" panose="02010600030101010101" pitchFamily="2" charset="-122"/>
                <a:ea typeface="宋体" panose="02010600030101010101" pitchFamily="2" charset="-122"/>
              </a:rPr>
              <a:t>：</a:t>
            </a:r>
            <a:r>
              <a:rPr lang="zh-CN" altLang="zh-CN" sz="2400" b="0" i="0" u="none">
                <a:solidFill>
                  <a:srgbClr val="FF0000"/>
                </a:solidFill>
                <a:effectLst/>
                <a:latin typeface="Times New Roman" panose="02020603050405020304" pitchFamily="24"/>
                <a:ea typeface="宋体" panose="02010600030101010101" pitchFamily="2" charset="-122"/>
              </a:rPr>
              <a:t>病毒只含有一种核酸</a:t>
            </a:r>
            <a:r>
              <a:rPr lang="zh-CN" altLang="zh-CN" sz="2400" b="0" i="0" u="none">
                <a:solidFill>
                  <a:srgbClr val="FF0000"/>
                </a:solidFill>
                <a:effectLst/>
                <a:latin typeface="宋体" panose="02010600030101010101" pitchFamily="2" charset="-122"/>
                <a:ea typeface="宋体" panose="02010600030101010101" pitchFamily="2" charset="-122"/>
              </a:rPr>
              <a:t>（</a:t>
            </a:r>
            <a:r>
              <a:rPr lang="en-US" altLang="zh-CN" sz="2400" b="0" i="0" u="none">
                <a:solidFill>
                  <a:srgbClr val="FF0000"/>
                </a:solidFill>
                <a:effectLst/>
                <a:latin typeface="Times New Roman" panose="02020603050405020304" pitchFamily="24"/>
                <a:ea typeface="宋体" panose="02010600030101010101" pitchFamily="2" charset="-122"/>
              </a:rPr>
              <a:t>DNA</a:t>
            </a:r>
            <a:r>
              <a:rPr lang="zh-CN" altLang="zh-CN" sz="2400" b="0" i="0" u="none">
                <a:solidFill>
                  <a:srgbClr val="FF0000"/>
                </a:solidFill>
                <a:effectLst/>
                <a:latin typeface="Times New Roman" panose="02020603050405020304" pitchFamily="24"/>
                <a:ea typeface="宋体" panose="02010600030101010101" pitchFamily="2" charset="-122"/>
              </a:rPr>
              <a:t>或</a:t>
            </a:r>
            <a:r>
              <a:rPr lang="en-US" altLang="zh-CN" sz="2400" b="0" i="0" u="none">
                <a:solidFill>
                  <a:srgbClr val="FF0000"/>
                </a:solidFill>
                <a:effectLst/>
                <a:latin typeface="Times New Roman" panose="02020603050405020304" pitchFamily="24"/>
                <a:ea typeface="宋体" panose="02010600030101010101" pitchFamily="2" charset="-122"/>
              </a:rPr>
              <a:t>RNA</a:t>
            </a:r>
            <a:r>
              <a:rPr lang="zh-CN" altLang="zh-CN" sz="2400" b="0" i="0" u="none">
                <a:solidFill>
                  <a:srgbClr val="FF0000"/>
                </a:solidFill>
                <a:effectLst/>
                <a:latin typeface="宋体" panose="02010600030101010101" pitchFamily="2" charset="-122"/>
                <a:ea typeface="宋体" panose="02010600030101010101" pitchFamily="2" charset="-122"/>
              </a:rPr>
              <a:t>），</a:t>
            </a:r>
            <a:r>
              <a:rPr lang="zh-CN" altLang="zh-CN" sz="2400" b="0" i="0" u="none">
                <a:solidFill>
                  <a:srgbClr val="FF0000"/>
                </a:solidFill>
                <a:effectLst/>
                <a:latin typeface="Times New Roman" panose="02020603050405020304" pitchFamily="24"/>
                <a:ea typeface="宋体" panose="02010600030101010101" pitchFamily="2" charset="-122"/>
              </a:rPr>
              <a:t>因此病毒的遗传物质是</a:t>
            </a:r>
            <a:r>
              <a:rPr lang="en-US" altLang="zh-CN" sz="2400" b="0" i="0" u="none">
                <a:solidFill>
                  <a:srgbClr val="FF0000"/>
                </a:solidFill>
                <a:effectLst/>
                <a:latin typeface="Times New Roman" panose="02020603050405020304" pitchFamily="24"/>
                <a:ea typeface="宋体" panose="02010600030101010101" pitchFamily="2" charset="-122"/>
              </a:rPr>
              <a:t>DNA</a:t>
            </a:r>
            <a:r>
              <a:rPr lang="zh-CN" altLang="zh-CN" sz="2400" b="0" i="0" u="none">
                <a:solidFill>
                  <a:srgbClr val="FF0000"/>
                </a:solidFill>
                <a:effectLst/>
                <a:latin typeface="Times New Roman" panose="02020603050405020304" pitchFamily="24"/>
                <a:ea typeface="宋体" panose="02010600030101010101" pitchFamily="2" charset="-122"/>
              </a:rPr>
              <a:t>或</a:t>
            </a:r>
            <a:r>
              <a:rPr lang="en-US" altLang="zh-CN" sz="2400" b="0" i="0" u="none">
                <a:solidFill>
                  <a:srgbClr val="FF0000"/>
                </a:solidFill>
                <a:effectLst/>
                <a:latin typeface="Times New Roman" panose="02020603050405020304" pitchFamily="24"/>
                <a:ea typeface="宋体" panose="02010600030101010101" pitchFamily="2" charset="-122"/>
              </a:rPr>
              <a:t>RNA</a:t>
            </a:r>
            <a:r>
              <a:rPr lang="zh-CN" altLang="zh-CN" sz="2400" b="0" i="0" u="none">
                <a:solidFill>
                  <a:srgbClr val="FF0000"/>
                </a:solidFill>
                <a:effectLst/>
                <a:latin typeface="宋体" panose="02010600030101010101" pitchFamily="2" charset="-122"/>
                <a:ea typeface="宋体" panose="02010600030101010101" pitchFamily="2" charset="-122"/>
              </a:rPr>
              <a:t>。</a:t>
            </a:r>
            <a:endParaRPr lang="zh-CN" altLang="zh-CN" sz="2400" b="0" i="0" u="none">
              <a:solidFill>
                <a:srgbClr val="FF0000"/>
              </a:solidFill>
              <a:effectLst/>
              <a:latin typeface="宋体" panose="02010600030101010101" pitchFamily="2" charset="-122"/>
              <a:ea typeface="宋体" panose="02010600030101010101" pitchFamily="2" charset="-122"/>
            </a:endParaRPr>
          </a:p>
        </p:txBody>
      </p:sp>
      <p:sp>
        <p:nvSpPr>
          <p:cNvPr id="2" name="文本框 1"/>
          <p:cNvSpPr txBox="1"/>
          <p:nvPr/>
        </p:nvSpPr>
        <p:spPr>
          <a:xfrm>
            <a:off x="9655388" y="1033194"/>
            <a:ext cx="400748" cy="517983"/>
          </a:xfrm>
          <a:prstGeom prst="rect">
            <a:avLst/>
          </a:prstGeom>
          <a:noFill/>
        </p:spPr>
        <p:txBody>
          <a:bodyPr vert="horz" wrap="none" rtlCol="0">
            <a:noAutofit/>
          </a:bodyPr>
          <a:lstStyle/>
          <a:p>
            <a:pPr>
              <a:lnSpc>
                <a:spcPct val="130000"/>
              </a:lnSpc>
            </a:pPr>
            <a:r>
              <a:rPr kumimoji="0" lang="en-US" altLang="zh-CN" sz="2400" b="0" i="0" strike="noStrike" kern="1200" cap="none" spc="0" normalizeH="0" baseline="0" noProof="0">
                <a:ln>
                  <a:noFill/>
                </a:ln>
                <a:solidFill>
                  <a:srgbClr val="FF0000"/>
                </a:solidFill>
                <a:effectLst/>
                <a:uLnTx/>
                <a:uFillTx/>
                <a:latin typeface="Times New Roman" panose="02020603050405020304" pitchFamily="24"/>
                <a:ea typeface="宋体" panose="02010600030101010101" pitchFamily="2" charset="-122"/>
                <a:cs typeface="+mn-cs"/>
              </a:rPr>
              <a:t>D</a:t>
            </a:r>
            <a:endParaRPr lang="zh-CN" altLang="en-US">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27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76" grpId="0" build="allAtOnce"/>
      <p:bldP spid="2" grpId="0" build="allAtOnce"/>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YT"/>
        <p:cNvGrpSpPr/>
        <p:nvPr/>
      </p:nvGrpSpPr>
      <p:grpSpPr>
        <a:xfrm>
          <a:off x="0" y="0"/>
          <a:ext cx="0" cy="0"/>
          <a:chOff x="0" y="0"/>
          <a:chExt cx="0" cy="0"/>
        </a:xfrm>
      </p:grpSpPr>
      <p:sp>
        <p:nvSpPr>
          <p:cNvPr id="12277" name="yt_shape_12277"/>
          <p:cNvSpPr txBox="1"/>
          <p:nvPr/>
        </p:nvSpPr>
        <p:spPr>
          <a:xfrm>
            <a:off x="576128" y="1080000"/>
            <a:ext cx="10370075" cy="908647"/>
          </a:xfrm>
          <a:prstGeom prst="rect">
            <a:avLst/>
          </a:prstGeom>
        </p:spPr>
        <p:txBody>
          <a:bodyPr vert="horz" wrap="square" lIns="0" tIns="0" rIns="0" bIns="0" rtlCol="0">
            <a:spAutoFit/>
          </a:bodyPr>
          <a:lstStyle/>
          <a:p>
            <a:pPr indent="609600" algn="l" eaLnBrk="1"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14</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a:t>
            </a:r>
            <a:r>
              <a:rPr lang="zh-CN" altLang="zh-CN" sz="2400" b="0" i="0" u="none">
                <a:solidFill>
                  <a:srgbClr val="000000"/>
                </a:solidFill>
                <a:effectLst/>
                <a:latin typeface="宋体" panose="02010600030101010101" pitchFamily="2" charset="-122"/>
                <a:ea typeface="宋体" panose="02010600030101010101" pitchFamily="2" charset="-122"/>
              </a:rPr>
              <a:t>（</a:t>
            </a:r>
            <a:r>
              <a:rPr lang="en-US" altLang="zh-CN" sz="2400" b="0" i="0" u="none">
                <a:solidFill>
                  <a:srgbClr val="000000"/>
                </a:solidFill>
                <a:effectLst/>
                <a:latin typeface="Times New Roman" panose="02020603050405020304" pitchFamily="24"/>
                <a:ea typeface="宋体" panose="02010600030101010101" pitchFamily="2" charset="-122"/>
              </a:rPr>
              <a:t>2026</a:t>
            </a:r>
            <a:r>
              <a:rPr lang="zh-CN" altLang="zh-CN" sz="2400" b="0" i="0" u="none">
                <a:solidFill>
                  <a:srgbClr val="000000"/>
                </a:solidFill>
                <a:effectLst/>
                <a:latin typeface="Times New Roman" panose="02020603050405020304" pitchFamily="24"/>
                <a:ea typeface="楷体" panose="02010609060101010101" pitchFamily="24" charset="-122"/>
              </a:rPr>
              <a:t>届</a:t>
            </a:r>
            <a:r>
              <a:rPr lang="zh-CN" altLang="zh-CN" sz="2400" b="0" i="0" u="none">
                <a:solidFill>
                  <a:srgbClr val="000000"/>
                </a:solidFill>
                <a:effectLst/>
                <a:latin typeface="Times New Roman" panose="02020603050405020304" pitchFamily="24"/>
                <a:ea typeface="Times New Roman" panose="02020603050405020304" pitchFamily="24"/>
              </a:rPr>
              <a:t>·</a:t>
            </a:r>
            <a:r>
              <a:rPr lang="zh-CN" altLang="zh-CN" sz="2400" b="0" i="0" u="none">
                <a:solidFill>
                  <a:srgbClr val="000000"/>
                </a:solidFill>
                <a:effectLst/>
                <a:latin typeface="Times New Roman" panose="02020603050405020304" pitchFamily="24"/>
                <a:ea typeface="楷体" panose="02010609060101010101" pitchFamily="24" charset="-122"/>
              </a:rPr>
              <a:t>沭阳中学学测合格考模拟</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当前耐药性细菌引起的顽固性尿路感染可通过噬菌体疗法治愈</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下列叙述错误的是</a:t>
            </a:r>
            <a:r>
              <a:rPr lang="zh-CN" altLang="zh-CN" sz="2400" b="0" i="0" u="none">
                <a:solidFill>
                  <a:srgbClr val="000000"/>
                </a:solidFill>
                <a:effectLst/>
                <a:latin typeface="宋体" panose="02010600030101010101" pitchFamily="2" charset="-122"/>
                <a:ea typeface="宋体" panose="02010600030101010101" pitchFamily="2" charset="-122"/>
              </a:rPr>
              <a:t>（　</a:t>
            </a:r>
            <a:r>
              <a:rPr lang="en-US" altLang="zh-CN" sz="2400" b="0" i="0" u="none">
                <a:solidFill>
                  <a:srgbClr val="FF0000">
                    <a:alpha val="0"/>
                  </a:srgbClr>
                </a:solidFill>
                <a:effectLst/>
                <a:latin typeface="Times New Roman" panose="02020603050405020304" pitchFamily="24"/>
                <a:ea typeface="宋体" panose="02010600030101010101" pitchFamily="2" charset="-122"/>
              </a:rPr>
              <a:t>A</a:t>
            </a:r>
            <a:r>
              <a:rPr lang="zh-CN" altLang="zh-CN" sz="2400" b="0" i="0" u="none">
                <a:solidFill>
                  <a:srgbClr val="000000"/>
                </a:solidFill>
                <a:effectLst/>
                <a:latin typeface="宋体" panose="02010600030101010101" pitchFamily="2" charset="-122"/>
                <a:ea typeface="宋体" panose="02010600030101010101" pitchFamily="2" charset="-122"/>
              </a:rPr>
              <a:t>　）</a:t>
            </a:r>
            <a:endParaRPr lang="zh-CN" altLang="zh-CN" sz="2400" b="0" i="0" u="none">
              <a:solidFill>
                <a:srgbClr val="000000"/>
              </a:solidFill>
              <a:effectLst/>
              <a:latin typeface="宋体" panose="02010600030101010101" pitchFamily="2" charset="-122"/>
              <a:ea typeface="宋体" panose="02010600030101010101" pitchFamily="2" charset="-122"/>
            </a:endParaRPr>
          </a:p>
        </p:txBody>
      </p:sp>
      <p:graphicFrame>
        <p:nvGraphicFramePr>
          <p:cNvPr id="12278" name="yt_table_12278" title="H_149.76"/>
          <p:cNvGraphicFramePr>
            <a:graphicFrameLocks noGrp="1"/>
          </p:cNvGraphicFramePr>
          <p:nvPr/>
        </p:nvGraphicFramePr>
        <p:xfrm>
          <a:off x="576056" y="2039435"/>
          <a:ext cx="8043864" cy="1901952"/>
        </p:xfrm>
        <a:graphic>
          <a:graphicData uri="http://schemas.openxmlformats.org/drawingml/2006/table">
            <a:tbl>
              <a:tblPr/>
              <a:tblGrid>
                <a:gridCol w="8043864"/>
              </a:tblGrid>
              <a:tr h="370840">
                <a:tc>
                  <a:txBody>
                    <a:bodyPr/>
                    <a:lstStyle/>
                    <a:p>
                      <a:pPr marL="448310" indent="-44831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A</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长期使用噬菌体治疗不会导致</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耐噬菌体</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细菌出现</a:t>
                      </a:r>
                      <a:endParaRPr lang="zh-CN"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r>
              <a:tr h="370840">
                <a:tc>
                  <a:txBody>
                    <a:bodyPr/>
                    <a:lstStyle/>
                    <a:p>
                      <a:pPr marL="431800" indent="-43180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B</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噬菌体可特异性侵染病原菌</a:t>
                      </a:r>
                      <a:endParaRPr lang="zh-CN"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r>
              <a:tr h="370840">
                <a:tc>
                  <a:txBody>
                    <a:bodyPr/>
                    <a:lstStyle/>
                    <a:p>
                      <a:pPr marL="431800" indent="-43180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C</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噬菌体和细菌在长期的生存斗争中不断地协同进化</a:t>
                      </a:r>
                      <a:endParaRPr lang="zh-CN"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r>
              <a:tr h="370840">
                <a:tc>
                  <a:txBody>
                    <a:bodyPr/>
                    <a:lstStyle/>
                    <a:p>
                      <a:pPr marL="448310" indent="-448310" algn="l" eaLnBrk="1" fontAlgn="ctr" latinLnBrk="0" hangingPunct="0">
                        <a:lnSpc>
                          <a:spcPct val="130000"/>
                        </a:lnSpc>
                      </a:pPr>
                      <a:r>
                        <a:rPr lang="en-US" altLang="zh-CN" sz="2400" b="0" i="0" u="none">
                          <a:solidFill>
                            <a:srgbClr val="000000"/>
                          </a:solidFill>
                          <a:effectLst/>
                          <a:latin typeface="Times New Roman" panose="02020603050405020304" pitchFamily="24"/>
                          <a:ea typeface="宋体" panose="02010600030101010101" pitchFamily="2" charset="-122"/>
                        </a:rPr>
                        <a:t>D</a:t>
                      </a:r>
                      <a:r>
                        <a:rPr lang="en-US"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 噬菌体繁殖消耗宿主菌的核苷酸</a:t>
                      </a:r>
                      <a:r>
                        <a:rPr lang="zh-CN" altLang="zh-CN" sz="2400" b="0" i="0" u="none">
                          <a:solidFill>
                            <a:srgbClr val="000000"/>
                          </a:solidFill>
                          <a:effectLst/>
                          <a:latin typeface="宋体" panose="02010600030101010101" pitchFamily="2" charset="-122"/>
                          <a:ea typeface="宋体" panose="02010600030101010101" pitchFamily="2" charset="-122"/>
                        </a:rPr>
                        <a:t>、</a:t>
                      </a:r>
                      <a:r>
                        <a:rPr lang="zh-CN" altLang="zh-CN" sz="2400" b="0" i="0" u="none">
                          <a:solidFill>
                            <a:srgbClr val="000000"/>
                          </a:solidFill>
                          <a:effectLst/>
                          <a:latin typeface="Times New Roman" panose="02020603050405020304" pitchFamily="24"/>
                          <a:ea typeface="宋体" panose="02010600030101010101" pitchFamily="2" charset="-122"/>
                        </a:rPr>
                        <a:t>氨基酸和能量等</a:t>
                      </a:r>
                      <a:endParaRPr lang="zh-CN" altLang="zh-CN" sz="2400" b="0" i="0" u="none">
                        <a:solidFill>
                          <a:srgbClr val="000000"/>
                        </a:solidFill>
                        <a:effectLst/>
                        <a:latin typeface="Times New Roman" panose="02020603050405020304" pitchFamily="24"/>
                        <a:ea typeface="宋体" panose="02010600030101010101" pitchFamily="2" charset="-122"/>
                      </a:endParaRPr>
                    </a:p>
                  </a:txBody>
                  <a:tcPr marL="0" marR="0" marT="0" marB="0" anchor="ctr">
                    <a:lnL w="9522" cmpd="sng">
                      <a:noFill/>
                    </a:lnL>
                    <a:lnR w="9522" cmpd="sng">
                      <a:noFill/>
                    </a:lnR>
                    <a:lnT w="9522" cmpd="sng">
                      <a:noFill/>
                    </a:lnT>
                    <a:lnB w="9522" cmpd="sng">
                      <a:noFill/>
                    </a:lnB>
                  </a:tcPr>
                </a:tc>
              </a:tr>
            </a:tbl>
          </a:graphicData>
        </a:graphic>
      </p:graphicFrame>
      <p:sp>
        <p:nvSpPr>
          <p:cNvPr id="2" name="文本框 1"/>
          <p:cNvSpPr txBox="1"/>
          <p:nvPr/>
        </p:nvSpPr>
        <p:spPr>
          <a:xfrm>
            <a:off x="8106116" y="1508682"/>
            <a:ext cx="400748" cy="517983"/>
          </a:xfrm>
          <a:prstGeom prst="rect">
            <a:avLst/>
          </a:prstGeom>
          <a:noFill/>
        </p:spPr>
        <p:txBody>
          <a:bodyPr vert="horz" wrap="none" rtlCol="0">
            <a:noAutofit/>
          </a:bodyPr>
          <a:lstStyle/>
          <a:p>
            <a:pPr>
              <a:lnSpc>
                <a:spcPct val="130000"/>
              </a:lnSpc>
            </a:pPr>
            <a:r>
              <a:rPr kumimoji="0" lang="en-US" altLang="zh-CN" sz="2400" b="0" i="0" strike="noStrike" kern="1200" cap="none" spc="0" normalizeH="0" baseline="0" noProof="0">
                <a:ln>
                  <a:noFill/>
                </a:ln>
                <a:solidFill>
                  <a:srgbClr val="FF0000"/>
                </a:solidFill>
                <a:effectLst/>
                <a:uLnTx/>
                <a:uFillTx/>
                <a:latin typeface="Times New Roman" panose="02020603050405020304" pitchFamily="24"/>
                <a:ea typeface="宋体" panose="02010600030101010101" pitchFamily="2" charset="-122"/>
                <a:cs typeface="+mn-cs"/>
              </a:rPr>
              <a:t>A</a:t>
            </a:r>
            <a:endParaRPr lang="zh-CN" altLang="en-US">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YT"/>
        <p:cNvGrpSpPr/>
        <p:nvPr/>
      </p:nvGrpSpPr>
      <p:grpSpPr>
        <a:xfrm>
          <a:off x="0" y="0"/>
          <a:ext cx="0" cy="0"/>
          <a:chOff x="0" y="0"/>
          <a:chExt cx="0" cy="0"/>
        </a:xfrm>
      </p:grpSpPr>
      <p:sp>
        <p:nvSpPr>
          <p:cNvPr id="12280" name="yt_shape_12280"/>
          <p:cNvSpPr txBox="1"/>
          <p:nvPr/>
        </p:nvSpPr>
        <p:spPr>
          <a:xfrm>
            <a:off x="576127" y="1080000"/>
            <a:ext cx="10370075" cy="2829172"/>
          </a:xfrm>
          <a:prstGeom prst="rect">
            <a:avLst/>
          </a:prstGeom>
        </p:spPr>
        <p:txBody>
          <a:bodyPr vert="horz" wrap="square" lIns="0" tIns="0" rIns="0" bIns="0" rtlCol="0">
            <a:spAutoFit/>
          </a:bodyPr>
          <a:lstStyle/>
          <a:p>
            <a:pPr indent="609600" algn="l" eaLnBrk="1" latinLnBrk="0" hangingPunct="0">
              <a:lnSpc>
                <a:spcPct val="130000"/>
              </a:lnSpc>
            </a:pPr>
            <a:r>
              <a:rPr lang="zh-CN" altLang="zh-CN" sz="2400" b="0" i="0" u="none">
                <a:solidFill>
                  <a:srgbClr val="FF0000"/>
                </a:solidFill>
                <a:effectLst/>
                <a:latin typeface="Times New Roman" panose="02020603050405020304" pitchFamily="24"/>
                <a:ea typeface="黑体" panose="02010609060101010101" pitchFamily="49" charset="-122"/>
              </a:rPr>
              <a:t>解析</a:t>
            </a:r>
            <a:r>
              <a:rPr lang="zh-CN" altLang="zh-CN" sz="2400" b="0" i="0" u="none">
                <a:solidFill>
                  <a:srgbClr val="FF0000"/>
                </a:solidFill>
                <a:effectLst/>
                <a:latin typeface="宋体" panose="02010600030101010101" pitchFamily="2" charset="-122"/>
                <a:ea typeface="宋体" panose="02010600030101010101" pitchFamily="2" charset="-122"/>
              </a:rPr>
              <a:t>：</a:t>
            </a:r>
            <a:r>
              <a:rPr lang="zh-CN" altLang="zh-CN" sz="2400" b="0" i="0" u="none">
                <a:solidFill>
                  <a:srgbClr val="FF0000"/>
                </a:solidFill>
                <a:effectLst/>
                <a:latin typeface="Times New Roman" panose="02020603050405020304" pitchFamily="24"/>
                <a:ea typeface="宋体" panose="02010600030101010101" pitchFamily="2" charset="-122"/>
              </a:rPr>
              <a:t>由于噬菌体自身存在变异和自然选择的作用</a:t>
            </a:r>
            <a:r>
              <a:rPr lang="zh-CN" altLang="zh-CN" sz="2400" b="0" i="0" u="none">
                <a:solidFill>
                  <a:srgbClr val="FF0000"/>
                </a:solidFill>
                <a:effectLst/>
                <a:latin typeface="宋体" panose="02010600030101010101" pitchFamily="2" charset="-122"/>
                <a:ea typeface="宋体" panose="02010600030101010101" pitchFamily="2" charset="-122"/>
              </a:rPr>
              <a:t>，</a:t>
            </a:r>
            <a:r>
              <a:rPr lang="zh-CN" altLang="zh-CN" sz="2400" b="0" i="0" u="none">
                <a:solidFill>
                  <a:srgbClr val="FF0000"/>
                </a:solidFill>
                <a:effectLst/>
                <a:latin typeface="Times New Roman" panose="02020603050405020304" pitchFamily="24"/>
                <a:ea typeface="宋体" panose="02010600030101010101" pitchFamily="2" charset="-122"/>
              </a:rPr>
              <a:t>长期使用噬菌体可能导致</a:t>
            </a:r>
            <a:r>
              <a:rPr lang="en-US" altLang="zh-CN" sz="2400" b="0" i="0" u="none">
                <a:solidFill>
                  <a:srgbClr val="FF0000"/>
                </a:solidFill>
                <a:effectLst/>
                <a:latin typeface="宋体" panose="02010600030101010101" pitchFamily="2" charset="-122"/>
                <a:ea typeface="宋体" panose="02010600030101010101" pitchFamily="2" charset="-122"/>
              </a:rPr>
              <a:t>“</a:t>
            </a:r>
            <a:r>
              <a:rPr lang="zh-CN" altLang="zh-CN" sz="2400" b="0" i="0" u="none">
                <a:solidFill>
                  <a:srgbClr val="FF0000"/>
                </a:solidFill>
                <a:effectLst/>
                <a:latin typeface="Times New Roman" panose="02020603050405020304" pitchFamily="24"/>
                <a:ea typeface="宋体" panose="02010600030101010101" pitchFamily="2" charset="-122"/>
              </a:rPr>
              <a:t>耐噬菌体</a:t>
            </a:r>
            <a:r>
              <a:rPr lang="en-US" altLang="zh-CN" sz="2400" b="0" i="0" u="none">
                <a:solidFill>
                  <a:srgbClr val="FF0000"/>
                </a:solidFill>
                <a:effectLst/>
                <a:latin typeface="宋体" panose="02010600030101010101" pitchFamily="2" charset="-122"/>
                <a:ea typeface="宋体" panose="02010600030101010101" pitchFamily="2" charset="-122"/>
              </a:rPr>
              <a:t>”</a:t>
            </a:r>
            <a:r>
              <a:rPr lang="zh-CN" altLang="zh-CN" sz="2400" b="0" i="0" u="none">
                <a:solidFill>
                  <a:srgbClr val="FF0000"/>
                </a:solidFill>
                <a:effectLst/>
                <a:latin typeface="Times New Roman" panose="02020603050405020304" pitchFamily="24"/>
                <a:ea typeface="宋体" panose="02010600030101010101" pitchFamily="2" charset="-122"/>
              </a:rPr>
              <a:t>细菌出现</a:t>
            </a:r>
            <a:r>
              <a:rPr lang="zh-CN" altLang="zh-CN" sz="2400" b="0" i="0" u="none">
                <a:solidFill>
                  <a:srgbClr val="FF0000"/>
                </a:solidFill>
                <a:effectLst/>
                <a:latin typeface="宋体" panose="02010600030101010101" pitchFamily="2" charset="-122"/>
                <a:ea typeface="宋体" panose="02010600030101010101" pitchFamily="2" charset="-122"/>
              </a:rPr>
              <a:t>，</a:t>
            </a:r>
            <a:r>
              <a:rPr lang="en-US" altLang="zh-CN" sz="2400" b="0" i="0" u="none">
                <a:solidFill>
                  <a:srgbClr val="FF0000"/>
                </a:solidFill>
                <a:effectLst/>
                <a:latin typeface="Times New Roman" panose="02020603050405020304" pitchFamily="24"/>
                <a:ea typeface="宋体" panose="02010600030101010101" pitchFamily="2" charset="-122"/>
              </a:rPr>
              <a:t>A</a:t>
            </a:r>
            <a:r>
              <a:rPr lang="zh-CN" altLang="zh-CN" sz="2400" b="0" i="0" u="none">
                <a:solidFill>
                  <a:srgbClr val="FF0000"/>
                </a:solidFill>
                <a:effectLst/>
                <a:latin typeface="Times New Roman" panose="02020603050405020304" pitchFamily="24"/>
                <a:ea typeface="宋体" panose="02010600030101010101" pitchFamily="2" charset="-122"/>
              </a:rPr>
              <a:t>错误</a:t>
            </a:r>
            <a:r>
              <a:rPr lang="zh-CN" altLang="zh-CN" sz="2400" b="0" i="0" u="none">
                <a:solidFill>
                  <a:srgbClr val="FF0000"/>
                </a:solidFill>
                <a:effectLst/>
                <a:latin typeface="宋体" panose="02010600030101010101" pitchFamily="2" charset="-122"/>
                <a:ea typeface="宋体" panose="02010600030101010101" pitchFamily="2" charset="-122"/>
              </a:rPr>
              <a:t>；</a:t>
            </a:r>
            <a:r>
              <a:rPr lang="zh-CN" altLang="zh-CN" sz="2400" b="0" i="0" u="none">
                <a:solidFill>
                  <a:srgbClr val="FF0000"/>
                </a:solidFill>
                <a:effectLst/>
                <a:latin typeface="Times New Roman" panose="02020603050405020304" pitchFamily="24"/>
                <a:ea typeface="宋体" panose="02010600030101010101" pitchFamily="2" charset="-122"/>
              </a:rPr>
              <a:t>不同种类噬菌体有专门寄生的细菌</a:t>
            </a:r>
            <a:r>
              <a:rPr lang="zh-CN" altLang="zh-CN" sz="2400" b="0" i="0" u="none">
                <a:solidFill>
                  <a:srgbClr val="FF0000"/>
                </a:solidFill>
                <a:effectLst/>
                <a:latin typeface="宋体" panose="02010600030101010101" pitchFamily="2" charset="-122"/>
                <a:ea typeface="宋体" panose="02010600030101010101" pitchFamily="2" charset="-122"/>
              </a:rPr>
              <a:t>，</a:t>
            </a:r>
            <a:r>
              <a:rPr lang="zh-CN" altLang="zh-CN" sz="2400" b="0" i="0" u="none">
                <a:solidFill>
                  <a:srgbClr val="FF0000"/>
                </a:solidFill>
                <a:effectLst/>
                <a:latin typeface="Times New Roman" panose="02020603050405020304" pitchFamily="24"/>
                <a:ea typeface="宋体" panose="02010600030101010101" pitchFamily="2" charset="-122"/>
              </a:rPr>
              <a:t>例如</a:t>
            </a:r>
            <a:r>
              <a:rPr lang="en-US" altLang="zh-CN" sz="2400" b="0" i="0" u="none">
                <a:solidFill>
                  <a:srgbClr val="FF0000"/>
                </a:solidFill>
                <a:effectLst/>
                <a:latin typeface="Times New Roman" panose="02020603050405020304" pitchFamily="24"/>
                <a:ea typeface="宋体" panose="02010600030101010101" pitchFamily="2" charset="-122"/>
              </a:rPr>
              <a:t>T2</a:t>
            </a:r>
            <a:r>
              <a:rPr lang="zh-CN" altLang="zh-CN" sz="2400" b="0" i="0" u="none">
                <a:solidFill>
                  <a:srgbClr val="FF0000"/>
                </a:solidFill>
                <a:effectLst/>
                <a:latin typeface="Times New Roman" panose="02020603050405020304" pitchFamily="24"/>
                <a:ea typeface="宋体" panose="02010600030101010101" pitchFamily="2" charset="-122"/>
              </a:rPr>
              <a:t>噬菌体只能寄生于大肠杆菌中</a:t>
            </a:r>
            <a:r>
              <a:rPr lang="zh-CN" altLang="zh-CN" sz="2400" b="0" i="0" u="none">
                <a:solidFill>
                  <a:srgbClr val="FF0000"/>
                </a:solidFill>
                <a:effectLst/>
                <a:latin typeface="宋体" panose="02010600030101010101" pitchFamily="2" charset="-122"/>
                <a:ea typeface="宋体" panose="02010600030101010101" pitchFamily="2" charset="-122"/>
              </a:rPr>
              <a:t>，</a:t>
            </a:r>
            <a:r>
              <a:rPr lang="zh-CN" altLang="zh-CN" sz="2400" b="0" i="0" u="none">
                <a:solidFill>
                  <a:srgbClr val="FF0000"/>
                </a:solidFill>
                <a:effectLst/>
                <a:latin typeface="Times New Roman" panose="02020603050405020304" pitchFamily="24"/>
                <a:ea typeface="宋体" panose="02010600030101010101" pitchFamily="2" charset="-122"/>
              </a:rPr>
              <a:t>故噬菌体可特异性侵染病原菌</a:t>
            </a:r>
            <a:r>
              <a:rPr lang="zh-CN" altLang="zh-CN" sz="2400" b="0" i="0" u="none">
                <a:solidFill>
                  <a:srgbClr val="FF0000"/>
                </a:solidFill>
                <a:effectLst/>
                <a:latin typeface="宋体" panose="02010600030101010101" pitchFamily="2" charset="-122"/>
                <a:ea typeface="宋体" panose="02010600030101010101" pitchFamily="2" charset="-122"/>
              </a:rPr>
              <a:t>，</a:t>
            </a:r>
            <a:r>
              <a:rPr lang="en-US" altLang="zh-CN" sz="2400" b="0" i="0" u="none">
                <a:solidFill>
                  <a:srgbClr val="FF0000"/>
                </a:solidFill>
                <a:effectLst/>
                <a:latin typeface="Times New Roman" panose="02020603050405020304" pitchFamily="24"/>
                <a:ea typeface="宋体" panose="02010600030101010101" pitchFamily="2" charset="-122"/>
              </a:rPr>
              <a:t>B</a:t>
            </a:r>
            <a:r>
              <a:rPr lang="zh-CN" altLang="zh-CN" sz="2400" b="0" i="0" u="none">
                <a:solidFill>
                  <a:srgbClr val="FF0000"/>
                </a:solidFill>
                <a:effectLst/>
                <a:latin typeface="Times New Roman" panose="02020603050405020304" pitchFamily="24"/>
                <a:ea typeface="宋体" panose="02010600030101010101" pitchFamily="2" charset="-122"/>
              </a:rPr>
              <a:t>正确</a:t>
            </a:r>
            <a:r>
              <a:rPr lang="zh-CN" altLang="zh-CN" sz="2400" b="0" i="0" u="none">
                <a:solidFill>
                  <a:srgbClr val="FF0000"/>
                </a:solidFill>
                <a:effectLst/>
                <a:latin typeface="宋体" panose="02010600030101010101" pitchFamily="2" charset="-122"/>
                <a:ea typeface="宋体" panose="02010600030101010101" pitchFamily="2" charset="-122"/>
              </a:rPr>
              <a:t>；</a:t>
            </a:r>
            <a:r>
              <a:rPr lang="zh-CN" altLang="zh-CN" sz="2400" b="0" i="0" u="none">
                <a:solidFill>
                  <a:srgbClr val="FF0000"/>
                </a:solidFill>
                <a:effectLst/>
                <a:latin typeface="Times New Roman" panose="02020603050405020304" pitchFamily="24"/>
                <a:ea typeface="宋体" panose="02010600030101010101" pitchFamily="2" charset="-122"/>
              </a:rPr>
              <a:t>噬菌体和细菌在长期的生存斗争中</a:t>
            </a:r>
            <a:r>
              <a:rPr lang="zh-CN" altLang="zh-CN" sz="2400" b="0" i="0" u="none">
                <a:solidFill>
                  <a:srgbClr val="FF0000"/>
                </a:solidFill>
                <a:effectLst/>
                <a:latin typeface="宋体" panose="02010600030101010101" pitchFamily="2" charset="-122"/>
                <a:ea typeface="宋体" panose="02010600030101010101" pitchFamily="2" charset="-122"/>
              </a:rPr>
              <a:t>，</a:t>
            </a:r>
            <a:r>
              <a:rPr lang="zh-CN" altLang="zh-CN" sz="2400" b="0" i="0" u="none">
                <a:solidFill>
                  <a:srgbClr val="FF0000"/>
                </a:solidFill>
                <a:effectLst/>
                <a:latin typeface="Times New Roman" panose="02020603050405020304" pitchFamily="24"/>
                <a:ea typeface="宋体" panose="02010600030101010101" pitchFamily="2" charset="-122"/>
              </a:rPr>
              <a:t>通过相互间的选择</a:t>
            </a:r>
            <a:r>
              <a:rPr lang="zh-CN" altLang="zh-CN" sz="2400" b="0" i="0" u="none">
                <a:solidFill>
                  <a:srgbClr val="FF0000"/>
                </a:solidFill>
                <a:effectLst/>
                <a:latin typeface="宋体" panose="02010600030101010101" pitchFamily="2" charset="-122"/>
                <a:ea typeface="宋体" panose="02010600030101010101" pitchFamily="2" charset="-122"/>
              </a:rPr>
              <a:t>，</a:t>
            </a:r>
            <a:r>
              <a:rPr lang="zh-CN" altLang="zh-CN" sz="2400" b="0" i="0" u="none">
                <a:solidFill>
                  <a:srgbClr val="FF0000"/>
                </a:solidFill>
                <a:effectLst/>
                <a:latin typeface="Times New Roman" panose="02020603050405020304" pitchFamily="24"/>
                <a:ea typeface="宋体" panose="02010600030101010101" pitchFamily="2" charset="-122"/>
              </a:rPr>
              <a:t>不断地协同进化</a:t>
            </a:r>
            <a:r>
              <a:rPr lang="zh-CN" altLang="zh-CN" sz="2400" b="0" i="0" u="none">
                <a:solidFill>
                  <a:srgbClr val="FF0000"/>
                </a:solidFill>
                <a:effectLst/>
                <a:latin typeface="宋体" panose="02010600030101010101" pitchFamily="2" charset="-122"/>
                <a:ea typeface="宋体" panose="02010600030101010101" pitchFamily="2" charset="-122"/>
              </a:rPr>
              <a:t>，</a:t>
            </a:r>
            <a:r>
              <a:rPr lang="en-US" altLang="zh-CN" sz="2400" b="0" i="0" u="none">
                <a:solidFill>
                  <a:srgbClr val="FF0000"/>
                </a:solidFill>
                <a:effectLst/>
                <a:latin typeface="Times New Roman" panose="02020603050405020304" pitchFamily="24"/>
                <a:ea typeface="宋体" panose="02010600030101010101" pitchFamily="2" charset="-122"/>
              </a:rPr>
              <a:t>C</a:t>
            </a:r>
            <a:r>
              <a:rPr lang="zh-CN" altLang="zh-CN" sz="2400" b="0" i="0" u="none">
                <a:solidFill>
                  <a:srgbClr val="FF0000"/>
                </a:solidFill>
                <a:effectLst/>
                <a:latin typeface="Times New Roman" panose="02020603050405020304" pitchFamily="24"/>
                <a:ea typeface="宋体" panose="02010600030101010101" pitchFamily="2" charset="-122"/>
              </a:rPr>
              <a:t>正确</a:t>
            </a:r>
            <a:r>
              <a:rPr lang="zh-CN" altLang="zh-CN" sz="2400" b="0" i="0" u="none">
                <a:solidFill>
                  <a:srgbClr val="FF0000"/>
                </a:solidFill>
                <a:effectLst/>
                <a:latin typeface="宋体" panose="02010600030101010101" pitchFamily="2" charset="-122"/>
                <a:ea typeface="宋体" panose="02010600030101010101" pitchFamily="2" charset="-122"/>
              </a:rPr>
              <a:t>；</a:t>
            </a:r>
            <a:r>
              <a:rPr lang="zh-CN" altLang="zh-CN" sz="2400" b="0" i="0" u="none">
                <a:solidFill>
                  <a:srgbClr val="FF0000"/>
                </a:solidFill>
                <a:effectLst/>
                <a:latin typeface="Times New Roman" panose="02020603050405020304" pitchFamily="24"/>
                <a:ea typeface="宋体" panose="02010600030101010101" pitchFamily="2" charset="-122"/>
              </a:rPr>
              <a:t>噬菌体是病毒</a:t>
            </a:r>
            <a:r>
              <a:rPr lang="zh-CN" altLang="zh-CN" sz="2400" b="0" i="0" u="none">
                <a:solidFill>
                  <a:srgbClr val="FF0000"/>
                </a:solidFill>
                <a:effectLst/>
                <a:latin typeface="宋体" panose="02010600030101010101" pitchFamily="2" charset="-122"/>
                <a:ea typeface="宋体" panose="02010600030101010101" pitchFamily="2" charset="-122"/>
              </a:rPr>
              <a:t>，</a:t>
            </a:r>
            <a:r>
              <a:rPr lang="zh-CN" altLang="zh-CN" sz="2400" b="0" i="0" u="none">
                <a:solidFill>
                  <a:srgbClr val="FF0000"/>
                </a:solidFill>
                <a:effectLst/>
                <a:latin typeface="Times New Roman" panose="02020603050405020304" pitchFamily="24"/>
                <a:ea typeface="宋体" panose="02010600030101010101" pitchFamily="2" charset="-122"/>
              </a:rPr>
              <a:t>没有细胞结构</a:t>
            </a:r>
            <a:r>
              <a:rPr lang="zh-CN" altLang="zh-CN" sz="2400" b="0" i="0" u="none">
                <a:solidFill>
                  <a:srgbClr val="FF0000"/>
                </a:solidFill>
                <a:effectLst/>
                <a:latin typeface="宋体" panose="02010600030101010101" pitchFamily="2" charset="-122"/>
                <a:ea typeface="宋体" panose="02010600030101010101" pitchFamily="2" charset="-122"/>
              </a:rPr>
              <a:t>，</a:t>
            </a:r>
            <a:r>
              <a:rPr lang="zh-CN" altLang="zh-CN" sz="2400" b="0" i="0" u="none">
                <a:solidFill>
                  <a:srgbClr val="FF0000"/>
                </a:solidFill>
                <a:effectLst/>
                <a:latin typeface="Times New Roman" panose="02020603050405020304" pitchFamily="24"/>
                <a:ea typeface="宋体" panose="02010600030101010101" pitchFamily="2" charset="-122"/>
              </a:rPr>
              <a:t>繁殖消耗宿主菌的核苷酸</a:t>
            </a:r>
            <a:r>
              <a:rPr lang="zh-CN" altLang="zh-CN" sz="2400" b="0" i="0" u="none">
                <a:solidFill>
                  <a:srgbClr val="FF0000"/>
                </a:solidFill>
                <a:effectLst/>
                <a:latin typeface="宋体" panose="02010600030101010101" pitchFamily="2" charset="-122"/>
                <a:ea typeface="宋体" panose="02010600030101010101" pitchFamily="2" charset="-122"/>
              </a:rPr>
              <a:t>、</a:t>
            </a:r>
            <a:r>
              <a:rPr lang="zh-CN" altLang="zh-CN" sz="2400" b="0" i="0" u="none">
                <a:solidFill>
                  <a:srgbClr val="FF0000"/>
                </a:solidFill>
                <a:effectLst/>
                <a:latin typeface="Times New Roman" panose="02020603050405020304" pitchFamily="24"/>
                <a:ea typeface="宋体" panose="02010600030101010101" pitchFamily="2" charset="-122"/>
              </a:rPr>
              <a:t>氨基酸和能量等</a:t>
            </a:r>
            <a:r>
              <a:rPr lang="zh-CN" altLang="zh-CN" sz="2400" b="0" i="0" u="none">
                <a:solidFill>
                  <a:srgbClr val="FF0000"/>
                </a:solidFill>
                <a:effectLst/>
                <a:latin typeface="宋体" panose="02010600030101010101" pitchFamily="2" charset="-122"/>
                <a:ea typeface="宋体" panose="02010600030101010101" pitchFamily="2" charset="-122"/>
              </a:rPr>
              <a:t>，</a:t>
            </a:r>
            <a:r>
              <a:rPr lang="en-US" altLang="zh-CN" sz="2400" b="0" i="0" u="none">
                <a:solidFill>
                  <a:srgbClr val="FF0000"/>
                </a:solidFill>
                <a:effectLst/>
                <a:latin typeface="Times New Roman" panose="02020603050405020304" pitchFamily="24"/>
                <a:ea typeface="宋体" panose="02010600030101010101" pitchFamily="2" charset="-122"/>
              </a:rPr>
              <a:t>D</a:t>
            </a:r>
            <a:r>
              <a:rPr lang="zh-CN" altLang="zh-CN" sz="2400" b="0" i="0" u="none">
                <a:solidFill>
                  <a:srgbClr val="FF0000"/>
                </a:solidFill>
                <a:effectLst/>
                <a:latin typeface="Times New Roman" panose="02020603050405020304" pitchFamily="24"/>
                <a:ea typeface="宋体" panose="02010600030101010101" pitchFamily="2" charset="-122"/>
              </a:rPr>
              <a:t>正确</a:t>
            </a:r>
            <a:r>
              <a:rPr lang="zh-CN" altLang="zh-CN" sz="2400" b="0" i="0" u="none">
                <a:solidFill>
                  <a:srgbClr val="FF0000"/>
                </a:solidFill>
                <a:effectLst/>
                <a:latin typeface="宋体" panose="02010600030101010101" pitchFamily="2" charset="-122"/>
                <a:ea typeface="宋体" panose="02010600030101010101" pitchFamily="2" charset="-122"/>
              </a:rPr>
              <a:t>。</a:t>
            </a:r>
            <a:endParaRPr lang="zh-CN" altLang="zh-CN" sz="2400" b="0" i="0" u="none">
              <a:solidFill>
                <a:srgbClr val="FF0000"/>
              </a:solidFill>
              <a:effectLst/>
              <a:latin typeface="宋体" panose="02010600030101010101" pitchFamily="2" charset="-122"/>
              <a:ea typeface="宋体" panose="02010600030101010101" pitchFamily="2" charset="-122"/>
            </a:endParaRPr>
          </a:p>
        </p:txBody>
      </p:sp>
    </p:spTree>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28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0" grpId="0" build="allAtOnce"/>
    </p:bldLst>
  </p:timing>
</p:sld>
</file>

<file path=ppt/tags/tag1.xml><?xml version="1.0" encoding="utf-8"?>
<p:tagLst xmlns:p="http://schemas.openxmlformats.org/presentationml/2006/main">
  <p:tag name="KSO_WM_DIAGRAM_VIRTUALLY_FRAME" val="{&quot;height&quot;:78.22606299212596,&quot;left&quot;:45.32685039370079,&quot;top&quot;:193.67385826771653,&quot;width&quot;:269.2550393700788}"/>
</p:tagLst>
</file>

<file path=ppt/tags/tag2.xml><?xml version="1.0" encoding="utf-8"?>
<p:tagLst xmlns:p="http://schemas.openxmlformats.org/presentationml/2006/main">
  <p:tag name="KSO_WM_DIAGRAM_VIRTUALLY_FRAME" val="{&quot;height&quot;:78.22606299212596,&quot;left&quot;:45.32685039370079,&quot;top&quot;:193.67385826771653,&quot;width&quot;:269.2550393700788}"/>
</p:tagLst>
</file>

<file path=ppt/tags/tag3.xml><?xml version="1.0" encoding="utf-8"?>
<p:tagLst xmlns:p="http://schemas.openxmlformats.org/presentationml/2006/main">
  <p:tag name="AS_UNIQUEID" val="5957"/>
</p:tagLst>
</file>

<file path=ppt/tags/tag4.xml><?xml version="1.0" encoding="utf-8"?>
<p:tagLst xmlns:p="http://schemas.openxmlformats.org/presentationml/2006/main">
  <p:tag name="AS_UNIQUEID" val="5958"/>
</p:tagLst>
</file>

<file path=ppt/tags/tag5.xml><?xml version="1.0" encoding="utf-8"?>
<p:tagLst xmlns:p="http://schemas.openxmlformats.org/presentationml/2006/main">
  <p:tag name="AS_UNIQUEID" val="5959"/>
</p:tagLst>
</file>

<file path=ppt/tags/tag6.xml><?xml version="1.0" encoding="utf-8"?>
<p:tagLst xmlns:p="http://schemas.openxmlformats.org/presentationml/2006/main">
  <p:tag name="AS_UNIQUEID" val="5960"/>
</p:tagLst>
</file>

<file path=ppt/tags/tag7.xml><?xml version="1.0" encoding="utf-8"?>
<p:tagLst xmlns:p="http://schemas.openxmlformats.org/presentationml/2006/main">
  <p:tag name="AS_UNIQUEID" val="5961"/>
</p:tagLst>
</file>

<file path=ppt/tags/tag8.xml><?xml version="1.0" encoding="utf-8"?>
<p:tagLst xmlns:p="http://schemas.openxmlformats.org/presentationml/2006/main">
  <p:tag name="AS_UNIQUEID" val="5962"/>
</p:tagLst>
</file>

<file path=ppt/tags/tag9.xml><?xml version="1.0" encoding="utf-8"?>
<p:tagLst xmlns:p="http://schemas.openxmlformats.org/presentationml/2006/main">
  <p:tag name="AS_UNIQUEID" val="5963"/>
</p:tagLst>
</file>

<file path=ppt/tags/tag10.xml><?xml version="1.0" encoding="utf-8"?>
<p:tagLst xmlns:p="http://schemas.openxmlformats.org/presentationml/2006/main">
  <p:tag name="AS_UNIQUEID" val="5964"/>
</p:tagLst>
</file>

<file path=ppt/tags/tag11.xml><?xml version="1.0" encoding="utf-8"?>
<p:tagLst xmlns:p="http://schemas.openxmlformats.org/presentationml/2006/main">
  <p:tag name="AS_UNIQUEID" val="5965"/>
</p:tagLst>
</file>

<file path=ppt/tags/tag12.xml><?xml version="1.0" encoding="utf-8"?>
<p:tagLst xmlns:p="http://schemas.openxmlformats.org/presentationml/2006/main">
  <p:tag name="AS_UNIQUEID" val="5966"/>
</p:tagLst>
</file>

<file path=ppt/tags/tag13.xml><?xml version="1.0" encoding="utf-8"?>
<p:tagLst xmlns:p="http://schemas.openxmlformats.org/presentationml/2006/main">
  <p:tag name="AS_UNIQUEID" val="5967"/>
</p:tagLst>
</file>

<file path=ppt/tags/tag14.xml><?xml version="1.0" encoding="utf-8"?>
<p:tagLst xmlns:p="http://schemas.openxmlformats.org/presentationml/2006/main">
  <p:tag name="AS_UNIQUEID" val="5968"/>
</p:tagLst>
</file>

<file path=ppt/tags/tag15.xml><?xml version="1.0" encoding="utf-8"?>
<p:tagLst xmlns:p="http://schemas.openxmlformats.org/presentationml/2006/main">
  <p:tag name="AS_UNIQUEID" val="5969"/>
</p:tagLst>
</file>

<file path=ppt/tags/tag16.xml><?xml version="1.0" encoding="utf-8"?>
<p:tagLst xmlns:p="http://schemas.openxmlformats.org/presentationml/2006/main">
  <p:tag name="AS_UNIQUEID" val="5970"/>
</p:tagLst>
</file>

<file path=ppt/tags/tag17.xml><?xml version="1.0" encoding="utf-8"?>
<p:tagLst xmlns:p="http://schemas.openxmlformats.org/presentationml/2006/main">
  <p:tag name="AS_UNIQUEID" val="5971"/>
</p:tagLst>
</file>

<file path=ppt/tags/tag18.xml><?xml version="1.0" encoding="utf-8"?>
<p:tagLst xmlns:p="http://schemas.openxmlformats.org/presentationml/2006/main">
  <p:tag name="AS_UNIQUEID" val="220"/>
</p:tagLst>
</file>

<file path=ppt/tags/tag19.xml><?xml version="1.0" encoding="utf-8"?>
<p:tagLst xmlns:p="http://schemas.openxmlformats.org/presentationml/2006/main">
  <p:tag name="AS_UNIQUEID" val="3479"/>
</p:tagLst>
</file>

<file path=ppt/tags/tag20.xml><?xml version="1.0" encoding="utf-8"?>
<p:tagLst xmlns:p="http://schemas.openxmlformats.org/presentationml/2006/main">
  <p:tag name="AS_UNIQUEID" val="5972"/>
</p:tagLst>
</file>

<file path=ppt/tags/tag21.xml><?xml version="1.0" encoding="utf-8"?>
<p:tagLst xmlns:p="http://schemas.openxmlformats.org/presentationml/2006/main">
  <p:tag name="AS_UNIQUEID" val="5953"/>
</p:tagLst>
</file>

<file path=ppt/tags/tag22.xml><?xml version="1.0" encoding="utf-8"?>
<p:tagLst xmlns:p="http://schemas.openxmlformats.org/presentationml/2006/main">
  <p:tag name="AS_UNIQUEID" val="5954"/>
</p:tagLst>
</file>

<file path=ppt/tags/tag23.xml><?xml version="1.0" encoding="utf-8"?>
<p:tagLst xmlns:p="http://schemas.openxmlformats.org/presentationml/2006/main">
  <p:tag name="AS_UNIQUEID" val="5955"/>
</p:tagLst>
</file>

<file path=ppt/tags/tag24.xml><?xml version="1.0" encoding="utf-8"?>
<p:tagLst xmlns:p="http://schemas.openxmlformats.org/presentationml/2006/main">
  <p:tag name="AS_UNIQUEID" val="5978"/>
</p:tagLst>
</file>

<file path=ppt/tags/tag25.xml><?xml version="1.0" encoding="utf-8"?>
<p:tagLst xmlns:p="http://schemas.openxmlformats.org/presentationml/2006/main">
  <p:tag name="AS_UNIQUEID" val="5979"/>
</p:tagLst>
</file>

<file path=ppt/tags/tag26.xml><?xml version="1.0" encoding="utf-8"?>
<p:tagLst xmlns:p="http://schemas.openxmlformats.org/presentationml/2006/main">
  <p:tag name="AS_UNIQUEID" val="5980"/>
</p:tagLst>
</file>

<file path=ppt/tags/tag27.xml><?xml version="1.0" encoding="utf-8"?>
<p:tagLst xmlns:p="http://schemas.openxmlformats.org/presentationml/2006/main">
  <p:tag name="AS_UNIQUEID" val="5981"/>
</p:tagLst>
</file>

<file path=ppt/tags/tag28.xml><?xml version="1.0" encoding="utf-8"?>
<p:tagLst xmlns:p="http://schemas.openxmlformats.org/presentationml/2006/main">
  <p:tag name="AS_UNIQUEID" val="5982"/>
</p:tagLst>
</file>

<file path=ppt/tags/tag29.xml><?xml version="1.0" encoding="utf-8"?>
<p:tagLst xmlns:p="http://schemas.openxmlformats.org/presentationml/2006/main">
  <p:tag name="AS_UNIQUEID" val="5983"/>
</p:tagLst>
</file>

<file path=ppt/tags/tag30.xml><?xml version="1.0" encoding="utf-8"?>
<p:tagLst xmlns:p="http://schemas.openxmlformats.org/presentationml/2006/main">
  <p:tag name="AS_UNIQUEID" val="5984"/>
</p:tagLst>
</file>

<file path=ppt/tags/tag31.xml><?xml version="1.0" encoding="utf-8"?>
<p:tagLst xmlns:p="http://schemas.openxmlformats.org/presentationml/2006/main">
  <p:tag name="AS_UNIQUEID" val="5985"/>
</p:tagLst>
</file>

<file path=ppt/tags/tag32.xml><?xml version="1.0" encoding="utf-8"?>
<p:tagLst xmlns:p="http://schemas.openxmlformats.org/presentationml/2006/main">
  <p:tag name="AS_UNIQUEID" val="5986"/>
</p:tagLst>
</file>

<file path=ppt/tags/tag33.xml><?xml version="1.0" encoding="utf-8"?>
<p:tagLst xmlns:p="http://schemas.openxmlformats.org/presentationml/2006/main">
  <p:tag name="AS_UNIQUEID" val="5987"/>
</p:tagLst>
</file>

<file path=ppt/tags/tag34.xml><?xml version="1.0" encoding="utf-8"?>
<p:tagLst xmlns:p="http://schemas.openxmlformats.org/presentationml/2006/main">
  <p:tag name="AS_UNIQUEID" val="5988"/>
</p:tagLst>
</file>

<file path=ppt/tags/tag35.xml><?xml version="1.0" encoding="utf-8"?>
<p:tagLst xmlns:p="http://schemas.openxmlformats.org/presentationml/2006/main">
  <p:tag name="AS_UNIQUEID" val="5989"/>
</p:tagLst>
</file>

<file path=ppt/tags/tag36.xml><?xml version="1.0" encoding="utf-8"?>
<p:tagLst xmlns:p="http://schemas.openxmlformats.org/presentationml/2006/main">
  <p:tag name="AS_UNIQUEID" val="5990"/>
</p:tagLst>
</file>

<file path=ppt/tags/tag37.xml><?xml version="1.0" encoding="utf-8"?>
<p:tagLst xmlns:p="http://schemas.openxmlformats.org/presentationml/2006/main">
  <p:tag name="AS_UNIQUEID" val="5991"/>
</p:tagLst>
</file>

<file path=ppt/tags/tag38.xml><?xml version="1.0" encoding="utf-8"?>
<p:tagLst xmlns:p="http://schemas.openxmlformats.org/presentationml/2006/main">
  <p:tag name="AS_UNIQUEID" val="5992"/>
</p:tagLst>
</file>

<file path=ppt/tags/tag39.xml><?xml version="1.0" encoding="utf-8"?>
<p:tagLst xmlns:p="http://schemas.openxmlformats.org/presentationml/2006/main">
  <p:tag name="AS_UNIQUEID" val="5993"/>
</p:tagLst>
</file>

<file path=ppt/tags/tag40.xml><?xml version="1.0" encoding="utf-8"?>
<p:tagLst xmlns:p="http://schemas.openxmlformats.org/presentationml/2006/main">
  <p:tag name="AS_UNIQUEID" val="5994"/>
</p:tagLst>
</file>

<file path=ppt/tags/tag41.xml><?xml version="1.0" encoding="utf-8"?>
<p:tagLst xmlns:p="http://schemas.openxmlformats.org/presentationml/2006/main">
  <p:tag name="AS_UNIQUEID" val="5995"/>
</p:tagLst>
</file>

<file path=ppt/tags/tag42.xml><?xml version="1.0" encoding="utf-8"?>
<p:tagLst xmlns:p="http://schemas.openxmlformats.org/presentationml/2006/main">
  <p:tag name="AS_UNIQUEID" val="5996"/>
</p:tagLst>
</file>

<file path=ppt/tags/tag43.xml><?xml version="1.0" encoding="utf-8"?>
<p:tagLst xmlns:p="http://schemas.openxmlformats.org/presentationml/2006/main">
  <p:tag name="AS_UNIQUEID" val="5997"/>
</p:tagLst>
</file>

<file path=ppt/tags/tag44.xml><?xml version="1.0" encoding="utf-8"?>
<p:tagLst xmlns:p="http://schemas.openxmlformats.org/presentationml/2006/main">
  <p:tag name="AS_UNIQUEID" val="5998"/>
</p:tagLst>
</file>

<file path=ppt/tags/tag45.xml><?xml version="1.0" encoding="utf-8"?>
<p:tagLst xmlns:p="http://schemas.openxmlformats.org/presentationml/2006/main">
  <p:tag name="AS_UNIQUEID" val="5999"/>
</p:tagLst>
</file>

<file path=ppt/tags/tag46.xml><?xml version="1.0" encoding="utf-8"?>
<p:tagLst xmlns:p="http://schemas.openxmlformats.org/presentationml/2006/main">
  <p:tag name="AS_UNIQUEID" val="6000"/>
</p:tagLst>
</file>

<file path=ppt/tags/tag47.xml><?xml version="1.0" encoding="utf-8"?>
<p:tagLst xmlns:p="http://schemas.openxmlformats.org/presentationml/2006/main">
  <p:tag name="AS_UNIQUEID" val="6001"/>
</p:tagLst>
</file>

<file path=ppt/tags/tag48.xml><?xml version="1.0" encoding="utf-8"?>
<p:tagLst xmlns:p="http://schemas.openxmlformats.org/presentationml/2006/main">
  <p:tag name="AS_UNIQUEID" val="6002"/>
</p:tagLst>
</file>

<file path=ppt/tags/tag49.xml><?xml version="1.0" encoding="utf-8"?>
<p:tagLst xmlns:p="http://schemas.openxmlformats.org/presentationml/2006/main">
  <p:tag name="AS_UNIQUEID" val="6003"/>
</p:tagLst>
</file>

<file path=ppt/tags/tag50.xml><?xml version="1.0" encoding="utf-8"?>
<p:tagLst xmlns:p="http://schemas.openxmlformats.org/presentationml/2006/main">
  <p:tag name="AS_UNIQUEID" val="6004"/>
</p:tagLst>
</file>

<file path=ppt/tags/tag51.xml><?xml version="1.0" encoding="utf-8"?>
<p:tagLst xmlns:p="http://schemas.openxmlformats.org/presentationml/2006/main">
  <p:tag name="AS_UNIQUEID" val="6005"/>
</p:tagLst>
</file>

<file path=ppt/tags/tag52.xml><?xml version="1.0" encoding="utf-8"?>
<p:tagLst xmlns:p="http://schemas.openxmlformats.org/presentationml/2006/main">
  <p:tag name="AS_UNIQUEID" val="6006"/>
</p:tagLst>
</file>

<file path=ppt/tags/tag53.xml><?xml version="1.0" encoding="utf-8"?>
<p:tagLst xmlns:p="http://schemas.openxmlformats.org/presentationml/2006/main">
  <p:tag name="AS_UNIQUEID" val="6007"/>
</p:tagLst>
</file>

<file path=ppt/tags/tag54.xml><?xml version="1.0" encoding="utf-8"?>
<p:tagLst xmlns:p="http://schemas.openxmlformats.org/presentationml/2006/main">
  <p:tag name="AS_UNIQUEID" val="6008"/>
</p:tagLst>
</file>

<file path=ppt/tags/tag55.xml><?xml version="1.0" encoding="utf-8"?>
<p:tagLst xmlns:p="http://schemas.openxmlformats.org/presentationml/2006/main">
  <p:tag name="AS_UNIQUEID" val="6009"/>
</p:tagLst>
</file>

<file path=ppt/tags/tag56.xml><?xml version="1.0" encoding="utf-8"?>
<p:tagLst xmlns:p="http://schemas.openxmlformats.org/presentationml/2006/main">
  <p:tag name="AS_UNIQUEID" val="6010"/>
</p:tagLst>
</file>

<file path=ppt/tags/tag57.xml><?xml version="1.0" encoding="utf-8"?>
<p:tagLst xmlns:p="http://schemas.openxmlformats.org/presentationml/2006/main">
  <p:tag name="AS_UNIQUEID" val="6011"/>
</p:tagLst>
</file>

<file path=ppt/tags/tag58.xml><?xml version="1.0" encoding="utf-8"?>
<p:tagLst xmlns:p="http://schemas.openxmlformats.org/presentationml/2006/main">
  <p:tag name="AS_UNIQUEID" val="6012"/>
</p:tagLst>
</file>

<file path=ppt/tags/tag59.xml><?xml version="1.0" encoding="utf-8"?>
<p:tagLst xmlns:p="http://schemas.openxmlformats.org/presentationml/2006/main">
  <p:tag name="AS_UNIQUEID" val="6013"/>
</p:tagLst>
</file>

<file path=ppt/tags/tag60.xml><?xml version="1.0" encoding="utf-8"?>
<p:tagLst xmlns:p="http://schemas.openxmlformats.org/presentationml/2006/main">
  <p:tag name="AS_UNIQUEID" val="6014"/>
</p:tagLst>
</file>

<file path=ppt/tags/tag61.xml><?xml version="1.0" encoding="utf-8"?>
<p:tagLst xmlns:p="http://schemas.openxmlformats.org/presentationml/2006/main">
  <p:tag name="AS_UNIQUEID" val="6015"/>
</p:tagLst>
</file>

<file path=ppt/tags/tag62.xml><?xml version="1.0" encoding="utf-8"?>
<p:tagLst xmlns:p="http://schemas.openxmlformats.org/presentationml/2006/main">
  <p:tag name="AS_UNIQUEID" val="220"/>
</p:tagLst>
</file>

<file path=ppt/tags/tag63.xml><?xml version="1.0" encoding="utf-8"?>
<p:tagLst xmlns:p="http://schemas.openxmlformats.org/presentationml/2006/main">
  <p:tag name="AS_UNIQUEID" val="3479"/>
</p:tagLst>
</file>

<file path=ppt/tags/tag64.xml><?xml version="1.0" encoding="utf-8"?>
<p:tagLst xmlns:p="http://schemas.openxmlformats.org/presentationml/2006/main">
  <p:tag name="AS_UNIQUEID" val="6016"/>
</p:tagLst>
</file>

<file path=ppt/tags/tag65.xml><?xml version="1.0" encoding="utf-8"?>
<p:tagLst xmlns:p="http://schemas.openxmlformats.org/presentationml/2006/main">
  <p:tag name="AS_UNIQUEID" val="5974"/>
</p:tagLst>
</file>

<file path=ppt/tags/tag66.xml><?xml version="1.0" encoding="utf-8"?>
<p:tagLst xmlns:p="http://schemas.openxmlformats.org/presentationml/2006/main">
  <p:tag name="AS_UNIQUEID" val="5975"/>
</p:tagLst>
</file>

<file path=ppt/tags/tag67.xml><?xml version="1.0" encoding="utf-8"?>
<p:tagLst xmlns:p="http://schemas.openxmlformats.org/presentationml/2006/main">
  <p:tag name="AS_UNIQUEID" val="5976"/>
</p:tagLst>
</file>

<file path=ppt/tags/tag68.xml><?xml version="1.0" encoding="utf-8"?>
<p:tagLst xmlns:p="http://schemas.openxmlformats.org/presentationml/2006/main">
  <p:tag name="AS_UNIQUEID" val="6022"/>
</p:tagLst>
</file>

<file path=ppt/tags/tag69.xml><?xml version="1.0" encoding="utf-8"?>
<p:tagLst xmlns:p="http://schemas.openxmlformats.org/presentationml/2006/main">
  <p:tag name="AS_UNIQUEID" val="6023"/>
</p:tagLst>
</file>

<file path=ppt/tags/tag70.xml><?xml version="1.0" encoding="utf-8"?>
<p:tagLst xmlns:p="http://schemas.openxmlformats.org/presentationml/2006/main">
  <p:tag name="AS_UNIQUEID" val="6024"/>
</p:tagLst>
</file>

<file path=ppt/tags/tag71.xml><?xml version="1.0" encoding="utf-8"?>
<p:tagLst xmlns:p="http://schemas.openxmlformats.org/presentationml/2006/main">
  <p:tag name="AS_UNIQUEID" val="6025"/>
</p:tagLst>
</file>

<file path=ppt/tags/tag72.xml><?xml version="1.0" encoding="utf-8"?>
<p:tagLst xmlns:p="http://schemas.openxmlformats.org/presentationml/2006/main">
  <p:tag name="AS_UNIQUEID" val="6026"/>
</p:tagLst>
</file>

<file path=ppt/tags/tag73.xml><?xml version="1.0" encoding="utf-8"?>
<p:tagLst xmlns:p="http://schemas.openxmlformats.org/presentationml/2006/main">
  <p:tag name="AS_UNIQUEID" val="6027"/>
</p:tagLst>
</file>

<file path=ppt/tags/tag74.xml><?xml version="1.0" encoding="utf-8"?>
<p:tagLst xmlns:p="http://schemas.openxmlformats.org/presentationml/2006/main">
  <p:tag name="AS_UNIQUEID" val="6028"/>
</p:tagLst>
</file>

<file path=ppt/tags/tag75.xml><?xml version="1.0" encoding="utf-8"?>
<p:tagLst xmlns:p="http://schemas.openxmlformats.org/presentationml/2006/main">
  <p:tag name="AS_UNIQUEID" val="6029"/>
</p:tagLst>
</file>

<file path=ppt/tags/tag76.xml><?xml version="1.0" encoding="utf-8"?>
<p:tagLst xmlns:p="http://schemas.openxmlformats.org/presentationml/2006/main">
  <p:tag name="AS_UNIQUEID" val="6030"/>
</p:tagLst>
</file>

<file path=ppt/tags/tag77.xml><?xml version="1.0" encoding="utf-8"?>
<p:tagLst xmlns:p="http://schemas.openxmlformats.org/presentationml/2006/main">
  <p:tag name="AS_UNIQUEID" val="6031"/>
</p:tagLst>
</file>

<file path=ppt/tags/tag78.xml><?xml version="1.0" encoding="utf-8"?>
<p:tagLst xmlns:p="http://schemas.openxmlformats.org/presentationml/2006/main">
  <p:tag name="AS_UNIQUEID" val="6032"/>
</p:tagLst>
</file>

<file path=ppt/tags/tag79.xml><?xml version="1.0" encoding="utf-8"?>
<p:tagLst xmlns:p="http://schemas.openxmlformats.org/presentationml/2006/main">
  <p:tag name="AS_UNIQUEID" val="6033"/>
</p:tagLst>
</file>

<file path=ppt/tags/tag80.xml><?xml version="1.0" encoding="utf-8"?>
<p:tagLst xmlns:p="http://schemas.openxmlformats.org/presentationml/2006/main">
  <p:tag name="AS_UNIQUEID" val="6034"/>
</p:tagLst>
</file>

<file path=ppt/tags/tag81.xml><?xml version="1.0" encoding="utf-8"?>
<p:tagLst xmlns:p="http://schemas.openxmlformats.org/presentationml/2006/main">
  <p:tag name="AS_UNIQUEID" val="6035"/>
</p:tagLst>
</file>

<file path=ppt/tags/tag82.xml><?xml version="1.0" encoding="utf-8"?>
<p:tagLst xmlns:p="http://schemas.openxmlformats.org/presentationml/2006/main">
  <p:tag name="AS_UNIQUEID" val="6036"/>
</p:tagLst>
</file>

<file path=ppt/tags/tag83.xml><?xml version="1.0" encoding="utf-8"?>
<p:tagLst xmlns:p="http://schemas.openxmlformats.org/presentationml/2006/main">
  <p:tag name="AS_UNIQUEID" val="6037"/>
</p:tagLst>
</file>

<file path=ppt/tags/tag84.xml><?xml version="1.0" encoding="utf-8"?>
<p:tagLst xmlns:p="http://schemas.openxmlformats.org/presentationml/2006/main">
  <p:tag name="AS_UNIQUEID" val="6038"/>
</p:tagLst>
</file>

<file path=ppt/tags/tag85.xml><?xml version="1.0" encoding="utf-8"?>
<p:tagLst xmlns:p="http://schemas.openxmlformats.org/presentationml/2006/main">
  <p:tag name="AS_UNIQUEID" val="6039"/>
</p:tagLst>
</file>

<file path=ppt/tags/tag86.xml><?xml version="1.0" encoding="utf-8"?>
<p:tagLst xmlns:p="http://schemas.openxmlformats.org/presentationml/2006/main">
  <p:tag name="AS_UNIQUEID" val="6040"/>
</p:tagLst>
</file>

<file path=ppt/tags/tag87.xml><?xml version="1.0" encoding="utf-8"?>
<p:tagLst xmlns:p="http://schemas.openxmlformats.org/presentationml/2006/main">
  <p:tag name="AS_UNIQUEID" val="6041"/>
</p:tagLst>
</file>

<file path=ppt/tags/tag88.xml><?xml version="1.0" encoding="utf-8"?>
<p:tagLst xmlns:p="http://schemas.openxmlformats.org/presentationml/2006/main">
  <p:tag name="AS_UNIQUEID" val="6042"/>
</p:tagLst>
</file>

<file path=ppt/tags/tag89.xml><?xml version="1.0" encoding="utf-8"?>
<p:tagLst xmlns:p="http://schemas.openxmlformats.org/presentationml/2006/main">
  <p:tag name="AS_UNIQUEID" val="6043"/>
</p:tagLst>
</file>

<file path=ppt/tags/tag90.xml><?xml version="1.0" encoding="utf-8"?>
<p:tagLst xmlns:p="http://schemas.openxmlformats.org/presentationml/2006/main">
  <p:tag name="AS_UNIQUEID" val="6044"/>
</p:tagLst>
</file>

<file path=ppt/tags/tag91.xml><?xml version="1.0" encoding="utf-8"?>
<p:tagLst xmlns:p="http://schemas.openxmlformats.org/presentationml/2006/main">
  <p:tag name="AS_UNIQUEID" val="6045"/>
</p:tagLst>
</file>

<file path=ppt/tags/tag92.xml><?xml version="1.0" encoding="utf-8"?>
<p:tagLst xmlns:p="http://schemas.openxmlformats.org/presentationml/2006/main">
  <p:tag name="AS_UNIQUEID" val="6046"/>
</p:tagLst>
</file>

<file path=ppt/tags/tag93.xml><?xml version="1.0" encoding="utf-8"?>
<p:tagLst xmlns:p="http://schemas.openxmlformats.org/presentationml/2006/main">
  <p:tag name="AS_UNIQUEID" val="6047"/>
</p:tagLst>
</file>

<file path=ppt/tags/tag94.xml><?xml version="1.0" encoding="utf-8"?>
<p:tagLst xmlns:p="http://schemas.openxmlformats.org/presentationml/2006/main">
  <p:tag name="AS_UNIQUEID" val="6048"/>
</p:tagLst>
</file>

<file path=ppt/tags/tag95.xml><?xml version="1.0" encoding="utf-8"?>
<p:tagLst xmlns:p="http://schemas.openxmlformats.org/presentationml/2006/main">
  <p:tag name="AS_UNIQUEID" val="6049"/>
</p:tagLst>
</file>

<file path=ppt/tags/tag96.xml><?xml version="1.0" encoding="utf-8"?>
<p:tagLst xmlns:p="http://schemas.openxmlformats.org/presentationml/2006/main">
  <p:tag name="AS_UNIQUEID" val="6050"/>
</p:tagLst>
</file>

<file path=ppt/tags/tag97.xml><?xml version="1.0" encoding="utf-8"?>
<p:tagLst xmlns:p="http://schemas.openxmlformats.org/presentationml/2006/main">
  <p:tag name="AS_UNIQUEID" val="220"/>
</p:tagLst>
</file>

<file path=ppt/tags/tag98.xml><?xml version="1.0" encoding="utf-8"?>
<p:tagLst xmlns:p="http://schemas.openxmlformats.org/presentationml/2006/main">
  <p:tag name="AS_UNIQUEID" val="3479"/>
</p:tagLst>
</file>

<file path=ppt/tags/tag99.xml><?xml version="1.0" encoding="utf-8"?>
<p:tagLst xmlns:p="http://schemas.openxmlformats.org/presentationml/2006/main">
  <p:tag name="AS_UNIQUEID" val="6051"/>
</p:tagLst>
</file>

<file path=ppt/tags/tag100.xml><?xml version="1.0" encoding="utf-8"?>
<p:tagLst xmlns:p="http://schemas.openxmlformats.org/presentationml/2006/main">
  <p:tag name="AS_UNIQUEID" val="6018"/>
</p:tagLst>
</file>

<file path=ppt/tags/tag101.xml><?xml version="1.0" encoding="utf-8"?>
<p:tagLst xmlns:p="http://schemas.openxmlformats.org/presentationml/2006/main">
  <p:tag name="AS_UNIQUEID" val="6019"/>
</p:tagLst>
</file>

<file path=ppt/tags/tag102.xml><?xml version="1.0" encoding="utf-8"?>
<p:tagLst xmlns:p="http://schemas.openxmlformats.org/presentationml/2006/main">
  <p:tag name="AS_UNIQUEID" val="6020"/>
</p:tagLst>
</file>

<file path=ppt/tags/tag103.xml><?xml version="1.0" encoding="utf-8"?>
<p:tagLst xmlns:p="http://schemas.openxmlformats.org/presentationml/2006/main">
  <p:tag name="COMMONDATA" val="eyJoZGlkIjoiM2Q0YjJkMTg4OGJjODhiMTNlNWU1OWVhYjQ3N2VjMDYifQ=="/>
</p:tagLst>
</file>

<file path=ppt/theme/theme1.xml><?xml version="1.0" encoding="utf-8"?>
<a:theme xmlns:a="http://schemas.openxmlformats.org/drawingml/2006/main" name="1">
  <a:themeElements>
    <a:clrScheme name="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自定义设计方案">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自定义设计方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自定义设计方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自定义设计方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自定义设计方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自定义设计方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自定义设计方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自定义设计方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自定义设计方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自定义设计方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自定义设计方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自定义设计方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4776</Words>
  <Application>WPS 演示</Application>
  <PresentationFormat>自定义</PresentationFormat>
  <Paragraphs>467</Paragraphs>
  <Slides>33</Slides>
  <Notes>0</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33</vt:i4>
      </vt:variant>
    </vt:vector>
  </HeadingPairs>
  <TitlesOfParts>
    <vt:vector size="50" baseType="lpstr">
      <vt:lpstr>Arial</vt:lpstr>
      <vt:lpstr>宋体</vt:lpstr>
      <vt:lpstr>Wingdings</vt:lpstr>
      <vt:lpstr>华文行楷</vt:lpstr>
      <vt:lpstr>微软雅黑</vt:lpstr>
      <vt:lpstr>Times New Roman</vt:lpstr>
      <vt:lpstr>方正楷体_GBK</vt:lpstr>
      <vt:lpstr>黑体</vt:lpstr>
      <vt:lpstr>Times New Roman</vt:lpstr>
      <vt:lpstr>Arial Unicode MS</vt:lpstr>
      <vt:lpstr>Calibri</vt:lpstr>
      <vt:lpstr>Finished</vt:lpstr>
      <vt:lpstr>Segoe Print</vt:lpstr>
      <vt:lpstr>Cambria Math</vt:lpstr>
      <vt:lpstr>楷体</vt:lpstr>
      <vt:lpstr>Wingdings</vt:lpstr>
      <vt:lpstr>1</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书链出品</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书链出品</dc:title>
  <dc:creator>书链出品</dc:creator>
  <cp:lastModifiedBy>萍</cp:lastModifiedBy>
  <cp:revision>12</cp:revision>
  <dcterms:created xsi:type="dcterms:W3CDTF">2025-03-28T17:06:00Z</dcterms:created>
  <dcterms:modified xsi:type="dcterms:W3CDTF">2025-12-10T02:19:37Z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5A7D31655BF4437C99ECAE9FF30B2A5C_13</vt:lpwstr>
  </property>
  <property fmtid="{D5CDD505-2E9C-101B-9397-08002B2CF9AE}" pid="3" name="KSOProductBuildVer">
    <vt:lpwstr>2052-12.1.0.23542</vt:lpwstr>
  </property>
</Properties>
</file>