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99" r:id="rId3"/>
    <p:sldId id="628" r:id="rId4"/>
    <p:sldId id="630" r:id="rId5"/>
    <p:sldId id="631" r:id="rId6"/>
    <p:sldId id="632" r:id="rId7"/>
    <p:sldId id="668" r:id="rId8"/>
    <p:sldId id="633" r:id="rId9"/>
    <p:sldId id="635" r:id="rId10"/>
    <p:sldId id="637" r:id="rId11"/>
    <p:sldId id="638" r:id="rId12"/>
    <p:sldId id="639" r:id="rId13"/>
    <p:sldId id="641" r:id="rId14"/>
    <p:sldId id="644" r:id="rId15"/>
    <p:sldId id="645" r:id="rId16"/>
    <p:sldId id="647" r:id="rId17"/>
    <p:sldId id="648" r:id="rId18"/>
    <p:sldId id="651" r:id="rId19"/>
    <p:sldId id="653" r:id="rId20"/>
    <p:sldId id="655" r:id="rId21"/>
    <p:sldId id="657" r:id="rId22"/>
    <p:sldId id="659" r:id="rId23"/>
    <p:sldId id="661" r:id="rId24"/>
    <p:sldId id="666" r:id="rId25"/>
    <p:sldId id="662" r:id="rId26"/>
    <p:sldId id="667" r:id="rId27"/>
  </p:sldIdLst>
  <p:sldSz cx="11522075" cy="6480175"/>
  <p:notesSz cx="6858000" cy="9144000"/>
  <p:custDataLst>
    <p:tags r:id="rId31"/>
  </p:custDataLst>
  <p:defaultTextStyle>
    <a:defPPr>
      <a:defRPr lang="zh-CN"/>
    </a:defPPr>
    <a:lvl1pPr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A50021"/>
    <a:srgbClr val="3399FF"/>
    <a:srgbClr val="CC00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708" y="84"/>
      </p:cViewPr>
      <p:guideLst>
        <p:guide orient="horz" pos="68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slide" Target="../slides/slide2.xml"/><Relationship Id="rId5" Type="http://schemas.openxmlformats.org/officeDocument/2006/relationships/slide" Target="../slides/slide15.xml"/><Relationship Id="rId4" Type="http://schemas.openxmlformats.org/officeDocument/2006/relationships/slide" Target="../slides/slide13.xml"/><Relationship Id="rId3" Type="http://schemas.openxmlformats.org/officeDocument/2006/relationships/slide" Target="../slides/slide9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69938" y="6097588"/>
            <a:ext cx="1177925" cy="246062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第</a:t>
            </a:r>
            <a:fld id="{FC856F63-F1C1-4522-BC35-1638299F85C0}" type="slidenum"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</a:fld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页</a:t>
            </a:r>
            <a:endParaRPr lang="zh-CN" altLang="en-US" sz="1200" b="1">
              <a:solidFill>
                <a:srgbClr val="000000"/>
              </a:solidFill>
              <a:latin typeface="Times New Roman" panose="02020603050405020304" pitchFamily="18" charset="0"/>
              <a:ea typeface="方正楷体_GBK" panose="03000509000000000000" pitchFamily="65" charset="-122"/>
            </a:endParaRPr>
          </a:p>
        </p:txBody>
      </p:sp>
      <p:sp>
        <p:nvSpPr>
          <p:cNvPr id="18" name="Text Box 122" descr="{&quot;rangeId&quot;:0,&quot;isTitleShape&quot;:true}"/>
          <p:cNvSpPr txBox="1">
            <a:spLocks noChangeArrowheads="1"/>
          </p:cNvSpPr>
          <p:nvPr userDrawn="1"/>
        </p:nvSpPr>
        <p:spPr bwMode="auto">
          <a:xfrm>
            <a:off x="3889375" y="39688"/>
            <a:ext cx="750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微课时17　遗传因子的发现（1）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26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4900572" y="6061075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一维过关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AutoShape 27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6596269" y="6063853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二维过关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AutoShape 26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291966" y="6069409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三维过关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AutoShape 27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9987663" y="6072188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四维过关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25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3204875" y="6066631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新课标要求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11522075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3" name="Picture 12" descr="图片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1152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 userDrawn="1"/>
        </p:nvSpPr>
        <p:spPr bwMode="auto">
          <a:xfrm>
            <a:off x="73025" y="179388"/>
            <a:ext cx="4196983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学测合格性考试   考点直击  生物</a:t>
            </a:r>
            <a:endParaRPr lang="zh-CN" altLang="en-US" sz="2200" dirty="0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AutoShape 4"/>
          <p:cNvSpPr>
            <a:spLocks noChangeArrowheads="1"/>
          </p:cNvSpPr>
          <p:nvPr/>
        </p:nvSpPr>
        <p:spPr bwMode="auto">
          <a:xfrm>
            <a:off x="1163638" y="2232025"/>
            <a:ext cx="9118600" cy="1360488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必修2 遗传与进化</a:t>
            </a: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1163638" y="2951163"/>
            <a:ext cx="9074150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6756" y="2955818"/>
            <a:ext cx="676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微课时17　遗传因子的发现（1）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0" name="yt_shape_11840"/>
          <p:cNvSpPr txBox="1"/>
          <p:nvPr/>
        </p:nvSpPr>
        <p:spPr>
          <a:xfrm>
            <a:off x="576127" y="1080000"/>
            <a:ext cx="10370075" cy="2812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显性纯合子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杂合子的鉴定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自交法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若后代出现性状分离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则此个体为杂合子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若后代中没有性状分离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则此个体为纯合子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测交法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若后代中只有显性性状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则被鉴定的个体为纯合子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若后代中出现性状分离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则被鉴定的个体为杂合子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自花授粉的植物最简便的鉴定方法是采用自交法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动物一般用测交法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3" name="yt_shape_11843"/>
          <p:cNvSpPr txBox="1"/>
          <p:nvPr/>
        </p:nvSpPr>
        <p:spPr>
          <a:xfrm>
            <a:off x="576127" y="1080000"/>
            <a:ext cx="10370075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9144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endParaRPr lang="en-US" altLang="zh-CN" sz="2400" b="1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杂合子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产生的雌雄配子数量不相等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基因型为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的杂合子产生的雌配子有两种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或产生的雄配子有两种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但雌雄配子的数量不相等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一般来说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生物产生的雄配子数远远多于雌配子数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8" name="yt_shape_11848"/>
          <p:cNvSpPr txBox="1"/>
          <p:nvPr/>
        </p:nvSpPr>
        <p:spPr>
          <a:xfrm>
            <a:off x="576127" y="3038609"/>
            <a:ext cx="10370075" cy="18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某些致死基因可能导致遗传分离比变化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如隐性致死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镰状细胞贫血和植物白化苗隐性纯合子致死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显性致死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如显性纯合子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致死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活着的个体为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的杂合子和隐性纯合子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配子致死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在配子时期如雄配子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致死或部分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致死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847" name="yt_shape_11847"/>
          <p:cNvSpPr txBox="1"/>
          <p:nvPr/>
        </p:nvSpPr>
        <p:spPr>
          <a:xfrm>
            <a:off x="576263" y="2146442"/>
            <a:ext cx="10370075" cy="892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F</a:t>
            </a:r>
            <a:r>
              <a:rPr lang="en-US" altLang="zh-CN" sz="2400" b="0" i="0" u="none" baseline="-2500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中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的结果必须在统计大量子代后才能得到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子代数目较少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不一定符合预期的分离比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6263" y="1079817"/>
            <a:ext cx="907249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09600" hangingPunct="0">
              <a:lnSpc>
                <a:spcPct val="130000"/>
              </a:lnSpc>
            </a:pP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24"/>
                <a:ea typeface="宋体" panose="02010600030101010101" pitchFamily="2" charset="-122"/>
              </a:rPr>
              <a:t> 符合基因分离定律并不一定就会出现特定性状分离比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24"/>
                <a:ea typeface="宋体" panose="02010600030101010101" pitchFamily="2" charset="-122"/>
              </a:rPr>
              <a:t>针对完全显性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24"/>
                <a:ea typeface="宋体" panose="02010600030101010101" pitchFamily="2" charset="-122"/>
              </a:rPr>
              <a:t>原因如下</a:t>
            </a:r>
            <a:r>
              <a:rPr lang="zh-CN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0" name="yt_shape_11850"/>
          <p:cNvSpPr txBox="1"/>
          <p:nvPr/>
        </p:nvSpPr>
        <p:spPr>
          <a:xfrm>
            <a:off x="576127" y="1943925"/>
            <a:ext cx="10657594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下列性状属于相对性状的是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52" name="yt_table_11852" title="H_74.88"/>
          <p:cNvGraphicFramePr>
            <a:graphicFrameLocks noGrp="1"/>
          </p:cNvGraphicFramePr>
          <p:nvPr/>
        </p:nvGraphicFramePr>
        <p:xfrm>
          <a:off x="576056" y="2519997"/>
          <a:ext cx="8180706" cy="950976"/>
        </p:xfrm>
        <a:graphic>
          <a:graphicData uri="http://schemas.openxmlformats.org/drawingml/2006/table">
            <a:tbl>
              <a:tblPr/>
              <a:tblGrid>
                <a:gridCol w="4404043"/>
                <a:gridCol w="37766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豌豆的高茎与矮茎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人的双眼皮与卷发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果蝇的长翅与红眼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小麦的抗锈病与矮秆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854" name="yt_shape_11854"/>
          <p:cNvSpPr txBox="1"/>
          <p:nvPr/>
        </p:nvSpPr>
        <p:spPr>
          <a:xfrm>
            <a:off x="576128" y="3521551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生物体的形态特征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生理特征和行为方式叫作性状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同种生物同一性状的不同表现形式称为相对性状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25595" y="1906073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三维过关——过典题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4" grpId="0" build="allAtOnce"/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5" name="yt_shape_11855"/>
          <p:cNvSpPr txBox="1"/>
          <p:nvPr/>
        </p:nvSpPr>
        <p:spPr>
          <a:xfrm>
            <a:off x="576128" y="1080000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孟德尔选用豌豆作为实验材料是取得成功的重要基础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关于豌豆作为遗传学实验材料的优点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下列叙述正确的是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56" name="yt_table_11856" title="H_74.88"/>
          <p:cNvGraphicFramePr>
            <a:graphicFrameLocks noGrp="1"/>
          </p:cNvGraphicFramePr>
          <p:nvPr/>
        </p:nvGraphicFramePr>
        <p:xfrm>
          <a:off x="576056" y="2519566"/>
          <a:ext cx="8772843" cy="950976"/>
        </p:xfrm>
        <a:graphic>
          <a:graphicData uri="http://schemas.openxmlformats.org/drawingml/2006/table">
            <a:tbl>
              <a:tblPr/>
              <a:tblGrid>
                <a:gridCol w="5300980"/>
                <a:gridCol w="34718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自花传粉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杂交时无需去雄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自然条件下一般为杂合子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相对性状不易区分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95717" y="1984170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四维过关——合格测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yt_shape_11860"/>
          <p:cNvSpPr txBox="1"/>
          <p:nvPr/>
        </p:nvSpPr>
        <p:spPr>
          <a:xfrm>
            <a:off x="576127" y="1908019"/>
            <a:ext cx="10370075" cy="2349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一、 选择题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淮安学测合格考模拟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下列每一对亲本杂交的实验中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能判定羊的白毛和黑毛显隐性关系的是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30000"/>
              </a:lnSpc>
              <a:tabLst>
                <a:tab pos="3968115" algn="l"/>
              </a:tabLst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黑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→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头黑</a:t>
            </a:r>
            <a:r>
              <a:rPr lang="en-US" altLang="zh-CN" sz="12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黑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→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头白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30000"/>
              </a:lnSpc>
              <a:tabLst>
                <a:tab pos="3968115" algn="l"/>
              </a:tabLst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黑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→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头黑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头白</a:t>
            </a:r>
            <a:r>
              <a:rPr lang="en-US" altLang="zh-CN" sz="12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黑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→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头黑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头白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graphicFrame>
        <p:nvGraphicFramePr>
          <p:cNvPr id="6" name="yt_table_11864" title="H_74.88"/>
          <p:cNvGraphicFramePr>
            <a:graphicFrameLocks noGrp="1"/>
          </p:cNvGraphicFramePr>
          <p:nvPr/>
        </p:nvGraphicFramePr>
        <p:xfrm>
          <a:off x="576056" y="4305363"/>
          <a:ext cx="5865686" cy="950976"/>
        </p:xfrm>
        <a:graphic>
          <a:graphicData uri="http://schemas.openxmlformats.org/drawingml/2006/table">
            <a:tbl>
              <a:tblPr/>
              <a:tblGrid>
                <a:gridCol w="4451223"/>
                <a:gridCol w="14144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和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和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④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④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67716" y="2812189"/>
            <a:ext cx="400748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6" name="yt_shape_11866"/>
          <p:cNvSpPr txBox="1"/>
          <p:nvPr/>
        </p:nvSpPr>
        <p:spPr>
          <a:xfrm>
            <a:off x="576127" y="1079817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江苏学测合格考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生物的性状由基因控制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下列基因型的生物中属于杂合子的是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67" name="yt_table_11867" title="H_37.44"/>
          <p:cNvGraphicFramePr>
            <a:graphicFrameLocks noGrp="1"/>
          </p:cNvGraphicFramePr>
          <p:nvPr/>
        </p:nvGraphicFramePr>
        <p:xfrm>
          <a:off x="576056" y="2039252"/>
          <a:ext cx="7998080" cy="475488"/>
        </p:xfrm>
        <a:graphic>
          <a:graphicData uri="http://schemas.openxmlformats.org/drawingml/2006/table">
            <a:tbl>
              <a:tblPr/>
              <a:tblGrid>
                <a:gridCol w="2163318"/>
                <a:gridCol w="2287905"/>
                <a:gridCol w="2219643"/>
                <a:gridCol w="1327214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ff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FF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Ff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fff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38916" y="1508499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yt_shape_11869"/>
          <p:cNvSpPr txBox="1"/>
          <p:nvPr/>
        </p:nvSpPr>
        <p:spPr>
          <a:xfrm>
            <a:off x="576127" y="2785764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通州中学学测合格考模拟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选择豌豆作为杂交实验材料是孟德尔获得成功的重要原因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这是因为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yt_shape_11870"/>
          <p:cNvSpPr txBox="1"/>
          <p:nvPr/>
        </p:nvSpPr>
        <p:spPr>
          <a:xfrm>
            <a:off x="576127" y="3745199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豌豆具有一些稳定的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容易区分的相对性状　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豌豆是严格的自花传粉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闭花授粉植物　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自然条件下豌豆一般为纯合子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graphicFrame>
        <p:nvGraphicFramePr>
          <p:cNvPr id="10" name="yt_table_11871" title="H_37.44"/>
          <p:cNvGraphicFramePr>
            <a:graphicFrameLocks noGrp="1"/>
          </p:cNvGraphicFramePr>
          <p:nvPr/>
        </p:nvGraphicFramePr>
        <p:xfrm>
          <a:off x="576056" y="4704634"/>
          <a:ext cx="9029066" cy="475488"/>
        </p:xfrm>
        <a:graphic>
          <a:graphicData uri="http://schemas.openxmlformats.org/drawingml/2006/table">
            <a:tbl>
              <a:tblPr/>
              <a:tblGrid>
                <a:gridCol w="2346643"/>
                <a:gridCol w="2329180"/>
                <a:gridCol w="2329180"/>
                <a:gridCol w="20240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①②③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972516" y="3214446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3" name="yt_shape_11873"/>
          <p:cNvSpPr txBox="1"/>
          <p:nvPr/>
        </p:nvSpPr>
        <p:spPr>
          <a:xfrm>
            <a:off x="576127" y="1079817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四市十一校学测合格考模拟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孟德尔把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F</a:t>
            </a:r>
            <a:r>
              <a:rPr lang="en-US" altLang="zh-CN" sz="2400" b="0" i="0" u="none" baseline="-2500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中显现出来的性状叫作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74" name="yt_table_11874" title="H_74.88"/>
          <p:cNvGraphicFramePr>
            <a:graphicFrameLocks noGrp="1"/>
          </p:cNvGraphicFramePr>
          <p:nvPr/>
        </p:nvGraphicFramePr>
        <p:xfrm>
          <a:off x="576056" y="2039252"/>
          <a:ext cx="6928486" cy="950976"/>
        </p:xfrm>
        <a:graphic>
          <a:graphicData uri="http://schemas.openxmlformats.org/drawingml/2006/table">
            <a:tbl>
              <a:tblPr/>
              <a:tblGrid>
                <a:gridCol w="4675823"/>
                <a:gridCol w="22526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显性性状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隐性性状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相对性状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性状分离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705316" y="1508499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yt_shape_11876"/>
          <p:cNvSpPr txBox="1"/>
          <p:nvPr/>
        </p:nvSpPr>
        <p:spPr>
          <a:xfrm>
            <a:off x="576127" y="3240088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四市十一校学测合格考模拟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下列各组性状中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属于相对性状的是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yt_table_11877" title="H_74.88"/>
          <p:cNvGraphicFramePr>
            <a:graphicFrameLocks noGrp="1"/>
          </p:cNvGraphicFramePr>
          <p:nvPr/>
        </p:nvGraphicFramePr>
        <p:xfrm>
          <a:off x="576056" y="4199523"/>
          <a:ext cx="8163243" cy="950976"/>
        </p:xfrm>
        <a:graphic>
          <a:graphicData uri="http://schemas.openxmlformats.org/drawingml/2006/table">
            <a:tbl>
              <a:tblPr/>
              <a:tblGrid>
                <a:gridCol w="4386580"/>
                <a:gridCol w="37766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鼠的白毛和粗毛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人的有耳垂和无耳垂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豌豆的黄粒和皱粒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兔的长毛和猫的短毛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010116" y="3668770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" name="yt_shape_11879"/>
          <p:cNvSpPr txBox="1"/>
          <p:nvPr/>
        </p:nvSpPr>
        <p:spPr>
          <a:xfrm>
            <a:off x="576128" y="1079817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6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泰州兴化学测合格考模拟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孟德尔对分离现象的原因提出了假说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下列不属于该假说内容的是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80" name="yt_table_11880" title="H_149.76"/>
          <p:cNvGraphicFramePr>
            <a:graphicFrameLocks noGrp="1"/>
          </p:cNvGraphicFramePr>
          <p:nvPr/>
        </p:nvGraphicFramePr>
        <p:xfrm>
          <a:off x="576056" y="2039252"/>
          <a:ext cx="5588000" cy="1901952"/>
        </p:xfrm>
        <a:graphic>
          <a:graphicData uri="http://schemas.openxmlformats.org/drawingml/2006/table">
            <a:tbl>
              <a:tblPr/>
              <a:tblGrid>
                <a:gridCol w="558800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生物的性状是由遗传因子决定的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基因在体细胞染色体上成对存在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配子只含有每对遗传因子中的一个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受精时雌雄配子的结合是随机的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667717" y="1508499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2" name="yt_shape_11882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7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泰州兴化学测合格考模拟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孟德尔的一对相对性状的遗传实验中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F</a:t>
            </a:r>
            <a:r>
              <a:rPr lang="en-US" altLang="zh-CN" sz="2400" b="0" i="0" u="none" baseline="-2500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高茎豌豆与矮茎豌豆的数量比接近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最关键的原因是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883" name="yt_image_1188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6000" y="1961799"/>
            <a:ext cx="10084566" cy="18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5" name="yt_shape_11885"/>
          <p:cNvSpPr txBox="1"/>
          <p:nvPr/>
        </p:nvSpPr>
        <p:spPr>
          <a:xfrm>
            <a:off x="576127" y="3922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8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无锡一中学测合格考模拟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在豌豆杂交实验中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为防止自花传粉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应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86" name="yt_table_11886" title="H_74.88"/>
          <p:cNvGraphicFramePr>
            <a:graphicFrameLocks noGrp="1"/>
          </p:cNvGraphicFramePr>
          <p:nvPr/>
        </p:nvGraphicFramePr>
        <p:xfrm>
          <a:off x="576056" y="4881435"/>
          <a:ext cx="8790306" cy="950976"/>
        </p:xfrm>
        <a:graphic>
          <a:graphicData uri="http://schemas.openxmlformats.org/drawingml/2006/table">
            <a:tbl>
              <a:tblPr/>
              <a:tblGrid>
                <a:gridCol w="5013643"/>
                <a:gridCol w="37766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将花粉涂在雌蕊柱头上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采集另一植株的花粉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除去未成熟花的雄蕊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人工传粉后套上纸袋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901579" y="1508682"/>
            <a:ext cx="3832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4916" y="4350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yt_table_12023" title="H_126.13032"/>
          <p:cNvGraphicFramePr>
            <a:graphicFrameLocks noGrp="1"/>
          </p:cNvGraphicFramePr>
          <p:nvPr/>
        </p:nvGraphicFramePr>
        <p:xfrm>
          <a:off x="576000" y="2087943"/>
          <a:ext cx="10370075" cy="10424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70075"/>
              </a:tblGrid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zh-CN" altLang="zh-CN" sz="2400" b="0" i="0" u="non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阐明有性生殖中基因的分离使得子代的基因型和表型有多种可能</a:t>
                      </a:r>
                      <a:r>
                        <a:rPr lang="zh-CN" altLang="zh-CN" sz="2400" b="0" i="0" u="none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并由此预测子代的遗传性状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10636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82462" y="1188616"/>
            <a:ext cx="3312718" cy="62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altLang="en-US" sz="3300" kern="12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新课标要求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" name="yt_shape_11888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9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徐州学测合格考模拟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如图为豌豆人工异花传粉示意图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0" i="0" u="none" smtClean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为实验操作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下列有关说法错误的是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90" name="yt_table_11890_skip" title="H_149.76"/>
          <p:cNvGraphicFramePr>
            <a:graphicFrameLocks noGrp="1"/>
          </p:cNvGraphicFramePr>
          <p:nvPr/>
        </p:nvGraphicFramePr>
        <p:xfrm>
          <a:off x="576056" y="2039435"/>
          <a:ext cx="4995863" cy="1901952"/>
        </p:xfrm>
        <a:graphic>
          <a:graphicData uri="http://schemas.openxmlformats.org/drawingml/2006/table">
            <a:tbl>
              <a:tblPr/>
              <a:tblGrid>
                <a:gridCol w="49958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甲在花蕾期去雄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该实验中乙为母本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的操作为人工传粉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完成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过程之后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及时套袋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889" name="yt_image_11889_skip" title="H_139.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74648" y="1988647"/>
            <a:ext cx="3051348" cy="17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92" name="yt_shape_11892"/>
          <p:cNvSpPr txBox="1"/>
          <p:nvPr/>
        </p:nvSpPr>
        <p:spPr>
          <a:xfrm>
            <a:off x="576127" y="3991755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10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盐城学测合格考模拟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正常情况下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高茎豌豆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自交产生的后代基因型种类有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93" name="yt_table_11893" title="H_37.44"/>
          <p:cNvGraphicFramePr>
            <a:graphicFrameLocks noGrp="1"/>
          </p:cNvGraphicFramePr>
          <p:nvPr/>
        </p:nvGraphicFramePr>
        <p:xfrm>
          <a:off x="576056" y="4951190"/>
          <a:ext cx="8724266" cy="475488"/>
        </p:xfrm>
        <a:graphic>
          <a:graphicData uri="http://schemas.openxmlformats.org/drawingml/2006/table">
            <a:tbl>
              <a:tblPr/>
              <a:tblGrid>
                <a:gridCol w="2422843"/>
                <a:gridCol w="2405380"/>
                <a:gridCol w="2405380"/>
                <a:gridCol w="14906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种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种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种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种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625145" y="1470664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8516" y="4420437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5" name="yt_shape_11895"/>
          <p:cNvSpPr txBox="1"/>
          <p:nvPr/>
        </p:nvSpPr>
        <p:spPr>
          <a:xfrm>
            <a:off x="576127" y="1080000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扬州学测合格考模拟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豌豆的紫花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和白花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由一对等位基因控制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杂合紫花豌豆自交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子一代中紫花与白花的数量比约为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则子一代中杂合子个体所占比例最可能为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96" name="yt_table_11896" title="H_37.44"/>
          <p:cNvGraphicFramePr>
            <a:graphicFrameLocks noGrp="1"/>
          </p:cNvGraphicFramePr>
          <p:nvPr/>
        </p:nvGraphicFramePr>
        <p:xfrm>
          <a:off x="576056" y="2519566"/>
          <a:ext cx="8451216" cy="475488"/>
        </p:xfrm>
        <a:graphic>
          <a:graphicData uri="http://schemas.openxmlformats.org/drawingml/2006/table">
            <a:tbl>
              <a:tblPr/>
              <a:tblGrid>
                <a:gridCol w="2354580"/>
                <a:gridCol w="2337118"/>
                <a:gridCol w="2337118"/>
                <a:gridCol w="142240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1/3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1/2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3/4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2/3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898" name="yt_shape_11898"/>
          <p:cNvSpPr txBox="1"/>
          <p:nvPr/>
        </p:nvSpPr>
        <p:spPr>
          <a:xfrm>
            <a:off x="576127" y="3045737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连云港学测合格考模拟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豌豆紫花和白花由一对等位基因控制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杂合紫花豌豆自交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F</a:t>
            </a:r>
            <a:r>
              <a:rPr lang="en-US" altLang="zh-CN" sz="2400" b="0" i="0" u="none" baseline="-2500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表现型及比例为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899" name="yt_table_11899" title="H_74.88"/>
          <p:cNvGraphicFramePr>
            <a:graphicFrameLocks noGrp="1"/>
          </p:cNvGraphicFramePr>
          <p:nvPr/>
        </p:nvGraphicFramePr>
        <p:xfrm>
          <a:off x="576056" y="4005172"/>
          <a:ext cx="8163561" cy="950976"/>
        </p:xfrm>
        <a:graphic>
          <a:graphicData uri="http://schemas.openxmlformats.org/drawingml/2006/table">
            <a:tbl>
              <a:tblPr/>
              <a:tblGrid>
                <a:gridCol w="4691698"/>
                <a:gridCol w="3471863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紫花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∶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白花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≈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全为紫花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全为白花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紫花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∶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白花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≈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∶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496515" y="1984170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58379" y="3474419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1" name="yt_shape_11901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扬州新华中学学测合格考模拟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下列有关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性状分离比的模拟实验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的说法正确的是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　）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902" name="yt_table_11902" title="H_149.76"/>
          <p:cNvGraphicFramePr>
            <a:graphicFrameLocks noGrp="1"/>
          </p:cNvGraphicFramePr>
          <p:nvPr/>
        </p:nvGraphicFramePr>
        <p:xfrm>
          <a:off x="576056" y="2039435"/>
          <a:ext cx="9855200" cy="1901952"/>
        </p:xfrm>
        <a:graphic>
          <a:graphicData uri="http://schemas.openxmlformats.org/drawingml/2006/table">
            <a:tbl>
              <a:tblPr/>
              <a:tblGrid>
                <a:gridCol w="9855200"/>
              </a:tblGrid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该实验中两个小桶的小球总数要相等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正常情况下雌配子较雄配子体积大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所以要选大小不同的两种小球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31800" indent="-43180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每次从两个小桶中抓取的小球记录后要放回原桶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8310" indent="-44831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 统计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小球组合中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的数量应为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753317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4" name="yt_shape_11904"/>
          <p:cNvSpPr txBox="1"/>
          <p:nvPr/>
        </p:nvSpPr>
        <p:spPr>
          <a:xfrm>
            <a:off x="576127" y="1080000"/>
            <a:ext cx="10370075" cy="330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该实验模拟的是等位基因的分离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雄配子的随机结合以及产生后代的性状比例关系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只要保证每个小桶中两种颜色的小球数量相同就可以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本实验中模拟的是配子形成与组合的概率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选取的小球大小相等即可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为了保证每种配子被抓取的概率相等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每次抓取小球记录后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应将小球放回原来的小桶内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小球组合统计的次数越多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的数量比越接近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统计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次小球组合次数较少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组合中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aa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的数量不一定为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5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10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5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5" name="yt_shape_11905"/>
          <p:cNvSpPr txBox="1"/>
          <p:nvPr/>
        </p:nvSpPr>
        <p:spPr>
          <a:xfrm>
            <a:off x="576127" y="1080000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二、 非选择题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2026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Times New Roman" panose="02020603050405020304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楷体" panose="02010609060101010101" pitchFamily="24" charset="-122"/>
              </a:rPr>
              <a:t>淮安学测合格考模拟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豌豆种子的形状是由一对等位基因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r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控制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下表是有关豌豆种子形状的三组杂交实验结果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907" name="yt_table_11907" title="H_260.05032"/>
          <p:cNvGraphicFramePr>
            <a:graphicFrameLocks noGrp="1"/>
          </p:cNvGraphicFramePr>
          <p:nvPr/>
        </p:nvGraphicFramePr>
        <p:xfrm>
          <a:off x="576000" y="2671102"/>
          <a:ext cx="10370073" cy="28079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20644"/>
                <a:gridCol w="2964071"/>
                <a:gridCol w="2592679"/>
                <a:gridCol w="2592679"/>
              </a:tblGrid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组合序号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杂交组合类型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后代的表现型和植株数目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cPr/>
                </a:tc>
              </a:tr>
              <a:tr h="467999"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vMerge="1"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圆粒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皱粒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一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圆粒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×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圆粒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181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二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圆粒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×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皱粒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192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190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三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皱粒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×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皱粒</a:t>
                      </a:r>
                      <a:endParaRPr lang="zh-CN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185</a:t>
                      </a:r>
                      <a:endParaRPr lang="en-US" altLang="zh-CN" sz="24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</a:tr>
              <a:tr h="467999">
                <a:tc gridSpan="4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00000"/>
                        </a:lnSpc>
                      </a:pPr>
                    </a:p>
                  </a:txBody>
                  <a:tcPr anchor="ctr">
                    <a:lnL w="9522" cap="flat" cmpd="sng" algn="ctr">
                      <a:noFill/>
                      <a:prstDash val="solid"/>
                      <a:round/>
                    </a:lnL>
                    <a:lnR w="9522" cap="flat" cmpd="sng" algn="ctr">
                      <a:noFill/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noFill/>
                      <a:prstDash val="solid"/>
                      <a:round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" name="yt_shape_11909"/>
          <p:cNvSpPr txBox="1"/>
          <p:nvPr/>
        </p:nvSpPr>
        <p:spPr>
          <a:xfrm>
            <a:off x="576127" y="1080000"/>
            <a:ext cx="10513576" cy="192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85725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从表中第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个组合的实验可以推知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显性性状是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en-US" altLang="zh-CN" sz="2400" b="0" i="0" u="sng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      </a:t>
            </a:r>
            <a:r>
              <a:rPr lang="zh-CN" altLang="zh-CN" sz="2400" b="0" i="0" u="sng" smtClean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圆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第二个组合的两个亲本基因型依次是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Rr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rr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第一个组合后代中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同时出现了圆粒和皱粒两种性状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这种现象在遗传学上称为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性状分离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8548" y="1030975"/>
            <a:ext cx="930759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07111" y="981464"/>
            <a:ext cx="872698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圆</a:t>
            </a:r>
            <a:r>
              <a:rPr lang="zh-CN" altLang="zh-CN" sz="240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粒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2115" y="1503245"/>
            <a:ext cx="4848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Rr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01315" y="1503245"/>
            <a:ext cx="383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rr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8533" y="2430787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性状分离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  <p:bldP spid="6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2" name="yt_shape_11802"/>
          <p:cNvSpPr txBox="1"/>
          <p:nvPr/>
        </p:nvSpPr>
        <p:spPr>
          <a:xfrm>
            <a:off x="289107" y="216169"/>
            <a:ext cx="10370075" cy="2880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一、 一对相对性状的杂交实验</a:t>
            </a:r>
            <a:endParaRPr lang="zh-CN" altLang="zh-CN" sz="2400" b="0" i="0" u="none" smtClean="0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选用豌豆作为实验材料的优点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豌豆是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自花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传粉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自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闭花授粉的植物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自然状态下一般是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纯种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若杂交中去雄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应在花成熟前进行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豌豆具有许多易于区分的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相对性状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花大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易于操作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去雄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66096" y="1054871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自花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9696" y="1054871"/>
            <a:ext cx="4848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自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8296" y="1530359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纯种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4496" y="2005847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相对性状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77507" name="Picture 3" descr="3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098" y="3126275"/>
            <a:ext cx="1683544" cy="16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161054" y="3169137"/>
            <a:ext cx="14608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去雄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2465854" y="4371669"/>
            <a:ext cx="451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1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♀</a:t>
            </a:r>
            <a:endParaRPr kumimoji="1" lang="en-US" altLang="zh-CN" sz="16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590745" y="4633971"/>
            <a:ext cx="14608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高茎（或矮茎）豌豆的花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7511" name="Group 7"/>
          <p:cNvGrpSpPr/>
          <p:nvPr/>
        </p:nvGrpSpPr>
        <p:grpSpPr>
          <a:xfrm>
            <a:off x="4087485" y="3171519"/>
            <a:ext cx="1810941" cy="2063384"/>
            <a:chOff x="2256" y="240"/>
            <a:chExt cx="1248" cy="1515"/>
          </a:xfrm>
        </p:grpSpPr>
        <p:grpSp>
          <p:nvGrpSpPr>
            <p:cNvPr id="277512" name="Group 8"/>
            <p:cNvGrpSpPr/>
            <p:nvPr/>
          </p:nvGrpSpPr>
          <p:grpSpPr>
            <a:xfrm>
              <a:off x="2256" y="240"/>
              <a:ext cx="1248" cy="1152"/>
              <a:chOff x="2640" y="240"/>
              <a:chExt cx="1392" cy="1338"/>
            </a:xfrm>
          </p:grpSpPr>
          <p:pic>
            <p:nvPicPr>
              <p:cNvPr id="277513" name="Picture 9" descr="3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40" y="240"/>
                <a:ext cx="1392" cy="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7514" name="Text Box 10"/>
              <p:cNvSpPr txBox="1">
                <a:spLocks noChangeArrowheads="1"/>
              </p:cNvSpPr>
              <p:nvPr/>
            </p:nvSpPr>
            <p:spPr bwMode="auto">
              <a:xfrm>
                <a:off x="3676" y="1187"/>
                <a:ext cx="279" cy="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kumimoji="1" lang="en-US" altLang="zh-CN" sz="1600" i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♂</a:t>
                </a:r>
                <a:endParaRPr kumimoji="1" lang="en-US" altLang="zh-CN" sz="1600" i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77515" name="Text Box 11"/>
            <p:cNvSpPr txBox="1">
              <a:spLocks noChangeArrowheads="1"/>
            </p:cNvSpPr>
            <p:nvPr/>
          </p:nvSpPr>
          <p:spPr bwMode="auto">
            <a:xfrm>
              <a:off x="2359" y="1326"/>
              <a:ext cx="1025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kumimoji="1" lang="zh-CN" altLang="en-US" sz="160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矮茎（或高茎）豌豆的花</a:t>
              </a:r>
              <a:endPara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7516" name="Freeform 12"/>
          <p:cNvSpPr/>
          <p:nvPr/>
        </p:nvSpPr>
        <p:spPr bwMode="auto">
          <a:xfrm>
            <a:off x="2233682" y="3814456"/>
            <a:ext cx="2857500" cy="685800"/>
          </a:xfrm>
          <a:custGeom>
            <a:avLst/>
            <a:gdLst>
              <a:gd name="T0" fmla="*/ 2112 w 2112"/>
              <a:gd name="T1" fmla="*/ 480 h 624"/>
              <a:gd name="T2" fmla="*/ 1872 w 2112"/>
              <a:gd name="T3" fmla="*/ 192 h 624"/>
              <a:gd name="T4" fmla="*/ 1344 w 2112"/>
              <a:gd name="T5" fmla="*/ 48 h 624"/>
              <a:gd name="T6" fmla="*/ 720 w 2112"/>
              <a:gd name="T7" fmla="*/ 48 h 624"/>
              <a:gd name="T8" fmla="*/ 288 w 2112"/>
              <a:gd name="T9" fmla="*/ 336 h 624"/>
              <a:gd name="T10" fmla="*/ 0 w 2112"/>
              <a:gd name="T11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24">
                <a:moveTo>
                  <a:pt x="2112" y="480"/>
                </a:moveTo>
                <a:cubicBezTo>
                  <a:pt x="2056" y="372"/>
                  <a:pt x="2000" y="264"/>
                  <a:pt x="1872" y="192"/>
                </a:cubicBezTo>
                <a:cubicBezTo>
                  <a:pt x="1744" y="120"/>
                  <a:pt x="1536" y="72"/>
                  <a:pt x="1344" y="48"/>
                </a:cubicBezTo>
                <a:cubicBezTo>
                  <a:pt x="1152" y="24"/>
                  <a:pt x="896" y="0"/>
                  <a:pt x="720" y="48"/>
                </a:cubicBezTo>
                <a:cubicBezTo>
                  <a:pt x="544" y="96"/>
                  <a:pt x="408" y="240"/>
                  <a:pt x="288" y="336"/>
                </a:cubicBezTo>
                <a:cubicBezTo>
                  <a:pt x="168" y="432"/>
                  <a:pt x="48" y="576"/>
                  <a:pt x="0" y="624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3319532" y="3914469"/>
            <a:ext cx="9179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传粉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2161078" y="5300411"/>
            <a:ext cx="1191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）去雄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3414484" y="5300411"/>
            <a:ext cx="11965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en-US" altLang="zh-CN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）套袋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7522" name="Text Box 18"/>
          <p:cNvSpPr txBox="1">
            <a:spLocks noChangeArrowheads="1"/>
          </p:cNvSpPr>
          <p:nvPr/>
        </p:nvSpPr>
        <p:spPr bwMode="auto">
          <a:xfrm>
            <a:off x="4886405" y="5300571"/>
            <a:ext cx="1191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en-US" altLang="zh-CN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）传粉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7523" name="Text Box 19"/>
          <p:cNvSpPr txBox="1">
            <a:spLocks noChangeArrowheads="1"/>
          </p:cNvSpPr>
          <p:nvPr/>
        </p:nvSpPr>
        <p:spPr bwMode="auto">
          <a:xfrm>
            <a:off x="6352947" y="5300468"/>
            <a:ext cx="1191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kumimoji="1" lang="en-US" altLang="zh-CN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16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）套袋</a:t>
            </a:r>
            <a:endParaRPr kumimoji="1" lang="zh-CN" altLang="en-US" sz="16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86990" y="7159625"/>
            <a:ext cx="5174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套袋目的：防止外来花粉的干扰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277518" grpId="0" bldLvl="0" animBg="1"/>
      <p:bldP spid="277519" grpId="0" bldLvl="0" animBg="1"/>
      <p:bldP spid="277520" grpId="0" bldLvl="0" animBg="1"/>
      <p:bldP spid="277522" grpId="0" bldLvl="0" animBg="1"/>
      <p:bldP spid="2775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8" name="yt_shape_11808"/>
          <p:cNvSpPr txBox="1"/>
          <p:nvPr/>
        </p:nvSpPr>
        <p:spPr>
          <a:xfrm>
            <a:off x="576000" y="1080000"/>
            <a:ext cx="2231380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过程图解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pic>
        <p:nvPicPr>
          <p:cNvPr id="11809" name="yt_image_1180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12731" y="1655889"/>
            <a:ext cx="4671663" cy="35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493447" y="2668331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高茎自交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84260" y="4522678"/>
            <a:ext cx="332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2734" y="4575822"/>
            <a:ext cx="332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6996429" y="2952057"/>
            <a:ext cx="228600" cy="228600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en-US" altLang="zh-CN" sz="1125" b="1">
                <a:solidFill>
                  <a:srgbClr val="FF3300"/>
                </a:solidFill>
                <a:latin typeface="Times New Roman" panose="02020603050405020304" pitchFamily="18" charset="0"/>
              </a:rPr>
              <a:t>×</a:t>
            </a:r>
            <a:endParaRPr lang="en-US" altLang="zh-CN" sz="112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133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" name="yt_shape_11817"/>
          <p:cNvSpPr txBox="1"/>
          <p:nvPr/>
        </p:nvSpPr>
        <p:spPr>
          <a:xfrm>
            <a:off x="576000" y="935799"/>
            <a:ext cx="3462486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对分离现象的解释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pic>
        <p:nvPicPr>
          <p:cNvPr id="11818" name="yt_image_11818" title="H_393.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48623" y="1364314"/>
            <a:ext cx="6903193" cy="45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1820"/>
          <p:cNvSpPr txBox="1"/>
          <p:nvPr/>
        </p:nvSpPr>
        <p:spPr>
          <a:xfrm>
            <a:off x="8353361" y="1943925"/>
            <a:ext cx="615553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成对</a:t>
            </a:r>
            <a:endParaRPr lang="zh-CN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5" name="yt_shape_11821"/>
          <p:cNvSpPr txBox="1"/>
          <p:nvPr/>
        </p:nvSpPr>
        <p:spPr>
          <a:xfrm>
            <a:off x="8209343" y="2586697"/>
            <a:ext cx="615553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成单</a:t>
            </a:r>
            <a:endParaRPr lang="zh-CN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6" name="yt_shape_11822"/>
          <p:cNvSpPr txBox="1"/>
          <p:nvPr/>
        </p:nvSpPr>
        <p:spPr>
          <a:xfrm>
            <a:off x="8033794" y="5112321"/>
            <a:ext cx="615553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随机</a:t>
            </a:r>
            <a:endParaRPr lang="zh-CN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6404" y="309382"/>
            <a:ext cx="9383235" cy="635217"/>
            <a:chOff x="801" y="421"/>
            <a:chExt cx="8016" cy="794"/>
          </a:xfrm>
        </p:grpSpPr>
        <p:sp>
          <p:nvSpPr>
            <p:cNvPr id="5" name="Text Placeholder 4"/>
            <p:cNvSpPr txBox="1"/>
            <p:nvPr/>
          </p:nvSpPr>
          <p:spPr>
            <a:xfrm>
              <a:off x="801" y="421"/>
              <a:ext cx="8016" cy="79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025" b="1" cap="all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实验：性状分离比的模拟</a:t>
              </a:r>
              <a:endParaRPr kumimoji="0" lang="en-US" altLang="zh-CN" sz="3025" b="1" i="0" cap="all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33" y="1215"/>
              <a:ext cx="376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64" y="441543"/>
            <a:ext cx="8352747" cy="56419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8152" y="1425036"/>
            <a:ext cx="1383030" cy="3816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189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  <a:sym typeface="Times New Roman" panose="02020603050405020304" pitchFamily="24"/>
              </a:rPr>
              <a:t>雌、雄配子</a:t>
            </a:r>
            <a:endParaRPr lang="zh-CN" altLang="en-US" sz="1890">
              <a:solidFill>
                <a:srgbClr val="C00000"/>
              </a:solidFill>
              <a:latin typeface="Times New Roman" panose="02020603050405020304" pitchFamily="24"/>
              <a:ea typeface="微软雅黑" panose="020B0503020204020204" charset="-122"/>
              <a:sym typeface="Times New Roman" panose="02020603050405020304" pitchFamily="2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79036" y="1830170"/>
            <a:ext cx="1143000" cy="3816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189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  <a:cs typeface="Times New Roman" panose="02020603050405020304" pitchFamily="24"/>
              </a:rPr>
              <a:t>雌雄配子</a:t>
            </a:r>
            <a:endParaRPr lang="zh-CN" altLang="en-US" sz="1890">
              <a:solidFill>
                <a:srgbClr val="C00000"/>
              </a:solidFill>
              <a:latin typeface="Times New Roman" panose="02020603050405020304" pitchFamily="24"/>
              <a:ea typeface="微软雅黑" panose="020B0503020204020204" charset="-122"/>
              <a:sym typeface="Times New Roman" panose="02020603050405020304" pitchFamily="2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42136" y="3144333"/>
            <a:ext cx="662940" cy="3816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189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  <a:cs typeface="Times New Roman" panose="02020603050405020304" pitchFamily="24"/>
              </a:rPr>
              <a:t>随机</a:t>
            </a:r>
            <a:endParaRPr lang="zh-CN" altLang="en-US" sz="1890">
              <a:solidFill>
                <a:srgbClr val="C00000"/>
              </a:solidFill>
              <a:latin typeface="Times New Roman" panose="02020603050405020304" pitchFamily="24"/>
              <a:ea typeface="微软雅黑" panose="020B0503020204020204" charset="-122"/>
              <a:sym typeface="Times New Roman" panose="02020603050405020304" pitchFamily="2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71271" y="3949976"/>
            <a:ext cx="1863090" cy="3816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189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  <a:cs typeface="Times New Roman" panose="02020603050405020304" pitchFamily="24"/>
              </a:rPr>
              <a:t>放回原来的小桶</a:t>
            </a:r>
            <a:endParaRPr lang="zh-CN" altLang="en-US" sz="1890">
              <a:solidFill>
                <a:srgbClr val="C00000"/>
              </a:solidFill>
              <a:latin typeface="Times New Roman" panose="02020603050405020304" pitchFamily="24"/>
              <a:ea typeface="微软雅黑" panose="020B0503020204020204" charset="-122"/>
              <a:sym typeface="Times New Roman" panose="02020603050405020304" pitchFamily="2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40406" y="5107049"/>
            <a:ext cx="1543050" cy="3816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89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</a:rPr>
              <a:t>DD</a:t>
            </a:r>
            <a:r>
              <a:rPr lang="zh-CN" altLang="zh-CN" sz="1890" dirty="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  <a:cs typeface="Times New Roman" panose="02020603050405020304" pitchFamily="24"/>
              </a:rPr>
              <a:t>、</a:t>
            </a:r>
            <a:r>
              <a:rPr lang="en-US" altLang="zh-CN" sz="1890" dirty="0" err="1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</a:rPr>
              <a:t>Dd</a:t>
            </a:r>
            <a:r>
              <a:rPr lang="zh-CN" altLang="zh-CN" sz="1890" dirty="0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  <a:cs typeface="Times New Roman" panose="02020603050405020304" pitchFamily="24"/>
              </a:rPr>
              <a:t>和</a:t>
            </a:r>
            <a:r>
              <a:rPr lang="en-US" altLang="zh-CN" sz="1890" dirty="0" err="1">
                <a:solidFill>
                  <a:srgbClr val="C00000"/>
                </a:solidFill>
                <a:latin typeface="Times New Roman" panose="02020603050405020304" pitchFamily="24"/>
                <a:ea typeface="微软雅黑" panose="020B0503020204020204" charset="-122"/>
              </a:rPr>
              <a:t>dd</a:t>
            </a:r>
            <a:endParaRPr lang="zh-CN" altLang="en-US" sz="1890" dirty="0">
              <a:solidFill>
                <a:srgbClr val="C00000"/>
              </a:solidFill>
              <a:latin typeface="Times New Roman" panose="02020603050405020304" pitchFamily="24"/>
              <a:ea typeface="微软雅黑" panose="020B0503020204020204" charset="-122"/>
              <a:sym typeface="Times New Roman" panose="02020603050405020304" pitchFamily="2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3" name="yt_shape_11823"/>
          <p:cNvSpPr txBox="1"/>
          <p:nvPr/>
        </p:nvSpPr>
        <p:spPr>
          <a:xfrm>
            <a:off x="576000" y="791781"/>
            <a:ext cx="4154984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对分离现象解释的验证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11824" name="yt_shape_11824"/>
          <p:cNvSpPr txBox="1"/>
          <p:nvPr/>
        </p:nvSpPr>
        <p:spPr>
          <a:xfrm>
            <a:off x="576127" y="1271084"/>
            <a:ext cx="10370075" cy="785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11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演绎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以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F</a:t>
            </a:r>
            <a:r>
              <a:rPr lang="en-US" altLang="zh-CN" sz="2400" b="0" i="0" u="none" baseline="-2500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高茎豌豆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与隐性纯合子矮茎豌豆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杂交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测交后代中高茎与矮茎植株的数量比例应为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825" name="yt_shape_11825"/>
          <p:cNvSpPr txBox="1"/>
          <p:nvPr/>
        </p:nvSpPr>
        <p:spPr>
          <a:xfrm>
            <a:off x="576000" y="1990731"/>
            <a:ext cx="9738243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验证的方法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测交实验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选用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亲本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F</a:t>
            </a:r>
            <a:r>
              <a:rPr lang="en-US" altLang="zh-CN" sz="2400" b="0" i="0" u="none" baseline="-2500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和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隐性纯合子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杂交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826" name="yt_image_118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42340" y="2568062"/>
            <a:ext cx="3237396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277316" y="1520497"/>
            <a:ext cx="7896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∶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86851" y="1943925"/>
            <a:ext cx="17040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隐性纯合子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yt_shape_11828"/>
          <p:cNvSpPr txBox="1"/>
          <p:nvPr/>
        </p:nvSpPr>
        <p:spPr>
          <a:xfrm>
            <a:off x="4871051" y="3702954"/>
            <a:ext cx="222818" cy="432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endParaRPr lang="en-US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9" name="yt_shape_11829"/>
          <p:cNvSpPr txBox="1"/>
          <p:nvPr/>
        </p:nvSpPr>
        <p:spPr>
          <a:xfrm>
            <a:off x="5701346" y="3662026"/>
            <a:ext cx="153888" cy="432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</a:t>
            </a:r>
            <a:endParaRPr lang="en-US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10" name="yt_shape_11830"/>
          <p:cNvSpPr txBox="1"/>
          <p:nvPr/>
        </p:nvSpPr>
        <p:spPr>
          <a:xfrm>
            <a:off x="4769109" y="4512395"/>
            <a:ext cx="376706" cy="432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Dd</a:t>
            </a:r>
            <a:endParaRPr lang="en-US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11" name="yt_shape_11831"/>
          <p:cNvSpPr txBox="1"/>
          <p:nvPr/>
        </p:nvSpPr>
        <p:spPr>
          <a:xfrm>
            <a:off x="6672159" y="4512395"/>
            <a:ext cx="307777" cy="432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dd</a:t>
            </a:r>
            <a:endParaRPr lang="en-US" altLang="zh-CN" sz="2400" b="0" i="0" u="none">
              <a:solidFill>
                <a:srgbClr val="FF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</p:txBody>
      </p:sp>
      <p:sp>
        <p:nvSpPr>
          <p:cNvPr id="12" name="yt_shape_11832"/>
          <p:cNvSpPr txBox="1"/>
          <p:nvPr/>
        </p:nvSpPr>
        <p:spPr>
          <a:xfrm>
            <a:off x="576000" y="5416562"/>
            <a:ext cx="8540800" cy="428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测交的结果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子代出现两种表型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比例为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4988" y="5369756"/>
            <a:ext cx="7896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∶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8" grpId="0" build="allAtOnce"/>
      <p:bldP spid="9" grpId="0" build="allAtOnce"/>
      <p:bldP spid="10" grpId="0" build="allAtOnce"/>
      <p:bldP spid="11" grpId="0" build="allAtOnce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3" name="yt_shape_11833"/>
          <p:cNvSpPr txBox="1"/>
          <p:nvPr/>
        </p:nvSpPr>
        <p:spPr>
          <a:xfrm>
            <a:off x="576127" y="1080000"/>
            <a:ext cx="10370075" cy="1372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二、 分离定律的实质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黑体" panose="02010609060101010101" pitchFamily="49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减数第</a:t>
            </a:r>
            <a:r>
              <a:rPr lang="zh-CN" altLang="zh-CN" sz="100" b="0" i="0" spc="15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 spc="15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一</a:t>
            </a:r>
            <a:r>
              <a:rPr lang="zh-CN" altLang="zh-CN" sz="24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次分裂</a:t>
            </a:r>
            <a:r>
              <a:rPr lang="zh-CN" altLang="zh-CN" sz="100" b="0" i="0" spc="15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 spc="15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后</a:t>
            </a:r>
            <a:r>
              <a:rPr lang="zh-CN" altLang="zh-CN" sz="24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期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等位基因随</a:t>
            </a:r>
            <a:r>
              <a:rPr lang="zh-CN" altLang="zh-CN" sz="100" b="0" i="0" spc="150">
                <a:solidFill>
                  <a:srgbClr val="FF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 </a:t>
            </a:r>
            <a:r>
              <a:rPr lang="zh-CN" altLang="zh-CN" sz="24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sng" spc="15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同源染色体</a:t>
            </a:r>
            <a:r>
              <a:rPr lang="zh-CN" altLang="zh-CN" sz="2400" b="0" i="0" u="sng" spc="15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</a:rPr>
              <a:t>　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的分开而分离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 spc="15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3341" y="1508682"/>
            <a:ext cx="50393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7716" y="1508682"/>
            <a:ext cx="50393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后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7490" y="1508682"/>
            <a:ext cx="179933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4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4"/>
                <a:ea typeface="宋体" panose="02010600030101010101" pitchFamily="2" charset="-122"/>
                <a:cs typeface="+mn-cs"/>
              </a:rPr>
              <a:t>同源染色体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6" name="yt_shape_11836"/>
          <p:cNvSpPr txBox="1"/>
          <p:nvPr/>
        </p:nvSpPr>
        <p:spPr>
          <a:xfrm>
            <a:off x="576000" y="1943925"/>
            <a:ext cx="9464129" cy="14403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 smtClean="0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黑体" panose="02010609060101010101" pitchFamily="49" charset="-122"/>
              </a:rPr>
              <a:t>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　显隐性的判定</a:t>
            </a:r>
            <a:endParaRPr lang="zh-CN" altLang="zh-CN" sz="2400" b="0" i="0" u="none">
              <a:solidFill>
                <a:srgbClr val="000000"/>
              </a:solidFill>
              <a:effectLst/>
              <a:latin typeface="Times New Roman" panose="02020603050405020304" pitchFamily="24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甲性状和乙性状杂交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后代全是甲性状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则甲性状为显性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eaLnBrk="1" latinLnBrk="0" hangingPunct="0">
              <a:lnSpc>
                <a:spcPct val="13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 甲性状和甲性状杂交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后代出现乙性状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anose="02020603050405020304" pitchFamily="24"/>
                <a:ea typeface="宋体" panose="02010600030101010101" pitchFamily="2" charset="-122"/>
              </a:rPr>
              <a:t>则甲性状为显性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0" i="0" u="none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二维过关——过易错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M2Q0YjJkMTg4OGJjODhiMTNlNWU1OWVhYjQ3N2VjMDYifQ=="/>
</p:tagLst>
</file>

<file path=ppt/theme/theme1.xml><?xml version="1.0" encoding="utf-8"?>
<a:theme xmlns:a="http://schemas.openxmlformats.org/drawingml/2006/main" name="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3224</Words>
  <Application>WPS 演示</Application>
  <PresentationFormat>自定义</PresentationFormat>
  <Paragraphs>369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华文行楷</vt:lpstr>
      <vt:lpstr>微软雅黑</vt:lpstr>
      <vt:lpstr>Times New Roman</vt:lpstr>
      <vt:lpstr>方正楷体_GBK</vt:lpstr>
      <vt:lpstr>黑体</vt:lpstr>
      <vt:lpstr>Times New Roman</vt:lpstr>
      <vt:lpstr>Arial Unicode MS</vt:lpstr>
      <vt:lpstr>Calibri</vt:lpstr>
      <vt:lpstr>楷体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lastModifiedBy>萍</cp:lastModifiedBy>
  <cp:revision>11</cp:revision>
  <dcterms:created xsi:type="dcterms:W3CDTF">2025-03-28T17:06:00Z</dcterms:created>
  <dcterms:modified xsi:type="dcterms:W3CDTF">2025-12-02T08:55:42Z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5A7D31655BF4437C99ECAE9FF30B2A5C_13</vt:lpwstr>
  </property>
  <property fmtid="{D5CDD505-2E9C-101B-9397-08002B2CF9AE}" pid="3" name="KSOProductBuildVer">
    <vt:lpwstr>2052-12.1.0.23542</vt:lpwstr>
  </property>
</Properties>
</file>