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77" r:id="rId3"/>
    <p:sldId id="276" r:id="rId4"/>
    <p:sldId id="256" r:id="rId5"/>
    <p:sldId id="257" r:id="rId6"/>
    <p:sldId id="279" r:id="rId7"/>
    <p:sldId id="258" r:id="rId8"/>
    <p:sldId id="259" r:id="rId9"/>
    <p:sldId id="260" r:id="rId10"/>
    <p:sldId id="280" r:id="rId11"/>
    <p:sldId id="263" r:id="rId12"/>
    <p:sldId id="264" r:id="rId13"/>
    <p:sldId id="270" r:id="rId14"/>
    <p:sldId id="271" r:id="rId16"/>
    <p:sldId id="272" r:id="rId17"/>
    <p:sldId id="273" r:id="rId18"/>
    <p:sldId id="274" r:id="rId19"/>
    <p:sldId id="267" r:id="rId20"/>
    <p:sldId id="268"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田小兵" initials="W用" lastIdx="0" clrIdx="0"/>
  <p:cmAuthor id="2" name="Administrator" initials="A" lastIdx="0" clrIdx="1"/>
  <p:cmAuthor id="3" name="作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96.xml"/><Relationship Id="rId3" Type="http://schemas.openxmlformats.org/officeDocument/2006/relationships/tags" Target="../tags/tag95.xml"/><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a:spLocks noGrp="1"/>
          </p:cNvSpPr>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custDataLst>
              <p:tags r:id="rId3"/>
            </p:custDataLst>
          </p:nvPr>
        </p:nvSpPr>
        <p:spPr/>
      </p:sp>
      <p:sp>
        <p:nvSpPr>
          <p:cNvPr id="3" name="文本占位符 2"/>
          <p:cNvSpPr>
            <a:spLocks noGrp="1"/>
          </p:cNvSpPr>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8.xml"/></Relationships>
</file>

<file path=ppt/slides/_rels/slide12.xml.rels><?xml version="1.0" encoding="UTF-8" standalone="yes"?>
<Relationships xmlns="http://schemas.openxmlformats.org/package/2006/relationships"><Relationship Id="rId9" Type="http://schemas.openxmlformats.org/officeDocument/2006/relationships/tags" Target="../tags/tag85.xml"/><Relationship Id="rId8" Type="http://schemas.openxmlformats.org/officeDocument/2006/relationships/tags" Target="../tags/tag84.xml"/><Relationship Id="rId7" Type="http://schemas.openxmlformats.org/officeDocument/2006/relationships/image" Target="../media/image7.jpeg"/><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image" Target="../media/image6.png"/><Relationship Id="rId3" Type="http://schemas.openxmlformats.org/officeDocument/2006/relationships/tags" Target="../tags/tag81.xml"/><Relationship Id="rId2" Type="http://schemas.openxmlformats.org/officeDocument/2006/relationships/tags" Target="../tags/tag80.xml"/><Relationship Id="rId12" Type="http://schemas.openxmlformats.org/officeDocument/2006/relationships/notesSlide" Target="../notesSlides/notesSlide1.xml"/><Relationship Id="rId11" Type="http://schemas.openxmlformats.org/officeDocument/2006/relationships/slideLayout" Target="../slideLayouts/slideLayout2.xml"/><Relationship Id="rId10" Type="http://schemas.openxmlformats.org/officeDocument/2006/relationships/image" Target="../media/image8.jpeg"/><Relationship Id="rId1" Type="http://schemas.openxmlformats.org/officeDocument/2006/relationships/tags" Target="../tags/tag79.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94.xml"/><Relationship Id="rId7" Type="http://schemas.openxmlformats.org/officeDocument/2006/relationships/tags" Target="../tags/tag93.xml"/><Relationship Id="rId6" Type="http://schemas.openxmlformats.org/officeDocument/2006/relationships/tags" Target="../tags/tag92.xml"/><Relationship Id="rId5" Type="http://schemas.openxmlformats.org/officeDocument/2006/relationships/tags" Target="../tags/tag91.xml"/><Relationship Id="rId4" Type="http://schemas.openxmlformats.org/officeDocument/2006/relationships/image" Target="../media/image6.png"/><Relationship Id="rId3" Type="http://schemas.openxmlformats.org/officeDocument/2006/relationships/tags" Target="../tags/tag90.xml"/><Relationship Id="rId2" Type="http://schemas.openxmlformats.org/officeDocument/2006/relationships/tags" Target="../tags/tag89.xml"/><Relationship Id="rId10" Type="http://schemas.openxmlformats.org/officeDocument/2006/relationships/notesSlide" Target="../notesSlides/notesSlide2.xml"/><Relationship Id="rId1" Type="http://schemas.openxmlformats.org/officeDocument/2006/relationships/tags" Target="../tags/tag88.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2.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image" Target="../media/image6.png"/><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s>
</file>

<file path=ppt/slides/_rels/slide15.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2.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image" Target="../media/image6.png"/><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s>
</file>

<file path=ppt/slides/_rels/slide16.xml.rels><?xml version="1.0" encoding="UTF-8" standalone="yes"?>
<Relationships xmlns="http://schemas.openxmlformats.org/package/2006/relationships"><Relationship Id="rId9" Type="http://schemas.openxmlformats.org/officeDocument/2006/relationships/tags" Target="../tags/tag117.xml"/><Relationship Id="rId8" Type="http://schemas.openxmlformats.org/officeDocument/2006/relationships/image" Target="../media/image7.jpeg"/><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image" Target="../media/image6.png"/><Relationship Id="rId3" Type="http://schemas.openxmlformats.org/officeDocument/2006/relationships/tags" Target="../tags/tag113.xml"/><Relationship Id="rId2" Type="http://schemas.openxmlformats.org/officeDocument/2006/relationships/tags" Target="../tags/tag112.xml"/><Relationship Id="rId12" Type="http://schemas.openxmlformats.org/officeDocument/2006/relationships/notesSlide" Target="../notesSlides/notesSlide5.xml"/><Relationship Id="rId11" Type="http://schemas.openxmlformats.org/officeDocument/2006/relationships/slideLayout" Target="../slideLayouts/slideLayout2.xml"/><Relationship Id="rId10" Type="http://schemas.openxmlformats.org/officeDocument/2006/relationships/image" Target="../media/image8.jpeg"/><Relationship Id="rId1" Type="http://schemas.openxmlformats.org/officeDocument/2006/relationships/tags" Target="../tags/tag11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0.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67.xml"/><Relationship Id="rId2" Type="http://schemas.openxmlformats.org/officeDocument/2006/relationships/hyperlink" Target="https://www.bilibili.com/video/BV1uP411z7M4?spm_id_from=333.788.recommend_more_video.0&amp;vd_source=517fd3819a2bf284c6e25504c3b8a611" TargetMode="Externa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3.png"/><Relationship Id="rId7" Type="http://schemas.openxmlformats.org/officeDocument/2006/relationships/tags" Target="../tags/tag72.xml"/><Relationship Id="rId6" Type="http://schemas.openxmlformats.org/officeDocument/2006/relationships/tags" Target="../tags/tag71.xml"/><Relationship Id="rId5" Type="http://schemas.openxmlformats.org/officeDocument/2006/relationships/image" Target="../media/image2.png"/><Relationship Id="rId4" Type="http://schemas.openxmlformats.org/officeDocument/2006/relationships/tags" Target="../tags/tag70.xml"/><Relationship Id="rId3" Type="http://schemas.openxmlformats.org/officeDocument/2006/relationships/image" Target="../media/image1.png"/><Relationship Id="rId2" Type="http://schemas.openxmlformats.org/officeDocument/2006/relationships/tags" Target="../tags/tag69.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4.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6.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custDataLst>
              <p:tags r:id="rId1"/>
            </p:custDataLst>
          </p:nvPr>
        </p:nvSpPr>
        <p:spPr/>
        <p:txBody>
          <a:bodyPr/>
          <a:p>
            <a:endParaRPr lang="zh-CN" altLang="en-US"/>
          </a:p>
        </p:txBody>
      </p:sp>
      <p:sp>
        <p:nvSpPr>
          <p:cNvPr id="3" name="副标题 2"/>
          <p:cNvSpPr>
            <a:spLocks noGrp="1"/>
          </p:cNvSpPr>
          <p:nvPr>
            <p:ph type="subTitle" idx="1"/>
            <p:custDataLst>
              <p:tags r:id="rId2"/>
            </p:custDataLst>
          </p:nvPr>
        </p:nvSpPr>
        <p:spPr/>
        <p:txBody>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741680" y="367665"/>
            <a:ext cx="10582275" cy="5015865"/>
          </a:xfrm>
          <a:prstGeom prst="rect">
            <a:avLst/>
          </a:prstGeom>
          <a:noFill/>
        </p:spPr>
        <p:txBody>
          <a:bodyPr wrap="square" rtlCol="0" anchor="t">
            <a:spAutoFit/>
          </a:bodyPr>
          <a:p>
            <a:r>
              <a:rPr lang="zh-CN" altLang="en-US" sz="3200" b="1">
                <a:latin typeface="楷体" panose="02010609060101010101" charset="-122"/>
                <a:ea typeface="楷体" panose="02010609060101010101" charset="-122"/>
                <a:cs typeface="楷体" panose="02010609060101010101" charset="-122"/>
              </a:rPr>
              <a:t>任务三</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sym typeface="+mn-ea"/>
              </a:rPr>
              <a:t>阅读刚刚被我们删减的部分</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rPr>
              <a:t>尝试分析这些内容在观点的论述上有何</a:t>
            </a:r>
            <a:r>
              <a:rPr lang="zh-CN" altLang="en-US" sz="3200" b="1">
                <a:latin typeface="楷体" panose="02010609060101010101" charset="-122"/>
                <a:ea typeface="楷体" panose="02010609060101010101" charset="-122"/>
                <a:cs typeface="楷体" panose="02010609060101010101" charset="-122"/>
                <a:sym typeface="+mn-ea"/>
              </a:rPr>
              <a:t>优点和不足</a:t>
            </a:r>
            <a:r>
              <a:rPr lang="en-US" altLang="zh-CN" sz="3200" b="1">
                <a:latin typeface="楷体" panose="02010609060101010101" charset="-122"/>
                <a:ea typeface="楷体" panose="02010609060101010101" charset="-122"/>
                <a:cs typeface="楷体" panose="02010609060101010101" charset="-122"/>
                <a:sym typeface="+mn-ea"/>
              </a:rPr>
              <a:t>?</a:t>
            </a:r>
            <a:endParaRPr lang="en-US" altLang="zh-CN" sz="3200" b="1">
              <a:latin typeface="楷体" panose="02010609060101010101" charset="-122"/>
              <a:ea typeface="楷体" panose="02010609060101010101" charset="-122"/>
              <a:cs typeface="楷体" panose="02010609060101010101" charset="-122"/>
            </a:endParaRPr>
          </a:p>
          <a:p>
            <a:endParaRPr lang="zh-CN" altLang="en-US" sz="3200" b="1">
              <a:latin typeface="楷体" panose="02010609060101010101" charset="-122"/>
              <a:ea typeface="楷体" panose="02010609060101010101" charset="-122"/>
              <a:cs typeface="楷体" panose="02010609060101010101" charset="-122"/>
            </a:endParaRPr>
          </a:p>
          <a:p>
            <a:r>
              <a:rPr lang="zh-CN" altLang="en-US" sz="3200" b="1">
                <a:solidFill>
                  <a:srgbClr val="FF0000"/>
                </a:solidFill>
                <a:latin typeface="楷体" panose="02010609060101010101" charset="-122"/>
                <a:ea typeface="楷体" panose="02010609060101010101" charset="-122"/>
                <a:cs typeface="楷体" panose="02010609060101010101" charset="-122"/>
                <a:sym typeface="+mn-ea"/>
              </a:rPr>
              <a:t>优点</a:t>
            </a:r>
            <a:endParaRPr lang="zh-CN" altLang="en-US" sz="3200" b="1">
              <a:solidFill>
                <a:srgbClr val="FF0000"/>
              </a:solidFill>
              <a:latin typeface="楷体" panose="02010609060101010101" charset="-122"/>
              <a:ea typeface="楷体" panose="02010609060101010101" charset="-122"/>
              <a:cs typeface="楷体" panose="02010609060101010101" charset="-122"/>
            </a:endParaRPr>
          </a:p>
          <a:p>
            <a:r>
              <a:rPr lang="en-US" altLang="en-US" sz="3200" b="1">
                <a:latin typeface="楷体" panose="02010609060101010101" charset="-122"/>
                <a:ea typeface="楷体" panose="02010609060101010101" charset="-122"/>
                <a:cs typeface="楷体" panose="02010609060101010101" charset="-122"/>
              </a:rPr>
              <a:t>①</a:t>
            </a:r>
            <a:r>
              <a:rPr lang="zh-CN" altLang="en-US" sz="3200" b="1">
                <a:latin typeface="楷体" panose="02010609060101010101" charset="-122"/>
                <a:ea typeface="楷体" panose="02010609060101010101" charset="-122"/>
                <a:cs typeface="楷体" panose="02010609060101010101" charset="-122"/>
              </a:rPr>
              <a:t>语言的浅显、逻辑的严谨、结构的层次感。</a:t>
            </a:r>
            <a:endParaRPr lang="zh-CN" altLang="en-US" sz="3200" b="1">
              <a:latin typeface="楷体" panose="02010609060101010101" charset="-122"/>
              <a:ea typeface="楷体" panose="02010609060101010101" charset="-122"/>
              <a:cs typeface="楷体" panose="02010609060101010101" charset="-122"/>
            </a:endParaRPr>
          </a:p>
          <a:p>
            <a:r>
              <a:rPr lang="en-US" altLang="en-US" sz="3200" b="1">
                <a:latin typeface="楷体" panose="02010609060101010101" charset="-122"/>
                <a:ea typeface="楷体" panose="02010609060101010101" charset="-122"/>
                <a:cs typeface="楷体" panose="02010609060101010101" charset="-122"/>
              </a:rPr>
              <a:t>②</a:t>
            </a:r>
            <a:r>
              <a:rPr lang="zh-CN" altLang="en-US" sz="3200" b="1">
                <a:latin typeface="楷体" panose="02010609060101010101" charset="-122"/>
                <a:ea typeface="楷体" panose="02010609060101010101" charset="-122"/>
                <a:cs typeface="楷体" panose="02010609060101010101" charset="-122"/>
              </a:rPr>
              <a:t>反复论说，反复举例，正反论说</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rPr>
              <a:t>务求把意思说得明白</a:t>
            </a:r>
            <a:endParaRPr lang="zh-CN" altLang="en-US" sz="3200" b="1">
              <a:latin typeface="楷体" panose="02010609060101010101" charset="-122"/>
              <a:ea typeface="楷体" panose="02010609060101010101" charset="-122"/>
              <a:cs typeface="楷体" panose="02010609060101010101" charset="-122"/>
            </a:endParaRPr>
          </a:p>
          <a:p>
            <a:r>
              <a:rPr lang="zh-CN" altLang="en-US" sz="3200" b="1">
                <a:solidFill>
                  <a:srgbClr val="FF0000"/>
                </a:solidFill>
                <a:latin typeface="楷体" panose="02010609060101010101" charset="-122"/>
                <a:ea typeface="楷体" panose="02010609060101010101" charset="-122"/>
                <a:cs typeface="楷体" panose="02010609060101010101" charset="-122"/>
              </a:rPr>
              <a:t>不足</a:t>
            </a:r>
            <a:endParaRPr lang="zh-CN" altLang="en-US" sz="3200" b="1">
              <a:solidFill>
                <a:srgbClr val="FF0000"/>
              </a:solidFill>
              <a:latin typeface="楷体" panose="02010609060101010101" charset="-122"/>
              <a:ea typeface="楷体" panose="02010609060101010101" charset="-122"/>
              <a:cs typeface="楷体" panose="02010609060101010101" charset="-122"/>
            </a:endParaRPr>
          </a:p>
          <a:p>
            <a:r>
              <a:rPr lang="en-US" altLang="en-US" sz="3200" b="1">
                <a:latin typeface="楷体" panose="02010609060101010101" charset="-122"/>
                <a:ea typeface="楷体" panose="02010609060101010101" charset="-122"/>
                <a:cs typeface="楷体" panose="02010609060101010101" charset="-122"/>
                <a:sym typeface="+mn-ea"/>
              </a:rPr>
              <a:t>①</a:t>
            </a:r>
            <a:r>
              <a:rPr lang="zh-CN" altLang="en-US" sz="3200" b="1">
                <a:latin typeface="楷体" panose="02010609060101010101" charset="-122"/>
                <a:ea typeface="楷体" panose="02010609060101010101" charset="-122"/>
                <a:cs typeface="楷体" panose="02010609060101010101" charset="-122"/>
                <a:sym typeface="+mn-ea"/>
              </a:rPr>
              <a:t>重复之嫌</a:t>
            </a:r>
            <a:endParaRPr lang="zh-CN" altLang="en-US" sz="3200" b="1">
              <a:latin typeface="楷体" panose="02010609060101010101" charset="-122"/>
              <a:ea typeface="楷体" panose="02010609060101010101" charset="-122"/>
              <a:cs typeface="楷体" panose="02010609060101010101" charset="-122"/>
            </a:endParaRPr>
          </a:p>
          <a:p>
            <a:r>
              <a:rPr lang="en-US" altLang="en-US" sz="3200" b="1">
                <a:latin typeface="楷体" panose="02010609060101010101" charset="-122"/>
                <a:ea typeface="楷体" panose="02010609060101010101" charset="-122"/>
                <a:cs typeface="楷体" panose="02010609060101010101" charset="-122"/>
              </a:rPr>
              <a:t>②</a:t>
            </a:r>
            <a:r>
              <a:rPr lang="zh-CN" altLang="en-US" sz="3200" b="1">
                <a:latin typeface="楷体" panose="02010609060101010101" charset="-122"/>
                <a:ea typeface="楷体" panose="02010609060101010101" charset="-122"/>
                <a:cs typeface="楷体" panose="02010609060101010101" charset="-122"/>
              </a:rPr>
              <a:t>逻辑错误</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rPr>
              <a:t>单一归因</a:t>
            </a:r>
            <a:r>
              <a:rPr lang="en-US" altLang="zh-CN" sz="3200" b="1">
                <a:latin typeface="楷体" panose="02010609060101010101" charset="-122"/>
                <a:ea typeface="楷体" panose="02010609060101010101" charset="-122"/>
                <a:cs typeface="楷体" panose="02010609060101010101" charset="-122"/>
              </a:rPr>
              <a:t>)</a:t>
            </a:r>
            <a:endParaRPr lang="en-US" altLang="zh-CN" sz="3200" b="1">
              <a:latin typeface="楷体" panose="02010609060101010101" charset="-122"/>
              <a:ea typeface="楷体" panose="02010609060101010101" charset="-122"/>
              <a:cs typeface="楷体" panose="02010609060101010101" charset="-122"/>
            </a:endParaRPr>
          </a:p>
          <a:p>
            <a:endParaRPr lang="zh-CN" altLang="en-US" sz="3200" b="1">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25475" y="350520"/>
            <a:ext cx="10882630" cy="6000750"/>
          </a:xfrm>
          <a:prstGeom prst="rect">
            <a:avLst/>
          </a:prstGeom>
          <a:noFill/>
        </p:spPr>
        <p:txBody>
          <a:bodyPr wrap="square" rtlCol="0" anchor="t">
            <a:spAutoFit/>
          </a:bodyPr>
          <a:p>
            <a:r>
              <a:rPr lang="zh-CN" altLang="en-US" sz="3200">
                <a:latin typeface="楷体" panose="02010609060101010101" charset="-122"/>
                <a:ea typeface="楷体" panose="02010609060101010101" charset="-122"/>
                <a:cs typeface="楷体" panose="02010609060101010101" charset="-122"/>
              </a:rPr>
              <a:t>结合背景知识</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思考为何会呈现如此鲜明的特点</a:t>
            </a:r>
            <a:r>
              <a:rPr lang="en-US" altLang="zh-CN" sz="3200">
                <a:latin typeface="楷体" panose="02010609060101010101" charset="-122"/>
                <a:ea typeface="楷体" panose="02010609060101010101" charset="-122"/>
                <a:cs typeface="楷体" panose="02010609060101010101" charset="-122"/>
              </a:rPr>
              <a:t>?</a:t>
            </a:r>
            <a:endParaRPr lang="en-US" altLang="zh-CN" sz="3200">
              <a:latin typeface="楷体" panose="02010609060101010101" charset="-122"/>
              <a:ea typeface="楷体" panose="02010609060101010101" charset="-122"/>
              <a:cs typeface="楷体" panose="02010609060101010101" charset="-122"/>
            </a:endParaRPr>
          </a:p>
          <a:p>
            <a:endParaRPr lang="en-US" altLang="zh-CN" sz="3200">
              <a:latin typeface="楷体" panose="02010609060101010101" charset="-122"/>
              <a:ea typeface="楷体" panose="02010609060101010101" charset="-122"/>
              <a:cs typeface="楷体" panose="02010609060101010101" charset="-122"/>
            </a:endParaRPr>
          </a:p>
          <a:p>
            <a:r>
              <a:rPr lang="zh-CN" altLang="en-US" sz="3200">
                <a:latin typeface="楷体" panose="02010609060101010101" charset="-122"/>
                <a:ea typeface="楷体" panose="02010609060101010101" charset="-122"/>
                <a:cs typeface="楷体" panose="02010609060101010101" charset="-122"/>
              </a:rPr>
              <a:t>钱振</a:t>
            </a:r>
            <a:r>
              <a:rPr lang="en-US" altLang="zh-CN" sz="3200" b="1">
                <a:latin typeface="楷体" panose="02010609060101010101" charset="-122"/>
                <a:ea typeface="楷体" panose="02010609060101010101" charset="-122"/>
                <a:cs typeface="楷体" panose="02010609060101010101" charset="-122"/>
                <a:sym typeface="+mn-ea"/>
              </a:rPr>
              <a:t>鍠</a:t>
            </a:r>
            <a:r>
              <a:rPr lang="zh-CN" altLang="en-US" sz="3200">
                <a:latin typeface="楷体" panose="02010609060101010101" charset="-122"/>
                <a:ea typeface="楷体" panose="02010609060101010101" charset="-122"/>
                <a:cs typeface="楷体" panose="02010609060101010101" charset="-122"/>
              </a:rPr>
              <a:t>在《名山小言》</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文章有为我与兼爱之不同。为我者只取我自家明白，虽查，虽无第二人解，亦何伤哉，老子古简，庄生诡诞，皆是也》兼爱者必使我一人之心共喻于天下，语不尽不止</a:t>
            </a:r>
            <a:r>
              <a:rPr lang="en-US" altLang="zh-CN" sz="3200">
                <a:latin typeface="楷体" panose="02010609060101010101" charset="-122"/>
                <a:ea typeface="楷体" panose="02010609060101010101" charset="-122"/>
                <a:cs typeface="楷体" panose="02010609060101010101" charset="-122"/>
              </a:rPr>
              <a:t>,</a:t>
            </a:r>
            <a:r>
              <a:rPr lang="zh-CN" altLang="en-US" sz="3200">
                <a:solidFill>
                  <a:srgbClr val="FF0000"/>
                </a:solidFill>
                <a:latin typeface="楷体" panose="02010609060101010101" charset="-122"/>
                <a:ea typeface="楷体" panose="02010609060101010101" charset="-122"/>
                <a:cs typeface="楷体" panose="02010609060101010101" charset="-122"/>
              </a:rPr>
              <a:t>孟子详明，墨子重复</a:t>
            </a:r>
            <a:r>
              <a:rPr lang="zh-CN" altLang="en-US" sz="3200">
                <a:latin typeface="楷体" panose="02010609060101010101" charset="-122"/>
                <a:ea typeface="楷体" panose="02010609060101010101" charset="-122"/>
                <a:cs typeface="楷体" panose="02010609060101010101" charset="-122"/>
              </a:rPr>
              <a:t>，是也。</a:t>
            </a:r>
            <a:r>
              <a:rPr lang="en-US" altLang="zh-CN" sz="3200">
                <a:latin typeface="楷体" panose="02010609060101010101" charset="-122"/>
                <a:ea typeface="楷体" panose="02010609060101010101" charset="-122"/>
                <a:cs typeface="楷体" panose="02010609060101010101" charset="-122"/>
              </a:rPr>
              <a:t>”</a:t>
            </a:r>
            <a:endParaRPr lang="en-US" altLang="zh-CN" sz="3200">
              <a:latin typeface="楷体" panose="02010609060101010101" charset="-122"/>
              <a:ea typeface="楷体" panose="02010609060101010101" charset="-122"/>
              <a:cs typeface="楷体" panose="02010609060101010101" charset="-122"/>
            </a:endParaRPr>
          </a:p>
          <a:p>
            <a:endParaRPr lang="en-US" altLang="zh-CN" sz="3200">
              <a:latin typeface="楷体" panose="02010609060101010101" charset="-122"/>
              <a:ea typeface="楷体" panose="02010609060101010101" charset="-122"/>
              <a:cs typeface="楷体" panose="02010609060101010101" charset="-122"/>
            </a:endParaRPr>
          </a:p>
          <a:p>
            <a:r>
              <a:rPr lang="en-US" altLang="en-US" sz="3200">
                <a:latin typeface="楷体" panose="02010609060101010101" charset="-122"/>
                <a:ea typeface="楷体" panose="02010609060101010101" charset="-122"/>
                <a:cs typeface="楷体" panose="02010609060101010101" charset="-122"/>
              </a:rPr>
              <a:t>①</a:t>
            </a:r>
            <a:r>
              <a:rPr lang="zh-CN" altLang="en-US" sz="3200">
                <a:latin typeface="楷体" panose="02010609060101010101" charset="-122"/>
                <a:ea typeface="楷体" panose="02010609060101010101" charset="-122"/>
                <a:cs typeface="楷体" panose="02010609060101010101" charset="-122"/>
              </a:rPr>
              <a:t>便于传播对象接受。墨家中的人员来自各行各业</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来自社会低层</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墨子学派的受众也都是底层平民</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文化程度低。</a:t>
            </a:r>
            <a:endParaRPr lang="zh-CN" altLang="en-US" sz="3200">
              <a:latin typeface="楷体" panose="02010609060101010101" charset="-122"/>
              <a:ea typeface="楷体" panose="02010609060101010101" charset="-122"/>
              <a:cs typeface="楷体" panose="02010609060101010101" charset="-122"/>
            </a:endParaRPr>
          </a:p>
          <a:p>
            <a:endParaRPr lang="zh-CN" altLang="en-US" sz="3200">
              <a:latin typeface="楷体" panose="02010609060101010101" charset="-122"/>
              <a:ea typeface="楷体" panose="02010609060101010101" charset="-122"/>
              <a:cs typeface="楷体" panose="02010609060101010101" charset="-122"/>
            </a:endParaRPr>
          </a:p>
          <a:p>
            <a:r>
              <a:rPr lang="en-US" altLang="en-US" sz="3200">
                <a:latin typeface="楷体" panose="02010609060101010101" charset="-122"/>
                <a:ea typeface="楷体" panose="02010609060101010101" charset="-122"/>
                <a:cs typeface="楷体" panose="02010609060101010101" charset="-122"/>
              </a:rPr>
              <a:t>②</a:t>
            </a:r>
            <a:r>
              <a:rPr lang="zh-CN" altLang="en-US" sz="3200">
                <a:latin typeface="楷体" panose="02010609060101010101" charset="-122"/>
                <a:ea typeface="楷体" panose="02010609060101010101" charset="-122"/>
                <a:cs typeface="楷体" panose="02010609060101010101" charset="-122"/>
              </a:rPr>
              <a:t>符合墨子的美学追求</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实用至上</a:t>
            </a:r>
            <a:endParaRPr lang="zh-CN" altLang="en-US" sz="3200">
              <a:latin typeface="楷体" panose="02010609060101010101" charset="-122"/>
              <a:ea typeface="楷体" panose="02010609060101010101" charset="-122"/>
              <a:cs typeface="楷体" panose="02010609060101010101" charset="-122"/>
            </a:endParaRPr>
          </a:p>
          <a:p>
            <a:endParaRPr lang="zh-CN" altLang="en-US" sz="3200">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402590" y="372745"/>
            <a:ext cx="11386820" cy="6106795"/>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custDataLst>
              <p:tags r:id="rId2"/>
            </p:custDataLst>
          </p:nvPr>
        </p:nvSpPr>
        <p:spPr>
          <a:xfrm>
            <a:off x="2789555" y="4794885"/>
            <a:ext cx="8389620" cy="953135"/>
          </a:xfrm>
          <a:prstGeom prst="rect">
            <a:avLst/>
          </a:prstGeom>
          <a:solidFill>
            <a:schemeClr val="bg1"/>
          </a:solidFill>
        </p:spPr>
        <p:txBody>
          <a:bodyPr wrap="square" rtlCol="0">
            <a:spAutoFit/>
          </a:bodyPr>
          <a:lstStyle/>
          <a:p>
            <a:pPr marL="0" indent="0" eaLnBrk="0" fontAlgn="auto" latinLnBrk="1" hangingPunct="0">
              <a:lnSpc>
                <a:spcPct val="100000"/>
              </a:lnSpc>
              <a:spcBef>
                <a:spcPct val="0"/>
              </a:spcBef>
              <a:buNone/>
            </a:pPr>
            <a:r>
              <a:rPr sz="2800">
                <a:latin typeface="华文楷体" panose="02010600040101010101" charset="-122"/>
                <a:ea typeface="华文楷体" panose="02010600040101010101" charset="-122"/>
                <a:sym typeface="+mn-ea"/>
              </a:rPr>
              <a:t>《说文·秝部》：“兼，并也。兼持二禾。”</a:t>
            </a:r>
            <a:endParaRPr sz="2800">
              <a:latin typeface="华文楷体" panose="02010600040101010101" charset="-122"/>
              <a:ea typeface="华文楷体" panose="02010600040101010101" charset="-122"/>
              <a:sym typeface="+mn-ea"/>
            </a:endParaRPr>
          </a:p>
          <a:p>
            <a:pPr marL="0" indent="0" eaLnBrk="0" fontAlgn="auto" latinLnBrk="1" hangingPunct="0">
              <a:lnSpc>
                <a:spcPct val="100000"/>
              </a:lnSpc>
              <a:spcBef>
                <a:spcPct val="0"/>
              </a:spcBef>
              <a:buNone/>
            </a:pPr>
            <a:r>
              <a:rPr sz="2800">
                <a:latin typeface="华文楷体" panose="02010600040101010101" charset="-122"/>
                <a:ea typeface="华文楷体" panose="02010600040101010101" charset="-122"/>
                <a:sym typeface="+mn-ea"/>
              </a:rPr>
              <a:t>“兼收并蓄”、“兼容并包”。</a:t>
            </a:r>
            <a:endParaRPr sz="2800">
              <a:latin typeface="华文楷体" panose="02010600040101010101" charset="-122"/>
              <a:ea typeface="华文楷体" panose="02010600040101010101" charset="-122"/>
              <a:sym typeface="+mn-ea"/>
            </a:endParaRPr>
          </a:p>
        </p:txBody>
      </p:sp>
      <p:pic>
        <p:nvPicPr>
          <p:cNvPr id="8" name="图片 7"/>
          <p:cNvPicPr>
            <a:picLocks noChangeAspect="1"/>
          </p:cNvPicPr>
          <p:nvPr>
            <p:custDataLst>
              <p:tags r:id="rId3"/>
            </p:custDataLst>
          </p:nvPr>
        </p:nvPicPr>
        <p:blipFill>
          <a:blip r:embed="rId4"/>
          <a:stretch>
            <a:fillRect/>
          </a:stretch>
        </p:blipFill>
        <p:spPr>
          <a:xfrm>
            <a:off x="-357505" y="-80645"/>
            <a:ext cx="1927860" cy="1927860"/>
          </a:xfrm>
          <a:prstGeom prst="rect">
            <a:avLst/>
          </a:prstGeom>
        </p:spPr>
      </p:pic>
      <p:sp>
        <p:nvSpPr>
          <p:cNvPr id="3" name="文本框 2"/>
          <p:cNvSpPr txBox="1"/>
          <p:nvPr>
            <p:custDataLst>
              <p:tags r:id="rId5"/>
            </p:custDataLst>
          </p:nvPr>
        </p:nvSpPr>
        <p:spPr>
          <a:xfrm>
            <a:off x="1018540" y="372745"/>
            <a:ext cx="10691495" cy="1383665"/>
          </a:xfrm>
          <a:prstGeom prst="rect">
            <a:avLst/>
          </a:prstGeom>
          <a:solidFill>
            <a:srgbClr val="C00000"/>
          </a:solidFill>
        </p:spPr>
        <p:txBody>
          <a:bodyPr wrap="square" rtlCol="0" anchor="t">
            <a:spAutoFit/>
          </a:bodyPr>
          <a:lstStyle/>
          <a:p>
            <a:pPr marL="0" indent="0" eaLnBrk="0" fontAlgn="base" hangingPunct="0">
              <a:lnSpc>
                <a:spcPct val="150000"/>
              </a:lnSpc>
              <a:spcBef>
                <a:spcPct val="0"/>
              </a:spcBef>
              <a:spcAft>
                <a:spcPct val="0"/>
              </a:spcAft>
              <a:buFont typeface="Wingdings" panose="05000000000000000000" pitchFamily="2" charset="2"/>
              <a:buNone/>
            </a:pPr>
            <a:r>
              <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儒墨两家一度被世人成为战国两大“显学”。墨子的的“兼爱”和孔孟的“仁爱”内容有何异同？</a:t>
            </a:r>
            <a:endParaRPr lang="zh-CN" altLang="zh-CN" sz="2800" b="1" ker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4" name="图片 4"/>
          <p:cNvPicPr>
            <a:picLocks noChangeAspect="1"/>
          </p:cNvPicPr>
          <p:nvPr>
            <p:custDataLst>
              <p:tags r:id="rId6"/>
            </p:custDataLst>
          </p:nvPr>
        </p:nvPicPr>
        <p:blipFill>
          <a:blip r:embed="rId7"/>
          <a:srcRect l="8967" t="9033" r="8467" b="9000"/>
          <a:stretch>
            <a:fillRect/>
          </a:stretch>
        </p:blipFill>
        <p:spPr>
          <a:xfrm>
            <a:off x="1150620" y="2416810"/>
            <a:ext cx="1473200" cy="1473200"/>
          </a:xfrm>
          <a:prstGeom prst="rect">
            <a:avLst/>
          </a:prstGeom>
        </p:spPr>
      </p:pic>
      <p:sp>
        <p:nvSpPr>
          <p:cNvPr id="5" name="文本框 4"/>
          <p:cNvSpPr txBox="1"/>
          <p:nvPr>
            <p:custDataLst>
              <p:tags r:id="rId8"/>
            </p:custDataLst>
          </p:nvPr>
        </p:nvSpPr>
        <p:spPr>
          <a:xfrm>
            <a:off x="2789555" y="1898650"/>
            <a:ext cx="8792210" cy="2509520"/>
          </a:xfrm>
          <a:prstGeom prst="rect">
            <a:avLst/>
          </a:prstGeom>
          <a:solidFill>
            <a:schemeClr val="bg1"/>
          </a:solidFill>
        </p:spPr>
        <p:txBody>
          <a:bodyPr wrap="square" rtlCol="0">
            <a:spAutoFit/>
          </a:bodyPr>
          <a:lstStyle/>
          <a:p>
            <a:pPr indent="0" fontAlgn="auto"/>
            <a:r>
              <a:rPr lang="zh-CN" sz="2400">
                <a:latin typeface="华文楷体" panose="02010600040101010101" charset="-122"/>
                <a:ea typeface="华文楷体" panose="02010600040101010101" charset="-122"/>
                <a:sym typeface="+mn-ea"/>
              </a:rPr>
              <a:t>仁：</a:t>
            </a:r>
            <a:r>
              <a:rPr sz="2400">
                <a:latin typeface="华文楷体" panose="02010600040101010101" charset="-122"/>
                <a:ea typeface="华文楷体" panose="02010600040101010101" charset="-122"/>
                <a:sym typeface="+mn-ea"/>
              </a:rPr>
              <a:t>会意字，从人，从二。</a:t>
            </a:r>
            <a:endParaRPr sz="2400" b="0">
              <a:latin typeface="华文楷体" panose="02010600040101010101" charset="-122"/>
              <a:ea typeface="华文楷体" panose="02010600040101010101" charset="-122"/>
            </a:endParaRPr>
          </a:p>
          <a:p>
            <a:pPr indent="0" algn="l" fontAlgn="auto">
              <a:spcBef>
                <a:spcPts val="1200"/>
              </a:spcBef>
              <a:buClrTx/>
              <a:buSzTx/>
              <a:buFontTx/>
            </a:pPr>
            <a:r>
              <a:rPr sz="2400">
                <a:latin typeface="华文楷体" panose="02010600040101010101" charset="-122"/>
                <a:ea typeface="华文楷体" panose="02010600040101010101" charset="-122"/>
                <a:sym typeface="+mn-ea"/>
              </a:rPr>
              <a:t>《说文解字》：仁，亲也。亲者，密至也。</a:t>
            </a:r>
            <a:endParaRPr sz="2400">
              <a:latin typeface="华文楷体" panose="02010600040101010101" charset="-122"/>
              <a:ea typeface="华文楷体" panose="02010600040101010101" charset="-122"/>
              <a:sym typeface="+mn-ea"/>
            </a:endParaRPr>
          </a:p>
          <a:p>
            <a:pPr indent="0" algn="l" fontAlgn="auto">
              <a:spcBef>
                <a:spcPts val="1200"/>
              </a:spcBef>
              <a:buClrTx/>
              <a:buSzTx/>
              <a:buFontTx/>
            </a:pPr>
            <a:r>
              <a:rPr sz="2400">
                <a:latin typeface="华文楷体" panose="02010600040101010101" charset="-122"/>
                <a:ea typeface="华文楷体" panose="02010600040101010101" charset="-122"/>
                <a:sym typeface="+mn-ea"/>
              </a:rPr>
              <a:t>子曰:“仁者,人也，亲亲为大。”(《中庸》)</a:t>
            </a:r>
            <a:endParaRPr sz="2400">
              <a:latin typeface="华文楷体" panose="02010600040101010101" charset="-122"/>
              <a:ea typeface="华文楷体" panose="02010600040101010101" charset="-122"/>
              <a:sym typeface="+mn-ea"/>
            </a:endParaRPr>
          </a:p>
          <a:p>
            <a:pPr indent="0" algn="l" fontAlgn="auto">
              <a:spcBef>
                <a:spcPts val="1200"/>
              </a:spcBef>
              <a:buClrTx/>
              <a:buSzTx/>
              <a:buFontTx/>
            </a:pPr>
            <a:r>
              <a:rPr sz="2400">
                <a:latin typeface="华文楷体" panose="02010600040101010101" charset="-122"/>
                <a:ea typeface="华文楷体" panose="02010600040101010101" charset="-122"/>
                <a:sym typeface="+mn-ea"/>
              </a:rPr>
              <a:t>老吾老，以及人之老;幼吾幼，以及人之幼。(《孟子》)</a:t>
            </a:r>
            <a:endParaRPr sz="2400">
              <a:latin typeface="华文楷体" panose="02010600040101010101" charset="-122"/>
              <a:ea typeface="华文楷体" panose="02010600040101010101" charset="-122"/>
            </a:endParaRPr>
          </a:p>
          <a:p>
            <a:pPr indent="0">
              <a:lnSpc>
                <a:spcPct val="130000"/>
              </a:lnSpc>
              <a:buFont typeface="Wingdings" panose="05000000000000000000" pitchFamily="2" charset="2"/>
              <a:buNone/>
            </a:pPr>
            <a:r>
              <a:rPr sz="2400">
                <a:latin typeface="华文楷体" panose="02010600040101010101" charset="-122"/>
                <a:ea typeface="华文楷体" panose="02010600040101010101" charset="-122"/>
                <a:sym typeface="+mn-ea"/>
              </a:rPr>
              <a:t>孟子曰:“亲亲而仁民，仁民而爱物。”(《孟子》）</a:t>
            </a:r>
            <a:endParaRPr lang="en-US" sz="2400" b="1">
              <a:solidFill>
                <a:srgbClr val="0070C0"/>
              </a:solidFill>
              <a:latin typeface="宋体" panose="02010600030101010101" pitchFamily="2" charset="-122"/>
              <a:ea typeface="宋体" panose="02010600030101010101" pitchFamily="2" charset="-122"/>
              <a:cs typeface="楷体" panose="02010609060101010101" charset="-122"/>
              <a:sym typeface="+mn-ea"/>
            </a:endParaRPr>
          </a:p>
        </p:txBody>
      </p:sp>
      <p:pic>
        <p:nvPicPr>
          <p:cNvPr id="6" name="图片 5"/>
          <p:cNvPicPr>
            <a:picLocks noChangeAspect="1"/>
          </p:cNvPicPr>
          <p:nvPr>
            <p:custDataLst>
              <p:tags r:id="rId9"/>
            </p:custDataLst>
          </p:nvPr>
        </p:nvPicPr>
        <p:blipFill>
          <a:blip r:embed="rId10"/>
          <a:srcRect l="8700" t="7967" r="9733" b="9733"/>
          <a:stretch>
            <a:fillRect/>
          </a:stretch>
        </p:blipFill>
        <p:spPr>
          <a:xfrm>
            <a:off x="1077595" y="4498340"/>
            <a:ext cx="1546225" cy="1546225"/>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402590" y="372745"/>
            <a:ext cx="11386820" cy="6106795"/>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custDataLst>
              <p:tags r:id="rId2"/>
            </p:custDataLst>
          </p:nvPr>
        </p:nvSpPr>
        <p:spPr>
          <a:xfrm>
            <a:off x="402590" y="2061845"/>
            <a:ext cx="11386820" cy="1383665"/>
          </a:xfrm>
          <a:prstGeom prst="rect">
            <a:avLst/>
          </a:prstGeom>
          <a:solidFill>
            <a:schemeClr val="bg1"/>
          </a:solidFill>
        </p:spPr>
        <p:txBody>
          <a:bodyPr wrap="square" rtlCol="0">
            <a:spAutoFit/>
          </a:bodyPr>
          <a:lstStyle/>
          <a:p>
            <a:pPr>
              <a:lnSpc>
                <a:spcPct val="150000"/>
              </a:lnSpc>
              <a:buFontTx/>
              <a:buNone/>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二者都显出了</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爱的普遍性</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，孔子的“泛爱众”与墨子的“兼相爱，交相利”都体现了爱的普遍性、广泛性。</a:t>
            </a:r>
            <a:endParaRPr sz="2800">
              <a:latin typeface="华文楷体" panose="02010600040101010101" charset="-122"/>
              <a:ea typeface="华文楷体" panose="02010600040101010101" charset="-122"/>
              <a:sym typeface="+mn-ea"/>
            </a:endParaRPr>
          </a:p>
        </p:txBody>
      </p:sp>
      <p:pic>
        <p:nvPicPr>
          <p:cNvPr id="8" name="图片 7"/>
          <p:cNvPicPr>
            <a:picLocks noChangeAspect="1"/>
          </p:cNvPicPr>
          <p:nvPr>
            <p:custDataLst>
              <p:tags r:id="rId3"/>
            </p:custDataLst>
          </p:nvPr>
        </p:nvPicPr>
        <p:blipFill>
          <a:blip r:embed="rId4"/>
          <a:stretch>
            <a:fillRect/>
          </a:stretch>
        </p:blipFill>
        <p:spPr>
          <a:xfrm>
            <a:off x="-357505" y="-80645"/>
            <a:ext cx="1927860" cy="1927860"/>
          </a:xfrm>
          <a:prstGeom prst="rect">
            <a:avLst/>
          </a:prstGeom>
        </p:spPr>
      </p:pic>
      <p:sp>
        <p:nvSpPr>
          <p:cNvPr id="3" name="文本框 2"/>
          <p:cNvSpPr txBox="1"/>
          <p:nvPr>
            <p:custDataLst>
              <p:tags r:id="rId5"/>
            </p:custDataLst>
          </p:nvPr>
        </p:nvSpPr>
        <p:spPr>
          <a:xfrm>
            <a:off x="1907540" y="372745"/>
            <a:ext cx="8873490" cy="737235"/>
          </a:xfrm>
          <a:prstGeom prst="rect">
            <a:avLst/>
          </a:prstGeom>
          <a:solidFill>
            <a:schemeClr val="bg1">
              <a:lumMod val="65000"/>
            </a:schemeClr>
          </a:solidFill>
        </p:spPr>
        <p:txBody>
          <a:bodyPr wrap="square" rtlCol="0" anchor="t">
            <a:spAutoFit/>
          </a:bodyPr>
          <a:lstStyle/>
          <a:p>
            <a:pPr marL="0" indent="0" eaLnBrk="0" fontAlgn="base" hangingPunct="0">
              <a:lnSpc>
                <a:spcPct val="150000"/>
              </a:lnSpc>
              <a:spcBef>
                <a:spcPct val="0"/>
              </a:spcBef>
              <a:spcAft>
                <a:spcPct val="0"/>
              </a:spcAft>
              <a:buFont typeface="Wingdings" panose="05000000000000000000" pitchFamily="2" charset="2"/>
              <a:buNone/>
            </a:pPr>
            <a:r>
              <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墨子的的“兼爱”和孔孟的“仁爱”内容</a:t>
            </a:r>
            <a:r>
              <a:rPr lang="zh-CN" altLang="zh-CN" sz="2800" b="1">
                <a:solidFill>
                  <a:srgbClr val="C00000"/>
                </a:solidFill>
                <a:latin typeface="华文楷体" panose="02010600040101010101" charset="-122"/>
                <a:ea typeface="华文楷体" panose="02010600040101010101" charset="-122"/>
                <a:cs typeface="黑体" panose="02010609060101010101" pitchFamily="49" charset="-122"/>
                <a:sym typeface="+mn-ea"/>
              </a:rPr>
              <a:t>相同之处</a:t>
            </a:r>
            <a:endParaRPr lang="zh-CN" altLang="zh-CN" sz="2800" b="1">
              <a:solidFill>
                <a:srgbClr val="C00000"/>
              </a:solidFill>
              <a:latin typeface="华文楷体" panose="02010600040101010101" charset="-122"/>
              <a:ea typeface="华文楷体" panose="02010600040101010101" charset="-122"/>
              <a:cs typeface="黑体" panose="02010609060101010101" pitchFamily="49" charset="-122"/>
              <a:sym typeface="+mn-ea"/>
            </a:endParaRPr>
          </a:p>
        </p:txBody>
      </p:sp>
      <p:sp>
        <p:nvSpPr>
          <p:cNvPr id="7" name="文本框 6"/>
          <p:cNvSpPr txBox="1"/>
          <p:nvPr>
            <p:custDataLst>
              <p:tags r:id="rId6"/>
            </p:custDataLst>
          </p:nvPr>
        </p:nvSpPr>
        <p:spPr>
          <a:xfrm>
            <a:off x="402590" y="1324610"/>
            <a:ext cx="3513455" cy="737235"/>
          </a:xfrm>
          <a:prstGeom prst="rect">
            <a:avLst/>
          </a:prstGeom>
          <a:solidFill>
            <a:srgbClr val="C00000"/>
          </a:solidFill>
        </p:spPr>
        <p:txBody>
          <a:bodyPr wrap="square" rtlCol="0">
            <a:spAutoFit/>
          </a:bodyPr>
          <a:lstStyle/>
          <a:p>
            <a:pPr algn="ctr">
              <a:lnSpc>
                <a:spcPct val="150000"/>
              </a:lnSpc>
              <a:buFontTx/>
              <a:buNone/>
            </a:pPr>
            <a:r>
              <a:rPr lang="en-US" altLang="zh-CN" sz="2800" b="1">
                <a:ln w="9525" cap="flat" cmpd="sng" algn="ctr">
                  <a:noFill/>
                  <a:prstDash val="solid"/>
                  <a:round/>
                  <a:headEnd type="none" w="med" len="med"/>
                  <a:tailEnd type="none" w="med" len="med"/>
                </a:ln>
                <a:solidFill>
                  <a:schemeClr val="bg1"/>
                </a:solidFill>
                <a:latin typeface="华文楷体" panose="02010600040101010101" charset="-122"/>
                <a:ea typeface="华文楷体" panose="02010600040101010101" charset="-122"/>
                <a:cs typeface="华文楷体" panose="02010600040101010101" charset="-122"/>
                <a:sym typeface="Wingdings" panose="05000000000000000000" charset="0"/>
              </a:rPr>
              <a:t>内涵一致</a:t>
            </a:r>
            <a:endParaRPr lang="en-US" altLang="zh-CN" sz="2800" b="1">
              <a:ln w="9525" cap="flat" cmpd="sng" algn="ctr">
                <a:noFill/>
                <a:prstDash val="solid"/>
                <a:round/>
                <a:headEnd type="none" w="med" len="med"/>
                <a:tailEnd type="none" w="med" len="med"/>
              </a:ln>
              <a:solidFill>
                <a:schemeClr val="bg1"/>
              </a:solidFill>
              <a:latin typeface="华文楷体" panose="02010600040101010101" charset="-122"/>
              <a:ea typeface="华文楷体" panose="02010600040101010101" charset="-122"/>
              <a:cs typeface="华文楷体" panose="02010600040101010101" charset="-122"/>
              <a:sym typeface="Wingdings" panose="05000000000000000000" charset="0"/>
            </a:endParaRPr>
          </a:p>
        </p:txBody>
      </p:sp>
      <p:sp>
        <p:nvSpPr>
          <p:cNvPr id="9" name="文本框 8"/>
          <p:cNvSpPr txBox="1"/>
          <p:nvPr>
            <p:custDataLst>
              <p:tags r:id="rId7"/>
            </p:custDataLst>
          </p:nvPr>
        </p:nvSpPr>
        <p:spPr>
          <a:xfrm>
            <a:off x="402590" y="3445510"/>
            <a:ext cx="6351905" cy="737235"/>
          </a:xfrm>
          <a:prstGeom prst="rect">
            <a:avLst/>
          </a:prstGeom>
          <a:solidFill>
            <a:srgbClr val="C00000"/>
          </a:solidFill>
        </p:spPr>
        <p:txBody>
          <a:bodyPr wrap="square" rtlCol="0">
            <a:spAutoFit/>
          </a:bodyPr>
          <a:lstStyle/>
          <a:p>
            <a:pPr algn="ctr">
              <a:lnSpc>
                <a:spcPct val="150000"/>
              </a:lnSpc>
              <a:buFontTx/>
              <a:buNone/>
            </a:pPr>
            <a:r>
              <a:rPr lang="en-US" altLang="zh-CN" sz="2800" b="1">
                <a:ln w="9525" cap="flat" cmpd="sng" algn="ctr">
                  <a:noFill/>
                  <a:prstDash val="solid"/>
                  <a:round/>
                  <a:headEnd type="none" w="med" len="med"/>
                  <a:tailEnd type="none" w="med" len="med"/>
                </a:ln>
                <a:solidFill>
                  <a:schemeClr val="bg1"/>
                </a:solidFill>
                <a:latin typeface="华文楷体" panose="02010600040101010101" charset="-122"/>
                <a:ea typeface="华文楷体" panose="02010600040101010101" charset="-122"/>
                <a:cs typeface="三极行书简" panose="00000500000000000000" charset="-122"/>
                <a:sym typeface="Wingdings" panose="05000000000000000000" charset="0"/>
              </a:rPr>
              <a:t>社会背景和基本目标相同</a:t>
            </a:r>
            <a:endParaRPr lang="en-US" altLang="zh-CN" sz="2800" b="1">
              <a:ln w="9525" cap="flat" cmpd="sng" algn="ctr">
                <a:noFill/>
                <a:prstDash val="solid"/>
                <a:round/>
                <a:headEnd type="none" w="med" len="med"/>
                <a:tailEnd type="none" w="med" len="med"/>
              </a:ln>
              <a:solidFill>
                <a:schemeClr val="bg1"/>
              </a:solidFill>
              <a:latin typeface="华文楷体" panose="02010600040101010101" charset="-122"/>
              <a:ea typeface="华文楷体" panose="02010600040101010101" charset="-122"/>
              <a:cs typeface="三极行书简" panose="00000500000000000000" charset="-122"/>
              <a:sym typeface="Wingdings" panose="05000000000000000000" charset="0"/>
            </a:endParaRPr>
          </a:p>
        </p:txBody>
      </p:sp>
      <p:sp>
        <p:nvSpPr>
          <p:cNvPr id="11" name="文本框 10"/>
          <p:cNvSpPr txBox="1"/>
          <p:nvPr>
            <p:custDataLst>
              <p:tags r:id="rId8"/>
            </p:custDataLst>
          </p:nvPr>
        </p:nvSpPr>
        <p:spPr>
          <a:xfrm>
            <a:off x="402590" y="4182745"/>
            <a:ext cx="11514455" cy="1383665"/>
          </a:xfrm>
          <a:prstGeom prst="rect">
            <a:avLst/>
          </a:prstGeom>
          <a:solidFill>
            <a:schemeClr val="bg1"/>
          </a:solidFill>
        </p:spPr>
        <p:txBody>
          <a:bodyPr wrap="square" rtlCol="0">
            <a:spAutoFit/>
          </a:bodyPr>
          <a:lstStyle/>
          <a:p>
            <a:pPr>
              <a:lnSpc>
                <a:spcPct val="150000"/>
              </a:lnSpc>
              <a:buFontTx/>
              <a:buNone/>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都产生于春秋战国的社会动乱时期，都怀着安邦定国、终止混乱纷争的理想。</a:t>
            </a:r>
            <a:endParaRPr sz="2800">
              <a:latin typeface="华文楷体" panose="02010600040101010101" charset="-122"/>
              <a:ea typeface="华文楷体" panose="02010600040101010101"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402590" y="372745"/>
            <a:ext cx="11386820" cy="6106795"/>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custDataLst>
              <p:tags r:id="rId2"/>
            </p:custDataLst>
          </p:nvPr>
        </p:nvSpPr>
        <p:spPr>
          <a:xfrm>
            <a:off x="534035" y="2284730"/>
            <a:ext cx="11386820" cy="3408045"/>
          </a:xfrm>
          <a:prstGeom prst="rect">
            <a:avLst/>
          </a:prstGeom>
          <a:solidFill>
            <a:schemeClr val="bg1"/>
          </a:solidFill>
        </p:spPr>
        <p:txBody>
          <a:bodyPr wrap="square" rtlCol="0">
            <a:spAutoFit/>
          </a:bodyPr>
          <a:lstStyle/>
          <a:p>
            <a:pPr>
              <a:lnSpc>
                <a:spcPct val="110000"/>
              </a:lnSpc>
              <a:buNone/>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①</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兼爱</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是建立在</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利益</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的基础之上的。</a:t>
            </a:r>
            <a:endPar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10000"/>
              </a:lnSpc>
              <a:buNone/>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墨子强调的“利”，不是维护一己私利，更强调“利他”和“公利”的思想。人与人相互帮助，恰如我们今天所倡导的“与人方便，与己方便”“互利互惠”等</a:t>
            </a:r>
            <a:endPar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10000"/>
              </a:lnSpc>
              <a:buNone/>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②</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仁爱</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是建立在</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血缘</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的基础上的</a:t>
            </a:r>
            <a:endPar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10000"/>
              </a:lnSpc>
              <a:buNone/>
            </a:pPr>
            <a:r>
              <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mn-ea"/>
              </a:rPr>
              <a:t>	    </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mn-ea"/>
              </a:rPr>
              <a:t>儒家的爱，爱是以自己为中心，从天性中的情感出发，强调推己及人。</a:t>
            </a:r>
            <a:r>
              <a:rPr lang="zh-CN" altLang="en-US"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（双亲</a:t>
            </a:r>
            <a:r>
              <a:rPr lang="en-US" altLang="zh-CN"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a:t>
            </a:r>
            <a:r>
              <a:rPr lang="zh-CN" altLang="en-US"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民众</a:t>
            </a:r>
            <a:r>
              <a:rPr lang="en-US" altLang="zh-CN"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a:t>
            </a:r>
            <a:r>
              <a:rPr lang="zh-CN" altLang="en-US"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万物）（推己及人</a:t>
            </a:r>
            <a:r>
              <a:rPr lang="en-US" altLang="zh-CN"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a:t>
            </a:r>
            <a:r>
              <a:rPr lang="zh-CN" altLang="en-US"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mn-ea"/>
              </a:rPr>
              <a:t>差序格局）</a:t>
            </a:r>
            <a:endParaRPr sz="2800">
              <a:latin typeface="华文楷体" panose="02010600040101010101" charset="-122"/>
              <a:ea typeface="华文楷体" panose="02010600040101010101" charset="-122"/>
              <a:sym typeface="+mn-ea"/>
            </a:endParaRPr>
          </a:p>
        </p:txBody>
      </p:sp>
      <p:pic>
        <p:nvPicPr>
          <p:cNvPr id="8" name="图片 7"/>
          <p:cNvPicPr>
            <a:picLocks noChangeAspect="1"/>
          </p:cNvPicPr>
          <p:nvPr>
            <p:custDataLst>
              <p:tags r:id="rId3"/>
            </p:custDataLst>
          </p:nvPr>
        </p:nvPicPr>
        <p:blipFill>
          <a:blip r:embed="rId4"/>
          <a:stretch>
            <a:fillRect/>
          </a:stretch>
        </p:blipFill>
        <p:spPr>
          <a:xfrm>
            <a:off x="-357505" y="-80645"/>
            <a:ext cx="1927860" cy="1927860"/>
          </a:xfrm>
          <a:prstGeom prst="rect">
            <a:avLst/>
          </a:prstGeom>
        </p:spPr>
      </p:pic>
      <p:sp>
        <p:nvSpPr>
          <p:cNvPr id="3" name="文本框 2"/>
          <p:cNvSpPr txBox="1"/>
          <p:nvPr>
            <p:custDataLst>
              <p:tags r:id="rId5"/>
            </p:custDataLst>
          </p:nvPr>
        </p:nvSpPr>
        <p:spPr>
          <a:xfrm>
            <a:off x="1907540" y="372745"/>
            <a:ext cx="8873490" cy="737235"/>
          </a:xfrm>
          <a:prstGeom prst="rect">
            <a:avLst/>
          </a:prstGeom>
          <a:solidFill>
            <a:schemeClr val="bg1">
              <a:lumMod val="65000"/>
            </a:schemeClr>
          </a:solidFill>
        </p:spPr>
        <p:txBody>
          <a:bodyPr wrap="square" rtlCol="0" anchor="t">
            <a:spAutoFit/>
          </a:bodyPr>
          <a:lstStyle/>
          <a:p>
            <a:pPr marL="0" indent="0" eaLnBrk="0" fontAlgn="base" hangingPunct="0">
              <a:lnSpc>
                <a:spcPct val="150000"/>
              </a:lnSpc>
              <a:spcBef>
                <a:spcPct val="0"/>
              </a:spcBef>
              <a:spcAft>
                <a:spcPct val="0"/>
              </a:spcAft>
              <a:buFont typeface="Wingdings" panose="05000000000000000000" pitchFamily="2" charset="2"/>
              <a:buNone/>
            </a:pPr>
            <a:r>
              <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墨子的的“兼爱”和孔孟的“仁爱”内容</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不同之处</a:t>
            </a:r>
            <a:endPar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7" name="文本框 6"/>
          <p:cNvSpPr txBox="1"/>
          <p:nvPr>
            <p:custDataLst>
              <p:tags r:id="rId6"/>
            </p:custDataLst>
          </p:nvPr>
        </p:nvSpPr>
        <p:spPr>
          <a:xfrm>
            <a:off x="534035" y="1547495"/>
            <a:ext cx="3513455" cy="737235"/>
          </a:xfrm>
          <a:prstGeom prst="rect">
            <a:avLst/>
          </a:prstGeom>
          <a:solidFill>
            <a:srgbClr val="C00000"/>
          </a:solidFill>
        </p:spPr>
        <p:txBody>
          <a:bodyPr wrap="square" rtlCol="0">
            <a:spAutoFit/>
          </a:bodyPr>
          <a:lstStyle/>
          <a:p>
            <a:pPr algn="ctr">
              <a:lnSpc>
                <a:spcPct val="150000"/>
              </a:lnSpc>
              <a:buFontTx/>
              <a:buNone/>
            </a:pPr>
            <a:r>
              <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爱的基础</a:t>
            </a:r>
            <a:endPar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402590" y="372745"/>
            <a:ext cx="11386820" cy="6106795"/>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custDataLst>
              <p:tags r:id="rId2"/>
            </p:custDataLst>
          </p:nvPr>
        </p:nvSpPr>
        <p:spPr>
          <a:xfrm>
            <a:off x="534035" y="2284730"/>
            <a:ext cx="11386820" cy="3192145"/>
          </a:xfrm>
          <a:prstGeom prst="rect">
            <a:avLst/>
          </a:prstGeom>
          <a:solidFill>
            <a:schemeClr val="bg1"/>
          </a:solidFill>
        </p:spPr>
        <p:txBody>
          <a:bodyPr wrap="square" rtlCol="0">
            <a:spAutoFit/>
          </a:bodyPr>
          <a:lstStyle/>
          <a:p>
            <a:pPr>
              <a:lnSpc>
                <a:spcPct val="120000"/>
              </a:lnSpc>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①</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兼爱</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一定是双向交互的。</a:t>
            </a:r>
            <a:endPar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20000"/>
              </a:lnSpc>
            </a:pPr>
            <a:r>
              <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墨子的兼爱思想站在功利的角度，提出对等互报的原则“兼相爱，交相利”。</a:t>
            </a:r>
            <a:endPar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20000"/>
              </a:lnSpc>
            </a:pPr>
            <a:r>
              <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②</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仁爱</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则不一定，也可以是单向不求回报的。</a:t>
            </a:r>
            <a:endPar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20000"/>
              </a:lnSpc>
            </a:pPr>
            <a:r>
              <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儒家的“仁爱”思想是</a:t>
            </a:r>
            <a:r>
              <a:rPr lang="zh-CN" altLang="en-US" sz="2800" b="1">
                <a:ln w="9525" cap="flat" cmpd="sng" algn="ctr">
                  <a:noFill/>
                  <a:prstDash val="solid"/>
                  <a:round/>
                  <a:headEnd type="none" w="med" len="med"/>
                  <a:tailEnd type="none" w="med" len="med"/>
                </a:ln>
                <a:solidFill>
                  <a:schemeClr val="accent2">
                    <a:lumMod val="50000"/>
                  </a:schemeClr>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“己所不欲，勿施于人”“己欲立而立人，己欲达而达人”</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主张尽心，不言回报，只求尽职尽责，不问自己的权利。</a:t>
            </a:r>
            <a:endParaRPr sz="2800">
              <a:latin typeface="华文楷体" panose="02010600040101010101" charset="-122"/>
              <a:ea typeface="华文楷体" panose="02010600040101010101" charset="-122"/>
              <a:sym typeface="+mn-ea"/>
            </a:endParaRPr>
          </a:p>
        </p:txBody>
      </p:sp>
      <p:pic>
        <p:nvPicPr>
          <p:cNvPr id="8" name="图片 7"/>
          <p:cNvPicPr>
            <a:picLocks noChangeAspect="1"/>
          </p:cNvPicPr>
          <p:nvPr>
            <p:custDataLst>
              <p:tags r:id="rId3"/>
            </p:custDataLst>
          </p:nvPr>
        </p:nvPicPr>
        <p:blipFill>
          <a:blip r:embed="rId4"/>
          <a:stretch>
            <a:fillRect/>
          </a:stretch>
        </p:blipFill>
        <p:spPr>
          <a:xfrm>
            <a:off x="-357505" y="-80645"/>
            <a:ext cx="1927860" cy="1927860"/>
          </a:xfrm>
          <a:prstGeom prst="rect">
            <a:avLst/>
          </a:prstGeom>
        </p:spPr>
      </p:pic>
      <p:sp>
        <p:nvSpPr>
          <p:cNvPr id="3" name="文本框 2"/>
          <p:cNvSpPr txBox="1"/>
          <p:nvPr>
            <p:custDataLst>
              <p:tags r:id="rId5"/>
            </p:custDataLst>
          </p:nvPr>
        </p:nvSpPr>
        <p:spPr>
          <a:xfrm>
            <a:off x="1907540" y="372745"/>
            <a:ext cx="8873490" cy="737235"/>
          </a:xfrm>
          <a:prstGeom prst="rect">
            <a:avLst/>
          </a:prstGeom>
          <a:solidFill>
            <a:schemeClr val="bg1">
              <a:lumMod val="65000"/>
            </a:schemeClr>
          </a:solidFill>
        </p:spPr>
        <p:txBody>
          <a:bodyPr wrap="square" rtlCol="0" anchor="t">
            <a:spAutoFit/>
          </a:bodyPr>
          <a:lstStyle/>
          <a:p>
            <a:pPr marL="0" indent="0" eaLnBrk="0" fontAlgn="base" hangingPunct="0">
              <a:lnSpc>
                <a:spcPct val="150000"/>
              </a:lnSpc>
              <a:spcBef>
                <a:spcPct val="0"/>
              </a:spcBef>
              <a:spcAft>
                <a:spcPct val="0"/>
              </a:spcAft>
              <a:buFont typeface="Wingdings" panose="05000000000000000000" pitchFamily="2" charset="2"/>
              <a:buNone/>
            </a:pPr>
            <a:r>
              <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墨子的的“兼爱”和孔孟的“仁爱”内容</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不同之处</a:t>
            </a:r>
            <a:endPar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7" name="文本框 6"/>
          <p:cNvSpPr txBox="1"/>
          <p:nvPr>
            <p:custDataLst>
              <p:tags r:id="rId6"/>
            </p:custDataLst>
          </p:nvPr>
        </p:nvSpPr>
        <p:spPr>
          <a:xfrm>
            <a:off x="534035" y="1547495"/>
            <a:ext cx="3513455" cy="737235"/>
          </a:xfrm>
          <a:prstGeom prst="rect">
            <a:avLst/>
          </a:prstGeom>
          <a:solidFill>
            <a:srgbClr val="C00000"/>
          </a:solidFill>
        </p:spPr>
        <p:txBody>
          <a:bodyPr wrap="square" rtlCol="0">
            <a:spAutoFit/>
          </a:bodyPr>
          <a:lstStyle/>
          <a:p>
            <a:pPr algn="ctr">
              <a:lnSpc>
                <a:spcPct val="150000"/>
              </a:lnSpc>
              <a:buFontTx/>
              <a:buNone/>
            </a:pPr>
            <a:r>
              <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爱的</a:t>
            </a:r>
            <a:r>
              <a:rPr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关系</a:t>
            </a:r>
            <a:endPar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402590" y="372745"/>
            <a:ext cx="11386820" cy="6106795"/>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p:cNvSpPr txBox="1"/>
          <p:nvPr>
            <p:custDataLst>
              <p:tags r:id="rId2"/>
            </p:custDataLst>
          </p:nvPr>
        </p:nvSpPr>
        <p:spPr>
          <a:xfrm>
            <a:off x="534035" y="2284730"/>
            <a:ext cx="11255375" cy="2158365"/>
          </a:xfrm>
          <a:prstGeom prst="rect">
            <a:avLst/>
          </a:prstGeom>
          <a:solidFill>
            <a:schemeClr val="bg1"/>
          </a:solidFill>
        </p:spPr>
        <p:txBody>
          <a:bodyPr wrap="square" rtlCol="0">
            <a:spAutoFit/>
          </a:bodyPr>
          <a:lstStyle/>
          <a:p>
            <a:pPr>
              <a:lnSpc>
                <a:spcPct val="120000"/>
              </a:lnSpc>
            </a:pP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①</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兼爱</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是无差等的，均衡的</a:t>
            </a:r>
            <a:endPar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20000"/>
              </a:lnSpc>
            </a:pPr>
            <a:r>
              <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“官无常贵，民无终贱”，无差等的爱冲破等级的枷锁，冲破血缘的坚冰，爱人如己，尤其去爱那些最可怜、最卑下、最被社会践踏的人。</a:t>
            </a:r>
            <a:endParaRPr lang="en-US" altLang="zh-CN"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endParaRPr>
          </a:p>
          <a:p>
            <a:pPr>
              <a:lnSpc>
                <a:spcPct val="120000"/>
              </a:lnSpc>
            </a:pPr>
            <a:r>
              <a:rPr lang="en-US" altLang="zh-CN"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   </a:t>
            </a:r>
            <a:r>
              <a:rPr lang="zh-CN" altLang="en-US" sz="2800" b="1">
                <a:ln w="9525" cap="flat" cmpd="sng" algn="ctr">
                  <a:noFill/>
                  <a:prstDash val="solid"/>
                  <a:round/>
                  <a:headEnd type="none" w="med" len="med"/>
                  <a:tailEnd type="none" w="med" len="med"/>
                </a:ln>
                <a:solidFill>
                  <a:srgbClr val="000000"/>
                </a:solidFill>
                <a:latin typeface="Calibri" panose="020F0502020204030204"/>
                <a:ea typeface="Calibri" panose="020F0502020204030204" charset="0"/>
                <a:cs typeface="三极行书简" panose="00000500000000000000" charset="-122"/>
                <a:sym typeface="Wingdings" panose="05000000000000000000" charset="0"/>
              </a:rPr>
              <a:t>②</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仁爱</a:t>
            </a:r>
            <a:r>
              <a:rPr lang="zh-CN" altLang="en-US" sz="2800" b="1">
                <a:ln w="9525" cap="flat" cmpd="sng" algn="ctr">
                  <a:noFill/>
                  <a:prstDash val="solid"/>
                  <a:round/>
                  <a:headEnd type="none" w="med" len="med"/>
                  <a:tailEnd type="none" w="med" len="med"/>
                </a:ln>
                <a:latin typeface="三极行书简" panose="00000500000000000000" charset="-122"/>
                <a:ea typeface="三极行书简" panose="00000500000000000000" charset="-122"/>
                <a:cs typeface="三极行书简" panose="00000500000000000000" charset="-122"/>
                <a:sym typeface="Wingdings" panose="05000000000000000000" charset="0"/>
              </a:rPr>
              <a:t>是有差等的，不均衡的。</a:t>
            </a:r>
            <a:endParaRPr sz="2800">
              <a:latin typeface="华文楷体" panose="02010600040101010101" charset="-122"/>
              <a:ea typeface="华文楷体" panose="02010600040101010101" charset="-122"/>
              <a:sym typeface="+mn-ea"/>
            </a:endParaRPr>
          </a:p>
        </p:txBody>
      </p:sp>
      <p:pic>
        <p:nvPicPr>
          <p:cNvPr id="8" name="图片 7"/>
          <p:cNvPicPr>
            <a:picLocks noChangeAspect="1"/>
          </p:cNvPicPr>
          <p:nvPr>
            <p:custDataLst>
              <p:tags r:id="rId3"/>
            </p:custDataLst>
          </p:nvPr>
        </p:nvPicPr>
        <p:blipFill>
          <a:blip r:embed="rId4"/>
          <a:stretch>
            <a:fillRect/>
          </a:stretch>
        </p:blipFill>
        <p:spPr>
          <a:xfrm>
            <a:off x="-357505" y="-80645"/>
            <a:ext cx="1927860" cy="1927860"/>
          </a:xfrm>
          <a:prstGeom prst="rect">
            <a:avLst/>
          </a:prstGeom>
        </p:spPr>
      </p:pic>
      <p:sp>
        <p:nvSpPr>
          <p:cNvPr id="3" name="文本框 2"/>
          <p:cNvSpPr txBox="1"/>
          <p:nvPr>
            <p:custDataLst>
              <p:tags r:id="rId5"/>
            </p:custDataLst>
          </p:nvPr>
        </p:nvSpPr>
        <p:spPr>
          <a:xfrm>
            <a:off x="1907540" y="372745"/>
            <a:ext cx="8873490" cy="737235"/>
          </a:xfrm>
          <a:prstGeom prst="rect">
            <a:avLst/>
          </a:prstGeom>
          <a:solidFill>
            <a:schemeClr val="bg1">
              <a:lumMod val="65000"/>
            </a:schemeClr>
          </a:solidFill>
        </p:spPr>
        <p:txBody>
          <a:bodyPr wrap="square" rtlCol="0" anchor="t">
            <a:spAutoFit/>
          </a:bodyPr>
          <a:lstStyle/>
          <a:p>
            <a:pPr marL="0" indent="0" eaLnBrk="0" fontAlgn="base" hangingPunct="0">
              <a:lnSpc>
                <a:spcPct val="150000"/>
              </a:lnSpc>
              <a:spcBef>
                <a:spcPct val="0"/>
              </a:spcBef>
              <a:spcAft>
                <a:spcPct val="0"/>
              </a:spcAft>
              <a:buFont typeface="Wingdings" panose="05000000000000000000" pitchFamily="2" charset="2"/>
              <a:buNone/>
            </a:pPr>
            <a:r>
              <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墨子的的“兼爱”和孔孟的“仁爱”内容</a:t>
            </a:r>
            <a:r>
              <a:rPr lang="zh-CN" altLang="en-US" sz="2800" b="1">
                <a:ln w="9525" cap="flat" cmpd="sng" algn="ctr">
                  <a:noFill/>
                  <a:prstDash val="solid"/>
                  <a:round/>
                  <a:headEnd type="none" w="med" len="med"/>
                  <a:tailEnd type="none" w="med" len="med"/>
                </a:ln>
                <a:solidFill>
                  <a:srgbClr val="C00000"/>
                </a:solidFill>
                <a:latin typeface="三极行书简" panose="00000500000000000000" charset="-122"/>
                <a:ea typeface="三极行书简" panose="00000500000000000000" charset="-122"/>
                <a:cs typeface="三极行书简" panose="00000500000000000000" charset="-122"/>
                <a:sym typeface="Wingdings" panose="05000000000000000000" charset="0"/>
              </a:rPr>
              <a:t>不同之处</a:t>
            </a:r>
            <a:endParaRPr lang="zh-CN" altLang="zh-CN" sz="2800" b="1">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7" name="文本框 6"/>
          <p:cNvSpPr txBox="1"/>
          <p:nvPr>
            <p:custDataLst>
              <p:tags r:id="rId6"/>
            </p:custDataLst>
          </p:nvPr>
        </p:nvSpPr>
        <p:spPr>
          <a:xfrm>
            <a:off x="534035" y="1547495"/>
            <a:ext cx="3513455" cy="737235"/>
          </a:xfrm>
          <a:prstGeom prst="rect">
            <a:avLst/>
          </a:prstGeom>
          <a:solidFill>
            <a:srgbClr val="C00000"/>
          </a:solidFill>
        </p:spPr>
        <p:txBody>
          <a:bodyPr wrap="square" rtlCol="0">
            <a:spAutoFit/>
          </a:bodyPr>
          <a:lstStyle/>
          <a:p>
            <a:pPr algn="ctr">
              <a:lnSpc>
                <a:spcPct val="150000"/>
              </a:lnSpc>
              <a:buFontTx/>
              <a:buNone/>
            </a:pPr>
            <a:r>
              <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rPr>
              <a:t>爱的含量</a:t>
            </a:r>
            <a:endParaRPr lang="zh-CN" altLang="en-US" sz="2800" b="1">
              <a:ln w="9525" cap="flat" cmpd="sng" algn="ctr">
                <a:noFill/>
                <a:prstDash val="solid"/>
                <a:round/>
                <a:headEnd type="none" w="med" len="med"/>
                <a:tailEnd type="none" w="med" len="med"/>
              </a:ln>
              <a:solidFill>
                <a:schemeClr val="bg1"/>
              </a:solidFill>
              <a:latin typeface="三极行书简" panose="00000500000000000000" charset="-122"/>
              <a:ea typeface="三极行书简" panose="00000500000000000000" charset="-122"/>
              <a:cs typeface="三极行书简" panose="00000500000000000000" charset="-122"/>
              <a:sym typeface="Wingdings" panose="05000000000000000000" charset="0"/>
            </a:endParaRPr>
          </a:p>
        </p:txBody>
      </p:sp>
      <p:pic>
        <p:nvPicPr>
          <p:cNvPr id="4" name="图片 4"/>
          <p:cNvPicPr>
            <a:picLocks noChangeAspect="1"/>
          </p:cNvPicPr>
          <p:nvPr>
            <p:custDataLst>
              <p:tags r:id="rId7"/>
            </p:custDataLst>
          </p:nvPr>
        </p:nvPicPr>
        <p:blipFill>
          <a:blip r:embed="rId8"/>
          <a:srcRect l="8967" t="9033" r="8467" b="9000"/>
          <a:stretch>
            <a:fillRect/>
          </a:stretch>
        </p:blipFill>
        <p:spPr>
          <a:xfrm>
            <a:off x="2118995" y="4815205"/>
            <a:ext cx="1473200" cy="1473200"/>
          </a:xfrm>
          <a:prstGeom prst="rect">
            <a:avLst/>
          </a:prstGeom>
        </p:spPr>
      </p:pic>
      <p:pic>
        <p:nvPicPr>
          <p:cNvPr id="6" name="图片 5"/>
          <p:cNvPicPr>
            <a:picLocks noChangeAspect="1"/>
          </p:cNvPicPr>
          <p:nvPr>
            <p:custDataLst>
              <p:tags r:id="rId9"/>
            </p:custDataLst>
          </p:nvPr>
        </p:nvPicPr>
        <p:blipFill>
          <a:blip r:embed="rId10"/>
          <a:srcRect l="8700" t="7967" r="9733" b="9733"/>
          <a:stretch>
            <a:fillRect/>
          </a:stretch>
        </p:blipFill>
        <p:spPr>
          <a:xfrm>
            <a:off x="7444105" y="4674235"/>
            <a:ext cx="1546225" cy="1546225"/>
          </a:xfrm>
          <a:prstGeom prst="rect">
            <a:avLst/>
          </a:prstGeom>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206500" y="1470025"/>
            <a:ext cx="10544810" cy="5015865"/>
          </a:xfrm>
          <a:prstGeom prst="rect">
            <a:avLst/>
          </a:prstGeom>
          <a:noFill/>
        </p:spPr>
        <p:txBody>
          <a:bodyPr wrap="square" rtlCol="0" anchor="t">
            <a:spAutoFit/>
          </a:bodyPr>
          <a:p>
            <a:pPr indent="0" fontAlgn="auto">
              <a:lnSpc>
                <a:spcPct val="150000"/>
              </a:lnSpc>
            </a:pPr>
            <a:r>
              <a:rPr lang="zh-CN" altLang="en-US" sz="3200">
                <a:latin typeface="楷体" panose="02010609060101010101" charset="-122"/>
                <a:ea typeface="楷体" panose="02010609060101010101" charset="-122"/>
                <a:cs typeface="楷体" panose="02010609060101010101" charset="-122"/>
              </a:rPr>
              <a:t>传统制度的拥护者</a:t>
            </a:r>
            <a:r>
              <a:rPr lang="en-US" altLang="zh-CN" sz="3200">
                <a:latin typeface="楷体" panose="02010609060101010101" charset="-122"/>
                <a:ea typeface="楷体" panose="02010609060101010101" charset="-122"/>
                <a:cs typeface="楷体" panose="02010609060101010101" charset="-122"/>
              </a:rPr>
              <a:t>     </a:t>
            </a:r>
            <a:r>
              <a:rPr lang="zh-CN" altLang="en-US" sz="3200">
                <a:solidFill>
                  <a:srgbClr val="FF0000"/>
                </a:solidFill>
                <a:latin typeface="楷体" panose="02010609060101010101" charset="-122"/>
                <a:ea typeface="楷体" panose="02010609060101010101" charset="-122"/>
                <a:cs typeface="楷体" panose="02010609060101010101" charset="-122"/>
              </a:rPr>
              <a:t>新社会秩序的追求者</a:t>
            </a:r>
            <a:endParaRPr lang="zh-CN" altLang="en-US" sz="3200">
              <a:latin typeface="楷体" panose="02010609060101010101" charset="-122"/>
              <a:ea typeface="楷体" panose="02010609060101010101" charset="-122"/>
              <a:cs typeface="楷体" panose="02010609060101010101" charset="-122"/>
            </a:endParaRPr>
          </a:p>
          <a:p>
            <a:pPr indent="0" fontAlgn="auto">
              <a:lnSpc>
                <a:spcPct val="150000"/>
              </a:lnSpc>
            </a:pPr>
            <a:r>
              <a:rPr lang="zh-CN" altLang="en-US" sz="3200">
                <a:latin typeface="楷体" panose="02010609060101010101" charset="-122"/>
                <a:ea typeface="楷体" panose="02010609060101010101" charset="-122"/>
                <a:cs typeface="楷体" panose="02010609060101010101" charset="-122"/>
              </a:rPr>
              <a:t>不辞养尊处优</a:t>
            </a:r>
            <a:r>
              <a:rPr lang="en-US" altLang="zh-CN" sz="3200">
                <a:latin typeface="楷体" panose="02010609060101010101" charset="-122"/>
                <a:ea typeface="楷体" panose="02010609060101010101" charset="-122"/>
                <a:cs typeface="楷体" panose="02010609060101010101" charset="-122"/>
              </a:rPr>
              <a:t>            </a:t>
            </a:r>
            <a:r>
              <a:rPr lang="zh-CN" altLang="en-US" sz="3200">
                <a:solidFill>
                  <a:srgbClr val="FF0000"/>
                </a:solidFill>
                <a:latin typeface="楷体" panose="02010609060101010101" charset="-122"/>
                <a:ea typeface="楷体" panose="02010609060101010101" charset="-122"/>
                <a:cs typeface="楷体" panose="02010609060101010101" charset="-122"/>
              </a:rPr>
              <a:t>恶衣粗食、脐手胝足的苦行者</a:t>
            </a:r>
            <a:endParaRPr lang="zh-CN" altLang="en-US" sz="3200">
              <a:latin typeface="楷体" panose="02010609060101010101" charset="-122"/>
              <a:ea typeface="楷体" panose="02010609060101010101" charset="-122"/>
              <a:cs typeface="楷体" panose="02010609060101010101" charset="-122"/>
            </a:endParaRPr>
          </a:p>
          <a:p>
            <a:pPr indent="0" fontAlgn="auto">
              <a:lnSpc>
                <a:spcPct val="150000"/>
              </a:lnSpc>
            </a:pPr>
            <a:r>
              <a:rPr lang="zh-CN" altLang="en-US" sz="3200">
                <a:latin typeface="楷体" panose="02010609060101010101" charset="-122"/>
                <a:ea typeface="楷体" panose="02010609060101010101" charset="-122"/>
                <a:cs typeface="楷体" panose="02010609060101010101" charset="-122"/>
                <a:sym typeface="+mn-ea"/>
              </a:rPr>
              <a:t>不讲军旅之事</a:t>
            </a:r>
            <a:r>
              <a:rPr lang="en-US" altLang="zh-CN" sz="3200">
                <a:latin typeface="楷体" panose="02010609060101010101" charset="-122"/>
                <a:ea typeface="楷体" panose="02010609060101010101" charset="-122"/>
                <a:cs typeface="楷体" panose="02010609060101010101" charset="-122"/>
                <a:sym typeface="+mn-ea"/>
              </a:rPr>
              <a:t>           </a:t>
            </a:r>
            <a:r>
              <a:rPr lang="zh-CN" altLang="en-US" sz="3200">
                <a:solidFill>
                  <a:srgbClr val="FF0000"/>
                </a:solidFill>
                <a:latin typeface="楷体" panose="02010609060101010101" charset="-122"/>
                <a:ea typeface="楷体" panose="02010609060101010101" charset="-122"/>
                <a:cs typeface="楷体" panose="02010609060101010101" charset="-122"/>
              </a:rPr>
              <a:t>以墨守著名的战士</a:t>
            </a:r>
            <a:endParaRPr lang="zh-CN" altLang="en-US" sz="3200">
              <a:solidFill>
                <a:srgbClr val="FF0000"/>
              </a:solidFill>
              <a:latin typeface="楷体" panose="02010609060101010101" charset="-122"/>
              <a:ea typeface="楷体" panose="02010609060101010101" charset="-122"/>
              <a:cs typeface="楷体" panose="02010609060101010101" charset="-122"/>
            </a:endParaRPr>
          </a:p>
          <a:p>
            <a:pPr indent="0" fontAlgn="auto">
              <a:lnSpc>
                <a:spcPct val="150000"/>
              </a:lnSpc>
            </a:pPr>
            <a:r>
              <a:rPr lang="zh-CN" altLang="en-US" sz="3200">
                <a:latin typeface="楷体" panose="02010609060101010101" charset="-122"/>
                <a:ea typeface="楷体" panose="02010609060101010101" charset="-122"/>
                <a:cs typeface="楷体" panose="02010609060101010101" charset="-122"/>
                <a:sym typeface="+mn-ea"/>
              </a:rPr>
              <a:t>深造的音乐家</a:t>
            </a:r>
            <a:r>
              <a:rPr lang="en-US" altLang="zh-CN" sz="3200">
                <a:latin typeface="楷体" panose="02010609060101010101" charset="-122"/>
                <a:ea typeface="楷体" panose="02010609060101010101" charset="-122"/>
                <a:cs typeface="楷体" panose="02010609060101010101" charset="-122"/>
                <a:sym typeface="+mn-ea"/>
              </a:rPr>
              <a:t>           </a:t>
            </a:r>
            <a:r>
              <a:rPr lang="zh-CN" altLang="en-US" sz="3200">
                <a:solidFill>
                  <a:srgbClr val="FF0000"/>
                </a:solidFill>
                <a:latin typeface="楷体" panose="02010609060101010101" charset="-122"/>
                <a:ea typeface="楷体" panose="02010609060101010101" charset="-122"/>
                <a:cs typeface="楷体" panose="02010609060101010101" charset="-122"/>
              </a:rPr>
              <a:t>以音乐为应当禁绝的奢侈</a:t>
            </a:r>
            <a:endParaRPr lang="zh-CN" altLang="en-US" sz="3200">
              <a:latin typeface="楷体" panose="02010609060101010101" charset="-122"/>
              <a:ea typeface="楷体" panose="02010609060101010101" charset="-122"/>
              <a:cs typeface="楷体" panose="02010609060101010101" charset="-122"/>
            </a:endParaRPr>
          </a:p>
          <a:p>
            <a:pPr indent="0" fontAlgn="auto">
              <a:lnSpc>
                <a:spcPct val="150000"/>
              </a:lnSpc>
            </a:pPr>
            <a:r>
              <a:rPr lang="zh-CN" altLang="en-US" sz="3200">
                <a:latin typeface="楷体" panose="02010609060101010101" charset="-122"/>
                <a:ea typeface="楷体" panose="02010609060101010101" charset="-122"/>
                <a:cs typeface="楷体" panose="02010609060101010101" charset="-122"/>
              </a:rPr>
              <a:t>不谈天道</a:t>
            </a:r>
            <a:r>
              <a:rPr lang="en-US" altLang="zh-CN" sz="3200">
                <a:latin typeface="楷体" panose="02010609060101010101" charset="-122"/>
                <a:ea typeface="楷体" panose="02010609060101010101" charset="-122"/>
                <a:cs typeface="楷体" panose="02010609060101010101" charset="-122"/>
              </a:rPr>
              <a:t>                  </a:t>
            </a:r>
            <a:r>
              <a:rPr lang="zh-CN" altLang="en-US" sz="3200">
                <a:solidFill>
                  <a:srgbClr val="FF0000"/>
                </a:solidFill>
                <a:latin typeface="楷体" panose="02010609060101010101" charset="-122"/>
                <a:ea typeface="楷体" panose="02010609060101010101" charset="-122"/>
                <a:cs typeface="楷体" panose="02010609060101010101" charset="-122"/>
              </a:rPr>
              <a:t>把自己的理想托为</a:t>
            </a:r>
            <a:r>
              <a:rPr lang="en-US" altLang="zh-CN" sz="3200">
                <a:solidFill>
                  <a:srgbClr val="FF0000"/>
                </a:solidFill>
                <a:latin typeface="楷体" panose="02010609060101010101" charset="-122"/>
                <a:ea typeface="楷体" panose="02010609060101010101" charset="-122"/>
                <a:cs typeface="楷体" panose="02010609060101010101" charset="-122"/>
              </a:rPr>
              <a:t>“</a:t>
            </a:r>
            <a:r>
              <a:rPr lang="zh-CN" altLang="en-US" sz="3200">
                <a:solidFill>
                  <a:srgbClr val="FF0000"/>
                </a:solidFill>
                <a:latin typeface="楷体" panose="02010609060101010101" charset="-122"/>
                <a:ea typeface="楷体" panose="02010609060101010101" charset="-122"/>
                <a:cs typeface="楷体" panose="02010609060101010101" charset="-122"/>
              </a:rPr>
              <a:t>天志</a:t>
            </a:r>
            <a:r>
              <a:rPr lang="en-US" altLang="zh-CN" sz="3200">
                <a:solidFill>
                  <a:srgbClr val="FF0000"/>
                </a:solidFill>
                <a:latin typeface="楷体" panose="02010609060101010101" charset="-122"/>
                <a:ea typeface="楷体" panose="02010609060101010101" charset="-122"/>
                <a:cs typeface="楷体" panose="02010609060101010101" charset="-122"/>
              </a:rPr>
              <a:t>”</a:t>
            </a:r>
            <a:endParaRPr lang="en-US" altLang="zh-CN" sz="3200">
              <a:solidFill>
                <a:srgbClr val="FF0000"/>
              </a:solidFill>
              <a:latin typeface="楷体" panose="02010609060101010101" charset="-122"/>
              <a:ea typeface="楷体" panose="02010609060101010101" charset="-122"/>
              <a:cs typeface="楷体" panose="02010609060101010101" charset="-122"/>
            </a:endParaRPr>
          </a:p>
          <a:p>
            <a:pPr indent="0" fontAlgn="auto">
              <a:lnSpc>
                <a:spcPct val="150000"/>
              </a:lnSpc>
            </a:pPr>
            <a:r>
              <a:rPr lang="zh-CN" altLang="en-US" sz="3200">
                <a:latin typeface="楷体" panose="02010609060101010101" charset="-122"/>
                <a:ea typeface="楷体" panose="02010609060101010101" charset="-122"/>
                <a:cs typeface="楷体" panose="02010609060101010101" charset="-122"/>
              </a:rPr>
              <a:t>鄙视手艺</a:t>
            </a:r>
            <a:r>
              <a:rPr lang="en-US" altLang="zh-CN" sz="3200">
                <a:latin typeface="楷体" panose="02010609060101010101" charset="-122"/>
                <a:ea typeface="楷体" panose="02010609060101010101" charset="-122"/>
                <a:cs typeface="楷体" panose="02010609060101010101" charset="-122"/>
              </a:rPr>
              <a:t>                 </a:t>
            </a:r>
            <a:r>
              <a:rPr lang="zh-CN" altLang="en-US" sz="3200">
                <a:solidFill>
                  <a:srgbClr val="FF0000"/>
                </a:solidFill>
                <a:latin typeface="楷体" panose="02010609060101010101" charset="-122"/>
                <a:ea typeface="楷体" panose="02010609060101010101" charset="-122"/>
                <a:cs typeface="楷体" panose="02010609060101010101" charset="-122"/>
              </a:rPr>
              <a:t>机械巧匠</a:t>
            </a:r>
            <a:endParaRPr lang="zh-CN" altLang="en-US" sz="3200">
              <a:solidFill>
                <a:srgbClr val="FF0000"/>
              </a:solidFill>
              <a:latin typeface="楷体" panose="02010609060101010101" charset="-122"/>
              <a:ea typeface="楷体" panose="02010609060101010101" charset="-122"/>
              <a:cs typeface="楷体" panose="02010609060101010101" charset="-122"/>
            </a:endParaRPr>
          </a:p>
          <a:p>
            <a:endParaRPr lang="zh-CN" altLang="en-US" sz="3200">
              <a:solidFill>
                <a:srgbClr val="FF0000"/>
              </a:solidFill>
              <a:latin typeface="楷体" panose="02010609060101010101" charset="-122"/>
              <a:ea typeface="楷体" panose="02010609060101010101" charset="-122"/>
              <a:cs typeface="楷体" panose="02010609060101010101" charset="-122"/>
            </a:endParaRPr>
          </a:p>
        </p:txBody>
      </p:sp>
      <p:sp>
        <p:nvSpPr>
          <p:cNvPr id="3" name="文本框 2"/>
          <p:cNvSpPr txBox="1"/>
          <p:nvPr/>
        </p:nvSpPr>
        <p:spPr>
          <a:xfrm>
            <a:off x="954405" y="334645"/>
            <a:ext cx="10466070" cy="1076325"/>
          </a:xfrm>
          <a:prstGeom prst="rect">
            <a:avLst/>
          </a:prstGeom>
          <a:noFill/>
        </p:spPr>
        <p:txBody>
          <a:bodyPr wrap="square" rtlCol="0" anchor="t">
            <a:spAutoFit/>
          </a:bodyPr>
          <a:p>
            <a:r>
              <a:rPr lang="zh-CN" altLang="en-US" sz="3200"/>
              <a:t>对比儒家思想</a:t>
            </a:r>
            <a:r>
              <a:rPr lang="en-US" altLang="zh-CN" sz="3200"/>
              <a:t>,</a:t>
            </a:r>
            <a:r>
              <a:rPr lang="zh-CN" altLang="en-US" sz="3200"/>
              <a:t>思考</a:t>
            </a:r>
            <a:r>
              <a:rPr lang="en-US" altLang="zh-CN" sz="3200"/>
              <a:t>:</a:t>
            </a:r>
            <a:r>
              <a:rPr lang="zh-CN" altLang="en-US" sz="3200"/>
              <a:t>为何其学派曾风靡一时却又神秘消失？</a:t>
            </a:r>
            <a:endParaRPr lang="zh-CN" altLang="en-US" sz="3200"/>
          </a:p>
          <a:p>
            <a:endParaRPr lang="zh-CN" altLang="en-US" sz="3200"/>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95910" y="69850"/>
            <a:ext cx="11426190" cy="6492875"/>
          </a:xfrm>
          <a:prstGeom prst="rect">
            <a:avLst/>
          </a:prstGeom>
          <a:noFill/>
        </p:spPr>
        <p:txBody>
          <a:bodyPr wrap="square" rtlCol="0" anchor="t">
            <a:spAutoFit/>
          </a:bodyPr>
          <a:p>
            <a:r>
              <a:rPr lang="zh-CN" altLang="en-US" sz="3200">
                <a:latin typeface="楷体" panose="02010609060101010101" charset="-122"/>
                <a:ea typeface="楷体" panose="02010609060101010101" charset="-122"/>
                <a:cs typeface="楷体" panose="02010609060101010101" charset="-122"/>
              </a:rPr>
              <a:t>在当时乱世，他们开出的药方不同，</a:t>
            </a:r>
            <a:r>
              <a:rPr lang="zh-CN" altLang="en-US" sz="3200">
                <a:solidFill>
                  <a:srgbClr val="FF0000"/>
                </a:solidFill>
                <a:latin typeface="楷体" panose="02010609060101010101" charset="-122"/>
                <a:ea typeface="楷体" panose="02010609060101010101" charset="-122"/>
                <a:cs typeface="楷体" panose="02010609060101010101" charset="-122"/>
              </a:rPr>
              <a:t>原因在于找的病根不同</a:t>
            </a:r>
            <a:r>
              <a:rPr lang="en-US" altLang="zh-CN" sz="3200">
                <a:latin typeface="楷体" panose="02010609060101010101" charset="-122"/>
                <a:ea typeface="楷体" panose="02010609060101010101" charset="-122"/>
                <a:cs typeface="楷体" panose="02010609060101010101" charset="-122"/>
              </a:rPr>
              <a:t>:</a:t>
            </a:r>
            <a:endParaRPr lang="en-US" altLang="zh-CN" sz="3200">
              <a:latin typeface="楷体" panose="02010609060101010101" charset="-122"/>
              <a:ea typeface="楷体" panose="02010609060101010101" charset="-122"/>
              <a:cs typeface="楷体" panose="02010609060101010101" charset="-122"/>
            </a:endParaRPr>
          </a:p>
          <a:p>
            <a:r>
              <a:rPr lang="zh-CN" altLang="en-US" sz="3200">
                <a:solidFill>
                  <a:srgbClr val="FF0000"/>
                </a:solidFill>
                <a:latin typeface="楷体" panose="02010609060101010101" charset="-122"/>
                <a:ea typeface="楷体" panose="02010609060101010101" charset="-122"/>
                <a:cs typeface="楷体" panose="02010609060101010101" charset="-122"/>
              </a:rPr>
              <a:t>儒</a:t>
            </a:r>
            <a:endParaRPr lang="zh-CN" altLang="en-US" sz="3200">
              <a:solidFill>
                <a:srgbClr val="FF0000"/>
              </a:solidFill>
              <a:latin typeface="楷体" panose="02010609060101010101" charset="-122"/>
              <a:ea typeface="楷体" panose="02010609060101010101" charset="-122"/>
              <a:cs typeface="楷体" panose="02010609060101010101" charset="-122"/>
            </a:endParaRPr>
          </a:p>
          <a:p>
            <a:r>
              <a:rPr lang="zh-CN" altLang="en-US" sz="3200">
                <a:latin typeface="楷体" panose="02010609060101010101" charset="-122"/>
                <a:ea typeface="楷体" panose="02010609060101010101" charset="-122"/>
                <a:cs typeface="楷体" panose="02010609060101010101" charset="-122"/>
              </a:rPr>
              <a:t>礼崩乐坏</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恢复礼乐</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强调</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亲亲</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尊尊</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的等级差别。</a:t>
            </a:r>
            <a:endParaRPr lang="zh-CN" altLang="en-US" sz="3200">
              <a:latin typeface="楷体" panose="02010609060101010101" charset="-122"/>
              <a:ea typeface="楷体" panose="02010609060101010101" charset="-122"/>
              <a:cs typeface="楷体" panose="02010609060101010101" charset="-122"/>
            </a:endParaRPr>
          </a:p>
          <a:p>
            <a:endParaRPr lang="zh-CN" altLang="en-US" sz="3200">
              <a:latin typeface="楷体" panose="02010609060101010101" charset="-122"/>
              <a:ea typeface="楷体" panose="02010609060101010101" charset="-122"/>
              <a:cs typeface="楷体" panose="02010609060101010101" charset="-122"/>
            </a:endParaRPr>
          </a:p>
          <a:p>
            <a:r>
              <a:rPr lang="zh-CN" altLang="en-US" sz="3200">
                <a:latin typeface="楷体" panose="02010609060101010101" charset="-122"/>
                <a:ea typeface="楷体" panose="02010609060101010101" charset="-122"/>
                <a:cs typeface="楷体" panose="02010609060101010101" charset="-122"/>
              </a:rPr>
              <a:t>做法</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君子</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对自我的要求。君臣百姓槟守其道</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尊卑分明</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上下有礼</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建立稳定的国家体系。</a:t>
            </a:r>
            <a:endParaRPr lang="zh-CN" altLang="en-US" sz="3200">
              <a:latin typeface="楷体" panose="02010609060101010101" charset="-122"/>
              <a:ea typeface="楷体" panose="02010609060101010101" charset="-122"/>
              <a:cs typeface="楷体" panose="02010609060101010101" charset="-122"/>
            </a:endParaRPr>
          </a:p>
          <a:p>
            <a:endParaRPr lang="zh-CN" altLang="en-US" sz="3200">
              <a:solidFill>
                <a:srgbClr val="FF0000"/>
              </a:solidFill>
              <a:latin typeface="楷体" panose="02010609060101010101" charset="-122"/>
              <a:ea typeface="楷体" panose="02010609060101010101" charset="-122"/>
              <a:cs typeface="楷体" panose="02010609060101010101" charset="-122"/>
            </a:endParaRPr>
          </a:p>
          <a:p>
            <a:r>
              <a:rPr lang="zh-CN" altLang="en-US" sz="3200">
                <a:solidFill>
                  <a:srgbClr val="FF0000"/>
                </a:solidFill>
                <a:latin typeface="楷体" panose="02010609060101010101" charset="-122"/>
                <a:ea typeface="楷体" panose="02010609060101010101" charset="-122"/>
                <a:cs typeface="楷体" panose="02010609060101010101" charset="-122"/>
              </a:rPr>
              <a:t>墨</a:t>
            </a:r>
            <a:endParaRPr lang="zh-CN" altLang="en-US" sz="3200">
              <a:solidFill>
                <a:srgbClr val="FF0000"/>
              </a:solidFill>
              <a:latin typeface="楷体" panose="02010609060101010101" charset="-122"/>
              <a:ea typeface="楷体" panose="02010609060101010101" charset="-122"/>
              <a:cs typeface="楷体" panose="02010609060101010101" charset="-122"/>
            </a:endParaRPr>
          </a:p>
          <a:p>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不相爱</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乱</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私心，自私</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不自私，去等级，普遍的爱。</a:t>
            </a:r>
            <a:endParaRPr lang="zh-CN" altLang="en-US" sz="3200">
              <a:latin typeface="楷体" panose="02010609060101010101" charset="-122"/>
              <a:ea typeface="楷体" panose="02010609060101010101" charset="-122"/>
              <a:cs typeface="楷体" panose="02010609060101010101" charset="-122"/>
            </a:endParaRPr>
          </a:p>
          <a:p>
            <a:endParaRPr lang="zh-CN" altLang="en-US" sz="3200">
              <a:latin typeface="楷体" panose="02010609060101010101" charset="-122"/>
              <a:ea typeface="楷体" panose="02010609060101010101" charset="-122"/>
              <a:cs typeface="楷体" panose="02010609060101010101" charset="-122"/>
            </a:endParaRPr>
          </a:p>
          <a:p>
            <a:r>
              <a:rPr lang="zh-CN" altLang="en-US" sz="3200">
                <a:latin typeface="楷体" panose="02010609060101010101" charset="-122"/>
                <a:ea typeface="楷体" panose="02010609060101010101" charset="-122"/>
                <a:cs typeface="楷体" panose="02010609060101010101" charset="-122"/>
              </a:rPr>
              <a:t>做法</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相爱</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相利</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实用角度</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维护平民利益，百姓吃饱穿暖，从而改变国家现状。</a:t>
            </a:r>
            <a:endParaRPr lang="zh-CN" altLang="en-US" sz="3200">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86715" y="208915"/>
            <a:ext cx="11253470" cy="5015865"/>
          </a:xfrm>
          <a:prstGeom prst="rect">
            <a:avLst/>
          </a:prstGeom>
        </p:spPr>
        <p:txBody>
          <a:bodyPr wrap="square">
            <a:spAutoFit/>
          </a:bodyPr>
          <a:p>
            <a:pPr indent="0" algn="l" defTabSz="266700" fontAlgn="auto" hangingPunct="0">
              <a:lnSpc>
                <a:spcPct val="150000"/>
              </a:lnSpc>
              <a:spcBef>
                <a:spcPct val="0"/>
              </a:spcBef>
              <a:spcAft>
                <a:spcPct val="0"/>
              </a:spcAft>
            </a:pPr>
            <a:r>
              <a:rPr lang="zh-CN" altLang="en-US" sz="3200" b="1">
                <a:latin typeface="宋体" panose="02010600030101010101" pitchFamily="2" charset="-122"/>
                <a:ea typeface="宋体" panose="02010600030101010101" pitchFamily="2" charset="-122"/>
              </a:rPr>
              <a:t> 治乱者何独不</a:t>
            </a:r>
            <a:r>
              <a:rPr lang="en-US" altLang="zh-CN" sz="3200" b="1">
                <a:solidFill>
                  <a:srgbClr val="FF0000"/>
                </a:solidFill>
                <a:latin typeface="宋体" panose="02010600030101010101" pitchFamily="2" charset="-122"/>
                <a:ea typeface="宋体" panose="02010600030101010101" pitchFamily="2" charset="-122"/>
              </a:rPr>
              <a:t>1</a:t>
            </a:r>
            <a:r>
              <a:rPr lang="zh-CN" altLang="en-US" sz="3200" b="1">
                <a:solidFill>
                  <a:srgbClr val="FF0000"/>
                </a:solidFill>
                <a:latin typeface="宋体" panose="02010600030101010101" pitchFamily="2" charset="-122"/>
                <a:ea typeface="宋体" panose="02010600030101010101" pitchFamily="2" charset="-122"/>
              </a:rPr>
              <a:t>然</a:t>
            </a:r>
            <a:r>
              <a:rPr lang="zh-CN" altLang="en-US" sz="3200" b="1">
                <a:latin typeface="宋体" panose="02010600030101010101" pitchFamily="2" charset="-122"/>
                <a:ea typeface="宋体" panose="02010600030101010101" pitchFamily="2" charset="-122"/>
              </a:rPr>
              <a:t>？必知乱之所自起，</a:t>
            </a:r>
            <a:r>
              <a:rPr lang="en-US" altLang="zh-CN" sz="3200" b="1">
                <a:solidFill>
                  <a:srgbClr val="FF0000"/>
                </a:solidFill>
                <a:latin typeface="宋体" panose="02010600030101010101" pitchFamily="2" charset="-122"/>
                <a:ea typeface="宋体" panose="02010600030101010101" pitchFamily="2" charset="-122"/>
              </a:rPr>
              <a:t>2</a:t>
            </a:r>
            <a:r>
              <a:rPr lang="zh-CN" altLang="en-US" sz="3200" b="1">
                <a:solidFill>
                  <a:srgbClr val="FF0000"/>
                </a:solidFill>
                <a:latin typeface="宋体" panose="02010600030101010101" pitchFamily="2" charset="-122"/>
                <a:ea typeface="宋体" panose="02010600030101010101" pitchFamily="2" charset="-122"/>
              </a:rPr>
              <a:t>焉</a:t>
            </a:r>
            <a:r>
              <a:rPr lang="zh-CN" altLang="en-US" sz="3200" b="1">
                <a:latin typeface="宋体" panose="02010600030101010101" pitchFamily="2" charset="-122"/>
                <a:ea typeface="宋体" panose="02010600030101010101" pitchFamily="2" charset="-122"/>
              </a:rPr>
              <a:t>能治之。</a:t>
            </a:r>
            <a:endParaRPr lang="zh-CN" altLang="en-US" sz="3200" b="1">
              <a:latin typeface="宋体" panose="02010600030101010101" pitchFamily="2" charset="-122"/>
              <a:ea typeface="宋体" panose="02010600030101010101" pitchFamily="2" charset="-122"/>
            </a:endParaRPr>
          </a:p>
          <a:p>
            <a:pPr indent="0" algn="l" defTabSz="266700" fontAlgn="auto" hangingPunct="0">
              <a:lnSpc>
                <a:spcPct val="150000"/>
              </a:lnSpc>
              <a:spcBef>
                <a:spcPct val="0"/>
              </a:spcBef>
              <a:spcAft>
                <a:spcPct val="0"/>
              </a:spcAft>
            </a:pPr>
            <a:r>
              <a:rPr lang="zh-CN" altLang="en-US" sz="3200" b="1">
                <a:latin typeface="宋体" panose="02010600030101010101" pitchFamily="2" charset="-122"/>
                <a:ea typeface="宋体" panose="02010600030101010101" pitchFamily="2" charset="-122"/>
              </a:rPr>
              <a:t> 大夫各爱其家，不爱异家，故</a:t>
            </a:r>
            <a:r>
              <a:rPr lang="en-US" altLang="zh-CN" sz="3200" b="1">
                <a:solidFill>
                  <a:srgbClr val="FF0000"/>
                </a:solidFill>
                <a:latin typeface="宋体" panose="02010600030101010101" pitchFamily="2" charset="-122"/>
                <a:ea typeface="宋体" panose="02010600030101010101" pitchFamily="2" charset="-122"/>
              </a:rPr>
              <a:t>3</a:t>
            </a:r>
            <a:r>
              <a:rPr lang="zh-CN" altLang="en-US" sz="3200" b="1">
                <a:solidFill>
                  <a:srgbClr val="FF0000"/>
                </a:solidFill>
                <a:latin typeface="宋体" panose="02010600030101010101" pitchFamily="2" charset="-122"/>
                <a:ea typeface="宋体" panose="02010600030101010101" pitchFamily="2" charset="-122"/>
              </a:rPr>
              <a:t>乱</a:t>
            </a:r>
            <a:r>
              <a:rPr lang="zh-CN" altLang="en-US" sz="3200" b="1">
                <a:latin typeface="宋体" panose="02010600030101010101" pitchFamily="2" charset="-122"/>
                <a:ea typeface="宋体" panose="02010600030101010101" pitchFamily="2" charset="-122"/>
              </a:rPr>
              <a:t>异家以利其家。</a:t>
            </a:r>
            <a:endParaRPr lang="zh-CN" altLang="en-US" sz="3200" b="1">
              <a:latin typeface="宋体" panose="02010600030101010101" pitchFamily="2" charset="-122"/>
              <a:ea typeface="宋体" panose="02010600030101010101" pitchFamily="2" charset="-122"/>
            </a:endParaRPr>
          </a:p>
          <a:p>
            <a:pPr indent="0" algn="l" defTabSz="266700" fontAlgn="auto" hangingPunct="0">
              <a:lnSpc>
                <a:spcPct val="150000"/>
              </a:lnSpc>
              <a:spcBef>
                <a:spcPct val="0"/>
              </a:spcBef>
              <a:spcAft>
                <a:spcPct val="0"/>
              </a:spcAft>
            </a:pPr>
            <a:r>
              <a:rPr lang="zh-CN" altLang="en-US" sz="3200" b="1">
                <a:solidFill>
                  <a:srgbClr val="FF0000"/>
                </a:solidFill>
                <a:latin typeface="宋体" panose="02010600030101010101" pitchFamily="2" charset="-122"/>
                <a:ea typeface="宋体" panose="02010600030101010101" pitchFamily="2" charset="-122"/>
              </a:rPr>
              <a:t> </a:t>
            </a:r>
            <a:r>
              <a:rPr lang="en-US" altLang="zh-CN" sz="3200" b="1">
                <a:solidFill>
                  <a:srgbClr val="FF0000"/>
                </a:solidFill>
                <a:latin typeface="宋体" panose="02010600030101010101" pitchFamily="2" charset="-122"/>
                <a:ea typeface="宋体" panose="02010600030101010101" pitchFamily="2" charset="-122"/>
              </a:rPr>
              <a:t>4</a:t>
            </a:r>
            <a:r>
              <a:rPr lang="zh-CN" altLang="en-US" sz="3200" b="1">
                <a:solidFill>
                  <a:srgbClr val="FF0000"/>
                </a:solidFill>
                <a:latin typeface="宋体" panose="02010600030101010101" pitchFamily="2" charset="-122"/>
                <a:ea typeface="宋体" panose="02010600030101010101" pitchFamily="2" charset="-122"/>
              </a:rPr>
              <a:t>视</a:t>
            </a:r>
            <a:r>
              <a:rPr lang="zh-CN" altLang="en-US" sz="3200" b="1">
                <a:latin typeface="宋体" panose="02010600030101010101" pitchFamily="2" charset="-122"/>
                <a:ea typeface="宋体" panose="02010600030101010101" pitchFamily="2" charset="-122"/>
              </a:rPr>
              <a:t>父兄与</a:t>
            </a:r>
            <a:r>
              <a:rPr lang="zh-CN" altLang="en-US" sz="3200" b="1">
                <a:solidFill>
                  <a:schemeClr val="tx1"/>
                </a:solidFill>
                <a:latin typeface="宋体" panose="02010600030101010101" pitchFamily="2" charset="-122"/>
                <a:ea typeface="宋体" panose="02010600030101010101" pitchFamily="2" charset="-122"/>
              </a:rPr>
              <a:t>君若其</a:t>
            </a:r>
            <a:r>
              <a:rPr lang="zh-CN" altLang="en-US" sz="3200" b="1">
                <a:latin typeface="宋体" panose="02010600030101010101" pitchFamily="2" charset="-122"/>
                <a:ea typeface="宋体" panose="02010600030101010101" pitchFamily="2" charset="-122"/>
              </a:rPr>
              <a:t>身，</a:t>
            </a:r>
            <a:r>
              <a:rPr lang="en-US" altLang="zh-CN" sz="3200" b="1">
                <a:solidFill>
                  <a:srgbClr val="FF0000"/>
                </a:solidFill>
                <a:latin typeface="宋体" panose="02010600030101010101" pitchFamily="2" charset="-122"/>
                <a:ea typeface="宋体" panose="02010600030101010101" pitchFamily="2" charset="-122"/>
              </a:rPr>
              <a:t>5</a:t>
            </a:r>
            <a:r>
              <a:rPr lang="zh-CN" altLang="en-US" sz="3200" b="1">
                <a:solidFill>
                  <a:srgbClr val="FF0000"/>
                </a:solidFill>
                <a:latin typeface="宋体" panose="02010600030101010101" pitchFamily="2" charset="-122"/>
                <a:ea typeface="宋体" panose="02010600030101010101" pitchFamily="2" charset="-122"/>
              </a:rPr>
              <a:t>恶</a:t>
            </a:r>
            <a:r>
              <a:rPr lang="zh-CN" altLang="en-US" sz="3200" b="1">
                <a:latin typeface="宋体" panose="02010600030101010101" pitchFamily="2" charset="-122"/>
                <a:ea typeface="宋体" panose="02010600030101010101" pitchFamily="2" charset="-122"/>
              </a:rPr>
              <a:t>施不孝？</a:t>
            </a:r>
            <a:r>
              <a:rPr lang="en-US" altLang="zh-CN" sz="3200" b="1">
                <a:solidFill>
                  <a:srgbClr val="FF0000"/>
                </a:solidFill>
                <a:latin typeface="宋体" panose="02010600030101010101" pitchFamily="2" charset="-122"/>
                <a:ea typeface="宋体" panose="02010600030101010101" pitchFamily="2" charset="-122"/>
              </a:rPr>
              <a:t>6</a:t>
            </a:r>
            <a:r>
              <a:rPr lang="zh-CN" altLang="en-US" sz="3200" b="1">
                <a:solidFill>
                  <a:srgbClr val="FF0000"/>
                </a:solidFill>
                <a:latin typeface="宋体" panose="02010600030101010101" pitchFamily="2" charset="-122"/>
                <a:ea typeface="宋体" panose="02010600030101010101" pitchFamily="2" charset="-122"/>
              </a:rPr>
              <a:t>犹</a:t>
            </a:r>
            <a:r>
              <a:rPr lang="zh-CN" altLang="en-US" sz="3200" b="1">
                <a:latin typeface="宋体" panose="02010600030101010101" pitchFamily="2" charset="-122"/>
                <a:ea typeface="宋体" panose="02010600030101010101" pitchFamily="2" charset="-122"/>
              </a:rPr>
              <a:t>有不慈者乎？</a:t>
            </a:r>
            <a:endParaRPr lang="zh-CN" altLang="en-US" sz="3200" b="1">
              <a:latin typeface="宋体" panose="02010600030101010101" pitchFamily="2" charset="-122"/>
              <a:ea typeface="宋体" panose="02010600030101010101" pitchFamily="2" charset="-122"/>
            </a:endParaRPr>
          </a:p>
          <a:p>
            <a:pPr indent="0" algn="l" defTabSz="266700" fontAlgn="auto" hangingPunct="0">
              <a:lnSpc>
                <a:spcPct val="150000"/>
              </a:lnSpc>
              <a:spcBef>
                <a:spcPct val="0"/>
              </a:spcBef>
              <a:spcAft>
                <a:spcPct val="0"/>
              </a:spcAft>
            </a:pPr>
            <a:r>
              <a:rPr lang="en-US" altLang="en-US" sz="3200" b="1">
                <a:latin typeface="宋体" panose="02010600030101010101" pitchFamily="2" charset="-122"/>
                <a:ea typeface="宋体" panose="02010600030101010101" pitchFamily="2" charset="-122"/>
              </a:rPr>
              <a:t> </a:t>
            </a:r>
            <a:r>
              <a:rPr lang="en-US" altLang="zh-CN" sz="3200" b="1">
                <a:latin typeface="宋体" panose="02010600030101010101" pitchFamily="2" charset="-122"/>
                <a:ea typeface="宋体" panose="02010600030101010101" pitchFamily="2" charset="-122"/>
              </a:rPr>
              <a:t> </a:t>
            </a:r>
            <a:r>
              <a:rPr lang="zh-CN" altLang="en-US" sz="3200" b="1">
                <a:latin typeface="宋体" panose="02010600030101010101" pitchFamily="2" charset="-122"/>
                <a:ea typeface="宋体" panose="02010600030101010101" pitchFamily="2" charset="-122"/>
              </a:rPr>
              <a:t>故圣人</a:t>
            </a:r>
            <a:r>
              <a:rPr lang="zh-CN" altLang="en-US" sz="3200" b="1" u="wavyHeavy">
                <a:solidFill>
                  <a:schemeClr val="tx1"/>
                </a:solidFill>
                <a:uFillTx/>
                <a:latin typeface="宋体" panose="02010600030101010101" pitchFamily="2" charset="-122"/>
                <a:ea typeface="宋体" panose="02010600030101010101" pitchFamily="2" charset="-122"/>
              </a:rPr>
              <a:t>以</a:t>
            </a:r>
            <a:r>
              <a:rPr lang="zh-CN" altLang="en-US" sz="3200" b="1">
                <a:latin typeface="宋体" panose="02010600030101010101" pitchFamily="2" charset="-122"/>
                <a:ea typeface="宋体" panose="02010600030101010101" pitchFamily="2" charset="-122"/>
              </a:rPr>
              <a:t>治天下</a:t>
            </a:r>
            <a:r>
              <a:rPr lang="zh-CN" altLang="en-US" sz="3200" b="1" u="wavyHeavy">
                <a:uFillTx/>
                <a:latin typeface="宋体" panose="02010600030101010101" pitchFamily="2" charset="-122"/>
                <a:ea typeface="宋体" panose="02010600030101010101" pitchFamily="2" charset="-122"/>
              </a:rPr>
              <a:t>为</a:t>
            </a:r>
            <a:r>
              <a:rPr lang="zh-CN" altLang="en-US" sz="3200" b="1">
                <a:latin typeface="宋体" panose="02010600030101010101" pitchFamily="2" charset="-122"/>
                <a:ea typeface="宋体" panose="02010600030101010101" pitchFamily="2" charset="-122"/>
              </a:rPr>
              <a:t>事者，恶得不禁恶而</a:t>
            </a:r>
            <a:r>
              <a:rPr lang="en-US" altLang="zh-CN" sz="3200" b="1">
                <a:solidFill>
                  <a:srgbClr val="FF0000"/>
                </a:solidFill>
                <a:latin typeface="宋体" panose="02010600030101010101" pitchFamily="2" charset="-122"/>
                <a:ea typeface="宋体" panose="02010600030101010101" pitchFamily="2" charset="-122"/>
              </a:rPr>
              <a:t>7</a:t>
            </a:r>
            <a:r>
              <a:rPr lang="zh-CN" altLang="en-US" sz="3200" b="1">
                <a:solidFill>
                  <a:srgbClr val="FF0000"/>
                </a:solidFill>
                <a:latin typeface="宋体" panose="02010600030101010101" pitchFamily="2" charset="-122"/>
                <a:ea typeface="宋体" panose="02010600030101010101" pitchFamily="2" charset="-122"/>
              </a:rPr>
              <a:t>劝</a:t>
            </a:r>
            <a:r>
              <a:rPr lang="zh-CN" altLang="en-US" sz="3200" b="1">
                <a:latin typeface="宋体" panose="02010600030101010101" pitchFamily="2" charset="-122"/>
                <a:ea typeface="宋体" panose="02010600030101010101" pitchFamily="2" charset="-122"/>
              </a:rPr>
              <a:t>爱？</a:t>
            </a:r>
            <a:endParaRPr lang="zh-CN" altLang="en-US" sz="3200" b="1">
              <a:latin typeface="宋体" panose="02010600030101010101" pitchFamily="2" charset="-122"/>
              <a:ea typeface="宋体" panose="02010600030101010101" pitchFamily="2" charset="-122"/>
            </a:endParaRPr>
          </a:p>
          <a:p>
            <a:pPr indent="0" algn="l" defTabSz="266700" fontAlgn="auto" hangingPunct="0">
              <a:lnSpc>
                <a:spcPct val="150000"/>
              </a:lnSpc>
              <a:spcBef>
                <a:spcPct val="0"/>
              </a:spcBef>
              <a:spcAft>
                <a:spcPct val="0"/>
              </a:spcAft>
            </a:pPr>
            <a:r>
              <a:rPr lang="en-US" altLang="zh-CN" sz="3200" b="1">
                <a:latin typeface="宋体" panose="02010600030101010101" pitchFamily="2" charset="-122"/>
                <a:ea typeface="宋体" panose="02010600030101010101" pitchFamily="2" charset="-122"/>
              </a:rPr>
              <a:t> </a:t>
            </a:r>
            <a:r>
              <a:rPr lang="zh-CN" altLang="en-US" sz="3200" b="1">
                <a:latin typeface="宋体" panose="02010600030101010101" pitchFamily="2" charset="-122"/>
                <a:ea typeface="宋体" panose="02010600030101010101" pitchFamily="2" charset="-122"/>
              </a:rPr>
              <a:t>圣人以治天下为事者也，不可不</a:t>
            </a:r>
            <a:r>
              <a:rPr lang="en-US" altLang="zh-CN" sz="3200" b="1">
                <a:solidFill>
                  <a:srgbClr val="FF0000"/>
                </a:solidFill>
                <a:latin typeface="宋体" panose="02010600030101010101" pitchFamily="2" charset="-122"/>
                <a:ea typeface="宋体" panose="02010600030101010101" pitchFamily="2" charset="-122"/>
              </a:rPr>
              <a:t>8</a:t>
            </a:r>
            <a:r>
              <a:rPr lang="zh-CN" altLang="en-US" sz="3200" b="1">
                <a:solidFill>
                  <a:srgbClr val="FF0000"/>
                </a:solidFill>
                <a:latin typeface="宋体" panose="02010600030101010101" pitchFamily="2" charset="-122"/>
                <a:ea typeface="宋体" panose="02010600030101010101" pitchFamily="2" charset="-122"/>
              </a:rPr>
              <a:t>察</a:t>
            </a:r>
            <a:r>
              <a:rPr lang="zh-CN" altLang="en-US" sz="3200" b="1">
                <a:latin typeface="宋体" panose="02010600030101010101" pitchFamily="2" charset="-122"/>
                <a:ea typeface="宋体" panose="02010600030101010101" pitchFamily="2" charset="-122"/>
              </a:rPr>
              <a:t>乱之所自起。</a:t>
            </a:r>
            <a:endParaRPr lang="zh-CN" altLang="en-US" sz="3200" b="1">
              <a:latin typeface="宋体" panose="02010600030101010101" pitchFamily="2" charset="-122"/>
              <a:ea typeface="宋体" panose="02010600030101010101" pitchFamily="2" charset="-122"/>
            </a:endParaRPr>
          </a:p>
          <a:p>
            <a:pPr indent="0" algn="l" defTabSz="266700" fontAlgn="auto" hangingPunct="0">
              <a:lnSpc>
                <a:spcPct val="150000"/>
              </a:lnSpc>
              <a:spcBef>
                <a:spcPct val="0"/>
              </a:spcBef>
              <a:spcAft>
                <a:spcPct val="0"/>
              </a:spcAft>
            </a:pPr>
            <a:r>
              <a:rPr lang="en-US" altLang="zh-CN" sz="3200" b="1">
                <a:latin typeface="宋体" panose="02010600030101010101" pitchFamily="2" charset="-122"/>
                <a:ea typeface="宋体" panose="02010600030101010101" pitchFamily="2" charset="-122"/>
              </a:rPr>
              <a:t> </a:t>
            </a:r>
            <a:r>
              <a:rPr lang="zh-CN" altLang="en-US" sz="3200" b="1">
                <a:latin typeface="宋体" panose="02010600030101010101" pitchFamily="2" charset="-122"/>
                <a:ea typeface="宋体" panose="02010600030101010101" pitchFamily="2" charset="-122"/>
              </a:rPr>
              <a:t>故大夫之相乱</a:t>
            </a:r>
            <a:r>
              <a:rPr lang="en-US" altLang="zh-CN" sz="3200" b="1">
                <a:solidFill>
                  <a:srgbClr val="FF0000"/>
                </a:solidFill>
                <a:latin typeface="宋体" panose="02010600030101010101" pitchFamily="2" charset="-122"/>
                <a:ea typeface="宋体" panose="02010600030101010101" pitchFamily="2" charset="-122"/>
              </a:rPr>
              <a:t>9</a:t>
            </a:r>
            <a:r>
              <a:rPr lang="zh-CN" altLang="en-US" sz="3200" b="1">
                <a:solidFill>
                  <a:srgbClr val="FF0000"/>
                </a:solidFill>
                <a:latin typeface="宋体" panose="02010600030101010101" pitchFamily="2" charset="-122"/>
                <a:ea typeface="宋体" panose="02010600030101010101" pitchFamily="2" charset="-122"/>
              </a:rPr>
              <a:t>家</a:t>
            </a:r>
            <a:r>
              <a:rPr lang="zh-CN" altLang="en-US" sz="3200" b="1">
                <a:latin typeface="宋体" panose="02010600030101010101" pitchFamily="2" charset="-122"/>
                <a:ea typeface="宋体" panose="02010600030101010101" pitchFamily="2" charset="-122"/>
              </a:rPr>
              <a:t>、诸侯之相攻国者有</a:t>
            </a:r>
            <a:r>
              <a:rPr lang="en-US" altLang="zh-CN" sz="3200" b="1">
                <a:solidFill>
                  <a:srgbClr val="FF0000"/>
                </a:solidFill>
                <a:latin typeface="宋体" panose="02010600030101010101" pitchFamily="2" charset="-122"/>
                <a:ea typeface="宋体" panose="02010600030101010101" pitchFamily="2" charset="-122"/>
              </a:rPr>
              <a:t>10</a:t>
            </a:r>
            <a:r>
              <a:rPr lang="zh-CN" altLang="en-US" sz="3200" b="1">
                <a:solidFill>
                  <a:srgbClr val="FF0000"/>
                </a:solidFill>
                <a:latin typeface="宋体" panose="02010600030101010101" pitchFamily="2" charset="-122"/>
                <a:ea typeface="宋体" panose="02010600030101010101" pitchFamily="2" charset="-122"/>
              </a:rPr>
              <a:t>亡</a:t>
            </a:r>
            <a:r>
              <a:rPr lang="zh-CN" altLang="en-US" sz="3200" b="1">
                <a:latin typeface="宋体" panose="02010600030101010101" pitchFamily="2" charset="-122"/>
                <a:ea typeface="宋体" panose="02010600030101010101" pitchFamily="2" charset="-122"/>
              </a:rPr>
              <a:t>。</a:t>
            </a:r>
            <a:endParaRPr lang="zh-CN" altLang="en-US" sz="3200" b="1">
              <a:latin typeface="宋体" panose="02010600030101010101" pitchFamily="2" charset="-122"/>
              <a:ea typeface="宋体" panose="02010600030101010101" pitchFamily="2" charset="-122"/>
            </a:endParaRPr>
          </a:p>
          <a:p>
            <a:pPr marL="0" indent="0" algn="l" defTabSz="266700" fontAlgn="auto" hangingPunct="0">
              <a:lnSpc>
                <a:spcPct val="150000"/>
              </a:lnSpc>
              <a:spcBef>
                <a:spcPct val="0"/>
              </a:spcBef>
              <a:spcAft>
                <a:spcPct val="0"/>
              </a:spcAft>
            </a:pPr>
            <a:endParaRPr lang="en-US" altLang="zh-CN" sz="3200" b="1">
              <a:latin typeface="宋体" panose="02010600030101010101" pitchFamily="2" charset="-122"/>
              <a:ea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44855" y="231140"/>
            <a:ext cx="10797540" cy="2183765"/>
          </a:xfrm>
          <a:prstGeom prst="rect">
            <a:avLst/>
          </a:prstGeom>
        </p:spPr>
        <p:txBody>
          <a:bodyPr wrap="square">
            <a:spAutoFit/>
          </a:bodyPr>
          <a:p>
            <a:r>
              <a:rPr lang="en-US" altLang="zh-CN" sz="3200"/>
              <a:t>   </a:t>
            </a:r>
            <a:r>
              <a:rPr lang="en-US" altLang="zh-CN" sz="3200">
                <a:latin typeface="楷体" panose="02010609060101010101" charset="-122"/>
                <a:ea typeface="楷体" panose="02010609060101010101" charset="-122"/>
                <a:cs typeface="楷体" panose="02010609060101010101" charset="-122"/>
              </a:rPr>
              <a:t> 2016</a:t>
            </a:r>
            <a:r>
              <a:rPr lang="zh-CN" altLang="en-US" sz="3200">
                <a:latin typeface="楷体" panose="02010609060101010101" charset="-122"/>
                <a:ea typeface="楷体" panose="02010609060101010101" charset="-122"/>
                <a:cs typeface="楷体" panose="02010609060101010101" charset="-122"/>
              </a:rPr>
              <a:t>年</a:t>
            </a:r>
            <a:r>
              <a:rPr lang="en-US" altLang="zh-CN" sz="3200">
                <a:latin typeface="楷体" panose="02010609060101010101" charset="-122"/>
                <a:ea typeface="楷体" panose="02010609060101010101" charset="-122"/>
                <a:cs typeface="楷体" panose="02010609060101010101" charset="-122"/>
              </a:rPr>
              <a:t>8</a:t>
            </a:r>
            <a:r>
              <a:rPr lang="zh-CN" altLang="en-US" sz="3200">
                <a:latin typeface="楷体" panose="02010609060101010101" charset="-122"/>
                <a:ea typeface="楷体" panose="02010609060101010101" charset="-122"/>
                <a:cs typeface="楷体" panose="02010609060101010101" charset="-122"/>
              </a:rPr>
              <a:t>月</a:t>
            </a:r>
            <a:r>
              <a:rPr lang="en-US" altLang="zh-CN" sz="3200">
                <a:latin typeface="楷体" panose="02010609060101010101" charset="-122"/>
                <a:ea typeface="楷体" panose="02010609060101010101" charset="-122"/>
                <a:cs typeface="楷体" panose="02010609060101010101" charset="-122"/>
              </a:rPr>
              <a:t>16</a:t>
            </a:r>
            <a:r>
              <a:rPr lang="zh-CN" altLang="en-US" sz="3200">
                <a:latin typeface="楷体" panose="02010609060101010101" charset="-122"/>
                <a:ea typeface="楷体" panose="02010609060101010101" charset="-122"/>
                <a:cs typeface="楷体" panose="02010609060101010101" charset="-122"/>
              </a:rPr>
              <a:t>日</a:t>
            </a:r>
            <a:r>
              <a:rPr lang="en-US" altLang="zh-CN" sz="3200">
                <a:latin typeface="楷体" panose="02010609060101010101" charset="-122"/>
                <a:ea typeface="楷体" panose="02010609060101010101" charset="-122"/>
                <a:cs typeface="楷体" panose="02010609060101010101" charset="-122"/>
              </a:rPr>
              <a:t>1</a:t>
            </a:r>
            <a:r>
              <a:rPr lang="zh-CN" altLang="en-US" sz="3200">
                <a:latin typeface="楷体" panose="02010609060101010101" charset="-122"/>
                <a:ea typeface="楷体" panose="02010609060101010101" charset="-122"/>
                <a:cs typeface="楷体" panose="02010609060101010101" charset="-122"/>
              </a:rPr>
              <a:t>时</a:t>
            </a:r>
            <a:r>
              <a:rPr lang="en-US" altLang="zh-CN" sz="3200">
                <a:latin typeface="楷体" panose="02010609060101010101" charset="-122"/>
                <a:ea typeface="楷体" panose="02010609060101010101" charset="-122"/>
                <a:cs typeface="楷体" panose="02010609060101010101" charset="-122"/>
              </a:rPr>
              <a:t>40</a:t>
            </a:r>
            <a:r>
              <a:rPr lang="zh-CN" altLang="en-US" sz="3200">
                <a:latin typeface="楷体" panose="02010609060101010101" charset="-122"/>
                <a:ea typeface="楷体" panose="02010609060101010101" charset="-122"/>
                <a:cs typeface="楷体" panose="02010609060101010101" charset="-122"/>
              </a:rPr>
              <a:t>分，随着长征二号丁运载火箭将“墨子号”量子卫星发射成功，人类卫星通信迎来了一个新的时代，这是世界上第一颗量子卫星。</a:t>
            </a:r>
            <a:endParaRPr lang="zh-CN" altLang="en-US" sz="3200">
              <a:latin typeface="楷体" panose="02010609060101010101" charset="-122"/>
              <a:ea typeface="楷体" panose="02010609060101010101" charset="-122"/>
              <a:cs typeface="楷体" panose="02010609060101010101" charset="-122"/>
            </a:endParaRPr>
          </a:p>
          <a:p>
            <a:r>
              <a:rPr lang="en-US" altLang="zh-CN" sz="3200">
                <a:latin typeface="楷体" panose="02010609060101010101" charset="-122"/>
                <a:ea typeface="楷体" panose="02010609060101010101" charset="-122"/>
                <a:cs typeface="楷体" panose="02010609060101010101" charset="-122"/>
              </a:rPr>
              <a:t>   </a:t>
            </a:r>
            <a:r>
              <a:rPr lang="zh-CN" altLang="en-US" sz="4000">
                <a:solidFill>
                  <a:srgbClr val="FF0000"/>
                </a:solidFill>
                <a:latin typeface="楷体" panose="02010609060101010101" charset="-122"/>
                <a:ea typeface="楷体" panose="02010609060101010101" charset="-122"/>
                <a:cs typeface="楷体" panose="02010609060101010101" charset="-122"/>
              </a:rPr>
              <a:t>为什么命名为</a:t>
            </a:r>
            <a:r>
              <a:rPr lang="en-US" altLang="zh-CN" sz="4000">
                <a:solidFill>
                  <a:srgbClr val="FF0000"/>
                </a:solidFill>
                <a:latin typeface="楷体" panose="02010609060101010101" charset="-122"/>
                <a:ea typeface="楷体" panose="02010609060101010101" charset="-122"/>
                <a:cs typeface="楷体" panose="02010609060101010101" charset="-122"/>
              </a:rPr>
              <a:t>“</a:t>
            </a:r>
            <a:r>
              <a:rPr lang="zh-CN" altLang="en-US" sz="4000">
                <a:solidFill>
                  <a:srgbClr val="FF0000"/>
                </a:solidFill>
                <a:latin typeface="楷体" panose="02010609060101010101" charset="-122"/>
                <a:ea typeface="楷体" panose="02010609060101010101" charset="-122"/>
                <a:cs typeface="楷体" panose="02010609060101010101" charset="-122"/>
              </a:rPr>
              <a:t>墨子号</a:t>
            </a:r>
            <a:r>
              <a:rPr lang="en-US" altLang="zh-CN" sz="4000">
                <a:solidFill>
                  <a:srgbClr val="FF0000"/>
                </a:solidFill>
                <a:latin typeface="楷体" panose="02010609060101010101" charset="-122"/>
                <a:ea typeface="楷体" panose="02010609060101010101" charset="-122"/>
                <a:cs typeface="楷体" panose="02010609060101010101" charset="-122"/>
              </a:rPr>
              <a:t>”</a:t>
            </a:r>
            <a:r>
              <a:rPr lang="zh-CN" altLang="en-US" sz="4000">
                <a:solidFill>
                  <a:srgbClr val="FF0000"/>
                </a:solidFill>
                <a:latin typeface="楷体" panose="02010609060101010101" charset="-122"/>
                <a:ea typeface="楷体" panose="02010609060101010101" charset="-122"/>
                <a:cs typeface="楷体" panose="02010609060101010101" charset="-122"/>
              </a:rPr>
              <a:t>？</a:t>
            </a:r>
            <a:endParaRPr lang="zh-CN" altLang="en-US" sz="4000">
              <a:solidFill>
                <a:srgbClr val="FF0000"/>
              </a:solidFill>
              <a:latin typeface="楷体" panose="02010609060101010101" charset="-122"/>
              <a:ea typeface="楷体" panose="02010609060101010101" charset="-122"/>
              <a:cs typeface="楷体" panose="02010609060101010101" charset="-122"/>
            </a:endParaRPr>
          </a:p>
        </p:txBody>
      </p:sp>
      <p:sp>
        <p:nvSpPr>
          <p:cNvPr id="5" name="文本框 4"/>
          <p:cNvSpPr txBox="1"/>
          <p:nvPr/>
        </p:nvSpPr>
        <p:spPr>
          <a:xfrm>
            <a:off x="508000" y="2291715"/>
            <a:ext cx="11478260" cy="3538220"/>
          </a:xfrm>
          <a:prstGeom prst="rect">
            <a:avLst/>
          </a:prstGeom>
        </p:spPr>
        <p:txBody>
          <a:bodyPr wrap="square">
            <a:spAutoFit/>
          </a:bodyPr>
          <a:p>
            <a:r>
              <a:rPr lang="en-US" altLang="zh-CN" sz="3200">
                <a:latin typeface="楷体" panose="02010609060101010101" charset="-122"/>
                <a:ea typeface="楷体" panose="02010609060101010101" charset="-122"/>
                <a:cs typeface="楷体" panose="02010609060101010101" charset="-122"/>
              </a:rPr>
              <a:t>  《</a:t>
            </a:r>
            <a:r>
              <a:rPr lang="zh-CN" altLang="en-US" sz="3200">
                <a:latin typeface="楷体" panose="02010609060101010101" charset="-122"/>
                <a:ea typeface="楷体" panose="02010609060101010101" charset="-122"/>
                <a:cs typeface="楷体" panose="02010609060101010101" charset="-122"/>
              </a:rPr>
              <a:t>墨经</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里记载了世界上第一个“小孔成像”实验，该实验解释了小孔成倒像的原因，而这正是现代照相技术原理的起源这个实验指出了光是沿着直线传播的，也是第一次对光直线传播进行科学解释</a:t>
            </a:r>
            <a:r>
              <a:rPr lang="en-US" altLang="zh-CN" sz="3200">
                <a:latin typeface="楷体" panose="02010609060101010101" charset="-122"/>
                <a:ea typeface="楷体" panose="02010609060101010101" charset="-122"/>
                <a:cs typeface="楷体" panose="02010609060101010101" charset="-122"/>
              </a:rPr>
              <a:t>——</a:t>
            </a:r>
            <a:r>
              <a:rPr lang="zh-CN" altLang="en-US" sz="3200">
                <a:latin typeface="楷体" panose="02010609060101010101" charset="-122"/>
                <a:ea typeface="楷体" panose="02010609060101010101" charset="-122"/>
                <a:cs typeface="楷体" panose="02010609060101010101" charset="-122"/>
              </a:rPr>
              <a:t>这在光学中是非常重要的一条原理，为量子通信的发展打下了一定的基础。取“墨子号”来命名量子卫星，和卫星本身的意义相符，也体现了航天人的浪漫情怀和我们的文化自信。</a:t>
            </a:r>
            <a:endParaRPr lang="zh-CN" altLang="en-US" sz="3200">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custDataLst>
              <p:tags r:id="rId1"/>
            </p:custDataLst>
          </p:nvPr>
        </p:nvSpPr>
        <p:spPr>
          <a:xfrm>
            <a:off x="366395" y="585470"/>
            <a:ext cx="11196955" cy="4338320"/>
          </a:xfrm>
          <a:prstGeom prst="rect">
            <a:avLst/>
          </a:prstGeom>
          <a:solidFill>
            <a:schemeClr val="bg1"/>
          </a:solidFill>
        </p:spPr>
        <p:txBody>
          <a:bodyPr wrap="square" rtlCol="0">
            <a:spAutoFit/>
          </a:bodyPr>
          <a:lstStyle/>
          <a:p>
            <a:pPr algn="just">
              <a:lnSpc>
                <a:spcPct val="150000"/>
              </a:lnSpc>
              <a:spcAft>
                <a:spcPct val="0"/>
              </a:spcAft>
            </a:pPr>
            <a:endParaRPr lang="zh-CN" altLang="zh-CN" sz="2400" b="1" kern="100">
              <a:latin typeface="华文楷体" panose="02010600040101010101" charset="-122"/>
              <a:ea typeface="华文楷体" panose="02010600040101010101" charset="-122"/>
              <a:cs typeface="宋体" panose="02010600030101010101" pitchFamily="2" charset="-122"/>
              <a:sym typeface="+mn-ea"/>
            </a:endParaRPr>
          </a:p>
          <a:p>
            <a:pPr algn="just">
              <a:lnSpc>
                <a:spcPct val="150000"/>
              </a:lnSpc>
              <a:spcAft>
                <a:spcPct val="0"/>
              </a:spcAft>
            </a:pPr>
            <a:r>
              <a:rPr lang="zh-CN" altLang="zh-CN" sz="3200" b="1" kern="100">
                <a:latin typeface="华文楷体" panose="02010600040101010101" charset="-122"/>
                <a:ea typeface="华文楷体" panose="02010600040101010101" charset="-122"/>
                <a:cs typeface="宋体" panose="02010600030101010101" pitchFamily="2" charset="-122"/>
                <a:sym typeface="+mn-ea"/>
              </a:rPr>
              <a:t>墨子之道德，非孔老所敢窥视。</a:t>
            </a:r>
            <a:r>
              <a:rPr lang="zh-CN" altLang="zh-CN" sz="3200" kern="100">
                <a:latin typeface="宋体" panose="02010600030101010101" pitchFamily="2" charset="-122"/>
                <a:ea typeface="宋体" panose="02010600030101010101" pitchFamily="2" charset="-122"/>
                <a:cs typeface="宋体" panose="02010600030101010101" pitchFamily="2" charset="-122"/>
                <a:sym typeface="+mn-ea"/>
              </a:rPr>
              <a:t>  </a:t>
            </a:r>
            <a:endParaRPr lang="zh-CN" altLang="zh-CN" sz="3200" kern="100">
              <a:latin typeface="宋体" panose="02010600030101010101" pitchFamily="2" charset="-122"/>
              <a:ea typeface="宋体" panose="02010600030101010101" pitchFamily="2" charset="-122"/>
              <a:cs typeface="宋体" panose="02010600030101010101" pitchFamily="2" charset="-122"/>
              <a:sym typeface="+mn-ea"/>
            </a:endParaRPr>
          </a:p>
          <a:p>
            <a:pPr algn="r">
              <a:lnSpc>
                <a:spcPct val="150000"/>
              </a:lnSpc>
              <a:spcAft>
                <a:spcPct val="0"/>
              </a:spcAft>
            </a:pPr>
            <a:r>
              <a:rPr lang="en-US" altLang="zh-CN" sz="3200" kern="100">
                <a:latin typeface="宋体" panose="02010600030101010101" pitchFamily="2" charset="-122"/>
                <a:ea typeface="宋体" panose="02010600030101010101" pitchFamily="2" charset="-122"/>
                <a:cs typeface="宋体" panose="02010600030101010101" pitchFamily="2" charset="-122"/>
                <a:sym typeface="+mn-ea"/>
              </a:rPr>
              <a:t>——</a:t>
            </a:r>
            <a:r>
              <a:rPr lang="zh-CN" altLang="zh-CN" sz="3200" kern="100">
                <a:latin typeface="宋体" panose="02010600030101010101" pitchFamily="2" charset="-122"/>
                <a:ea typeface="宋体" panose="02010600030101010101" pitchFamily="2" charset="-122"/>
                <a:cs typeface="宋体" panose="02010600030101010101" pitchFamily="2" charset="-122"/>
                <a:sym typeface="+mn-ea"/>
              </a:rPr>
              <a:t>章太炎</a:t>
            </a:r>
            <a:endParaRPr lang="zh-CN" altLang="zh-CN" sz="3200" kern="1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spcAft>
                <a:spcPct val="0"/>
              </a:spcAft>
            </a:pPr>
            <a:r>
              <a:rPr lang="zh-CN" altLang="zh-CN" sz="3200" b="1" kern="100">
                <a:latin typeface="华文楷体" panose="02010600040101010101" charset="-122"/>
                <a:ea typeface="华文楷体" panose="02010600040101010101" charset="-122"/>
                <a:cs typeface="宋体" panose="02010600030101010101" pitchFamily="2" charset="-122"/>
                <a:sym typeface="+mn-ea"/>
              </a:rPr>
              <a:t>墨子是一个劳动者，他不做官，但他是一个比孔子高明的圣人。</a:t>
            </a:r>
            <a:endParaRPr lang="en-US" altLang="zh-CN" sz="3200" b="1" kern="100">
              <a:latin typeface="华文楷体" panose="02010600040101010101" charset="-122"/>
              <a:ea typeface="华文楷体" panose="02010600040101010101" charset="-122"/>
              <a:cs typeface="宋体" panose="02010600030101010101" pitchFamily="2" charset="-122"/>
            </a:endParaRPr>
          </a:p>
          <a:p>
            <a:pPr algn="r">
              <a:lnSpc>
                <a:spcPct val="150000"/>
              </a:lnSpc>
              <a:spcAft>
                <a:spcPct val="0"/>
              </a:spcAft>
            </a:pPr>
            <a:r>
              <a:rPr lang="en-US" altLang="zh-CN" sz="3200" kern="100">
                <a:latin typeface="宋体" panose="02010600030101010101" pitchFamily="2" charset="-122"/>
                <a:ea typeface="宋体" panose="02010600030101010101" pitchFamily="2" charset="-122"/>
                <a:cs typeface="宋体" panose="02010600030101010101" pitchFamily="2" charset="-122"/>
                <a:sym typeface="+mn-ea"/>
              </a:rPr>
              <a:t>——</a:t>
            </a:r>
            <a:r>
              <a:rPr lang="zh-CN" altLang="zh-CN" sz="3200" kern="100">
                <a:latin typeface="宋体" panose="02010600030101010101" pitchFamily="2" charset="-122"/>
                <a:ea typeface="宋体" panose="02010600030101010101" pitchFamily="2" charset="-122"/>
                <a:cs typeface="宋体" panose="02010600030101010101" pitchFamily="2" charset="-122"/>
                <a:sym typeface="+mn-ea"/>
              </a:rPr>
              <a:t>毛泽东</a:t>
            </a:r>
            <a:endParaRPr lang="zh-CN" altLang="zh-CN" sz="3200" kern="100">
              <a:latin typeface="宋体" panose="02010600030101010101" pitchFamily="2" charset="-122"/>
              <a:ea typeface="宋体" panose="02010600030101010101" pitchFamily="2" charset="-122"/>
              <a:cs typeface="宋体" panose="02010600030101010101" pitchFamily="2" charset="-122"/>
              <a:sym typeface="+mn-ea"/>
            </a:endParaRPr>
          </a:p>
          <a:p>
            <a:pPr algn="r">
              <a:lnSpc>
                <a:spcPct val="150000"/>
              </a:lnSpc>
              <a:spcAft>
                <a:spcPct val="0"/>
              </a:spcAft>
            </a:pPr>
            <a:endParaRPr lang="zh-CN" altLang="en-US" sz="3200" b="1">
              <a:solidFill>
                <a:srgbClr val="7030A0"/>
              </a:solidFill>
              <a:latin typeface="+mn-ea"/>
              <a:ea typeface="宋体" panose="02010600030101010101" pitchFamily="2" charset="-122"/>
              <a:cs typeface="隶书" panose="02010509060101010101" pitchFamily="49" charset="-122"/>
              <a:sym typeface="+mn-ea"/>
            </a:endParaRPr>
          </a:p>
        </p:txBody>
      </p:sp>
      <p:sp>
        <p:nvSpPr>
          <p:cNvPr id="6" name="文本框 5"/>
          <p:cNvSpPr txBox="1"/>
          <p:nvPr/>
        </p:nvSpPr>
        <p:spPr>
          <a:xfrm>
            <a:off x="715645" y="4780915"/>
            <a:ext cx="9745980" cy="417830"/>
          </a:xfrm>
          <a:prstGeom prst="rect">
            <a:avLst/>
          </a:prstGeom>
        </p:spPr>
        <p:txBody>
          <a:bodyPr wrap="square">
            <a:spAutoFit/>
          </a:bodyPr>
          <a:p>
            <a:pPr marL="0" indent="0">
              <a:lnSpc>
                <a:spcPts val="2550"/>
              </a:lnSpc>
              <a:spcBef>
                <a:spcPct val="0"/>
              </a:spcBef>
              <a:spcAft>
                <a:spcPct val="0"/>
              </a:spcAft>
            </a:pPr>
            <a:r>
              <a:rPr lang="zh-CN" altLang="en-US" sz="3600" b="0" i="0">
                <a:solidFill>
                  <a:srgbClr val="FF0000"/>
                </a:solidFill>
                <a:latin typeface="楷体" panose="02010609060101010101" charset="-122"/>
                <a:ea typeface="楷体" panose="02010609060101010101" charset="-122"/>
                <a:hlinkClick r:id="rId2" action="ppaction://hlinkfile"/>
              </a:rPr>
              <a:t>战国最强理工男，六边形战士</a:t>
            </a:r>
            <a:endParaRPr lang="zh-CN" altLang="en-US" sz="3600" b="0" i="0">
              <a:solidFill>
                <a:srgbClr val="FF0000"/>
              </a:solidFill>
              <a:latin typeface="楷体" panose="02010609060101010101" charset="-122"/>
              <a:ea typeface="楷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custDataLst>
              <p:tags r:id="rId1"/>
            </p:custDataLst>
          </p:nvPr>
        </p:nvSpPr>
        <p:spPr>
          <a:xfrm>
            <a:off x="113665" y="145415"/>
            <a:ext cx="11995785" cy="6560820"/>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2" name="Picture 3"/>
          <p:cNvPicPr>
            <a:picLocks noChangeAspect="1" noChangeArrowheads="1"/>
          </p:cNvPicPr>
          <p:nvPr>
            <p:custDataLst>
              <p:tags r:id="rId2"/>
            </p:custDataLst>
          </p:nvPr>
        </p:nvPicPr>
        <p:blipFill>
          <a:blip r:embed="rId3"/>
          <a:stretch>
            <a:fillRect/>
          </a:stretch>
        </p:blipFill>
        <p:spPr bwMode="auto">
          <a:xfrm>
            <a:off x="5216525" y="2040890"/>
            <a:ext cx="4709160" cy="1911985"/>
          </a:xfrm>
          <a:prstGeom prst="rect">
            <a:avLst/>
          </a:prstGeom>
          <a:noFill/>
          <a:ln w="9525">
            <a:noFill/>
            <a:miter lim="800000"/>
            <a:headEnd/>
            <a:tailEnd/>
          </a:ln>
        </p:spPr>
      </p:pic>
      <p:pic>
        <p:nvPicPr>
          <p:cNvPr id="2" name="图片 1"/>
          <p:cNvPicPr>
            <a:picLocks noChangeAspect="1"/>
          </p:cNvPicPr>
          <p:nvPr>
            <p:custDataLst>
              <p:tags r:id="rId4"/>
            </p:custDataLst>
          </p:nvPr>
        </p:nvPicPr>
        <p:blipFill>
          <a:blip r:embed="rId5"/>
          <a:stretch>
            <a:fillRect/>
          </a:stretch>
        </p:blipFill>
        <p:spPr>
          <a:xfrm>
            <a:off x="3473450" y="728980"/>
            <a:ext cx="3357245" cy="5400040"/>
          </a:xfrm>
          <a:prstGeom prst="rect">
            <a:avLst/>
          </a:prstGeom>
        </p:spPr>
      </p:pic>
      <p:pic>
        <p:nvPicPr>
          <p:cNvPr id="5" name="Picture 3"/>
          <p:cNvPicPr>
            <a:picLocks noChangeAspect="1" noChangeArrowheads="1"/>
          </p:cNvPicPr>
          <p:nvPr>
            <p:custDataLst>
              <p:tags r:id="rId6"/>
            </p:custDataLst>
          </p:nvPr>
        </p:nvPicPr>
        <p:blipFill>
          <a:blip r:embed="rId3"/>
          <a:stretch>
            <a:fillRect/>
          </a:stretch>
        </p:blipFill>
        <p:spPr bwMode="auto">
          <a:xfrm>
            <a:off x="5899150" y="402590"/>
            <a:ext cx="4709160" cy="1911985"/>
          </a:xfrm>
          <a:prstGeom prst="rect">
            <a:avLst/>
          </a:prstGeom>
          <a:noFill/>
          <a:ln w="9525">
            <a:noFill/>
            <a:miter lim="800000"/>
            <a:headEnd/>
            <a:tailEnd/>
          </a:ln>
        </p:spPr>
      </p:pic>
      <p:pic>
        <p:nvPicPr>
          <p:cNvPr id="9" name="图片 8"/>
          <p:cNvPicPr>
            <a:picLocks noChangeAspect="1"/>
          </p:cNvPicPr>
          <p:nvPr>
            <p:custDataLst>
              <p:tags r:id="rId7"/>
            </p:custDataLst>
          </p:nvPr>
        </p:nvPicPr>
        <p:blipFill>
          <a:blip r:embed="rId8"/>
          <a:stretch>
            <a:fillRect/>
          </a:stretch>
        </p:blipFill>
        <p:spPr>
          <a:xfrm>
            <a:off x="10264775" y="4817745"/>
            <a:ext cx="1120775" cy="1152525"/>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56260" y="383540"/>
            <a:ext cx="11233150" cy="5754370"/>
          </a:xfrm>
          <a:prstGeom prst="rect">
            <a:avLst/>
          </a:prstGeom>
          <a:noFill/>
        </p:spPr>
        <p:txBody>
          <a:bodyPr wrap="square" rtlCol="0" anchor="t">
            <a:spAutoFit/>
          </a:bodyPr>
          <a:p>
            <a:r>
              <a:rPr lang="zh-CN" altLang="en-US" sz="3200" b="1">
                <a:solidFill>
                  <a:srgbClr val="FF0000"/>
                </a:solidFill>
                <a:latin typeface="楷体" panose="02010609060101010101" charset="-122"/>
                <a:ea typeface="楷体" panose="02010609060101010101" charset="-122"/>
                <a:cs typeface="楷体" panose="02010609060101010101" charset="-122"/>
              </a:rPr>
              <a:t>梳理结构</a:t>
            </a:r>
            <a:endParaRPr lang="zh-CN" sz="3200" b="1">
              <a:latin typeface="楷体" panose="02010609060101010101" charset="-122"/>
              <a:ea typeface="楷体" panose="02010609060101010101" charset="-122"/>
              <a:cs typeface="楷体" panose="02010609060101010101" charset="-122"/>
            </a:endParaRPr>
          </a:p>
          <a:p>
            <a:r>
              <a:rPr lang="zh-CN" altLang="en-US" sz="3200" b="1">
                <a:solidFill>
                  <a:srgbClr val="FF0000"/>
                </a:solidFill>
                <a:latin typeface="楷体" panose="02010609060101010101" charset="-122"/>
                <a:ea typeface="楷体" panose="02010609060101010101" charset="-122"/>
                <a:cs typeface="楷体" panose="02010609060101010101" charset="-122"/>
              </a:rPr>
              <a:t>任务一</a:t>
            </a:r>
            <a:r>
              <a:rPr lang="en-US" altLang="zh-CN" sz="3200" b="1">
                <a:solidFill>
                  <a:srgbClr val="FF0000"/>
                </a:solidFill>
                <a:latin typeface="楷体" panose="02010609060101010101" charset="-122"/>
                <a:ea typeface="楷体" panose="02010609060101010101" charset="-122"/>
                <a:cs typeface="楷体" panose="02010609060101010101" charset="-122"/>
              </a:rPr>
              <a:t>:</a:t>
            </a:r>
            <a:r>
              <a:rPr lang="zh-CN" altLang="en-US" sz="3200" b="1">
                <a:solidFill>
                  <a:srgbClr val="FF0000"/>
                </a:solidFill>
                <a:latin typeface="楷体" panose="02010609060101010101" charset="-122"/>
                <a:ea typeface="楷体" panose="02010609060101010101" charset="-122"/>
                <a:cs typeface="楷体" panose="02010609060101010101" charset="-122"/>
              </a:rPr>
              <a:t>缩减原文</a:t>
            </a:r>
            <a:r>
              <a:rPr lang="en-US" altLang="zh-CN" sz="3200" b="1">
                <a:solidFill>
                  <a:srgbClr val="FF0000"/>
                </a:solidFill>
                <a:latin typeface="楷体" panose="02010609060101010101" charset="-122"/>
                <a:ea typeface="楷体" panose="02010609060101010101" charset="-122"/>
                <a:cs typeface="楷体" panose="02010609060101010101" charset="-122"/>
              </a:rPr>
              <a:t>,</a:t>
            </a:r>
            <a:r>
              <a:rPr lang="zh-CN" altLang="en-US" sz="3200" b="1">
                <a:solidFill>
                  <a:srgbClr val="FF0000"/>
                </a:solidFill>
                <a:latin typeface="楷体" panose="02010609060101010101" charset="-122"/>
                <a:ea typeface="楷体" panose="02010609060101010101" charset="-122"/>
                <a:cs typeface="楷体" panose="02010609060101010101" charset="-122"/>
              </a:rPr>
              <a:t>请选择四句话保留《兼爱》选文的内容</a:t>
            </a:r>
            <a:endParaRPr lang="zh-CN" altLang="en-US" sz="3200" b="1">
              <a:solidFill>
                <a:srgbClr val="FF0000"/>
              </a:solidFill>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rPr>
              <a:t>1.</a:t>
            </a:r>
            <a:r>
              <a:rPr lang="zh-CN" altLang="en-US" sz="3200" b="1">
                <a:latin typeface="楷体" panose="02010609060101010101" charset="-122"/>
                <a:ea typeface="楷体" panose="02010609060101010101" charset="-122"/>
                <a:cs typeface="楷体" panose="02010609060101010101" charset="-122"/>
              </a:rPr>
              <a:t>圣人以治天下为事者也，必知乱之所自起，焉能治之。</a:t>
            </a:r>
            <a:endParaRPr lang="zh-CN" altLang="en-US" sz="3200" b="1">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rPr>
              <a:t>2.</a:t>
            </a:r>
            <a:r>
              <a:rPr lang="zh-CN" altLang="en-US" sz="3200" b="1">
                <a:latin typeface="楷体" panose="02010609060101010101" charset="-122"/>
                <a:ea typeface="楷体" panose="02010609060101010101" charset="-122"/>
                <a:cs typeface="楷体" panose="02010609060101010101" charset="-122"/>
              </a:rPr>
              <a:t>当察乱何自起</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rPr>
              <a:t>起不相爱。</a:t>
            </a:r>
            <a:endParaRPr lang="zh-CN" altLang="en-US" sz="3200" b="1">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sym typeface="+mn-ea"/>
              </a:rPr>
              <a:t>3.</a:t>
            </a:r>
            <a:r>
              <a:rPr lang="zh-CN" altLang="en-US" sz="3200" b="1">
                <a:latin typeface="楷体" panose="02010609060101010101" charset="-122"/>
                <a:ea typeface="楷体" panose="02010609060101010101" charset="-122"/>
                <a:cs typeface="楷体" panose="02010609060101010101" charset="-122"/>
                <a:sym typeface="+mn-ea"/>
              </a:rPr>
              <a:t>若使天下兼相爱，国与国不相攻，家与家不相乱，盗贼无有，君臣父子皆能孝慈，若此则天下治。</a:t>
            </a:r>
            <a:endParaRPr lang="zh-CN" altLang="en-US" sz="3200" b="1">
              <a:latin typeface="微软雅黑" panose="020B0503020204020204" charset="-122"/>
              <a:ea typeface="微软雅黑" panose="020B0503020204020204" charset="-122"/>
              <a:cs typeface="微软雅黑" panose="020B0503020204020204" charset="-122"/>
              <a:sym typeface="+mn-ea"/>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rPr>
              <a:t>4.</a:t>
            </a:r>
            <a:r>
              <a:rPr lang="zh-CN" altLang="en-US" sz="3200" b="1">
                <a:latin typeface="楷体" panose="02010609060101010101" charset="-122"/>
                <a:ea typeface="楷体" panose="02010609060101010101" charset="-122"/>
                <a:cs typeface="楷体" panose="02010609060101010101" charset="-122"/>
              </a:rPr>
              <a:t>故天下兼相爱则治，交相恶则乱。</a:t>
            </a:r>
            <a:endParaRPr lang="zh-CN" altLang="en-US" sz="3200" b="1">
              <a:latin typeface="楷体" panose="02010609060101010101" charset="-122"/>
              <a:ea typeface="楷体" panose="02010609060101010101" charset="-122"/>
              <a:cs typeface="楷体" panose="02010609060101010101" charset="-122"/>
            </a:endParaRPr>
          </a:p>
          <a:p>
            <a:endParaRPr lang="zh-CN" altLang="en-US" sz="3200" b="1">
              <a:latin typeface="楷体" panose="02010609060101010101" charset="-122"/>
              <a:ea typeface="楷体" panose="02010609060101010101" charset="-122"/>
              <a:cs typeface="楷体" panose="02010609060101010101" charset="-122"/>
            </a:endParaRPr>
          </a:p>
          <a:p>
            <a:r>
              <a:rPr lang="zh-CN" altLang="en-US" sz="3200" b="1">
                <a:solidFill>
                  <a:srgbClr val="FF0000"/>
                </a:solidFill>
                <a:latin typeface="楷体" panose="02010609060101010101" charset="-122"/>
                <a:ea typeface="楷体" panose="02010609060101010101" charset="-122"/>
                <a:cs typeface="楷体" panose="02010609060101010101" charset="-122"/>
              </a:rPr>
              <a:t>根据以上四句</a:t>
            </a:r>
            <a:r>
              <a:rPr lang="en-US" altLang="zh-CN" sz="3200" b="1">
                <a:solidFill>
                  <a:srgbClr val="FF0000"/>
                </a:solidFill>
                <a:latin typeface="楷体" panose="02010609060101010101" charset="-122"/>
                <a:ea typeface="楷体" panose="02010609060101010101" charset="-122"/>
                <a:cs typeface="楷体" panose="02010609060101010101" charset="-122"/>
              </a:rPr>
              <a:t>,</a:t>
            </a:r>
            <a:r>
              <a:rPr lang="zh-CN" altLang="en-US" sz="3200" b="1">
                <a:solidFill>
                  <a:srgbClr val="FF0000"/>
                </a:solidFill>
                <a:latin typeface="楷体" panose="02010609060101010101" charset="-122"/>
                <a:ea typeface="楷体" panose="02010609060101010101" charset="-122"/>
                <a:cs typeface="楷体" panose="02010609060101010101" charset="-122"/>
              </a:rPr>
              <a:t>总结本文的论证结构，请在</a:t>
            </a:r>
            <a:r>
              <a:rPr lang="en-US" altLang="zh-CN" sz="3200" b="1">
                <a:solidFill>
                  <a:srgbClr val="FF0000"/>
                </a:solidFill>
                <a:latin typeface="楷体" panose="02010609060101010101" charset="-122"/>
                <a:ea typeface="楷体" panose="02010609060101010101" charset="-122"/>
                <a:cs typeface="楷体" panose="02010609060101010101" charset="-122"/>
              </a:rPr>
              <a:t>52</a:t>
            </a:r>
            <a:r>
              <a:rPr lang="zh-CN" altLang="en-US" sz="3200" b="1">
                <a:solidFill>
                  <a:srgbClr val="FF0000"/>
                </a:solidFill>
                <a:latin typeface="楷体" panose="02010609060101010101" charset="-122"/>
                <a:ea typeface="楷体" panose="02010609060101010101" charset="-122"/>
                <a:cs typeface="楷体" panose="02010609060101010101" charset="-122"/>
              </a:rPr>
              <a:t>页画出思维导图</a:t>
            </a:r>
            <a:endParaRPr lang="zh-CN" altLang="en-US" sz="3200" b="1">
              <a:solidFill>
                <a:srgbClr val="FF0000"/>
              </a:solidFill>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11"/>
          <p:cNvPicPr>
            <a:picLocks noChangeAspect="1"/>
          </p:cNvPicPr>
          <p:nvPr/>
        </p:nvPicPr>
        <p:blipFill>
          <a:blip r:embed="rId1"/>
          <a:stretch>
            <a:fillRect/>
          </a:stretch>
        </p:blipFill>
        <p:spPr>
          <a:xfrm>
            <a:off x="149225" y="102235"/>
            <a:ext cx="11422380" cy="6426835"/>
          </a:xfrm>
          <a:prstGeom prst="rect">
            <a:avLst/>
          </a:prstGeom>
        </p:spPr>
      </p:pic>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62330" y="461010"/>
            <a:ext cx="11031855" cy="6247130"/>
          </a:xfrm>
          <a:prstGeom prst="rect">
            <a:avLst/>
          </a:prstGeom>
          <a:noFill/>
        </p:spPr>
        <p:txBody>
          <a:bodyPr wrap="square" rtlCol="0" anchor="t">
            <a:spAutoFit/>
          </a:bodyPr>
          <a:p>
            <a:r>
              <a:rPr lang="zh-CN" altLang="en-US" sz="3200" b="1">
                <a:latin typeface="楷体" panose="02010609060101010101" charset="-122"/>
                <a:ea typeface="楷体" panose="02010609060101010101" charset="-122"/>
                <a:cs typeface="楷体" panose="02010609060101010101" charset="-122"/>
              </a:rPr>
              <a:t>任务二</a:t>
            </a:r>
            <a:r>
              <a:rPr lang="en-US" altLang="zh-CN" sz="3200" b="1">
                <a:latin typeface="楷体" panose="02010609060101010101" charset="-122"/>
                <a:ea typeface="楷体" panose="02010609060101010101" charset="-122"/>
                <a:cs typeface="楷体" panose="02010609060101010101" charset="-122"/>
              </a:rPr>
              <a:t>:</a:t>
            </a:r>
            <a:endParaRPr lang="en-US" altLang="zh-CN" sz="3200" b="1">
              <a:latin typeface="楷体" panose="02010609060101010101" charset="-122"/>
              <a:ea typeface="楷体" panose="02010609060101010101" charset="-122"/>
              <a:cs typeface="楷体" panose="02010609060101010101" charset="-122"/>
            </a:endParaRPr>
          </a:p>
          <a:p>
            <a:r>
              <a:rPr lang="zh-CN" altLang="en-US" sz="3200" b="1">
                <a:latin typeface="楷体" panose="02010609060101010101" charset="-122"/>
                <a:ea typeface="楷体" panose="02010609060101010101" charset="-122"/>
                <a:cs typeface="楷体" panose="02010609060101010101" charset="-122"/>
              </a:rPr>
              <a:t>阅读刚刚被我们删减的部分</a:t>
            </a:r>
            <a:r>
              <a:rPr lang="en-US" altLang="zh-CN" sz="3200" b="1">
                <a:latin typeface="楷体" panose="02010609060101010101" charset="-122"/>
                <a:ea typeface="楷体" panose="02010609060101010101" charset="-122"/>
                <a:cs typeface="楷体" panose="02010609060101010101" charset="-122"/>
              </a:rPr>
              <a:t>,</a:t>
            </a:r>
            <a:endParaRPr lang="en-US" altLang="zh-CN" sz="3200" b="1">
              <a:latin typeface="楷体" panose="02010609060101010101" charset="-122"/>
              <a:ea typeface="楷体" panose="02010609060101010101" charset="-122"/>
              <a:cs typeface="楷体" panose="02010609060101010101" charset="-122"/>
            </a:endParaRPr>
          </a:p>
          <a:p>
            <a:r>
              <a:rPr lang="zh-CN" altLang="en-US" sz="3200" b="1">
                <a:latin typeface="楷体" panose="02010609060101010101" charset="-122"/>
                <a:ea typeface="楷体" panose="02010609060101010101" charset="-122"/>
                <a:cs typeface="楷体" panose="02010609060101010101" charset="-122"/>
              </a:rPr>
              <a:t>尝试分析这些内容对</a:t>
            </a:r>
            <a:r>
              <a:rPr lang="zh-CN" altLang="en-US" sz="3200" b="1">
                <a:solidFill>
                  <a:srgbClr val="FF0000"/>
                </a:solidFill>
                <a:latin typeface="楷体" panose="02010609060101010101" charset="-122"/>
                <a:ea typeface="楷体" panose="02010609060101010101" charset="-122"/>
                <a:cs typeface="楷体" panose="02010609060101010101" charset="-122"/>
              </a:rPr>
              <a:t>观点的论证</a:t>
            </a:r>
            <a:r>
              <a:rPr lang="zh-CN" altLang="en-US" sz="3200" b="1">
                <a:latin typeface="楷体" panose="02010609060101010101" charset="-122"/>
                <a:ea typeface="楷体" panose="02010609060101010101" charset="-122"/>
                <a:cs typeface="楷体" panose="02010609060101010101" charset="-122"/>
              </a:rPr>
              <a:t>有何作用</a:t>
            </a:r>
            <a:r>
              <a:rPr lang="en-US" altLang="zh-CN" sz="3200" b="1">
                <a:latin typeface="楷体" panose="02010609060101010101" charset="-122"/>
                <a:ea typeface="楷体" panose="02010609060101010101" charset="-122"/>
                <a:cs typeface="楷体" panose="02010609060101010101" charset="-122"/>
              </a:rPr>
              <a:t>?</a:t>
            </a:r>
            <a:endParaRPr lang="en-US" altLang="zh-CN" sz="3200" b="1">
              <a:latin typeface="楷体" panose="02010609060101010101" charset="-122"/>
              <a:ea typeface="楷体" panose="02010609060101010101" charset="-122"/>
              <a:cs typeface="楷体" panose="02010609060101010101" charset="-122"/>
            </a:endParaRPr>
          </a:p>
          <a:p>
            <a:endParaRPr lang="zh-CN" altLang="en-US" sz="3200" b="1">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sym typeface="+mn-ea"/>
              </a:rPr>
              <a:t>1.</a:t>
            </a:r>
            <a:r>
              <a:rPr lang="zh-CN" altLang="en-US" sz="3200" b="1">
                <a:latin typeface="楷体" panose="02010609060101010101" charset="-122"/>
                <a:ea typeface="楷体" panose="02010609060101010101" charset="-122"/>
                <a:cs typeface="楷体" panose="02010609060101010101" charset="-122"/>
                <a:sym typeface="+mn-ea"/>
              </a:rPr>
              <a:t>圣人以治天下为事者也，必知乱之所自起，焉能治之。</a:t>
            </a:r>
            <a:endParaRPr lang="zh-CN" altLang="en-US" sz="3200" b="1">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sym typeface="+mn-ea"/>
              </a:rPr>
              <a:t>2.</a:t>
            </a:r>
            <a:r>
              <a:rPr lang="zh-CN" altLang="en-US" sz="3200" b="1">
                <a:latin typeface="楷体" panose="02010609060101010101" charset="-122"/>
                <a:ea typeface="楷体" panose="02010609060101010101" charset="-122"/>
                <a:cs typeface="楷体" panose="02010609060101010101" charset="-122"/>
                <a:sym typeface="+mn-ea"/>
              </a:rPr>
              <a:t>当察乱何自起</a:t>
            </a:r>
            <a:r>
              <a:rPr lang="en-US" altLang="zh-CN" sz="3200" b="1">
                <a:latin typeface="楷体" panose="02010609060101010101" charset="-122"/>
                <a:ea typeface="楷体" panose="02010609060101010101" charset="-122"/>
                <a:cs typeface="楷体" panose="02010609060101010101" charset="-122"/>
                <a:sym typeface="+mn-ea"/>
              </a:rPr>
              <a:t>?</a:t>
            </a:r>
            <a:r>
              <a:rPr lang="zh-CN" altLang="en-US" sz="3200" b="1">
                <a:latin typeface="楷体" panose="02010609060101010101" charset="-122"/>
                <a:ea typeface="楷体" panose="02010609060101010101" charset="-122"/>
                <a:cs typeface="楷体" panose="02010609060101010101" charset="-122"/>
                <a:sym typeface="+mn-ea"/>
              </a:rPr>
              <a:t>起不相爱。</a:t>
            </a:r>
            <a:endParaRPr lang="zh-CN" altLang="en-US" sz="3200" b="1">
              <a:latin typeface="楷体" panose="02010609060101010101" charset="-122"/>
              <a:ea typeface="楷体" panose="02010609060101010101" charset="-122"/>
              <a:cs typeface="楷体" panose="02010609060101010101" charset="-122"/>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sym typeface="+mn-ea"/>
              </a:rPr>
              <a:t>3.</a:t>
            </a:r>
            <a:r>
              <a:rPr lang="zh-CN" altLang="en-US" sz="3200" b="1">
                <a:latin typeface="楷体" panose="02010609060101010101" charset="-122"/>
                <a:ea typeface="楷体" panose="02010609060101010101" charset="-122"/>
                <a:cs typeface="楷体" panose="02010609060101010101" charset="-122"/>
                <a:sym typeface="+mn-ea"/>
              </a:rPr>
              <a:t>若使天下兼相爱，</a:t>
            </a:r>
            <a:r>
              <a:rPr lang="zh-CN" altLang="en-US" sz="3200" b="1">
                <a:latin typeface="楷体" panose="02010609060101010101" charset="-122"/>
                <a:ea typeface="楷体" panose="02010609060101010101" charset="-122"/>
                <a:cs typeface="楷体" panose="02010609060101010101" charset="-122"/>
                <a:sym typeface="+mn-ea"/>
              </a:rPr>
              <a:t>国与国不相攻，家与家不相乱，盗贼无有，君臣父子皆能孝慈，若此则天下治。</a:t>
            </a:r>
            <a:endParaRPr lang="zh-CN" altLang="en-US" sz="3200" b="1">
              <a:latin typeface="微软雅黑" panose="020B0503020204020204" charset="-122"/>
              <a:ea typeface="微软雅黑" panose="020B0503020204020204" charset="-122"/>
              <a:cs typeface="微软雅黑" panose="020B0503020204020204" charset="-122"/>
              <a:sym typeface="+mn-ea"/>
            </a:endParaRPr>
          </a:p>
          <a:p>
            <a:pPr indent="0" fontAlgn="auto">
              <a:lnSpc>
                <a:spcPct val="150000"/>
              </a:lnSpc>
            </a:pPr>
            <a:r>
              <a:rPr lang="en-US" altLang="zh-CN" sz="3200" b="1">
                <a:latin typeface="楷体" panose="02010609060101010101" charset="-122"/>
                <a:ea typeface="楷体" panose="02010609060101010101" charset="-122"/>
                <a:cs typeface="楷体" panose="02010609060101010101" charset="-122"/>
                <a:sym typeface="+mn-ea"/>
              </a:rPr>
              <a:t>4.</a:t>
            </a:r>
            <a:r>
              <a:rPr lang="zh-CN" altLang="en-US" sz="3200" b="1">
                <a:latin typeface="楷体" panose="02010609060101010101" charset="-122"/>
                <a:ea typeface="楷体" panose="02010609060101010101" charset="-122"/>
                <a:cs typeface="楷体" panose="02010609060101010101" charset="-122"/>
                <a:sym typeface="+mn-ea"/>
              </a:rPr>
              <a:t>故天下兼相爱则治，交相恶则乱。</a:t>
            </a:r>
            <a:endParaRPr lang="zh-CN" altLang="en-US" sz="3200" b="1">
              <a:latin typeface="楷体" panose="02010609060101010101" charset="-122"/>
              <a:ea typeface="楷体" panose="02010609060101010101" charset="-122"/>
              <a:cs typeface="楷体" panose="02010609060101010101" charset="-122"/>
            </a:endParaRPr>
          </a:p>
          <a:p>
            <a:endParaRPr lang="zh-CN" altLang="en-US" sz="3200" b="1">
              <a:latin typeface="楷体" panose="02010609060101010101" charset="-122"/>
              <a:ea typeface="楷体" panose="02010609060101010101" charset="-122"/>
              <a:cs typeface="楷体" panose="02010609060101010101" charset="-122"/>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1"/>
          <p:cNvPicPr>
            <a:picLocks noChangeAspect="1"/>
          </p:cNvPicPr>
          <p:nvPr/>
        </p:nvPicPr>
        <p:blipFill>
          <a:blip r:embed="rId1"/>
          <a:stretch>
            <a:fillRect/>
          </a:stretch>
        </p:blipFill>
        <p:spPr>
          <a:xfrm>
            <a:off x="0" y="251460"/>
            <a:ext cx="12192000" cy="6268085"/>
          </a:xfrm>
          <a:prstGeom prst="rect">
            <a:avLst/>
          </a:prstGeom>
        </p:spPr>
      </p:pic>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AS_UNIQUEID" val="4094"/>
</p:tagLst>
</file>

<file path=ppt/tags/tag101.xml><?xml version="1.0" encoding="utf-8"?>
<p:tagLst xmlns:p="http://schemas.openxmlformats.org/presentationml/2006/main">
  <p:tag name="AS_UNIQUEID" val="4095"/>
</p:tagLst>
</file>

<file path=ppt/tags/tag102.xml><?xml version="1.0" encoding="utf-8"?>
<p:tagLst xmlns:p="http://schemas.openxmlformats.org/presentationml/2006/main">
  <p:tag name="AS_UNIQUEID" val="4090"/>
</p:tagLst>
</file>

<file path=ppt/tags/tag103.xml><?xml version="1.0" encoding="utf-8"?>
<p:tagLst xmlns:p="http://schemas.openxmlformats.org/presentationml/2006/main">
  <p:tag name="AS_UNIQUEID" val="4091"/>
</p:tagLst>
</file>

<file path=ppt/tags/tag104.xml><?xml version="1.0" encoding="utf-8"?>
<p:tagLst xmlns:p="http://schemas.openxmlformats.org/presentationml/2006/main">
  <p:tag name="AS_UNIQUEID" val="154"/>
</p:tagLst>
</file>

<file path=ppt/tags/tag105.xml><?xml version="1.0" encoding="utf-8"?>
<p:tagLst xmlns:p="http://schemas.openxmlformats.org/presentationml/2006/main">
  <p:tag name="AS_UNIQUEID" val="4100"/>
</p:tagLst>
</file>

<file path=ppt/tags/tag106.xml><?xml version="1.0" encoding="utf-8"?>
<p:tagLst xmlns:p="http://schemas.openxmlformats.org/presentationml/2006/main">
  <p:tag name="AS_UNIQUEID" val="294"/>
</p:tagLst>
</file>

<file path=ppt/tags/tag107.xml><?xml version="1.0" encoding="utf-8"?>
<p:tagLst xmlns:p="http://schemas.openxmlformats.org/presentationml/2006/main">
  <p:tag name="AS_UNIQUEID" val="4101"/>
</p:tagLst>
</file>

<file path=ppt/tags/tag108.xml><?xml version="1.0" encoding="utf-8"?>
<p:tagLst xmlns:p="http://schemas.openxmlformats.org/presentationml/2006/main">
  <p:tag name="AS_UNIQUEID" val="4102"/>
</p:tagLst>
</file>

<file path=ppt/tags/tag109.xml><?xml version="1.0" encoding="utf-8"?>
<p:tagLst xmlns:p="http://schemas.openxmlformats.org/presentationml/2006/main">
  <p:tag name="AS_UNIQUEID" val="4097"/>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AS_UNIQUEID" val="4098"/>
</p:tagLst>
</file>

<file path=ppt/tags/tag111.xml><?xml version="1.0" encoding="utf-8"?>
<p:tagLst xmlns:p="http://schemas.openxmlformats.org/presentationml/2006/main">
  <p:tag name="AS_UNIQUEID" val="154"/>
</p:tagLst>
</file>

<file path=ppt/tags/tag112.xml><?xml version="1.0" encoding="utf-8"?>
<p:tagLst xmlns:p="http://schemas.openxmlformats.org/presentationml/2006/main">
  <p:tag name="AS_UNIQUEID" val="4107"/>
</p:tagLst>
</file>

<file path=ppt/tags/tag113.xml><?xml version="1.0" encoding="utf-8"?>
<p:tagLst xmlns:p="http://schemas.openxmlformats.org/presentationml/2006/main">
  <p:tag name="AS_UNIQUEID" val="294"/>
</p:tagLst>
</file>

<file path=ppt/tags/tag114.xml><?xml version="1.0" encoding="utf-8"?>
<p:tagLst xmlns:p="http://schemas.openxmlformats.org/presentationml/2006/main">
  <p:tag name="AS_UNIQUEID" val="4108"/>
</p:tagLst>
</file>

<file path=ppt/tags/tag115.xml><?xml version="1.0" encoding="utf-8"?>
<p:tagLst xmlns:p="http://schemas.openxmlformats.org/presentationml/2006/main">
  <p:tag name="AS_UNIQUEID" val="4109"/>
</p:tagLst>
</file>

<file path=ppt/tags/tag116.xml><?xml version="1.0" encoding="utf-8"?>
<p:tagLst xmlns:p="http://schemas.openxmlformats.org/presentationml/2006/main">
  <p:tag name="AS_UNIQUEID" val="4110"/>
</p:tagLst>
</file>

<file path=ppt/tags/tag117.xml><?xml version="1.0" encoding="utf-8"?>
<p:tagLst xmlns:p="http://schemas.openxmlformats.org/presentationml/2006/main">
  <p:tag name="AS_UNIQUEID" val="4111"/>
</p:tagLst>
</file>

<file path=ppt/tags/tag118.xml><?xml version="1.0" encoding="utf-8"?>
<p:tagLst xmlns:p="http://schemas.openxmlformats.org/presentationml/2006/main">
  <p:tag name="AS_UNIQUEID" val="4104"/>
</p:tagLst>
</file>

<file path=ppt/tags/tag119.xml><?xml version="1.0" encoding="utf-8"?>
<p:tagLst xmlns:p="http://schemas.openxmlformats.org/presentationml/2006/main">
  <p:tag name="AS_UNIQUEID" val="4105"/>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205081"/>
</p:tagLst>
</file>

<file path=ppt/tags/tag121.xml><?xml version="1.0" encoding="utf-8"?>
<p:tagLst xmlns:p="http://schemas.openxmlformats.org/presentationml/2006/main">
  <p:tag name="KSO_WM_BEAUTIFY_FLAG" val="#wm#"/>
  <p:tag name="KSO_WM_TEMPLATE_CATEGORY" val="custom"/>
  <p:tag name="KSO_WM_TEMPLATE_INDEX" val="2020508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AS_UNIQUEID" val="3948"/>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AS_UNIQUEID" val="154"/>
</p:tagLst>
</file>

<file path=ppt/tags/tag69.xml><?xml version="1.0" encoding="utf-8"?>
<p:tagLst xmlns:p="http://schemas.openxmlformats.org/presentationml/2006/main">
  <p:tag name="AS_UNIQUEID" val="534"/>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AS_UNIQUEID" val="3944"/>
</p:tagLst>
</file>

<file path=ppt/tags/tag71.xml><?xml version="1.0" encoding="utf-8"?>
<p:tagLst xmlns:p="http://schemas.openxmlformats.org/presentationml/2006/main">
  <p:tag name="AS_UNIQUEID" val="534"/>
</p:tagLst>
</file>

<file path=ppt/tags/tag72.xml><?xml version="1.0" encoding="utf-8"?>
<p:tagLst xmlns:p="http://schemas.openxmlformats.org/presentationml/2006/main">
  <p:tag name="AS_UNIQUEID" val="3945"/>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AS_UNIQUEID" val="154"/>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AS_UNIQUEID" val="4075"/>
</p:tagLst>
</file>

<file path=ppt/tags/tag81.xml><?xml version="1.0" encoding="utf-8"?>
<p:tagLst xmlns:p="http://schemas.openxmlformats.org/presentationml/2006/main">
  <p:tag name="AS_UNIQUEID" val="294"/>
</p:tagLst>
</file>

<file path=ppt/tags/tag82.xml><?xml version="1.0" encoding="utf-8"?>
<p:tagLst xmlns:p="http://schemas.openxmlformats.org/presentationml/2006/main">
  <p:tag name="AS_UNIQUEID" val="4076"/>
</p:tagLst>
</file>

<file path=ppt/tags/tag83.xml><?xml version="1.0" encoding="utf-8"?>
<p:tagLst xmlns:p="http://schemas.openxmlformats.org/presentationml/2006/main">
  <p:tag name="AS_UNIQUEID" val="4077"/>
</p:tagLst>
</file>

<file path=ppt/tags/tag84.xml><?xml version="1.0" encoding="utf-8"?>
<p:tagLst xmlns:p="http://schemas.openxmlformats.org/presentationml/2006/main">
  <p:tag name="AS_UNIQUEID" val="4078"/>
</p:tagLst>
</file>

<file path=ppt/tags/tag85.xml><?xml version="1.0" encoding="utf-8"?>
<p:tagLst xmlns:p="http://schemas.openxmlformats.org/presentationml/2006/main">
  <p:tag name="AS_UNIQUEID" val="4079"/>
</p:tagLst>
</file>

<file path=ppt/tags/tag86.xml><?xml version="1.0" encoding="utf-8"?>
<p:tagLst xmlns:p="http://schemas.openxmlformats.org/presentationml/2006/main">
  <p:tag name="AS_UNIQUEID" val="4072"/>
</p:tagLst>
</file>

<file path=ppt/tags/tag87.xml><?xml version="1.0" encoding="utf-8"?>
<p:tagLst xmlns:p="http://schemas.openxmlformats.org/presentationml/2006/main">
  <p:tag name="AS_UNIQUEID" val="4073"/>
</p:tagLst>
</file>

<file path=ppt/tags/tag88.xml><?xml version="1.0" encoding="utf-8"?>
<p:tagLst xmlns:p="http://schemas.openxmlformats.org/presentationml/2006/main">
  <p:tag name="AS_UNIQUEID" val="154"/>
</p:tagLst>
</file>

<file path=ppt/tags/tag89.xml><?xml version="1.0" encoding="utf-8"?>
<p:tagLst xmlns:p="http://schemas.openxmlformats.org/presentationml/2006/main">
  <p:tag name="AS_UNIQUEID" val="4084"/>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AS_UNIQUEID" val="294"/>
</p:tagLst>
</file>

<file path=ppt/tags/tag91.xml><?xml version="1.0" encoding="utf-8"?>
<p:tagLst xmlns:p="http://schemas.openxmlformats.org/presentationml/2006/main">
  <p:tag name="AS_UNIQUEID" val="4085"/>
</p:tagLst>
</file>

<file path=ppt/tags/tag92.xml><?xml version="1.0" encoding="utf-8"?>
<p:tagLst xmlns:p="http://schemas.openxmlformats.org/presentationml/2006/main">
  <p:tag name="AS_UNIQUEID" val="4086"/>
</p:tagLst>
</file>

<file path=ppt/tags/tag93.xml><?xml version="1.0" encoding="utf-8"?>
<p:tagLst xmlns:p="http://schemas.openxmlformats.org/presentationml/2006/main">
  <p:tag name="AS_UNIQUEID" val="4087"/>
</p:tagLst>
</file>

<file path=ppt/tags/tag94.xml><?xml version="1.0" encoding="utf-8"?>
<p:tagLst xmlns:p="http://schemas.openxmlformats.org/presentationml/2006/main">
  <p:tag name="AS_UNIQUEID" val="4088"/>
</p:tagLst>
</file>

<file path=ppt/tags/tag95.xml><?xml version="1.0" encoding="utf-8"?>
<p:tagLst xmlns:p="http://schemas.openxmlformats.org/presentationml/2006/main">
  <p:tag name="AS_UNIQUEID" val="4081"/>
</p:tagLst>
</file>

<file path=ppt/tags/tag96.xml><?xml version="1.0" encoding="utf-8"?>
<p:tagLst xmlns:p="http://schemas.openxmlformats.org/presentationml/2006/main">
  <p:tag name="AS_UNIQUEID" val="4082"/>
</p:tagLst>
</file>

<file path=ppt/tags/tag97.xml><?xml version="1.0" encoding="utf-8"?>
<p:tagLst xmlns:p="http://schemas.openxmlformats.org/presentationml/2006/main">
  <p:tag name="AS_UNIQUEID" val="154"/>
</p:tagLst>
</file>

<file path=ppt/tags/tag98.xml><?xml version="1.0" encoding="utf-8"?>
<p:tagLst xmlns:p="http://schemas.openxmlformats.org/presentationml/2006/main">
  <p:tag name="AS_UNIQUEID" val="4093"/>
</p:tagLst>
</file>

<file path=ppt/tags/tag99.xml><?xml version="1.0" encoding="utf-8"?>
<p:tagLst xmlns:p="http://schemas.openxmlformats.org/presentationml/2006/main">
  <p:tag name="AS_UNIQUEID" val="294"/>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2202</Words>
  <Application>WPS 演示</Application>
  <PresentationFormat>宽屏</PresentationFormat>
  <Paragraphs>128</Paragraphs>
  <Slides>18</Slides>
  <Notes>4</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18</vt:i4>
      </vt:variant>
    </vt:vector>
  </HeadingPairs>
  <TitlesOfParts>
    <vt:vector size="32" baseType="lpstr">
      <vt:lpstr>Arial</vt:lpstr>
      <vt:lpstr>宋体</vt:lpstr>
      <vt:lpstr>Wingdings</vt:lpstr>
      <vt:lpstr>Wingdings</vt:lpstr>
      <vt:lpstr>楷体</vt:lpstr>
      <vt:lpstr>华文楷体</vt:lpstr>
      <vt:lpstr>隶书</vt:lpstr>
      <vt:lpstr>微软雅黑</vt:lpstr>
      <vt:lpstr>三极行书简</vt:lpstr>
      <vt:lpstr>黑体</vt:lpstr>
      <vt:lpstr>Calibri</vt:lpstr>
      <vt:lpstr>Calibri</vt:lpstr>
      <vt:lpstr>Arial Unicode MS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limin</dc:creator>
  <cp:lastModifiedBy>桃李bu言</cp:lastModifiedBy>
  <cp:revision>161</cp:revision>
  <dcterms:created xsi:type="dcterms:W3CDTF">2019-06-19T02:08:00Z</dcterms:created>
  <dcterms:modified xsi:type="dcterms:W3CDTF">2025-09-24T05:13:51Z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1D6099985AB34D4AAA58C98258F9B662_11</vt:lpwstr>
  </property>
</Properties>
</file>