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599" r:id="rId3"/>
    <p:sldId id="628" r:id="rId4"/>
    <p:sldId id="630" r:id="rId5"/>
    <p:sldId id="638" r:id="rId6"/>
    <p:sldId id="670" r:id="rId7"/>
    <p:sldId id="671" r:id="rId8"/>
    <p:sldId id="672" r:id="rId9"/>
    <p:sldId id="673" r:id="rId10"/>
    <p:sldId id="674" r:id="rId11"/>
    <p:sldId id="675" r:id="rId12"/>
    <p:sldId id="676" r:id="rId13"/>
    <p:sldId id="677" r:id="rId14"/>
    <p:sldId id="678" r:id="rId15"/>
    <p:sldId id="679" r:id="rId16"/>
    <p:sldId id="680" r:id="rId17"/>
    <p:sldId id="681" r:id="rId18"/>
    <p:sldId id="640" r:id="rId19"/>
    <p:sldId id="642" r:id="rId20"/>
    <p:sldId id="669" r:id="rId21"/>
    <p:sldId id="644" r:id="rId22"/>
    <p:sldId id="651" r:id="rId23"/>
    <p:sldId id="662" r:id="rId24"/>
    <p:sldId id="664" r:id="rId25"/>
    <p:sldId id="665" r:id="rId26"/>
    <p:sldId id="666" r:id="rId27"/>
    <p:sldId id="667" r:id="rId28"/>
  </p:sldIdLst>
  <p:sldSz cx="11522075" cy="6480175"/>
  <p:notesSz cx="6858000" cy="9144000"/>
  <p:custDataLst>
    <p:tags r:id="rId32"/>
  </p:custDataLst>
  <p:defaultTextStyle>
    <a:defPPr>
      <a:defRPr lang="zh-CN"/>
    </a:defPPr>
    <a:lvl1pPr algn="l" rtl="0" fontAlgn="auto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auto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auto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auto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auto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" userDrawn="1">
          <p15:clr>
            <a:srgbClr val="A4A3A4"/>
          </p15:clr>
        </p15:guide>
        <p15:guide id="2" pos="3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00"/>
    <a:srgbClr val="A50021"/>
    <a:srgbClr val="3399FF"/>
    <a:srgbClr val="CC0000"/>
    <a:srgbClr val="FF99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708" y="84"/>
      </p:cViewPr>
      <p:guideLst>
        <p:guide orient="horz" pos="680"/>
        <p:guide pos="3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44018" cy="14401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slide" Target="../slides/slide2.xml"/><Relationship Id="rId4" Type="http://schemas.openxmlformats.org/officeDocument/2006/relationships/slide" Target="../slides/slide1.xml"/><Relationship Id="rId3" Type="http://schemas.openxmlformats.org/officeDocument/2006/relationships/slide" Target="../slides/slide20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通用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8"/>
          <p:cNvSpPr>
            <a:spLocks noChangeArrowheads="1"/>
          </p:cNvSpPr>
          <p:nvPr userDrawn="1"/>
        </p:nvSpPr>
        <p:spPr bwMode="auto">
          <a:xfrm>
            <a:off x="769938" y="6097588"/>
            <a:ext cx="1177925" cy="246062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noFill/>
            <a:round/>
          </a:ln>
          <a:effectLst>
            <a:outerShdw dist="50800" dir="5400000" algn="ctr" rotWithShape="0">
              <a:schemeClr val="bg1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 b="1">
                <a:solidFill>
                  <a:srgbClr val="000000"/>
                </a:solidFill>
                <a:latin typeface="Times New Roman" panose="02020603050405020304" pitchFamily="18" charset="0"/>
                <a:ea typeface="方正楷体_GBK" panose="03000509000000000000" pitchFamily="65" charset="-122"/>
              </a:rPr>
              <a:t>第</a:t>
            </a:r>
            <a:fld id="{FC856F63-F1C1-4522-BC35-1638299F85C0}" type="slidenum">
              <a:rPr lang="zh-CN" altLang="en-US" sz="1200" b="1">
                <a:solidFill>
                  <a:srgbClr val="000000"/>
                </a:solidFill>
                <a:latin typeface="Times New Roman" panose="02020603050405020304" pitchFamily="18" charset="0"/>
                <a:ea typeface="方正楷体_GBK" panose="03000509000000000000" pitchFamily="65" charset="-122"/>
              </a:rPr>
            </a:fld>
            <a:r>
              <a:rPr lang="zh-CN" altLang="en-US" sz="1200" b="1">
                <a:solidFill>
                  <a:srgbClr val="000000"/>
                </a:solidFill>
                <a:latin typeface="Times New Roman" panose="02020603050405020304" pitchFamily="18" charset="0"/>
                <a:ea typeface="方正楷体_GBK" panose="03000509000000000000" pitchFamily="65" charset="-122"/>
              </a:rPr>
              <a:t>页</a:t>
            </a:r>
            <a:endParaRPr lang="zh-CN" altLang="en-US" sz="1200" b="1">
              <a:solidFill>
                <a:srgbClr val="000000"/>
              </a:solidFill>
              <a:latin typeface="Times New Roman" panose="02020603050405020304" pitchFamily="18" charset="0"/>
              <a:ea typeface="方正楷体_GBK" panose="03000509000000000000" pitchFamily="65" charset="-122"/>
            </a:endParaRPr>
          </a:p>
        </p:txBody>
      </p:sp>
      <p:sp>
        <p:nvSpPr>
          <p:cNvPr id="18" name="Text Box 122" descr="{&quot;rangeId&quot;:0,&quot;isTitleShape&quot;:true}"/>
          <p:cNvSpPr txBox="1">
            <a:spLocks noChangeArrowheads="1"/>
          </p:cNvSpPr>
          <p:nvPr userDrawn="1"/>
        </p:nvSpPr>
        <p:spPr bwMode="auto">
          <a:xfrm>
            <a:off x="3889375" y="39688"/>
            <a:ext cx="7505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微课时6　细胞（质）膜与细胞核</a:t>
            </a:r>
            <a:endParaRPr lang="zh-CN" altLang="zh-CN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AutoShape 26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4900572" y="6061075"/>
            <a:ext cx="1260000" cy="360363"/>
          </a:xfrm>
          <a:prstGeom prst="roundRect">
            <a:avLst>
              <a:gd name="adj" fmla="val 16667"/>
            </a:avLst>
          </a:prstGeom>
          <a:solidFill>
            <a:schemeClr val="accent1">
              <a:alpha val="76862"/>
            </a:schemeClr>
          </a:solidFill>
          <a:ln w="38100">
            <a:solidFill>
              <a:schemeClr val="accent1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700" b="1">
                <a:latin typeface="黑体" panose="02010609060101010101" pitchFamily="49" charset="-122"/>
                <a:ea typeface="黑体" panose="02010609060101010101" pitchFamily="49" charset="-122"/>
              </a:rPr>
              <a:t>一维过关</a:t>
            </a:r>
            <a:endParaRPr lang="zh-CN" altLang="en-US" sz="17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AutoShape 27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6596269" y="6063853"/>
            <a:ext cx="1260000" cy="360363"/>
          </a:xfrm>
          <a:prstGeom prst="roundRect">
            <a:avLst>
              <a:gd name="adj" fmla="val 16667"/>
            </a:avLst>
          </a:prstGeom>
          <a:solidFill>
            <a:schemeClr val="accent1">
              <a:alpha val="76862"/>
            </a:schemeClr>
          </a:solidFill>
          <a:ln w="38100">
            <a:solidFill>
              <a:schemeClr val="accent1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700" b="1">
                <a:latin typeface="黑体" panose="02010609060101010101" pitchFamily="49" charset="-122"/>
                <a:ea typeface="黑体" panose="02010609060101010101" pitchFamily="49" charset="-122"/>
              </a:rPr>
              <a:t>二维过关</a:t>
            </a:r>
            <a:endParaRPr lang="zh-CN" altLang="en-US" sz="1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AutoShape 26">
            <a:hlinkClick r:id="rId4" action="ppaction://hlinksldjump"/>
          </p:cNvPr>
          <p:cNvSpPr>
            <a:spLocks noChangeArrowheads="1"/>
          </p:cNvSpPr>
          <p:nvPr userDrawn="1"/>
        </p:nvSpPr>
        <p:spPr bwMode="auto">
          <a:xfrm>
            <a:off x="8291966" y="6069409"/>
            <a:ext cx="1260000" cy="360362"/>
          </a:xfrm>
          <a:prstGeom prst="roundRect">
            <a:avLst>
              <a:gd name="adj" fmla="val 16667"/>
            </a:avLst>
          </a:prstGeom>
          <a:solidFill>
            <a:schemeClr val="accent1">
              <a:alpha val="76862"/>
            </a:schemeClr>
          </a:solidFill>
          <a:ln w="38100">
            <a:solidFill>
              <a:schemeClr val="accent1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700" b="1">
                <a:latin typeface="黑体" panose="02010609060101010101" pitchFamily="49" charset="-122"/>
                <a:ea typeface="黑体" panose="02010609060101010101" pitchFamily="49" charset="-122"/>
              </a:rPr>
              <a:t>三维过关</a:t>
            </a:r>
            <a:endParaRPr lang="zh-CN" altLang="en-US" sz="17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AutoShape 27">
            <a:hlinkClick r:id="rId4" action="ppaction://hlinksldjump"/>
          </p:cNvPr>
          <p:cNvSpPr>
            <a:spLocks noChangeArrowheads="1"/>
          </p:cNvSpPr>
          <p:nvPr userDrawn="1"/>
        </p:nvSpPr>
        <p:spPr bwMode="auto">
          <a:xfrm>
            <a:off x="9987663" y="6072188"/>
            <a:ext cx="1260000" cy="360362"/>
          </a:xfrm>
          <a:prstGeom prst="roundRect">
            <a:avLst>
              <a:gd name="adj" fmla="val 16667"/>
            </a:avLst>
          </a:prstGeom>
          <a:solidFill>
            <a:schemeClr val="accent1">
              <a:alpha val="76862"/>
            </a:schemeClr>
          </a:solidFill>
          <a:ln w="38100">
            <a:solidFill>
              <a:schemeClr val="accent1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700" b="1">
                <a:latin typeface="黑体" panose="02010609060101010101" pitchFamily="49" charset="-122"/>
                <a:ea typeface="黑体" panose="02010609060101010101" pitchFamily="49" charset="-122"/>
              </a:rPr>
              <a:t>四维过关</a:t>
            </a:r>
            <a:endParaRPr lang="zh-CN" altLang="en-US" sz="1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AutoShape 25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3204875" y="6066631"/>
            <a:ext cx="1260000" cy="360363"/>
          </a:xfrm>
          <a:prstGeom prst="roundRect">
            <a:avLst>
              <a:gd name="adj" fmla="val 16667"/>
            </a:avLst>
          </a:prstGeom>
          <a:solidFill>
            <a:schemeClr val="accent1">
              <a:alpha val="76862"/>
            </a:schemeClr>
          </a:solidFill>
          <a:ln w="38100">
            <a:solidFill>
              <a:schemeClr val="accent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700" b="1">
                <a:latin typeface="黑体" panose="02010609060101010101" pitchFamily="49" charset="-122"/>
                <a:ea typeface="黑体" panose="02010609060101010101" pitchFamily="49" charset="-122"/>
              </a:rPr>
              <a:t>新课标要求</a:t>
            </a:r>
            <a:endParaRPr lang="zh-CN" altLang="en-US" sz="1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 userDrawn="1"/>
        </p:nvSpPr>
        <p:spPr bwMode="auto">
          <a:xfrm>
            <a:off x="0" y="0"/>
            <a:ext cx="11522075" cy="7191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3" name="Picture 12" descr="图片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0588"/>
            <a:ext cx="11522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6"/>
          <p:cNvSpPr txBox="1">
            <a:spLocks noChangeArrowheads="1"/>
          </p:cNvSpPr>
          <p:nvPr userDrawn="1"/>
        </p:nvSpPr>
        <p:spPr bwMode="auto">
          <a:xfrm>
            <a:off x="73025" y="179388"/>
            <a:ext cx="4196983" cy="43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200" dirty="0">
                <a:solidFill>
                  <a:srgbClr val="CC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学测合格性考试   考点直击  生物</a:t>
            </a:r>
            <a:endParaRPr lang="zh-CN" altLang="en-US" sz="2200" dirty="0">
              <a:solidFill>
                <a:srgbClr val="CC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2" name="AutoShape 4"/>
          <p:cNvSpPr>
            <a:spLocks noChangeArrowheads="1"/>
          </p:cNvSpPr>
          <p:nvPr/>
        </p:nvSpPr>
        <p:spPr bwMode="auto">
          <a:xfrm>
            <a:off x="1163638" y="2232025"/>
            <a:ext cx="9118600" cy="1360488"/>
          </a:xfrm>
          <a:prstGeom prst="roundRect">
            <a:avLst>
              <a:gd name="adj" fmla="val 16667"/>
            </a:avLst>
          </a:prstGeom>
          <a:solidFill>
            <a:schemeClr val="accent1">
              <a:alpha val="76862"/>
            </a:schemeClr>
          </a:solidFill>
          <a:ln w="38100">
            <a:solidFill>
              <a:schemeClr val="accent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必修1　分子与细胞</a:t>
            </a:r>
            <a:endParaRPr lang="en-US" altLang="zh-CN" sz="2800" b="1" dirty="0">
              <a:solidFill>
                <a:srgbClr val="00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en-US" altLang="zh-CN" sz="2800" b="1" dirty="0">
              <a:solidFill>
                <a:srgbClr val="00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78213" name="Line 5"/>
          <p:cNvSpPr>
            <a:spLocks noChangeShapeType="1"/>
          </p:cNvSpPr>
          <p:nvPr/>
        </p:nvSpPr>
        <p:spPr bwMode="auto">
          <a:xfrm>
            <a:off x="1163638" y="2951163"/>
            <a:ext cx="9074150" cy="0"/>
          </a:xfrm>
          <a:prstGeom prst="line">
            <a:avLst/>
          </a:prstGeom>
          <a:noFill/>
          <a:ln w="28575">
            <a:solidFill>
              <a:srgbClr val="66669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336756" y="2955818"/>
            <a:ext cx="6768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0" hangingPunct="0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微课时6　细胞（质）膜与细胞核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8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7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9" name="yt_shape_10589"/>
          <p:cNvSpPr txBox="1"/>
          <p:nvPr/>
        </p:nvSpPr>
        <p:spPr>
          <a:xfrm>
            <a:off x="576127" y="1080000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2026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徐州学测合格考模拟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依据流动镶嵌模型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细胞膜的基本支架是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C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0590" name="yt_table_10590" title="H_74.88"/>
          <p:cNvGraphicFramePr>
            <a:graphicFrameLocks noGrp="1"/>
          </p:cNvGraphicFramePr>
          <p:nvPr/>
        </p:nvGraphicFramePr>
        <p:xfrm>
          <a:off x="576056" y="2039435"/>
          <a:ext cx="5724843" cy="950976"/>
        </p:xfrm>
        <a:graphic>
          <a:graphicData uri="http://schemas.openxmlformats.org/drawingml/2006/table">
            <a:tbl>
              <a:tblPr/>
              <a:tblGrid>
                <a:gridCol w="3776980"/>
                <a:gridCol w="1947863"/>
              </a:tblGrid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蛋白质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糖被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磷脂双分子层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纤维素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705316" y="1508682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2" name="yt_shape_10592"/>
          <p:cNvSpPr txBox="1"/>
          <p:nvPr/>
        </p:nvSpPr>
        <p:spPr>
          <a:xfrm>
            <a:off x="576127" y="836197"/>
            <a:ext cx="10370075" cy="138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3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2026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苏州中学合格考模拟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如图表示发生炎症反应时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嗜中性粒细胞在血管内皮细胞处聚集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穿过血管壁进入感染组织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杀灭病原微生物的过程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该过程反映了嗜中性粒细胞质膜具有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C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0594" name="yt_table_10594_skip" title="H_74.88"/>
          <p:cNvGraphicFramePr>
            <a:graphicFrameLocks noGrp="1"/>
          </p:cNvGraphicFramePr>
          <p:nvPr/>
        </p:nvGraphicFramePr>
        <p:xfrm>
          <a:off x="576056" y="2564230"/>
          <a:ext cx="5742623" cy="950976"/>
        </p:xfrm>
        <a:graphic>
          <a:graphicData uri="http://schemas.openxmlformats.org/drawingml/2006/table">
            <a:tbl>
              <a:tblPr/>
              <a:tblGrid>
                <a:gridCol w="2880043"/>
                <a:gridCol w="2862580"/>
              </a:tblGrid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催化性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黏附性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流动性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选择透过性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593" name="yt_image_10593_skip" title="H_200.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489253" y="1826579"/>
            <a:ext cx="3545537" cy="210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6582115" y="1740367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yt_shape_10596"/>
          <p:cNvSpPr txBox="1"/>
          <p:nvPr/>
        </p:nvSpPr>
        <p:spPr>
          <a:xfrm>
            <a:off x="576127" y="3960177"/>
            <a:ext cx="10370075" cy="185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据图可知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嗜中性粒细胞在血管内皮细胞处聚集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穿过血管壁进入感染组织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杀灭病原微生物的过程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需要通过变形才能穿过血管壁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同时需要通过胞吞过程将病原微生物吞噬消化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整个过程体现了细胞膜具有流动性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C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正确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7" name="yt_shape_10597"/>
          <p:cNvSpPr txBox="1"/>
          <p:nvPr/>
        </p:nvSpPr>
        <p:spPr>
          <a:xfrm>
            <a:off x="576128" y="1080000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4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2026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无锡一中学测合格考模拟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如图是细胞膜的结构模式图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表示构成细胞膜的物质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下列有关说法错误的是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D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0599" name="yt_table_10599_skip" title="H_149.76"/>
          <p:cNvGraphicFramePr>
            <a:graphicFrameLocks noGrp="1"/>
          </p:cNvGraphicFramePr>
          <p:nvPr/>
        </p:nvGraphicFramePr>
        <p:xfrm>
          <a:off x="576056" y="2039435"/>
          <a:ext cx="5283200" cy="1901952"/>
        </p:xfrm>
        <a:graphic>
          <a:graphicData uri="http://schemas.openxmlformats.org/drawingml/2006/table">
            <a:tbl>
              <a:tblPr/>
              <a:tblGrid>
                <a:gridCol w="5283200"/>
              </a:tblGrid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糖蛋白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①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参与细胞识别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②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与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③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能相对运动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葡萄糖进入细胞膜需要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②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的协助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②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构成生物膜的基本骨架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598" name="yt_image_10598_skip" title="H_185.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335289" y="2048951"/>
            <a:ext cx="4485804" cy="235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01" name="yt_shape_10601"/>
          <p:cNvSpPr txBox="1"/>
          <p:nvPr/>
        </p:nvSpPr>
        <p:spPr>
          <a:xfrm>
            <a:off x="576000" y="4448613"/>
            <a:ext cx="8002191" cy="41203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是磷脂双分子层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构成了细胞膜的基本骨架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10916" y="1508682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01" grpId="0" build="allAtOnce"/>
      <p:bldP spid="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2" name="yt_shape_10602"/>
          <p:cNvSpPr txBox="1"/>
          <p:nvPr/>
        </p:nvSpPr>
        <p:spPr>
          <a:xfrm>
            <a:off x="576127" y="1080000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5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2026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盐城学测合格考模拟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细胞膜是所有细胞都具有的重要结构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功能越复杂的细胞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细胞膜上种类与数量往往越多的成分是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B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0603" name="yt_table_10603" title="H_37.44"/>
          <p:cNvGraphicFramePr>
            <a:graphicFrameLocks noGrp="1"/>
          </p:cNvGraphicFramePr>
          <p:nvPr/>
        </p:nvGraphicFramePr>
        <p:xfrm>
          <a:off x="576056" y="2039435"/>
          <a:ext cx="9638666" cy="475488"/>
        </p:xfrm>
        <a:graphic>
          <a:graphicData uri="http://schemas.openxmlformats.org/drawingml/2006/table">
            <a:tbl>
              <a:tblPr/>
              <a:tblGrid>
                <a:gridCol w="2575243"/>
                <a:gridCol w="2862580"/>
                <a:gridCol w="2557780"/>
                <a:gridCol w="1643063"/>
              </a:tblGrid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糖类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蛋白质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磷脂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核酸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605" name="yt_shape_10605"/>
          <p:cNvSpPr txBox="1"/>
          <p:nvPr/>
        </p:nvSpPr>
        <p:spPr>
          <a:xfrm>
            <a:off x="576127" y="2565606"/>
            <a:ext cx="10370075" cy="138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6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2026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沭阳中学学测合格考模拟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成熟巨核细胞膜表面形成许多凹陷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相邻凹陷的细胞膜在深部融合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使巨核细胞的一部分脱离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形成数量众多的血小板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这一过程体现了细胞膜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B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0606" name="yt_table_10606" title="H_74.88"/>
          <p:cNvGraphicFramePr>
            <a:graphicFrameLocks noGrp="1"/>
          </p:cNvGraphicFramePr>
          <p:nvPr/>
        </p:nvGraphicFramePr>
        <p:xfrm>
          <a:off x="576056" y="4005172"/>
          <a:ext cx="8909686" cy="950976"/>
        </p:xfrm>
        <a:graphic>
          <a:graphicData uri="http://schemas.openxmlformats.org/drawingml/2006/table">
            <a:tbl>
              <a:tblPr/>
              <a:tblGrid>
                <a:gridCol w="5437823"/>
                <a:gridCol w="3471863"/>
              </a:tblGrid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能够控制物质进出细胞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具有一定的流动性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与细胞间的信息交流有关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分隔细胞内外环境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608" name="yt_shape_10608"/>
          <p:cNvSpPr txBox="1"/>
          <p:nvPr/>
        </p:nvSpPr>
        <p:spPr>
          <a:xfrm>
            <a:off x="576127" y="5006726"/>
            <a:ext cx="10370075" cy="892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相邻凹陷的细胞膜在深部融合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即细胞膜发生融合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这体现了细胞膜具有一定的流动性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30115" y="1508682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67716" y="3469776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08" grpId="0" build="allAtOnce"/>
      <p:bldP spid="2" grpId="0" build="allAtOnce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9" name="yt_shape_10609"/>
          <p:cNvSpPr txBox="1"/>
          <p:nvPr/>
        </p:nvSpPr>
        <p:spPr>
          <a:xfrm>
            <a:off x="576128" y="1080000"/>
            <a:ext cx="10370075" cy="138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7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2026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泰州兴化学测合格考模拟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目前在血液透析中常用的透析膜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根据材料组成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主要分为纤维素基膜和合成高分子膜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血液透析过程主要模拟生物膜的功能特性是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C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0610" name="yt_table_10610" title="H_74.88"/>
          <p:cNvGraphicFramePr>
            <a:graphicFrameLocks noGrp="1"/>
          </p:cNvGraphicFramePr>
          <p:nvPr/>
        </p:nvGraphicFramePr>
        <p:xfrm>
          <a:off x="576056" y="2519566"/>
          <a:ext cx="6944043" cy="950976"/>
        </p:xfrm>
        <a:graphic>
          <a:graphicData uri="http://schemas.openxmlformats.org/drawingml/2006/table">
            <a:tbl>
              <a:tblPr/>
              <a:tblGrid>
                <a:gridCol w="3472180"/>
                <a:gridCol w="3471863"/>
              </a:tblGrid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流动性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信息交流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选择透过性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与外界环境分隔开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612" name="yt_shape_10612"/>
          <p:cNvSpPr txBox="1"/>
          <p:nvPr/>
        </p:nvSpPr>
        <p:spPr>
          <a:xfrm>
            <a:off x="576000" y="3521120"/>
            <a:ext cx="6155531" cy="41203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细胞膜的功能特点是选择透过性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8517" y="1984170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2" grpId="0" build="allAtOnce"/>
      <p:bldP spid="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3" name="yt_shape_10613"/>
          <p:cNvSpPr txBox="1"/>
          <p:nvPr/>
        </p:nvSpPr>
        <p:spPr>
          <a:xfrm>
            <a:off x="576128" y="1080000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8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2026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扬州新华中学学测合格考模拟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作为系统的边界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细胞膜在细胞的生命活动中有多种功能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如图主要表示了细胞膜的何种功能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C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0615" name="yt_table_10615_skip" title="H_149.76"/>
          <p:cNvGraphicFramePr>
            <a:graphicFrameLocks noGrp="1"/>
          </p:cNvGraphicFramePr>
          <p:nvPr/>
        </p:nvGraphicFramePr>
        <p:xfrm>
          <a:off x="576056" y="2039435"/>
          <a:ext cx="4081463" cy="1901952"/>
        </p:xfrm>
        <a:graphic>
          <a:graphicData uri="http://schemas.openxmlformats.org/drawingml/2006/table">
            <a:tbl>
              <a:tblPr/>
              <a:tblGrid>
                <a:gridCol w="4081463"/>
              </a:tblGrid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将细胞与外界环境分开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控制物质进出细胞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进行细胞间信息交流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进行能量转换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614" name="yt_image_10614_skip" title="H_110.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411180" y="2585526"/>
            <a:ext cx="2477890" cy="1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9934916" y="1508682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7" name="yt_shape_10617"/>
          <p:cNvSpPr txBox="1"/>
          <p:nvPr/>
        </p:nvSpPr>
        <p:spPr>
          <a:xfrm>
            <a:off x="576127" y="1080000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9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2026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通州中学学测合格考模拟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下列关于细胞膜结构和功能的叙述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不正确的是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0618" name="yt_table_10618" title="H_149.76"/>
          <p:cNvGraphicFramePr>
            <a:graphicFrameLocks noGrp="1"/>
          </p:cNvGraphicFramePr>
          <p:nvPr/>
        </p:nvGraphicFramePr>
        <p:xfrm>
          <a:off x="576056" y="2039435"/>
          <a:ext cx="6520181" cy="1901952"/>
        </p:xfrm>
        <a:graphic>
          <a:graphicData uri="http://schemas.openxmlformats.org/drawingml/2006/table">
            <a:tbl>
              <a:tblPr/>
              <a:tblGrid>
                <a:gridCol w="6520181"/>
              </a:tblGrid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构成细胞膜的脂质不能流动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细胞膜可控制物质进出细胞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细胞膜的主要成分是脂质和蛋白质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植物细胞可通过胞间连丝交流信息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620" name="yt_shape_10620"/>
          <p:cNvSpPr txBox="1"/>
          <p:nvPr/>
        </p:nvSpPr>
        <p:spPr>
          <a:xfrm>
            <a:off x="576000" y="3991755"/>
            <a:ext cx="8309967" cy="41203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组成细胞膜的脂质和大多数蛋白质是能够流动的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621" name="yt_shape_10621"/>
          <p:cNvSpPr txBox="1"/>
          <p:nvPr/>
        </p:nvSpPr>
        <p:spPr>
          <a:xfrm>
            <a:off x="576127" y="4454579"/>
            <a:ext cx="10657594" cy="480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 spc="-130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10</a:t>
            </a:r>
            <a:r>
              <a:rPr lang="en-US" altLang="zh-CN" sz="2400" b="0" i="0" u="none" spc="-13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 spc="-130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none" spc="-13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 spc="-130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2026</a:t>
            </a:r>
            <a:r>
              <a:rPr lang="zh-CN" altLang="zh-CN" sz="2400" b="0" i="0" u="none" spc="-130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 spc="-130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 spc="-130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淮安学测合格考模拟</a:t>
            </a:r>
            <a:r>
              <a:rPr lang="zh-CN" altLang="zh-CN" sz="2400" b="0" i="0" u="none" spc="-13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 spc="-130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细胞核内行使遗传功能的结构是</a:t>
            </a:r>
            <a:r>
              <a:rPr lang="zh-CN" altLang="zh-CN" sz="2400" b="0" i="0" u="none" spc="-13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　</a:t>
            </a:r>
            <a:r>
              <a:rPr lang="en-US" altLang="zh-CN" sz="2400" b="0" i="0" u="none" spc="-130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C</a:t>
            </a:r>
            <a:r>
              <a:rPr lang="zh-CN" altLang="zh-CN" sz="2400" b="0" i="0" u="none" spc="-13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 spc="-130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0622" name="yt_table_10622" title="H_37.44"/>
          <p:cNvGraphicFramePr>
            <a:graphicFrameLocks noGrp="1"/>
          </p:cNvGraphicFramePr>
          <p:nvPr/>
        </p:nvGraphicFramePr>
        <p:xfrm>
          <a:off x="576056" y="4968303"/>
          <a:ext cx="9638666" cy="475488"/>
        </p:xfrm>
        <a:graphic>
          <a:graphicData uri="http://schemas.openxmlformats.org/drawingml/2006/table">
            <a:tbl>
              <a:tblPr/>
              <a:tblGrid>
                <a:gridCol w="2575243"/>
                <a:gridCol w="2557780"/>
                <a:gridCol w="2862580"/>
                <a:gridCol w="1643063"/>
              </a:tblGrid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核膜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核孔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染色质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核仁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229316" y="1508682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60099" y="4397388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20" grpId="0" build="allAtOnce"/>
      <p:bldP spid="2" grpId="0" build="allAtOnce"/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" name="yt_shape_10548"/>
          <p:cNvSpPr txBox="1"/>
          <p:nvPr/>
        </p:nvSpPr>
        <p:spPr>
          <a:xfrm>
            <a:off x="576000" y="1080000"/>
            <a:ext cx="3462486" cy="9086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二、 细胞核的结构和功能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24"/>
              <a:ea typeface="黑体" panose="02010609060101010101" pitchFamily="49" charset="-122"/>
            </a:endParaRPr>
          </a:p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细胞核的结构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24"/>
              <a:ea typeface="宋体" panose="02010600030101010101" pitchFamily="2" charset="-122"/>
            </a:endParaRPr>
          </a:p>
        </p:txBody>
      </p:sp>
      <p:pic>
        <p:nvPicPr>
          <p:cNvPr id="10550" name="yt_image_10550" title="H_128.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777289" y="1503018"/>
            <a:ext cx="2276436" cy="19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2" name="yt_shape_10552"/>
          <p:cNvSpPr txBox="1"/>
          <p:nvPr/>
        </p:nvSpPr>
        <p:spPr>
          <a:xfrm>
            <a:off x="576000" y="2087943"/>
            <a:ext cx="4599016" cy="14403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填写图中的结构名称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24"/>
              <a:ea typeface="宋体" panose="02010600030101010101" pitchFamily="2" charset="-122"/>
            </a:endParaRPr>
          </a:p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核膜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b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染色质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0" i="0" u="none" smtClean="0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 smtClean="0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c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核仁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d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核孔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87727" y="2516625"/>
            <a:ext cx="789685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核膜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16527" y="2516625"/>
            <a:ext cx="10944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染色质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53001" y="2998227"/>
            <a:ext cx="7896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核仁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81800" y="2998227"/>
            <a:ext cx="7896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核孔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yt_shape_10554"/>
          <p:cNvSpPr txBox="1"/>
          <p:nvPr/>
        </p:nvSpPr>
        <p:spPr>
          <a:xfrm>
            <a:off x="576000" y="3516210"/>
            <a:ext cx="9097042" cy="23490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写出图中结构的相应功能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24"/>
              <a:ea typeface="宋体" panose="02010600030101010101" pitchFamily="2" charset="-122"/>
            </a:endParaRPr>
          </a:p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的功能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把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核内物质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与细胞质分开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b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的功能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核内</a:t>
            </a:r>
            <a:r>
              <a:rPr lang="en-US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DNA</a:t>
            </a:r>
            <a:r>
              <a:rPr lang="zh-CN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遗传物质</a:t>
            </a:r>
            <a:r>
              <a:rPr lang="zh-CN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的主要载体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c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的功能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与某种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en-US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RNA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的合成以及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核糖体的形成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有关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d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的功能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实现核质之间频繁的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物质交换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和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信息交流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59327" y="3944892"/>
            <a:ext cx="1399286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核内物质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76789" y="4420380"/>
            <a:ext cx="3280473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核内</a:t>
            </a: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DNA</a:t>
            </a: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遗传物质</a:t>
            </a: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68927" y="4895868"/>
            <a:ext cx="824611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RNA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47052" y="4895868"/>
            <a:ext cx="2008886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核糖体的形成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15189" y="5371356"/>
            <a:ext cx="1399287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物质交换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48788" y="5371356"/>
            <a:ext cx="1399287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信息交流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9" name="yt_shape_10559"/>
          <p:cNvSpPr txBox="1"/>
          <p:nvPr/>
        </p:nvSpPr>
        <p:spPr>
          <a:xfrm>
            <a:off x="576000" y="1080000"/>
            <a:ext cx="2846933" cy="4285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细胞核的功能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24"/>
              <a:ea typeface="宋体" panose="02010600030101010101" pitchFamily="2" charset="-122"/>
            </a:endParaRPr>
          </a:p>
        </p:txBody>
      </p:sp>
      <p:sp>
        <p:nvSpPr>
          <p:cNvPr id="10560" name="yt_shape_10560"/>
          <p:cNvSpPr txBox="1"/>
          <p:nvPr/>
        </p:nvSpPr>
        <p:spPr>
          <a:xfrm>
            <a:off x="576000" y="1559303"/>
            <a:ext cx="9156353" cy="4285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遗传信息库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是遗传物质储存和复制的主要场所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561" name="yt_shape_10561"/>
          <p:cNvSpPr txBox="1"/>
          <p:nvPr/>
        </p:nvSpPr>
        <p:spPr>
          <a:xfrm>
            <a:off x="576000" y="2038606"/>
            <a:ext cx="6386364" cy="4285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细胞代谢和遗传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的控制中心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43389" y="1512497"/>
            <a:ext cx="17040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遗传信息库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43389" y="1991800"/>
            <a:ext cx="23136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细胞代谢和遗传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63" name="yt_table_10563" title="H_349.33032"/>
          <p:cNvGraphicFramePr>
            <a:graphicFrameLocks noGrp="1"/>
          </p:cNvGraphicFramePr>
          <p:nvPr/>
        </p:nvGraphicFramePr>
        <p:xfrm>
          <a:off x="576000" y="1799907"/>
          <a:ext cx="10370072" cy="443649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73500"/>
                <a:gridCol w="4148286"/>
                <a:gridCol w="4148286"/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项目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染色质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染色体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成分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主要由</a:t>
                      </a:r>
                      <a:r>
                        <a:rPr lang="zh-CN" altLang="zh-CN" sz="100" b="0" i="0" spc="-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 </a:t>
                      </a:r>
                      <a:r>
                        <a:rPr lang="zh-CN" altLang="zh-CN" sz="2400" b="0" i="0" u="sng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　</a:t>
                      </a:r>
                      <a:r>
                        <a:rPr lang="en-US" altLang="zh-CN" sz="2400" b="0" i="0" u="sng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DNA</a:t>
                      </a:r>
                      <a:r>
                        <a:rPr lang="zh-CN" altLang="zh-CN" sz="2400" b="0" i="0" u="sng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和蛋白质</a:t>
                      </a:r>
                      <a:r>
                        <a:rPr lang="zh-CN" altLang="zh-CN" sz="2400" b="0" i="0" u="sng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　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组成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cPr/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特性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易被碱性染料染成深色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cPr/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功能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遗传物质的主要载体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cPr/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时期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分裂间期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分裂期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形态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细长丝状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高度螺旋化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联系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2400" b="0" i="0" u="sng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细胞内同种物质在不同时期的两种表现形态</a:t>
                      </a:r>
                      <a:endParaRPr lang="zh-CN" altLang="zh-CN" sz="2400" b="0" i="0" u="sng">
                        <a:solidFill>
                          <a:srgbClr val="FF0000">
                            <a:alpha val="0"/>
                          </a:srgbClr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cPr/>
                </a:tc>
              </a:tr>
              <a:tr h="467999">
                <a:tc gridSpan="3"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30000"/>
                        </a:lnSpc>
                      </a:pPr>
                    </a:p>
                  </a:txBody>
                  <a:tcPr anchor="ctr">
                    <a:lnL w="9522" cap="flat" cmpd="sng" algn="ctr">
                      <a:noFill/>
                      <a:prstDash val="solid"/>
                      <a:round/>
                    </a:lnL>
                    <a:lnR w="9522" cap="flat" cmpd="sng" algn="ctr">
                      <a:noFill/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noFill/>
                      <a:prstDash val="solid"/>
                      <a:round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5904335" y="2478093"/>
            <a:ext cx="2061274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DNA</a:t>
            </a: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和蛋白质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99310" y="5303207"/>
            <a:ext cx="5971286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细胞内同种物质在不同时期的两种表现形态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yt_shape_10562"/>
          <p:cNvSpPr txBox="1"/>
          <p:nvPr/>
        </p:nvSpPr>
        <p:spPr>
          <a:xfrm>
            <a:off x="3760490" y="1095009"/>
            <a:ext cx="4001095" cy="4285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indent="609600" algn="ctr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染色质和染色体的比较表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24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31" name="yt_table_10531" title="H_163.57031"/>
          <p:cNvGraphicFramePr>
            <a:graphicFrameLocks noGrp="1"/>
          </p:cNvGraphicFramePr>
          <p:nvPr/>
        </p:nvGraphicFramePr>
        <p:xfrm>
          <a:off x="576000" y="1943925"/>
          <a:ext cx="10370075" cy="207734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370075"/>
              </a:tblGrid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概述细胞都由质膜包裹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质膜将细胞与其生活的环境分开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能控制物质进出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并参与细胞间的信息交流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阐明遗传信息主要储存在细胞核中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30000"/>
                        </a:lnSpc>
                      </a:pPr>
                    </a:p>
                  </a:txBody>
                  <a:tcPr anchor="ctr">
                    <a:lnL w="9522" cap="flat" cmpd="sng" algn="ctr">
                      <a:noFill/>
                      <a:prstDash val="solid"/>
                      <a:round/>
                    </a:lnL>
                    <a:lnR w="9522" cap="flat" cmpd="sng" algn="ctr">
                      <a:noFill/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noFill/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03" y="897631"/>
            <a:ext cx="4340225" cy="83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582462" y="979887"/>
            <a:ext cx="3312718" cy="62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4" tIns="57607" rIns="115214" bIns="57607">
            <a:spAutoFit/>
          </a:bodyPr>
          <a:lstStyle/>
          <a:p>
            <a:pPr algn="ctr" fontAlgn="base">
              <a:lnSpc>
                <a:spcPct val="100000"/>
              </a:lnSpc>
            </a:pPr>
            <a:r>
              <a:rPr lang="zh-CN" altLang="en-US" sz="3300" kern="120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</a:rPr>
              <a:t>新课标要求</a:t>
            </a:r>
            <a:endParaRPr lang="zh-CN" sz="12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6" name="yt_shape_10566"/>
          <p:cNvSpPr txBox="1"/>
          <p:nvPr/>
        </p:nvSpPr>
        <p:spPr>
          <a:xfrm>
            <a:off x="576127" y="2039437"/>
            <a:ext cx="10370075" cy="3360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 smtClean="0">
                <a:solidFill>
                  <a:srgbClr val="00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易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错提醒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　核膜是具有双层膜的结构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但不是具有双层膜的细胞器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易错提醒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　核孔是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RNA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和某些蛋白质等大分子运输的通道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但遗传物质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DNA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不能通过核孔进出细胞核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易错提醒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3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　因核糖体的形成与核仁有关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故蛋白质合成旺盛的细胞中常有较大的核仁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易错提醒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4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　糖蛋白只位于细胞膜的外侧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参与细胞识别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免疫反应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信息传递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血型决定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神经冲动的传导以及作为激素的受体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03" y="1080000"/>
            <a:ext cx="4340225" cy="83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582814" y="1239061"/>
            <a:ext cx="3312718" cy="39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4" tIns="57607" rIns="115214" bIns="57607">
            <a:spAutoFit/>
          </a:bodyPr>
          <a:lstStyle/>
          <a:p>
            <a:pPr algn="ctr" fontAlgn="base">
              <a:lnSpc>
                <a:spcPct val="100000"/>
              </a:lnSpc>
            </a:pPr>
            <a:r>
              <a:rPr lang="zh-CN" sz="26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</a:rPr>
              <a:t>二维过关——过易错</a:t>
            </a:r>
            <a:endParaRPr lang="zh-CN" sz="12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9" name="yt_shape_10579"/>
          <p:cNvSpPr txBox="1"/>
          <p:nvPr/>
        </p:nvSpPr>
        <p:spPr>
          <a:xfrm>
            <a:off x="576127" y="1080000"/>
            <a:ext cx="10370075" cy="960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例题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江苏学测合格考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右图是细胞核的结构模式图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其中结构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N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的名称</a:t>
            </a:r>
            <a:r>
              <a:rPr lang="zh-CN" altLang="zh-CN" sz="2400" b="0" i="0" u="none" smtClean="0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为</a:t>
            </a:r>
            <a:r>
              <a:rPr lang="zh-CN" altLang="zh-CN" sz="2400" b="0" i="0" u="none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C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0580" name="yt_table_10580" title="H_74.88"/>
          <p:cNvGraphicFramePr>
            <a:graphicFrameLocks noGrp="1"/>
          </p:cNvGraphicFramePr>
          <p:nvPr/>
        </p:nvGraphicFramePr>
        <p:xfrm>
          <a:off x="576056" y="2040263"/>
          <a:ext cx="4523106" cy="950976"/>
        </p:xfrm>
        <a:graphic>
          <a:graphicData uri="http://schemas.openxmlformats.org/drawingml/2006/table">
            <a:tbl>
              <a:tblPr/>
              <a:tblGrid>
                <a:gridCol w="2880043"/>
                <a:gridCol w="1643063"/>
              </a:tblGrid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染色质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核仁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核膜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核孔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yt_shape_174318171087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127" y="1999681"/>
            <a:ext cx="1946464" cy="152092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86801" y="1528210"/>
            <a:ext cx="383285" cy="51205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7" name="yt_shape_10617"/>
          <p:cNvSpPr txBox="1"/>
          <p:nvPr/>
        </p:nvSpPr>
        <p:spPr>
          <a:xfrm>
            <a:off x="576127" y="1080000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9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2026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通州中学学测合格考模拟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下列关于细胞膜结构和功能的叙述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不正确的是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0618" name="yt_table_10618" title="H_149.76"/>
          <p:cNvGraphicFramePr>
            <a:graphicFrameLocks noGrp="1"/>
          </p:cNvGraphicFramePr>
          <p:nvPr/>
        </p:nvGraphicFramePr>
        <p:xfrm>
          <a:off x="576056" y="2039435"/>
          <a:ext cx="6520181" cy="1901952"/>
        </p:xfrm>
        <a:graphic>
          <a:graphicData uri="http://schemas.openxmlformats.org/drawingml/2006/table">
            <a:tbl>
              <a:tblPr/>
              <a:tblGrid>
                <a:gridCol w="6520181"/>
              </a:tblGrid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构成细胞膜的脂质不能流动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细胞膜可控制物质进出细胞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细胞膜的主要成分是脂质和蛋白质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植物细胞可通过胞间连丝交流信息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620" name="yt_shape_10620"/>
          <p:cNvSpPr txBox="1"/>
          <p:nvPr/>
        </p:nvSpPr>
        <p:spPr>
          <a:xfrm>
            <a:off x="576000" y="3991755"/>
            <a:ext cx="8309967" cy="41203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组成细胞膜的脂质和大多数蛋白质是能够流动的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621" name="yt_shape_10621"/>
          <p:cNvSpPr txBox="1"/>
          <p:nvPr/>
        </p:nvSpPr>
        <p:spPr>
          <a:xfrm>
            <a:off x="576127" y="4454579"/>
            <a:ext cx="10657594" cy="480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 spc="-130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10</a:t>
            </a:r>
            <a:r>
              <a:rPr lang="en-US" altLang="zh-CN" sz="2400" b="0" i="0" u="none" spc="-13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 spc="-130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none" spc="-13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 spc="-130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2026</a:t>
            </a:r>
            <a:r>
              <a:rPr lang="zh-CN" altLang="zh-CN" sz="2400" b="0" i="0" u="none" spc="-130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 spc="-130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 spc="-130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淮安学测合格考模拟</a:t>
            </a:r>
            <a:r>
              <a:rPr lang="zh-CN" altLang="zh-CN" sz="2400" b="0" i="0" u="none" spc="-13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 spc="-130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细胞核内行使遗传功能的结构是</a:t>
            </a:r>
            <a:r>
              <a:rPr lang="zh-CN" altLang="zh-CN" sz="2400" b="0" i="0" u="none" spc="-13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　</a:t>
            </a:r>
            <a:r>
              <a:rPr lang="en-US" altLang="zh-CN" sz="2400" b="0" i="0" u="none" spc="-130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C</a:t>
            </a:r>
            <a:r>
              <a:rPr lang="zh-CN" altLang="zh-CN" sz="2400" b="0" i="0" u="none" spc="-13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 spc="-130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0622" name="yt_table_10622" title="H_37.44"/>
          <p:cNvGraphicFramePr>
            <a:graphicFrameLocks noGrp="1"/>
          </p:cNvGraphicFramePr>
          <p:nvPr/>
        </p:nvGraphicFramePr>
        <p:xfrm>
          <a:off x="576056" y="4968303"/>
          <a:ext cx="9638666" cy="475488"/>
        </p:xfrm>
        <a:graphic>
          <a:graphicData uri="http://schemas.openxmlformats.org/drawingml/2006/table">
            <a:tbl>
              <a:tblPr/>
              <a:tblGrid>
                <a:gridCol w="2575243"/>
                <a:gridCol w="2557780"/>
                <a:gridCol w="2862580"/>
                <a:gridCol w="1643063"/>
              </a:tblGrid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核膜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核孔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染色质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核仁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229316" y="1508682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60099" y="4397388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20" grpId="0" build="allAtOnce"/>
      <p:bldP spid="2" grpId="0" build="allAtOnce"/>
      <p:bldP spid="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4" name="yt_shape_10624"/>
          <p:cNvSpPr txBox="1"/>
          <p:nvPr/>
        </p:nvSpPr>
        <p:spPr>
          <a:xfrm>
            <a:off x="576128" y="1080000"/>
            <a:ext cx="10370075" cy="428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 spc="-130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11</a:t>
            </a:r>
            <a:r>
              <a:rPr lang="en-US" altLang="zh-CN" sz="2400" b="0" i="0" u="none" spc="-13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 spc="-130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none" spc="-13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 spc="-130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2026</a:t>
            </a:r>
            <a:r>
              <a:rPr lang="zh-CN" altLang="zh-CN" sz="2400" b="0" i="0" u="none" spc="-130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 spc="-130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 spc="-130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徐州学测合格考模拟</a:t>
            </a:r>
            <a:r>
              <a:rPr lang="zh-CN" altLang="zh-CN" sz="2400" b="0" i="0" u="none" spc="-13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 spc="-130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细胞代谢和遗传的控制中心是</a:t>
            </a:r>
            <a:r>
              <a:rPr lang="zh-CN" altLang="zh-CN" sz="2400" b="0" i="0" u="none" spc="-13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　</a:t>
            </a:r>
            <a:r>
              <a:rPr lang="en-US" altLang="zh-CN" sz="2400" b="0" i="0" u="none" spc="-130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D</a:t>
            </a:r>
            <a:r>
              <a:rPr lang="zh-CN" altLang="zh-CN" sz="2400" b="0" i="0" u="none" spc="-13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 spc="-130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0625" name="yt_table_10625" title="H_74.88"/>
          <p:cNvGraphicFramePr>
            <a:graphicFrameLocks noGrp="1"/>
          </p:cNvGraphicFramePr>
          <p:nvPr/>
        </p:nvGraphicFramePr>
        <p:xfrm>
          <a:off x="576056" y="1799907"/>
          <a:ext cx="6047423" cy="950976"/>
        </p:xfrm>
        <a:graphic>
          <a:graphicData uri="http://schemas.openxmlformats.org/drawingml/2006/table">
            <a:tbl>
              <a:tblPr/>
              <a:tblGrid>
                <a:gridCol w="3184843"/>
                <a:gridCol w="2862580"/>
              </a:tblGrid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高尔基体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内质网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中心体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细胞核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9972063" y="1035265"/>
            <a:ext cx="36431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7" name="yt_shape_10627"/>
          <p:cNvSpPr txBox="1"/>
          <p:nvPr/>
        </p:nvSpPr>
        <p:spPr>
          <a:xfrm>
            <a:off x="576128" y="1080000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12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2026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泰州兴化学测合格考模拟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如图是细胞核模式图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表示细胞核的各种结构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下列叙述正确的是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B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0629" name="yt_table_10629_skip" title="H_149.76"/>
          <p:cNvGraphicFramePr>
            <a:graphicFrameLocks noGrp="1"/>
          </p:cNvGraphicFramePr>
          <p:nvPr/>
        </p:nvGraphicFramePr>
        <p:xfrm>
          <a:off x="576056" y="2039435"/>
          <a:ext cx="8043864" cy="1901952"/>
        </p:xfrm>
        <a:graphic>
          <a:graphicData uri="http://schemas.openxmlformats.org/drawingml/2006/table">
            <a:tbl>
              <a:tblPr/>
              <a:tblGrid>
                <a:gridCol w="8043864"/>
              </a:tblGrid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蛋白质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核酸等大分子都可以通过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④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自由进出细胞核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代谢越旺盛的细胞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②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越大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④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越多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③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与细胞膜都是单层膜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均有选择透过性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②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是核仁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与某种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RNA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的合成和中心体的形成有关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628" name="yt_image_10628_skip" title="H_162.9265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641397" y="1746976"/>
            <a:ext cx="2326067" cy="206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31" name="yt_shape_10631"/>
          <p:cNvSpPr txBox="1"/>
          <p:nvPr/>
        </p:nvSpPr>
        <p:spPr>
          <a:xfrm>
            <a:off x="576128" y="4159390"/>
            <a:ext cx="10370075" cy="138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蛋白质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RNA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等大分子通过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进出细胞核是具有选择性的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错误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是核膜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为双层膜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C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错误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是核仁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与某种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RNA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的合成和核糖体的形成有关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D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错误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86916" y="1508682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1" grpId="0" build="allAtOnce"/>
      <p:bldP spid="2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2" name="yt_shape_10632"/>
          <p:cNvSpPr txBox="1"/>
          <p:nvPr/>
        </p:nvSpPr>
        <p:spPr>
          <a:xfrm>
            <a:off x="576128" y="1080000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13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2026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四市十一校学测合格考模拟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如图为细胞核结构模式图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其中表示染色质的是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0634" name="yt_table_10634_skip" title="H_37.44"/>
          <p:cNvGraphicFramePr>
            <a:graphicFrameLocks noGrp="1"/>
          </p:cNvGraphicFramePr>
          <p:nvPr/>
        </p:nvGraphicFramePr>
        <p:xfrm>
          <a:off x="576056" y="3983376"/>
          <a:ext cx="8419466" cy="475488"/>
        </p:xfrm>
        <a:graphic>
          <a:graphicData uri="http://schemas.openxmlformats.org/drawingml/2006/table">
            <a:tbl>
              <a:tblPr/>
              <a:tblGrid>
                <a:gridCol w="2346643"/>
                <a:gridCol w="2329180"/>
                <a:gridCol w="2329180"/>
                <a:gridCol w="1414463"/>
              </a:tblGrid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①</a:t>
                      </a:r>
                      <a:endParaRPr lang="en-US" altLang="zh-CN" sz="24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②</a:t>
                      </a:r>
                      <a:endParaRPr lang="en-US" altLang="zh-CN" sz="24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③</a:t>
                      </a:r>
                      <a:endParaRPr lang="en-US" altLang="zh-CN" sz="24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④</a:t>
                      </a:r>
                      <a:endParaRPr lang="en-US" altLang="zh-CN" sz="24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633" name="yt_image_10633_skip" title="H_153.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50064" y="1813355"/>
            <a:ext cx="2542870" cy="194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36" name="yt_shape_10636"/>
          <p:cNvSpPr txBox="1"/>
          <p:nvPr/>
        </p:nvSpPr>
        <p:spPr>
          <a:xfrm>
            <a:off x="576000" y="4510081"/>
            <a:ext cx="8002191" cy="41203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是染色质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是核仁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是核膜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是核孔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38917" y="1508682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6" grpId="0" build="allAtOnce"/>
      <p:bldP spid="2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7" name="yt_shape_10637"/>
          <p:cNvSpPr txBox="1"/>
          <p:nvPr/>
        </p:nvSpPr>
        <p:spPr>
          <a:xfrm>
            <a:off x="576127" y="1080000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14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2026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通州中学学测合格考模拟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下列不属于细胞核功能的是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B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0638" name="yt_table_10638" title="H_74.88"/>
          <p:cNvGraphicFramePr>
            <a:graphicFrameLocks noGrp="1"/>
          </p:cNvGraphicFramePr>
          <p:nvPr/>
        </p:nvGraphicFramePr>
        <p:xfrm>
          <a:off x="576056" y="2039435"/>
          <a:ext cx="9095106" cy="950976"/>
        </p:xfrm>
        <a:graphic>
          <a:graphicData uri="http://schemas.openxmlformats.org/drawingml/2006/table">
            <a:tbl>
              <a:tblPr/>
              <a:tblGrid>
                <a:gridCol w="4708843"/>
                <a:gridCol w="4386263"/>
              </a:tblGrid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遗传物质储存的场所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细胞代谢的中心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遗传物质复制的场所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细胞生命活动的控制中心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640" name="yt_shape_10640"/>
          <p:cNvSpPr txBox="1"/>
          <p:nvPr/>
        </p:nvSpPr>
        <p:spPr>
          <a:xfrm>
            <a:off x="576000" y="3040989"/>
            <a:ext cx="8925520" cy="41203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细胞核是细胞代谢的控制中心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而非细胞代谢的中心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95716" y="1508682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0" grpId="0" build="allAtOnce"/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4" name="yt_shape_10534"/>
          <p:cNvSpPr txBox="1"/>
          <p:nvPr/>
        </p:nvSpPr>
        <p:spPr>
          <a:xfrm>
            <a:off x="576000" y="1655889"/>
            <a:ext cx="4385816" cy="96026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zh-CN" altLang="zh-CN" sz="2400" b="0" i="0" u="none" smtClean="0">
                <a:solidFill>
                  <a:srgbClr val="00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、 细胞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质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膜的结构和功能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24"/>
              <a:ea typeface="黑体" panose="02010609060101010101" pitchFamily="49" charset="-122"/>
            </a:endParaRPr>
          </a:p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流动镶嵌模型的基本内容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24"/>
              <a:ea typeface="宋体" panose="02010600030101010101" pitchFamily="2" charset="-122"/>
            </a:endParaRPr>
          </a:p>
        </p:txBody>
      </p:sp>
      <p:pic>
        <p:nvPicPr>
          <p:cNvPr id="10537" name="yt_image_10537" title="H_233.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13056" y="2567622"/>
            <a:ext cx="7566550" cy="326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03" y="865473"/>
            <a:ext cx="4340225" cy="83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582814" y="1024534"/>
            <a:ext cx="3312718" cy="39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4" tIns="57607" rIns="115214" bIns="57607">
            <a:spAutoFit/>
          </a:bodyPr>
          <a:lstStyle/>
          <a:p>
            <a:pPr algn="ctr" fontAlgn="base">
              <a:lnSpc>
                <a:spcPct val="100000"/>
              </a:lnSpc>
            </a:pPr>
            <a:r>
              <a:rPr lang="zh-CN" sz="26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</a:rPr>
              <a:t>一维过关</a:t>
            </a:r>
            <a:r>
              <a:rPr lang="en-US" sz="26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</a:rPr>
              <a:t>——</a:t>
            </a:r>
            <a:r>
              <a:rPr lang="zh-CN" sz="26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</a:rPr>
              <a:t>过考点</a:t>
            </a:r>
            <a:endParaRPr lang="zh-CN" sz="12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yt_shape_10539"/>
          <p:cNvSpPr txBox="1"/>
          <p:nvPr/>
        </p:nvSpPr>
        <p:spPr>
          <a:xfrm>
            <a:off x="6192562" y="2419109"/>
            <a:ext cx="769441" cy="4001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zh-CN" altLang="zh-CN" sz="2000" b="0" i="0" u="none" smtClean="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糖蛋白</a:t>
            </a:r>
            <a:endParaRPr lang="zh-CN" altLang="zh-CN" sz="2000" b="0" i="0" u="none">
              <a:solidFill>
                <a:srgbClr val="FF0000"/>
              </a:solidFill>
              <a:effectLst/>
              <a:latin typeface="Times New Roman" panose="02020603050405020304" pitchFamily="24"/>
              <a:ea typeface="宋体" panose="02010600030101010101" pitchFamily="2" charset="-122"/>
            </a:endParaRPr>
          </a:p>
        </p:txBody>
      </p:sp>
      <p:sp>
        <p:nvSpPr>
          <p:cNvPr id="7" name="yt_shape_10540"/>
          <p:cNvSpPr txBox="1"/>
          <p:nvPr/>
        </p:nvSpPr>
        <p:spPr>
          <a:xfrm>
            <a:off x="7633271" y="3040033"/>
            <a:ext cx="1090042" cy="4001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zh-CN" altLang="zh-CN" sz="2000" b="0" i="0" u="none" smtClean="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0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信息交流</a:t>
            </a:r>
            <a:endParaRPr lang="zh-CN" altLang="zh-CN" sz="2000" b="0" i="0" u="none">
              <a:solidFill>
                <a:srgbClr val="FF0000"/>
              </a:solidFill>
              <a:effectLst/>
              <a:latin typeface="Times New Roman" panose="02020603050405020304" pitchFamily="24"/>
              <a:ea typeface="宋体" panose="02010600030101010101" pitchFamily="2" charset="-122"/>
            </a:endParaRPr>
          </a:p>
        </p:txBody>
      </p:sp>
      <p:sp>
        <p:nvSpPr>
          <p:cNvPr id="8" name="yt_shape_10541"/>
          <p:cNvSpPr txBox="1"/>
          <p:nvPr/>
        </p:nvSpPr>
        <p:spPr>
          <a:xfrm>
            <a:off x="8640723" y="4104672"/>
            <a:ext cx="1538883" cy="4001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zh-CN" altLang="zh-CN" sz="2000" b="0" i="0" u="none" smtClean="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磷脂</a:t>
            </a:r>
            <a:r>
              <a:rPr lang="zh-CN" altLang="zh-CN" sz="20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双分子层</a:t>
            </a:r>
            <a:endParaRPr lang="zh-CN" altLang="zh-CN" sz="2000" b="0" i="0" u="none">
              <a:solidFill>
                <a:srgbClr val="FF0000"/>
              </a:solidFill>
              <a:effectLst/>
              <a:latin typeface="Times New Roman" panose="02020603050405020304" pitchFamily="24"/>
              <a:ea typeface="宋体" panose="02010600030101010101" pitchFamily="2" charset="-122"/>
            </a:endParaRPr>
          </a:p>
        </p:txBody>
      </p:sp>
      <p:sp>
        <p:nvSpPr>
          <p:cNvPr id="9" name="yt_shape_10542"/>
          <p:cNvSpPr txBox="1"/>
          <p:nvPr/>
        </p:nvSpPr>
        <p:spPr>
          <a:xfrm>
            <a:off x="5559837" y="5467028"/>
            <a:ext cx="769441" cy="4001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zh-CN" altLang="zh-CN" sz="2000" b="0" i="0" u="none" smtClean="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蛋白质</a:t>
            </a:r>
            <a:endParaRPr lang="zh-CN" altLang="zh-CN" sz="2000" b="0" i="0" u="none">
              <a:solidFill>
                <a:srgbClr val="FF0000"/>
              </a:solidFill>
              <a:effectLst/>
              <a:latin typeface="Times New Roman" panose="02020603050405020304" pitchFamily="24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17" y="5688330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r>
              <a:rPr lang="zh-CN" altLang="en-US" sz="1600">
                <a:solidFill>
                  <a:srgbClr val="231F20"/>
                </a:solidFill>
                <a:highlight>
                  <a:srgbClr val="FFFF00"/>
                </a:highlight>
                <a:latin typeface="方正书宋_GBK"/>
                <a:ea typeface="方正书宋_GBK"/>
              </a:rPr>
              <a:t>功能越复杂的细胞膜，蛋白质的种类与数量就越多</a:t>
            </a:r>
            <a:endParaRPr lang="zh-CN" altLang="en-US" sz="1600">
              <a:solidFill>
                <a:srgbClr val="231F20"/>
              </a:solidFill>
              <a:highlight>
                <a:srgbClr val="FFFF00"/>
              </a:highlight>
              <a:latin typeface="方正书宋_GBK"/>
              <a:ea typeface="方正书宋_GB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3" name="yt_shape_10543"/>
          <p:cNvSpPr txBox="1"/>
          <p:nvPr/>
        </p:nvSpPr>
        <p:spPr>
          <a:xfrm>
            <a:off x="576127" y="1080000"/>
            <a:ext cx="10370075" cy="2397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细胞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质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膜的功能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24"/>
              <a:ea typeface="宋体" panose="02010600030101010101" pitchFamily="2" charset="-122"/>
            </a:endParaRPr>
          </a:p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将细胞与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sng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sng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外界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分隔开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保障细胞内部环境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sng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相</a:t>
            </a:r>
            <a:r>
              <a:rPr lang="en-US" altLang="zh-CN" sz="2400" b="0" i="0" u="sng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        </a:t>
            </a:r>
            <a:r>
              <a:rPr lang="zh-CN" altLang="zh-CN" sz="2400" b="0" i="0" u="sng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对</a:t>
            </a:r>
            <a:r>
              <a:rPr lang="en-US" altLang="zh-CN" sz="2400" b="0" i="0" u="sng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none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控制物质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sng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进出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细胞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3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进行细胞间的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sng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信息交流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 eaLnBrk="1" latinLnBrk="0" hangingPunct="0">
              <a:lnSpc>
                <a:spcPct val="130000"/>
              </a:lnSpc>
            </a:pP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34116" y="1508682"/>
            <a:ext cx="1506831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400" b="0" i="0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外界环境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17469" y="1501591"/>
            <a:ext cx="1230988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lvl="0">
              <a:lnSpc>
                <a:spcPct val="130000"/>
              </a:lnSpc>
            </a:pPr>
            <a:r>
              <a:rPr kumimoji="0" lang="zh-CN" altLang="zh-CN" sz="2400" b="0" i="0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相对稳</a:t>
            </a:r>
            <a:r>
              <a:rPr lang="zh-CN" altLang="zh-CN" sz="240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定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34116" y="1937364"/>
            <a:ext cx="789686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进出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68308" y="2435412"/>
            <a:ext cx="1399287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信息交流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5" grpId="0" build="allAtOnce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05" y="0"/>
            <a:ext cx="3599180" cy="29787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810" y="-72390"/>
            <a:ext cx="4619625" cy="4343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45" y="2992120"/>
            <a:ext cx="3469640" cy="34880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785" y="4248150"/>
            <a:ext cx="5495925" cy="2190750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3" name="yt_shape_10543"/>
          <p:cNvSpPr txBox="1"/>
          <p:nvPr/>
        </p:nvSpPr>
        <p:spPr>
          <a:xfrm>
            <a:off x="576127" y="1080000"/>
            <a:ext cx="10370075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3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细胞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质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膜的结构特点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sng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具有一定的流动性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5328860" y="935900"/>
            <a:ext cx="2618486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具有一定的流动性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" y="2232025"/>
            <a:ext cx="8764905" cy="36963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540" y="1367790"/>
            <a:ext cx="6663055" cy="16490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43" name="yt_shape_10543"/>
          <p:cNvSpPr txBox="1"/>
          <p:nvPr/>
        </p:nvSpPr>
        <p:spPr>
          <a:xfrm>
            <a:off x="576127" y="1080000"/>
            <a:ext cx="10370075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3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细胞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质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膜的功能特性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具有选择透过性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5329110" y="935783"/>
            <a:ext cx="2313686" cy="50166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具有选择透过性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125" y="1559560"/>
            <a:ext cx="3752850" cy="43815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2" name="yt_shape_10572"/>
          <p:cNvSpPr txBox="1"/>
          <p:nvPr/>
        </p:nvSpPr>
        <p:spPr>
          <a:xfrm>
            <a:off x="576127" y="1899998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 smtClean="0">
                <a:solidFill>
                  <a:srgbClr val="00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例题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江苏学测合格考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下图是人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鼠细胞融合实验流程示意图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此实验表明细胞质膜具有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B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574" name="yt_image_10574" title="H_179.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96463" y="2595625"/>
            <a:ext cx="5037335" cy="20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576" name="yt_table_10576" title="H_74.88"/>
          <p:cNvGraphicFramePr>
            <a:graphicFrameLocks noGrp="1"/>
          </p:cNvGraphicFramePr>
          <p:nvPr/>
        </p:nvGraphicFramePr>
        <p:xfrm>
          <a:off x="576056" y="3052142"/>
          <a:ext cx="6334760" cy="950976"/>
        </p:xfrm>
        <a:graphic>
          <a:graphicData uri="http://schemas.openxmlformats.org/drawingml/2006/table">
            <a:tbl>
              <a:tblPr/>
              <a:tblGrid>
                <a:gridCol w="3472180"/>
                <a:gridCol w="2862580"/>
              </a:tblGrid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全透性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流动性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选择透过性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半透性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5058116" y="2372297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03" y="1080000"/>
            <a:ext cx="4340225" cy="83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582814" y="1239061"/>
            <a:ext cx="3312718" cy="39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4" tIns="57607" rIns="115214" bIns="57607">
            <a:spAutoFit/>
          </a:bodyPr>
          <a:lstStyle/>
          <a:p>
            <a:pPr algn="ctr" fontAlgn="base">
              <a:lnSpc>
                <a:spcPct val="100000"/>
              </a:lnSpc>
            </a:pPr>
            <a:r>
              <a:rPr lang="zh-CN" sz="26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</a:rPr>
              <a:t>三维过关——过典题</a:t>
            </a:r>
            <a:endParaRPr lang="zh-CN" sz="12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yt_shape_10578"/>
          <p:cNvSpPr txBox="1"/>
          <p:nvPr/>
        </p:nvSpPr>
        <p:spPr>
          <a:xfrm>
            <a:off x="576127" y="4962689"/>
            <a:ext cx="10370075" cy="892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科学家用绿色和红色荧光染料标记鼠和人细胞表面的蛋白质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并使之融合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发现两种颜色的荧光均匀分布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实验表明细胞膜具有流动性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3" name="yt_shape_10583"/>
          <p:cNvSpPr txBox="1"/>
          <p:nvPr/>
        </p:nvSpPr>
        <p:spPr>
          <a:xfrm>
            <a:off x="576127" y="2185757"/>
            <a:ext cx="10370075" cy="1440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zh-CN" altLang="zh-CN" sz="2400" b="0" i="0" u="none" smtClean="0">
                <a:solidFill>
                  <a:srgbClr val="00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选择题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24"/>
              <a:ea typeface="黑体" panose="02010609060101010101" pitchFamily="49" charset="-122"/>
            </a:endParaRPr>
          </a:p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2024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江苏学测合格考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右图为细胞膜的结构模型示意图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物质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P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表示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0587" name="yt_table_10587_skip" title="H_74.88"/>
          <p:cNvGraphicFramePr>
            <a:graphicFrameLocks noGrp="1"/>
          </p:cNvGraphicFramePr>
          <p:nvPr/>
        </p:nvGraphicFramePr>
        <p:xfrm>
          <a:off x="576056" y="3672141"/>
          <a:ext cx="4505643" cy="950976"/>
        </p:xfrm>
        <a:graphic>
          <a:graphicData uri="http://schemas.openxmlformats.org/drawingml/2006/table">
            <a:tbl>
              <a:tblPr/>
              <a:tblGrid>
                <a:gridCol w="2575243"/>
                <a:gridCol w="1930400"/>
              </a:tblGrid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磷脂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蛋白质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糖类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核酸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586" name="yt_image_10586_skip" title="H_158.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52725" y="3346991"/>
            <a:ext cx="4285614" cy="201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28533" y="3088000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03" y="1080000"/>
            <a:ext cx="4340225" cy="83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582814" y="1239061"/>
            <a:ext cx="3312718" cy="39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4" tIns="57607" rIns="115214" bIns="57607">
            <a:spAutoFit/>
          </a:bodyPr>
          <a:lstStyle/>
          <a:p>
            <a:pPr algn="ctr" fontAlgn="base">
              <a:lnSpc>
                <a:spcPct val="100000"/>
              </a:lnSpc>
            </a:pPr>
            <a:r>
              <a:rPr lang="zh-CN" sz="26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</a:rPr>
              <a:t>四维过关——合格测</a:t>
            </a:r>
            <a:endParaRPr lang="zh-CN" sz="12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ags/tag1.xml><?xml version="1.0" encoding="utf-8"?>
<p:tagLst xmlns:p="http://schemas.openxmlformats.org/presentationml/2006/main">
  <p:tag name="KSO_WM_DIAGRAM_VIRTUALLY_FRAME" val="{&quot;height&quot;:230.39181102362213,&quot;left&quot;:170.1149606299212,&quot;top&quot;:73.6929133858267,&quot;width&quot;:458.71031496062994}"/>
</p:tagLst>
</file>

<file path=ppt/tags/tag2.xml><?xml version="1.0" encoding="utf-8"?>
<p:tagLst xmlns:p="http://schemas.openxmlformats.org/presentationml/2006/main">
  <p:tag name="KSO_WM_DIAGRAM_VIRTUALLY_FRAME" val="{&quot;height&quot;:230.39181102362213,&quot;left&quot;:170.1149606299212,&quot;top&quot;:73.6929133858267,&quot;width&quot;:458.71031496062994}"/>
</p:tagLst>
</file>

<file path=ppt/tags/tag3.xml><?xml version="1.0" encoding="utf-8"?>
<p:tagLst xmlns:p="http://schemas.openxmlformats.org/presentationml/2006/main">
  <p:tag name="COMMONDATA" val="eyJoZGlkIjoiM2Q0YjJkMTg4OGJjODhiMTNlNWU1OWVhYjQ3N2VjMDYifQ=="/>
</p:tagLst>
</file>

<file path=ppt/theme/theme1.xml><?xml version="1.0" encoding="utf-8"?>
<a:theme xmlns:a="http://schemas.openxmlformats.org/drawingml/2006/main" name="1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3171</Words>
  <Application>WPS 演示</Application>
  <PresentationFormat>自定义</PresentationFormat>
  <Paragraphs>387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Arial</vt:lpstr>
      <vt:lpstr>宋体</vt:lpstr>
      <vt:lpstr>Wingdings</vt:lpstr>
      <vt:lpstr>华文行楷</vt:lpstr>
      <vt:lpstr>微软雅黑</vt:lpstr>
      <vt:lpstr>Times New Roman</vt:lpstr>
      <vt:lpstr>方正楷体_GBK</vt:lpstr>
      <vt:lpstr>黑体</vt:lpstr>
      <vt:lpstr>Times New Roman</vt:lpstr>
      <vt:lpstr>楷体</vt:lpstr>
      <vt:lpstr>Arial Unicode MS</vt:lpstr>
      <vt:lpstr>Calibri</vt:lpstr>
      <vt:lpstr>方正书宋_GBK</vt:lpstr>
      <vt:lpstr>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书链出品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书链出品</dc:title>
  <dc:creator>书链出品</dc:creator>
  <cp:lastModifiedBy>萍</cp:lastModifiedBy>
  <cp:revision>10</cp:revision>
  <dcterms:created xsi:type="dcterms:W3CDTF">2025-03-28T17:06:00Z</dcterms:created>
  <dcterms:modified xsi:type="dcterms:W3CDTF">2025-10-30T07:35:50Z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5A7D31655BF4437C99ECAE9FF30B2A5C_13</vt:lpwstr>
  </property>
  <property fmtid="{D5CDD505-2E9C-101B-9397-08002B2CF9AE}" pid="3" name="KSOProductBuildVer">
    <vt:lpwstr>2052-12.1.0.23125</vt:lpwstr>
  </property>
</Properties>
</file>