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60" r:id="rId4"/>
    <p:sldId id="261" r:id="rId5"/>
    <p:sldId id="266" r:id="rId6"/>
    <p:sldId id="262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1" userDrawn="1">
          <p15:clr>
            <a:srgbClr val="A4A3A4"/>
          </p15:clr>
        </p15:guide>
        <p15:guide id="2" pos="387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31"/>
        <p:guide pos="387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41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2845" y="-167005"/>
            <a:ext cx="9495155" cy="7216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6435" name="Text Box 3"/>
          <p:cNvSpPr txBox="1">
            <a:spLocks noChangeArrowheads="1"/>
          </p:cNvSpPr>
          <p:nvPr/>
        </p:nvSpPr>
        <p:spPr bwMode="auto">
          <a:xfrm>
            <a:off x="1600200" y="-317"/>
            <a:ext cx="9067800" cy="2168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en-US" altLang="zh-CN" sz="54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ea typeface="方正魏碑简体" pitchFamily="2" charset="-122"/>
              </a:rPr>
              <a:t>《</a:t>
            </a:r>
            <a:r>
              <a:rPr kumimoji="1" lang="zh-CN" altLang="en-US" sz="54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ea typeface="方正魏碑简体" pitchFamily="2" charset="-122"/>
              </a:rPr>
              <a:t>季氏将伐颛臾</a:t>
            </a:r>
            <a:r>
              <a:rPr kumimoji="1" lang="en-US" altLang="zh-CN" sz="54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ea typeface="方正魏碑简体" pitchFamily="2" charset="-122"/>
              </a:rPr>
              <a:t>》</a:t>
            </a:r>
            <a:endParaRPr kumimoji="1" lang="en-US" altLang="zh-CN" sz="5400" b="1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anose="020B0604030504040204" pitchFamily="34" charset="0"/>
              <a:ea typeface="方正魏碑简体" pitchFamily="2" charset="-122"/>
            </a:endParaRPr>
          </a:p>
          <a:p>
            <a:pPr algn="ctr">
              <a:spcBef>
                <a:spcPct val="50000"/>
              </a:spcBef>
              <a:defRPr/>
            </a:pPr>
            <a:endParaRPr kumimoji="1" lang="zh-CN" altLang="en-US" sz="5400" b="1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anose="020B0604030504040204" pitchFamily="34" charset="0"/>
              <a:ea typeface="方正魏碑简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-100965" y="128270"/>
            <a:ext cx="12292965" cy="7156450"/>
          </a:xfrm>
        </p:spPr>
        <p:txBody>
          <a:bodyPr>
            <a:normAutofit/>
          </a:bodyPr>
          <a:p>
            <a:pPr fontAlgn="auto">
              <a:lnSpc>
                <a:spcPts val="3600"/>
              </a:lnSpc>
            </a:pPr>
            <a:r>
              <a:rPr lang="zh-CN" altLang="en-US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公元前</a:t>
            </a:r>
            <a:r>
              <a:rPr lang="en-US" altLang="zh-CN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659</a:t>
            </a:r>
            <a:r>
              <a:rPr lang="zh-CN" altLang="en-US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年，鲁庄公的弟弟季友立公子姬申为国君，即为鲁信公。同年，季友迫使莒</a:t>
            </a:r>
            <a:r>
              <a:rPr lang="en-US" altLang="zh-CN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j</a:t>
            </a:r>
            <a:r>
              <a:rPr lang="en-US" altLang="en-US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ǔ</a:t>
            </a:r>
            <a:r>
              <a:rPr lang="zh-CN" altLang="en-US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国将鲁国乱臣庆父交还鲁国。</a:t>
            </a:r>
            <a:r>
              <a:rPr lang="zh-CN" altLang="en-US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由于季友对鲁国王室忠心耿耿，为维护鲁国的安定做出了贡献，镇公便把汶水北面的土地及费这个地方赏赐给了季友。从此，费地成为季友的私产，而季友的子孙被称为季孙氏，在鲁国执政。</a:t>
            </a:r>
            <a:r>
              <a:rPr lang="zh-CN" altLang="en-US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季友的孙子季孙行父执政时，举贤任能，分财济贫，受到国人爱藏，谥号季文子。季文子，季武子、季平子三代执掌国政，</a:t>
            </a:r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当时几代鲁君都昏庸无能，以致出现了人民只知道有季氏，不知道有鲁君的情况。</a:t>
            </a:r>
            <a:endParaRPr lang="zh-CN" altLang="en-US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fontAlgn="auto">
              <a:lnSpc>
                <a:spcPts val="3600"/>
              </a:lnSpc>
            </a:pPr>
            <a:r>
              <a:rPr lang="zh-CN" altLang="en-US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到鲁哀公时的季康子，名位虽是卿大夫，实际权势之大，早已超出国君之上。他为了</a:t>
            </a:r>
            <a:r>
              <a:rPr lang="zh-CN" altLang="en-US">
                <a:solidFill>
                  <a:srgbClr val="FF0000"/>
                </a:solidFill>
                <a:highlight>
                  <a:srgbClr val="FFFF00"/>
                </a:highligh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进一步扩大和巩固自己的统治权力</a:t>
            </a:r>
            <a:r>
              <a:rPr lang="zh-CN" altLang="en-US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，以</a:t>
            </a:r>
            <a:r>
              <a:rPr lang="zh-CN" altLang="en-US">
                <a:solidFill>
                  <a:srgbClr val="FF0000"/>
                </a:solidFill>
                <a:highlight>
                  <a:srgbClr val="FFFF00"/>
                </a:highligh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颛臾国靠近费邑，以后会给子孙造成威胁</a:t>
            </a:r>
            <a:r>
              <a:rPr lang="zh-CN" altLang="en-US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为借口，想</a:t>
            </a:r>
            <a:r>
              <a:rPr lang="zh-CN" altLang="en-US">
                <a:solidFill>
                  <a:srgbClr val="FF0000"/>
                </a:solidFill>
                <a:highlight>
                  <a:srgbClr val="FFFF00"/>
                </a:highligh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出兵征伐</a:t>
            </a:r>
            <a:r>
              <a:rPr lang="zh-CN" altLang="en-US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颛臾。</a:t>
            </a:r>
            <a:r>
              <a:rPr lang="zh-CN" altLang="en-US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颛臾在商代即是方国，周成王时成为鲁国的附国。</a:t>
            </a:r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颛臾地处鲁国首都曲阜和季氏采邑费城之间，周王室曾授权其祭祀少皋和蒙山。季氏要对这样一个</a:t>
            </a:r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highlight>
                  <a:srgbClr val="FFFF00"/>
                </a:highligh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处在鲁国疆域之内</a:t>
            </a:r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的附庸国</a:t>
            </a:r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highlight>
                  <a:srgbClr val="FFFF00"/>
                </a:highligh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大动干戈</a:t>
            </a:r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，这使孔子十分</a:t>
            </a:r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highlight>
                  <a:srgbClr val="FFFF00"/>
                </a:highligh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反感</a:t>
            </a:r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。</a:t>
            </a:r>
            <a:endParaRPr lang="zh-CN" altLang="en-US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8755" y="365125"/>
            <a:ext cx="11993880" cy="1325880"/>
          </a:xfrm>
        </p:spPr>
        <p:txBody>
          <a:bodyPr>
            <a:noAutofit/>
          </a:bodyPr>
          <a:p>
            <a:r>
              <a:rPr lang="zh-CN" altLang="en-US" sz="3600"/>
              <a:t>对比</a:t>
            </a:r>
            <a:r>
              <a:rPr lang="zh-CN" altLang="en-US" sz="360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《侍坐》</a:t>
            </a:r>
            <a:r>
              <a:rPr lang="zh-CN" altLang="en-US" sz="3600"/>
              <a:t>，本文展现了孔子的另外一面，《季氏》中的孔子</a:t>
            </a:r>
            <a:r>
              <a:rPr lang="en-US" altLang="zh-CN" sz="3600" u="sng"/>
              <a:t>                                                </a:t>
            </a:r>
            <a:r>
              <a:rPr lang="zh-CN" altLang="en-US" sz="3600"/>
              <a:t>。从</a:t>
            </a:r>
            <a:r>
              <a:rPr lang="zh-CN" altLang="en-US" sz="360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行文语言</a:t>
            </a:r>
            <a:r>
              <a:rPr lang="zh-CN" altLang="en-US" sz="3600"/>
              <a:t>中，我们看见，孔子</a:t>
            </a:r>
            <a:r>
              <a:rPr lang="en-US" altLang="zh-CN" sz="3600" u="sng"/>
              <a:t>             </a:t>
            </a:r>
            <a:r>
              <a:rPr lang="zh-CN" altLang="en-US" sz="3600"/>
              <a:t>了，为什么呢？请结合文本及其</a:t>
            </a:r>
            <a:r>
              <a:rPr lang="zh-CN" altLang="en-US" sz="360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思想主张</a:t>
            </a:r>
            <a:r>
              <a:rPr lang="zh-CN" altLang="en-US" sz="3600"/>
              <a:t>分条陈述。</a:t>
            </a:r>
            <a:endParaRPr lang="zh-CN" altLang="en-US" sz="360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2146935"/>
            <a:ext cx="10515600" cy="4030345"/>
          </a:xfrm>
        </p:spPr>
        <p:txBody>
          <a:bodyPr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highlight>
                  <a:srgbClr val="00FFFF"/>
                </a:highlight>
                <a:sym typeface="+mn-ea"/>
              </a:rPr>
              <a:t>冉有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627505"/>
            <a:ext cx="10515600" cy="4549775"/>
          </a:xfrm>
        </p:spPr>
        <p:txBody>
          <a:bodyPr/>
          <a:p>
            <a:pPr fontAlgn="auto">
              <a:lnSpc>
                <a:spcPct val="150000"/>
              </a:lnSpc>
            </a:pPr>
            <a:r>
              <a:rPr lang="en-US" altLang="zh-CN" sz="3200"/>
              <a:t>“</a:t>
            </a:r>
            <a:r>
              <a:rPr lang="zh-CN" altLang="en-US" sz="3200"/>
              <a:t>求，尔何如？</a:t>
            </a:r>
            <a:r>
              <a:rPr lang="en-US" altLang="zh-CN" sz="3200"/>
              <a:t>”</a:t>
            </a:r>
            <a:endParaRPr lang="en-US" altLang="zh-CN" sz="3200"/>
          </a:p>
          <a:p>
            <a:pPr fontAlgn="auto">
              <a:lnSpc>
                <a:spcPct val="150000"/>
              </a:lnSpc>
            </a:pPr>
            <a:r>
              <a:rPr lang="zh-CN" altLang="en-US" sz="3200"/>
              <a:t>对曰：</a:t>
            </a:r>
            <a:r>
              <a:rPr lang="en-US" altLang="zh-CN" sz="3200"/>
              <a:t>“</a:t>
            </a:r>
            <a:r>
              <a:rPr lang="zh-CN" altLang="en-US" sz="3200"/>
              <a:t>方</a:t>
            </a:r>
            <a:r>
              <a:rPr lang="en-US" altLang="zh-CN" sz="3200"/>
              <a:t> </a:t>
            </a:r>
            <a:r>
              <a:rPr lang="zh-CN" altLang="en-US" sz="3200"/>
              <a:t>六七十，如</a:t>
            </a:r>
            <a:r>
              <a:rPr lang="en-US" altLang="zh-CN" sz="3200"/>
              <a:t> </a:t>
            </a:r>
            <a:r>
              <a:rPr lang="zh-CN" altLang="en-US" sz="3200"/>
              <a:t>五六十，求也为之，比及三年，可使足民。如其礼乐，以俟君子。</a:t>
            </a:r>
            <a:r>
              <a:rPr lang="en-US" altLang="zh-CN" sz="3200"/>
              <a:t>”</a:t>
            </a:r>
            <a:endParaRPr lang="en-US" altLang="zh-CN" sz="32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微写作二选一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9855" y="1762760"/>
            <a:ext cx="11757660" cy="4351655"/>
          </a:xfrm>
        </p:spPr>
        <p:txBody>
          <a:bodyPr>
            <a:normAutofit lnSpcReduction="10000"/>
          </a:bodyPr>
          <a:p>
            <a:pPr fontAlgn="auto">
              <a:lnSpc>
                <a:spcPct val="150000"/>
              </a:lnSpc>
            </a:pPr>
            <a:r>
              <a:rPr lang="zh-CN" altLang="en-US" sz="3200"/>
              <a:t>（</a:t>
            </a:r>
            <a:r>
              <a:rPr lang="en-US" altLang="zh-CN" sz="3200"/>
              <a:t>1</a:t>
            </a:r>
            <a:r>
              <a:rPr lang="zh-CN" altLang="en-US" sz="3200"/>
              <a:t>）假设你是冉有，面对孔子的责问，写一段不少于</a:t>
            </a:r>
            <a:r>
              <a:rPr lang="en-US" altLang="zh-CN" sz="3200"/>
              <a:t>100</a:t>
            </a:r>
            <a:r>
              <a:rPr lang="zh-CN" altLang="en-US" sz="3200"/>
              <a:t>字的内心独白，既要体现对孔子观点的理解，又要说明自己的无奈。</a:t>
            </a:r>
            <a:endParaRPr lang="zh-CN" altLang="en-US" sz="3200"/>
          </a:p>
          <a:p>
            <a:pPr fontAlgn="auto">
              <a:lnSpc>
                <a:spcPct val="150000"/>
              </a:lnSpc>
            </a:pPr>
            <a:r>
              <a:rPr lang="zh-CN" altLang="en-US" sz="3200"/>
              <a:t>（</a:t>
            </a:r>
            <a:r>
              <a:rPr lang="en-US" altLang="zh-CN" sz="3200"/>
              <a:t>2</a:t>
            </a:r>
            <a:r>
              <a:rPr lang="zh-CN" altLang="en-US" sz="3200"/>
              <a:t>）假如你是季氏，读了孔子反对伐颛臾的言论后，写一段不少于</a:t>
            </a:r>
            <a:r>
              <a:rPr lang="en-US" altLang="zh-CN" sz="3200"/>
              <a:t>150</a:t>
            </a:r>
            <a:r>
              <a:rPr lang="zh-CN" altLang="en-US" sz="3200"/>
              <a:t>字的内心独白，展现你对伐颛臾这件事的坚持或动摇。</a:t>
            </a:r>
            <a:endParaRPr lang="zh-CN" altLang="en-US" sz="3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710</Words>
  <Application>WPS 演示</Application>
  <PresentationFormat>宽屏</PresentationFormat>
  <Paragraphs>18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5" baseType="lpstr">
      <vt:lpstr>Arial</vt:lpstr>
      <vt:lpstr>宋体</vt:lpstr>
      <vt:lpstr>Wingdings</vt:lpstr>
      <vt:lpstr>Tahoma</vt:lpstr>
      <vt:lpstr>方正魏碑简体</vt:lpstr>
      <vt:lpstr>微软雅黑</vt:lpstr>
      <vt:lpstr>楷体</vt:lpstr>
      <vt:lpstr>Arial Unicode MS</vt:lpstr>
      <vt:lpstr>Calibri</vt:lpstr>
      <vt:lpstr>WPS</vt:lpstr>
      <vt:lpstr>PowerPoint 演示文稿</vt:lpstr>
      <vt:lpstr>PowerPoint 演示文稿</vt:lpstr>
      <vt:lpstr>对比《侍坐》，本文展现了孔子的另外一面，《季氏》中的孔子                                                。从行文语言中，我们看见，孔子             了，为什么呢？请结合文本及其思想主张分条陈述。</vt:lpstr>
      <vt:lpstr>冉有</vt:lpstr>
      <vt:lpstr>微写作二选一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陈跑</cp:lastModifiedBy>
  <cp:revision>11</cp:revision>
  <dcterms:created xsi:type="dcterms:W3CDTF">2023-08-09T12:44:00Z</dcterms:created>
  <dcterms:modified xsi:type="dcterms:W3CDTF">2025-11-03T01:08:46Z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2052-12.1.0.23542</vt:lpwstr>
  </property>
  <property fmtid="{D5CDD505-2E9C-101B-9397-08002B2CF9AE}" pid="3" name="ICV">
    <vt:lpwstr>0FFB374EF87741258E9EC42A4DEF22FC_13</vt:lpwstr>
  </property>
</Properties>
</file>