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3"/>
    <p:sldId id="278" r:id="rId4"/>
    <p:sldId id="257" r:id="rId5"/>
    <p:sldId id="259" r:id="rId6"/>
    <p:sldId id="258" r:id="rId7"/>
    <p:sldId id="267" r:id="rId8"/>
    <p:sldId id="268" r:id="rId9"/>
    <p:sldId id="260" r:id="rId10"/>
    <p:sldId id="263" r:id="rId11"/>
    <p:sldId id="262" r:id="rId12"/>
    <p:sldId id="270" r:id="rId13"/>
    <p:sldId id="261" r:id="rId14"/>
    <p:sldId id="276" r:id="rId15"/>
    <p:sldId id="265" r:id="rId16"/>
    <p:sldId id="277" r:id="rId17"/>
    <p:sldId id="264" r:id="rId18"/>
    <p:sldId id="272" r:id="rId19"/>
    <p:sldId id="273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asterShapeName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pic>
        <p:nvPicPr>
          <p:cNvPr id="3" name="MasterShapeName?linknodeid=back_to_first_catalog" descr="preencoded.png">
            <a:hlinkClick r:id="" action="ppaction://noaction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152" y="6272784"/>
            <a:ext cx="1508760" cy="4297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9.xml"/><Relationship Id="rId1" Type="http://schemas.openxmlformats.org/officeDocument/2006/relationships/tags" Target="../tags/tag98.xml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2.xml"/><Relationship Id="rId3" Type="http://schemas.openxmlformats.org/officeDocument/2006/relationships/image" Target="../media/image3.png"/><Relationship Id="rId2" Type="http://schemas.openxmlformats.org/officeDocument/2006/relationships/tags" Target="../tags/tag101.xml"/><Relationship Id="rId1" Type="http://schemas.openxmlformats.org/officeDocument/2006/relationships/tags" Target="../tags/tag10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7.xml"/><Relationship Id="rId1" Type="http://schemas.openxmlformats.org/officeDocument/2006/relationships/tags" Target="../tags/tag76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突破文言文翻译</a:t>
            </a:r>
            <a:endParaRPr lang="zh-CN" altLang="zh-CN"/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76295" y="481400"/>
            <a:ext cx="10969200" cy="705600"/>
          </a:xfrm>
        </p:spPr>
        <p:txBody>
          <a:bodyPr/>
          <a:p>
            <a:pPr marL="0" indent="0" algn="l"/>
            <a:r>
              <a:rPr lang="zh-CN" altLang="en-US"/>
              <a:t>典例突破：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76225" y="1313815"/>
            <a:ext cx="11634470" cy="4759325"/>
          </a:xfrm>
        </p:spPr>
        <p:txBody>
          <a:bodyPr>
            <a:noAutofit/>
          </a:bodyPr>
          <a:p>
            <a:pPr marL="0" indent="0">
              <a:lnSpc>
                <a:spcPct val="140000"/>
              </a:lnSpc>
              <a:buNone/>
            </a:pPr>
            <a:r>
              <a:rPr lang="zh-CN" altLang="en-US" sz="32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诸葛公夙兴夜寐，罚二十以上皆亲览焉，所啖食不至数升。</a:t>
            </a:r>
            <a:endParaRPr lang="zh-CN" altLang="en-US" sz="32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夙</a:t>
            </a:r>
            <a:r>
              <a:rPr lang="en-US" altLang="zh-CN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: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早；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兴</a:t>
            </a:r>
            <a:r>
              <a:rPr lang="en-US" altLang="zh-CN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: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起来；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夜</a:t>
            </a:r>
            <a:r>
              <a:rPr lang="en-US" altLang="zh-CN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: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晚、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寐</a:t>
            </a:r>
            <a:r>
              <a:rPr lang="en-US" altLang="zh-CN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: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睡。早起晚睡。形容勤奋。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亲览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【动词，看，过目，批阅】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所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啖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食【所吃的饭食】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翻译：诸葛亮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早起晚睡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</a:t>
            </a:r>
            <a:r>
              <a:rPr lang="zh-CN" altLang="en-US" sz="3200">
                <a:solidFill>
                  <a:srgbClr val="FF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凡是二十杖以上的责罚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都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亲自披阅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所吃的饭食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不到几升。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30" y="608330"/>
            <a:ext cx="10968990" cy="4523740"/>
          </a:xfrm>
        </p:spPr>
        <p:txBody>
          <a:bodyPr>
            <a:normAutofit/>
          </a:bodyPr>
          <a:p>
            <a:pPr>
              <a:lnSpc>
                <a:spcPct val="140000"/>
              </a:lnSpc>
            </a:pPr>
            <a:r>
              <a:rPr lang="zh-CN" altLang="en-US">
                <a:sym typeface="+mn-ea"/>
              </a:rPr>
              <a:t>总结文言文翻译的原则</a:t>
            </a:r>
            <a:br>
              <a:rPr lang="zh-CN" altLang="en-US">
                <a:sym typeface="+mn-ea"/>
              </a:rPr>
            </a:b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根据上下文语境推断：</a:t>
            </a: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人物行为符合身份、性格</a:t>
            </a:r>
            <a:endParaRPr lang="zh-CN" altLang="en-US"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60420" y="291535"/>
            <a:ext cx="10969200" cy="705600"/>
          </a:xfrm>
        </p:spPr>
        <p:txBody>
          <a:bodyPr/>
          <a:p>
            <a:r>
              <a:rPr lang="zh-CN" altLang="en-US">
                <a:sym typeface="+mn-ea"/>
              </a:rPr>
              <a:t>典例突破：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60350" y="1252855"/>
            <a:ext cx="11790045" cy="5605145"/>
          </a:xfrm>
        </p:spPr>
        <p:txBody>
          <a:bodyPr>
            <a:normAutofit fontScale="80000"/>
          </a:bodyPr>
          <a:p>
            <a:pPr>
              <a:lnSpc>
                <a:spcPct val="150000"/>
              </a:lnSpc>
            </a:pPr>
            <a:r>
              <a:rPr lang="zh-CN" altLang="en-US" sz="4000" b="1">
                <a:solidFill>
                  <a:schemeClr val="tx1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亮之趋原，盖锐气已夺，固将畏而避人，不足为人之所畏避</a:t>
            </a:r>
            <a:r>
              <a:rPr lang="zh-CN" altLang="en-US" sz="3555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5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学生答案</a:t>
            </a:r>
            <a:r>
              <a:rPr lang="en-US" altLang="zh-CN" sz="35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35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：诸葛亮前往中原，大概是英勇的气概已经取胜，本来将领害怕而逃避，不足以使敌人害怕逃避。</a:t>
            </a:r>
            <a:endParaRPr lang="zh-CN" altLang="en-US" sz="35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5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学生答案</a:t>
            </a:r>
            <a:r>
              <a:rPr lang="en-US" altLang="zh-CN" sz="35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35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：诸葛亮趋近中原，军队锐利的士气已经被夺走，因此将要畏惧逃避人们，不足够让人因为他而畏惧逃避。</a:t>
            </a:r>
            <a:endParaRPr lang="zh-CN" altLang="en-US" sz="35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5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学生答案</a:t>
            </a:r>
            <a:r>
              <a:rPr lang="en-US" altLang="zh-CN" sz="35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sz="35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：诸葛亮去往原本的地方，大概锐气已经被夺去，本来将要畏惧躲避他人，不值得被他人所畏惧躲避。</a:t>
            </a:r>
            <a:endParaRPr lang="zh-CN" altLang="en-US" sz="35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13760" y="461080"/>
            <a:ext cx="10969200" cy="705600"/>
          </a:xfrm>
        </p:spPr>
        <p:txBody>
          <a:bodyPr/>
          <a:p>
            <a:r>
              <a:rPr lang="zh-CN" altLang="en-US"/>
              <a:t>原文上下文语境：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13690" y="1326515"/>
            <a:ext cx="11623040" cy="4759325"/>
          </a:xfrm>
        </p:spPr>
        <p:txBody>
          <a:bodyPr>
            <a:normAutofit lnSpcReduction="20000"/>
          </a:bodyPr>
          <a:p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诸葛亮至，军于渭水南。司马懿引军渡渭，背水为垒拒之，谓诸将曰：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“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亮若出武功，依山而东，诚为可忧；</a:t>
            </a:r>
            <a:r>
              <a:rPr lang="zh-CN" altLang="en-US" sz="3200" b="1">
                <a:solidFill>
                  <a:schemeClr val="tx1"/>
                </a:solidFill>
                <a:highlight>
                  <a:srgbClr val="FFFF00"/>
                </a:highlight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若西上五丈原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，诸将无事矣。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”</a:t>
            </a:r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亮果屯五丈原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。相守百余日亮数挑战，懿不出。</a:t>
            </a:r>
            <a:endParaRPr lang="zh-CN" altLang="en-US" sz="3200" b="1">
              <a:solidFill>
                <a:schemeClr val="tx1"/>
              </a:solidFill>
              <a:latin typeface="楷体" panose="02010609060101010101" pitchFamily="34" charset="-122"/>
              <a:ea typeface="楷体" panose="02010609060101010101" pitchFamily="34" charset="-122"/>
              <a:cs typeface="楷体" panose="02010609060101010101" pitchFamily="34" charset="-122"/>
            </a:endParaRPr>
          </a:p>
          <a:p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故其策亮曰：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亮志大而不见机，多谋而少决，好兵而无权，虽提卒十万，已堕吾画中，破之必矣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。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”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此仲达之志也。</a:t>
            </a:r>
            <a:endParaRPr lang="zh-CN" altLang="en-US" sz="3200" b="1">
              <a:solidFill>
                <a:schemeClr val="tx1"/>
              </a:solidFill>
              <a:latin typeface="楷体" panose="02010609060101010101" pitchFamily="34" charset="-122"/>
              <a:ea typeface="楷体" panose="02010609060101010101" pitchFamily="34" charset="-122"/>
              <a:cs typeface="楷体" panose="02010609060101010101" pitchFamily="34" charset="-122"/>
            </a:endParaRPr>
          </a:p>
          <a:p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亮常岁之出，其兵不过数万，</a:t>
            </a:r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不以败还，辄以饥退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。今千里负粮，饷师十万，坐而求战者，十旬矣。</a:t>
            </a:r>
            <a:endParaRPr lang="zh-CN" altLang="en-US" sz="3200" b="1">
              <a:solidFill>
                <a:schemeClr val="tx1"/>
              </a:solidFill>
              <a:latin typeface="楷体" panose="02010609060101010101" pitchFamily="34" charset="-122"/>
              <a:ea typeface="楷体" panose="02010609060101010101" pitchFamily="34" charset="-122"/>
              <a:cs typeface="楷体" panose="02010609060101010101" pitchFamily="3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>
                <a:sym typeface="+mn-ea"/>
              </a:rPr>
              <a:t>典例突破：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33985" y="1475105"/>
            <a:ext cx="11805285" cy="4774565"/>
          </a:xfrm>
        </p:spPr>
        <p:txBody>
          <a:bodyPr>
            <a:normAutofit/>
          </a:bodyPr>
          <a:p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亮之趋原，盖锐气已夺，固将畏而避人，不足为人之所畏避。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趋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【趋向，出兵】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夺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【改变，失去】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固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【本来】</a:t>
            </a:r>
            <a:r>
              <a:rPr lang="en-US" altLang="zh-CN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不足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人之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所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畏避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【表被动。】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诸葛亮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出兵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五丈原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，军队的锐气已经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丧失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本来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要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惧怕和躲避敌人，不值得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被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敌人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惧怕和躲避。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30" y="608330"/>
            <a:ext cx="10968990" cy="4523740"/>
          </a:xfrm>
        </p:spPr>
        <p:txBody>
          <a:bodyPr>
            <a:normAutofit/>
          </a:bodyPr>
          <a:p>
            <a:pPr>
              <a:lnSpc>
                <a:spcPct val="140000"/>
              </a:lnSpc>
            </a:pPr>
            <a:r>
              <a:rPr lang="zh-CN" altLang="en-US">
                <a:sym typeface="+mn-ea"/>
              </a:rPr>
              <a:t>总结文言文翻译的原则</a:t>
            </a: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结合上下文语境确定地点、事件</a:t>
            </a: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结合已有课内实词意思</a:t>
            </a:r>
            <a:endParaRPr lang="zh-CN" altLang="en-US"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mc:AlternateContent xmlns:mc="http://schemas.openxmlformats.org/markup-compatibility/2006">
        <mc:Choice xmlns:a14="http://schemas.microsoft.com/office/drawing/2010/main" Requires="a14">
          <p:sp>
            <p:nvSpPr>
              <p:cNvPr id="2" name="标题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>
              <a:xfrm>
                <a:off x="297815" y="1624965"/>
                <a:ext cx="11623675" cy="3343275"/>
              </a:xfrm>
            </p:spPr>
            <p:txBody>
              <a:bodyPr>
                <a:normAutofit fontScale="90000"/>
              </a:bodyPr>
              <a:p>
                <a:pPr>
                  <a:lnSpc>
                    <a:spcPct val="130000"/>
                  </a:lnSpc>
                </a:pPr>
                <a:r>
                  <a:rPr lang="zh-CN" altLang="en-US" sz="3110"/>
                  <a:t>当堂训练：典例</a:t>
                </a:r>
                <a:r>
                  <a:rPr lang="en-US" altLang="zh-CN" sz="3110"/>
                  <a:t>12</a:t>
                </a:r>
                <a:br>
                  <a:rPr lang="zh-CN" altLang="en-US" sz="3110"/>
                </a:b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辽西太守甘陵赵苞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3110" b="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34" charset="-120"/>
                          </a:rPr>
                        </m:ctrlPr>
                      </m:sSupPr>
                      <m:e>
                        <m:r>
                          <a:rPr lang="en-US" altLang="zh-CN" sz="3110" b="0" i="0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34" charset="-120"/>
                          </a:rPr>
                          <m:t>​</m:t>
                        </m:r>
                      </m:e>
                      <m:sup>
                        <m:r>
                          <a:rPr lang="en-US" altLang="zh-CN" sz="3110" b="0" i="0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34" charset="-120"/>
                          </a:rPr>
                          <m:t>①</m:t>
                        </m:r>
                      </m:sup>
                    </m:sSup>
                  </m:oMath>
                </a14:m>
                <a:r>
                  <a:rPr lang="en-US" altLang="zh-CN" sz="3110" kern="0" spc="-99900" dirty="0">
                    <a:solidFill>
                      <a:srgbClr val="FFFFFF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 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到官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遣使迎母及妻子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。（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1）</a:t>
                </a:r>
                <a:r>
                  <a:rPr lang="en-US" altLang="zh-CN" sz="311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垂当到郡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道经柳城</a:t>
                </a:r>
                <a:r>
                  <a:rPr lang="en-US" altLang="zh-CN" sz="311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值鲜卑万余人入塞寇钞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3110" b="0" i="1" u="sng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34" charset="-120"/>
                          </a:rPr>
                        </m:ctrlPr>
                      </m:sSupPr>
                      <m:e>
                        <m:r>
                          <a:rPr lang="en-US" altLang="zh-CN" sz="3110" b="0" i="0" u="sng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34" charset="-120"/>
                          </a:rPr>
                          <m:t>​</m:t>
                        </m:r>
                      </m:e>
                      <m:sup>
                        <m:r>
                          <a:rPr lang="en-US" altLang="zh-CN" sz="3110" b="0" i="0" u="sng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34" charset="-120"/>
                          </a:rPr>
                          <m:t>②</m:t>
                        </m:r>
                      </m:sup>
                    </m:sSup>
                  </m:oMath>
                </a14:m>
                <a:r>
                  <a:rPr lang="en-US" altLang="zh-CN" sz="3110" u="sng" kern="0" spc="-99900" dirty="0">
                    <a:solidFill>
                      <a:srgbClr val="FFFFFF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 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苞母及妻子遂为所劫质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载以击郡</a:t>
                </a:r>
                <a:r>
                  <a:rPr lang="en-US" altLang="zh-CN" sz="311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。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苞率骑二万与贼对陈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贼出母以示苞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苞悲号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谓母曰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:“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为子无状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欲以微禄奉养朝夕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不图为母作祸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。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昔为母子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今为王臣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义不得顾私恩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毁忠节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唯当万死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无以塞罪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。”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母遥谓曰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:“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威豪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人各有命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何得相</a:t>
                </a:r>
                <a:br>
                  <a:rPr lang="en-US" altLang="zh-CN" sz="3110" b="0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</a:b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顾以亏忠义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？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尔其勉之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!”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苞即时进战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贼悉摧破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其母妻皆为所害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。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苞自上归葬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帝遣使吊慰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封鄃侯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。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苞葬讫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谓乡人曰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:“（2）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食禄而避难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非忠也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;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杀母以全义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非孝也</a:t>
                </a:r>
                <a:r>
                  <a:rPr lang="en-US" altLang="zh-CN" sz="311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。</a:t>
                </a:r>
                <a:r>
                  <a:rPr lang="en-US" altLang="zh-CN" sz="311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如是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有何面目立于天下</a:t>
                </a:r>
                <a:r>
                  <a:rPr lang="en-US" altLang="zh-CN" sz="311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？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”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遂欧血而死</a:t>
                </a:r>
                <a:r>
                  <a:rPr lang="en-US" altLang="zh-CN" sz="3110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。</a:t>
                </a:r>
                <a:endParaRPr lang="zh-CN" altLang="en-US" sz="3110"/>
              </a:p>
            </p:txBody>
          </p:sp>
        </mc:Choice>
        <mc:Fallback>
          <p:sp>
            <p:nvSpPr>
              <p:cNvPr id="2" name="标题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2"/>
                </p:custDataLst>
              </p:nvPr>
            </p:nvSpPr>
            <p:spPr>
              <a:xfrm>
                <a:off x="297815" y="1624965"/>
                <a:ext cx="11623675" cy="3343275"/>
              </a:xfrm>
              <a:blipFill rotWithShape="1">
                <a:blip r:embed="rId3"/>
                <a:stretch>
                  <a:fillRect t="-34701" b="-3472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4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B_6_AN.79_1#6d6cb371c?pid=161dfa8fa&amp;color=0,0,0&amp;vtp=1&amp;bt=1&amp;bbb=1&amp;hb=1&amp;hla=1"/>
          <p:cNvSpPr/>
          <p:nvPr/>
        </p:nvSpPr>
        <p:spPr>
          <a:xfrm>
            <a:off x="5151755" y="2379345"/>
            <a:ext cx="2261235" cy="352425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4200"/>
              </a:lnSpc>
            </a:pPr>
            <a:endParaRPr lang="en-US" altLang="zh-CN" sz="3200" dirty="0"/>
          </a:p>
        </p:txBody>
      </p:sp>
      <p:sp>
        <p:nvSpPr>
          <p:cNvPr id="5" name="文本框 4"/>
          <p:cNvSpPr txBox="1"/>
          <p:nvPr/>
        </p:nvSpPr>
        <p:spPr>
          <a:xfrm>
            <a:off x="180975" y="2379345"/>
            <a:ext cx="11421110" cy="26898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latinLnBrk="1">
              <a:lnSpc>
                <a:spcPts val="4200"/>
              </a:lnSpc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赵苞的母亲和妻子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、儿女快要到辽西郡时,在路上经过柳城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,正赶上一万多鲜卑人进入边塞劫掠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,赵苞的母亲和妻子、儿女全被劫持作为人质,（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鲜卑人）用车载着他们来攻打辽西郡。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34" charset="0"/>
              <a:ea typeface="楷体" panose="02010609060101010101" pitchFamily="34" charset="-122"/>
              <a:cs typeface="Times New Roman" panose="02020603050405020304" pitchFamily="34" charset="-120"/>
              <a:sym typeface="+mn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320040" y="936625"/>
                <a:ext cx="11551920" cy="122047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360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垂当到郡</a:t>
                </a:r>
                <a:r>
                  <a:rPr lang="en-US" altLang="zh-CN" sz="360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60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道经柳城</a:t>
                </a:r>
                <a:r>
                  <a:rPr lang="en-US" altLang="zh-CN" sz="360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60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值鲜卑万余人入塞寇钞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3600" b="0" i="1" u="sng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34" charset="-120"/>
                          </a:rPr>
                        </m:ctrlPr>
                      </m:sSupPr>
                      <m:e>
                        <m:r>
                          <a:rPr lang="en-US" altLang="zh-CN" sz="3600" b="0" i="0" u="sng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34" charset="-120"/>
                          </a:rPr>
                          <m:t>​</m:t>
                        </m:r>
                      </m:e>
                      <m:sup>
                        <m:r>
                          <a:rPr lang="en-US" altLang="zh-CN" sz="3600" b="0" i="0" u="sng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34" charset="-120"/>
                          </a:rPr>
                          <m:t>②</m:t>
                        </m:r>
                      </m:sup>
                    </m:sSup>
                  </m:oMath>
                </a14:m>
                <a:r>
                  <a:rPr lang="en-US" altLang="zh-CN" sz="3600" u="sng" kern="0" spc="-99900" dirty="0">
                    <a:solidFill>
                      <a:srgbClr val="FFFFFF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 </a:t>
                </a:r>
                <a:r>
                  <a:rPr lang="en-US" altLang="zh-CN" sz="360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60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苞母及妻子遂为所劫质</a:t>
                </a:r>
                <a:r>
                  <a:rPr lang="en-US" altLang="zh-CN" sz="3600" u="sng" dirty="0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,</a:t>
                </a:r>
                <a:r>
                  <a:rPr lang="en-US" altLang="zh-CN" sz="360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  <a:sym typeface="+mn-ea"/>
                  </a:rPr>
                  <a:t>载以击郡</a:t>
                </a:r>
                <a:r>
                  <a:rPr lang="en-US" altLang="zh-CN" sz="3600" u="sng">
                    <a:solidFill>
                      <a:srgbClr val="000000"/>
                    </a:solidFill>
                    <a:latin typeface="Times New Roman" panose="02020603050405020304" pitchFamily="34" charset="0"/>
                    <a:ea typeface="微软雅黑" panose="020B0503020204020204" charset="-122"/>
                    <a:cs typeface="Times New Roman" panose="02020603050405020304" pitchFamily="34" charset="-120"/>
                    <a:sym typeface="+mn-ea"/>
                  </a:rPr>
                  <a:t>。</a:t>
                </a:r>
                <a:endParaRPr lang="en-US" altLang="zh-CN" sz="3600" u="sng">
                  <a:solidFill>
                    <a:srgbClr val="000000"/>
                  </a:solidFill>
                  <a:latin typeface="Times New Roman" panose="02020603050405020304" pitchFamily="34" charset="0"/>
                  <a:ea typeface="微软雅黑" panose="020B0503020204020204" charset="-122"/>
                  <a:cs typeface="Times New Roman" panose="02020603050405020304" pitchFamily="34" charset="-120"/>
                  <a:sym typeface="+mn-ea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" y="936625"/>
                <a:ext cx="11551920" cy="1220470"/>
              </a:xfrm>
              <a:prstGeom prst="rect">
                <a:avLst/>
              </a:prstGeo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QB_6_AN.76_1#603fd9472.blank?pid=161dfa8fa&amp;color=0,0,0&amp;vpa=28&amp;vtp=1&amp;bbb=1&amp;hb=1"/>
          <p:cNvSpPr/>
          <p:nvPr/>
        </p:nvSpPr>
        <p:spPr>
          <a:xfrm>
            <a:off x="661543" y="2394810"/>
            <a:ext cx="10963656" cy="103466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latinLnBrk="1">
              <a:lnSpc>
                <a:spcPct val="150000"/>
              </a:lnSpc>
            </a:pPr>
            <a:r>
              <a:rPr lang="en-US" altLang="zh-CN" sz="2400" b="1" i="0">
                <a:solidFill>
                  <a:srgbClr val="FF0000"/>
                </a:solidFill>
                <a:latin typeface="宋体" panose="02010600030101010101" pitchFamily="2" charset="-122"/>
                <a:ea typeface="楷体" panose="02010609060101010101" pitchFamily="34" charset="-122"/>
                <a:cs typeface="Times New Roman" panose="02020603050405020304" pitchFamily="34" charset="-120"/>
              </a:rPr>
              <a:t>              </a:t>
            </a:r>
            <a:endParaRPr lang="en-US" altLang="zh-CN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525145" y="2159000"/>
            <a:ext cx="1109980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1">
              <a:lnSpc>
                <a:spcPct val="150000"/>
              </a:lnSpc>
            </a:pPr>
            <a:r>
              <a:rPr lang="en-US" altLang="zh-CN" sz="4000" b="1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享受朝廷的俸禄而逃避灾难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,不是忠臣;杀了母亲而保全忠义</a:t>
            </a:r>
            <a:r>
              <a:rPr lang="en-US" altLang="zh-CN" sz="4000" b="1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,不是孝子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。如此,我还有什么脸面活在世上？</a:t>
            </a:r>
            <a:endParaRPr lang="en-US" altLang="zh-CN" sz="4000" b="1" dirty="0">
              <a:solidFill>
                <a:srgbClr val="FF0000"/>
              </a:solidFill>
              <a:latin typeface="Times New Roman" panose="02020603050405020304" pitchFamily="34" charset="0"/>
              <a:ea typeface="楷体" panose="02010609060101010101" pitchFamily="34" charset="-122"/>
              <a:cs typeface="Times New Roman" panose="02020603050405020304" pitchFamily="34" charset="-12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93700" y="791210"/>
            <a:ext cx="11421745" cy="5695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110" u="sng" dirty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食禄而避难</a:t>
            </a:r>
            <a:r>
              <a:rPr lang="en-US" altLang="zh-CN" sz="3110" u="sng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,</a:t>
            </a:r>
            <a:r>
              <a:rPr lang="en-US" altLang="zh-CN" sz="3110" u="sng" dirty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非忠也</a:t>
            </a:r>
            <a:r>
              <a:rPr lang="en-US" altLang="zh-CN" sz="3110" u="sng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;</a:t>
            </a:r>
            <a:r>
              <a:rPr lang="en-US" altLang="zh-CN" sz="3110" u="sng" dirty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杀母以全义</a:t>
            </a:r>
            <a:r>
              <a:rPr lang="en-US" altLang="zh-CN" sz="3110" u="sng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,</a:t>
            </a:r>
            <a:r>
              <a:rPr lang="en-US" altLang="zh-CN" sz="3110" u="sng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非孝也</a:t>
            </a:r>
            <a:r>
              <a:rPr lang="en-US" altLang="zh-CN" sz="3110" u="sng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。</a:t>
            </a:r>
            <a:r>
              <a:rPr lang="en-US" altLang="zh-CN" sz="3110" u="sng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如是</a:t>
            </a:r>
            <a:r>
              <a:rPr lang="en-US" altLang="zh-CN" sz="3110" u="sng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,</a:t>
            </a:r>
            <a:r>
              <a:rPr lang="en-US" altLang="zh-CN" sz="3110" u="sng" dirty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有何面目立于天下</a:t>
            </a:r>
            <a:r>
              <a:rPr lang="en-US" altLang="zh-CN" sz="3110" u="sng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？</a:t>
            </a:r>
            <a:endParaRPr lang="en-US" altLang="zh-CN" sz="3110" u="sng" dirty="0">
              <a:solidFill>
                <a:srgbClr val="000000"/>
              </a:solidFill>
              <a:latin typeface="Times New Roman" panose="02020603050405020304" pitchFamily="34" charset="0"/>
              <a:ea typeface="微软雅黑" panose="020B0503020204020204" charset="-122"/>
              <a:cs typeface="Times New Roman" panose="02020603050405020304" pitchFamily="34" charset="-120"/>
              <a:sym typeface="+mn-ea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考点直击：</a:t>
            </a:r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  <p:custDataLst>
              <p:tags r:id="rId2"/>
            </p:custDataLst>
          </p:nvPr>
        </p:nvGraphicFramePr>
        <p:xfrm>
          <a:off x="404495" y="1426845"/>
          <a:ext cx="11584305" cy="4877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460"/>
                <a:gridCol w="6709410"/>
                <a:gridCol w="3861435"/>
              </a:tblGrid>
              <a:tr h="7086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年份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原题呈现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考点分析</a:t>
                      </a:r>
                      <a:endParaRPr lang="zh-CN" altLang="en-US" sz="2800"/>
                    </a:p>
                  </a:txBody>
                  <a:tcPr/>
                </a:tc>
              </a:tr>
              <a:tr h="13893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800"/>
                        <a:t>2025</a:t>
                      </a:r>
                      <a:endParaRPr lang="en-US" altLang="zh-CN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(1)</a:t>
                      </a:r>
                      <a:r>
                        <a:rPr lang="zh-CN" altLang="en-US" sz="2400"/>
                        <a:t>今鲁君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老悖</a:t>
                      </a:r>
                      <a:r>
                        <a:rPr lang="zh-CN" altLang="en-US" sz="2400"/>
                        <a:t>，太子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少愚</a:t>
                      </a:r>
                      <a:r>
                        <a:rPr lang="zh-CN" altLang="en-US" sz="2400"/>
                        <a:t>，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愚伪日</a:t>
                      </a:r>
                      <a:r>
                        <a:rPr lang="zh-CN" altLang="en-US" sz="2400"/>
                        <a:t>起。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en-US" altLang="zh-CN" sz="2400"/>
                        <a:t>(2)</a:t>
                      </a:r>
                      <a:r>
                        <a:rPr lang="zh-CN" altLang="en-US" sz="2400"/>
                        <a:t>鲁监门之女婴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相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从绩</a:t>
                      </a:r>
                      <a:r>
                        <a:rPr lang="zh-CN" altLang="en-US" sz="2400"/>
                        <a:t>，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中夜</a:t>
                      </a:r>
                      <a:r>
                        <a:rPr lang="zh-CN" altLang="en-US" sz="2400"/>
                        <a:t>而泣涕，其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偶</a:t>
                      </a:r>
                      <a:r>
                        <a:rPr lang="zh-CN" altLang="en-US" sz="2400"/>
                        <a:t>曰：</a:t>
                      </a:r>
                      <a:r>
                        <a:rPr lang="en-US" altLang="zh-CN" sz="2400"/>
                        <a:t>“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何谓</a:t>
                      </a:r>
                      <a:r>
                        <a:rPr lang="zh-CN" altLang="en-US" sz="2400"/>
                        <a:t>而泣也？</a:t>
                      </a:r>
                      <a:r>
                        <a:rPr lang="en-US" altLang="zh-CN" sz="2400"/>
                        <a:t>”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实词词义推断、</a:t>
                      </a:r>
                      <a:endParaRPr lang="zh-CN" altLang="en-US" sz="2800"/>
                    </a:p>
                    <a:p>
                      <a:pPr>
                        <a:buNone/>
                      </a:pPr>
                      <a:r>
                        <a:rPr lang="zh-CN" altLang="en-US" sz="2800"/>
                        <a:t>活用、偏义复词、</a:t>
                      </a:r>
                      <a:endParaRPr lang="zh-CN" altLang="en-US" sz="2800"/>
                    </a:p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</a:tr>
              <a:tr h="15748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800"/>
                        <a:t>2024</a:t>
                      </a:r>
                      <a:endParaRPr lang="en-US" altLang="zh-CN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（</a:t>
                      </a:r>
                      <a:r>
                        <a:rPr lang="en-US" altLang="zh-CN" sz="2400"/>
                        <a:t>1</a:t>
                      </a:r>
                      <a:r>
                        <a:rPr lang="zh-CN" altLang="en-US" sz="2400"/>
                        <a:t>）愿得自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当</a:t>
                      </a:r>
                      <a:r>
                        <a:rPr lang="zh-CN" altLang="en-US" sz="2400"/>
                        <a:t>一队，到兰干山南以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分</a:t>
                      </a:r>
                      <a:r>
                        <a:rPr lang="zh-CN" altLang="en-US" sz="2400"/>
                        <a:t>单于兵，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毋</a:t>
                      </a:r>
                      <a:r>
                        <a:rPr lang="zh-CN" altLang="en-US" sz="2400"/>
                        <a:t>令专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乡</a:t>
                      </a:r>
                      <a:r>
                        <a:rPr lang="zh-CN" altLang="en-US" sz="2400">
                          <a:solidFill>
                            <a:schemeClr val="tx1"/>
                          </a:solidFill>
                        </a:rPr>
                        <a:t>贰</a:t>
                      </a:r>
                      <a:r>
                        <a:rPr lang="zh-CN" altLang="en-US" sz="2400"/>
                        <a:t>师军。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r>
                        <a:rPr lang="zh-CN" altLang="en-US" sz="2400"/>
                        <a:t>（</a:t>
                      </a:r>
                      <a:r>
                        <a:rPr lang="en-US" altLang="zh-CN" sz="2400"/>
                        <a:t>2</a:t>
                      </a:r>
                      <a:r>
                        <a:rPr lang="zh-CN" altLang="en-US" sz="2400"/>
                        <a:t>）李陵曰</a:t>
                      </a:r>
                      <a:r>
                        <a:rPr lang="en-US" altLang="zh-CN" sz="2400"/>
                        <a:t>“</a:t>
                      </a:r>
                      <a:r>
                        <a:rPr lang="zh-CN" altLang="en-US" sz="2400"/>
                        <a:t>思一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得当</a:t>
                      </a:r>
                      <a:r>
                        <a:rPr lang="zh-CN" altLang="en-US" sz="2400"/>
                        <a:t>以报汉</a:t>
                      </a:r>
                      <a:r>
                        <a:rPr lang="en-US" altLang="zh-CN" sz="2400"/>
                        <a:t>”</a:t>
                      </a:r>
                      <a:r>
                        <a:rPr lang="zh-CN" altLang="en-US" sz="2400"/>
                        <a:t>，愧苏武而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为之辞</a:t>
                      </a:r>
                      <a:r>
                        <a:rPr lang="zh-CN" altLang="en-US" sz="2400"/>
                        <a:t>也。其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背逆</a:t>
                      </a:r>
                      <a:r>
                        <a:rPr lang="zh-CN" altLang="en-US" sz="2400"/>
                        <a:t>也，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固非</a:t>
                      </a:r>
                      <a:r>
                        <a:rPr lang="zh-CN" altLang="en-US" sz="2400"/>
                        <a:t>迁之所得而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文</a:t>
                      </a:r>
                      <a:r>
                        <a:rPr lang="zh-CN" altLang="en-US" sz="2400"/>
                        <a:t>焉者也。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实词词义推断、</a:t>
                      </a:r>
                      <a:endParaRPr lang="zh-CN" altLang="en-US" sz="2800"/>
                    </a:p>
                    <a:p>
                      <a:pPr>
                        <a:buNone/>
                      </a:pPr>
                      <a:r>
                        <a:rPr lang="zh-CN" altLang="en-US" sz="2800"/>
                        <a:t>通假字、固定句式</a:t>
                      </a:r>
                      <a:endParaRPr lang="zh-CN" altLang="en-US" sz="2800"/>
                    </a:p>
                  </a:txBody>
                  <a:tcPr/>
                </a:tc>
              </a:tr>
              <a:tr h="120459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800"/>
                        <a:t>2023</a:t>
                      </a:r>
                      <a:endParaRPr lang="en-US" altLang="zh-CN" sz="28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 sz="2400"/>
                        <a:t>（</a:t>
                      </a:r>
                      <a:r>
                        <a:rPr lang="en-US" altLang="zh-CN" sz="2400"/>
                        <a:t>1</a:t>
                      </a:r>
                      <a:r>
                        <a:rPr lang="zh-CN" altLang="en-US" sz="2400"/>
                        <a:t>）吾群臣无有不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骄侮</a:t>
                      </a:r>
                      <a:r>
                        <a:rPr lang="zh-CN" altLang="en-US" sz="2400"/>
                        <a:t>之意者，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唯</a:t>
                      </a:r>
                      <a:r>
                        <a:rPr lang="zh-CN" altLang="en-US" sz="2400"/>
                        <a:t>赫子不失君臣之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礼</a:t>
                      </a:r>
                      <a:r>
                        <a:rPr lang="zh-CN" altLang="en-US" sz="2400"/>
                        <a:t>，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是以</a:t>
                      </a:r>
                      <a:r>
                        <a:rPr lang="zh-CN" altLang="en-US" sz="2400"/>
                        <a:t>先之。</a:t>
                      </a:r>
                      <a:endParaRPr lang="zh-CN" altLang="en-US" sz="2400"/>
                    </a:p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 sz="2400"/>
                        <a:t>（2）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请</a:t>
                      </a:r>
                      <a:r>
                        <a:rPr lang="zh-CN" altLang="en-US" sz="2400"/>
                        <a:t>略说一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隅</a:t>
                      </a:r>
                      <a:r>
                        <a:rPr lang="zh-CN" altLang="en-US" sz="2400"/>
                        <a:t>，而君子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审</a:t>
                      </a:r>
                      <a:r>
                        <a:rPr lang="zh-CN" altLang="en-US" sz="2400"/>
                        <a:t>其</a:t>
                      </a:r>
                      <a:r>
                        <a:rPr lang="zh-CN" altLang="en-US" sz="2400">
                          <a:solidFill>
                            <a:srgbClr val="FF0000"/>
                          </a:solidFill>
                        </a:rPr>
                        <a:t>信</a:t>
                      </a:r>
                      <a:r>
                        <a:rPr lang="zh-CN" altLang="en-US" sz="2400"/>
                        <a:t>否焉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实词词义推断、</a:t>
                      </a:r>
                      <a:endParaRPr lang="zh-CN" altLang="en-US" sz="2800"/>
                    </a:p>
                    <a:p>
                      <a:pPr>
                        <a:buNone/>
                      </a:pPr>
                      <a:r>
                        <a:rPr lang="zh-CN" altLang="en-US" sz="2800"/>
                        <a:t>特殊句式</a:t>
                      </a:r>
                      <a:endParaRPr lang="zh-CN" altLang="en-US" sz="280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30" y="608330"/>
            <a:ext cx="10968990" cy="4550410"/>
          </a:xfrm>
        </p:spPr>
        <p:txBody>
          <a:bodyPr>
            <a:normAutofit/>
          </a:bodyPr>
          <a:p>
            <a:r>
              <a:rPr lang="zh-CN" altLang="en-US"/>
              <a:t>学习目标：</a:t>
            </a:r>
            <a:br>
              <a:rPr lang="zh-CN" altLang="en-US"/>
            </a:br>
            <a:r>
              <a:rPr lang="en-US" altLang="zh-CN"/>
              <a:t>1</a:t>
            </a:r>
            <a:r>
              <a:rPr lang="zh-CN" altLang="en-US"/>
              <a:t>、掌握文言文翻译的一般方法与原则</a:t>
            </a:r>
            <a:br>
              <a:rPr lang="zh-CN" altLang="en-US"/>
            </a:br>
            <a:br>
              <a:rPr lang="zh-CN" altLang="en-US"/>
            </a:br>
            <a:r>
              <a:rPr lang="en-US" altLang="zh-CN"/>
              <a:t>2</a:t>
            </a:r>
            <a:r>
              <a:rPr lang="zh-CN" altLang="en-US"/>
              <a:t>、通过上下文语境突破翻译中的难点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19735" y="501650"/>
            <a:ext cx="11521440" cy="5313680"/>
          </a:xfrm>
        </p:spPr>
        <p:txBody>
          <a:bodyPr>
            <a:noAutofit/>
          </a:bodyPr>
          <a:p>
            <a:pPr>
              <a:lnSpc>
                <a:spcPct val="150000"/>
              </a:lnSpc>
            </a:pPr>
            <a:r>
              <a:rPr lang="en-US" altLang="zh-CN" sz="2700" b="1" dirty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君子博学而日参省乎己,</a:t>
            </a:r>
            <a:r>
              <a:rPr lang="en-US" altLang="zh-CN" sz="2700" b="1" dirty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则知明而行无过矣。</a:t>
            </a:r>
            <a:endParaRPr lang="en-US" altLang="zh-CN" sz="2700" b="1" dirty="0">
              <a:solidFill>
                <a:srgbClr val="000000"/>
              </a:solidFill>
              <a:latin typeface="Times New Roman" panose="02020603050405020304" pitchFamily="34" charset="0"/>
              <a:ea typeface="微软雅黑" panose="020B0503020204020204" charset="-122"/>
              <a:cs typeface="Times New Roman" panose="02020603050405020304" pitchFamily="34" charset="-120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700" b="1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君子广泛地学习而且每天对自己检查</a:t>
            </a:r>
            <a:r>
              <a:rPr lang="en-US" altLang="zh-CN" sz="2700" b="1" dirty="0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、省察</a:t>
            </a:r>
            <a:r>
              <a:rPr lang="en-US" altLang="zh-CN" sz="2700" b="1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,那么他就会见识高明而且行为没有过错了</a:t>
            </a:r>
            <a:r>
              <a:rPr lang="en-US" altLang="zh-CN" sz="2700" b="1" dirty="0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。</a:t>
            </a:r>
            <a:endParaRPr lang="en-US" altLang="zh-CN" sz="2700" b="1" dirty="0">
              <a:solidFill>
                <a:srgbClr val="000000"/>
              </a:solidFill>
              <a:latin typeface="Times New Roman" panose="02020603050405020304" pitchFamily="34" charset="0"/>
              <a:ea typeface="微软雅黑" panose="020B0503020204020204" charset="-122"/>
              <a:cs typeface="Times New Roman" panose="02020603050405020304" pitchFamily="34" charset="-120"/>
              <a:sym typeface="+mn-ea"/>
            </a:endParaRPr>
          </a:p>
          <a:p>
            <a:pPr algn="l">
              <a:lnSpc>
                <a:spcPct val="150000"/>
              </a:lnSpc>
              <a:buClrTx/>
              <a:buSzTx/>
            </a:pPr>
            <a:r>
              <a:rPr lang="en-US" altLang="zh-CN" sz="2700" b="1" dirty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会世扰乱，恐为怨仇所擒</a:t>
            </a:r>
            <a:endParaRPr lang="en-US" altLang="zh-CN" sz="2700" b="1" dirty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algn="l">
              <a:lnSpc>
                <a:spcPct val="150000"/>
              </a:lnSpc>
              <a:buClrTx/>
              <a:buSzTx/>
            </a:pPr>
            <a:r>
              <a:rPr lang="en-US" altLang="zh-CN" sz="2700" b="1" dirty="0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恰好社会动乱，（他的祖父）担心被仇敌抓住</a:t>
            </a:r>
            <a:endParaRPr lang="en-US" altLang="zh-CN" sz="2700" b="1" dirty="0">
              <a:solidFill>
                <a:srgbClr val="FF0000"/>
              </a:solidFill>
              <a:latin typeface="Times New Roman" panose="02020603050405020304" pitchFamily="34" charset="0"/>
              <a:ea typeface="楷体" panose="02010609060101010101" pitchFamily="34" charset="-122"/>
              <a:cs typeface="Times New Roman" panose="02020603050405020304" pitchFamily="34" charset="-120"/>
              <a:sym typeface="+mn-ea"/>
            </a:endParaRPr>
          </a:p>
          <a:p>
            <a:pPr algn="l">
              <a:lnSpc>
                <a:spcPct val="150000"/>
              </a:lnSpc>
              <a:buClrTx/>
              <a:buSzTx/>
            </a:pPr>
            <a:r>
              <a:rPr lang="en-US" altLang="zh-CN" sz="2700" b="1" dirty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其先尝从军有功，封会稽阳亭</a:t>
            </a:r>
            <a:endParaRPr lang="en-US" altLang="zh-CN" sz="2700" b="1" dirty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algn="l">
              <a:lnSpc>
                <a:spcPct val="150000"/>
              </a:lnSpc>
              <a:buClrTx/>
              <a:buSzTx/>
            </a:pPr>
            <a:r>
              <a:rPr lang="en-US" altLang="zh-CN" sz="2700" b="1" dirty="0">
                <a:solidFill>
                  <a:srgbClr val="FF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  <a:sym typeface="+mn-ea"/>
              </a:rPr>
              <a:t>他的祖先曾经参军立有军功，被封到会稽阳亭。</a:t>
            </a:r>
            <a:endParaRPr lang="en-US" altLang="zh-CN" sz="2700" b="1" dirty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79095" y="1406525"/>
            <a:ext cx="11439525" cy="4189095"/>
          </a:xfrm>
        </p:spPr>
        <p:txBody>
          <a:bodyPr>
            <a:normAutofit fontScale="90000"/>
          </a:bodyPr>
          <a:p>
            <a:pPr>
              <a:lnSpc>
                <a:spcPct val="130000"/>
              </a:lnSpc>
            </a:pPr>
            <a:r>
              <a:rPr lang="zh-CN" altLang="en-US"/>
              <a:t>总结文言文翻译的原则</a:t>
            </a:r>
            <a:br>
              <a:rPr lang="zh-CN" altLang="en-US"/>
            </a:br>
            <a:r>
              <a:rPr lang="en-US" altLang="zh-CN">
                <a:solidFill>
                  <a:srgbClr val="FF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以直译为主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，意译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为辅（字字落实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）</a:t>
            </a:r>
            <a:b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</a:br>
            <a:r>
              <a:rPr lang="zh-CN" alt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留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：保留专有名词，如人名（孔子）、地名（赤壁）、官职（太守）、时间（永和九年）等</a:t>
            </a:r>
            <a:b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</a:br>
            <a:r>
              <a:rPr lang="zh-CN" alt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换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：单音节词换双音节词（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“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食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”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“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吃饭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”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）、古今异义词换现代义（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“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走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”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“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跑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”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）、通假字换本字（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“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属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”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通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“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嘱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”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，换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“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嘱咐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”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）。（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落实得分点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）</a:t>
            </a:r>
            <a:b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</a:br>
            <a:r>
              <a:rPr lang="zh-CN" alt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补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：补充原文省略的成分（主语、宾语等）。</a:t>
            </a:r>
            <a:b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</a:br>
            <a:r>
              <a:rPr lang="zh-CN" alt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调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34" charset="0"/>
                <a:ea typeface="微软雅黑" panose="020B0503020204020204" charset="-122"/>
                <a:cs typeface="Times New Roman" panose="02020603050405020304" pitchFamily="34" charset="-120"/>
                <a:sym typeface="+mn-ea"/>
              </a:rPr>
              <a:t>：调整特殊句式的语序（如宾语前置句、状语后置句、定语后置句）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34" charset="0"/>
              <a:ea typeface="微软雅黑" panose="020B0503020204020204" charset="-122"/>
              <a:cs typeface="Times New Roman" panose="02020603050405020304" pitchFamily="34" charset="-12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56235" y="376555"/>
            <a:ext cx="11221085" cy="5873115"/>
          </a:xfrm>
        </p:spPr>
        <p:txBody>
          <a:bodyPr>
            <a:normAutofit lnSpcReduction="20000"/>
          </a:bodyPr>
          <a:p>
            <a:pPr marL="0" indent="0">
              <a:lnSpc>
                <a:spcPct val="190000"/>
              </a:lnSpc>
              <a:buNone/>
            </a:pPr>
            <a:r>
              <a:rPr lang="zh-CN" altLang="en-US" sz="3200">
                <a:solidFill>
                  <a:schemeClr val="tx1"/>
                </a:solidFill>
              </a:rPr>
              <a:t>典例总结：（</a:t>
            </a:r>
            <a:r>
              <a:rPr lang="en-US" altLang="zh-CN" sz="3200">
                <a:solidFill>
                  <a:schemeClr val="tx1"/>
                </a:solidFill>
              </a:rPr>
              <a:t>2025</a:t>
            </a:r>
            <a:r>
              <a:rPr lang="zh-CN" altLang="en-US" sz="3200">
                <a:solidFill>
                  <a:schemeClr val="tx1"/>
                </a:solidFill>
              </a:rPr>
              <a:t>全国乙卷）</a:t>
            </a:r>
            <a:endParaRPr lang="en-US" altLang="zh-CN" sz="3200">
              <a:solidFill>
                <a:schemeClr val="tx1"/>
              </a:solidFill>
            </a:endParaRPr>
          </a:p>
          <a:p>
            <a:pPr marL="0" indent="0">
              <a:lnSpc>
                <a:spcPct val="190000"/>
              </a:lnSpc>
              <a:buNone/>
            </a:pPr>
            <a:r>
              <a:rPr lang="en-US" altLang="zh-CN" sz="3200">
                <a:solidFill>
                  <a:schemeClr val="tx1"/>
                </a:solidFill>
              </a:rPr>
              <a:t>(1)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</a:rPr>
              <a:t>温恒</a:t>
            </a:r>
            <a:r>
              <a:rPr lang="zh-CN" altLang="en-US" sz="3200">
                <a:solidFill>
                  <a:schemeClr val="tx1"/>
                </a:solidFill>
              </a:rPr>
              <a:t>云</a:t>
            </a:r>
            <a:r>
              <a:rPr lang="en-US" altLang="zh-CN" sz="3200">
                <a:solidFill>
                  <a:schemeClr val="tx1"/>
                </a:solidFill>
              </a:rPr>
              <a:t>“</a:t>
            </a:r>
            <a:r>
              <a:rPr lang="zh-CN" altLang="en-US" sz="3200">
                <a:solidFill>
                  <a:schemeClr val="tx1"/>
                </a:solidFill>
              </a:rPr>
              <a:t>京口酒可饮，兵可用</a:t>
            </a:r>
            <a:r>
              <a:rPr lang="en-US" altLang="zh-CN" sz="3200">
                <a:solidFill>
                  <a:schemeClr val="tx1"/>
                </a:solidFill>
              </a:rPr>
              <a:t>”</a:t>
            </a:r>
            <a:r>
              <a:rPr lang="zh-CN" altLang="en-US" sz="3200">
                <a:solidFill>
                  <a:schemeClr val="tx1"/>
                </a:solidFill>
              </a:rPr>
              <a:t>，深不欲愔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</a:rPr>
              <a:t>居</a:t>
            </a:r>
            <a:r>
              <a:rPr lang="zh-CN" altLang="en-US" sz="3200">
                <a:solidFill>
                  <a:schemeClr val="tx1"/>
                </a:solidFill>
              </a:rPr>
              <a:t>之。</a:t>
            </a:r>
            <a:endParaRPr lang="en-US" altLang="zh-CN" sz="3200">
              <a:solidFill>
                <a:schemeClr val="tx1"/>
              </a:solidFill>
            </a:endParaRPr>
          </a:p>
          <a:p>
            <a:pPr marL="0" indent="0">
              <a:lnSpc>
                <a:spcPct val="190000"/>
              </a:lnSpc>
              <a:buNone/>
            </a:pPr>
            <a:r>
              <a:rPr lang="en-US" altLang="zh-CN" sz="3200">
                <a:solidFill>
                  <a:srgbClr val="FF0000"/>
                </a:solidFill>
                <a:sym typeface="+mn-ea"/>
              </a:rPr>
              <a:t> 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桓温常说</a:t>
            </a:r>
            <a:r>
              <a:rPr lang="en-US" altLang="zh-CN" sz="3200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京口的酒能喝，兵能用</a:t>
            </a:r>
            <a:r>
              <a:rPr lang="en-US" altLang="zh-CN" sz="3200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，极不愿郗愔驻守此地。</a:t>
            </a:r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pPr marL="0" indent="0">
              <a:lnSpc>
                <a:spcPct val="190000"/>
              </a:lnSpc>
              <a:buNone/>
            </a:pPr>
            <a:r>
              <a:rPr lang="en-US" altLang="zh-CN" sz="3200">
                <a:solidFill>
                  <a:schemeClr val="tx1"/>
                </a:solidFill>
                <a:sym typeface="+mn-ea"/>
              </a:rPr>
              <a:t>(2)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公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  <a:sym typeface="+mn-ea"/>
              </a:rPr>
              <a:t>若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大损眠食，可呈此箱，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  <a:sym typeface="+mn-ea"/>
              </a:rPr>
              <a:t>不尔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便烧之。</a:t>
            </a:r>
            <a:endParaRPr lang="zh-CN" altLang="en-US" sz="3200">
              <a:solidFill>
                <a:schemeClr val="tx1"/>
              </a:solidFill>
            </a:endParaRPr>
          </a:p>
          <a:p>
            <a:pPr marL="0" indent="0">
              <a:lnSpc>
                <a:spcPct val="190000"/>
              </a:lnSpc>
              <a:buNone/>
            </a:pPr>
            <a:r>
              <a:rPr lang="zh-CN" altLang="en-US" sz="3200">
                <a:solidFill>
                  <a:srgbClr val="FF0000"/>
                </a:solidFill>
                <a:sym typeface="+mn-ea"/>
              </a:rPr>
              <a:t>父亲如果因悲伤严重损耗睡眠饮食，（你）可呈上这个箱子</a:t>
            </a:r>
            <a:r>
              <a:rPr lang="en-US" altLang="zh-CN" sz="3200">
                <a:solidFill>
                  <a:srgbClr val="FF0000"/>
                </a:solidFill>
                <a:sym typeface="+mn-ea"/>
              </a:rPr>
              <a:t>;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（如果他）不是这样（你）就烧掉它。</a:t>
            </a:r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en-US" altLang="zh-CN" sz="32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30" y="608330"/>
            <a:ext cx="10968990" cy="5392420"/>
          </a:xfrm>
        </p:spPr>
        <p:txBody>
          <a:bodyPr>
            <a:normAutofit fontScale="90000"/>
          </a:bodyPr>
          <a:p>
            <a:pPr>
              <a:lnSpc>
                <a:spcPct val="150000"/>
              </a:lnSpc>
            </a:pPr>
            <a:r>
              <a:rPr lang="zh-CN" altLang="en-US">
                <a:sym typeface="+mn-ea"/>
              </a:rPr>
              <a:t>总结文言文翻译的原则</a:t>
            </a:r>
            <a:br>
              <a:rPr lang="zh-CN" altLang="en-US">
                <a:sym typeface="+mn-ea"/>
              </a:rPr>
            </a:b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根据上下文语境推断：</a:t>
            </a: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1</a:t>
            </a:r>
            <a:r>
              <a:rPr lang="zh-CN" altLang="en-US">
                <a:sym typeface="+mn-ea"/>
              </a:rPr>
              <a:t>）理清省略主语（何人干何事）</a:t>
            </a: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2</a:t>
            </a:r>
            <a:r>
              <a:rPr lang="zh-CN" altLang="en-US">
                <a:sym typeface="+mn-ea"/>
              </a:rPr>
              <a:t>）根据身份官职推断各类人物行为</a:t>
            </a: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3</a:t>
            </a:r>
            <a:r>
              <a:rPr lang="zh-CN" altLang="en-US">
                <a:sym typeface="+mn-ea"/>
              </a:rPr>
              <a:t>）人物称呼符合上下文人物之间的关系</a:t>
            </a:r>
            <a:br>
              <a:rPr lang="zh-CN" altLang="en-US">
                <a:sym typeface="+mn-ea"/>
              </a:rPr>
            </a:br>
            <a:endParaRPr lang="zh-CN" altLang="en-US"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76295" y="481400"/>
            <a:ext cx="10969200" cy="705600"/>
          </a:xfrm>
        </p:spPr>
        <p:txBody>
          <a:bodyPr/>
          <a:p>
            <a:pPr marL="0" indent="0" algn="l"/>
            <a:r>
              <a:rPr lang="zh-CN" altLang="en-US"/>
              <a:t>典例突破：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76225" y="1313815"/>
            <a:ext cx="11634470" cy="4759325"/>
          </a:xfrm>
        </p:spPr>
        <p:txBody>
          <a:bodyPr>
            <a:noAutofit/>
          </a:bodyPr>
          <a:p>
            <a:pPr marL="0" indent="0">
              <a:lnSpc>
                <a:spcPct val="140000"/>
              </a:lnSpc>
              <a:buNone/>
            </a:pPr>
            <a:r>
              <a:rPr lang="zh-CN" altLang="en-US" sz="3200" b="1">
                <a:solidFill>
                  <a:schemeClr val="tx1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诸葛公夙兴夜寐，罚二十以上皆亲览焉，所啖食不至数升。</a:t>
            </a:r>
            <a:endParaRPr lang="zh-CN" altLang="en-US" sz="3200" b="1">
              <a:solidFill>
                <a:schemeClr val="tx1"/>
              </a:solidFill>
              <a:highlight>
                <a:srgbClr val="FFFF00"/>
              </a:highlight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学生答案</a:t>
            </a:r>
            <a:r>
              <a:rPr lang="en-US" altLang="zh-CN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：诸葛先生早上起床晚上睡觉，只要上奏二十人以上的全部亲自查看，他所吃的食物不到几升。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学生答案</a:t>
            </a:r>
            <a:r>
              <a:rPr lang="en-US" altLang="zh-CN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：诸葛亮早上很早起来夜晚很晚才睡，惩罚二十以上的人都亲自观看，所吃的食物不至数升。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学生答案</a:t>
            </a:r>
            <a:r>
              <a:rPr lang="en-US" altLang="zh-CN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sz="3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：诸葛大人早起晚睡，惩罚二十多人他们都是诸葛大人亲自看着的，他吐出来的食物不到很多。</a:t>
            </a: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40000"/>
              </a:lnSpc>
            </a:pPr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 sz="32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原文语境：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亮遣使者至懿军，懿问其</a:t>
            </a:r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寝食及事之烦简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，不问戎事。使者对曰：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“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诸葛公夙兴夜寐，罚二十以上皆亲览焉，所啖食不至数升。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”</a:t>
            </a:r>
            <a:r>
              <a:rPr lang="zh-CN" altLang="en-US" sz="3200" b="1">
                <a:solidFill>
                  <a:schemeClr val="tx1"/>
                </a:solidFill>
                <a:highlight>
                  <a:srgbClr val="FFFF00"/>
                </a:highlight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懿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告人曰：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“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诸葛孔明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食少事烦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，其能久乎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!”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是月，</a:t>
            </a:r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亮卒于军中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34" charset="-122"/>
                <a:ea typeface="楷体" panose="02010609060101010101" pitchFamily="34" charset="-122"/>
                <a:cs typeface="楷体" panose="02010609060101010101" pitchFamily="34" charset="-122"/>
              </a:rPr>
              <a:t>。</a:t>
            </a:r>
            <a:endParaRPr lang="zh-CN" altLang="en-US" sz="3200" b="1">
              <a:solidFill>
                <a:schemeClr val="tx1"/>
              </a:solidFill>
              <a:latin typeface="楷体" panose="02010609060101010101" pitchFamily="34" charset="-122"/>
              <a:ea typeface="楷体" panose="02010609060101010101" pitchFamily="34" charset="-122"/>
              <a:cs typeface="楷体" panose="02010609060101010101" pitchFamily="3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TABLE_ENDDRAG_ORIGIN_RECT" val="912*384"/>
  <p:tag name="TABLE_ENDDRAG_RECT" val="31*112*912*384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2243</Words>
  <Application>WPS 演示</Application>
  <PresentationFormat>宽屏</PresentationFormat>
  <Paragraphs>114</Paragraphs>
  <Slides>18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1" baseType="lpstr">
      <vt:lpstr>Arial</vt:lpstr>
      <vt:lpstr>宋体</vt:lpstr>
      <vt:lpstr>Wingdings</vt:lpstr>
      <vt:lpstr>Wingdings</vt:lpstr>
      <vt:lpstr>黑体</vt:lpstr>
      <vt:lpstr>Times New Roman</vt:lpstr>
      <vt:lpstr>微软雅黑</vt:lpstr>
      <vt:lpstr>Times New Roman</vt:lpstr>
      <vt:lpstr>楷体</vt:lpstr>
      <vt:lpstr>Cambria Math</vt:lpstr>
      <vt:lpstr>Arial Unicode MS</vt:lpstr>
      <vt:lpstr>Calibri</vt:lpstr>
      <vt:lpstr>WPS</vt:lpstr>
      <vt:lpstr>突破文言文翻译</vt:lpstr>
      <vt:lpstr>PowerPoint 演示文稿</vt:lpstr>
      <vt:lpstr>学习目标： 1、掌握文言文翻译的一般方法与原则  2、通过上下文语境突破翻译中的难点</vt:lpstr>
      <vt:lpstr>PowerPoint 演示文稿</vt:lpstr>
      <vt:lpstr>总结文言文翻译的原则 以直译为主，意译为辅（字字落实） 留：保留专有名词，如人名（孔子）、地名（赤壁）、官职（太守）、时间（永和九年）等 换：单音节词换双音节词（“食”换“吃饭”）、古今异义词换现代义（“走”换“跑”）、通假字换本字（“属”通“嘱”，换“嘱咐”）。（落实得分点） 补：补充原文省略的成分（主语、宾语等）。 调：调整特殊句式的语序（如宾语前置句、状语后置句、定语后置句）</vt:lpstr>
      <vt:lpstr>PowerPoint 演示文稿</vt:lpstr>
      <vt:lpstr>总结文言文翻译的原则  根据上下文语境推断： （1）理清省略主语（何人干何事） （2）根据身份官职推断各类人物行为 （3）人物称呼符合上下文人物之间的关系 </vt:lpstr>
      <vt:lpstr>典例突破：</vt:lpstr>
      <vt:lpstr>原文语境：</vt:lpstr>
      <vt:lpstr>典例突破：</vt:lpstr>
      <vt:lpstr>总结文言文翻译的原则  根据上下文语境推断： 人物行为符合身份、性格</vt:lpstr>
      <vt:lpstr>典例突破：</vt:lpstr>
      <vt:lpstr>原文上下文语境：</vt:lpstr>
      <vt:lpstr>典例突破：</vt:lpstr>
      <vt:lpstr>总结文言文翻译的原则  根据上下文语境推断： 人物行为符合身份、性格</vt:lpstr>
      <vt:lpstr>当堂训练：典例12 辽西太守甘陵赵苞 到官,遣使迎母及妻子。（1）垂当到郡,道经柳城,值鲜卑万余人入塞寇钞 ,苞母及妻子遂为所劫质,载以击郡。苞率骑二万与贼对陈,贼出母以示苞,苞悲号,谓母曰:“为子无状,欲以微禄奉养朝夕,不图为母作祸。昔为母子,今为王臣,义不得顾私恩,毁忠节,唯当万死,无以塞罪。”母遥谓曰:“威豪,人各有命,何得相 顾以亏忠义？尔其勉之!”苞即时进战,贼悉摧破,其母妻皆为所害。苞自上归葬,帝遣使吊慰,封鄃侯。苞葬讫,谓乡人曰:“（2）食禄而避难,非忠也;杀母以全义,非孝也。如是,有何面目立于天下？”遂欧血而死。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匪夷所思</cp:lastModifiedBy>
  <cp:revision>159</cp:revision>
  <dcterms:created xsi:type="dcterms:W3CDTF">2019-06-19T02:08:00Z</dcterms:created>
  <dcterms:modified xsi:type="dcterms:W3CDTF">2025-10-30T07:08:28Z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D7C55FCF315948B1BDE063E15E063517_11</vt:lpwstr>
  </property>
</Properties>
</file>