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56" r:id="rId5"/>
    <p:sldId id="266" r:id="rId6"/>
    <p:sldId id="290" r:id="rId7"/>
    <p:sldId id="257" r:id="rId8"/>
    <p:sldId id="258" r:id="rId9"/>
    <p:sldId id="267" r:id="rId10"/>
    <p:sldId id="259" r:id="rId11"/>
    <p:sldId id="260" r:id="rId12"/>
    <p:sldId id="261" r:id="rId13"/>
    <p:sldId id="276" r:id="rId14"/>
    <p:sldId id="291" r:id="rId15"/>
    <p:sldId id="278" r:id="rId16"/>
    <p:sldId id="262" r:id="rId17"/>
    <p:sldId id="279" r:id="rId18"/>
    <p:sldId id="263" r:id="rId19"/>
    <p:sldId id="264" r:id="rId20"/>
    <p:sldId id="280" r:id="rId21"/>
    <p:sldId id="282" r:id="rId22"/>
    <p:sldId id="285" r:id="rId23"/>
    <p:sldId id="286" r:id="rId24"/>
    <p:sldId id="287" r:id="rId25"/>
    <p:sldId id="284" r:id="rId26"/>
    <p:sldId id="281" r:id="rId27"/>
    <p:sldId id="288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4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image" Target="../media/image6.png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7.png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.xml"/><Relationship Id="rId2" Type="http://schemas.openxmlformats.org/officeDocument/2006/relationships/image" Target="../media/image9.jpeg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.xml"/><Relationship Id="rId3" Type="http://schemas.openxmlformats.org/officeDocument/2006/relationships/image" Target="../media/image12.jpe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4.jpe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9266" y="-27523"/>
            <a:ext cx="12060555" cy="8474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0141" y="3650913"/>
            <a:ext cx="1545236" cy="15452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40" y="1475577"/>
            <a:ext cx="2832100" cy="1435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48851" y="3027609"/>
            <a:ext cx="620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3600" dirty="0">
                <a:solidFill>
                  <a:srgbClr val="383987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+mn-ea"/>
              </a:rPr>
              <a:t>江苏地理模考试题解析</a:t>
            </a:r>
            <a:endParaRPr lang="zh-CN" altLang="en-US" sz="3600" noProof="0" dirty="0">
              <a:ln>
                <a:noFill/>
              </a:ln>
              <a:solidFill>
                <a:srgbClr val="383987"/>
              </a:solidFill>
              <a:uLnTx/>
              <a:uFillTx/>
              <a:latin typeface="PangMenZhengDao" panose="02010600030101010101" pitchFamily="2" charset="-122"/>
              <a:ea typeface="PangMenZhengDao" panose="02010600030101010101" pitchFamily="2" charset="-122"/>
              <a:sym typeface="+mn-ea"/>
            </a:endParaRPr>
          </a:p>
        </p:txBody>
      </p:sp>
      <p:sp>
        <p:nvSpPr>
          <p:cNvPr id="9" name="Shape 6922"/>
          <p:cNvSpPr/>
          <p:nvPr/>
        </p:nvSpPr>
        <p:spPr>
          <a:xfrm>
            <a:off x="1248851" y="3763239"/>
            <a:ext cx="6115050" cy="446276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839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839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839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9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839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月高三期初考南京卷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383987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48851" y="4339862"/>
            <a:ext cx="6275070" cy="62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Everything in the world is always more interested in pursuing time than in enjoying it. When a newly launched ship sailed out of the harbor, how like a charming teenager, caressing and embracing the frivolous wind! </a:t>
            </a:r>
            <a:r>
              <a:rPr lang="en-GB" altLang="zh-CN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But when it came back, the hull had been eroded by the wind, and the sail had turned into a snail. 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-3278291" y="1130287"/>
            <a:ext cx="568007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1500" dirty="0">
                <a:solidFill>
                  <a:srgbClr val="383987"/>
                </a:solidFill>
                <a:latin typeface="Agency FB" panose="020B0503020202020204" charset="0"/>
              </a:rPr>
              <a:t>20</a:t>
            </a:r>
            <a:r>
              <a:rPr lang="en-US" altLang="zh-CN" sz="11500" dirty="0">
                <a:ln>
                  <a:solidFill>
                    <a:srgbClr val="383987"/>
                  </a:solidFill>
                </a:ln>
                <a:noFill/>
                <a:latin typeface="Agency FB" panose="020B0503020202020204" charset="0"/>
              </a:rPr>
              <a:t>25</a:t>
            </a:r>
            <a:endParaRPr lang="en-US" altLang="zh-CN" sz="11500" dirty="0">
              <a:ln>
                <a:solidFill>
                  <a:srgbClr val="383987"/>
                </a:solidFill>
              </a:ln>
              <a:noFill/>
              <a:latin typeface="Agency FB" panose="020B0503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33730" y="226060"/>
            <a:ext cx="10862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25-1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从市场角度</a:t>
            </a:r>
            <a:r>
              <a:rPr kumimoji="1" sz="2400" dirty="0">
                <a:latin typeface="微软雅黑" panose="020B0503020204020204" charset="-122"/>
                <a:ea typeface="微软雅黑" panose="020B0503020204020204" charset="-122"/>
              </a:rPr>
              <a:t>，分别简述目前</a:t>
            </a: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岭南</a:t>
            </a:r>
            <a:r>
              <a:rPr kumimoji="1" sz="24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四川</a:t>
            </a:r>
            <a:r>
              <a:rPr kumimoji="1" sz="2400" dirty="0">
                <a:latin typeface="微软雅黑" panose="020B0503020204020204" charset="-122"/>
                <a:ea typeface="微软雅黑" panose="020B0503020204020204" charset="-122"/>
              </a:rPr>
              <a:t>荔枝的比较优势。(4分）</a:t>
            </a:r>
            <a:endParaRPr kumimoji="1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R-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245" y="1014730"/>
            <a:ext cx="7058025" cy="5676900"/>
          </a:xfrm>
          <a:prstGeom prst="rect">
            <a:avLst/>
          </a:prstGeom>
        </p:spPr>
      </p:pic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9411970" y="1221740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0.6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0.59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2-81+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8" y="839854"/>
            <a:ext cx="6064065" cy="574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0" y="65405"/>
            <a:ext cx="5250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【回归基础】《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步步高》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 P187</a:t>
            </a:r>
            <a:endParaRPr kumimoji="1"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021195" y="1907540"/>
            <a:ext cx="46107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岭南：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产量大、品质好、种类多，市场竞争力强；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四川：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成熟期相对较晚，上市晚，错峰上市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66970" y="1001395"/>
            <a:ext cx="63842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25-2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kumimoji="1" sz="2400" b="1" dirty="0">
                <a:latin typeface="微软雅黑" panose="020B0503020204020204" charset="-122"/>
                <a:ea typeface="微软雅黑" panose="020B0503020204020204" charset="-122"/>
              </a:rPr>
              <a:t>简述唐代＂荔枝道”选择</a:t>
            </a:r>
            <a:r>
              <a:rPr kumimoji="1" lang="zh-CN" sz="2400" b="1" dirty="0">
                <a:latin typeface="微软雅黑" panose="020B0503020204020204" charset="-122"/>
                <a:ea typeface="微软雅黑" panose="020B0503020204020204" charset="-122"/>
              </a:rPr>
              <a:t>涪</a:t>
            </a:r>
            <a:r>
              <a:rPr kumimoji="1" sz="2400" b="1" dirty="0">
                <a:latin typeface="微软雅黑" panose="020B0503020204020204" charset="-122"/>
                <a:ea typeface="微软雅黑" panose="020B0503020204020204" charset="-122"/>
              </a:rPr>
              <a:t>陵作为南端起点的主要</a:t>
            </a: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地理条件。</a:t>
            </a:r>
            <a:r>
              <a:rPr kumimoji="1" sz="2400" b="1" dirty="0">
                <a:latin typeface="微软雅黑" panose="020B0503020204020204" charset="-122"/>
                <a:ea typeface="微软雅黑" panose="020B0503020204020204" charset="-122"/>
              </a:rPr>
              <a:t>(6分） </a:t>
            </a:r>
            <a:endParaRPr kumimoji="1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屏幕截图 2025-09-25 072700"/>
          <p:cNvPicPr>
            <a:picLocks noChangeAspect="1"/>
          </p:cNvPicPr>
          <p:nvPr/>
        </p:nvPicPr>
        <p:blipFill>
          <a:blip r:embed="rId1"/>
          <a:srcRect l="7615" r="11058"/>
          <a:stretch>
            <a:fillRect/>
          </a:stretch>
        </p:blipFill>
        <p:spPr>
          <a:xfrm>
            <a:off x="111125" y="848360"/>
            <a:ext cx="4780280" cy="6351905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9072880" y="2374265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0.87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0.44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28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材料一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荔枝是原产于岭南地区的特色果贡。隋唐前贡在岭南、唐宋贡在四川、元明清贡在福建。荔枝喜暖，忌低温。据研究，汉唐时期我国气温普遍高于现在。自宋朝开始气温普遍降低，直至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世纪初才开始转暖。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材料二  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太平寰宇记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首次将“从涪陵自万州取开州、通州宣汉县及洋州路至长安二千二百四十里”的路线命名为“荔枝道”（图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）。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2024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年底，“荔枝道”被国家文物局列入遗产名单。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屏幕截图 2025-09-25 0727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46530" y="2903855"/>
            <a:ext cx="9299575" cy="2934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97475" y="112395"/>
            <a:ext cx="63842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25-2</a:t>
            </a: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kumimoji="1" sz="2000" b="1" dirty="0">
                <a:latin typeface="微软雅黑" panose="020B0503020204020204" charset="-122"/>
                <a:ea typeface="微软雅黑" panose="020B0503020204020204" charset="-122"/>
              </a:rPr>
              <a:t>简述唐代＂荔枝道”选择</a:t>
            </a:r>
            <a:r>
              <a:rPr kumimoji="1" lang="zh-CN" sz="2000" b="1" dirty="0">
                <a:latin typeface="微软雅黑" panose="020B0503020204020204" charset="-122"/>
                <a:ea typeface="微软雅黑" panose="020B0503020204020204" charset="-122"/>
              </a:rPr>
              <a:t>涪</a:t>
            </a:r>
            <a:r>
              <a:rPr kumimoji="1" sz="2000" b="1" dirty="0">
                <a:latin typeface="微软雅黑" panose="020B0503020204020204" charset="-122"/>
                <a:ea typeface="微软雅黑" panose="020B0503020204020204" charset="-122"/>
              </a:rPr>
              <a:t>陵作为南端起点的主要</a:t>
            </a:r>
            <a:r>
              <a:rPr kumimoji="1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地理条件。</a:t>
            </a:r>
            <a:r>
              <a:rPr kumimoji="1" sz="2000" b="1" dirty="0">
                <a:latin typeface="微软雅黑" panose="020B0503020204020204" charset="-122"/>
                <a:ea typeface="微软雅黑" panose="020B0503020204020204" charset="-122"/>
              </a:rPr>
              <a:t>(6分） </a:t>
            </a:r>
            <a:endParaRPr kumimoji="1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屏幕截图 2025-09-25 072700"/>
          <p:cNvPicPr>
            <a:picLocks noChangeAspect="1"/>
          </p:cNvPicPr>
          <p:nvPr/>
        </p:nvPicPr>
        <p:blipFill>
          <a:blip r:embed="rId1"/>
          <a:srcRect l="7615" r="11058"/>
          <a:stretch>
            <a:fillRect/>
          </a:stretch>
        </p:blipFill>
        <p:spPr>
          <a:xfrm>
            <a:off x="111125" y="848360"/>
            <a:ext cx="4780280" cy="63519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74285" y="1024255"/>
            <a:ext cx="696531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唐代我国气温普遍较高，涪陵位于四川盆地，热量条件较好，接近适宜荔枝种植的北界；</a:t>
            </a:r>
            <a:r>
              <a:rPr kumimoji="1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（强调唐代时期，涪陵位于种植区北界，不写明唐代不得分）</a:t>
            </a:r>
            <a:endParaRPr kumimoji="1" sz="20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涪陵荔枝园集中种植，产量大（可供应量大）、品质好；</a:t>
            </a:r>
            <a:r>
              <a:rPr kumimoji="1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（强调荔枝自身的品质，若只答水源充足、地形平坦、土壤肥沃、市场广阔等农业区位因素不得分）</a:t>
            </a:r>
            <a:endParaRPr kumimoji="1" sz="20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产地（涪陵）与京城（长安）距离较近（市场距离较近）；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产地与京城有交通相连，交通便利。</a:t>
            </a:r>
            <a:r>
              <a:rPr kumimoji="1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（强调涪陵和京城之间的陆路交通，答涪陵靠近长江，水运便利等不得分）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（任答3点得6分)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598420" y="124460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0.87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0.44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225425" y="817880"/>
            <a:ext cx="9359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【比较分析】分析涪陵种植荔枝的地理条件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农业区位因素</a:t>
            </a:r>
            <a:r>
              <a:rPr kumimoji="1" 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区位优势</a:t>
            </a:r>
            <a:endParaRPr kumimoji="1"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220" y="2470150"/>
            <a:ext cx="102266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①自然：气、地、水、土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②人文：科、劳、市、交、政、史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15280" y="177800"/>
            <a:ext cx="6260465" cy="1721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25-3</a:t>
            </a:r>
            <a:r>
              <a:rPr kumimoji="1" sz="2400" b="1" dirty="0">
                <a:latin typeface="微软雅黑" panose="020B0503020204020204" charset="-122"/>
                <a:ea typeface="微软雅黑" panose="020B0503020204020204" charset="-122"/>
              </a:rPr>
              <a:t>依据我国历史时期荔枝种植地域格局变化，分析其主要原因。(4分）</a:t>
            </a:r>
            <a:endParaRPr kumimoji="1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sz="2000" dirty="0">
                <a:latin typeface="微软雅黑" panose="020B0503020204020204" charset="-122"/>
                <a:ea typeface="微软雅黑" panose="020B0503020204020204" charset="-122"/>
              </a:rPr>
              <a:t>宋元时期</a:t>
            </a:r>
            <a:r>
              <a:rPr kumimoji="1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四川</a:t>
            </a:r>
            <a:r>
              <a:rPr kumimoji="1" sz="2000" dirty="0">
                <a:latin typeface="微软雅黑" panose="020B0503020204020204" charset="-122"/>
                <a:ea typeface="微软雅黑" panose="020B0503020204020204" charset="-122"/>
              </a:rPr>
              <a:t>荔枝种植萎缩：</a:t>
            </a:r>
            <a:endParaRPr kumimoji="1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91455" y="1810385"/>
            <a:ext cx="67589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气候变冷，热量条件无法满足荔枝的生长需求，种植北界南移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（气温降低或答热量不足都可以得分）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486101" y="3563836"/>
            <a:ext cx="56412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000" dirty="0">
                <a:latin typeface="微软雅黑" panose="020B0503020204020204" charset="-122"/>
                <a:ea typeface="微软雅黑" panose="020B0503020204020204" charset="-122"/>
              </a:rPr>
              <a:t>宋代</a:t>
            </a:r>
            <a:r>
              <a:rPr kumimoji="1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福建</a:t>
            </a:r>
            <a:r>
              <a:rPr kumimoji="1" sz="2000" dirty="0">
                <a:latin typeface="微软雅黑" panose="020B0503020204020204" charset="-122"/>
                <a:ea typeface="微软雅黑" panose="020B0503020204020204" charset="-122"/>
              </a:rPr>
              <a:t>荔枝短时间内崛起：</a:t>
            </a:r>
            <a:endParaRPr kumimoji="1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15280" y="4271010"/>
            <a:ext cx="6635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福建沿海地区海上贸易发达，市场扩大，促进荔枝商品化种植。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（海运便利或海外市场扩大、因海运发达导致市场扩大，突出海外两个字）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 descr="R-C"/>
          <p:cNvPicPr>
            <a:picLocks noChangeAspect="1"/>
          </p:cNvPicPr>
          <p:nvPr/>
        </p:nvPicPr>
        <p:blipFill>
          <a:blip r:embed="rId2"/>
          <a:srcRect l="31245" t="43509" r="15980"/>
          <a:stretch>
            <a:fillRect/>
          </a:stretch>
        </p:blipFill>
        <p:spPr>
          <a:xfrm>
            <a:off x="0" y="1125855"/>
            <a:ext cx="5389245" cy="4411345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9490075" y="886460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2.51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2.42</a:t>
                      </a:r>
                      <a:endParaRPr lang="en-US" altLang="zh-CN" sz="18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9545" y="208915"/>
            <a:ext cx="117538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25-4</a:t>
            </a:r>
            <a:r>
              <a:rPr kumimoji="1" sz="2400" b="1" dirty="0">
                <a:latin typeface="微软雅黑" panose="020B0503020204020204" charset="-122"/>
                <a:ea typeface="微软雅黑" panose="020B0503020204020204" charset="-122"/>
              </a:rPr>
              <a:t>为协调“荔枝道“文化遗产整体</a:t>
            </a: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开发与保护</a:t>
            </a:r>
            <a:r>
              <a:rPr kumimoji="1" sz="2400" b="1" dirty="0">
                <a:latin typeface="微软雅黑" panose="020B0503020204020204" charset="-122"/>
                <a:ea typeface="微软雅黑" panose="020B0503020204020204" charset="-122"/>
              </a:rPr>
              <a:t>，指出</a:t>
            </a: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沿线省市</a:t>
            </a:r>
            <a:r>
              <a:rPr kumimoji="1" sz="2400" b="1" dirty="0">
                <a:latin typeface="微软雅黑" panose="020B0503020204020204" charset="-122"/>
                <a:ea typeface="微软雅黑" panose="020B0503020204020204" charset="-122"/>
              </a:rPr>
              <a:t>可采取的主要措施。(6分）</a:t>
            </a:r>
            <a:endParaRPr kumimoji="1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7555" y="1014095"/>
            <a:ext cx="1022667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（1）打破</a:t>
            </a:r>
            <a:r>
              <a:rPr kumimoji="1" sz="24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行政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区划</a:t>
            </a:r>
            <a:r>
              <a:rPr kumimoji="1" sz="24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壁垒</a:t>
            </a:r>
            <a:r>
              <a:rPr kumimoji="1" 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建立统筹协作机制</a:t>
            </a:r>
            <a:r>
              <a:rPr kumimoji="1" 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提供政策支持；</a:t>
            </a:r>
            <a:endParaRPr kumimoji="1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（2）根据不同地理条件，促进沿线文旅产业协同发展（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因地制宜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，发展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特色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产业或发挥地区优势、比较优势。）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注意：单纯写促进旅游业发展不得分，强调因地制宜。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（3）加强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宣传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或提升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品牌</a:t>
            </a:r>
            <a:r>
              <a:rPr kumimoji="1" 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知名度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或提升影响力</a:t>
            </a:r>
            <a:endParaRPr kumimoji="1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（4）积极推进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申遗</a:t>
            </a:r>
            <a:r>
              <a:rPr kumimoji="1" 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制定相关法律法规，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保护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文化遗产或</a:t>
            </a:r>
            <a:r>
              <a:rPr kumimoji="1" 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高公众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保护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文化遗产的意识。（任答3点得6分）</a:t>
            </a:r>
            <a:endParaRPr kumimoji="1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注意：出台相关政策保护文化遗产，此处不再给分。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答加强基础设施建设，延长产业链，提高附加值不给分。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9554845" y="859155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2.82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2.29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5" y="386715"/>
            <a:ext cx="10801350" cy="6165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1" sz="2000" dirty="0">
                <a:latin typeface="微软雅黑" panose="020B0503020204020204" charset="-122"/>
                <a:ea typeface="微软雅黑" panose="020B0503020204020204" charset="-122"/>
              </a:rPr>
              <a:t>26.阅读图文材料，回答下列问题。(16分）</a:t>
            </a:r>
            <a:endParaRPr kumimoji="1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sz="2000" dirty="0">
                <a:latin typeface="微软雅黑" panose="020B0503020204020204" charset="-122"/>
                <a:ea typeface="微软雅黑" panose="020B0503020204020204" charset="-122"/>
              </a:rPr>
              <a:t>材料一  动力电池是新能源汽车的核心部件，富含钗、令泉、钻等全属物质，当其容量下降至80％时即须退役。动力电池回收利用程度对环境保护、资源供给影响较大。相关部门陆续出台多项回收利用政策，补贴梯级利用的企业，并公布该领域回收的白名单企业。图12示意我国“退役动力电池回收白名单企业数量的空间分布“。</a:t>
            </a:r>
            <a:endParaRPr kumimoji="1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12800" y="2968625"/>
            <a:ext cx="9553575" cy="10020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材料二</a:t>
            </a:r>
            <a:r>
              <a:rPr lang="en-US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</a:t>
            </a:r>
            <a:r>
              <a:rPr lang="en-US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为我国退役动力电池主要回收利用方式对比情况。</a:t>
            </a:r>
            <a:endParaRPr lang="zh-CN" sz="2000" b="1">
              <a:solidFill>
                <a:srgbClr val="4242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057275" y="3611245"/>
          <a:ext cx="10302875" cy="2766060"/>
        </p:xfrm>
        <a:graphic>
          <a:graphicData uri="http://schemas.openxmlformats.org/drawingml/2006/table">
            <a:tbl>
              <a:tblPr/>
              <a:tblGrid>
                <a:gridCol w="1675765"/>
                <a:gridCol w="1408430"/>
                <a:gridCol w="1488440"/>
                <a:gridCol w="5730240"/>
              </a:tblGrid>
              <a:tr h="5035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回收利用方式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退役动力电池分类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应用方向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28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梯级利用</a:t>
                      </a:r>
                      <a:endParaRPr lang="en-US" altLang="en-US" sz="20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电池状态（实际容量／出厂容量）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60%-80%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大型储能电站、两轮电动车等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55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20%-60%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小型储能电站、通信基站等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01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低于20%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报废、拆解，回收铢、俚、钻等金属资源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传统资源再生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电池不分类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报废、拆解，回收铢、钮、钻等金属资源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截图 2025-09-25 1202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63625"/>
            <a:ext cx="7243445" cy="533146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438150" y="300990"/>
            <a:ext cx="117538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26-1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描述</a:t>
            </a:r>
            <a:r>
              <a:rPr lang="zh-CN" sz="2400">
                <a:solidFill>
                  <a:srgbClr val="424242"/>
                </a:solidFill>
                <a:ea typeface="宋体" panose="02010600030101010101" pitchFamily="2" charset="-122"/>
                <a:sym typeface="+mn-ea"/>
              </a:rPr>
              <a:t>我国退役动力电池回收白名单企业的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空间分布特征</a:t>
            </a:r>
            <a:r>
              <a:rPr lang="zh-CN" sz="2400">
                <a:solidFill>
                  <a:srgbClr val="424242"/>
                </a:solidFill>
                <a:ea typeface="宋体" panose="02010600030101010101" pitchFamily="2" charset="-122"/>
                <a:sym typeface="+mn-ea"/>
              </a:rPr>
              <a:t>。</a:t>
            </a:r>
            <a:r>
              <a:rPr lang="en-US" sz="2400">
                <a:solidFill>
                  <a:srgbClr val="424242"/>
                </a:solidFill>
                <a:latin typeface="Times New Roman" panose="02020603050405020304" charset="0"/>
                <a:cs typeface="宋体" panose="02010600030101010101" pitchFamily="2" charset="-122"/>
                <a:sym typeface="+mn-ea"/>
              </a:rPr>
              <a:t>(4</a:t>
            </a:r>
            <a:r>
              <a:rPr lang="zh-CN" sz="2400">
                <a:solidFill>
                  <a:srgbClr val="424242"/>
                </a:solidFill>
                <a:ea typeface="宋体" panose="02010600030101010101" pitchFamily="2" charset="-122"/>
                <a:sym typeface="+mn-ea"/>
              </a:rPr>
              <a:t>分）</a:t>
            </a:r>
            <a:endParaRPr lang="zh-CN" altLang="en-US" sz="2400" b="0">
              <a:solidFill>
                <a:srgbClr val="424242"/>
              </a:solidFill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kumimoji="1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15760" y="1391920"/>
            <a:ext cx="540702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空间分布不均，东部、中部多，东北、西部少</a:t>
            </a:r>
            <a:r>
              <a:rPr kumimoji="1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一多一少都正确即可得2分，如东多西少，东南多西北少。只写多不写少不得分，南多北少不得分）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广东省数量最多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（华南最多或广东,江西,湖南，安徽最多或新疆，西藏，青海，内蒙古最少也可得2分。答广州不得分）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46250" y="6097270"/>
            <a:ext cx="8823325" cy="64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【模板归纳】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描述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空间分布特征：</a:t>
            </a:r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总、分、特</a:t>
            </a:r>
            <a:endParaRPr kumimoji="1" lang="zh-CN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9565640" y="683895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1.71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1.65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材料一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鲁汶流</a:t>
            </a:r>
            <a:r>
              <a:rPr kumimoji="1"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受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帝汶海和澳大利亚西南沿岸之间</a:t>
            </a:r>
            <a:r>
              <a:rPr kumimoji="1" lang="zh-CN" altLang="en-US" sz="20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海平面压力梯度的驱动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，沿澳大利亚西岸流动，到达鲁汶角之后继续沿南岸流动。研究表明，厄尔尼诺现象发生期间，信风的变化对鲁汶流的强度起调控作用。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材料二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研究发现，鲁汶流的强弱影响热带物种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的相对丰度（与水温呈正相关）。在位于亚热带海区的站点中，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站点该物种的相对丰度变化大于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站点。图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为鲁汶流及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站点分布图。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21655" y="2829560"/>
            <a:ext cx="6449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24-1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写出影响鲁汶流流向的主要因素。（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分）</a:t>
            </a:r>
            <a:endParaRPr kumimoji="1" lang="zh-CN" altLang="en-GB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屏幕截图 2025-09-25 0726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" y="3018790"/>
            <a:ext cx="5566410" cy="3338195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9411970" y="3591560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1.75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1.95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82550" y="323850"/>
            <a:ext cx="11384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【真题链接】（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2025.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江苏）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24-1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描述济州岛的年降水量空间分布特征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分）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0023" name="图片 100023" descr="学科网(www.zxxk.com)--教育资源门户，提供试卷、教案、课件、论文、素材以及各类教学资源下载，还有大量而丰富的教学相关资讯！ Hvst9xESX/LNAx1ODbqMbQ==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9910" y="1490980"/>
            <a:ext cx="6809740" cy="51333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359650" y="3251835"/>
            <a:ext cx="4481195" cy="1612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zh-CN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①空间分布不均，</a:t>
            </a:r>
            <a:endParaRPr lang="zh-CN" sz="24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山地降水多，沿海降水少；</a:t>
            </a:r>
            <a:endParaRPr lang="zh-CN" sz="24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②山地东坡降水明显多于西坡。</a:t>
            </a:r>
            <a:r>
              <a:rPr lang="en-US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endParaRPr lang="en-US" altLang="en-US" sz="24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8800" y="149225"/>
            <a:ext cx="10801350" cy="6165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1" sz="2000" dirty="0">
                <a:latin typeface="微软雅黑" panose="020B0503020204020204" charset="-122"/>
                <a:ea typeface="微软雅黑" panose="020B0503020204020204" charset="-122"/>
              </a:rPr>
              <a:t>材料一  动力电池是新能源汽车的核心部件，富含钗、令泉、钻等全属物质，当其容量下降至80％时即须退役。动力电池回收利用程度对环境保护、资源供给影响较大。相关部门陆续出台多项回收利用政策，补贴梯级利用的企业，并公布该领域回收的白名单企业。图12示意我国“退役动力电池回收白名单企业数量的空间分布“。</a:t>
            </a: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99135" y="2113280"/>
            <a:ext cx="9553575" cy="7131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材料二</a:t>
            </a:r>
            <a:r>
              <a:rPr lang="en-US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</a:t>
            </a:r>
            <a:r>
              <a:rPr lang="en-US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为我国退役动力电池主要回收利用方式对比情况。</a:t>
            </a:r>
            <a:endParaRPr lang="zh-CN" sz="2000" b="1">
              <a:solidFill>
                <a:srgbClr val="4242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68960" y="2702560"/>
          <a:ext cx="10302875" cy="2766060"/>
        </p:xfrm>
        <a:graphic>
          <a:graphicData uri="http://schemas.openxmlformats.org/drawingml/2006/table">
            <a:tbl>
              <a:tblPr/>
              <a:tblGrid>
                <a:gridCol w="1675765"/>
                <a:gridCol w="1408430"/>
                <a:gridCol w="1488440"/>
                <a:gridCol w="5730240"/>
              </a:tblGrid>
              <a:tr h="5035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回收利用方式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退役动力电池分类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应用方向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28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梯级利用</a:t>
                      </a:r>
                      <a:endParaRPr lang="en-US" altLang="en-US" sz="20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电池状态（实际容量／出厂容量）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60%-80%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大型储能电站、两轮电动车等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55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20%-60%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小型储能电站、通信基站等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01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低于20%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报废、拆解，回收铢、俚、钻等金属资源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传统资源再生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电池不分类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报废、拆解，回收铢、钮、钻等金属资源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55880" y="5581650"/>
            <a:ext cx="98647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26-2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与“传统资源再生“模式相比，简述退役动力电池能够实现“梯级利用＂的条件。(6分） 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9817735" y="5676900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2.94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219075" y="300990"/>
            <a:ext cx="117538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26-2</a:t>
            </a:r>
            <a:r>
              <a:rPr sz="2400" b="1">
                <a:sym typeface="+mn-ea"/>
              </a:rPr>
              <a:t>与“传统资源再生“模式相比，简述退役动力电池能够实现“梯级利用＂的条件。(6分） </a:t>
            </a:r>
            <a:endParaRPr sz="2400" b="1"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71220" y="2470150"/>
            <a:ext cx="102266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政策支持力度大；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技术水平的提升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应用领域广/市场需求大；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（每点2分，共6分）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1965" y="1127760"/>
            <a:ext cx="10350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【回归教材】《选必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 P27</a:t>
            </a:r>
            <a:endParaRPr kumimoji="1"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16095" y="4740275"/>
            <a:ext cx="4083685" cy="306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10210" y="5970905"/>
            <a:ext cx="11372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【审读材料】材料一第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行：</a:t>
            </a:r>
            <a:r>
              <a:rPr kumimoji="1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动力电池回收利用程度对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环境保护、资源供给</a:t>
            </a:r>
            <a:r>
              <a:rPr kumimoji="1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影响较大。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24485" y="265430"/>
            <a:ext cx="11753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26-3</a:t>
            </a:r>
            <a:r>
              <a:rPr sz="2400" b="1">
                <a:sym typeface="+mn-ea"/>
              </a:rPr>
              <a:t>从资源安全角度，分析国家鼓励动力电池回收的意义。(6分）</a:t>
            </a:r>
            <a:endParaRPr sz="2400" b="1">
              <a:sym typeface="+mn-ea"/>
            </a:endParaRPr>
          </a:p>
        </p:txBody>
      </p:sp>
      <p:pic>
        <p:nvPicPr>
          <p:cNvPr id="7" name="图片 6" descr="IMG_0885(20250925-122338)"/>
          <p:cNvPicPr>
            <a:picLocks noChangeAspect="1"/>
          </p:cNvPicPr>
          <p:nvPr/>
        </p:nvPicPr>
        <p:blipFill>
          <a:blip r:embed="rId3"/>
          <a:srcRect l="6650" t="6769" r="11486" b="4528"/>
          <a:stretch>
            <a:fillRect/>
          </a:stretch>
        </p:blipFill>
        <p:spPr>
          <a:xfrm>
            <a:off x="4663440" y="1026160"/>
            <a:ext cx="4814570" cy="5063490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4"/>
            </p:custDataLst>
          </p:nvPr>
        </p:nvGraphicFramePr>
        <p:xfrm>
          <a:off x="9631680" y="212090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2.72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2.55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438150" y="300990"/>
            <a:ext cx="11753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26-3</a:t>
            </a:r>
            <a:r>
              <a:rPr sz="2400" b="1">
                <a:sym typeface="+mn-ea"/>
              </a:rPr>
              <a:t>从资源安全角度，分析国家鼓励动力电池回收的意义。(6分）</a:t>
            </a:r>
            <a:endParaRPr sz="2400" b="1"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95960" y="1261745"/>
            <a:ext cx="10226675" cy="4749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资源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供给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：回收提取镍、钴、锂等资源，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国内资源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供给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  </a:t>
            </a:r>
            <a:endParaRPr kumimoji="1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资源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消费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：通过回收资源，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减少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我国动力电池关联资源的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消耗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；（或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提高资源利用率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或减少资源浪费或节约资源）；     </a:t>
            </a:r>
            <a:endParaRPr kumimoji="1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环境保护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：废电池的回收，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减少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污染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（或重金属污染或土壤污染），利于保护环境；（或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减少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资源开采过程中对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生态的破坏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 </a:t>
            </a:r>
            <a:endParaRPr kumimoji="1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kumimoji="1" 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自主保障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降低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国际资源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市场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波动带来的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风险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（或缓解战略资源对外依赖或减少资源进口）；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以上4点，任答3点，每点2分。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278130" y="353695"/>
            <a:ext cx="10350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【归纳总结】知识点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"/>
          <p:cNvSpPr txBox="1"/>
          <p:nvPr>
            <p:custDataLst>
              <p:tags r:id="rId2"/>
            </p:custDataLst>
          </p:nvPr>
        </p:nvSpPr>
        <p:spPr>
          <a:xfrm>
            <a:off x="879475" y="1276985"/>
            <a:ext cx="10586085" cy="1913255"/>
          </a:xfrm>
          <a:prstGeom prst="rect">
            <a:avLst/>
          </a:prstGeom>
          <a:noFill/>
          <a:ln w="9525">
            <a:solidFill>
              <a:srgbClr val="1552D1"/>
            </a:solidFill>
          </a:ln>
        </p:spPr>
        <p:txBody>
          <a:bodyPr wrap="square">
            <a:noAutofit/>
          </a:bodyPr>
          <a:lstStyle/>
          <a:p>
            <a:pPr marL="0" marR="0" algn="l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200" kern="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marL="0" marR="0" algn="l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200" kern="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05130" y="3341370"/>
            <a:ext cx="10350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归纳总结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】综合题答题方法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"/>
          <p:cNvSpPr txBox="1"/>
          <p:nvPr>
            <p:custDataLst>
              <p:tags r:id="rId4"/>
            </p:custDataLst>
          </p:nvPr>
        </p:nvSpPr>
        <p:spPr>
          <a:xfrm>
            <a:off x="879475" y="4399915"/>
            <a:ext cx="10586085" cy="1913255"/>
          </a:xfrm>
          <a:prstGeom prst="rect">
            <a:avLst/>
          </a:prstGeom>
          <a:noFill/>
          <a:ln w="9525">
            <a:solidFill>
              <a:srgbClr val="1552D1"/>
            </a:solidFill>
          </a:ln>
        </p:spPr>
        <p:txBody>
          <a:bodyPr wrap="square">
            <a:noAutofit/>
          </a:bodyPr>
          <a:p>
            <a:pPr marL="0" marR="0" algn="l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200" kern="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marL="0" marR="0" algn="l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200" kern="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87705" y="1696085"/>
            <a:ext cx="10350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【回归教材】《选必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 P68</a:t>
            </a:r>
            <a:endParaRPr kumimoji="1"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93445" y="2520315"/>
            <a:ext cx="10922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盛行风</a:t>
            </a:r>
            <a:r>
              <a:rPr kumimoji="1"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吹拂海面，推动海水随风漂流，并且使上层海水带动下层海水流动，在海洋表层形成规模很大的</a:t>
            </a:r>
            <a:r>
              <a:rPr kumimoji="1"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洋流。</a:t>
            </a:r>
            <a:endParaRPr kumimoji="1" lang="zh-CN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洋流运动的方向还受</a:t>
            </a:r>
            <a:r>
              <a:rPr kumimoji="1"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海陆分布</a:t>
            </a:r>
            <a:r>
              <a:rPr kumimoji="1"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kumimoji="1"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地转偏向力</a:t>
            </a:r>
            <a:r>
              <a:rPr kumimoji="1"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等因素的</a:t>
            </a:r>
            <a:r>
              <a:rPr kumimoji="1"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影响。</a:t>
            </a:r>
            <a:endParaRPr kumimoji="1" lang="zh-CN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33070" y="528320"/>
            <a:ext cx="11176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【审读材料】抓住材料关键信息“海平面压力梯度的驱动”，</a:t>
            </a: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专有名词不能少字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21835" y="2592070"/>
            <a:ext cx="4083685" cy="306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材料一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鲁汶流</a:t>
            </a:r>
            <a:r>
              <a:rPr kumimoji="1"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受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帝汶海和澳大利亚西南沿岸之间</a:t>
            </a:r>
            <a:r>
              <a:rPr kumimoji="1" lang="zh-CN" altLang="en-US" sz="20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海平面压力梯度的驱动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，沿澳大利亚西岸流动，到达鲁汶角之后继续沿南岸流动。研究表明，厄尔尼诺现象发生期间，信风的变化对鲁汶流的强度起调控作用。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材料二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研究发现，鲁汶流的强弱影响热带物种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的相对丰度（与水温呈正相关）。在位于亚热带海区的站点中，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站点该物种的相对丰度变化大于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站点。图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为鲁汶流及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站点分布图。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21655" y="2829560"/>
            <a:ext cx="6449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24-1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写出影响鲁汶流流向的主要因素。（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分）</a:t>
            </a:r>
            <a:endParaRPr kumimoji="1" lang="zh-CN" altLang="en-GB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屏幕截图 2025-09-25 0726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" y="3018790"/>
            <a:ext cx="5566410" cy="3338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21655" y="3797300"/>
            <a:ext cx="64496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海平面压力梯度（2分）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海陆分布/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大陆轮廓/陆地轮廓/海陆格局/陆地阻挡（2分）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盛行风（向）/东南信风（2分）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（任答2点得4分）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9411970" y="3591560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1.75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1.95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65760" y="457200"/>
            <a:ext cx="103505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24-2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  写出鲁汶角的</a:t>
            </a: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气候类型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，并分析</a:t>
            </a:r>
            <a:r>
              <a:rPr kumimoji="1"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鲁汶流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对该区域气候特征的影响。（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分）</a:t>
            </a: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屏幕截图 2025-09-25 0726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252220"/>
            <a:ext cx="5566410" cy="3338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6555" y="1539875"/>
            <a:ext cx="64496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地中海气候（2分）；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增温增湿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（两个方面都写到2分，只写增温或增湿一点只给1分）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620" y="4376420"/>
            <a:ext cx="11736070" cy="3238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【回归基础】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根据地理位置判断气候类型：①纬度位置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②海陆位置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大陆的东、西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岸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按海水温度分类：暖流：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从水温</a:t>
            </a:r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_______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的海域流向水温</a:t>
            </a:r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______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的海域的洋流。</a:t>
            </a:r>
            <a:endParaRPr kumimoji="1"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                          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寒流：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从水温</a:t>
            </a:r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的海域流向水温</a:t>
            </a:r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的海域的洋流。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洋流对气候的影响：《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选必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 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P70</a:t>
            </a:r>
            <a:endParaRPr kumimoji="1"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9411970" y="1010285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2.37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1.85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5" y="386715"/>
            <a:ext cx="10801350" cy="1687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材料一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鲁汶流受帝汶海和澳大利亚西南沿岸之间海平面压力梯度的驱动，沿澳大利亚西岸流动，到达鲁汶角之后继续沿南岸流动。研究表明，厄尔尼诺现象发生期间，信风的变化对鲁汶流的强度起调控作用。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8670" y="2004060"/>
            <a:ext cx="93795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24-3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厄尔尼诺现象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发生期间，简析信风的变化对鲁汶流强度的影响。（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分）</a:t>
            </a: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屏幕截图 2025-09-25 0726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245" y="3018790"/>
            <a:ext cx="5566410" cy="3338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32730" y="3218180"/>
            <a:ext cx="6635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东南信风（或信风）减弱；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海平面压力梯度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（这一专有名词不能少字）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减小；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鲁汶流减弱。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278130" y="353695"/>
            <a:ext cx="10350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【知识归纳】厄尔尼诺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完成思维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导图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"/>
          <p:cNvSpPr txBox="1"/>
          <p:nvPr>
            <p:custDataLst>
              <p:tags r:id="rId2"/>
            </p:custDataLst>
          </p:nvPr>
        </p:nvSpPr>
        <p:spPr>
          <a:xfrm>
            <a:off x="879475" y="1276985"/>
            <a:ext cx="10586085" cy="4997450"/>
          </a:xfrm>
          <a:prstGeom prst="rect">
            <a:avLst/>
          </a:prstGeom>
          <a:noFill/>
          <a:ln w="9525">
            <a:solidFill>
              <a:srgbClr val="1552D1"/>
            </a:solidFill>
          </a:ln>
        </p:spPr>
        <p:txBody>
          <a:bodyPr wrap="square">
            <a:noAutofit/>
          </a:bodyPr>
          <a:lstStyle/>
          <a:p>
            <a:pPr marL="0" marR="0" algn="l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200" kern="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marL="0" marR="0" algn="l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200" kern="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7059" y="158483"/>
            <a:ext cx="10801351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材料二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研究发现，鲁汶流的强弱影响热带物种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相对丰度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kumimoji="1" lang="zh-CN" altLang="en-US" sz="2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与水温呈正相关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。在位于亚热带海区的站点中，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站点该物种的相对丰度变化大于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站点。图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为鲁汶流及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站点分布图。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0885" y="1635760"/>
            <a:ext cx="106775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24-4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  从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水温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及其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变化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角度，说明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站点热带物种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kumimoji="1"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相对丰度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变化</a:t>
            </a:r>
            <a:r>
              <a:rPr kumimoji="1"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大于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站点的原因。（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分）</a:t>
            </a: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屏幕截图 2025-09-25 0726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245" y="3018790"/>
            <a:ext cx="5566410" cy="3338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32730" y="2877820"/>
            <a:ext cx="66351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M站点：</a:t>
            </a: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纬度相对较低，更接近热带，</a:t>
            </a:r>
            <a:r>
              <a:rPr kumimoji="1" sz="24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水温较高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（任答短句，2分）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鲁汶流强弱变化对其水温变化影响较大（受鲁汶流影响较强）。（2分）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17955" y="2188845"/>
            <a:ext cx="95103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比较类题作答，必需要有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主语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（以M站或N站为主语都可），必需要有两站点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比较的意思</a:t>
            </a:r>
            <a:r>
              <a:rPr lang="zh-CN" sz="2400" b="1">
                <a:ea typeface="宋体" panose="02010600030101010101" pitchFamily="2" charset="-122"/>
              </a:rPr>
              <a:t>。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28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材料一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荔枝是原产于岭南地区的特色果贡。隋唐前贡在岭南、唐宋贡在四川、元明清贡在福建。荔枝喜暖，忌低温。据研究，汉唐时期我国气温普遍高于现在。自宋朝开始气温普遍降低，直至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世纪初才开始转暖。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材料二  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太平寰宇记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首次将“从涪陵自万州取开州、通州宣汉县及洋州路至长安二千二百四十里”的路线命名为“荔枝道”（图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）。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2024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年底，“荔枝道”被国家文物局列入遗产名单。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屏幕截图 2025-09-25 0727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46530" y="2903855"/>
            <a:ext cx="9299575" cy="2934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TABLE_ENDDRAG_ORIGIN_RECT" val="179*60"/>
  <p:tag name="TABLE_ENDDRAG_RECT" val="250*222*179*60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23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24.xml><?xml version="1.0" encoding="utf-8"?>
<p:tagLst xmlns:p="http://schemas.openxmlformats.org/presentationml/2006/main">
  <p:tag name="TABLE_ENDDRAG_ORIGIN_RECT" val="811*217"/>
  <p:tag name="TABLE_ENDDRAG_RECT" val="83*284*811*217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TABLE_ENDDRAG_ORIGIN_RECT" val="811*217"/>
  <p:tag name="TABLE_ENDDRAG_RECT" val="83*284*811*217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TABLE_ENDDRAG_ORIGIN_RECT" val="179*60"/>
  <p:tag name="TABLE_ENDDRAG_RECT" val="250*222*179*60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commondata" val="eyJoZGlkIjoiN2ZiMWU4NjE2ZThjZWFmNTIyNjY1N2Y2MGM4NGU0Yzg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4520</Words>
  <Application>WPS 演示</Application>
  <PresentationFormat>宽屏</PresentationFormat>
  <Paragraphs>354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PangMenZhengDao</vt:lpstr>
      <vt:lpstr>微软雅黑</vt:lpstr>
      <vt:lpstr>Agency FB</vt:lpstr>
      <vt:lpstr>Calibri</vt:lpstr>
      <vt:lpstr>Times New Roman</vt:lpstr>
      <vt:lpstr>Arial Unicode MS</vt:lpstr>
      <vt:lpstr>Times New Roman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Crystal</dc:creator>
  <cp:lastModifiedBy>雨儿</cp:lastModifiedBy>
  <cp:revision>30</cp:revision>
  <dcterms:created xsi:type="dcterms:W3CDTF">2023-08-09T12:44:00Z</dcterms:created>
  <dcterms:modified xsi:type="dcterms:W3CDTF">2025-10-25T02:30:41Z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2052-12.1.0.16120</vt:lpwstr>
  </property>
</Properties>
</file>