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883" r:id="rId3"/>
    <p:sldId id="1290" r:id="rId5"/>
    <p:sldId id="1299" r:id="rId6"/>
    <p:sldId id="1323" r:id="rId7"/>
    <p:sldId id="1327" r:id="rId8"/>
    <p:sldId id="1322" r:id="rId9"/>
    <p:sldId id="1324" r:id="rId10"/>
    <p:sldId id="1325" r:id="rId11"/>
    <p:sldId id="1328" r:id="rId12"/>
    <p:sldId id="1319" r:id="rId13"/>
    <p:sldId id="1316" r:id="rId14"/>
    <p:sldId id="1311" r:id="rId15"/>
    <p:sldId id="1312" r:id="rId16"/>
    <p:sldId id="1329" r:id="rId17"/>
    <p:sldId id="1313" r:id="rId18"/>
    <p:sldId id="1320" r:id="rId19"/>
  </p:sldIdLst>
  <p:sldSz cx="12192000" cy="6858000"/>
  <p:notesSz cx="6760845" cy="9942195"/>
  <p:embeddedFontLst>
    <p:embeddedFont>
      <p:font typeface="Wingdings 2" panose="05020102010507070707"/>
      <p:regular r:id="rId24"/>
    </p:embeddedFont>
    <p:embeddedFont>
      <p:font typeface="华文细黑" panose="02010600040101010101" pitchFamily="2" charset="-122"/>
      <p:regular r:id="rId25"/>
    </p:embeddedFont>
    <p:embeddedFont>
      <p:font typeface="楷体" panose="02010609060101010101" pitchFamily="49" charset="-122"/>
      <p:regular r:id="rId26"/>
    </p:embeddedFont>
    <p:embeddedFont>
      <p:font typeface="微软雅黑 Light" panose="020B0502040204020203" pitchFamily="34" charset="-122"/>
      <p:regular r:id="rId27"/>
    </p:embeddedFont>
    <p:embeddedFont>
      <p:font typeface="仿宋" panose="02010609060101010101" pitchFamily="49" charset="-122"/>
      <p:regular r:id="rId28"/>
    </p:embeddedFont>
    <p:embeddedFont>
      <p:font typeface="Constantia" panose="02030602050306030303" charset="0"/>
      <p:regular r:id="rId29"/>
      <p:bold r:id="rId30"/>
      <p:italic r:id="rId31"/>
      <p:boldItalic r:id="rId32"/>
    </p:embeddedFont>
    <p:embeddedFont>
      <p:font typeface="隶书" panose="02010509060101010101" charset="-122"/>
      <p:regular r:id="rId33"/>
    </p:embeddedFont>
    <p:embeddedFont>
      <p:font typeface="Calibri" panose="020F0502020204030204" charset="0"/>
      <p:regular r:id="rId34"/>
      <p:bold r:id="rId35"/>
      <p:italic r:id="rId36"/>
      <p:boldItalic r:id="rId37"/>
    </p:embeddedFont>
    <p:embeddedFont>
      <p:font typeface="等线" panose="02010600030101010101" charset="-122"/>
      <p:regular r:id="rId38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9D6D07FE-D218-4986-9BA8-DB1BC91DD5DB}">
          <p14:sldIdLst>
            <p14:sldId id="883"/>
            <p14:sldId id="1290"/>
            <p14:sldId id="1299"/>
            <p14:sldId id="1323"/>
            <p14:sldId id="1327"/>
            <p14:sldId id="1322"/>
            <p14:sldId id="1324"/>
            <p14:sldId id="1325"/>
            <p14:sldId id="1328"/>
            <p14:sldId id="1319"/>
            <p14:sldId id="1316"/>
            <p14:sldId id="1311"/>
            <p14:sldId id="1312"/>
            <p14:sldId id="1329"/>
            <p14:sldId id="1313"/>
            <p14:sldId id="1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6" orient="horz" pos="445" userDrawn="1">
          <p15:clr>
            <a:srgbClr val="A4A3A4"/>
          </p15:clr>
        </p15:guide>
        <p15:guide id="3" pos="211" userDrawn="1">
          <p15:clr>
            <a:srgbClr val="A4A3A4"/>
          </p15:clr>
        </p15:guide>
        <p15:guide id="4" pos="7469" userDrawn="1">
          <p15:clr>
            <a:srgbClr val="A4A3A4"/>
          </p15:clr>
        </p15:guide>
        <p15:guide id="5" pos="3811" userDrawn="1">
          <p15:clr>
            <a:srgbClr val="A4A3A4"/>
          </p15:clr>
        </p15:guide>
        <p15:guide id="7" pos="767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李 长福" initials="李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B1D"/>
    <a:srgbClr val="230F10"/>
    <a:srgbClr val="797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2" autoAdjust="0"/>
    <p:restoredTop sz="95756" autoAdjust="0"/>
  </p:normalViewPr>
  <p:slideViewPr>
    <p:cSldViewPr snapToObjects="1" showGuides="1">
      <p:cViewPr varScale="1">
        <p:scale>
          <a:sx n="67" d="100"/>
          <a:sy n="67" d="100"/>
        </p:scale>
        <p:origin x="-924" y="-108"/>
      </p:cViewPr>
      <p:guideLst>
        <p:guide orient="horz" pos="2160"/>
        <p:guide orient="horz" pos="445"/>
        <p:guide pos="211"/>
        <p:guide pos="7469"/>
        <p:guide pos="3811"/>
        <p:guide pos="7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font" Target="fonts/font15.fntdata"/><Relationship Id="rId37" Type="http://schemas.openxmlformats.org/officeDocument/2006/relationships/font" Target="fonts/font14.fntdata"/><Relationship Id="rId36" Type="http://schemas.openxmlformats.org/officeDocument/2006/relationships/font" Target="fonts/font13.fntdata"/><Relationship Id="rId35" Type="http://schemas.openxmlformats.org/officeDocument/2006/relationships/font" Target="fonts/font12.fntdata"/><Relationship Id="rId34" Type="http://schemas.openxmlformats.org/officeDocument/2006/relationships/font" Target="fonts/font11.fntdata"/><Relationship Id="rId33" Type="http://schemas.openxmlformats.org/officeDocument/2006/relationships/font" Target="fonts/font10.fntdata"/><Relationship Id="rId32" Type="http://schemas.openxmlformats.org/officeDocument/2006/relationships/font" Target="fonts/font9.fntdata"/><Relationship Id="rId31" Type="http://schemas.openxmlformats.org/officeDocument/2006/relationships/font" Target="fonts/font8.fntdata"/><Relationship Id="rId30" Type="http://schemas.openxmlformats.org/officeDocument/2006/relationships/font" Target="fonts/font7.fntdata"/><Relationship Id="rId3" Type="http://schemas.openxmlformats.org/officeDocument/2006/relationships/slide" Target="slides/slide1.xml"/><Relationship Id="rId29" Type="http://schemas.openxmlformats.org/officeDocument/2006/relationships/font" Target="fonts/font6.fntdata"/><Relationship Id="rId28" Type="http://schemas.openxmlformats.org/officeDocument/2006/relationships/font" Target="fonts/font5.fntdata"/><Relationship Id="rId27" Type="http://schemas.openxmlformats.org/officeDocument/2006/relationships/font" Target="fonts/font4.fntdata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9821A223-3A3D-4499-BE3F-793E9CB14907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0C18D0EB-3EEB-4577-9BA2-A6BEA9CFB54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1243013"/>
            <a:ext cx="5964237" cy="3355975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 txBox="1">
            <a:spLocks noGrp="1"/>
          </p:cNvSpPr>
          <p:nvPr/>
        </p:nvSpPr>
        <p:spPr bwMode="auto">
          <a:xfrm>
            <a:off x="3829050" y="9444038"/>
            <a:ext cx="2930525" cy="498475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971D8575-9696-42F4-90A1-5C37D16B08D7}" type="slidenum">
              <a:rPr lang="zh-CN" altLang="en-US" sz="1200" b="0">
                <a:latin typeface="+mn-lt"/>
                <a:ea typeface="+mn-ea"/>
              </a:rPr>
            </a:fld>
            <a:endParaRPr lang="en-US" altLang="zh-CN" sz="1200" b="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1243013"/>
            <a:ext cx="5964237" cy="3355975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 txBox="1">
            <a:spLocks noGrp="1"/>
          </p:cNvSpPr>
          <p:nvPr/>
        </p:nvSpPr>
        <p:spPr bwMode="auto">
          <a:xfrm>
            <a:off x="3829050" y="9444038"/>
            <a:ext cx="2930525" cy="498475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971D8575-9696-42F4-90A1-5C37D16B08D7}" type="slidenum">
              <a:rPr lang="zh-CN" altLang="en-US" sz="1200" b="0">
                <a:latin typeface="+mn-lt"/>
                <a:ea typeface="+mn-ea"/>
              </a:rPr>
            </a:fld>
            <a:endParaRPr lang="en-US" altLang="zh-CN" sz="1200" b="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1243013"/>
            <a:ext cx="5964237" cy="3355975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 txBox="1">
            <a:spLocks noGrp="1"/>
          </p:cNvSpPr>
          <p:nvPr/>
        </p:nvSpPr>
        <p:spPr bwMode="auto">
          <a:xfrm>
            <a:off x="3829050" y="9444038"/>
            <a:ext cx="2930525" cy="498475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971D8575-9696-42F4-90A1-5C37D16B08D7}" type="slidenum">
              <a:rPr lang="zh-CN" altLang="en-US" sz="1200" b="0">
                <a:latin typeface="+mn-lt"/>
                <a:ea typeface="+mn-ea"/>
              </a:rPr>
            </a:fld>
            <a:endParaRPr lang="en-US" altLang="zh-CN" sz="1200" b="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1243013"/>
            <a:ext cx="5964237" cy="3355975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 txBox="1">
            <a:spLocks noGrp="1"/>
          </p:cNvSpPr>
          <p:nvPr/>
        </p:nvSpPr>
        <p:spPr bwMode="auto">
          <a:xfrm>
            <a:off x="3829050" y="9444038"/>
            <a:ext cx="2930525" cy="498475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971D8575-9696-42F4-90A1-5C37D16B08D7}" type="slidenum">
              <a:rPr lang="zh-CN" altLang="en-US" sz="1200" b="0">
                <a:latin typeface="+mn-lt"/>
                <a:ea typeface="+mn-ea"/>
              </a:rPr>
            </a:fld>
            <a:endParaRPr lang="en-US" altLang="zh-CN" sz="1200" b="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1243013"/>
            <a:ext cx="5964237" cy="3355975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 txBox="1">
            <a:spLocks noGrp="1"/>
          </p:cNvSpPr>
          <p:nvPr/>
        </p:nvSpPr>
        <p:spPr bwMode="auto">
          <a:xfrm>
            <a:off x="3829050" y="9444038"/>
            <a:ext cx="2930525" cy="498475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971D8575-9696-42F4-90A1-5C37D16B08D7}" type="slidenum">
              <a:rPr lang="zh-CN" altLang="en-US" sz="1200" b="0">
                <a:latin typeface="+mn-lt"/>
                <a:ea typeface="+mn-ea"/>
              </a:rPr>
            </a:fld>
            <a:endParaRPr lang="en-US" altLang="zh-CN" sz="1200" b="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1243013"/>
            <a:ext cx="5964237" cy="3355975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 txBox="1">
            <a:spLocks noGrp="1"/>
          </p:cNvSpPr>
          <p:nvPr/>
        </p:nvSpPr>
        <p:spPr bwMode="auto">
          <a:xfrm>
            <a:off x="3829050" y="9444038"/>
            <a:ext cx="2930525" cy="498475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971D8575-9696-42F4-90A1-5C37D16B08D7}" type="slidenum">
              <a:rPr lang="zh-CN" altLang="en-US" sz="1200" b="0">
                <a:latin typeface="+mn-lt"/>
                <a:ea typeface="+mn-ea"/>
              </a:rPr>
            </a:fld>
            <a:endParaRPr lang="en-US" altLang="zh-CN" sz="1200" b="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1243013"/>
            <a:ext cx="5964237" cy="3355975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 txBox="1">
            <a:spLocks noGrp="1"/>
          </p:cNvSpPr>
          <p:nvPr/>
        </p:nvSpPr>
        <p:spPr bwMode="auto">
          <a:xfrm>
            <a:off x="3829050" y="9444038"/>
            <a:ext cx="2930525" cy="498475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971D8575-9696-42F4-90A1-5C37D16B08D7}" type="slidenum">
              <a:rPr lang="zh-CN" altLang="en-US" sz="1200" b="0">
                <a:latin typeface="+mn-lt"/>
                <a:ea typeface="+mn-ea"/>
              </a:rPr>
            </a:fld>
            <a:endParaRPr lang="en-US" altLang="zh-CN" sz="1200" b="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1243013"/>
            <a:ext cx="5964237" cy="3355975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 txBox="1">
            <a:spLocks noGrp="1"/>
          </p:cNvSpPr>
          <p:nvPr/>
        </p:nvSpPr>
        <p:spPr bwMode="auto">
          <a:xfrm>
            <a:off x="3829050" y="9444038"/>
            <a:ext cx="2930525" cy="498475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971D8575-9696-42F4-90A1-5C37D16B08D7}" type="slidenum">
              <a:rPr lang="zh-CN" altLang="en-US" sz="1200" b="0">
                <a:latin typeface="+mn-lt"/>
                <a:ea typeface="+mn-ea"/>
              </a:rPr>
            </a:fld>
            <a:endParaRPr lang="en-US" altLang="zh-CN" sz="1200" b="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1243013"/>
            <a:ext cx="5964237" cy="3355975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 txBox="1">
            <a:spLocks noGrp="1"/>
          </p:cNvSpPr>
          <p:nvPr/>
        </p:nvSpPr>
        <p:spPr bwMode="auto">
          <a:xfrm>
            <a:off x="3829050" y="9444038"/>
            <a:ext cx="2930525" cy="498475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971D8575-9696-42F4-90A1-5C37D16B08D7}" type="slidenum">
              <a:rPr lang="zh-CN" altLang="en-US" sz="1200" b="0">
                <a:latin typeface="+mn-lt"/>
                <a:ea typeface="+mn-ea"/>
              </a:rPr>
            </a:fld>
            <a:endParaRPr lang="en-US" altLang="zh-CN" sz="1200" b="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1243013"/>
            <a:ext cx="5964237" cy="3355975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 txBox="1">
            <a:spLocks noGrp="1"/>
          </p:cNvSpPr>
          <p:nvPr/>
        </p:nvSpPr>
        <p:spPr bwMode="auto">
          <a:xfrm>
            <a:off x="3829050" y="9444038"/>
            <a:ext cx="2930525" cy="498475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971D8575-9696-42F4-90A1-5C37D16B08D7}" type="slidenum">
              <a:rPr lang="zh-CN" altLang="en-US" sz="1200" b="0">
                <a:latin typeface="+mn-lt"/>
                <a:ea typeface="+mn-ea"/>
              </a:rPr>
            </a:fld>
            <a:endParaRPr lang="en-US" altLang="zh-CN" sz="1200" b="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1243013"/>
            <a:ext cx="5964237" cy="3355975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 txBox="1">
            <a:spLocks noGrp="1"/>
          </p:cNvSpPr>
          <p:nvPr/>
        </p:nvSpPr>
        <p:spPr bwMode="auto">
          <a:xfrm>
            <a:off x="3829050" y="9444038"/>
            <a:ext cx="2930525" cy="498475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971D8575-9696-42F4-90A1-5C37D16B08D7}" type="slidenum">
              <a:rPr lang="zh-CN" altLang="en-US" sz="1200" b="0">
                <a:latin typeface="+mn-lt"/>
                <a:ea typeface="+mn-ea"/>
              </a:rPr>
            </a:fld>
            <a:endParaRPr lang="en-US" altLang="zh-CN" sz="1200" b="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1243013"/>
            <a:ext cx="5964237" cy="3355975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 txBox="1">
            <a:spLocks noGrp="1"/>
          </p:cNvSpPr>
          <p:nvPr/>
        </p:nvSpPr>
        <p:spPr bwMode="auto">
          <a:xfrm>
            <a:off x="3829050" y="9444038"/>
            <a:ext cx="2930525" cy="498475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971D8575-9696-42F4-90A1-5C37D16B08D7}" type="slidenum">
              <a:rPr lang="zh-CN" altLang="en-US" sz="1200" b="0">
                <a:latin typeface="+mn-lt"/>
                <a:ea typeface="+mn-ea"/>
              </a:rPr>
            </a:fld>
            <a:endParaRPr lang="en-US" altLang="zh-CN" sz="1200" b="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1243013"/>
            <a:ext cx="5964237" cy="3355975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 txBox="1">
            <a:spLocks noGrp="1"/>
          </p:cNvSpPr>
          <p:nvPr/>
        </p:nvSpPr>
        <p:spPr bwMode="auto">
          <a:xfrm>
            <a:off x="3829050" y="9444038"/>
            <a:ext cx="2930525" cy="498475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971D8575-9696-42F4-90A1-5C37D16B08D7}" type="slidenum">
              <a:rPr lang="zh-CN" altLang="en-US" sz="1200" b="0">
                <a:latin typeface="+mn-lt"/>
                <a:ea typeface="+mn-ea"/>
              </a:rPr>
            </a:fld>
            <a:endParaRPr lang="en-US" altLang="zh-CN" sz="1200" b="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1243013"/>
            <a:ext cx="5964237" cy="3355975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 txBox="1">
            <a:spLocks noGrp="1"/>
          </p:cNvSpPr>
          <p:nvPr/>
        </p:nvSpPr>
        <p:spPr bwMode="auto">
          <a:xfrm>
            <a:off x="3829050" y="9444038"/>
            <a:ext cx="2930525" cy="498475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971D8575-9696-42F4-90A1-5C37D16B08D7}" type="slidenum">
              <a:rPr lang="zh-CN" altLang="en-US" sz="1200" b="0">
                <a:latin typeface="+mn-lt"/>
                <a:ea typeface="+mn-ea"/>
              </a:rPr>
            </a:fld>
            <a:endParaRPr lang="en-US" altLang="zh-CN" sz="1200" b="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1243013"/>
            <a:ext cx="5964237" cy="3355975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 txBox="1">
            <a:spLocks noGrp="1"/>
          </p:cNvSpPr>
          <p:nvPr/>
        </p:nvSpPr>
        <p:spPr bwMode="auto">
          <a:xfrm>
            <a:off x="3829050" y="9444038"/>
            <a:ext cx="2930525" cy="498475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971D8575-9696-42F4-90A1-5C37D16B08D7}" type="slidenum">
              <a:rPr lang="zh-CN" altLang="en-US" sz="1200" b="0">
                <a:latin typeface="+mn-lt"/>
                <a:ea typeface="+mn-ea"/>
              </a:rPr>
            </a:fld>
            <a:endParaRPr lang="en-US" altLang="zh-CN" sz="1200" b="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0F4643-EB4A-4351-AE1C-D92871424B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9B5A0-4377-4D9F-B542-9F89FC9709FC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457FB3-CAE5-4883-8F3B-9A06E18774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B2261-7307-40BB-8984-B88D2351A5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1CD4CE-F5DB-44F2-8BE0-5D2A0FDBE7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6C36F-A604-4B7E-AD75-10083EBBE8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1824D5-D6FE-49A2-8401-B5AA256AC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3B877-568A-42AB-BDC4-74F0C3D7FC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3F1C8F-73AF-4AC7-8CAF-CEF0B88C3D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6C46F-CA97-4EAA-82C8-AA869F1752FC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B3CCE7-8918-4A20-BB82-E10D3307D3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2819E-8BC6-41CA-BE79-080CC736CE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829976-09E4-4B7A-AE0C-AC7A17A4B5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25103-B3F0-4DB3-A5BB-E0CAE9E047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9E07AB-41CB-4ADE-8D60-1B595869CF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CBEAD-7A00-4B74-B507-F672D5DD42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6DC08C-B532-473D-84A2-A21D0B17A8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C7CA2-502C-4A1A-B200-F439BF2DF4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DB705E-F013-43A1-A957-0BC23D1DE8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66BA3-BD88-4BC8-9549-C97CFBA013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6EFAB2-C6F4-49DC-B20D-91D05E7B96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>
              <a:defRPr/>
            </a:pPr>
            <a:fld id="{9EFAAE95-3A2D-42D8-81BA-8264FBE16389}" type="slidenum">
              <a:rPr lang="zh-CN" altLang="en-US" smtClean="0"/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10" name="Freeform 9"/>
          <p:cNvSpPr/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  <a:p>
            <a:pPr lvl="1" eaLnBrk="1" latinLnBrk="0" hangingPunct="1"/>
            <a:r>
              <a:rPr kumimoji="0" lang="zh-CN" altLang="en-US"/>
              <a:t>第二级</a:t>
            </a:r>
            <a:endParaRPr kumimoji="0" lang="zh-CN" altLang="en-US"/>
          </a:p>
          <a:p>
            <a:pPr lvl="2" eaLnBrk="1" latinLnBrk="0" hangingPunct="1"/>
            <a:r>
              <a:rPr kumimoji="0" lang="zh-CN" altLang="en-US"/>
              <a:t>第三级</a:t>
            </a:r>
            <a:endParaRPr kumimoji="0" lang="zh-CN" altLang="en-US"/>
          </a:p>
          <a:p>
            <a:pPr lvl="3" eaLnBrk="1" latinLnBrk="0" hangingPunct="1"/>
            <a:r>
              <a:rPr kumimoji="0" lang="zh-CN" altLang="en-US"/>
              <a:t>第四级</a:t>
            </a:r>
            <a:endParaRPr kumimoji="0" lang="zh-CN" altLang="en-US"/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11CD4CE-F5DB-44F2-8BE0-5D2A0FDBE7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E46C36F-A604-4B7E-AD75-10083EBBE86B}" type="slidenum">
              <a:rPr lang="zh-CN" altLang="en-US" smtClean="0"/>
            </a:fld>
            <a:endParaRPr lang="zh-CN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hyperlink" Target="&#20013;&#21326;&#25991;&#21270;&#22280;.mp4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21977" y="1293591"/>
            <a:ext cx="5856090" cy="903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hlinkClick r:id="rId1" action="ppaction://hlinkfile"/>
              </a:rPr>
              <a:t>第</a:t>
            </a:r>
            <a:r>
              <a:rPr lang="en-US" altLang="zh-CN" sz="40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hlinkClick r:id="rId1" action="ppaction://hlinkfile"/>
              </a:rPr>
              <a:t>8</a:t>
            </a:r>
            <a:r>
              <a:rPr lang="zh-CN" altLang="en-US" sz="40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hlinkClick r:id="rId1" action="ppaction://hlinkfile"/>
              </a:rPr>
              <a:t>课  三国至隋唐的文化</a:t>
            </a:r>
            <a:endParaRPr lang="en-US" altLang="zh-CN" sz="40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107340"/>
            <a:ext cx="415178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</a:rPr>
              <a:t>紧扣课标、问题教学、注重基础、发展能力</a:t>
            </a:r>
            <a:endParaRPr lang="zh-CN" altLang="en-US" sz="16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99389" y="548680"/>
            <a:ext cx="11901267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0" y="107340"/>
            <a:ext cx="415178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</a:rPr>
              <a:t>紧扣课标、问题教学、注重基础、发展能力</a:t>
            </a:r>
            <a:endParaRPr lang="zh-CN" altLang="en-US" sz="16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99389" y="548680"/>
            <a:ext cx="11901267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119336" y="707322"/>
            <a:ext cx="6048672" cy="883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一、思想活跃，多元并存</a:t>
            </a:r>
            <a:endParaRPr lang="en-US" altLang="zh-CN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二、文艺繁荣，成就突出</a:t>
            </a:r>
            <a:endParaRPr lang="zh-CN" altLang="en-US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3392" y="3861048"/>
            <a:ext cx="11377264" cy="470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zh-CN" altLang="en-US" sz="22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3392" y="1700808"/>
            <a:ext cx="10873208" cy="984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0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2400" b="0" dirty="0">
                <a:latin typeface="仿宋" panose="02010609060101010101" pitchFamily="49" charset="-122"/>
                <a:ea typeface="仿宋" panose="02010609060101010101" pitchFamily="49" charset="-122"/>
              </a:rPr>
              <a:t>、文学</a:t>
            </a:r>
            <a:endParaRPr lang="en-US" altLang="zh-CN" sz="2400" b="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0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2400" b="0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2400" b="0" dirty="0">
                <a:latin typeface="仿宋" panose="02010609060101010101" pitchFamily="49" charset="-122"/>
                <a:ea typeface="仿宋" panose="02010609060101010101" pitchFamily="49" charset="-122"/>
              </a:rPr>
              <a:t>）三国两晋南北朝：建安文学、田园诗、南朝骈文和南北朝民歌</a:t>
            </a:r>
            <a:endParaRPr lang="en-US" altLang="zh-CN" sz="2400" b="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09410" y="2899952"/>
            <a:ext cx="259044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《</a:t>
            </a:r>
            <a:r>
              <a:rPr lang="zh-CN" altLang="en-US" sz="2000" b="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龟虽寿</a:t>
            </a:r>
            <a:r>
              <a:rPr lang="en-US" altLang="zh-CN" sz="2000" b="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en-US" altLang="zh-CN" sz="2000" b="0" dirty="0">
              <a:solidFill>
                <a:srgbClr val="3333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b="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曹操</a:t>
            </a:r>
            <a:endParaRPr lang="en-US" altLang="zh-CN" sz="2000" b="0" dirty="0">
              <a:solidFill>
                <a:srgbClr val="3333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b="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神龟虽寿，犹有竟时。</a:t>
            </a:r>
            <a:b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000" b="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螣蛇乘雾，终为土灰。</a:t>
            </a:r>
            <a:b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000" b="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老骥伏枥，志在千里。</a:t>
            </a:r>
            <a:b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000" b="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烈士暮年，壮心不已。</a:t>
            </a:r>
            <a:b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000" b="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盈缩之期，不但在天；</a:t>
            </a:r>
            <a:b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000" b="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养怡之福，可得永年。</a:t>
            </a:r>
            <a:b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000" b="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幸甚至哉，歌以咏志。</a:t>
            </a:r>
            <a:endParaRPr lang="en-US" altLang="zh-CN" sz="2000" b="0" dirty="0">
              <a:solidFill>
                <a:srgbClr val="3333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79975" y="3070465"/>
            <a:ext cx="30243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en-US" altLang="zh-CN" sz="2000" b="0" dirty="0" smtClean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b="0" dirty="0" smtClean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饮酒▪ 其五</a:t>
            </a:r>
            <a:r>
              <a:rPr lang="en-US" altLang="zh-CN" sz="2000" b="0" dirty="0" smtClean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en-US" altLang="zh-CN" sz="2000" b="0" dirty="0">
              <a:solidFill>
                <a:srgbClr val="3333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b="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陶渊明</a:t>
            </a:r>
            <a:endParaRPr lang="en-US" altLang="zh-CN" sz="2000" b="0" dirty="0">
              <a:solidFill>
                <a:srgbClr val="3333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b="0" dirty="0" smtClean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结庐在人境，而无车马喧。</a:t>
            </a:r>
            <a:br>
              <a:rPr lang="zh-CN" altLang="en-US" sz="2000" b="0" dirty="0" smtClean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000" b="0" dirty="0" smtClean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问君何能尔？心远地自偏。</a:t>
            </a:r>
            <a:br>
              <a:rPr lang="zh-CN" altLang="en-US" sz="2000" b="0" dirty="0" smtClean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000" b="0" dirty="0" smtClean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采菊东篱下，悠然见南山。</a:t>
            </a:r>
            <a:br>
              <a:rPr lang="zh-CN" altLang="en-US" sz="2000" b="0" dirty="0" smtClean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000" b="0" dirty="0" smtClean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山气日夕佳，飞鸟相与还。</a:t>
            </a:r>
            <a:br>
              <a:rPr lang="zh-CN" altLang="en-US" sz="2000" b="0" dirty="0" smtClean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000" b="0" dirty="0" smtClean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此中有真意，欲辨已忘言。</a:t>
            </a:r>
            <a:endParaRPr lang="en-US" altLang="zh-CN" sz="2000" b="0" dirty="0">
              <a:solidFill>
                <a:srgbClr val="3333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9336" y="5934670"/>
            <a:ext cx="11881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建安风骨：</a:t>
            </a:r>
            <a:r>
              <a:rPr lang="zh-CN" altLang="en-US" sz="24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继承了汉乐府民歌的现实主义传统，以风骨遒劲而著称，并具有慷慨悲凉的阳刚之气，形成了文学史上</a:t>
            </a:r>
            <a:r>
              <a:rPr lang="en-US" altLang="zh-CN" sz="24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建安风骨</a:t>
            </a:r>
            <a:r>
              <a:rPr lang="en-US" altLang="zh-CN" sz="24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的独特风格。</a:t>
            </a:r>
            <a:r>
              <a:rPr lang="zh-CN" altLang="en-US" sz="2400" b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（主要在曹氏当权期间）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0" y="107340"/>
            <a:ext cx="415178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</a:rPr>
              <a:t>紧扣课标、问题教学、注重基础、发展能力</a:t>
            </a:r>
            <a:endParaRPr lang="zh-CN" altLang="en-US" sz="16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99389" y="548680"/>
            <a:ext cx="11901267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119336" y="707322"/>
            <a:ext cx="6048672" cy="883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一、思想活跃，多元并存</a:t>
            </a:r>
            <a:endParaRPr lang="en-US" altLang="zh-CN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二、文艺繁荣，成就突出</a:t>
            </a:r>
            <a:endParaRPr lang="zh-CN" altLang="en-US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3392" y="1700808"/>
            <a:ext cx="11377264" cy="1464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0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2400" b="0" dirty="0">
                <a:latin typeface="仿宋" panose="02010609060101010101" pitchFamily="49" charset="-122"/>
                <a:ea typeface="仿宋" panose="02010609060101010101" pitchFamily="49" charset="-122"/>
              </a:rPr>
              <a:t>、文学</a:t>
            </a:r>
            <a:endParaRPr lang="en-US" altLang="zh-CN" sz="2400" b="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0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2400" b="0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2400" b="0" dirty="0">
                <a:latin typeface="仿宋" panose="02010609060101010101" pitchFamily="49" charset="-122"/>
                <a:ea typeface="仿宋" panose="02010609060101010101" pitchFamily="49" charset="-122"/>
              </a:rPr>
              <a:t>）三国两晋南北朝</a:t>
            </a:r>
            <a:endParaRPr lang="en-US" altLang="zh-CN" sz="2400" b="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0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2400" b="0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2400" b="0" dirty="0">
                <a:latin typeface="仿宋" panose="02010609060101010101" pitchFamily="49" charset="-122"/>
                <a:ea typeface="仿宋" panose="02010609060101010101" pitchFamily="49" charset="-122"/>
              </a:rPr>
              <a:t>）唐诗：黄金时代</a:t>
            </a:r>
            <a:endParaRPr lang="en-US" altLang="zh-CN" sz="2400" b="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3" name="图片 2" descr="图示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210" y="707390"/>
            <a:ext cx="7298690" cy="61633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9425" y="3716655"/>
            <a:ext cx="43567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为什么唐朝的边塞诗盛行？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335280" y="4420235"/>
            <a:ext cx="43922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</a:t>
            </a:r>
            <a:r>
              <a:rPr lang="zh-CN" altLang="en-US" sz="2400"/>
              <a:t>疆域辽阔</a:t>
            </a:r>
            <a:endParaRPr lang="zh-CN" altLang="en-US" sz="2400"/>
          </a:p>
          <a:p>
            <a:r>
              <a:rPr lang="en-US" altLang="zh-CN" sz="2400"/>
              <a:t>2.</a:t>
            </a:r>
            <a:r>
              <a:rPr lang="zh-CN" altLang="en-US" sz="2400"/>
              <a:t>科举考试后，吏部考试不合格的，发配至边塞军镇节度使手下历练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0" y="107340"/>
            <a:ext cx="415178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</a:rPr>
              <a:t>紧扣课标、问题教学、注重基础、发展能力</a:t>
            </a:r>
            <a:endParaRPr lang="zh-CN" altLang="en-US" sz="16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99389" y="548680"/>
            <a:ext cx="11901267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119336" y="707322"/>
            <a:ext cx="6048672" cy="883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一、思想活跃，多元并存</a:t>
            </a:r>
            <a:endParaRPr lang="en-US" altLang="zh-CN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二、文艺繁荣，成就突出</a:t>
            </a:r>
            <a:endParaRPr lang="zh-CN" altLang="en-US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3392" y="1700808"/>
            <a:ext cx="11377264" cy="4556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 b="0" dirty="0">
                <a:latin typeface="仿宋" panose="02010609060101010101" pitchFamily="49" charset="-122"/>
                <a:ea typeface="仿宋" panose="02010609060101010101" pitchFamily="49" charset="-122"/>
              </a:rPr>
              <a:t>原因：</a:t>
            </a:r>
            <a:endParaRPr lang="en-US" altLang="zh-CN" sz="2200" b="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200" b="0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2200" b="0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2200" b="0" dirty="0">
                <a:latin typeface="仿宋" panose="02010609060101010101" pitchFamily="49" charset="-122"/>
                <a:ea typeface="仿宋" panose="02010609060101010101" pitchFamily="49" charset="-122"/>
              </a:rPr>
              <a:t>）经济的发展与繁荣提供了物质基础。魏晋南北朝时期北方经济继续发展，江南经济得到开发。隋唐时期，大运河沟通南北，社会经济繁荣。</a:t>
            </a:r>
            <a:endParaRPr lang="en-US" altLang="zh-CN" sz="2200" b="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200" b="0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2200" b="0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2200" b="0" dirty="0">
                <a:latin typeface="仿宋" panose="02010609060101010101" pitchFamily="49" charset="-122"/>
                <a:ea typeface="仿宋" panose="02010609060101010101" pitchFamily="49" charset="-122"/>
              </a:rPr>
              <a:t>）选官制度的发展与官僚政治的成熟提供了人才基础。魏晋南北朝的九品中正制和隋唐的科举制，促进了官僚政治的发展成熟，官僚成为了文学艺术创作的最主要的人才群体。</a:t>
            </a:r>
            <a:endParaRPr lang="en-US" altLang="zh-CN" sz="2200" b="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200" b="0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2200" b="0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2200" b="0" dirty="0">
                <a:latin typeface="仿宋" panose="02010609060101010101" pitchFamily="49" charset="-122"/>
                <a:ea typeface="仿宋" panose="02010609060101010101" pitchFamily="49" charset="-122"/>
              </a:rPr>
              <a:t>）安定的社会环境提供了社会条件。魏晋南北朝时期南方相对安定，隋唐统一后政治稳定，带来了全国的社会安定。</a:t>
            </a:r>
            <a:endParaRPr lang="en-US" altLang="zh-CN" sz="2200" b="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200" b="0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2200" b="0" dirty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2200" b="0" dirty="0">
                <a:latin typeface="仿宋" panose="02010609060101010101" pitchFamily="49" charset="-122"/>
                <a:ea typeface="仿宋" panose="02010609060101010101" pitchFamily="49" charset="-122"/>
              </a:rPr>
              <a:t>）民族交融及开放包容的外交政策提供了多元的文化基因。魏晋南北朝时期的民族交融及隋唐时期开明的民族政策，丰富了中华民族的文化内容。魏晋南北朝至隋唐时期，印度、中亚文化传入，深刻影响了中国文化，在绘画和雕塑领域最为显著。</a:t>
            </a:r>
            <a:endParaRPr lang="en-US" altLang="zh-CN" sz="2200" b="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200" b="0" dirty="0">
                <a:latin typeface="仿宋" panose="02010609060101010101" pitchFamily="49" charset="-122"/>
                <a:ea typeface="仿宋" panose="02010609060101010101" pitchFamily="49" charset="-122"/>
              </a:rPr>
              <a:t>……</a:t>
            </a:r>
            <a:endParaRPr lang="en-US" altLang="zh-CN" sz="2200" b="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3863975" y="836930"/>
            <a:ext cx="7075170" cy="4394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p>
            <a:pPr algn="just">
              <a:lnSpc>
                <a:spcPct val="130000"/>
              </a:lnSpc>
            </a:pP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分析三国两晋南北朝至隋唐时期文艺成就突出的原因。</a:t>
            </a:r>
            <a:endParaRPr lang="zh-CN" altLang="en-US" sz="2200" b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0" y="107340"/>
            <a:ext cx="415178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</a:rPr>
              <a:t>紧扣课标、问题教学、注重基础、发展能力</a:t>
            </a:r>
            <a:endParaRPr lang="zh-CN" altLang="en-US" sz="16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99389" y="548680"/>
            <a:ext cx="11901267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119336" y="707322"/>
            <a:ext cx="3672408" cy="1345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一、思想活跃，多元并存</a:t>
            </a:r>
            <a:endParaRPr lang="en-US" altLang="zh-CN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二、文艺繁荣，成就突出</a:t>
            </a:r>
            <a:endParaRPr lang="en-US" altLang="zh-CN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三、科技发展，世界领先</a:t>
            </a:r>
            <a:endParaRPr lang="zh-CN" altLang="en-US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" name="TextBox 11"/>
          <p:cNvSpPr txBox="1">
            <a:spLocks noChangeArrowheads="1"/>
          </p:cNvSpPr>
          <p:nvPr/>
        </p:nvSpPr>
        <p:spPr bwMode="auto">
          <a:xfrm>
            <a:off x="3791744" y="1196752"/>
            <a:ext cx="8208912" cy="8178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活动</a:t>
            </a:r>
            <a:r>
              <a:rPr lang="en-US" altLang="zh-CN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：据教材叙述列表归纳三国至隋唐时期的科技成就，并指出其特点。</a:t>
            </a:r>
            <a:endParaRPr lang="zh-CN" altLang="en-US" sz="2200" b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767715" y="2277110"/>
          <a:ext cx="9462770" cy="4235450"/>
        </p:xfrm>
        <a:graphic>
          <a:graphicData uri="http://schemas.openxmlformats.org/drawingml/2006/table">
            <a:tbl>
              <a:tblPr firstRow="1" firstCol="1" bandRow="1"/>
              <a:tblGrid>
                <a:gridCol w="858520"/>
                <a:gridCol w="1169035"/>
                <a:gridCol w="2339340"/>
                <a:gridCol w="5095875"/>
              </a:tblGrid>
              <a:tr h="423545">
                <a:tc>
                  <a:txBody>
                    <a:bodyPr/>
                    <a:lstStyle/>
                    <a:p>
                      <a:pPr algn="ctr"/>
                      <a:r>
                        <a:rPr lang="zh-CN" sz="20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时代</a:t>
                      </a:r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0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作者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0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成就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0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特点、地位或影响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545">
                <a:tc>
                  <a:txBody>
                    <a:bodyPr/>
                    <a:lstStyle/>
                    <a:p>
                      <a:pPr algn="ctr"/>
                      <a:r>
                        <a:rPr lang="zh-CN" sz="20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西晋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545">
                <a:tc>
                  <a:txBody>
                    <a:bodyPr/>
                    <a:lstStyle/>
                    <a:p>
                      <a:pPr algn="ctr"/>
                      <a:r>
                        <a:rPr lang="zh-CN" sz="20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南朝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545">
                <a:tc>
                  <a:txBody>
                    <a:bodyPr/>
                    <a:lstStyle/>
                    <a:p>
                      <a:pPr algn="ctr"/>
                      <a:r>
                        <a:rPr lang="zh-CN" sz="20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北朝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545">
                <a:tc>
                  <a:txBody>
                    <a:bodyPr/>
                    <a:lstStyle/>
                    <a:p>
                      <a:pPr algn="ctr"/>
                      <a:r>
                        <a:rPr lang="zh-CN" sz="20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隋朝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545">
                <a:tc rowSpan="5"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0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sz="20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唐朝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545"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545"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545"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545"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0" y="107340"/>
            <a:ext cx="415178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</a:rPr>
              <a:t>紧扣课标、问题教学、注重基础、发展能力</a:t>
            </a:r>
            <a:endParaRPr lang="zh-CN" altLang="en-US" sz="16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99389" y="548680"/>
            <a:ext cx="11901267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119336" y="707322"/>
            <a:ext cx="3672408" cy="1345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一、思想活跃，多元并存</a:t>
            </a:r>
            <a:endParaRPr lang="en-US" altLang="zh-CN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二、文艺繁荣，成就突出</a:t>
            </a:r>
            <a:endParaRPr lang="en-US" altLang="zh-CN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三、科技发展，世界领先</a:t>
            </a:r>
            <a:endParaRPr lang="zh-CN" altLang="en-US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" name="TextBox 11"/>
          <p:cNvSpPr txBox="1">
            <a:spLocks noChangeArrowheads="1"/>
          </p:cNvSpPr>
          <p:nvPr/>
        </p:nvSpPr>
        <p:spPr bwMode="auto">
          <a:xfrm>
            <a:off x="3791744" y="1196752"/>
            <a:ext cx="8208912" cy="8178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活动</a:t>
            </a:r>
            <a:r>
              <a:rPr lang="en-US" altLang="zh-CN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：据教材叙述列表归纳三国至隋唐时期的科技成就，并指出其特点。</a:t>
            </a:r>
            <a:endParaRPr lang="zh-CN" altLang="en-US" sz="2200" b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911225" y="2277110"/>
          <a:ext cx="10278110" cy="3968115"/>
        </p:xfrm>
        <a:graphic>
          <a:graphicData uri="http://schemas.openxmlformats.org/drawingml/2006/table">
            <a:tbl>
              <a:tblPr firstRow="1" firstCol="1" bandRow="1"/>
              <a:tblGrid>
                <a:gridCol w="932180"/>
                <a:gridCol w="1271270"/>
                <a:gridCol w="2540000"/>
                <a:gridCol w="5534660"/>
              </a:tblGrid>
              <a:tr h="330835">
                <a:tc>
                  <a:txBody>
                    <a:bodyPr/>
                    <a:lstStyle/>
                    <a:p>
                      <a:pPr algn="ctr"/>
                      <a:r>
                        <a:rPr lang="zh-CN" sz="20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时代</a:t>
                      </a:r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0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作者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0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成就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0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特点、地位或影响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zh-CN" sz="20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西晋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20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裴秀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20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禹贡地域图</a:t>
                      </a:r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20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提出绘制地图的方法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835">
                <a:tc>
                  <a:txBody>
                    <a:bodyPr/>
                    <a:lstStyle/>
                    <a:p>
                      <a:pPr algn="ctr"/>
                      <a:r>
                        <a:rPr lang="zh-CN" sz="20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南朝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20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祖冲之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20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圆周率</a:t>
                      </a:r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20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小数点后七位数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670">
                <a:tc>
                  <a:txBody>
                    <a:bodyPr/>
                    <a:lstStyle/>
                    <a:p>
                      <a:pPr algn="ctr"/>
                      <a:r>
                        <a:rPr lang="zh-CN" sz="20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北朝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20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贾思勰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20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《齐民要术》</a:t>
                      </a:r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20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中国现在最早的完整农</a:t>
                      </a:r>
                      <a:r>
                        <a:rPr lang="zh-CN" sz="2000" kern="100" dirty="0" smtClean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书</a:t>
                      </a:r>
                      <a:r>
                        <a:rPr lang="zh-CN" altLang="en-US" sz="2000" kern="100" dirty="0" smtClean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（教材思考点）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835">
                <a:tc>
                  <a:txBody>
                    <a:bodyPr/>
                    <a:lstStyle/>
                    <a:p>
                      <a:pPr algn="ctr"/>
                      <a:r>
                        <a:rPr lang="zh-CN" sz="20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隋朝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20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李春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20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赵州桥</a:t>
                      </a:r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20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世界上现在最古老石拱桥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035">
                <a:tc rowSpan="5"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0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sz="20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唐朝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20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雕版印刷术</a:t>
                      </a:r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20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《金刚经》是世界上现存最早的、有确切日期的雕版印刷品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835"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20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火药</a:t>
                      </a:r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20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出现火药配方，并用于军事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835"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20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《唐本草》</a:t>
                      </a:r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20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世界上最早国家颁行药典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835"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20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僧一行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20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实测子午线长度</a:t>
                      </a:r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00"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20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孙思邈</a:t>
                      </a:r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2000" kern="10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《千金方》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20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全面总结历代和当时医药学成就</a:t>
                      </a:r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707232" y="6270608"/>
            <a:ext cx="4884712" cy="3777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200" dirty="0">
                <a:latin typeface="仿宋" panose="02010609060101010101" pitchFamily="49" charset="-122"/>
                <a:ea typeface="仿宋" panose="02010609060101010101" pitchFamily="49" charset="-122"/>
              </a:rPr>
              <a:t>特点：领域众多，成就突出，世界领先</a:t>
            </a:r>
            <a:endParaRPr lang="zh-CN" altLang="en-US" sz="22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0" y="107340"/>
            <a:ext cx="415178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</a:rPr>
              <a:t>紧扣课标、问题教学、注重基础、发展能力</a:t>
            </a:r>
            <a:endParaRPr lang="zh-CN" altLang="en-US" sz="16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99389" y="548680"/>
            <a:ext cx="11901267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119336" y="707322"/>
            <a:ext cx="3672408" cy="18069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一、思想活跃，多元并存</a:t>
            </a:r>
            <a:endParaRPr lang="en-US" altLang="zh-CN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二、文艺繁荣，成就突出</a:t>
            </a:r>
            <a:endParaRPr lang="en-US" altLang="zh-CN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三、科技发展，世界领先</a:t>
            </a:r>
            <a:endParaRPr lang="en-US" altLang="zh-CN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四、中外交流，影响深远</a:t>
            </a:r>
            <a:endParaRPr lang="zh-CN" altLang="en-US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3392" y="2660524"/>
            <a:ext cx="5544616" cy="1464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0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2400" b="0" dirty="0">
                <a:latin typeface="仿宋" panose="02010609060101010101" pitchFamily="49" charset="-122"/>
                <a:ea typeface="仿宋" panose="02010609060101010101" pitchFamily="49" charset="-122"/>
              </a:rPr>
              <a:t>、佛教在中外交流中的重要作用</a:t>
            </a:r>
            <a:endParaRPr lang="en-US" altLang="zh-CN" sz="2400" b="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0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2400" b="0" dirty="0">
                <a:latin typeface="仿宋" panose="02010609060101010101" pitchFamily="49" charset="-122"/>
                <a:ea typeface="仿宋" panose="02010609060101010101" pitchFamily="49" charset="-122"/>
              </a:rPr>
              <a:t>、唐文化对周边国家的深远影响</a:t>
            </a:r>
            <a:endParaRPr lang="en-US" altLang="zh-CN" sz="2400" b="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0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2400" b="0" dirty="0">
                <a:latin typeface="仿宋" panose="02010609060101010101" pitchFamily="49" charset="-122"/>
                <a:ea typeface="仿宋" panose="02010609060101010101" pitchFamily="49" charset="-122"/>
              </a:rPr>
              <a:t>、唐朝的对外交通及其意义</a:t>
            </a:r>
            <a:endParaRPr lang="en-US" altLang="zh-CN" sz="2400" b="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8" name="图片 7" descr="地图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719" y="937920"/>
            <a:ext cx="6422638" cy="5271397"/>
          </a:xfrm>
          <a:prstGeom prst="rect">
            <a:avLst/>
          </a:prstGeom>
        </p:spPr>
      </p:pic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108083" y="4221088"/>
            <a:ext cx="5051813" cy="8178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活动</a:t>
            </a:r>
            <a:r>
              <a:rPr lang="en-US" altLang="zh-CN" sz="2200" b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200" b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从右图要以看出唐朝对外交往的哪些信息？</a:t>
            </a:r>
            <a:endParaRPr lang="zh-CN" altLang="en-US" sz="2200" b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3392" y="5229200"/>
            <a:ext cx="56166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0" dirty="0">
                <a:latin typeface="仿宋" panose="02010609060101010101" pitchFamily="49" charset="-122"/>
                <a:ea typeface="仿宋" panose="02010609060101010101" pitchFamily="49" charset="-122"/>
              </a:rPr>
              <a:t>线路众多，对外交通发达；</a:t>
            </a:r>
            <a:endParaRPr lang="en-US" altLang="zh-CN" sz="2200" b="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2200" b="0" dirty="0">
                <a:latin typeface="仿宋" panose="02010609060101010101" pitchFamily="49" charset="-122"/>
                <a:ea typeface="仿宋" panose="02010609060101010101" pitchFamily="49" charset="-122"/>
              </a:rPr>
              <a:t>水陆并进，交往国家众多；</a:t>
            </a:r>
            <a:endParaRPr lang="en-US" altLang="zh-CN" sz="2200" b="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2200" b="0" dirty="0">
                <a:latin typeface="仿宋" panose="02010609060101010101" pitchFamily="49" charset="-122"/>
                <a:ea typeface="仿宋" panose="02010609060101010101" pitchFamily="49" charset="-122"/>
              </a:rPr>
              <a:t>实行积极的对外开放政策；</a:t>
            </a:r>
            <a:endParaRPr lang="en-US" altLang="zh-CN" sz="2200" b="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2200" b="0" dirty="0">
                <a:latin typeface="仿宋" panose="02010609060101010101" pitchFamily="49" charset="-122"/>
                <a:ea typeface="仿宋" panose="02010609060101010101" pitchFamily="49" charset="-122"/>
              </a:rPr>
              <a:t>中外交往频繁，推动世界文明的发展与进步。</a:t>
            </a:r>
            <a:endParaRPr lang="zh-CN" altLang="en-US" sz="2200" b="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9408160" y="2204720"/>
            <a:ext cx="1912620" cy="129921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/>
              <a:t>中华</a:t>
            </a:r>
            <a:r>
              <a:rPr lang="en-US" altLang="zh-CN" sz="2800"/>
              <a:t>  </a:t>
            </a:r>
            <a:r>
              <a:rPr lang="zh-CN" altLang="en-US" sz="2800"/>
              <a:t>文化圈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9388" y="836712"/>
            <a:ext cx="11901267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小结：</a:t>
            </a:r>
            <a:endParaRPr lang="en-US" altLang="zh-CN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400" b="0" dirty="0">
                <a:latin typeface="楷体" panose="02010609060101010101" pitchFamily="49" charset="-122"/>
                <a:ea typeface="楷体" panose="02010609060101010101" pitchFamily="49" charset="-122"/>
              </a:rPr>
              <a:t>    三国至隋唐时期，思想、文学、艺术和科技等文化领域都取得了新的突出成就，为中华文化注入新的内容与活力；体现了本土性、多元性、包容性、创新性等基本特点；标志着中华文化圈的基本形成，对中华文化和世界文化的发展产生了深远的影响；也是这一时期大一统国家发展的重要表现</a:t>
            </a:r>
            <a:r>
              <a:rPr lang="zh-CN" altLang="en-US" sz="24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b="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4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所有的文化现象背后，都有深刻的社会现实（政治、经济）根源。即社会存在决定社会意识，社会意识反作用与社会存在。</a:t>
            </a:r>
            <a:endParaRPr lang="zh-CN" altLang="en-US" sz="2400" dirty="0"/>
          </a:p>
        </p:txBody>
      </p:sp>
      <p:sp>
        <p:nvSpPr>
          <p:cNvPr id="2" name="文本框 1"/>
          <p:cNvSpPr txBox="1"/>
          <p:nvPr/>
        </p:nvSpPr>
        <p:spPr>
          <a:xfrm>
            <a:off x="0" y="107340"/>
            <a:ext cx="415178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</a:rPr>
              <a:t>紧扣课标、问题教学、注重基础、发展能力</a:t>
            </a:r>
            <a:endParaRPr lang="zh-CN" altLang="en-US" sz="16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99389" y="548680"/>
            <a:ext cx="11901267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0" y="107340"/>
            <a:ext cx="415178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</a:rPr>
              <a:t>紧扣课标、问题教学、注重基础、发展能力</a:t>
            </a:r>
            <a:endParaRPr lang="zh-CN" altLang="en-US" sz="16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99389" y="548680"/>
            <a:ext cx="11901267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119336" y="707322"/>
            <a:ext cx="1944216" cy="4194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本课必备知识</a:t>
            </a:r>
            <a:endParaRPr lang="zh-CN" altLang="en-US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2423592" y="718638"/>
            <a:ext cx="9217024" cy="3777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活动</a:t>
            </a:r>
            <a:r>
              <a:rPr lang="en-US" altLang="zh-CN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2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：阅读课标内容、浏览教材，提炼本课主题、核心概念及关键内容。</a:t>
            </a:r>
            <a:endParaRPr lang="zh-CN" altLang="en-US" sz="2200" b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866951" y="3356992"/>
            <a:ext cx="8685433" cy="4120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b="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主题：</a:t>
            </a:r>
            <a:r>
              <a:rPr lang="zh-CN" altLang="en-US" sz="2400" b="0" dirty="0">
                <a:latin typeface="仿宋" panose="02010609060101010101" pitchFamily="49" charset="-122"/>
                <a:ea typeface="仿宋" panose="02010609060101010101" pitchFamily="49" charset="-122"/>
              </a:rPr>
              <a:t>三国至隋唐时期的文化新成就</a:t>
            </a:r>
            <a:endParaRPr lang="en-US" altLang="zh-CN" sz="2400" b="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270332" y="3956490"/>
            <a:ext cx="11658315" cy="9069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b="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核心概念：</a:t>
            </a:r>
            <a:r>
              <a:rPr lang="zh-CN" altLang="en-US" sz="2400" b="0" dirty="0">
                <a:latin typeface="仿宋" panose="02010609060101010101" pitchFamily="49" charset="-122"/>
                <a:ea typeface="仿宋" panose="02010609060101010101" pitchFamily="49" charset="-122"/>
              </a:rPr>
              <a:t>三教并行、儒学复兴、建安文学、田园诗、南朝骈文、南北朝民歌、唐诗、书圣、诗圣与画圣、</a:t>
            </a:r>
            <a:r>
              <a:rPr lang="en-US" altLang="zh-CN" sz="2400" b="0" dirty="0"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2400" b="0" dirty="0">
                <a:latin typeface="仿宋" panose="02010609060101010101" pitchFamily="49" charset="-122"/>
                <a:ea typeface="仿宋" panose="02010609060101010101" pitchFamily="49" charset="-122"/>
              </a:rPr>
              <a:t>齐民要术</a:t>
            </a:r>
            <a:r>
              <a:rPr lang="en-US" altLang="zh-CN" sz="2400" b="0" dirty="0"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sz="2400" b="0" dirty="0">
                <a:latin typeface="仿宋" panose="02010609060101010101" pitchFamily="49" charset="-122"/>
                <a:ea typeface="仿宋" panose="02010609060101010101" pitchFamily="49" charset="-122"/>
              </a:rPr>
              <a:t>、</a:t>
            </a:r>
            <a:r>
              <a:rPr lang="en-US" altLang="zh-CN" sz="2400" b="0" dirty="0"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2400" b="0" dirty="0">
                <a:latin typeface="仿宋" panose="02010609060101010101" pitchFamily="49" charset="-122"/>
                <a:ea typeface="仿宋" panose="02010609060101010101" pitchFamily="49" charset="-122"/>
              </a:rPr>
              <a:t>千金方</a:t>
            </a:r>
            <a:r>
              <a:rPr lang="en-US" altLang="zh-CN" sz="2400" b="0" dirty="0"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endParaRPr lang="en-US" altLang="zh-CN" sz="2400" b="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263352" y="5085184"/>
            <a:ext cx="11619011" cy="8921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b="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关键问题：</a:t>
            </a:r>
            <a:r>
              <a:rPr lang="zh-CN" altLang="en-US" sz="2400" b="0" dirty="0">
                <a:latin typeface="仿宋" panose="02010609060101010101" pitchFamily="49" charset="-122"/>
                <a:ea typeface="仿宋" panose="02010609060101010101" pitchFamily="49" charset="-122"/>
              </a:rPr>
              <a:t>三国两晋南北朝至隋唐时期的文化建设取得哪些新成就？呈现怎样的新特点？造成这些特点与成就的主要原因有哪些？</a:t>
            </a:r>
            <a:endParaRPr lang="en-US" altLang="zh-CN" sz="2400" b="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9336" y="1196752"/>
            <a:ext cx="11665295" cy="1944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>
              <a:lnSpc>
                <a:spcPct val="130000"/>
              </a:lnSpc>
            </a:pPr>
            <a:r>
              <a:rPr lang="en-US" altLang="zh-CN" sz="2400" b="0" kern="100" dirty="0">
                <a:latin typeface="楷体" panose="02010609060101010101" pitchFamily="49" charset="-122"/>
                <a:ea typeface="楷体" panose="02010609060101010101" pitchFamily="49" charset="-122"/>
              </a:rPr>
              <a:t>  1.4 </a:t>
            </a:r>
            <a:r>
              <a:rPr lang="zh-CN" altLang="zh-CN" sz="2400" b="0" kern="100" dirty="0">
                <a:latin typeface="楷体" panose="02010609060101010101" pitchFamily="49" charset="-122"/>
                <a:ea typeface="楷体" panose="02010609060101010101" pitchFamily="49" charset="-122"/>
              </a:rPr>
              <a:t>三国两晋南北朝的民族交融与隋唐大一统的发展</a:t>
            </a:r>
            <a:endParaRPr lang="zh-CN" altLang="zh-CN" sz="2400" b="0" kern="1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266700" algn="just">
              <a:lnSpc>
                <a:spcPct val="130000"/>
              </a:lnSpc>
            </a:pPr>
            <a:r>
              <a:rPr lang="en-US" altLang="zh-CN" sz="2400" b="0" kern="1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400" b="0" kern="100" dirty="0">
                <a:latin typeface="楷体" panose="02010609060101010101" pitchFamily="49" charset="-122"/>
                <a:ea typeface="楷体" panose="02010609060101010101" pitchFamily="49" charset="-122"/>
              </a:rPr>
              <a:t>通过了解三国两晋南北朝政权更迭的历史脉络，隋唐时期封建社会的高度繁荣，认识三国两晋南北朝至隋唐时期的制度变化与创新、民族交融、区域开发和思想文化领</a:t>
            </a:r>
            <a:r>
              <a:rPr lang="zh-CN" altLang="en-US" sz="2400" b="0" kern="100" dirty="0">
                <a:latin typeface="楷体" panose="02010609060101010101" pitchFamily="49" charset="-122"/>
                <a:ea typeface="楷体" panose="02010609060101010101" pitchFamily="49" charset="-122"/>
              </a:rPr>
              <a:t>域</a:t>
            </a:r>
            <a:r>
              <a:rPr lang="zh-CN" altLang="zh-CN" sz="2400" b="0" kern="100" dirty="0">
                <a:latin typeface="楷体" panose="02010609060101010101" pitchFamily="49" charset="-122"/>
                <a:ea typeface="楷体" panose="02010609060101010101" pitchFamily="49" charset="-122"/>
              </a:rPr>
              <a:t>的新成就。</a:t>
            </a:r>
            <a:endParaRPr lang="zh-CN" altLang="zh-CN" sz="2400" b="0" kern="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0" y="107340"/>
            <a:ext cx="415178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</a:rPr>
              <a:t>紧扣课标、问题教学、注重基础、发展能力</a:t>
            </a:r>
            <a:endParaRPr lang="zh-CN" altLang="en-US" sz="16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99389" y="548680"/>
            <a:ext cx="11901267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119336" y="707322"/>
            <a:ext cx="6048672" cy="4219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一、思想活跃，多元并存</a:t>
            </a:r>
            <a:endParaRPr lang="zh-CN" altLang="en-US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3392" y="3861048"/>
            <a:ext cx="11377264" cy="470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zh-CN" altLang="en-US" sz="22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199515" y="1268730"/>
          <a:ext cx="9535160" cy="54286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3790"/>
                <a:gridCol w="2453640"/>
                <a:gridCol w="2430145"/>
                <a:gridCol w="2267585"/>
              </a:tblGrid>
              <a:tr h="589915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儒家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道教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佛教</a:t>
                      </a:r>
                      <a:endParaRPr lang="zh-CN" altLang="en-US" sz="2400"/>
                    </a:p>
                  </a:txBody>
                  <a:tcPr/>
                </a:tc>
              </a:tr>
              <a:tr h="99187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汉朝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</a:tr>
              <a:tr h="18408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魏晋南北朝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</a:tr>
              <a:tr h="5899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隋朝</a:t>
                      </a:r>
                      <a:endParaRPr lang="zh-CN" altLang="en-US" sz="2400"/>
                    </a:p>
                  </a:txBody>
                  <a:tcPr/>
                </a:tc>
                <a:tc gridSpan="3"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</a:tr>
              <a:tr h="141605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唐朝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0" y="107340"/>
            <a:ext cx="415178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</a:rPr>
              <a:t>紧扣课标、问题教学、注重基础、发展能力</a:t>
            </a:r>
            <a:endParaRPr lang="zh-CN" altLang="en-US" sz="16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99389" y="548680"/>
            <a:ext cx="11901267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119336" y="707322"/>
            <a:ext cx="6048672" cy="4219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一、思想活跃，多元并存</a:t>
            </a:r>
            <a:endParaRPr lang="zh-CN" altLang="en-US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3392" y="3861048"/>
            <a:ext cx="11377264" cy="470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zh-CN" altLang="en-US" sz="22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199515" y="1268730"/>
          <a:ext cx="9535160" cy="54286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3790"/>
                <a:gridCol w="2453640"/>
                <a:gridCol w="2430145"/>
                <a:gridCol w="2267585"/>
              </a:tblGrid>
              <a:tr h="589915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儒家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道教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佛教</a:t>
                      </a:r>
                      <a:endParaRPr lang="zh-CN" altLang="en-US" sz="2400"/>
                    </a:p>
                  </a:txBody>
                  <a:tcPr/>
                </a:tc>
              </a:tr>
              <a:tr h="99187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汉朝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汉武帝时确立了正统地位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东汉末兴起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两汉之际传入中国</a:t>
                      </a:r>
                      <a:endParaRPr lang="zh-CN" altLang="en-US" sz="2400"/>
                    </a:p>
                  </a:txBody>
                  <a:tcPr/>
                </a:tc>
              </a:tr>
              <a:tr h="18408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魏晋南北朝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</a:tr>
              <a:tr h="5899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隋朝</a:t>
                      </a:r>
                      <a:endParaRPr lang="zh-CN" altLang="en-US" sz="2400"/>
                    </a:p>
                  </a:txBody>
                  <a:tcPr/>
                </a:tc>
                <a:tc gridSpan="3"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</a:tr>
              <a:tr h="141605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唐朝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0" y="107340"/>
            <a:ext cx="415178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</a:rPr>
              <a:t>紧扣课标、问题教学、注重基础、发展能力</a:t>
            </a:r>
            <a:endParaRPr lang="zh-CN" altLang="en-US" sz="16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99389" y="548680"/>
            <a:ext cx="11901267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119336" y="707322"/>
            <a:ext cx="6048672" cy="4219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一、思想活跃，多元并存</a:t>
            </a:r>
            <a:endParaRPr lang="zh-CN" altLang="en-US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3392" y="3861048"/>
            <a:ext cx="11377264" cy="470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zh-CN" altLang="en-US" sz="22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199515" y="1268730"/>
          <a:ext cx="9535160" cy="54286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3790"/>
                <a:gridCol w="2453640"/>
                <a:gridCol w="2430145"/>
                <a:gridCol w="2267585"/>
              </a:tblGrid>
              <a:tr h="589915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儒家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道教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佛教</a:t>
                      </a:r>
                      <a:endParaRPr lang="zh-CN" altLang="en-US" sz="2400"/>
                    </a:p>
                  </a:txBody>
                  <a:tcPr/>
                </a:tc>
              </a:tr>
              <a:tr h="99187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汉朝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汉武帝时确立了正统地位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东汉末兴起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两汉之际传入中国</a:t>
                      </a:r>
                      <a:endParaRPr lang="zh-CN" altLang="en-US" sz="2400"/>
                    </a:p>
                  </a:txBody>
                  <a:tcPr/>
                </a:tc>
              </a:tr>
              <a:tr h="18408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魏晋南北朝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</a:tr>
              <a:tr h="5899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隋朝</a:t>
                      </a:r>
                      <a:endParaRPr lang="zh-CN" altLang="en-US" sz="2400"/>
                    </a:p>
                  </a:txBody>
                  <a:tcPr/>
                </a:tc>
                <a:tc gridSpan="3"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</a:tr>
              <a:tr h="141605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唐朝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4655820" y="3140710"/>
            <a:ext cx="3684270" cy="11988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3600"/>
              <a:t>南朝四百八十寺，</a:t>
            </a:r>
            <a:endParaRPr lang="zh-CN" altLang="en-US" sz="3600"/>
          </a:p>
          <a:p>
            <a:r>
              <a:rPr lang="zh-CN" altLang="en-US" sz="3600"/>
              <a:t>多少楼台烟雨中。</a:t>
            </a:r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0" y="107340"/>
            <a:ext cx="415178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</a:rPr>
              <a:t>紧扣课标、问题教学、注重基础、发展能力</a:t>
            </a:r>
            <a:endParaRPr lang="zh-CN" altLang="en-US" sz="16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99389" y="548680"/>
            <a:ext cx="11901267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119336" y="707322"/>
            <a:ext cx="6048672" cy="4219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一、思想活跃，多元并存</a:t>
            </a:r>
            <a:endParaRPr lang="zh-CN" altLang="en-US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3392" y="3861048"/>
            <a:ext cx="11377264" cy="470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zh-CN" altLang="en-US" sz="22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199515" y="1268730"/>
          <a:ext cx="9535160" cy="54286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3790"/>
                <a:gridCol w="2453640"/>
                <a:gridCol w="2430145"/>
                <a:gridCol w="2267585"/>
              </a:tblGrid>
              <a:tr h="589915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儒家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道教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佛教</a:t>
                      </a:r>
                      <a:endParaRPr lang="zh-CN" altLang="en-US" sz="2400"/>
                    </a:p>
                  </a:txBody>
                  <a:tcPr/>
                </a:tc>
              </a:tr>
              <a:tr h="99187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汉朝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汉武帝时确立了正统地位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东汉末兴起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两汉之际传入中国</a:t>
                      </a:r>
                      <a:endParaRPr lang="zh-CN" altLang="en-US" sz="2400"/>
                    </a:p>
                  </a:txBody>
                  <a:tcPr/>
                </a:tc>
              </a:tr>
              <a:tr h="18408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魏晋南北朝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吸收佛、道精神，有新的发展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在民间广为传播，主张</a:t>
                      </a:r>
                      <a:r>
                        <a:rPr lang="en-US" altLang="zh-CN" sz="2400"/>
                        <a:t>“</a:t>
                      </a:r>
                      <a:r>
                        <a:rPr lang="zh-CN" altLang="en-US" sz="2400"/>
                        <a:t>贵儒</a:t>
                      </a:r>
                      <a:r>
                        <a:rPr lang="en-US" altLang="zh-CN" sz="2400"/>
                        <a:t>”“</a:t>
                      </a:r>
                      <a:r>
                        <a:rPr lang="zh-CN" altLang="en-US" sz="2400"/>
                        <a:t>尊道</a:t>
                      </a:r>
                      <a:r>
                        <a:rPr lang="en-US" altLang="zh-CN" sz="2400"/>
                        <a:t>”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在中国盛行，吸收儒、道思想，渐趋本土化</a:t>
                      </a:r>
                      <a:endParaRPr lang="zh-CN" altLang="en-US" sz="2400"/>
                    </a:p>
                  </a:txBody>
                  <a:tcPr/>
                </a:tc>
              </a:tr>
              <a:tr h="5899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隋朝</a:t>
                      </a:r>
                      <a:endParaRPr lang="zh-CN" altLang="en-US" sz="2400"/>
                    </a:p>
                  </a:txBody>
                  <a:tcPr/>
                </a:tc>
                <a:tc gridSpan="3"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</a:tr>
              <a:tr h="141605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唐朝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0" y="107340"/>
            <a:ext cx="415178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</a:rPr>
              <a:t>紧扣课标、问题教学、注重基础、发展能力</a:t>
            </a:r>
            <a:endParaRPr lang="zh-CN" altLang="en-US" sz="16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99389" y="548680"/>
            <a:ext cx="11901267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119336" y="707322"/>
            <a:ext cx="6048672" cy="4219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一、思想活跃，多元并存</a:t>
            </a:r>
            <a:endParaRPr lang="zh-CN" altLang="en-US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3392" y="3861048"/>
            <a:ext cx="11377264" cy="470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zh-CN" altLang="en-US" sz="22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199515" y="1268730"/>
          <a:ext cx="9535160" cy="54286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3790"/>
                <a:gridCol w="2453640"/>
                <a:gridCol w="2430145"/>
                <a:gridCol w="2267585"/>
              </a:tblGrid>
              <a:tr h="589915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儒家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道教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佛教</a:t>
                      </a:r>
                      <a:endParaRPr lang="zh-CN" altLang="en-US" sz="2400"/>
                    </a:p>
                  </a:txBody>
                  <a:tcPr/>
                </a:tc>
              </a:tr>
              <a:tr h="99187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汉朝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汉武帝时确立了正统地位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东汉末兴起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两汉之际传入中国</a:t>
                      </a:r>
                      <a:endParaRPr lang="zh-CN" altLang="en-US" sz="2400"/>
                    </a:p>
                  </a:txBody>
                  <a:tcPr/>
                </a:tc>
              </a:tr>
              <a:tr h="18408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魏晋南北朝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吸收佛、道精神，有新的发展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在民间广为传播，主张</a:t>
                      </a:r>
                      <a:r>
                        <a:rPr lang="en-US" altLang="zh-CN" sz="2400"/>
                        <a:t>“</a:t>
                      </a:r>
                      <a:r>
                        <a:rPr lang="zh-CN" altLang="en-US" sz="2400"/>
                        <a:t>贵儒</a:t>
                      </a:r>
                      <a:r>
                        <a:rPr lang="en-US" altLang="zh-CN" sz="2400"/>
                        <a:t>”“</a:t>
                      </a:r>
                      <a:r>
                        <a:rPr lang="zh-CN" altLang="en-US" sz="2400"/>
                        <a:t>尊道</a:t>
                      </a:r>
                      <a:r>
                        <a:rPr lang="en-US" altLang="zh-CN" sz="2400"/>
                        <a:t>”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在中国盛行，吸收儒、道思想，渐趋本土化</a:t>
                      </a:r>
                      <a:endParaRPr lang="zh-CN" altLang="en-US" sz="2400"/>
                    </a:p>
                  </a:txBody>
                  <a:tcPr/>
                </a:tc>
              </a:tr>
              <a:tr h="5899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隋朝</a:t>
                      </a:r>
                      <a:endParaRPr lang="zh-CN" altLang="en-US" sz="2400"/>
                    </a:p>
                  </a:txBody>
                  <a:tcPr/>
                </a:tc>
                <a:tc gridSpan="3"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三教合归儒，以儒为主</a:t>
                      </a:r>
                      <a:endParaRPr lang="zh-CN" altLang="en-US" sz="2400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</a:tr>
              <a:tr h="141605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唐朝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0" y="107340"/>
            <a:ext cx="415178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</a:rPr>
              <a:t>紧扣课标、问题教学、注重基础、发展能力</a:t>
            </a:r>
            <a:endParaRPr lang="zh-CN" altLang="en-US" sz="16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99389" y="548680"/>
            <a:ext cx="11901267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119336" y="707322"/>
            <a:ext cx="6048672" cy="4219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一、思想活跃，多元并存</a:t>
            </a:r>
            <a:endParaRPr lang="zh-CN" altLang="en-US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3392" y="3861048"/>
            <a:ext cx="11377264" cy="470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zh-CN" altLang="en-US" sz="22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199515" y="1268730"/>
          <a:ext cx="9535160" cy="54286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3790"/>
                <a:gridCol w="2453640"/>
                <a:gridCol w="2430145"/>
                <a:gridCol w="2267585"/>
              </a:tblGrid>
              <a:tr h="589915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儒家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道教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佛教</a:t>
                      </a:r>
                      <a:endParaRPr lang="zh-CN" altLang="en-US" sz="2400"/>
                    </a:p>
                  </a:txBody>
                  <a:tcPr/>
                </a:tc>
              </a:tr>
              <a:tr h="99187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汉朝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汉武帝时确立了正统地位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东汉末兴起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两汉之际传入中国</a:t>
                      </a:r>
                      <a:endParaRPr lang="zh-CN" altLang="en-US" sz="2400"/>
                    </a:p>
                  </a:txBody>
                  <a:tcPr/>
                </a:tc>
              </a:tr>
              <a:tr h="18408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魏晋南北朝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吸收佛、道精神，有新的发展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在民间广为传播，主张</a:t>
                      </a:r>
                      <a:r>
                        <a:rPr lang="en-US" altLang="zh-CN" sz="2400"/>
                        <a:t>“</a:t>
                      </a:r>
                      <a:r>
                        <a:rPr lang="zh-CN" altLang="en-US" sz="2400"/>
                        <a:t>贵儒</a:t>
                      </a:r>
                      <a:r>
                        <a:rPr lang="en-US" altLang="zh-CN" sz="2400"/>
                        <a:t>”“</a:t>
                      </a:r>
                      <a:r>
                        <a:rPr lang="zh-CN" altLang="en-US" sz="2400"/>
                        <a:t>尊道</a:t>
                      </a:r>
                      <a:r>
                        <a:rPr lang="en-US" altLang="zh-CN" sz="2400"/>
                        <a:t>”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在中国盛行，吸收儒、道思想，渐趋本土化</a:t>
                      </a:r>
                      <a:endParaRPr lang="zh-CN" altLang="en-US" sz="2400"/>
                    </a:p>
                  </a:txBody>
                  <a:tcPr/>
                </a:tc>
              </a:tr>
              <a:tr h="5899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隋朝</a:t>
                      </a:r>
                      <a:endParaRPr lang="zh-CN" altLang="en-US" sz="2400"/>
                    </a:p>
                  </a:txBody>
                  <a:tcPr/>
                </a:tc>
                <a:tc gridSpan="3"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三教合归儒，以儒为主</a:t>
                      </a:r>
                      <a:endParaRPr lang="zh-CN" altLang="en-US" sz="2400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</a:tr>
              <a:tr h="141605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唐朝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“</a:t>
                      </a:r>
                      <a:r>
                        <a:rPr lang="zh-CN" altLang="en-US" sz="2400"/>
                        <a:t>三教并行</a:t>
                      </a:r>
                      <a:r>
                        <a:rPr lang="en-US" altLang="zh-CN" sz="2400"/>
                        <a:t>”</a:t>
                      </a:r>
                      <a:r>
                        <a:rPr lang="zh-CN" altLang="en-US" sz="2400"/>
                        <a:t>，韩愈提出复兴儒学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道教最受尊崇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武则天时有很大发展，禅宗影响最大</a:t>
                      </a:r>
                      <a:endParaRPr lang="zh-CN" altLang="en-US" sz="24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23570" y="841375"/>
            <a:ext cx="11007090" cy="5825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/>
              <a:t> </a:t>
            </a:r>
            <a:r>
              <a:rPr lang="zh-CN" altLang="en-US" sz="2800"/>
              <a:t>灭佛原因：</a:t>
            </a:r>
            <a:endParaRPr lang="en-US" altLang="zh-CN" sz="2800"/>
          </a:p>
          <a:p>
            <a:pPr marL="0" indent="0" eaLnBrk="1" latinLnBrk="0" hangingPunct="1">
              <a:lnSpc>
                <a:spcPct val="150000"/>
              </a:lnSpc>
            </a:pPr>
            <a:r>
              <a:rPr lang="en-US" altLang="zh-CN" sz="2800" b="0"/>
              <a:t>        </a:t>
            </a:r>
            <a:r>
              <a:rPr lang="zh-CN" altLang="en-US" sz="2800" b="0"/>
              <a:t>随着佛教的发展，佛教寺院开始享有经济特权，僧侣不但不从事生产，不服兵役劳役，而且拥有大量的仆役和田产，对社会经济和军事造成的影响日益凸显，因而引起了世俗社会的不满，最终导致了由朝廷发起的毁损寺院、佛像、经书、没收财产、禁民信佛等事件。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三武一宗灭佛：</a:t>
            </a:r>
            <a:endParaRPr lang="zh-CN" altLang="en-US" sz="2800"/>
          </a:p>
          <a:p>
            <a:pPr marL="0" indent="0" eaLnBrk="1" latinLnBrk="0" hangingPunct="1">
              <a:lnSpc>
                <a:spcPct val="150000"/>
              </a:lnSpc>
            </a:pPr>
            <a:r>
              <a:rPr lang="en-US" altLang="zh-CN" sz="2800" b="0"/>
              <a:t>        </a:t>
            </a:r>
            <a:r>
              <a:rPr lang="zh-CN" altLang="en-US" sz="2800" b="0"/>
              <a:t>在中国历史上，曾发生四次较大规模的灭佛事件，即</a:t>
            </a:r>
            <a:r>
              <a:rPr lang="en-US" altLang="zh-CN" sz="2800" b="0"/>
              <a:t>“</a:t>
            </a:r>
            <a:r>
              <a:rPr lang="zh-CN" altLang="en-US" sz="2800" b="0"/>
              <a:t>三武一宗灭佛</a:t>
            </a:r>
            <a:r>
              <a:rPr lang="en-US" altLang="zh-CN" sz="2800" b="0"/>
              <a:t>”</a:t>
            </a:r>
            <a:r>
              <a:rPr lang="zh-CN" altLang="en-US" sz="2800" b="0"/>
              <a:t>，是指北魏太武帝拓跋焘、北周武帝宇文邕、唐武宗李炎以及后周世宗柴荣发起的灭佛事件。</a:t>
            </a:r>
            <a:endParaRPr lang="zh-CN" altLang="en-US" sz="2800" b="0"/>
          </a:p>
          <a:p>
            <a:pPr marL="0" indent="0" eaLnBrk="1" latinLnBrk="0" hangingPunct="1">
              <a:lnSpc>
                <a:spcPct val="150000"/>
              </a:lnSpc>
            </a:pPr>
            <a:endParaRPr lang="zh-CN" altLang="en-US" sz="2800" b="0"/>
          </a:p>
          <a:p>
            <a:pPr marL="0" indent="0" eaLnBrk="1" latinLnBrk="0" hangingPunct="1">
              <a:lnSpc>
                <a:spcPct val="150000"/>
              </a:lnSpc>
            </a:pPr>
            <a:r>
              <a:rPr lang="en-US" altLang="zh-CN" sz="2800" b="0"/>
              <a:t>       </a:t>
            </a:r>
            <a:endParaRPr lang="zh-CN" altLang="en-US" sz="2800" b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750*427"/>
  <p:tag name="TABLE_ENDDRAG_RECT" val="144*101*750*427"/>
</p:tagLst>
</file>

<file path=ppt/tags/tag2.xml><?xml version="1.0" encoding="utf-8"?>
<p:tagLst xmlns:p="http://schemas.openxmlformats.org/presentationml/2006/main">
  <p:tag name="TABLE_ENDDRAG_ORIGIN_RECT" val="750*427"/>
  <p:tag name="TABLE_ENDDRAG_RECT" val="144*101*750*427"/>
</p:tagLst>
</file>

<file path=ppt/tags/tag3.xml><?xml version="1.0" encoding="utf-8"?>
<p:tagLst xmlns:p="http://schemas.openxmlformats.org/presentationml/2006/main">
  <p:tag name="TABLE_ENDDRAG_ORIGIN_RECT" val="750*427"/>
  <p:tag name="TABLE_ENDDRAG_RECT" val="144*101*750*427"/>
</p:tagLst>
</file>

<file path=ppt/tags/tag4.xml><?xml version="1.0" encoding="utf-8"?>
<p:tagLst xmlns:p="http://schemas.openxmlformats.org/presentationml/2006/main">
  <p:tag name="TABLE_ENDDRAG_ORIGIN_RECT" val="750*427"/>
  <p:tag name="TABLE_ENDDRAG_RECT" val="144*101*750*427"/>
</p:tagLst>
</file>

<file path=ppt/tags/tag5.xml><?xml version="1.0" encoding="utf-8"?>
<p:tagLst xmlns:p="http://schemas.openxmlformats.org/presentationml/2006/main">
  <p:tag name="TABLE_ENDDRAG_ORIGIN_RECT" val="750*427"/>
  <p:tag name="TABLE_ENDDRAG_RECT" val="144*101*750*427"/>
</p:tagLst>
</file>

<file path=ppt/tags/tag6.xml><?xml version="1.0" encoding="utf-8"?>
<p:tagLst xmlns:p="http://schemas.openxmlformats.org/presentationml/2006/main">
  <p:tag name="TABLE_ENDDRAG_ORIGIN_RECT" val="750*427"/>
  <p:tag name="TABLE_ENDDRAG_RECT" val="144*101*750*42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2937</Words>
  <Application>WPS 演示</Application>
  <PresentationFormat>自定义</PresentationFormat>
  <Paragraphs>434</Paragraphs>
  <Slides>16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宋体</vt:lpstr>
      <vt:lpstr>Wingdings</vt:lpstr>
      <vt:lpstr>Wingdings 2</vt:lpstr>
      <vt:lpstr>华文细黑</vt:lpstr>
      <vt:lpstr>楷体</vt:lpstr>
      <vt:lpstr>微软雅黑 Light</vt:lpstr>
      <vt:lpstr>仿宋</vt:lpstr>
      <vt:lpstr>Times New Roman</vt:lpstr>
      <vt:lpstr>Constantia</vt:lpstr>
      <vt:lpstr>微软雅黑</vt:lpstr>
      <vt:lpstr>Arial Unicode MS</vt:lpstr>
      <vt:lpstr>隶书</vt:lpstr>
      <vt:lpstr>Calibri</vt:lpstr>
      <vt:lpstr>等线</vt:lpstr>
      <vt:lpstr>流畅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停云</cp:lastModifiedBy>
  <cp:revision>55</cp:revision>
  <cp:lastPrinted>2019-04-01T02:22:00Z</cp:lastPrinted>
  <dcterms:created xsi:type="dcterms:W3CDTF">2019-02-27T13:02:00Z</dcterms:created>
  <dcterms:modified xsi:type="dcterms:W3CDTF">2025-09-27T15:55:09Z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26455C5DD04E467B9DD0FB2B26E52136_13</vt:lpwstr>
  </property>
  <property fmtid="{D5CDD505-2E9C-101B-9397-08002B2CF9AE}" pid="3" name="KSOProductBuildVer">
    <vt:lpwstr>2052-12.1.0.22529</vt:lpwstr>
  </property>
</Properties>
</file>