
<file path=[Content_Types].xml><?xml version="1.0" encoding="utf-8"?>
<Types xmlns="http://schemas.openxmlformats.org/package/2006/content-types">
  <Default Extension="png" ContentType="image/png"/>
  <Default Extension="bin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599" r:id="rId2"/>
    <p:sldId id="628" r:id="rId3"/>
    <p:sldId id="630" r:id="rId4"/>
    <p:sldId id="631" r:id="rId5"/>
    <p:sldId id="633" r:id="rId6"/>
    <p:sldId id="644" r:id="rId7"/>
    <p:sldId id="654" r:id="rId8"/>
    <p:sldId id="656" r:id="rId9"/>
    <p:sldId id="657" r:id="rId10"/>
    <p:sldId id="659" r:id="rId11"/>
    <p:sldId id="662" r:id="rId12"/>
    <p:sldId id="664" r:id="rId13"/>
    <p:sldId id="666" r:id="rId14"/>
    <p:sldId id="668" r:id="rId15"/>
    <p:sldId id="670" r:id="rId16"/>
    <p:sldId id="671" r:id="rId17"/>
    <p:sldId id="672" r:id="rId18"/>
  </p:sldIdLst>
  <p:sldSz cx="11522075" cy="6480175"/>
  <p:notesSz cx="6858000" cy="9144000"/>
  <p:custDataLst>
    <p:tags r:id="rId19"/>
  </p:custDataLst>
  <p:defaultTextStyle>
    <a:defPPr>
      <a:defRPr lang="zh-CN"/>
    </a:defPPr>
    <a:lvl1pPr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auto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" userDrawn="1">
          <p15:clr>
            <a:srgbClr val="A4A3A4"/>
          </p15:clr>
        </p15:guide>
        <p15:guide id="2" pos="3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00"/>
    <a:srgbClr val="A50021"/>
    <a:srgbClr val="3399FF"/>
    <a:srgbClr val="CC0000"/>
    <a:srgbClr val="FF99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708" y="84"/>
      </p:cViewPr>
      <p:guideLst>
        <p:guide orient="horz" pos="680"/>
        <p:guide pos="3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44018" cy="14401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2.xml"/><Relationship Id="rId5" Type="http://schemas.openxmlformats.org/officeDocument/2006/relationships/slide" Target="../slides/slide10.xml"/><Relationship Id="rId4" Type="http://schemas.openxmlformats.org/officeDocument/2006/relationships/slide" Target="../slides/sl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ircle/>
  </p:transition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通用版式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 userDrawn="1"/>
        </p:nvSpPr>
        <p:spPr bwMode="auto">
          <a:xfrm>
            <a:off x="769938" y="6097588"/>
            <a:ext cx="1177925" cy="246062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noFill/>
            <a:round/>
          </a:ln>
          <a:effectLst>
            <a:outerShdw dist="50800" dir="54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第</a:t>
            </a:r>
            <a:fld id="{FC856F63-F1C1-4522-BC35-1638299F85C0}" type="slidenum"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‹#›</a:t>
            </a:fld>
            <a:r>
              <a:rPr lang="zh-CN" altLang="en-US" sz="1200" b="1">
                <a:solidFill>
                  <a:srgbClr val="000000"/>
                </a:solidFill>
                <a:latin typeface="Times New Roman" panose="02020603050405020304" pitchFamily="18" charset="0"/>
                <a:ea typeface="方正楷体_GBK" panose="03000509000000000000" pitchFamily="65" charset="-122"/>
              </a:rPr>
              <a:t>页</a:t>
            </a:r>
          </a:p>
        </p:txBody>
      </p:sp>
      <p:sp>
        <p:nvSpPr>
          <p:cNvPr id="18" name="Text Box 122" descr="{&quot;rangeId&quot;:0,&quot;isTitleShape&quot;:true}"/>
          <p:cNvSpPr txBox="1">
            <a:spLocks noChangeArrowheads="1"/>
          </p:cNvSpPr>
          <p:nvPr userDrawn="1"/>
        </p:nvSpPr>
        <p:spPr bwMode="auto">
          <a:xfrm>
            <a:off x="3889375" y="39688"/>
            <a:ext cx="7505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</a:rPr>
              <a:t>微课时1　细胞中的元素和无机化合物</a:t>
            </a:r>
            <a:endParaRPr lang="zh-CN" altLang="zh-CN" sz="20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AutoShape 26">
            <a:hlinkClick r:id="rId2" action="ppaction://hlinksldjump"/>
            <a:extLst>
              <a:ext uri="{FF2B5EF4-FFF2-40B4-BE49-F238E27FC236}">
                <a16:creationId xmlns:a16="http://schemas.microsoft.com/office/drawing/2014/main" id="{5B00128B-F7A5-6A79-8821-47129F40F4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00572" y="6061075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一维过关</a:t>
            </a:r>
            <a:endParaRPr lang="zh-CN" altLang="en-US" sz="17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AutoShape 27">
            <a:hlinkClick r:id="rId3" action="ppaction://hlinksldjump"/>
            <a:extLst>
              <a:ext uri="{FF2B5EF4-FFF2-40B4-BE49-F238E27FC236}">
                <a16:creationId xmlns:a16="http://schemas.microsoft.com/office/drawing/2014/main" id="{209248F1-5886-ECF9-2F03-F3E178149F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96269" y="6063853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二维过关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AutoShape 26">
            <a:hlinkClick r:id="rId4" action="ppaction://hlinksldjump"/>
            <a:extLst>
              <a:ext uri="{FF2B5EF4-FFF2-40B4-BE49-F238E27FC236}">
                <a16:creationId xmlns:a16="http://schemas.microsoft.com/office/drawing/2014/main" id="{30656916-FB0B-DF14-6B42-2CD4C188C31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91966" y="6069409"/>
            <a:ext cx="1260000" cy="360362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三维过关</a:t>
            </a:r>
            <a:endParaRPr lang="zh-CN" altLang="en-US" sz="17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" name="AutoShape 27">
            <a:hlinkClick r:id="rId5" action="ppaction://hlinksldjump"/>
            <a:extLst>
              <a:ext uri="{FF2B5EF4-FFF2-40B4-BE49-F238E27FC236}">
                <a16:creationId xmlns:a16="http://schemas.microsoft.com/office/drawing/2014/main" id="{A90D1417-3179-7ADB-74F0-128714925DE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87663" y="6072188"/>
            <a:ext cx="1260000" cy="360362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四维过关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AutoShape 25">
            <a:hlinkClick r:id="rId6" action="ppaction://hlinksldjump"/>
            <a:extLst>
              <a:ext uri="{FF2B5EF4-FFF2-40B4-BE49-F238E27FC236}">
                <a16:creationId xmlns:a16="http://schemas.microsoft.com/office/drawing/2014/main" id="{A7F57605-8BB1-C4B9-0958-826E38DA1F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04875" y="6066631"/>
            <a:ext cx="1260000" cy="360363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700" b="1">
                <a:latin typeface="黑体" panose="02010609060101010101" pitchFamily="49" charset="-122"/>
                <a:ea typeface="黑体" panose="02010609060101010101" pitchFamily="49" charset="-122"/>
              </a:rPr>
              <a:t>新课标要求</a:t>
            </a:r>
            <a:endParaRPr lang="zh-CN" altLang="en-US" sz="1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circle/>
  </p:transition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 userDrawn="1"/>
        </p:nvSpPr>
        <p:spPr bwMode="auto">
          <a:xfrm>
            <a:off x="0" y="0"/>
            <a:ext cx="11522075" cy="719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3" name="Picture 12" descr="图片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0588"/>
            <a:ext cx="11522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6"/>
          <p:cNvSpPr txBox="1">
            <a:spLocks noChangeArrowheads="1"/>
          </p:cNvSpPr>
          <p:nvPr userDrawn="1"/>
        </p:nvSpPr>
        <p:spPr bwMode="auto">
          <a:xfrm>
            <a:off x="73025" y="179388"/>
            <a:ext cx="4196983" cy="430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200" dirty="0">
                <a:solidFill>
                  <a:srgbClr val="CC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学测合格性考试   考点直击  生物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1" userDrawn="1">
          <p15:clr>
            <a:srgbClr val="F26B43"/>
          </p15:clr>
        </p15:guide>
        <p15:guide id="2" pos="36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in"/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YTSlide_2_0_1.6_3_1.6_2.2_生物_0_0_0_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2" name="AutoShape 4"/>
          <p:cNvSpPr>
            <a:spLocks noChangeArrowheads="1"/>
          </p:cNvSpPr>
          <p:nvPr/>
        </p:nvSpPr>
        <p:spPr bwMode="auto">
          <a:xfrm>
            <a:off x="1163638" y="2232025"/>
            <a:ext cx="9118600" cy="1360488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38100">
            <a:solidFill>
              <a:schemeClr val="accent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0" hangingPunct="0">
              <a:lnSpc>
                <a:spcPct val="150000"/>
              </a:lnSpc>
            </a:pPr>
            <a:r>
              <a:rPr lang="zh-CN" altLang="en-US" sz="2800" b="1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必修1　分子与细胞</a:t>
            </a:r>
            <a:endParaRPr lang="en-US" altLang="zh-CN" sz="2800" b="1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en-US" altLang="zh-CN" sz="2800" b="1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78213" name="Line 5"/>
          <p:cNvSpPr>
            <a:spLocks noChangeShapeType="1"/>
          </p:cNvSpPr>
          <p:nvPr/>
        </p:nvSpPr>
        <p:spPr bwMode="auto">
          <a:xfrm>
            <a:off x="1163638" y="2951163"/>
            <a:ext cx="9074150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336756" y="2955818"/>
            <a:ext cx="6768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latinLnBrk="0" hangingPunct="0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微课时1　细胞中的元素和无机化合物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8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7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2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6" name="yt_shape_10056"/>
          <p:cNvSpPr txBox="1"/>
          <p:nvPr/>
        </p:nvSpPr>
        <p:spPr>
          <a:xfrm>
            <a:off x="576127" y="1346539"/>
            <a:ext cx="10370075" cy="19205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endParaRPr lang="zh-CN" altLang="zh-CN" sz="2400" b="0" i="0" u="none">
              <a:solidFill>
                <a:srgbClr val="000000"/>
              </a:solidFill>
              <a:effectLst/>
              <a:latin typeface="Times New Roman" pitchFamily="24"/>
              <a:ea typeface="宋体" pitchFamily="24"/>
            </a:endParaRPr>
          </a:p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选择题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盐城学测合格考模拟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组成生物体的各种元素在含量上存在一定的差异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下列属于大量元素的是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59" name="yt_table_10059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42001"/>
              </p:ext>
            </p:extLst>
          </p:nvPr>
        </p:nvGraphicFramePr>
        <p:xfrm>
          <a:off x="576056" y="3264580"/>
          <a:ext cx="8317867" cy="475488"/>
        </p:xfrm>
        <a:graphic>
          <a:graphicData uri="http://schemas.openxmlformats.org/drawingml/2006/table">
            <a:tbl>
              <a:tblPr/>
              <a:tblGrid>
                <a:gridCol w="2270443">
                  <a:extLst>
                    <a:ext uri="{9D8B030D-6E8A-4147-A177-3AD203B41FA5}">
                      <a16:colId xmlns:a16="http://schemas.microsoft.com/office/drawing/2014/main" val="10006"/>
                    </a:ext>
                  </a:extLst>
                </a:gridCol>
                <a:gridCol w="2372043">
                  <a:extLst>
                    <a:ext uri="{9D8B030D-6E8A-4147-A177-3AD203B41FA5}">
                      <a16:colId xmlns:a16="http://schemas.microsoft.com/office/drawing/2014/main" val="10007"/>
                    </a:ext>
                  </a:extLst>
                </a:gridCol>
                <a:gridCol w="2286318">
                  <a:extLst>
                    <a:ext uri="{9D8B030D-6E8A-4147-A177-3AD203B41FA5}">
                      <a16:colId xmlns:a16="http://schemas.microsoft.com/office/drawing/2014/main" val="10008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1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Mn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Zn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Cu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61" name="yt_shape_10061"/>
          <p:cNvSpPr txBox="1"/>
          <p:nvPr/>
        </p:nvSpPr>
        <p:spPr>
          <a:xfrm>
            <a:off x="576128" y="3790751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兴化学测合格考模拟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组成人体的有多种元素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下列元素在人体内含量最少的是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62" name="yt_table_10062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78719"/>
              </p:ext>
            </p:extLst>
          </p:nvPr>
        </p:nvGraphicFramePr>
        <p:xfrm>
          <a:off x="576056" y="4750186"/>
          <a:ext cx="8182929" cy="475488"/>
        </p:xfrm>
        <a:graphic>
          <a:graphicData uri="http://schemas.openxmlformats.org/drawingml/2006/table">
            <a:tbl>
              <a:tblPr/>
              <a:tblGrid>
                <a:gridCol w="2270443">
                  <a:extLst>
                    <a:ext uri="{9D8B030D-6E8A-4147-A177-3AD203B41FA5}">
                      <a16:colId xmlns:a16="http://schemas.microsoft.com/office/drawing/2014/main" val="10010"/>
                    </a:ext>
                  </a:extLst>
                </a:gridCol>
                <a:gridCol w="2372043">
                  <a:extLst>
                    <a:ext uri="{9D8B030D-6E8A-4147-A177-3AD203B41FA5}">
                      <a16:colId xmlns:a16="http://schemas.microsoft.com/office/drawing/2014/main" val="10011"/>
                    </a:ext>
                  </a:extLst>
                </a:gridCol>
                <a:gridCol w="2286318">
                  <a:extLst>
                    <a:ext uri="{9D8B030D-6E8A-4147-A177-3AD203B41FA5}">
                      <a16:colId xmlns:a16="http://schemas.microsoft.com/office/drawing/2014/main" val="10012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1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Fe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064" name="yt_shape_10064"/>
          <p:cNvSpPr txBox="1"/>
          <p:nvPr/>
        </p:nvSpPr>
        <p:spPr>
          <a:xfrm>
            <a:off x="576000" y="5276357"/>
            <a:ext cx="5232202" cy="41203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结合水是细胞的结构物质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1F93653-DF18-BDF7-310E-B7BBD0D71378}"/>
              </a:ext>
            </a:extLst>
          </p:cNvPr>
          <p:cNvSpPr txBox="1"/>
          <p:nvPr/>
        </p:nvSpPr>
        <p:spPr>
          <a:xfrm>
            <a:off x="5972516" y="2726197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7488184-4EB9-EC97-B2BB-E39E635937BF}"/>
              </a:ext>
            </a:extLst>
          </p:cNvPr>
          <p:cNvSpPr txBox="1"/>
          <p:nvPr/>
        </p:nvSpPr>
        <p:spPr>
          <a:xfrm>
            <a:off x="3888803" y="4210903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E3F2BCD2-ECEC-CEF9-9EA1-314DF81D6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403" y="1080000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B28CB9AC-BDBF-3F48-72B6-777E66F2E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814" y="1239061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四维过关——合格测</a:t>
            </a:r>
            <a:endParaRPr lang="zh-CN" sz="120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4" grpId="0" build="allAtOnce"/>
      <p:bldP spid="2" grpId="0" build="allAtOnce"/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" name="yt_shape_10065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无锡一中学测合格考模拟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下列组成细胞的元素中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属于微量元素的是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66" name="yt_table_10066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399686"/>
              </p:ext>
            </p:extLst>
          </p:nvPr>
        </p:nvGraphicFramePr>
        <p:xfrm>
          <a:off x="576056" y="2039435"/>
          <a:ext cx="9308467" cy="475488"/>
        </p:xfrm>
        <a:graphic>
          <a:graphicData uri="http://schemas.openxmlformats.org/drawingml/2006/table">
            <a:tbl>
              <a:tblPr/>
              <a:tblGrid>
                <a:gridCol w="2600643">
                  <a:extLst>
                    <a:ext uri="{9D8B030D-6E8A-4147-A177-3AD203B41FA5}">
                      <a16:colId xmlns:a16="http://schemas.microsoft.com/office/drawing/2014/main" val="10014"/>
                    </a:ext>
                  </a:extLst>
                </a:gridCol>
                <a:gridCol w="2702243">
                  <a:extLst>
                    <a:ext uri="{9D8B030D-6E8A-4147-A177-3AD203B41FA5}">
                      <a16:colId xmlns:a16="http://schemas.microsoft.com/office/drawing/2014/main" val="10015"/>
                    </a:ext>
                  </a:extLst>
                </a:gridCol>
                <a:gridCol w="2616518">
                  <a:extLst>
                    <a:ext uri="{9D8B030D-6E8A-4147-A177-3AD203B41FA5}">
                      <a16:colId xmlns:a16="http://schemas.microsoft.com/office/drawing/2014/main" val="10016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10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Ca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Mg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Cu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068" name="yt_shape_10068"/>
          <p:cNvSpPr txBox="1"/>
          <p:nvPr/>
        </p:nvSpPr>
        <p:spPr>
          <a:xfrm>
            <a:off x="576127" y="2565606"/>
            <a:ext cx="10370075" cy="138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4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徐州三中学测合格考模拟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无机盐对于维持生物体的生命活动具有重要作用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下列无机盐中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缺乏后会导致哺乳动物血液运输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O</a:t>
            </a:r>
            <a:r>
              <a:rPr lang="en-US" altLang="zh-CN" sz="2400" b="0" i="0" u="none" baseline="-2500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的能力下降的是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69" name="yt_table_10069" title="H_37.44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608726"/>
              </p:ext>
            </p:extLst>
          </p:nvPr>
        </p:nvGraphicFramePr>
        <p:xfrm>
          <a:off x="576056" y="4005172"/>
          <a:ext cx="9638667" cy="475488"/>
        </p:xfrm>
        <a:graphic>
          <a:graphicData uri="http://schemas.openxmlformats.org/drawingml/2006/table">
            <a:tbl>
              <a:tblPr/>
              <a:tblGrid>
                <a:gridCol w="2600643">
                  <a:extLst>
                    <a:ext uri="{9D8B030D-6E8A-4147-A177-3AD203B41FA5}">
                      <a16:colId xmlns:a16="http://schemas.microsoft.com/office/drawing/2014/main" val="10018"/>
                    </a:ext>
                  </a:extLst>
                </a:gridCol>
                <a:gridCol w="2702243">
                  <a:extLst>
                    <a:ext uri="{9D8B030D-6E8A-4147-A177-3AD203B41FA5}">
                      <a16:colId xmlns:a16="http://schemas.microsoft.com/office/drawing/2014/main" val="10019"/>
                    </a:ext>
                  </a:extLst>
                </a:gridCol>
                <a:gridCol w="2616518">
                  <a:extLst>
                    <a:ext uri="{9D8B030D-6E8A-4147-A177-3AD203B41FA5}">
                      <a16:colId xmlns:a16="http://schemas.microsoft.com/office/drawing/2014/main" val="10020"/>
                    </a:ext>
                  </a:extLst>
                </a:gridCol>
                <a:gridCol w="1719263">
                  <a:extLst>
                    <a:ext uri="{9D8B030D-6E8A-4147-A177-3AD203B41FA5}">
                      <a16:colId xmlns:a16="http://schemas.microsoft.com/office/drawing/2014/main" val="100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Fe</a:t>
                      </a:r>
                      <a:r>
                        <a:rPr lang="en-US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</a:t>
                      </a:r>
                      <a:r>
                        <a:rPr lang="zh-CN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Mg</a:t>
                      </a:r>
                      <a:r>
                        <a:rPr lang="en-US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</a:t>
                      </a:r>
                      <a:r>
                        <a:rPr lang="zh-CN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Ca</a:t>
                      </a:r>
                      <a:r>
                        <a:rPr lang="en-US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</a:t>
                      </a:r>
                      <a:r>
                        <a:rPr lang="zh-CN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Cu</a:t>
                      </a:r>
                      <a:r>
                        <a:rPr lang="en-US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</a:t>
                      </a:r>
                      <a:r>
                        <a:rPr lang="zh-CN" altLang="zh-CN" sz="2400" b="0" i="0" u="none" baseline="30000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78EA2E1A-78C3-7D4A-1A86-60F85861D34E}"/>
              </a:ext>
            </a:extLst>
          </p:cNvPr>
          <p:cNvSpPr txBox="1"/>
          <p:nvPr/>
        </p:nvSpPr>
        <p:spPr>
          <a:xfrm>
            <a:off x="2619716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D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EBC4136-582A-1A1F-0AC8-532B059FC57A}"/>
              </a:ext>
            </a:extLst>
          </p:cNvPr>
          <p:cNvSpPr txBox="1"/>
          <p:nvPr/>
        </p:nvSpPr>
        <p:spPr>
          <a:xfrm>
            <a:off x="2314916" y="3469776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1" name="yt_shape_10071"/>
          <p:cNvSpPr txBox="1"/>
          <p:nvPr/>
        </p:nvSpPr>
        <p:spPr>
          <a:xfrm>
            <a:off x="576128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5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徐州学测合格考模拟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下列元素作为构成血红蛋白分子的基本骨架的是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72" name="yt_table_10072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928828"/>
              </p:ext>
            </p:extLst>
          </p:nvPr>
        </p:nvGraphicFramePr>
        <p:xfrm>
          <a:off x="576056" y="2039435"/>
          <a:ext cx="4218306" cy="950976"/>
        </p:xfrm>
        <a:graphic>
          <a:graphicData uri="http://schemas.openxmlformats.org/drawingml/2006/table">
            <a:tbl>
              <a:tblPr/>
              <a:tblGrid>
                <a:gridCol w="2880043">
                  <a:extLst>
                    <a:ext uri="{9D8B030D-6E8A-4147-A177-3AD203B41FA5}">
                      <a16:colId xmlns:a16="http://schemas.microsoft.com/office/drawing/2014/main" val="10022"/>
                    </a:ext>
                  </a:extLst>
                </a:gridCol>
                <a:gridCol w="1338263">
                  <a:extLst>
                    <a:ext uri="{9D8B030D-6E8A-4147-A177-3AD203B41FA5}">
                      <a16:colId xmlns:a16="http://schemas.microsoft.com/office/drawing/2014/main" val="100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氮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碳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氧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氢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074" name="yt_shape_10074"/>
          <p:cNvSpPr txBox="1"/>
          <p:nvPr/>
        </p:nvSpPr>
        <p:spPr>
          <a:xfrm>
            <a:off x="576128" y="3040989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6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四市十一校学测合格考模拟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闷热天气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足球比赛的下半场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部分运动员腿部肌肉抽筋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这是因为随汗液流失了较多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75" name="yt_table_10075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633943"/>
              </p:ext>
            </p:extLst>
          </p:nvPr>
        </p:nvGraphicFramePr>
        <p:xfrm>
          <a:off x="576056" y="4000424"/>
          <a:ext cx="4827906" cy="950976"/>
        </p:xfrm>
        <a:graphic>
          <a:graphicData uri="http://schemas.openxmlformats.org/drawingml/2006/table">
            <a:tbl>
              <a:tblPr/>
              <a:tblGrid>
                <a:gridCol w="2880043">
                  <a:extLst>
                    <a:ext uri="{9D8B030D-6E8A-4147-A177-3AD203B41FA5}">
                      <a16:colId xmlns:a16="http://schemas.microsoft.com/office/drawing/2014/main" val="10024"/>
                    </a:ext>
                  </a:extLst>
                </a:gridCol>
                <a:gridCol w="1947863">
                  <a:extLst>
                    <a:ext uri="{9D8B030D-6E8A-4147-A177-3AD203B41FA5}">
                      <a16:colId xmlns:a16="http://schemas.microsoft.com/office/drawing/2014/main" val="10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铁离子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钙离子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钠离子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葡萄糖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D69310F4-FE2E-DA4E-7266-2662EB4A50AB}"/>
              </a:ext>
            </a:extLst>
          </p:cNvPr>
          <p:cNvSpPr txBox="1"/>
          <p:nvPr/>
        </p:nvSpPr>
        <p:spPr>
          <a:xfrm>
            <a:off x="2619717" y="1508682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03D6A6E-AB92-41BB-0B32-749C6EBC4472}"/>
              </a:ext>
            </a:extLst>
          </p:cNvPr>
          <p:cNvSpPr txBox="1"/>
          <p:nvPr/>
        </p:nvSpPr>
        <p:spPr>
          <a:xfrm>
            <a:off x="9020516" y="3469671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7" name="yt_shape_10077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7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通州中学学测合格考模拟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糖类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脂质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蛋白质等有机物构成了细胞生命大厦的基本框架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它们都含有的化学元素是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78" name="yt_table_10078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966841"/>
              </p:ext>
            </p:extLst>
          </p:nvPr>
        </p:nvGraphicFramePr>
        <p:xfrm>
          <a:off x="576056" y="2039435"/>
          <a:ext cx="7490143" cy="950976"/>
        </p:xfrm>
        <a:graphic>
          <a:graphicData uri="http://schemas.openxmlformats.org/drawingml/2006/table">
            <a:tbl>
              <a:tblPr/>
              <a:tblGrid>
                <a:gridCol w="4202430">
                  <a:extLst>
                    <a:ext uri="{9D8B030D-6E8A-4147-A177-3AD203B41FA5}">
                      <a16:colId xmlns:a16="http://schemas.microsoft.com/office/drawing/2014/main" val="10026"/>
                    </a:ext>
                  </a:extLst>
                </a:gridCol>
                <a:gridCol w="3287713">
                  <a:extLst>
                    <a:ext uri="{9D8B030D-6E8A-4147-A177-3AD203B41FA5}">
                      <a16:colId xmlns:a16="http://schemas.microsoft.com/office/drawing/2014/main" val="100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P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S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080" name="yt_shape_10080"/>
          <p:cNvSpPr txBox="1"/>
          <p:nvPr/>
        </p:nvSpPr>
        <p:spPr>
          <a:xfrm>
            <a:off x="576127" y="3040989"/>
            <a:ext cx="10801612" cy="480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8</a:t>
            </a:r>
            <a:r>
              <a:rPr lang="en-US" altLang="zh-CN" sz="2400" b="0" i="0" u="none" spc="-13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淮安学测合格考模拟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人体细胞中含量最多的四种元素是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 spc="-130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 spc="-13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81" name="yt_table_10081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567261"/>
              </p:ext>
            </p:extLst>
          </p:nvPr>
        </p:nvGraphicFramePr>
        <p:xfrm>
          <a:off x="576056" y="3567265"/>
          <a:ext cx="6998018" cy="950976"/>
        </p:xfrm>
        <a:graphic>
          <a:graphicData uri="http://schemas.openxmlformats.org/drawingml/2006/table">
            <a:tbl>
              <a:tblPr/>
              <a:tblGrid>
                <a:gridCol w="4202430">
                  <a:extLst>
                    <a:ext uri="{9D8B030D-6E8A-4147-A177-3AD203B41FA5}">
                      <a16:colId xmlns:a16="http://schemas.microsoft.com/office/drawing/2014/main" val="10028"/>
                    </a:ext>
                  </a:extLst>
                </a:gridCol>
                <a:gridCol w="2795588">
                  <a:extLst>
                    <a:ext uri="{9D8B030D-6E8A-4147-A177-3AD203B41FA5}">
                      <a16:colId xmlns:a16="http://schemas.microsoft.com/office/drawing/2014/main" val="100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Ca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K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P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P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DC8347EC-4840-BA36-FD3F-55927D7FFD94}"/>
              </a:ext>
            </a:extLst>
          </p:cNvPr>
          <p:cNvSpPr txBox="1"/>
          <p:nvPr/>
        </p:nvSpPr>
        <p:spPr>
          <a:xfrm>
            <a:off x="8715715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018DFBE-F3FB-4A88-73B7-5AD8D6CC1F6A}"/>
              </a:ext>
            </a:extLst>
          </p:cNvPr>
          <p:cNvSpPr txBox="1"/>
          <p:nvPr/>
        </p:nvSpPr>
        <p:spPr>
          <a:xfrm>
            <a:off x="10487753" y="2976442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3" name="yt_shape_10083"/>
          <p:cNvSpPr txBox="1"/>
          <p:nvPr/>
        </p:nvSpPr>
        <p:spPr>
          <a:xfrm>
            <a:off x="576128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9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淮安学测合格考模拟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如图为对刚收获的种子所做的一系列处理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图中的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③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指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85" name="yt_table_10085_skip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333051"/>
              </p:ext>
            </p:extLst>
          </p:nvPr>
        </p:nvGraphicFramePr>
        <p:xfrm>
          <a:off x="576056" y="2039435"/>
          <a:ext cx="5115243" cy="950976"/>
        </p:xfrm>
        <a:graphic>
          <a:graphicData uri="http://schemas.openxmlformats.org/drawingml/2006/table">
            <a:tbl>
              <a:tblPr/>
              <a:tblGrid>
                <a:gridCol w="3167380">
                  <a:extLst>
                    <a:ext uri="{9D8B030D-6E8A-4147-A177-3AD203B41FA5}">
                      <a16:colId xmlns:a16="http://schemas.microsoft.com/office/drawing/2014/main" val="10030"/>
                    </a:ext>
                  </a:extLst>
                </a:gridCol>
                <a:gridCol w="1947863">
                  <a:extLst>
                    <a:ext uri="{9D8B030D-6E8A-4147-A177-3AD203B41FA5}">
                      <a16:colId xmlns:a16="http://schemas.microsoft.com/office/drawing/2014/main" val="10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自由水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结合水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无机盐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蛋白质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10084" name="yt_image_10084_skip" title="H_50.4">
            <a:extLst>
              <a:ext uri="">
                <a16:creationId xmlns:a16="http://schemas.microsoft.com/office/drawing/2014/main" xmlns:p14="http://schemas.microsoft.com/office/powerpoint/2010/main" xmlns:a14="http://schemas.microsoft.com/office/drawing/2010/main" xmlns:mc="http://schemas.openxmlformats.org/markup-compatibility/2006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7484" y="1869176"/>
            <a:ext cx="3407786" cy="85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87" name="yt_shape_10087"/>
          <p:cNvSpPr txBox="1"/>
          <p:nvPr/>
        </p:nvSpPr>
        <p:spPr>
          <a:xfrm>
            <a:off x="576127" y="3040989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10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兴化学测合格考模拟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长时间处于高温环境作业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大量出汗后的电焊工人应多喝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88" name="yt_table_10088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99007"/>
              </p:ext>
            </p:extLst>
          </p:nvPr>
        </p:nvGraphicFramePr>
        <p:xfrm>
          <a:off x="576056" y="4000424"/>
          <a:ext cx="5097780" cy="950976"/>
        </p:xfrm>
        <a:graphic>
          <a:graphicData uri="http://schemas.openxmlformats.org/drawingml/2006/table">
            <a:tbl>
              <a:tblPr/>
              <a:tblGrid>
                <a:gridCol w="3167380">
                  <a:extLst>
                    <a:ext uri="{9D8B030D-6E8A-4147-A177-3AD203B41FA5}">
                      <a16:colId xmlns:a16="http://schemas.microsoft.com/office/drawing/2014/main" val="10032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10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纯净水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淡盐水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葡萄糖水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牛奶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0090" name="yt_shape_10090"/>
          <p:cNvSpPr txBox="1"/>
          <p:nvPr/>
        </p:nvSpPr>
        <p:spPr>
          <a:xfrm>
            <a:off x="576127" y="5001978"/>
            <a:ext cx="10370075" cy="8921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大量出汗主要流失水分和无机盐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故需要喝淡盐水来补充水分和无机盐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A98406A-61D4-846F-202E-3B3CA2776211}"/>
              </a:ext>
            </a:extLst>
          </p:cNvPr>
          <p:cNvSpPr txBox="1"/>
          <p:nvPr/>
        </p:nvSpPr>
        <p:spPr>
          <a:xfrm>
            <a:off x="3534117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6285E00-2930-52D7-D21B-41A2D165C434}"/>
              </a:ext>
            </a:extLst>
          </p:cNvPr>
          <p:cNvSpPr txBox="1"/>
          <p:nvPr/>
        </p:nvSpPr>
        <p:spPr>
          <a:xfrm>
            <a:off x="4143716" y="3469671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0" grpId="0" build="allAtOnce"/>
      <p:bldP spid="2" grpId="0" build="allAtOnce"/>
      <p:bldP spid="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1" name="yt_shape_10091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通州中学学测合格考模拟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下列有关细胞中的水和无机盐的叙述正确的是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92" name="yt_table_10092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331783"/>
              </p:ext>
            </p:extLst>
          </p:nvPr>
        </p:nvGraphicFramePr>
        <p:xfrm>
          <a:off x="576056" y="2039435"/>
          <a:ext cx="6215063" cy="1901952"/>
        </p:xfrm>
        <a:graphic>
          <a:graphicData uri="http://schemas.openxmlformats.org/drawingml/2006/table">
            <a:tbl>
              <a:tblPr/>
              <a:tblGrid>
                <a:gridCol w="6215063">
                  <a:extLst>
                    <a:ext uri="{9D8B030D-6E8A-4147-A177-3AD203B41FA5}">
                      <a16:colId xmlns:a16="http://schemas.microsoft.com/office/drawing/2014/main" val="10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水分子以自由水和结合水两种形式存在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结合水是多种离子良好的溶剂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大多数无机盐以化合物的形式存在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无机盐含量多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具有重要的生理功能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80095351-4808-DA2D-4A8D-42576025CE25}"/>
              </a:ext>
            </a:extLst>
          </p:cNvPr>
          <p:cNvSpPr txBox="1"/>
          <p:nvPr/>
        </p:nvSpPr>
        <p:spPr>
          <a:xfrm>
            <a:off x="3229316" y="1508682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4" name="yt_shape_10094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徐州学测合格考模拟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水和无机盐是细胞的重要组成成分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下列相关表述正确的是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C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95" name="yt_table_10095" title="H_149.76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71569"/>
              </p:ext>
            </p:extLst>
          </p:nvPr>
        </p:nvGraphicFramePr>
        <p:xfrm>
          <a:off x="576056" y="2039435"/>
          <a:ext cx="7129464" cy="1901952"/>
        </p:xfrm>
        <a:graphic>
          <a:graphicData uri="http://schemas.openxmlformats.org/drawingml/2006/table">
            <a:tbl>
              <a:tblPr/>
              <a:tblGrid>
                <a:gridCol w="7129464">
                  <a:extLst>
                    <a:ext uri="{9D8B030D-6E8A-4147-A177-3AD203B41FA5}">
                      <a16:colId xmlns:a16="http://schemas.microsoft.com/office/drawing/2014/main" val="10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同一植株的老叶细胞比幼叶细胞自由水含量高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细胞中的无机盐大多数以化合物的形式存在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Mg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是构成叶绿素的元素之一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作物秸秆晾晒时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失去的主要是结合水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10097" name="yt_shape_10097"/>
          <p:cNvSpPr txBox="1"/>
          <p:nvPr/>
        </p:nvSpPr>
        <p:spPr>
          <a:xfrm>
            <a:off x="576127" y="3991755"/>
            <a:ext cx="10370075" cy="138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30238"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同一植株的幼叶的新陈代谢比老叶旺盛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因此幼叶细胞的自由水含量比老叶的高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错误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细胞中的无机盐大多数以离子的形式存在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错误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；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作物秸秆晾晒时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失去的主要是自由水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D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错误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E492F9C-D80B-4206-307C-B6C3CF3072B6}"/>
              </a:ext>
            </a:extLst>
          </p:cNvPr>
          <p:cNvSpPr txBox="1"/>
          <p:nvPr/>
        </p:nvSpPr>
        <p:spPr>
          <a:xfrm>
            <a:off x="4753316" y="1508682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7" grpId="0" build="allAtOnce"/>
      <p:bldP spid="2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8" name="yt_shape_10098"/>
          <p:cNvSpPr txBox="1"/>
          <p:nvPr/>
        </p:nvSpPr>
        <p:spPr>
          <a:xfrm>
            <a:off x="576127" y="1080000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13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扬州学测合格考模拟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人体内的无机盐具有重要的作用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下列相关说法正确的是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99" name="yt_table_10099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581958"/>
              </p:ext>
            </p:extLst>
          </p:nvPr>
        </p:nvGraphicFramePr>
        <p:xfrm>
          <a:off x="576056" y="2039435"/>
          <a:ext cx="9669780" cy="950976"/>
        </p:xfrm>
        <a:graphic>
          <a:graphicData uri="http://schemas.openxmlformats.org/drawingml/2006/table">
            <a:tbl>
              <a:tblPr/>
              <a:tblGrid>
                <a:gridCol w="4996180">
                  <a:extLst>
                    <a:ext uri="{9D8B030D-6E8A-4147-A177-3AD203B41FA5}">
                      <a16:colId xmlns:a16="http://schemas.microsoft.com/office/drawing/2014/main" val="10036"/>
                    </a:ext>
                  </a:extLst>
                </a:gridCol>
                <a:gridCol w="4673600">
                  <a:extLst>
                    <a:ext uri="{9D8B030D-6E8A-4147-A177-3AD203B41FA5}">
                      <a16:colId xmlns:a16="http://schemas.microsoft.com/office/drawing/2014/main" val="10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为生命活动提供能量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调节渗透压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维持细胞形态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生命活动的主要承担者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是物质跨膜运输的载体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10101" name="yt_shape_10101"/>
          <p:cNvSpPr txBox="1"/>
          <p:nvPr/>
        </p:nvSpPr>
        <p:spPr>
          <a:xfrm>
            <a:off x="576127" y="3040989"/>
            <a:ext cx="10370075" cy="908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14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生长在含盐量高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干旱土壤中的盐生植物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通过在液泡中贮存大量的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Na</a:t>
            </a:r>
            <a:r>
              <a:rPr lang="zh-CN" altLang="zh-CN" sz="2400" b="0" i="0" u="none" baseline="3000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而促进细胞吸收水分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该现象说明液泡内的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Na</a:t>
            </a:r>
            <a:r>
              <a:rPr lang="zh-CN" altLang="zh-CN" sz="2400" b="0" i="0" u="none" baseline="3000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＋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参与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C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102" name="yt_table_10102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25410"/>
              </p:ext>
            </p:extLst>
          </p:nvPr>
        </p:nvGraphicFramePr>
        <p:xfrm>
          <a:off x="576056" y="4000424"/>
          <a:ext cx="8163243" cy="950976"/>
        </p:xfrm>
        <a:graphic>
          <a:graphicData uri="http://schemas.openxmlformats.org/drawingml/2006/table">
            <a:tbl>
              <a:tblPr/>
              <a:tblGrid>
                <a:gridCol w="4996180">
                  <a:extLst>
                    <a:ext uri="{9D8B030D-6E8A-4147-A177-3AD203B41FA5}">
                      <a16:colId xmlns:a16="http://schemas.microsoft.com/office/drawing/2014/main" val="10038"/>
                    </a:ext>
                  </a:extLst>
                </a:gridCol>
                <a:gridCol w="3167063">
                  <a:extLst>
                    <a:ext uri="{9D8B030D-6E8A-4147-A177-3AD203B41FA5}">
                      <a16:colId xmlns:a16="http://schemas.microsoft.com/office/drawing/2014/main" val="10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提供能量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维持正常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pH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调节渗透压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组成体内化合物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3A095821-D01A-1477-4EAC-C65880703859}"/>
              </a:ext>
            </a:extLst>
          </p:cNvPr>
          <p:cNvSpPr txBox="1"/>
          <p:nvPr/>
        </p:nvSpPr>
        <p:spPr>
          <a:xfrm>
            <a:off x="4143716" y="1508682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6FDFA59-A547-C242-9E6F-0359E436D068}"/>
              </a:ext>
            </a:extLst>
          </p:cNvPr>
          <p:cNvSpPr txBox="1"/>
          <p:nvPr/>
        </p:nvSpPr>
        <p:spPr>
          <a:xfrm>
            <a:off x="8614115" y="3469671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02" name="yt_table_10002" title="H_245.65031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27319"/>
              </p:ext>
            </p:extLst>
          </p:nvPr>
        </p:nvGraphicFramePr>
        <p:xfrm>
          <a:off x="576000" y="1848544"/>
          <a:ext cx="10370075" cy="31197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370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说出细胞主要由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H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O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N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P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、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S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等元素构成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它们以碳链为骨架形成复杂的生物大分子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指出水大约占细胞质量的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2/3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以自由水和结合水的形式存在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赋予了细胞许多特性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在生命活动中具有重要作用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举例说出无机盐在细胞内含量很少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但与生命活动密切相关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endParaRPr/>
                    </a:p>
                  </a:txBody>
                  <a:tcPr anchor="ctr">
                    <a:lnL w="9522" cap="flat" cmpd="sng" algn="ctr">
                      <a:noFill/>
                      <a:prstDash val="solid"/>
                      <a:round/>
                    </a:lnL>
                    <a:lnR w="9522" cap="flat" cmpd="sng" algn="ctr">
                      <a:noFill/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noFill/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10">
            <a:extLst>
              <a:ext uri="{FF2B5EF4-FFF2-40B4-BE49-F238E27FC236}">
                <a16:creationId xmlns:a16="http://schemas.microsoft.com/office/drawing/2014/main" id="{FF2E71DD-3335-0E3B-24C1-DE2FD02D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403" y="897631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>
            <a:extLst>
              <a:ext uri="{FF2B5EF4-FFF2-40B4-BE49-F238E27FC236}">
                <a16:creationId xmlns:a16="http://schemas.microsoft.com/office/drawing/2014/main" id="{8C4436FB-C3B6-C857-1E56-16A3CB73E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462" y="979887"/>
            <a:ext cx="3312718" cy="624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altLang="en-US" sz="3300" kern="120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新课标要求</a:t>
            </a:r>
            <a:endParaRPr lang="zh-CN" sz="120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5" name="yt_shape_10005"/>
          <p:cNvSpPr txBox="1"/>
          <p:nvPr/>
        </p:nvSpPr>
        <p:spPr>
          <a:xfrm>
            <a:off x="576263" y="1579389"/>
            <a:ext cx="2539157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、 细胞中的元素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E3F2BCD2-ECEC-CEF9-9EA1-314DF81D6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403" y="748202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>
            <a:extLst>
              <a:ext uri="{FF2B5EF4-FFF2-40B4-BE49-F238E27FC236}">
                <a16:creationId xmlns:a16="http://schemas.microsoft.com/office/drawing/2014/main" id="{B28CB9AC-BDBF-3F48-72B6-777E66F2E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814" y="907263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一维过关</a:t>
            </a:r>
            <a:r>
              <a:rPr lang="en-US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——</a:t>
            </a:r>
            <a:r>
              <a:rPr lang="zh-CN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过考点</a:t>
            </a:r>
            <a:endParaRPr lang="zh-CN" sz="120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" name="yt_shape_10007"/>
          <p:cNvSpPr txBox="1"/>
          <p:nvPr/>
        </p:nvSpPr>
        <p:spPr>
          <a:xfrm>
            <a:off x="576000" y="2091482"/>
            <a:ext cx="7463582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组成生物体的化学元素的来源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分类和存在形式</a:t>
            </a:r>
          </a:p>
        </p:txBody>
      </p:sp>
      <p:pic>
        <p:nvPicPr>
          <p:cNvPr id="8" name="yt_image_10008" title="H_491.77213">
            <a:extLst>
              <a:ext uri="">
                <a16:creationId xmlns:a16="http://schemas.microsoft.com/office/drawing/2014/main" xmlns:a14="http://schemas.microsoft.com/office/drawing/2010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1296" y="2509339"/>
            <a:ext cx="6915754" cy="3204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yt_shape_10010"/>
          <p:cNvSpPr txBox="1"/>
          <p:nvPr/>
        </p:nvSpPr>
        <p:spPr>
          <a:xfrm>
            <a:off x="4916366" y="2472879"/>
            <a:ext cx="1538883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无机自然界</a:t>
            </a:r>
          </a:p>
        </p:txBody>
      </p:sp>
      <p:sp>
        <p:nvSpPr>
          <p:cNvPr id="10" name="yt_shape_10011"/>
          <p:cNvSpPr txBox="1"/>
          <p:nvPr/>
        </p:nvSpPr>
        <p:spPr>
          <a:xfrm>
            <a:off x="4444014" y="2993989"/>
            <a:ext cx="615553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大量</a:t>
            </a:r>
          </a:p>
        </p:txBody>
      </p:sp>
      <p:sp>
        <p:nvSpPr>
          <p:cNvPr id="11" name="yt_shape_10012"/>
          <p:cNvSpPr txBox="1"/>
          <p:nvPr/>
        </p:nvSpPr>
        <p:spPr>
          <a:xfrm>
            <a:off x="4464875" y="3631433"/>
            <a:ext cx="615553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微量</a:t>
            </a:r>
          </a:p>
        </p:txBody>
      </p:sp>
      <p:sp>
        <p:nvSpPr>
          <p:cNvPr id="12" name="yt_shape_10013"/>
          <p:cNvSpPr txBox="1"/>
          <p:nvPr/>
        </p:nvSpPr>
        <p:spPr>
          <a:xfrm>
            <a:off x="5903111" y="4226951"/>
            <a:ext cx="205184" cy="43223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C</a:t>
            </a:r>
          </a:p>
        </p:txBody>
      </p:sp>
      <p:sp>
        <p:nvSpPr>
          <p:cNvPr id="13" name="yt_shape_10014"/>
          <p:cNvSpPr txBox="1"/>
          <p:nvPr/>
        </p:nvSpPr>
        <p:spPr>
          <a:xfrm>
            <a:off x="5761038" y="4824465"/>
            <a:ext cx="1796967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C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H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O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en-US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N</a:t>
            </a:r>
          </a:p>
        </p:txBody>
      </p:sp>
      <p:sp>
        <p:nvSpPr>
          <p:cNvPr id="14" name="yt_shape_10015"/>
          <p:cNvSpPr txBox="1"/>
          <p:nvPr/>
        </p:nvSpPr>
        <p:spPr>
          <a:xfrm>
            <a:off x="5184965" y="5275758"/>
            <a:ext cx="923330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化合物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  <p:bldP spid="11" grpId="0" build="allAtOnce"/>
      <p:bldP spid="12" grpId="0" build="allAtOnce"/>
      <p:bldP spid="13" grpId="0" build="allAtOnce"/>
      <p:bldP spid="1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6" name="yt_shape_10016"/>
          <p:cNvSpPr txBox="1"/>
          <p:nvPr/>
        </p:nvSpPr>
        <p:spPr>
          <a:xfrm>
            <a:off x="576000" y="1079817"/>
            <a:ext cx="5924699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生物界与非生物界的统一性与差异性</a:t>
            </a:r>
          </a:p>
        </p:txBody>
      </p:sp>
      <p:graphicFrame>
        <p:nvGraphicFramePr>
          <p:cNvPr id="10017" name="yt_table_10017" title="H_163.57031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183192"/>
              </p:ext>
            </p:extLst>
          </p:nvPr>
        </p:nvGraphicFramePr>
        <p:xfrm>
          <a:off x="576000" y="1711484"/>
          <a:ext cx="10370075" cy="207734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9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4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统一性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构成细胞的元素在</a:t>
                      </a:r>
                      <a:r>
                        <a:rPr lang="zh-CN" altLang="zh-CN" sz="100" b="0" i="0" spc="-100">
                          <a:solidFill>
                            <a:srgbClr val="FF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 </a:t>
                      </a:r>
                      <a:r>
                        <a:rPr lang="zh-CN" altLang="zh-CN" sz="2400" b="0" i="0" u="sng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　</a:t>
                      </a:r>
                      <a:r>
                        <a:rPr lang="zh-CN" altLang="zh-CN" sz="2400" b="0" i="0" u="sng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 </a:t>
                      </a:r>
                      <a:r>
                        <a:rPr lang="zh-CN" altLang="zh-CN" sz="2400" b="0" i="0" u="sng">
                          <a:solidFill>
                            <a:srgbClr val="FF0000">
                              <a:alpha val="0"/>
                            </a:srgbClr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无机自然界</a:t>
                      </a:r>
                      <a:r>
                        <a:rPr lang="zh-CN" altLang="zh-CN" sz="2400" b="0" i="0" u="sng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　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中都可以找到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，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没有一种是生物所特有的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99"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差异性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构成细胞的元素在生物体体内和无机自然界中的含量</a:t>
                      </a:r>
                      <a:r>
                        <a:rPr lang="zh-CN" altLang="zh-CN" sz="100" b="0" i="0" spc="-100">
                          <a:solidFill>
                            <a:srgbClr val="FF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 </a:t>
                      </a:r>
                      <a:r>
                        <a:rPr lang="zh-CN" altLang="zh-CN" sz="2400" b="0" i="0" u="sng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　</a:t>
                      </a:r>
                      <a:r>
                        <a:rPr lang="zh-CN" altLang="zh-CN" sz="2400" b="0" i="0" u="sng">
                          <a:solidFill>
                            <a:srgbClr val="FF0000">
                              <a:alpha val="0"/>
                            </a:srgbClr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相差很大</a:t>
                      </a:r>
                      <a:r>
                        <a:rPr lang="zh-CN" altLang="zh-CN" sz="2400" b="0" i="0" u="sng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itchFamily="24"/>
                          <a:ea typeface="宋体" pitchFamily="24"/>
                        </a:rPr>
                        <a:t>　</a:t>
                      </a:r>
                    </a:p>
                  </a:txBody>
                  <a:tcPr anchor="ctr">
                    <a:lnL w="9522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9522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999">
                <a:tc gridSpan="2">
                  <a:txBody>
                    <a:bodyPr/>
                    <a:lstStyle/>
                    <a:p>
                      <a:pPr algn="l" eaLnBrk="1" fontAlgn="ctr" latinLnBrk="0" hangingPunct="0">
                        <a:lnSpc>
                          <a:spcPct val="129999"/>
                        </a:lnSpc>
                      </a:pPr>
                      <a:endParaRPr/>
                    </a:p>
                  </a:txBody>
                  <a:tcPr anchor="ctr">
                    <a:lnL w="9522" cap="flat" cmpd="sng" algn="ctr">
                      <a:noFill/>
                      <a:prstDash val="solid"/>
                      <a:round/>
                    </a:lnL>
                    <a:lnR w="9522" cap="flat" cmpd="sng" algn="ctr">
                      <a:noFill/>
                      <a:prstDash val="solid"/>
                      <a:round/>
                    </a:lnR>
                    <a:lnT w="9522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9522" cap="flat" cmpd="sng" algn="ctr">
                      <a:noFill/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fontAlgn="ctr">
                        <a:lnSpc>
                          <a:spcPct val="129999"/>
                        </a:lnSpc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74A5E013-E025-F23A-2AE5-31A788319C57}"/>
              </a:ext>
            </a:extLst>
          </p:cNvPr>
          <p:cNvSpPr txBox="1"/>
          <p:nvPr/>
        </p:nvSpPr>
        <p:spPr>
          <a:xfrm>
            <a:off x="4679178" y="1813217"/>
            <a:ext cx="1704086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无机自然界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B56E538-2223-08EC-7855-C962128E6985}"/>
              </a:ext>
            </a:extLst>
          </p:cNvPr>
          <p:cNvSpPr txBox="1"/>
          <p:nvPr/>
        </p:nvSpPr>
        <p:spPr>
          <a:xfrm>
            <a:off x="9174978" y="2865158"/>
            <a:ext cx="1399287" cy="5691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r>
              <a:rPr kumimoji="0" lang="zh-CN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Times New Roman" pitchFamily="24"/>
                <a:ea typeface="宋体" pitchFamily="24"/>
                <a:cs typeface="+mn-cs"/>
              </a:rPr>
              <a:t>相差很大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9" name="yt_shape_10019"/>
          <p:cNvSpPr txBox="1"/>
          <p:nvPr/>
        </p:nvSpPr>
        <p:spPr>
          <a:xfrm>
            <a:off x="576000" y="791781"/>
            <a:ext cx="4693593" cy="90864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二、 水和无机盐的存在形式与功能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水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没有水就没有生命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3" name="yt_image_10021">
            <a:extLst>
              <a:ext uri="">
                <a16:creationId xmlns:a16="http://schemas.microsoft.com/office/drawing/2014/main" xmlns:a14="http://schemas.microsoft.com/office/drawing/2010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695" y="1700428"/>
            <a:ext cx="6129448" cy="41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yt_shape_10023"/>
          <p:cNvSpPr txBox="1"/>
          <p:nvPr/>
        </p:nvSpPr>
        <p:spPr>
          <a:xfrm>
            <a:off x="6251940" y="1460362"/>
            <a:ext cx="692497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最多</a:t>
            </a:r>
          </a:p>
        </p:txBody>
      </p:sp>
      <p:sp>
        <p:nvSpPr>
          <p:cNvPr id="5" name="yt_shape_10024"/>
          <p:cNvSpPr txBox="1"/>
          <p:nvPr/>
        </p:nvSpPr>
        <p:spPr>
          <a:xfrm>
            <a:off x="6878724" y="1911926"/>
            <a:ext cx="692497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不同</a:t>
            </a:r>
            <a:endParaRPr lang="zh-CN" altLang="zh-CN" sz="2400" b="0" i="0" u="none">
              <a:solidFill>
                <a:srgbClr val="FF0000"/>
              </a:solidFill>
              <a:effectLst/>
              <a:latin typeface="Times New Roman" pitchFamily="24"/>
              <a:ea typeface="宋体" pitchFamily="24"/>
            </a:endParaRPr>
          </a:p>
        </p:txBody>
      </p:sp>
      <p:sp>
        <p:nvSpPr>
          <p:cNvPr id="6" name="yt_shape_10025"/>
          <p:cNvSpPr txBox="1"/>
          <p:nvPr/>
        </p:nvSpPr>
        <p:spPr>
          <a:xfrm>
            <a:off x="6824362" y="2526130"/>
            <a:ext cx="892263" cy="480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溶剂</a:t>
            </a:r>
          </a:p>
        </p:txBody>
      </p:sp>
      <p:sp>
        <p:nvSpPr>
          <p:cNvPr id="7" name="yt_shape_10026"/>
          <p:cNvSpPr txBox="1"/>
          <p:nvPr/>
        </p:nvSpPr>
        <p:spPr>
          <a:xfrm>
            <a:off x="6878724" y="3486926"/>
            <a:ext cx="1308050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生物化学</a:t>
            </a:r>
          </a:p>
        </p:txBody>
      </p:sp>
      <p:sp>
        <p:nvSpPr>
          <p:cNvPr id="8" name="yt_shape_10027"/>
          <p:cNvSpPr txBox="1"/>
          <p:nvPr/>
        </p:nvSpPr>
        <p:spPr>
          <a:xfrm>
            <a:off x="6770356" y="3967591"/>
            <a:ext cx="1000274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蛋白质</a:t>
            </a:r>
          </a:p>
        </p:txBody>
      </p:sp>
      <p:sp>
        <p:nvSpPr>
          <p:cNvPr id="9" name="yt_shape_10028"/>
          <p:cNvSpPr txBox="1"/>
          <p:nvPr/>
        </p:nvSpPr>
        <p:spPr>
          <a:xfrm>
            <a:off x="8258777" y="4953973"/>
            <a:ext cx="692497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升高</a:t>
            </a:r>
          </a:p>
        </p:txBody>
      </p:sp>
      <p:sp>
        <p:nvSpPr>
          <p:cNvPr id="10" name="yt_shape_10029"/>
          <p:cNvSpPr txBox="1"/>
          <p:nvPr/>
        </p:nvSpPr>
        <p:spPr>
          <a:xfrm>
            <a:off x="7840525" y="5434104"/>
            <a:ext cx="692497" cy="48013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越强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  <p:bldP spid="8" grpId="0" build="allAtOnce"/>
      <p:bldP spid="9" grpId="0" build="allAtOnce"/>
      <p:bldP spid="10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0" name="yt_shape_10030"/>
          <p:cNvSpPr txBox="1"/>
          <p:nvPr/>
        </p:nvSpPr>
        <p:spPr>
          <a:xfrm>
            <a:off x="576000" y="1080000"/>
            <a:ext cx="7771358" cy="42851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.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无机盐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细胞中的大多数无机盐以离子形式存在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10031" name="yt_image_10031" title="H_196.7">
            <a:extLst>
              <a:ext uri="">
                <a16:creationId xmlns:a16="http://schemas.microsoft.com/office/drawing/2014/main" xmlns:a14="http://schemas.microsoft.com/office/drawing/2010/main" xmlns="" id="{5351258F-BC95-41E6-9372-C2FE361B0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4515" y="1774481"/>
            <a:ext cx="9139181" cy="365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33" name="yt_shape_10033"/>
          <p:cNvSpPr txBox="1"/>
          <p:nvPr/>
        </p:nvSpPr>
        <p:spPr>
          <a:xfrm>
            <a:off x="2164103" y="3500281"/>
            <a:ext cx="634789" cy="39280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2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复杂</a:t>
            </a:r>
          </a:p>
        </p:txBody>
      </p:sp>
      <p:sp>
        <p:nvSpPr>
          <p:cNvPr id="10034" name="yt_shape_10034"/>
          <p:cNvSpPr txBox="1"/>
          <p:nvPr/>
        </p:nvSpPr>
        <p:spPr>
          <a:xfrm>
            <a:off x="9349354" y="3083898"/>
            <a:ext cx="1128514" cy="39280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酸碱平衡</a:t>
            </a:r>
            <a:endParaRPr lang="zh-CN" altLang="zh-CN" sz="2200" b="0" i="0" u="none">
              <a:solidFill>
                <a:srgbClr val="FF0000"/>
              </a:solidFill>
              <a:effectLst/>
              <a:latin typeface="Times New Roman" pitchFamily="24"/>
              <a:ea typeface="宋体" pitchFamily="24"/>
            </a:endParaRPr>
          </a:p>
        </p:txBody>
      </p:sp>
      <p:sp>
        <p:nvSpPr>
          <p:cNvPr id="10035" name="yt_shape_10035"/>
          <p:cNvSpPr txBox="1"/>
          <p:nvPr/>
        </p:nvSpPr>
        <p:spPr>
          <a:xfrm>
            <a:off x="8300040" y="3500281"/>
            <a:ext cx="846386" cy="39280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渗透压</a:t>
            </a:r>
            <a:endParaRPr lang="zh-CN" altLang="zh-CN" sz="2200" b="0" i="0" u="none">
              <a:solidFill>
                <a:srgbClr val="FF0000"/>
              </a:solidFill>
              <a:effectLst/>
              <a:latin typeface="Times New Roman" pitchFamily="24"/>
              <a:ea typeface="宋体" pitchFamily="24"/>
            </a:endParaRPr>
          </a:p>
        </p:txBody>
      </p:sp>
      <p:sp>
        <p:nvSpPr>
          <p:cNvPr id="10036" name="yt_shape_10036"/>
          <p:cNvSpPr txBox="1"/>
          <p:nvPr/>
        </p:nvSpPr>
        <p:spPr>
          <a:xfrm>
            <a:off x="1920946" y="4255076"/>
            <a:ext cx="743793" cy="39626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en-US" altLang="zh-CN" sz="22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Mg</a:t>
            </a:r>
            <a:r>
              <a:rPr lang="en-US" altLang="zh-CN" sz="22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200" b="0" i="0" u="none" baseline="30000" smtClean="0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＋</a:t>
            </a:r>
            <a:endParaRPr lang="zh-CN" altLang="zh-CN" sz="2200" b="0" i="0" u="none" baseline="30000">
              <a:solidFill>
                <a:srgbClr val="FF0000"/>
              </a:solidFill>
              <a:effectLst/>
              <a:latin typeface="宋体" pitchFamily="24"/>
              <a:ea typeface="宋体" pitchFamily="24"/>
            </a:endParaRPr>
          </a:p>
        </p:txBody>
      </p:sp>
      <p:sp>
        <p:nvSpPr>
          <p:cNvPr id="8" name="yt_shape_10037"/>
          <p:cNvSpPr txBox="1"/>
          <p:nvPr/>
        </p:nvSpPr>
        <p:spPr>
          <a:xfrm>
            <a:off x="4444427" y="4306281"/>
            <a:ext cx="634789" cy="39280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2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血钙</a:t>
            </a:r>
          </a:p>
        </p:txBody>
      </p:sp>
      <p:sp>
        <p:nvSpPr>
          <p:cNvPr id="9" name="yt_shape_10038"/>
          <p:cNvSpPr txBox="1"/>
          <p:nvPr/>
        </p:nvSpPr>
        <p:spPr>
          <a:xfrm>
            <a:off x="2041172" y="4699712"/>
            <a:ext cx="634789" cy="39626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en-US" altLang="zh-CN" sz="22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Fe</a:t>
            </a:r>
            <a:r>
              <a:rPr lang="en-US" altLang="zh-CN" sz="2200" b="0" i="0" u="none" baseline="3000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200" b="0" i="0" u="none" baseline="30000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＋</a:t>
            </a:r>
          </a:p>
        </p:txBody>
      </p:sp>
      <p:sp>
        <p:nvSpPr>
          <p:cNvPr id="10" name="yt_shape_10039"/>
          <p:cNvSpPr txBox="1"/>
          <p:nvPr/>
        </p:nvSpPr>
        <p:spPr>
          <a:xfrm>
            <a:off x="5324451" y="5016183"/>
            <a:ext cx="916918" cy="39280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l" eaLnBrk="1" latinLnBrk="0" hangingPunct="0">
              <a:lnSpc>
                <a:spcPct val="129999"/>
              </a:lnSpc>
            </a:pPr>
            <a:r>
              <a:rPr lang="zh-CN" altLang="zh-CN" sz="2200" b="0" i="0" u="none" smtClean="0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 </a:t>
            </a:r>
            <a:r>
              <a:rPr lang="zh-CN" altLang="zh-CN" sz="22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兴奋性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3" grpId="0" build="allAtOnce"/>
      <p:bldP spid="10034" grpId="0" build="allAtOnce"/>
      <p:bldP spid="10035" grpId="0" build="allAtOnce"/>
      <p:bldP spid="10036" grpId="0" build="allAtOnce"/>
      <p:bldP spid="8" grpId="0" build="allAtOnce"/>
      <p:bldP spid="9" grpId="0" build="allAtOnce"/>
      <p:bldP spid="10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" name="yt_shape_10041"/>
          <p:cNvSpPr txBox="1"/>
          <p:nvPr/>
        </p:nvSpPr>
        <p:spPr>
          <a:xfrm>
            <a:off x="576127" y="1799907"/>
            <a:ext cx="10370075" cy="3841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易错提醒</a:t>
            </a:r>
            <a:r>
              <a:rPr lang="en-US" altLang="zh-CN" sz="2400" b="1" i="0" u="none" smtClean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不能准确记忆组成细胞的大量元素</a:t>
            </a: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、</a:t>
            </a: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微量元素及特定元素构成的化合物</a:t>
            </a: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易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错提醒</a:t>
            </a:r>
            <a:r>
              <a:rPr lang="en-US" altLang="zh-CN" sz="2400" b="1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水是组成细胞的含量最多的化合物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要辨析水的两种存在形式与细胞生命活动的关系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活细胞中含量最多的化合物是水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含量最多的有机化合物是蛋白质</a:t>
            </a:r>
            <a:r>
              <a:rPr lang="zh-CN" altLang="zh-CN" sz="2400" b="0" i="0" u="none" spc="150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 种子在晒干的过程中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失去大量的自由水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而使其代谢水平降低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便于储存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E3F2BCD2-ECEC-CEF9-9EA1-314DF81D6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403" y="1080000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1">
            <a:extLst>
              <a:ext uri="{FF2B5EF4-FFF2-40B4-BE49-F238E27FC236}">
                <a16:creationId xmlns:a16="http://schemas.microsoft.com/office/drawing/2014/main" id="{B28CB9AC-BDBF-3F48-72B6-777E66F2E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814" y="1239061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二维过关——过易错</a:t>
            </a:r>
            <a:endParaRPr lang="zh-CN" sz="120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7" name="yt_shape_10047"/>
          <p:cNvSpPr txBox="1"/>
          <p:nvPr/>
        </p:nvSpPr>
        <p:spPr>
          <a:xfrm>
            <a:off x="576127" y="1943925"/>
            <a:ext cx="10370075" cy="138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 smtClean="0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例题</a:t>
            </a:r>
            <a:r>
              <a:rPr lang="en-US" altLang="zh-CN" sz="2400" b="1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1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2025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江苏学测合格考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卷柏常被称为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九死还魂草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枯萎的卷柏一旦得到雨水的滋润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就能恢复生机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卷柏枯萎过程中失去的物质主要是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A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</a:p>
        </p:txBody>
      </p:sp>
      <p:graphicFrame>
        <p:nvGraphicFramePr>
          <p:cNvPr id="10049" name="yt_table_10049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924918"/>
              </p:ext>
            </p:extLst>
          </p:nvPr>
        </p:nvGraphicFramePr>
        <p:xfrm>
          <a:off x="576056" y="3271151"/>
          <a:ext cx="5742623" cy="950976"/>
        </p:xfrm>
        <a:graphic>
          <a:graphicData uri="http://schemas.openxmlformats.org/drawingml/2006/table">
            <a:tbl>
              <a:tblPr/>
              <a:tblGrid>
                <a:gridCol w="2880043">
                  <a:extLst>
                    <a:ext uri="{9D8B030D-6E8A-4147-A177-3AD203B41FA5}">
                      <a16:colId xmlns:a16="http://schemas.microsoft.com/office/drawing/2014/main" val="10040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10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自由水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结合水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无机盐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纤维素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E663D721-6B4E-BD78-6351-19468D732D8A}"/>
              </a:ext>
            </a:extLst>
          </p:cNvPr>
          <p:cNvSpPr txBox="1"/>
          <p:nvPr/>
        </p:nvSpPr>
        <p:spPr>
          <a:xfrm>
            <a:off x="1440497" y="2814720"/>
            <a:ext cx="400748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E3F2BCD2-ECEC-CEF9-9EA1-314DF81D6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403" y="1080000"/>
            <a:ext cx="4340225" cy="83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>
            <a:extLst>
              <a:ext uri="{FF2B5EF4-FFF2-40B4-BE49-F238E27FC236}">
                <a16:creationId xmlns:a16="http://schemas.microsoft.com/office/drawing/2014/main" id="{B28CB9AC-BDBF-3F48-72B6-777E66F2E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814" y="1239061"/>
            <a:ext cx="3312718" cy="39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214" tIns="57607" rIns="115214" bIns="57607">
            <a:spAutoFit/>
          </a:bodyPr>
          <a:lstStyle/>
          <a:p>
            <a:pPr algn="ctr" fontAlgn="base">
              <a:lnSpc>
                <a:spcPct val="100000"/>
              </a:lnSpc>
            </a:pPr>
            <a:r>
              <a:rPr lang="zh-CN" sz="26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三维过关——过典题</a:t>
            </a:r>
            <a:endParaRPr lang="zh-CN" sz="120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1" name="yt_shape_10051"/>
          <p:cNvSpPr txBox="1"/>
          <p:nvPr/>
        </p:nvSpPr>
        <p:spPr>
          <a:xfrm>
            <a:off x="576128" y="1080000"/>
            <a:ext cx="10370075" cy="138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黑体" pitchFamily="24"/>
              </a:rPr>
              <a:t>例题</a:t>
            </a:r>
            <a:r>
              <a:rPr lang="en-US" altLang="zh-CN" sz="2400" b="1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　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2026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届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Times New Roman" pitchFamily="24"/>
              </a:rPr>
              <a:t>·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楷体" pitchFamily="24"/>
              </a:rPr>
              <a:t>淮安学测合格考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）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2022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年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世界水日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中国水周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的活动主题是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“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推进地下水超采综合治理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，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复苏河湖生态环境</a:t>
            </a:r>
            <a:r>
              <a:rPr lang="en-US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”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。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Times New Roman" pitchFamily="24"/>
                <a:ea typeface="宋体" pitchFamily="24"/>
              </a:rPr>
              <a:t>下列不属于细胞中自由水作用的是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（　</a:t>
            </a:r>
            <a:r>
              <a:rPr lang="en-US" altLang="zh-CN" sz="2400" b="0" i="0" u="none">
                <a:solidFill>
                  <a:srgbClr val="FF0000">
                    <a:alpha val="0"/>
                  </a:srgbClr>
                </a:solidFill>
                <a:effectLst/>
                <a:latin typeface="Times New Roman" pitchFamily="24"/>
                <a:ea typeface="宋体" pitchFamily="24"/>
              </a:rPr>
              <a:t>B</a:t>
            </a:r>
            <a:r>
              <a:rPr lang="zh-CN" altLang="zh-CN" sz="2400" b="0" i="0" u="none">
                <a:solidFill>
                  <a:srgbClr val="000000"/>
                </a:solidFill>
                <a:effectLst/>
                <a:latin typeface="宋体" pitchFamily="24"/>
                <a:ea typeface="宋体" pitchFamily="24"/>
              </a:rPr>
              <a:t>　）</a:t>
            </a:r>
          </a:p>
        </p:txBody>
      </p:sp>
      <p:graphicFrame>
        <p:nvGraphicFramePr>
          <p:cNvPr id="10052" name="yt_table_10052" title="H_74.88">
            <a:extLst>
              <a:ext uri="{FF2B5EF4-FFF2-40B4-BE49-F238E27FC236}">
                <a16:creationId xmlns:a16="http://schemas.microsoft.com/office/drawing/2014/main" id="{85F9CD91-DE56-4981-AD6D-3D4292DC4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329802"/>
              </p:ext>
            </p:extLst>
          </p:nvPr>
        </p:nvGraphicFramePr>
        <p:xfrm>
          <a:off x="576056" y="2519566"/>
          <a:ext cx="7248843" cy="950976"/>
        </p:xfrm>
        <a:graphic>
          <a:graphicData uri="http://schemas.openxmlformats.org/drawingml/2006/table">
            <a:tbl>
              <a:tblPr/>
              <a:tblGrid>
                <a:gridCol w="3776980">
                  <a:extLst>
                    <a:ext uri="{9D8B030D-6E8A-4147-A177-3AD203B41FA5}">
                      <a16:colId xmlns:a16="http://schemas.microsoft.com/office/drawing/2014/main" val="10004"/>
                    </a:ext>
                  </a:extLst>
                </a:gridCol>
                <a:gridCol w="3471863">
                  <a:extLst>
                    <a:ext uri="{9D8B030D-6E8A-4147-A177-3AD203B41FA5}">
                      <a16:colId xmlns:a16="http://schemas.microsoft.com/office/drawing/2014/main" val="1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A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良好溶剂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48254" indent="-448254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B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结构物质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C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运输代谢废物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31746" indent="-431746" algn="l" eaLnBrk="1" fontAlgn="ctr" latinLnBrk="0" hangingPunct="0">
                        <a:lnSpc>
                          <a:spcPct val="129999"/>
                        </a:lnSpc>
                      </a:pP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D</a:t>
                      </a:r>
                      <a:r>
                        <a:rPr lang="en-US" altLang="zh-CN" sz="2400" b="0" i="0" u="none">
                          <a:solidFill>
                            <a:srgbClr val="000000"/>
                          </a:solidFill>
                          <a:effectLst/>
                          <a:latin typeface="宋体" pitchFamily="24"/>
                          <a:ea typeface="宋体" pitchFamily="24"/>
                        </a:rPr>
                        <a:t>.</a:t>
                      </a:r>
                      <a:r>
                        <a:rPr lang="zh-CN" altLang="zh-CN" sz="2400" b="0" i="0" u="none">
                          <a:solidFill>
                            <a:srgbClr val="000000"/>
                          </a:solidFill>
                          <a:effectLst/>
                          <a:latin typeface="Times New Roman" pitchFamily="24"/>
                          <a:ea typeface="宋体" pitchFamily="24"/>
                        </a:rPr>
                        <a:t> 参与生物化学反应</a:t>
                      </a:r>
                    </a:p>
                  </a:txBody>
                  <a:tcPr marL="0" marR="0" marT="0" marB="0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054" name="yt_shape_10054"/>
          <p:cNvSpPr txBox="1"/>
          <p:nvPr/>
        </p:nvSpPr>
        <p:spPr>
          <a:xfrm>
            <a:off x="576000" y="3521120"/>
            <a:ext cx="5232202" cy="41203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indent="609523" algn="l" eaLnBrk="1" latinLnBrk="0" hangingPunct="0">
              <a:lnSpc>
                <a:spcPct val="129999"/>
              </a:lnSpc>
            </a:pP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黑体" pitchFamily="24"/>
              </a:rPr>
              <a:t>解析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：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Times New Roman" pitchFamily="24"/>
                <a:ea typeface="宋体" pitchFamily="24"/>
              </a:rPr>
              <a:t>结合水是细胞的结构物质</a:t>
            </a:r>
            <a:r>
              <a:rPr lang="zh-CN" altLang="zh-CN" sz="2400" b="0" i="0" u="none">
                <a:solidFill>
                  <a:srgbClr val="FF0000"/>
                </a:solidFill>
                <a:effectLst/>
                <a:latin typeface="宋体" pitchFamily="24"/>
                <a:ea typeface="宋体" pitchFamily="24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1571F2D-3D03-A33E-55EE-14B0A4875001}"/>
              </a:ext>
            </a:extLst>
          </p:cNvPr>
          <p:cNvSpPr txBox="1"/>
          <p:nvPr/>
        </p:nvSpPr>
        <p:spPr>
          <a:xfrm>
            <a:off x="3838917" y="1984170"/>
            <a:ext cx="383286" cy="517983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29999"/>
              </a:lnSpc>
            </a:pPr>
            <a:r>
              <a:rPr kumimoji="0" lang="en-US" altLang="zh-CN" sz="2400" b="0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24"/>
                <a:ea typeface="宋体" pitchFamily="24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4" grpId="0" build="allAtOnce"/>
      <p:bldP spid="2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Q0YjJkMTg4OGJjODhiMTNlNWU1OWVhYjQ3N2VjMDYifQ=="/>
</p:tagLst>
</file>

<file path=ppt/theme/theme1.xml><?xml version="1.0" encoding="utf-8"?>
<a:theme xmlns:a="http://schemas.openxmlformats.org/drawingml/2006/main" name="1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1156</Words>
  <Application>Microsoft Office PowerPoint</Application>
  <PresentationFormat>自定义</PresentationFormat>
  <Paragraphs>148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方正楷体_GBK</vt:lpstr>
      <vt:lpstr>黑体</vt:lpstr>
      <vt:lpstr>华文行楷</vt:lpstr>
      <vt:lpstr>楷体</vt:lpstr>
      <vt:lpstr>宋体</vt:lpstr>
      <vt:lpstr>微软雅黑</vt:lpstr>
      <vt:lpstr>Arial</vt:lpstr>
      <vt:lpstr>Times New Roman</vt:lpstr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书链出品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书链出品</dc:title>
  <dc:creator>书链出品</dc:creator>
  <cp:keywords/>
  <dc:description/>
  <cp:lastModifiedBy>Administrator</cp:lastModifiedBy>
  <cp:revision>11</cp:revision>
  <dcterms:created xsi:type="dcterms:W3CDTF">2025-03-28T17:06:50Z</dcterms:created>
  <dcterms:modified xsi:type="dcterms:W3CDTF">2025-03-29T01:30:52Z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5A7D31655BF4437C99ECAE9FF30B2A5C_13</vt:lpwstr>
  </property>
  <property fmtid="{D5CDD505-2E9C-101B-9397-08002B2CF9AE}" pid="3" name="KSOProductBuildVer">
    <vt:lpwstr>2052-12.1.0.15120</vt:lpwstr>
  </property>
</Properties>
</file>