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2"/>
  </p:notesMasterIdLst>
  <p:handoutMasterIdLst>
    <p:handoutMasterId r:id="rId23"/>
  </p:handoutMasterIdLst>
  <p:sldIdLst>
    <p:sldId id="287" r:id="rId4"/>
    <p:sldId id="261" r:id="rId5"/>
    <p:sldId id="262" r:id="rId6"/>
    <p:sldId id="288" r:id="rId7"/>
    <p:sldId id="264" r:id="rId8"/>
    <p:sldId id="289" r:id="rId9"/>
    <p:sldId id="268" r:id="rId10"/>
    <p:sldId id="269" r:id="rId11"/>
    <p:sldId id="272" r:id="rId12"/>
    <p:sldId id="273" r:id="rId13"/>
    <p:sldId id="274" r:id="rId14"/>
    <p:sldId id="276" r:id="rId15"/>
    <p:sldId id="278" r:id="rId16"/>
    <p:sldId id="279" r:id="rId17"/>
    <p:sldId id="280" r:id="rId18"/>
    <p:sldId id="281" r:id="rId19"/>
    <p:sldId id="283" r:id="rId20"/>
    <p:sldId id="284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06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10870" y="1521460"/>
            <a:ext cx="10970260" cy="2152015"/>
          </a:xfrm>
        </p:spPr>
        <p:txBody>
          <a:bodyPr lIns="101600" tIns="38100" rIns="25400" bIns="38100" anchor="b" anchorCtr="0">
            <a:normAutofit/>
          </a:bodyPr>
          <a:lstStyle>
            <a:lvl1pPr algn="ctr">
              <a:defRPr sz="6000" b="1" spc="60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10870" y="3737610"/>
            <a:ext cx="10970260" cy="1596390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5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05" y="1515110"/>
            <a:ext cx="10970895" cy="4736465"/>
          </a:xfrm>
        </p:spPr>
        <p:txBody>
          <a:bodyPr vert="horz" lIns="90170" tIns="46990" rIns="9017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0870" y="625475"/>
            <a:ext cx="10970895" cy="706755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1995" y="3926840"/>
            <a:ext cx="7767955" cy="768350"/>
          </a:xfrm>
        </p:spPr>
        <p:txBody>
          <a:bodyPr lIns="101600" tIns="38100" rIns="63500" bIns="38100" anchor="t" anchorCtr="0">
            <a:normAutofit/>
          </a:bodyPr>
          <a:lstStyle>
            <a:lvl1pPr>
              <a:defRPr sz="4400" b="1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1995" y="4728210"/>
            <a:ext cx="7769225" cy="1078230"/>
          </a:xfrm>
        </p:spPr>
        <p:txBody>
          <a:bodyPr wrap="square"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5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12775" y="1522095"/>
            <a:ext cx="5169535" cy="475107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l">
              <a:buFont typeface="Wingdings" panose="05000000000000000000" charset="0"/>
              <a:buChar char="l"/>
              <a:defRPr>
                <a:latin typeface="+mn-ea"/>
                <a:ea typeface="+mn-ea"/>
                <a:cs typeface="+mn-ea"/>
              </a:defRPr>
            </a:lvl1pPr>
            <a:lvl2pPr marL="457200" indent="0" algn="l">
              <a:buFont typeface="Wingdings" panose="05000000000000000000" charset="0"/>
              <a:buChar char="l"/>
              <a:defRPr/>
            </a:lvl2pPr>
            <a:lvl3pPr marL="914400" indent="0" algn="l">
              <a:buFont typeface="Wingdings" panose="05000000000000000000" charset="0"/>
              <a:buChar char="l"/>
              <a:defRPr/>
            </a:lvl3pPr>
            <a:lvl4pPr marL="1371600" indent="0" algn="l">
              <a:buFont typeface="Wingdings" panose="05000000000000000000" charset="0"/>
              <a:buChar char="l"/>
              <a:defRPr/>
            </a:lvl4pPr>
            <a:lvl5pPr marL="1828800" indent="0" algn="l">
              <a:buFont typeface="Wingdings" panose="05000000000000000000" charset="0"/>
              <a:buChar char="l"/>
              <a:defRPr/>
            </a:lvl5pPr>
          </a:lstStyle>
          <a:p>
            <a:pPr lvl="0"/>
            <a:r>
              <a:rPr dirty="0">
                <a:sym typeface="+mn-ea"/>
              </a:rPr>
              <a:t> 单击此处编辑文本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 userDrawn="1">
            <p:custDataLst>
              <p:tags r:id="rId3"/>
            </p:custDataLst>
          </p:nvPr>
        </p:nvCxnSpPr>
        <p:spPr>
          <a:xfrm>
            <a:off x="6096000" y="1715770"/>
            <a:ext cx="0" cy="4442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10870" y="625475"/>
            <a:ext cx="10970895" cy="706755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412230" y="1522095"/>
            <a:ext cx="5169535" cy="475107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>
            <a:lvl1pPr marL="0" indent="0" algn="l">
              <a:buFont typeface="Wingdings" panose="05000000000000000000" charset="0"/>
              <a:buChar char="l"/>
              <a:defRPr>
                <a:latin typeface="+mn-ea"/>
                <a:ea typeface="+mn-ea"/>
                <a:cs typeface="+mn-ea"/>
              </a:defRPr>
            </a:lvl1pPr>
            <a:lvl2pPr marL="457200" indent="0" algn="l">
              <a:buFont typeface="Wingdings" panose="05000000000000000000" charset="0"/>
              <a:buChar char="l"/>
              <a:defRPr/>
            </a:lvl2pPr>
            <a:lvl3pPr marL="914400" indent="0" algn="l">
              <a:buFont typeface="Wingdings" panose="05000000000000000000" charset="0"/>
              <a:buChar char="l"/>
              <a:defRPr/>
            </a:lvl3pPr>
            <a:lvl4pPr marL="1371600" indent="0" algn="l">
              <a:buFont typeface="Wingdings" panose="05000000000000000000" charset="0"/>
              <a:buChar char="l"/>
              <a:defRPr/>
            </a:lvl4pPr>
            <a:lvl5pPr marL="1828800" indent="0" algn="l">
              <a:buFont typeface="Wingdings" panose="05000000000000000000" charset="0"/>
              <a:buChar char="l"/>
              <a:defRPr/>
            </a:lvl5pPr>
          </a:lstStyle>
          <a:p>
            <a:pPr lvl="0"/>
            <a:r>
              <a:rPr dirty="0">
                <a:sym typeface="+mn-ea"/>
              </a:rPr>
              <a:t> 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19125" y="1428115"/>
            <a:ext cx="5334000" cy="381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125" y="1854200"/>
            <a:ext cx="5334000" cy="440436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00" y="1428115"/>
            <a:ext cx="5344160" cy="381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00" y="1854200"/>
            <a:ext cx="5344160" cy="440436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0870" y="625475"/>
            <a:ext cx="10970895" cy="706755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0870" y="625475"/>
            <a:ext cx="10970895" cy="706755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930" y="914400"/>
            <a:ext cx="1042670" cy="502920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3765" y="914399"/>
            <a:ext cx="9170035" cy="5028565"/>
          </a:xfrm>
        </p:spPr>
        <p:txBody>
          <a:bodyPr vert="eaVert" lIns="46990" tIns="46990" rIns="46990" bIns="46990">
            <a:normAutofit/>
          </a:bodyPr>
          <a:lstStyle>
            <a:lvl1pPr indent="0" eaLnBrk="1" fontAlgn="auto" latinLnBrk="0" hangingPunct="1">
              <a:buFont typeface="Wingdings" panose="05000000000000000000" charset="0"/>
              <a:buChar char="l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buFont typeface="Wingdings" panose="05000000000000000000" charset="0"/>
              <a:buChar char="l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buFont typeface="Wingdings" panose="05000000000000000000" charset="0"/>
              <a:buChar char="l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buFont typeface="Wingdings" panose="05000000000000000000" charset="0"/>
              <a:buChar char="l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buFont typeface="Wingdings" panose="05000000000000000000" charset="0"/>
              <a:buChar char="l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 单击此处编辑文本</a:t>
            </a:r>
            <a:endParaRPr lang="zh-CN" altLang="en-US" dirty="0"/>
          </a:p>
          <a:p>
            <a:pPr lvl="1"/>
            <a:r>
              <a:rPr lang="zh-CN" altLang="en-US" dirty="0"/>
              <a:t> 第二级</a:t>
            </a:r>
            <a:endParaRPr lang="zh-CN" altLang="en-US" dirty="0"/>
          </a:p>
          <a:p>
            <a:pPr lvl="2"/>
            <a:r>
              <a:rPr lang="zh-CN" altLang="en-US" dirty="0"/>
              <a:t> 第三级</a:t>
            </a:r>
            <a:endParaRPr lang="zh-CN" altLang="en-US" dirty="0"/>
          </a:p>
          <a:p>
            <a:pPr lvl="3"/>
            <a:r>
              <a:rPr lang="zh-CN" altLang="en-US" dirty="0"/>
              <a:t> 第四级</a:t>
            </a:r>
            <a:endParaRPr lang="zh-CN" altLang="en-US" dirty="0"/>
          </a:p>
          <a:p>
            <a:pPr lvl="4"/>
            <a:r>
              <a:rPr lang="zh-CN" altLang="en-US" dirty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05" y="775335"/>
            <a:ext cx="10968990" cy="5481955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209802" y="2576987"/>
            <a:ext cx="7772398" cy="1271113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800" normalizeH="0" baseline="0" noProof="1" dirty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2205355" y="3949700"/>
            <a:ext cx="7788910" cy="561975"/>
          </a:xfrm>
        </p:spPr>
        <p:txBody>
          <a:bodyPr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1500"/>
              </a:spcAft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1522413" y="3801840"/>
            <a:ext cx="9144000" cy="1656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0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13410" y="611505"/>
            <a:ext cx="10965180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12775" y="1515745"/>
            <a:ext cx="10965815" cy="4735195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341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27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8590" y="631427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16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35.xml"/><Relationship Id="rId2" Type="http://schemas.openxmlformats.org/officeDocument/2006/relationships/image" Target="../media/image16.png"/><Relationship Id="rId1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17.png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42.xml"/><Relationship Id="rId3" Type="http://schemas.openxmlformats.org/officeDocument/2006/relationships/image" Target="../media/image18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4.xml"/><Relationship Id="rId2" Type="http://schemas.openxmlformats.org/officeDocument/2006/relationships/image" Target="../media/image19.jpeg"/><Relationship Id="rId1" Type="http://schemas.openxmlformats.org/officeDocument/2006/relationships/tags" Target="../tags/tag14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6.xml"/><Relationship Id="rId2" Type="http://schemas.openxmlformats.org/officeDocument/2006/relationships/image" Target="../media/image20.png"/><Relationship Id="rId1" Type="http://schemas.openxmlformats.org/officeDocument/2006/relationships/tags" Target="../tags/tag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1.xml"/><Relationship Id="rId3" Type="http://schemas.openxmlformats.org/officeDocument/2006/relationships/image" Target="../media/image21.png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1.png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17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116.xml"/><Relationship Id="rId2" Type="http://schemas.openxmlformats.org/officeDocument/2006/relationships/image" Target="../media/image5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image" Target="../media/image13.png"/><Relationship Id="rId3" Type="http://schemas.openxmlformats.org/officeDocument/2006/relationships/tags" Target="../tags/tag120.xml"/><Relationship Id="rId2" Type="http://schemas.openxmlformats.org/officeDocument/2006/relationships/image" Target="../media/image12.png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14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image" Target="../media/image15.png"/><Relationship Id="rId1" Type="http://schemas.openxmlformats.org/officeDocument/2006/relationships/tags" Target="../tags/tag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64360" y="144145"/>
            <a:ext cx="9145270" cy="525081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1. A      2. C       3. D      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        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 A </a:t>
            </a:r>
            <a:endParaRPr lang="en-US" altLang="zh-CN" sz="4000" b="1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 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7. C        8. C       9. A       10. C   </a:t>
            </a:r>
            <a:endParaRPr lang="en-US" altLang="zh-CN" sz="4000" b="1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11. C    12. A    13. A        14. B      15. D  </a:t>
            </a:r>
            <a:endParaRPr lang="en-US" altLang="zh-CN" sz="4000" b="1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16. A    17. C    18. B        19. D       20. A  </a:t>
            </a:r>
            <a:endParaRPr lang="en-US" altLang="zh-CN" sz="4000" b="1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21. A    22. A    23. D</a:t>
            </a:r>
            <a:endParaRPr lang="en-US" altLang="zh-CN" sz="4000" b="1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132080" y="-127635"/>
            <a:ext cx="12059920" cy="16236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农村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土地流转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农村家庭承包的土地通过合法的形式，保留承包权，将经营权转让给其他农户或其他经济组织的行为。土地流转和多种形式规模经营，是发展现代农业的必由之路，也是农村改革的基本方向。下图示意2022年全国农户家庭承包土地流转年度变化情况。完成下面小题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/data/temp/53a36740-88b3-11f0-99e1-2adfef62daa6.jpg53a36740-88b3-11f0-99e1-2adfef62daa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459230" y="1278255"/>
            <a:ext cx="9482455" cy="3585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20" h="7440">
                <a:moveTo>
                  <a:pt x="0" y="0"/>
                </a:moveTo>
                <a:lnTo>
                  <a:pt x="11520" y="0"/>
                </a:lnTo>
                <a:lnTo>
                  <a:pt x="1152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Title 6"/>
          <p:cNvSpPr txBox="1"/>
          <p:nvPr>
            <p:custDataLst>
              <p:tags r:id="rId4"/>
            </p:custDataLst>
          </p:nvPr>
        </p:nvSpPr>
        <p:spPr>
          <a:xfrm>
            <a:off x="132080" y="4233545"/>
            <a:ext cx="11773535" cy="19989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3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3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 推行农村土地流转政策的</a:t>
            </a: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</a:t>
            </a: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 ）
A. 耕地资源急剧减少 </a:t>
            </a: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提高土地利用效率</a:t>
            </a: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C. 土地污染退化严重 D. 农业产业结构调整
</a:t>
            </a:r>
            <a:endParaRPr lang="zh-CN" altLang="en-US" sz="23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/data/temp/53a36740-88b3-11f0-99e1-2adfef62daa6.jpg53a36740-88b3-11f0-99e1-2adfef62daa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497965" y="0"/>
            <a:ext cx="8577580" cy="3242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20" h="7440">
                <a:moveTo>
                  <a:pt x="0" y="0"/>
                </a:moveTo>
                <a:lnTo>
                  <a:pt x="11520" y="0"/>
                </a:lnTo>
                <a:lnTo>
                  <a:pt x="1152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44805" y="3291840"/>
            <a:ext cx="11387455" cy="2842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19. 为了保证耕地安全和粮食安全，推动农村土地流转规范有序进行，下列做法合理的是（ ）</a:t>
            </a:r>
            <a:endParaRPr lang="zh-CN" altLang="en-US" sz="23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①监管土地流转后的耕地用途②增加土地流转去向的多元化
③限制出租和转包的面积，鼓励股份合作④完善土地流转的法律法规
A. ①③ </a:t>
            </a:r>
            <a:r>
              <a:rPr lang="en-US" altLang="zh-CN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②③ </a:t>
            </a:r>
            <a:r>
              <a:rPr lang="en-US" altLang="zh-CN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③④</a:t>
            </a:r>
            <a:r>
              <a:rPr lang="en-US" altLang="zh-CN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①④
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20. 为了减少农村耕地撂荒，提高农民种粮的积极性，下列措施合理的是（ ）
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 加强农村基础设施建设</a:t>
            </a:r>
            <a:r>
              <a:rPr lang="en-US" altLang="zh-CN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提高农产品市场价格</a:t>
            </a:r>
            <a:endParaRPr lang="zh-CN" altLang="en-US" sz="23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加大地区粮食储备力度 </a:t>
            </a:r>
            <a:r>
              <a:rPr lang="en-US" altLang="zh-CN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23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en-US" altLang="zh-CN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zh-CN" altLang="en-US" sz="23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推动粮食跨区域流动</a:t>
            </a:r>
            <a:endParaRPr lang="zh-CN" altLang="en-US" sz="23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334645" y="266065"/>
            <a:ext cx="11157585" cy="31013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图为“2010～2016年我国某大城市功能用地的外部扩展与内部更替示意图”。据此完成下面小题。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21. 该时期城市功能用地面积明显增加的是（ ）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居住用地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商业服务设施用地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C. 工业用地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公共管理与服务用地
22. 该时期该市工业用地发生了明显变化，主要原因是工业（ ）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/data/temp/53ae8261-88b3-11f0-84ea-3ea43b451357.jpg53ae8261-88b3-11f0-84ea-3ea43b45135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5121910" y="2595245"/>
            <a:ext cx="7338695" cy="41605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2880">
                <a:moveTo>
                  <a:pt x="3600" y="0"/>
                </a:moveTo>
                <a:lnTo>
                  <a:pt x="3600" y="2880"/>
                </a:lnTo>
                <a:lnTo>
                  <a:pt x="0" y="2880"/>
                </a:lnTo>
                <a:lnTo>
                  <a:pt x="0" y="0"/>
                </a:lnTo>
                <a:lnTo>
                  <a:pt x="360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27330" y="2283460"/>
            <a:ext cx="9453245" cy="2106930"/>
          </a:xfrm>
        </p:spPr>
        <p:txBody>
          <a:bodyPr wrap="square" anchor="t" anchorCtr="0">
            <a:normAutofit fontScale="90000"/>
          </a:bodyPr>
          <a:p>
            <a:r>
              <a:rPr lang="zh-CN" altLang="en-US" sz="2400" b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alibri" panose="020F0502020204030204" charset="0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2400" b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污染环境②单位面积付租能力差</a:t>
            </a:r>
            <a:br>
              <a:rPr lang="zh-CN" altLang="en-US" sz="2400" b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400" b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③信息通达度要求高④耗能多</a:t>
            </a:r>
            <a:br>
              <a:rPr lang="zh-CN" altLang="en-US" sz="2400" b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①②</a:t>
            </a: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②③ </a:t>
            </a:r>
            <a:b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①③ </a:t>
            </a:r>
            <a:r>
              <a:rPr lang="en-US" altLang="zh-CN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②④
23. 2010-2016年间功能用地的</a:t>
            </a:r>
            <a:b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变化表明，该城市（ ）
A. 空间形态变化不大 </a:t>
            </a:r>
            <a:b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已经出现逆城市化 </a:t>
            </a:r>
            <a:b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公共管理与服务落后 </a:t>
            </a:r>
            <a:br>
              <a:rPr lang="zh-CN" altLang="en-US" sz="2665" b="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665" b="0" spc="10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用地规模向外扩展
</a:t>
            </a:r>
            <a:endParaRPr lang="zh-CN" altLang="en-US" sz="2665" b="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43815" y="59055"/>
            <a:ext cx="11719560" cy="14871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24. 阅读材料，回答下列问题。
材料一北川河位于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青海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省，为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黄河二级支流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。流域内海拔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2228～4595m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，年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均降水量575mm，年均蒸发量800～1000mm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。受地势起伏影响，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河水与地下水转换频繁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。20世纪80年代以来，该流域大量选种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小叶耐寒植被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，取得良好的生态效益。
材料二下图为“北川河流域位置与甲、乙两水文站地下水位示意图”。</a:t>
            </a:r>
            <a:endParaRPr lang="zh-CN" altLang="en-US" sz="19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/data/temp/53c7592d-88b3-11f0-af7e-6a12b5a3ccff.jpg53c7592d-88b3-11f0-af7e-6a12b5a3ccff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2097405" y="1657985"/>
            <a:ext cx="7997825" cy="4460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20" h="7440">
                <a:moveTo>
                  <a:pt x="0" y="0"/>
                </a:moveTo>
                <a:lnTo>
                  <a:pt x="11520" y="0"/>
                </a:lnTo>
                <a:lnTo>
                  <a:pt x="1152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4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136525" y="0"/>
            <a:ext cx="11888470" cy="8870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（1）在图b中用箭头表示乙水文站河水与地下水的补给关系，并解释乙水文站径流量大于甲的原因。（6分）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90510" y="398780"/>
            <a:ext cx="3491230" cy="2008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7217" y="886936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乙水文站汇流面积较大；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地下水补给河流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525" y="2045335"/>
            <a:ext cx="8425180" cy="53403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 fontAlgn="ctr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）简析北川河流域</a:t>
            </a:r>
            <a:r>
              <a:rPr lang="zh-CN" altLang="en-US" sz="2400">
                <a:solidFill>
                  <a:srgbClr val="000000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rPr>
              <a:t>地形</a:t>
            </a: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对河流</a:t>
            </a:r>
            <a:r>
              <a:rPr lang="zh-CN" altLang="en-US" sz="2400">
                <a:solidFill>
                  <a:srgbClr val="000000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rPr>
              <a:t>水文特征</a:t>
            </a: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的影响。（</a:t>
            </a:r>
            <a:r>
              <a:rPr lang="en-US" altLang="zh-CN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分）</a:t>
            </a:r>
            <a:endParaRPr lang="zh-CN" altLang="en-US" sz="240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560" y="2578735"/>
            <a:ext cx="10121900" cy="17335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海拔高，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  <a:cs typeface="+mj-ea"/>
              </a:rPr>
              <a:t>结冰期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较长；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相对高度大，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  <a:cs typeface="+mj-ea"/>
              </a:rPr>
              <a:t>流速快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地势西北高东南低，夏季风迎风坡，多地形雨，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  <a:cs typeface="+mj-ea"/>
              </a:rPr>
              <a:t>径流量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增大；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流域两侧的分水岭相距较近，流域面积狭小，径流总量较小等。</a:t>
            </a:r>
            <a:r>
              <a:rPr lang="en-US" altLang="zh-CN" sz="24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 </a:t>
            </a:r>
            <a:endParaRPr lang="en-US" altLang="zh-CN" sz="24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" y="4483735"/>
            <a:ext cx="11736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（3）从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水循环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角度分析该流域种植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小叶耐寒植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被对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提高地下水位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的作用。（6分）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1840" y="5173980"/>
            <a:ext cx="997521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叶面小，植物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</a:rPr>
              <a:t>蒸腾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少；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植被遮阳、阻风、降低土温，减少土壤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</a:rPr>
              <a:t>蒸发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阻滞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</a:rPr>
              <a:t>地表径流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+mj-ea"/>
                <a:ea typeface="+mj-ea"/>
              </a:rPr>
              <a:t>下渗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量增多，地下水位提高。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42875" y="181610"/>
            <a:ext cx="11872595" cy="15443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我国张家界世界地质公园位于湖南省张家界市武陵源区，海拔为300~1300m。张家界地貌是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砂岩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地貌的一种独特类型，它是以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石英砂岩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岩石坚硬，岩层水平分布，垂直节理发育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成景母岩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，在地质作用下形成了以峰墙、方山、峰林、峰丛等为主的地貌景观，且多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谷坡陡直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深度远大于宽度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的峡谷，形成峡谷，峰林纵横交错的景观。该地貌以我国湖南省张家界为代表，但张家界地貌地质遗迹面临潜在破坏的威胁。图1为张家界地貌景观图，图2示意张家界世界地质公园地质简图。</a:t>
            </a:r>
            <a:endParaRPr lang="zh-CN" altLang="en-US" sz="19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039" name="图片 100039" descr="学科网(www.zxxk.com)--教育资源门户，提供试卷、教案、课件、论文、素材以及各类教学资源下载，还有大量而丰富的教学相关资讯！ +jQ1sRiEXiTNAx1ODbqMb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15" y="2013585"/>
            <a:ext cx="8063230" cy="2361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135" y="4312920"/>
            <a:ext cx="768985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 fontAlgn="ctr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）简述张家界地貌的形成过程。（</a:t>
            </a:r>
            <a:r>
              <a:rPr lang="en-US" altLang="zh-CN" sz="2400">
                <a:solidFill>
                  <a:srgbClr val="000000"/>
                </a:solidFill>
                <a:latin typeface="+mn-ea"/>
                <a:cs typeface="+mn-ea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+mn-ea"/>
                <a:cs typeface="+mn-ea"/>
              </a:rPr>
              <a:t>分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240" y="4873625"/>
            <a:ext cx="1174623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远古时期，大量碎屑物质沉积，固结成岩，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形成深厚的石英砂岩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构造运动导致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地壳抬升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，抬升过程中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河流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强烈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下切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，形成高位平坦的地面和低位深切的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峡谷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后经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流水、风化、重力崩塌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等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外力作用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，形成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张家界地貌</a:t>
            </a:r>
            <a:endParaRPr lang="zh-CN" altLang="en-US" sz="2400" b="1">
              <a:solidFill>
                <a:srgbClr val="FF0000"/>
              </a:solidFill>
              <a:latin typeface="+mn-ea"/>
              <a:ea typeface="+mj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3195" y="0"/>
            <a:ext cx="11587480" cy="694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（2）指出张家界地貌中方山、峰林、峰丛形成的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先后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顺序，并说明原因。（8分）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6000" y="80232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顺序：方山、峰丛、峰林。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950" y="1213485"/>
            <a:ext cx="11444605" cy="196723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地壳上升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，形成边缘陡峭、顶部平坦的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方山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当地降水丰富，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流水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沿岩石裂隙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侵蚀成沟谷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，（两侧山体陡峭，形成峰墙），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流水沿沟谷交错侵蚀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，形成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峰丛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流水继续下切，峰丛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基座被切穿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，众多峰柱形成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峰林</a:t>
            </a:r>
            <a:r>
              <a:rPr lang="zh-CN" altLang="en-US" sz="160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6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   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文本框 6"/>
          <p:cNvSpPr txBox="1"/>
          <p:nvPr>
            <p:custDataLst>
              <p:tags r:id="rId1"/>
            </p:custDataLst>
          </p:nvPr>
        </p:nvSpPr>
        <p:spPr>
          <a:xfrm>
            <a:off x="234954" y="30226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2400" b="0" dirty="0" err="1">
                <a:solidFill>
                  <a:schemeClr val="dk1"/>
                </a:solidFill>
                <a:sym typeface="微软雅黑" panose="020B0503020204020204" charset="-122"/>
              </a:rPr>
              <a:t>（</a:t>
            </a:r>
            <a:r>
              <a:rPr lang="en-US" altLang="zh-CN" sz="2400" b="0" dirty="0" err="1">
                <a:solidFill>
                  <a:schemeClr val="dk1"/>
                </a:solidFill>
                <a:sym typeface="微软雅黑" panose="020B0503020204020204" charset="-122"/>
              </a:rPr>
              <a:t>3</a:t>
            </a:r>
            <a:r>
              <a:rPr lang="zh-CN" altLang="en-US" sz="2400" b="0" dirty="0" err="1">
                <a:solidFill>
                  <a:schemeClr val="dk1"/>
                </a:solidFill>
                <a:sym typeface="微软雅黑" panose="020B0503020204020204" charset="-122"/>
              </a:rPr>
              <a:t>）</a:t>
            </a:r>
            <a:r>
              <a:rPr lang="zh-CN" sz="2400" b="0" dirty="0" err="1">
                <a:solidFill>
                  <a:schemeClr val="dk1"/>
                </a:solidFill>
                <a:sym typeface="微软雅黑" panose="020B0503020204020204" charset="-122"/>
              </a:rPr>
              <a:t>简述张家界峰林地貌面临的主要威胁。（4分）</a:t>
            </a:r>
            <a:endParaRPr lang="zh-CN" sz="2400" b="0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825" y="3843655"/>
            <a:ext cx="1112012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亚热带季风气候，年降水量较大，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流水侵蚀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强，影响峰林的稳定性；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旅游业的发展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破坏峰林；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地震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等自然灾害的破坏。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195580" y="121285"/>
            <a:ext cx="11675110" cy="2207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fontScale="4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材料一长三角是国内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生物医药产业领先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的集群地，目前形成了以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上海为核心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江苏、浙江为两翼</a:t>
            </a:r>
            <a:r>
              <a:rPr lang="zh-CN" altLang="en-US" sz="4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的生物医药创新先导区。长三角生物医药技术合作网络以上海为总辐散中心，以南京、杭州、合肥三大省会城市为省域辐散核心，与区域内其他城市形成“一核三心多点”协同演进的模式。
材料二图1为2014—2018年长三角生物医药技术合作网络空间格局示意图，图2为近年上海转出产业占比图。</a:t>
            </a:r>
            <a:endParaRPr lang="zh-CN" altLang="en-US" sz="4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/data/temp/53e61c3a-88b3-11f0-ace2-0a720de749ec.jpg53e61c3a-88b3-11f0-ace2-0a720de749ec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2524760" y="2061845"/>
            <a:ext cx="7604760" cy="48501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7600">
                <a:moveTo>
                  <a:pt x="0" y="0"/>
                </a:moveTo>
                <a:lnTo>
                  <a:pt x="19200" y="0"/>
                </a:lnTo>
                <a:lnTo>
                  <a:pt x="19200" y="6532"/>
                </a:lnTo>
                <a:lnTo>
                  <a:pt x="19192" y="6534"/>
                </a:lnTo>
                <a:cubicBezTo>
                  <a:pt x="16662" y="7188"/>
                  <a:pt x="13373" y="7587"/>
                  <a:pt x="9772" y="7600"/>
                </a:cubicBezTo>
                <a:lnTo>
                  <a:pt x="9601" y="7600"/>
                </a:lnTo>
                <a:lnTo>
                  <a:pt x="9599" y="7600"/>
                </a:lnTo>
                <a:lnTo>
                  <a:pt x="9428" y="7600"/>
                </a:lnTo>
                <a:cubicBezTo>
                  <a:pt x="5826" y="7587"/>
                  <a:pt x="2538" y="7188"/>
                  <a:pt x="7" y="6534"/>
                </a:cubicBezTo>
                <a:lnTo>
                  <a:pt x="0" y="6532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4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217170" y="277495"/>
            <a:ext cx="11922125" cy="9182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（1）长三角生物医药技术合作网络空间格局中，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行政等级越高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在技术合作网络中推动和组织作用越强，试分析原因。（6分）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780" y="1238885"/>
            <a:ext cx="11023600" cy="106680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生物医药技术水平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较先进，产业发展水平较高；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政策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优势明显；城市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经济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实力强，辐射带动作用明显。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805" y="2167890"/>
            <a:ext cx="11331575" cy="804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（2）从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要素约束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角度，指出上海市制造业转出占比较高的原因。（6分）
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6560" y="2620645"/>
            <a:ext cx="10934700" cy="103187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土地价格上涨；工资水平较高；环保约束较强；市场竞争压力较大。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700" y="3568700"/>
            <a:ext cx="11497310" cy="893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3）与安徽省相比，说明江苏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承接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上海市生物医药产业转移的优势条件。（6分）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885" y="4394200"/>
            <a:ext cx="10437495" cy="78168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距离上海市较近，社会经济交流密切，受上海市产业带动作用更强；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生物医药产业基础较好；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相关专业技术人员较多，便于承接产业转移。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data/temp/5351c531-88b3-11f0-90ed-9eff6264072a.jpg5351c531-88b3-11f0-90ed-9eff6264072a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137400" y="546100"/>
            <a:ext cx="4789170" cy="22479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2160">
                <a:moveTo>
                  <a:pt x="0" y="0"/>
                </a:moveTo>
                <a:lnTo>
                  <a:pt x="4320" y="0"/>
                </a:lnTo>
                <a:lnTo>
                  <a:pt x="4320" y="2160"/>
                </a:lnTo>
                <a:lnTo>
                  <a:pt x="0" y="216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92075" y="-624840"/>
            <a:ext cx="12199620" cy="25152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下图为2024年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1月3日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我国某地日出日落时间及太阳轨迹示意图。完成下面小题。
1. 推测该地可能是（ ）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成都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南京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乌鲁木齐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D. 哈尔滨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4"/>
            </p:custDataLst>
          </p:nvPr>
        </p:nvSpPr>
        <p:spPr>
          <a:xfrm>
            <a:off x="92710" y="1403350"/>
            <a:ext cx="11642090" cy="4725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该地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再次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出现图示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太阳运动轨迹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的日期是（ ）
A. 12月22日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6月10日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12月10日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D. 1月15日
3. 该日，该地学校广场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旗杆影子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方向的变化轨迹为（ ）
A. 东北→北→西北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西南→南→东南
C. 西北→南→东北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西北→北→东北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805" y="156210"/>
            <a:ext cx="116389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锢囚锋是由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冷锋追上暖锋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或由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两支冷锋迎面相遇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将锋前的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暖气团抬离地面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，禁锢在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高空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形成的一种特殊锋面。冬半年，来自我国西北、东北的冷锋相遇，使得锋前的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暖空气被抬升到高空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，形成华北锢囚锋。多年气象统计数据显示，华北锢囚锋出现的机率以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3月份最大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（50%），1月份最小（8%）；锋面附近天气恶劣，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多暴雪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。下图为亚洲部分地区某时刻的海平面气压、暴雪分布区示意图。读图，完成下面小题。</a:t>
            </a:r>
            <a:endParaRPr lang="zh-CN" altLang="en-US" sz="20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007" name="图片 100007" descr="学科网(www.zxxk.com)--教育资源门户，提供试卷、教案、课件、论文、素材以及各类教学资源下载，还有大量而丰富的教学相关资讯！ +jQ1sRiEXiTNAx1ODbqMbQ==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0930" y="1924050"/>
            <a:ext cx="5804535" cy="3342005"/>
          </a:xfrm>
          <a:prstGeom prst="rect">
            <a:avLst/>
          </a:prstGeom>
        </p:spPr>
      </p:pic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29540" y="1758315"/>
            <a:ext cx="11151235" cy="54578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与冷锋相比，华北锢囚锋影响下的降雪（ ）
A. 降雪量较小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影响范围窄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持续时间长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天气变化快
5. 导致图示降雪的水汽主要来自（ ）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气流甲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气流丙</a:t>
            </a:r>
            <a:endParaRPr lang="zh-CN" altLang="en-US"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气流甲和丙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气流乙和丙
6. 华北锢囚锋出现的机率以3月份最大，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根本原因是（ ）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春季空气湿润 </a:t>
            </a:r>
            <a:r>
              <a:rPr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春季气温回升快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冷空气势力强</a:t>
            </a:r>
            <a:r>
              <a:rPr altLang="zh-CN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受单一气团控制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6585" y="5482590"/>
            <a:ext cx="5671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月华北气温回升，暖气团势力显著增强，与冷空气形成强烈温差，气压梯度增大，促使冷暖气团频繁交汇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0" y="2082800"/>
            <a:ext cx="8199755" cy="3031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-428625"/>
            <a:ext cx="10287000" cy="7715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53545958-88b3-11f0-b950-d6badf7c1cc7.jpg53545958-88b3-11f0-b950-d6badf7c1cc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096164" y="873408"/>
            <a:ext cx="5926706" cy="326460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2000" y="0"/>
                </a:lnTo>
                <a:lnTo>
                  <a:pt x="120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514350" y="-321945"/>
            <a:ext cx="11938000" cy="11137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下图示意某地质勘探队在局部区域实施钻探作业获得的资料。据此完成下面小题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125" y="688340"/>
            <a:ext cx="8760460" cy="361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 图示区域的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最大高差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可能为（ ）
A. 251m B. 300m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C. 349m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D. 399m
8. 据图可知（ ）
A. 图中河流自西向东流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山顶勘探员可看到甲地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丙地适宜作为宿营地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乙地全年可观看日出
9. 该区域的构造地貌可能是（ ）</a:t>
            </a:r>
            <a:endParaRPr lang="en-US" altLang="zh-CN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0415" y="3930492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 fontAlgn="ctr">
              <a:spcBef>
                <a:spcPct val="0"/>
              </a:spcBef>
              <a:spcAft>
                <a:spcPct val="0"/>
              </a:spcAft>
              <a:tabLst>
                <a:tab pos="3094355" algn="l"/>
              </a:tabLs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. 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25805" y="4138295"/>
            <a:ext cx="1870075" cy="1215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5375" y="5379720"/>
            <a:ext cx="3644900" cy="604520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 fontAlgn="ctr">
              <a:spcBef>
                <a:spcPct val="0"/>
              </a:spcBef>
              <a:spcAft>
                <a:spcPct val="0"/>
              </a:spcAft>
              <a:tabLst>
                <a:tab pos="309435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B. </a:t>
            </a:r>
            <a:endParaRPr lang="en-US" altLang="zh-CN" sz="24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20060" y="4036695"/>
            <a:ext cx="1923415" cy="12731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44285" y="5071110"/>
            <a:ext cx="689610" cy="829945"/>
          </a:xfrm>
          <a:prstGeom prst="rect">
            <a:avLst/>
          </a:prstGeom>
        </p:spPr>
        <p:txBody>
          <a:bodyPr wrap="square">
            <a:spAutoFit/>
          </a:bodyPr>
          <a:p>
            <a:endParaRPr lang="en-US" altLang="zh-CN" sz="2400"/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C. </a:t>
            </a:r>
            <a:endParaRPr lang="en-US" altLang="zh-CN" sz="24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860415" y="4258945"/>
            <a:ext cx="1419860" cy="1181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700770" y="5379720"/>
            <a:ext cx="71691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D.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7"/>
          <a:stretch>
            <a:fillRect/>
          </a:stretch>
        </p:blipFill>
        <p:spPr>
          <a:xfrm>
            <a:off x="8282940" y="4036695"/>
            <a:ext cx="1567815" cy="13430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08125" y="5353685"/>
            <a:ext cx="559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A</a:t>
            </a:r>
            <a:endParaRPr lang="en-US" altLang="zh-CN" sz="24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247015"/>
            <a:ext cx="2974340" cy="2905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336550"/>
            <a:ext cx="9209405" cy="2970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77460" y="69088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上密下疏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5640" y="143827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上疏下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9867967" y="1830612"/>
            <a:ext cx="822185" cy="705924"/>
          </a:xfrm>
          <a:prstGeom prst="rect">
            <a:avLst/>
          </a:prstGeom>
        </p:spPr>
      </p:pic>
      <p:pic>
        <p:nvPicPr>
          <p:cNvPr id="2" name="图片 1" descr="/data/temp/5373a2d7-88b3-11f0-ace2-0a720de749ec.jpg5373a2d7-88b3-11f0-ace2-0a720de749ec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7068185" y="1339215"/>
            <a:ext cx="6055995" cy="35115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59385" y="-58420"/>
            <a:ext cx="11766550" cy="16433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海洋锋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海洋中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特性明显不同的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两种或几种水团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之间形成的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狭窄交界面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。日本暖流在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日本群岛以东海域流入北太平洋的续流部分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称为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黑潮延伸体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北侧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存在明显的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海洋锋区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海洋锋区附近的海—气相互作用十分强烈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。下图示意海域黑潮延伸体的位置。完成下面小题。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020" y="1593850"/>
            <a:ext cx="8246745" cy="4892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 与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海洋锋区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比，黑潮延伸体分布的海域（ ）
A. 渔业资源较多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海水盐度较低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海水蒸发较强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污染扩散较慢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11. 影响黑潮延伸体延伸方向的主要因素是（ ）
A. 海水性质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海陆轮廓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大气环流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入海径流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12. 图示海域海洋锋区两侧海水温度差异最大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的时段是（ ）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2-3月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5-6月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C. 7-8月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10-11月
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020" y="6195695"/>
            <a:ext cx="8120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冬季，高纬度地区，太阳高度小，昼长短，获得太阳辐射少，水温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低。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0280" y="412115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西风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8770" y="127190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水障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65100" y="0"/>
            <a:ext cx="11924665" cy="1851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林线是森林的上限，林线以上没有森林分布。依据气温和降水条件，可估算出我国东南部地区的气候林线可以达到海拔3000～4000米。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矮曲林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也被称为“山顶矮林”，多分布在高山、亚高山的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山顶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（或山脊），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树种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单一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，树木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变形弯曲或矮化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匍匐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地面。因此矮曲林在生态学上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着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山地森林带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上限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，但其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位置与气候林线不符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。如图示意我国部分山地山体高度、矮曲林以及气候林线的分布，完成下面小题</a:t>
            </a:r>
            <a:endParaRPr lang="zh-CN" altLang="en-US" sz="19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/data/temp/5384d202-88b3-11f0-a033-4602461cf702.jpg5384d202-88b3-11f0-a033-4602461cf70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6374130" y="1492250"/>
            <a:ext cx="5977255" cy="45116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0" h="3120">
                <a:moveTo>
                  <a:pt x="0" y="0"/>
                </a:moveTo>
                <a:lnTo>
                  <a:pt x="3120" y="0"/>
                </a:lnTo>
                <a:lnTo>
                  <a:pt x="3120" y="3120"/>
                </a:lnTo>
                <a:lnTo>
                  <a:pt x="0" y="31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65735" y="1892935"/>
            <a:ext cx="8978265" cy="442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 影响图示山地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气候林线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海拔差异的主要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因素是（ ）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纬度位置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海陆位置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海拔高度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山体走向
14. 图中部分矮曲林分布范围未达到山顶的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主要原因是山顶（ ）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330" y="5713730"/>
            <a:ext cx="70167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①②③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B. ②③④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③④⑤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D. ①④⑤
</a:t>
            </a:r>
            <a:endParaRPr lang="zh-CN" altLang="en-US" sz="2400" b="1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6"/>
          <p:cNvSpPr txBox="1"/>
          <p:nvPr>
            <p:custDataLst>
              <p:tags r:id="rId4"/>
            </p:custDataLst>
          </p:nvPr>
        </p:nvSpPr>
        <p:spPr>
          <a:xfrm>
            <a:off x="309884" y="4869816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2400" b="0" dirty="0" err="1">
                <a:solidFill>
                  <a:schemeClr val="dk1"/>
                </a:solidFill>
                <a:latin typeface="Calibri" panose="020F0502020204030204" charset="0"/>
                <a:sym typeface="微软雅黑" panose="020B0503020204020204" charset="-122"/>
              </a:rPr>
              <a:t>①</a:t>
            </a:r>
            <a:r>
              <a:rPr lang="zh-CN" sz="2400" b="0" dirty="0" err="1">
                <a:solidFill>
                  <a:schemeClr val="dk1"/>
                </a:solidFill>
                <a:sym typeface="微软雅黑" panose="020B0503020204020204" charset="-122"/>
              </a:rPr>
              <a:t>气温低</a:t>
            </a:r>
            <a:r>
              <a:rPr lang="zh-CN" sz="2400" b="0" dirty="0" err="1">
                <a:solidFill>
                  <a:schemeClr val="dk1"/>
                </a:solidFill>
                <a:highlight>
                  <a:srgbClr val="00FF00"/>
                </a:highlight>
                <a:sym typeface="微软雅黑" panose="020B0503020204020204" charset="-122"/>
              </a:rPr>
              <a:t>②风力大③坡度陡④土壤贫瘠</a:t>
            </a:r>
            <a:r>
              <a:rPr lang="zh-CN" sz="2400" b="0" dirty="0" err="1">
                <a:solidFill>
                  <a:schemeClr val="dk1"/>
                </a:solidFill>
                <a:sym typeface="微软雅黑" panose="020B0503020204020204" charset="-122"/>
              </a:rPr>
              <a:t>⑤冰川发育</a:t>
            </a:r>
            <a:endParaRPr lang="zh-CN" sz="2400" b="0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3960" y="1533525"/>
            <a:ext cx="958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树木因长期适应强风、积雪及贫瘠土壤等恶劣环境，形成矮化扭曲、匍匐生长的特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征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data/temp/538cf686-88b3-11f0-b950-d6badf7c1cc7.jpg538cf686-88b3-11f0-b950-d6badf7c1cc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719445" y="1405890"/>
            <a:ext cx="6151245" cy="39503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166370" y="648335"/>
            <a:ext cx="11762105" cy="10248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第七次全国人口普查数据显示，2020年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湖南籍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外迁总人口共有8041141人。图为“2020年湖南省外迁人口分省统计图”。完成下面小题。</a:t>
            </a: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15. 甲省级行政区为（ ）
A. 西藏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安徽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C. 天津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广东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370" y="2117725"/>
            <a:ext cx="5245735" cy="3238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16. 与上海相比，甲省级行政区成为湖南人口首要迁入地，主要因（ ）
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A.空间位置邻近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文化习俗相近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资源禀赋迥异 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区域发展差异
17. 湖南人口大量外流，对该省的积极影响主要是（ ）
A.优化人口年龄结构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提高资源环境承载力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缓解农村人地矛盾 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促进新型城镇化发展
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99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990"/>
</p:tagLst>
</file>

<file path=ppt/tags/tag103.xml><?xml version="1.0" encoding="utf-8"?>
<p:tagLst xmlns:p="http://schemas.openxmlformats.org/presentationml/2006/main">
  <p:tag name="KSO_WM_TEMPLATE_THUMBS_INDEX" val="1、4、7、9、12、13、14、17、18、19、25、28、33、36、38、40、43、46、51"/>
  <p:tag name="KSO_WM_TEMPLATE_SUBCATEGORY" val="17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990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</p:tagLst>
</file>

<file path=ppt/tags/tag108.xml><?xml version="1.0" encoding="utf-8"?>
<p:tagLst xmlns:p="http://schemas.openxmlformats.org/presentationml/2006/main">
  <p:tag name="KSO_WM_UNIT_VALUE" val="381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076_1*d*1"/>
  <p:tag name="KSO_WM_TEMPLATE_CATEGORY" val="diagram"/>
  <p:tag name="KSO_WM_TEMPLATE_INDEX" val="2021207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0977ddcfab942c1a8f957812c87e9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35fd9b56673148af8bc0933fa5977402"/>
  <p:tag name="KSO_WM_UNIT_PLACING_PICTURE" val="35fd9b56673148af8bc0933fa5977402"/>
  <p:tag name="KSO_WM_UNIT_SUPPORT_UNIT_TYPE" val="[&quot;d&quot;,&quot;α&quot;,&quot;β&quot;]"/>
  <p:tag name="KSO_WM_TEMPLATE_ASSEMBLE_XID" val="639af9840c9383becde695b2"/>
  <p:tag name="KSO_WM_TEMPLATE_ASSEMBLE_GROUPID" val="639af9840c9383becde695b2"/>
  <p:tag name="WM_BEAUTIFY_ZORDER_FLAG_TAG" val="4"/>
</p:tagLst>
</file>

<file path=ppt/tags/tag10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地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076_1*f*1"/>
  <p:tag name="KSO_WM_TEMPLATE_CATEGORY" val="diagram"/>
  <p:tag name="KSO_WM_TEMPLATE_INDEX" val="2021207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40"/>
  <p:tag name="KSO_WM_UNIT_SHOW_EDIT_AREA_INDICATION" val="1"/>
  <p:tag name="KSO_WM_CHIP_GROUPID" val="5e6b05596848fb12bee65ac8"/>
  <p:tag name="KSO_WM_CHIP_XID" val="5e6b05596848fb12bee65aca"/>
  <p:tag name="KSO_WM_UNIT_DEC_AREA_ID" val="a44939a9ecde49c2b7ceab239baddf97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09b27c58b4941cea1b3fa7cc03b0257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39af9840c9383becde695b2"/>
  <p:tag name="KSO_WM_TEMPLATE_ASSEMBLE_GROUPID" val="639af9840c9383becde695b2"/>
  <p:tag name="WM_BEAUTIFY_ZORDER_FLAG_TAG" val="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  <p:tag name="WM_BEAUTIFY_ZORDER_FLAG_TAG" val="3"/>
</p:tagLst>
</file>

<file path=ppt/tags/tag11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2&quot;,&quot;maxSize&quot;:{&quot;size1&quot;:20},&quot;minSize&quot;:{&quot;size1&quot;:11.2},&quot;normalSize&quot;:{&quot;size1&quot;:11.2},&quot;subLayout&quot;:[{&quot;id&quot;:&quot;2025-09-03T18:47:02&quot;,&quot;margin&quot;:{&quot;bottom&quot;:0.025999998673796654,&quot;left&quot;:1.2699999809265137,&quot;right&quot;:1.2699999809265137,&quot;top&quot;:0.4230000376701355},&quot;type&quot;:0},{&quot;id&quot;:&quot;2025-09-03T18:47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561_1*f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b9c175a8ddcd477e804335d4fb903c4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8db3030bba46c0af0a67d84090b5d9"/>
  <p:tag name="KSO_WM_UNIT_TEXT_FILL_FORE_SCHEMECOLOR_INDEX_BRIGHTNESS" val="0.25"/>
  <p:tag name="KSO_WM_UNIT_TEXT_FILL_FORE_SCHEMECOLOR_INDEX" val="13"/>
  <p:tag name="KSO_WM_UNIT_TEXT_FILL_TYPE" val="1"/>
  <p:tag name="KSO_WM_TEMPLATE_ASSEMBLE_XID" val="60656f514054ed1e2fb807b8"/>
  <p:tag name="KSO_WM_TEMPLATE_ASSEMBLE_GROUPID" val="60656f514054ed1e2fb807b8"/>
  <p:tag name="WM_BEAUTIFY_ZORDER_FLAG_TAG" val="4"/>
</p:tagLst>
</file>

<file path=ppt/tags/tag11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2&quot;,&quot;maxSize&quot;:{&quot;size1&quot;:20},&quot;minSize&quot;:{&quot;size1&quot;:11.2},&quot;normalSize&quot;:{&quot;size1&quot;:11.2},&quot;subLayout&quot;:[{&quot;id&quot;:&quot;2025-09-03T18:47:02&quot;,&quot;margin&quot;:{&quot;bottom&quot;:0.025999998673796654,&quot;left&quot;:1.2699999809265137,&quot;right&quot;:1.2699999809265137,&quot;top&quot;:0.4230000376701355},&quot;type&quot;:0},{&quot;id&quot;:&quot;2025-09-03T18:47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14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</p:tagLst>
</file>

<file path=ppt/tags/tag115.xml><?xml version="1.0" encoding="utf-8"?>
<p:tagLst xmlns:p="http://schemas.openxmlformats.org/presentationml/2006/main">
  <p:tag name="KSO_WM_UNIT_VALUE" val="1904*211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56_1*d*1"/>
  <p:tag name="KSO_WM_TEMPLATE_CATEGORY" val="diagram"/>
  <p:tag name="KSO_WM_TEMPLATE_INDEX" val="2021085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f2f1071c88845dab12dcd4402c69aab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5bf607024c4172860c5b241dae7768"/>
  <p:tag name="KSO_WM_UNIT_PLACING_PICTURE" val="995bf607024c4172860c5b241dae7768"/>
  <p:tag name="KSO_WM_TEMPLATE_ASSEMBLE_XID" val="6130c4e08b5cc6c91112a56b"/>
  <p:tag name="KSO_WM_TEMPLATE_ASSEMBLE_GROUPID" val="6130c4e08b5cc6c91112a56b"/>
  <p:tag name="WM_BEAUTIFY_ZORDER_FLAG_TAG" val="4"/>
</p:tagLst>
</file>

<file path=ppt/tags/tag1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56_1*f*1"/>
  <p:tag name="KSO_WM_TEMPLATE_CATEGORY" val="diagram"/>
  <p:tag name="KSO_WM_TEMPLATE_INDEX" val="2021085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1"/>
  <p:tag name="KSO_WM_UNIT_SHOW_EDIT_AREA_INDICATION" val="1"/>
  <p:tag name="KSO_WM_CHIP_GROUPID" val="5e6b05596848fb12bee65ac8"/>
  <p:tag name="KSO_WM_CHIP_XID" val="5e6b05596848fb12bee65aca"/>
  <p:tag name="KSO_WM_UNIT_DEC_AREA_ID" val="d887781d562a400288dd7084926b567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132f91d220f4e668e51bf54e00cfb97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6b"/>
  <p:tag name="KSO_WM_TEMPLATE_ASSEMBLE_GROUPID" val="6130c4e08b5cc6c91112a56b"/>
  <p:tag name="WM_BEAUTIFY_ZORDER_FLAG_TAG" val="5"/>
</p:tagLst>
</file>

<file path=ppt/tags/tag11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2&quot;,&quot;maxSize&quot;:{&quot;size1&quot;:20},&quot;minSize&quot;:{&quot;size1&quot;:11.2},&quot;normalSize&quot;:{&quot;size1&quot;:11.2},&quot;subLayout&quot;:[{&quot;id&quot;:&quot;2025-09-03T18:47:02&quot;,&quot;margin&quot;:{&quot;bottom&quot;:0.025999998673796654,&quot;left&quot;:1.2699999809265137,&quot;right&quot;:1.2699999809265137,&quot;top&quot;:0.4230000376701355},&quot;type&quot;:0},{&quot;id&quot;:&quot;2025-09-03T18:47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18.xml><?xml version="1.0" encoding="utf-8"?>
<p:tagLst xmlns:p="http://schemas.openxmlformats.org/presentationml/2006/main">
  <p:tag name="KSO_WM_BEAUTIFY_FLAG" val="#wm#"/>
  <p:tag name="KSO_WM_TEMPLATE_CATEGORY" val="diagram"/>
  <p:tag name="KSO_WM_TEMPLATE_INDEX" val="20220058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890_1*i*2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PLACING_PICTURE_MD4" val="7A5771E8F0C5F33BEFFFA9F7C1FFE1CB"/>
  <p:tag name="KSO_WM_UNIT_BLOCK" val="0"/>
  <p:tag name="KSO_WM_UNIT_SM_LIMIT_TYPE" val="2"/>
  <p:tag name="KSO_WM_UNIT_DEC_AREA_ID" val="2b0f70a30e6647e185dbffae2058be74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16ca95bb2a422ac9a2b25"/>
  <p:tag name="KSO_WM_CHIP_XID" val="5ef16ca95bb2a422ac9a2b26"/>
  <p:tag name="KSO_WM_TEMPLATE_ASSEMBLE_XID" val="60656f0f4054ed1e2fb802b8"/>
  <p:tag name="KSO_WM_TEMPLATE_ASSEMBLE_GROUPID" val="60656f0f4054ed1e2fb802b8"/>
  <p:tag name="WM_BEAUTIFY_ZORDER_FLAG_TAG" val="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UNIT_PLACING_PICTURE" val="75f9b0faa384473bb733bca154027e38"/>
  <p:tag name="KSO_WM_TEMPLATE_ASSEMBLE_XID" val="60656f0f4054ed1e2fb802b8"/>
  <p:tag name="KSO_WM_TEMPLATE_ASSEMBLE_GROUPID" val="60656f0f4054ed1e2fb802b8"/>
  <p:tag name="WM_BEAUTIFY_ZORDER_FLAG_TAG" val="5"/>
</p:tagLst>
</file>

<file path=ppt/tags/tag12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0_1*f*1"/>
  <p:tag name="KSO_WM_TEMPLATE_CATEGORY" val="diagram"/>
  <p:tag name="KSO_WM_TEMPLATE_INDEX" val="2021189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c8a71681b09f466b86a846f1dd4477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f6756d09b80488ba66550c07358432c"/>
  <p:tag name="KSO_WM_UNIT_TEXT_FILL_FORE_SCHEMECOLOR_INDEX_BRIGHTNESS" val="0.25"/>
  <p:tag name="KSO_WM_UNIT_TEXT_FILL_FORE_SCHEMECOLOR_INDEX" val="13"/>
  <p:tag name="KSO_WM_UNIT_TEXT_FILL_TYPE" val="1"/>
  <p:tag name="KSO_WM_TEMPLATE_ASSEMBLE_XID" val="60656f0f4054ed1e2fb802b8"/>
  <p:tag name="KSO_WM_TEMPLATE_ASSEMBLE_GROUPID" val="60656f0f4054ed1e2fb802b8"/>
  <p:tag name="WM_BEAUTIFY_ZORDER_FLAG_TAG" val="6"/>
</p:tagLst>
</file>

<file path=ppt/tags/tag12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2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  <p:tag name="WM_BEAUTIFY_ZORDER_FLAG_TAG" val="3"/>
</p:tagLst>
</file>

<file path=ppt/tags/tag124.xml><?xml version="1.0" encoding="utf-8"?>
<p:tagLst xmlns:p="http://schemas.openxmlformats.org/presentationml/2006/main">
  <p:tag name="KSO_WM_UNIT_VALUE" val="550*5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8_1*d*1"/>
  <p:tag name="KSO_WM_TEMPLATE_CATEGORY" val="diagram"/>
  <p:tag name="KSO_WM_TEMPLATE_INDEX" val="202122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b32f073a63e44ec98017386be452294"/>
  <p:tag name="KSO_WM_CHIP_FILLAREA_FILL_RULE" val="{&quot;fill_align&quot;:&quot;rt&quot;,&quot;fill_mode&quot;:&quot;full&quot;,&quot;sacle_strategy&quot;:&quot;smart&quot;}"/>
  <p:tag name="KSO_WM_ASSEMBLE_CHIP_INDEX" val="a89941cca8b846368910b506219f0467"/>
  <p:tag name="KSO_WM_UNIT_PLACING_PICTURE" val="a89941cca8b846368910b506219f0467"/>
  <p:tag name="KSO_WM_TEMPLATE_ASSEMBLE_XID" val="60656f2e4054ed1e2fb80509"/>
  <p:tag name="KSO_WM_TEMPLATE_ASSEMBLE_GROUPID" val="60656f2e4054ed1e2fb80509"/>
  <p:tag name="WM_BEAUTIFY_ZORDER_FLAG_TAG" val="5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2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27.xml><?xml version="1.0" encoding="utf-8"?>
<p:tagLst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4"/>
</p:tagLst>
</file>

<file path=ppt/tags/tag1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5"/>
</p:tagLst>
</file>

<file path=ppt/tags/tag12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31.xml><?xml version="1.0" encoding="utf-8"?>
<p:tagLst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WM_BEAUTIFY_ZORDER_FLAG_TAG" val="4"/>
</p:tagLst>
</file>

<file path=ppt/tags/tag1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5"/>
</p:tagLst>
</file>

<file path=ppt/tags/tag13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34.xml><?xml version="1.0" encoding="utf-8"?>
<p:tagLst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WM_BEAUTIFY_ZORDER_FLAG_TAG" val="4"/>
</p:tagLst>
</file>

<file path=ppt/tags/tag13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83_1*f*1"/>
  <p:tag name="KSO_WM_TEMPLATE_CATEGORY" val="diagram"/>
  <p:tag name="KSO_WM_TEMPLATE_INDEX" val="2021108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00"/>
  <p:tag name="KSO_WM_UNIT_SHOW_EDIT_AREA_INDICATION" val="1"/>
  <p:tag name="KSO_WM_CHIP_GROUPID" val="5e6b05596848fb12bee65ac8"/>
  <p:tag name="KSO_WM_CHIP_XID" val="5e6b05596848fb12bee65aca"/>
  <p:tag name="KSO_WM_UNIT_DEC_AREA_ID" val="70c8755b6f37472d840b2f40d7c25c1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t&quot;,&quot;fill_mode&quot;:&quot;full&quot;,&quot;sacle_strategy&quot;:&quot;smart&quot;}"/>
  <p:tag name="KSO_WM_ASSEMBLE_CHIP_INDEX" val="078f4d704024496f9c40d775791a1fb9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b"/>
  <p:tag name="KSO_WM_TEMPLATE_ASSEMBLE_GROUPID" val="6130c4e08b5cc6c91112a57b"/>
  <p:tag name="WM_BEAUTIFY_ZORDER_FLAG_TAG" val="4"/>
</p:tagLst>
</file>

<file path=ppt/tags/tag137.xml><?xml version="1.0" encoding="utf-8"?>
<p:tagLst xmlns:p="http://schemas.openxmlformats.org/presentationml/2006/main">
  <p:tag name="KSO_WM_UNIT_VALUE" val="508*63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83_1*d*1"/>
  <p:tag name="KSO_WM_TEMPLATE_CATEGORY" val="diagram"/>
  <p:tag name="KSO_WM_TEMPLATE_INDEX" val="2021108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7f42cde7938431285b9c7a82f7bb6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ecba67177d7944619af1f1e77c11ebbe"/>
  <p:tag name="KSO_WM_UNIT_PLACING_PICTURE" val="ecba67177d7944619af1f1e77c11ebbe"/>
  <p:tag name="KSO_WM_TEMPLATE_ASSEMBLE_XID" val="6130c4e08b5cc6c91112a57b"/>
  <p:tag name="KSO_WM_TEMPLATE_ASSEMBLE_GROUPID" val="6130c4e08b5cc6c91112a57b"/>
  <p:tag name="WM_BEAUTIFY_ZORDER_FLAG_TAG" val="5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990_9*a*1"/>
  <p:tag name="KSO_WM_TEMPLATE_CATEGORY" val="custom"/>
  <p:tag name="KSO_WM_TEMPLATE_INDEX" val="20202990"/>
  <p:tag name="KSO_WM_UNIT_LAYERLEVEL" val="1"/>
  <p:tag name="KSO_WM_TAG_VERSION" val="1.0"/>
  <p:tag name="KSO_WM_BEAUTIFY_FLAG" val="#wm#"/>
  <p:tag name="KSO_WM_UNIT_PRESET_TEXT" val="点击输入标题内容"/>
  <p:tag name="KSO_WM_UNIT_TEXT_FILL_FORE_SCHEMECOLOR_INDEX_BRIGHTNESS" val="0.15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  <p:tag name="WM_BEAUTIFY_ZORDER_FLAG_TAG" val="3"/>
</p:tagLst>
</file>

<file path=ppt/tags/tag141.xml><?xml version="1.0" encoding="utf-8"?>
<p:tagLst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WM_BEAUTIFY_ZORDER_FLAG_TAG" val="4"/>
</p:tagLst>
</file>

<file path=ppt/tags/tag14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5"/>
</p:tagLst>
</file>

<file path=ppt/tags/tag14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4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4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4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VALUE" val="1340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6513_1*d*1"/>
  <p:tag name="KSO_WM_TEMPLATE_CATEGORY" val="diagram"/>
  <p:tag name="KSO_WM_TEMPLATE_INDEX" val="2021651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f863303e5984039929be145e6624f6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ee419c50ad746b2ad0a4ccfba072e50"/>
  <p:tag name="KSO_WM_UNIT_PLACING_PICTURE" val="aee419c50ad746b2ad0a4ccfba072e50"/>
  <p:tag name="KSO_WM_TEMPLATE_ASSEMBLE_XID" val="6065703c4054ed1e2fb81460"/>
  <p:tag name="KSO_WM_TEMPLATE_ASSEMBLE_GROUPID" val="6065703c4054ed1e2fb81460"/>
  <p:tag name="WM_BEAUTIFY_ZORDER_FLAG_TAG" val="3"/>
</p:tagLst>
</file>

<file path=ppt/tags/tag15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513_1*f*1"/>
  <p:tag name="KSO_WM_TEMPLATE_CATEGORY" val="diagram"/>
  <p:tag name="KSO_WM_TEMPLATE_INDEX" val="2021651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8"/>
  <p:tag name="KSO_WM_UNIT_SHOW_EDIT_AREA_INDICATION" val="1"/>
  <p:tag name="KSO_WM_CHIP_GROUPID" val="5e6b05596848fb12bee65ac8"/>
  <p:tag name="KSO_WM_CHIP_XID" val="5e6b05596848fb12bee65aca"/>
  <p:tag name="KSO_WM_UNIT_DEC_AREA_ID" val="f55620d7e5bd4c059acb2e6d0f5f452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c1ea06b65a2429dbb43b664cec39464"/>
  <p:tag name="KSO_WM_UNIT_TEXT_FILL_FORE_SCHEMECOLOR_INDEX_BRIGHTNESS" val="0.25"/>
  <p:tag name="KSO_WM_UNIT_TEXT_FILL_FORE_SCHEMECOLOR_INDEX" val="13"/>
  <p:tag name="KSO_WM_UNIT_TEXT_FILL_TYPE" val="1"/>
  <p:tag name="KSO_WM_TEMPLATE_ASSEMBLE_XID" val="6065703c4054ed1e2fb81460"/>
  <p:tag name="KSO_WM_TEMPLATE_ASSEMBLE_GROUPID" val="6065703c4054ed1e2fb81460"/>
  <p:tag name="WM_BEAUTIFY_ZORDER_FLAG_TAG" val="4"/>
</p:tagLst>
</file>

<file path=ppt/tags/tag15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9-03T18:47:03&quot;,&quot;maxSize&quot;:{&quot;size1&quot;:20},&quot;minSize&quot;:{&quot;size1&quot;:11.2},&quot;normalSize&quot;:{&quot;size1&quot;:11.2},&quot;subLayout&quot;:[{&quot;id&quot;:&quot;2025-09-03T18:47:03&quot;,&quot;margin&quot;:{&quot;bottom&quot;:0.025999998673796654,&quot;left&quot;:1.2699999809265137,&quot;right&quot;:1.2699999809265137,&quot;top&quot;:0.4230000376701355},&quot;type&quot;:0},{&quot;id&quot;:&quot;2025-09-03T18:47:0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590CA"/>
      </a:accent1>
      <a:accent2>
        <a:srgbClr val="8EAADC"/>
      </a:accent2>
      <a:accent3>
        <a:srgbClr val="79B6D3"/>
      </a:accent3>
      <a:accent4>
        <a:srgbClr val="70C2C7"/>
      </a:accent4>
      <a:accent5>
        <a:srgbClr val="6BC0A7"/>
      </a:accent5>
      <a:accent6>
        <a:srgbClr val="79BB8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4385</Words>
  <Application>WPS 演示</Application>
  <PresentationFormat>宽屏</PresentationFormat>
  <Paragraphs>149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隶书</vt:lpstr>
      <vt:lpstr>Viner Hand ITC</vt:lpstr>
      <vt:lpstr>Times New Roman</vt:lpstr>
      <vt:lpstr>Segoe UI</vt:lpstr>
      <vt:lpstr>Calibri</vt:lpstr>
      <vt:lpstr>Arial Unicode MS</vt:lpstr>
      <vt:lpstr>Arial Black</vt:lpstr>
      <vt:lpstr>Office 主题​​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①污染环境②单位面积付租能力差 ③信息通达度要求高④耗能多 A. ①②         B. ②③  C. ①③         D. ②④
23. 2010-2016年间功能用地的 变化表明，该城市（ ）
A. 空间形态变化不大  B. 已经出现逆城市化  C. 公共管理与服务落后  D. 用地规模向外扩展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</cp:lastModifiedBy>
  <cp:revision>5</cp:revision>
  <dcterms:created xsi:type="dcterms:W3CDTF">2025-09-03T10:47:00Z</dcterms:created>
  <dcterms:modified xsi:type="dcterms:W3CDTF">2025-09-05T07:17:18Z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/>
  </property>
</Properties>
</file>