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306" r:id="rId4"/>
    <p:sldId id="307" r:id="rId6"/>
    <p:sldId id="308" r:id="rId7"/>
    <p:sldId id="333" r:id="rId8"/>
    <p:sldId id="334" r:id="rId9"/>
    <p:sldId id="309" r:id="rId10"/>
    <p:sldId id="310" r:id="rId11"/>
    <p:sldId id="311" r:id="rId12"/>
    <p:sldId id="312" r:id="rId13"/>
    <p:sldId id="332" r:id="rId14"/>
    <p:sldId id="313" r:id="rId15"/>
    <p:sldId id="316" r:id="rId16"/>
    <p:sldId id="319" r:id="rId17"/>
    <p:sldId id="320" r:id="rId18"/>
    <p:sldId id="335" r:id="rId19"/>
    <p:sldId id="327" r:id="rId20"/>
    <p:sldId id="337" r:id="rId21"/>
    <p:sldId id="328" r:id="rId22"/>
    <p:sldId id="338" r:id="rId23"/>
    <p:sldId id="329" r:id="rId24"/>
    <p:sldId id="339" r:id="rId25"/>
    <p:sldId id="330" r:id="rId26"/>
    <p:sldId id="336" r:id="rId27"/>
    <p:sldId id="304" r:id="rId28"/>
  </p:sldIdLst>
  <p:sldSz cx="12192000" cy="6858000"/>
  <p:notesSz cx="6858000" cy="9144000"/>
  <p:defaultTextStyle>
    <a:defPPr rtl="0">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微软用户" initials="微软用户" lastIdx="0" clrIdx="0"/>
  <p:cmAuthor id="1" name="作者" initials="作" lastIdx="0" clrIdx="3"/>
  <p:cmAuthor id="2" name="weihua" initials="w" lastIdx="0" clrIdx="1"/>
  <p:cmAuthor id="3" name="Author" initials="A" lastIdx="0" clrIdx="2"/>
  <p:cmAuthor id="4" name="win" initials="w" lastIdx="0" clrIdx="0"/>
  <p:cmAuthor id="5" name="xkb1.com" initials="" lastIdx="0" clrIdx="0"/>
  <p:cmAuthor id="6" name="xiaoxuan Zeng" initials="" lastIdx="0" clrIdx="0"/>
  <p:cmAuthor id="7" name="www.xkb1.com" initials="" lastIdx="0" clrIdx="1"/>
  <p:cmAuthor id="8" name="lenovo" initials="" lastIdx="0" clrIdx="0"/>
  <p:cmAuthor id="9" name="dongyu" initials="" lastIdx="0" clrIdx="8"/>
  <p:cmAuthor id="10" name="admin" initials="a" lastIdx="0" clrIdx="0"/>
  <p:cmAuthor id="11" name="86137" initials="8" lastIdx="0" clrIdx="10"/>
  <p:cmAuthor id="12" name="yezi" initials="y" lastIdx="0" clrIdx="11"/>
  <p:cmAuthor id="13" name="杜B格小生" initials="" lastIdx="0" clrIdx="0"/>
  <p:cmAuthor id="14" name="222" initials="" lastIdx="0" clrIdx="0"/>
  <p:cmAuthor id="15" name="Vivian Liu" initials="" lastIdx="0" clrIdx="1"/>
  <p:cmAuthor id="16" name="刘浩" initials="" lastIdx="0" clrIdx="0"/>
  <p:cmAuthor id="17" name="孙宇婷" initials="" lastIdx="0" clrIdx="21"/>
  <p:cmAuthor id="18" name="www" initials="w" lastIdx="0" clrIdx="17"/>
  <p:cmAuthor id="19" name="Windows 用户" initials="" lastIdx="0" clrIdx="0"/>
  <p:cmAuthor id="20" name="ASUS" initials="" lastIdx="0" clrIdx="0"/>
  <p:cmAuthor id="21" name="zangshichen" initials="z" lastIdx="0" clrIdx="20"/>
  <p:cmAuthor id="22" name="自由精灵" initials="自" lastIdx="0" clrIdx="21"/>
  <p:cmAuthor id="2000" name="张瑞霞" initials="authorId_524709945" lastIdx="0" clrIdx="0"/>
  <p:cmAuthor id="2001" name="Dino._6ZFrB7nA" initials="authorId_1257418890" lastIdx="0" clrIdx="1"/>
  <p:cmAuthor id="23" name="CHINESE-BC06F90" initials="" lastIdx="0" clrIdx="0"/>
  <p:cmAuthor id="24" name="古" initials="" lastIdx="0" clrIdx="24"/>
  <p:cmAuthor id="25" name="李彦利" initials="" lastIdx="0" clrIdx="25"/>
  <p:cmAuthor id="49837069" name="DELL" initials="D" lastIdx="0" clrIdx="25"/>
  <p:cmAuthor id="26" name="刘刘" initials="" lastIdx="0" clrIdx="20"/>
  <p:cmAuthor id="28" name="nijingen" initials="n" lastIdx="0" clrIdx="27"/>
  <p:cmAuthor id="29" name="张 林娜" initials="" lastIdx="0" clrIdx="0"/>
  <p:cmAuthor id="30" name="LJH" initials="L" lastIdx="0" clrIdx="0"/>
  <p:cmAuthor id="31" name="未知用户1" initials="未" lastIdx="0" clrIdx="22"/>
  <p:cmAuthor id="32" name="陈庆" initials="陈" lastIdx="0" clrIdx="31"/>
  <p:cmAuthor id="76" name="叶 思冰" initials="叶" lastIdx="0" clrIdx="25"/>
  <p:cmAuthor id="33" name="86138" initials="8" lastIdx="0" clrIdx="33"/>
  <p:cmAuthor id="34" name="a'su's" initials="a" lastIdx="0" clrIdx="33"/>
  <p:cmAuthor id="77" name="zhou ming" initials="zm" lastIdx="0" clrIdx="26"/>
  <p:cmAuthor id="36" name="陈芳" initials="A" lastIdx="0" clrIdx="35"/>
  <p:cmAuthor id="38" name="NFB" initials="N" lastIdx="0" clrIdx="1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5" d="100"/>
          <a:sy n="65" d="100"/>
        </p:scale>
        <p:origin x="6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commentAuthors" Target="commentAuthors.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useBgFill="1">
        <p:nvSpPr>
          <p:cNvPr id="7" name="长方形 6"/>
          <p:cNvSpPr/>
          <p:nvPr/>
        </p:nvSpPr>
        <p:spPr>
          <a:xfrm>
            <a:off x="1528762" y="1473243"/>
            <a:ext cx="9144000" cy="300744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ctrTitle"/>
          </p:nvPr>
        </p:nvSpPr>
        <p:spPr>
          <a:xfrm>
            <a:off x="1801368" y="1664208"/>
            <a:ext cx="8586216" cy="2176272"/>
          </a:xfrm>
        </p:spPr>
        <p:txBody>
          <a:bodyPr rtlCol="0" anchor="ctr">
            <a:normAutofit/>
          </a:bodyPr>
          <a:lstStyle>
            <a:lvl1pPr algn="ctr">
              <a:defRPr sz="66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副标题 2"/>
          <p:cNvSpPr>
            <a:spLocks noGrp="1"/>
          </p:cNvSpPr>
          <p:nvPr>
            <p:ph type="subTitle" idx="1" hasCustomPrompt="1"/>
          </p:nvPr>
        </p:nvSpPr>
        <p:spPr>
          <a:xfrm>
            <a:off x="2487168" y="4142232"/>
            <a:ext cx="7223760" cy="685800"/>
          </a:xfrm>
          <a:solidFill>
            <a:schemeClr val="accent1"/>
          </a:solidFill>
        </p:spPr>
        <p:txBody>
          <a:bodyPr rtlCol="0" anchor="ctr">
            <a:normAutofit/>
          </a:bodyPr>
          <a:lstStyle>
            <a:lvl1pPr marL="0" indent="0" algn="ctr">
              <a:buNone/>
              <a:defRPr sz="2800">
                <a:solidFill>
                  <a:schemeClr val="bg1"/>
                </a:solidFill>
                <a:latin typeface="Microsoft YaHei UI" panose="020B0503020204020204" pitchFamily="34" charset="-122"/>
                <a:ea typeface="Microsoft YaHei UI"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包含 3 张图片的内容">
    <p:spTree>
      <p:nvGrpSpPr>
        <p:cNvPr id="1" name=""/>
        <p:cNvGrpSpPr/>
        <p:nvPr/>
      </p:nvGrpSpPr>
      <p:grpSpPr>
        <a:xfrm>
          <a:off x="0" y="0"/>
          <a:ext cx="0" cy="0"/>
          <a:chOff x="0" y="0"/>
          <a:chExt cx="0" cy="0"/>
        </a:xfrm>
      </p:grpSpPr>
      <p:sp useBgFill="1">
        <p:nvSpPr>
          <p:cNvPr id="4" name="长方形 3"/>
          <p:cNvSpPr/>
          <p:nvPr/>
        </p:nvSpPr>
        <p:spPr>
          <a:xfrm>
            <a:off x="409575" y="633619"/>
            <a:ext cx="4927413"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841248" y="978408"/>
            <a:ext cx="4059936" cy="1106424"/>
          </a:xfrm>
        </p:spPr>
        <p:txBody>
          <a:bodyPr rtlCol="0" anchor="ctr">
            <a:normAutofit/>
          </a:bodyPr>
          <a:lstStyle>
            <a:lvl1pPr>
              <a:defRPr sz="28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p:nvPr>
        </p:nvSpPr>
        <p:spPr>
          <a:xfrm>
            <a:off x="841248" y="2359152"/>
            <a:ext cx="4059936" cy="3429000"/>
          </a:xfrm>
        </p:spPr>
        <p:txBody>
          <a:bodyPr rtlCol="0"/>
          <a:lstStyle>
            <a:lvl1pPr marL="0" indent="0">
              <a:buNone/>
              <a:defRPr sz="1800">
                <a:latin typeface="Microsoft YaHei UI" panose="020B0503020204020204" pitchFamily="34" charset="-122"/>
                <a:ea typeface="Microsoft YaHei UI" panose="020B0503020204020204" pitchFamily="34" charset="-122"/>
              </a:defRPr>
            </a:lvl1pPr>
          </a:lstStyle>
          <a:p>
            <a:pPr lvl="0" rtl="0"/>
            <a:r>
              <a:rPr lang="zh-CN" altLang="en-US" noProof="0"/>
              <a:t>单击此处编辑母版文本样式</a:t>
            </a:r>
            <a:endParaRPr lang="zh-CN" altLang="en-US" noProof="0"/>
          </a:p>
        </p:txBody>
      </p:sp>
      <p:sp>
        <p:nvSpPr>
          <p:cNvPr id="15" name="图片占位符 14"/>
          <p:cNvSpPr>
            <a:spLocks noGrp="1"/>
          </p:cNvSpPr>
          <p:nvPr>
            <p:ph type="pic" sz="quarter" idx="13"/>
          </p:nvPr>
        </p:nvSpPr>
        <p:spPr>
          <a:xfrm>
            <a:off x="8961120" y="566928"/>
            <a:ext cx="2871216" cy="2340864"/>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10" name="图片占位符 14"/>
          <p:cNvSpPr>
            <a:spLocks noGrp="1"/>
          </p:cNvSpPr>
          <p:nvPr>
            <p:ph type="pic" sz="quarter" idx="14"/>
          </p:nvPr>
        </p:nvSpPr>
        <p:spPr>
          <a:xfrm>
            <a:off x="5843016" y="566928"/>
            <a:ext cx="2871216" cy="2340864"/>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5" name="长方形 4"/>
          <p:cNvSpPr/>
          <p:nvPr/>
        </p:nvSpPr>
        <p:spPr>
          <a:xfrm>
            <a:off x="345567" y="117043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2" name="长方形 11"/>
          <p:cNvSpPr/>
          <p:nvPr/>
        </p:nvSpPr>
        <p:spPr>
          <a:xfrm>
            <a:off x="877459" y="2121408"/>
            <a:ext cx="395865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7" name="图片占位符 14"/>
          <p:cNvSpPr>
            <a:spLocks noGrp="1"/>
          </p:cNvSpPr>
          <p:nvPr>
            <p:ph type="pic" sz="quarter" idx="17"/>
          </p:nvPr>
        </p:nvSpPr>
        <p:spPr>
          <a:xfrm>
            <a:off x="5843016" y="3108960"/>
            <a:ext cx="5989320" cy="3054096"/>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18" name="日期占位符 17"/>
          <p:cNvSpPr>
            <a:spLocks noGrp="1"/>
          </p:cNvSpPr>
          <p:nvPr>
            <p:ph type="dt" sz="half" idx="18"/>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19" name="页脚占位符 18"/>
          <p:cNvSpPr>
            <a:spLocks noGrp="1"/>
          </p:cNvSpPr>
          <p:nvPr>
            <p:ph type="ftr" sz="quarter" idx="19"/>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20" name="灯片编号占位符 19"/>
          <p:cNvSpPr>
            <a:spLocks noGrp="1"/>
          </p:cNvSpPr>
          <p:nvPr>
            <p:ph type="sldNum" sz="quarter" idx="20"/>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包含 4 张图片的内容">
    <p:spTree>
      <p:nvGrpSpPr>
        <p:cNvPr id="1" name=""/>
        <p:cNvGrpSpPr/>
        <p:nvPr/>
      </p:nvGrpSpPr>
      <p:grpSpPr>
        <a:xfrm>
          <a:off x="0" y="0"/>
          <a:ext cx="0" cy="0"/>
          <a:chOff x="0" y="0"/>
          <a:chExt cx="0" cy="0"/>
        </a:xfrm>
      </p:grpSpPr>
      <p:sp useBgFill="1">
        <p:nvSpPr>
          <p:cNvPr id="4" name="长方形 3"/>
          <p:cNvSpPr/>
          <p:nvPr/>
        </p:nvSpPr>
        <p:spPr>
          <a:xfrm>
            <a:off x="7324344" y="630936"/>
            <a:ext cx="4517136"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7772400" y="978408"/>
            <a:ext cx="3721608" cy="1106424"/>
          </a:xfrm>
        </p:spPr>
        <p:txBody>
          <a:bodyPr rtlCol="0" anchor="ctr">
            <a:normAutofit/>
          </a:bodyPr>
          <a:lstStyle>
            <a:lvl1pPr>
              <a:defRPr sz="28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15" name="图片占位符 14"/>
          <p:cNvSpPr>
            <a:spLocks noGrp="1"/>
          </p:cNvSpPr>
          <p:nvPr>
            <p:ph type="pic" sz="quarter" idx="13"/>
          </p:nvPr>
        </p:nvSpPr>
        <p:spPr>
          <a:xfrm>
            <a:off x="3767328" y="630936"/>
            <a:ext cx="3246120" cy="2688336"/>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10" name="图片占位符 14"/>
          <p:cNvSpPr>
            <a:spLocks noGrp="1"/>
          </p:cNvSpPr>
          <p:nvPr>
            <p:ph type="pic" sz="quarter" idx="14"/>
          </p:nvPr>
        </p:nvSpPr>
        <p:spPr>
          <a:xfrm>
            <a:off x="411480" y="630936"/>
            <a:ext cx="3246120" cy="2688336"/>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5" name="长方形 4"/>
          <p:cNvSpPr/>
          <p:nvPr/>
        </p:nvSpPr>
        <p:spPr>
          <a:xfrm>
            <a:off x="7260336" y="1179576"/>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7" name="图片占位符 14"/>
          <p:cNvSpPr>
            <a:spLocks noGrp="1"/>
          </p:cNvSpPr>
          <p:nvPr>
            <p:ph type="pic" sz="quarter" idx="17"/>
          </p:nvPr>
        </p:nvSpPr>
        <p:spPr>
          <a:xfrm>
            <a:off x="411480" y="3438144"/>
            <a:ext cx="3246120" cy="2688336"/>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18" name="日期占位符 17"/>
          <p:cNvSpPr>
            <a:spLocks noGrp="1"/>
          </p:cNvSpPr>
          <p:nvPr>
            <p:ph type="dt" sz="half" idx="18"/>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19" name="页脚占位符 18"/>
          <p:cNvSpPr>
            <a:spLocks noGrp="1"/>
          </p:cNvSpPr>
          <p:nvPr>
            <p:ph type="ftr" sz="quarter" idx="19"/>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20" name="灯片编号占位符 19"/>
          <p:cNvSpPr>
            <a:spLocks noGrp="1"/>
          </p:cNvSpPr>
          <p:nvPr>
            <p:ph type="sldNum" sz="quarter" idx="20"/>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
        <p:nvSpPr>
          <p:cNvPr id="6" name="长方形 5"/>
          <p:cNvSpPr/>
          <p:nvPr/>
        </p:nvSpPr>
        <p:spPr>
          <a:xfrm>
            <a:off x="7792216" y="2185416"/>
            <a:ext cx="3683187"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6" name="图片占位符 14"/>
          <p:cNvSpPr>
            <a:spLocks noGrp="1"/>
          </p:cNvSpPr>
          <p:nvPr>
            <p:ph type="pic" sz="quarter" idx="21"/>
          </p:nvPr>
        </p:nvSpPr>
        <p:spPr>
          <a:xfrm>
            <a:off x="3767328" y="3438144"/>
            <a:ext cx="3246120" cy="2688336"/>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8" name="文本占位符 7"/>
          <p:cNvSpPr>
            <a:spLocks noGrp="1"/>
          </p:cNvSpPr>
          <p:nvPr>
            <p:ph type="body" sz="quarter" idx="22"/>
          </p:nvPr>
        </p:nvSpPr>
        <p:spPr>
          <a:xfrm>
            <a:off x="7772400" y="3099816"/>
            <a:ext cx="3721100" cy="447675"/>
          </a:xfrm>
        </p:spPr>
        <p:txBody>
          <a:bodyPr rtlCol="0"/>
          <a:lstStyle>
            <a:lvl1pPr marL="0" indent="0">
              <a:buNone/>
              <a:defRPr sz="1600">
                <a:latin typeface="Microsoft YaHei UI" panose="020B0503020204020204" pitchFamily="34" charset="-122"/>
                <a:ea typeface="Microsoft YaHei UI" panose="020B0503020204020204" pitchFamily="34" charset="-122"/>
              </a:defRPr>
            </a:lvl1pPr>
          </a:lstStyle>
          <a:p>
            <a:pPr lvl="0" rtl="0"/>
            <a:r>
              <a:rPr lang="zh-CN" altLang="en-US" noProof="0"/>
              <a:t>单击此处编辑母版文本样式</a:t>
            </a:r>
            <a:endParaRPr lang="zh-CN" altLang="en-US" noProof="0"/>
          </a:p>
        </p:txBody>
      </p:sp>
      <p:sp>
        <p:nvSpPr>
          <p:cNvPr id="21" name="文本占位符 7"/>
          <p:cNvSpPr>
            <a:spLocks noGrp="1"/>
          </p:cNvSpPr>
          <p:nvPr>
            <p:ph type="body" sz="quarter" idx="23"/>
          </p:nvPr>
        </p:nvSpPr>
        <p:spPr>
          <a:xfrm>
            <a:off x="7772400" y="4215384"/>
            <a:ext cx="3721100" cy="447675"/>
          </a:xfrm>
        </p:spPr>
        <p:txBody>
          <a:bodyPr rtlCol="0"/>
          <a:lstStyle>
            <a:lvl1pPr marL="0" indent="0">
              <a:buNone/>
              <a:defRPr sz="1600">
                <a:latin typeface="Microsoft YaHei UI" panose="020B0503020204020204" pitchFamily="34" charset="-122"/>
                <a:ea typeface="Microsoft YaHei UI" panose="020B0503020204020204" pitchFamily="34" charset="-122"/>
              </a:defRPr>
            </a:lvl1pPr>
          </a:lstStyle>
          <a:p>
            <a:pPr lvl="0" rtl="0"/>
            <a:r>
              <a:rPr lang="zh-CN" altLang="en-US" noProof="0"/>
              <a:t>单击此处编辑母版文本样式</a:t>
            </a:r>
            <a:endParaRPr lang="zh-CN" altLang="en-US" noProof="0"/>
          </a:p>
        </p:txBody>
      </p:sp>
      <p:sp>
        <p:nvSpPr>
          <p:cNvPr id="22" name="文本占位符 7"/>
          <p:cNvSpPr>
            <a:spLocks noGrp="1"/>
          </p:cNvSpPr>
          <p:nvPr>
            <p:ph type="body" sz="quarter" idx="24"/>
          </p:nvPr>
        </p:nvSpPr>
        <p:spPr>
          <a:xfrm>
            <a:off x="7772400" y="5321808"/>
            <a:ext cx="3721100" cy="447675"/>
          </a:xfrm>
        </p:spPr>
        <p:txBody>
          <a:bodyPr rtlCol="0"/>
          <a:lstStyle>
            <a:lvl1pPr marL="0" indent="0">
              <a:buNone/>
              <a:defRPr sz="1600">
                <a:latin typeface="Microsoft YaHei UI" panose="020B0503020204020204" pitchFamily="34" charset="-122"/>
                <a:ea typeface="Microsoft YaHei UI" panose="020B0503020204020204" pitchFamily="34" charset="-122"/>
              </a:defRPr>
            </a:lvl1pPr>
          </a:lstStyle>
          <a:p>
            <a:pPr lvl="0" rtl="0"/>
            <a:r>
              <a:rPr lang="zh-CN" altLang="en-US" noProof="0"/>
              <a:t>单击此处编辑母版文本样式</a:t>
            </a:r>
            <a:endParaRPr lang="zh-CN" altLang="en-US" noProof="0"/>
          </a:p>
        </p:txBody>
      </p:sp>
      <p:sp>
        <p:nvSpPr>
          <p:cNvPr id="23" name="图片占位符 14"/>
          <p:cNvSpPr>
            <a:spLocks noGrp="1"/>
          </p:cNvSpPr>
          <p:nvPr>
            <p:ph type="pic" sz="quarter" idx="25" hasCustomPrompt="1"/>
          </p:nvPr>
        </p:nvSpPr>
        <p:spPr>
          <a:xfrm>
            <a:off x="7772400" y="2532888"/>
            <a:ext cx="457200" cy="457200"/>
          </a:xfrm>
        </p:spPr>
        <p:txBody>
          <a:bodyPr rtlCol="0" anchor="ctr"/>
          <a:lstStyle>
            <a:lvl1pPr algn="ctr">
              <a:buNone/>
              <a:defRPr sz="900">
                <a:latin typeface="Microsoft YaHei UI" panose="020B0503020204020204" pitchFamily="34" charset="-122"/>
                <a:ea typeface="Microsoft YaHei UI" panose="020B0503020204020204" pitchFamily="34" charset="-122"/>
              </a:defRPr>
            </a:lvl1pPr>
          </a:lstStyle>
          <a:p>
            <a:pPr rtl="0"/>
            <a:r>
              <a:rPr lang="zh-CN" altLang="en-US" noProof="0"/>
              <a:t>图标</a:t>
            </a:r>
            <a:endParaRPr lang="zh-CN" altLang="en-US" noProof="0"/>
          </a:p>
        </p:txBody>
      </p:sp>
      <p:sp>
        <p:nvSpPr>
          <p:cNvPr id="24" name="图片占位符 14"/>
          <p:cNvSpPr>
            <a:spLocks noGrp="1"/>
          </p:cNvSpPr>
          <p:nvPr>
            <p:ph type="pic" sz="quarter" idx="26" hasCustomPrompt="1"/>
          </p:nvPr>
        </p:nvSpPr>
        <p:spPr>
          <a:xfrm>
            <a:off x="7772400" y="3630168"/>
            <a:ext cx="457200" cy="457200"/>
          </a:xfrm>
        </p:spPr>
        <p:txBody>
          <a:bodyPr rtlCol="0" anchor="ctr"/>
          <a:lstStyle>
            <a:lvl1pPr algn="ctr">
              <a:buNone/>
              <a:defRPr sz="900">
                <a:latin typeface="Microsoft YaHei UI" panose="020B0503020204020204" pitchFamily="34" charset="-122"/>
                <a:ea typeface="Microsoft YaHei UI" panose="020B0503020204020204" pitchFamily="34" charset="-122"/>
              </a:defRPr>
            </a:lvl1pPr>
          </a:lstStyle>
          <a:p>
            <a:pPr rtl="0"/>
            <a:r>
              <a:rPr lang="zh-CN" altLang="en-US" noProof="0"/>
              <a:t>图标</a:t>
            </a:r>
            <a:endParaRPr lang="zh-CN" altLang="en-US" noProof="0"/>
          </a:p>
        </p:txBody>
      </p:sp>
      <p:sp>
        <p:nvSpPr>
          <p:cNvPr id="25" name="图片占位符 14"/>
          <p:cNvSpPr>
            <a:spLocks noGrp="1"/>
          </p:cNvSpPr>
          <p:nvPr>
            <p:ph type="pic" sz="quarter" idx="27" hasCustomPrompt="1"/>
          </p:nvPr>
        </p:nvSpPr>
        <p:spPr>
          <a:xfrm>
            <a:off x="7772400" y="4754880"/>
            <a:ext cx="457200" cy="457200"/>
          </a:xfrm>
        </p:spPr>
        <p:txBody>
          <a:bodyPr rtlCol="0" anchor="ctr"/>
          <a:lstStyle>
            <a:lvl1pPr algn="ctr">
              <a:buNone/>
              <a:defRPr sz="900">
                <a:latin typeface="Microsoft YaHei UI" panose="020B0503020204020204" pitchFamily="34" charset="-122"/>
                <a:ea typeface="Microsoft YaHei UI" panose="020B0503020204020204" pitchFamily="34" charset="-122"/>
              </a:defRPr>
            </a:lvl1pPr>
          </a:lstStyle>
          <a:p>
            <a:pPr rtl="0"/>
            <a:r>
              <a:rPr lang="zh-CN" altLang="en-US" noProof="0"/>
              <a:t>图标</a:t>
            </a:r>
            <a:endParaRPr lang="zh-CN" altLang="en-U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useBgFill="1">
        <p:nvSpPr>
          <p:cNvPr id="7" name="长方形 6"/>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9" name="长方形 8"/>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1078992" y="1938528"/>
            <a:ext cx="10177272" cy="2990088"/>
          </a:xfrm>
        </p:spPr>
        <p:txBody>
          <a:bodyPr rtlCol="0">
            <a:normAutofit/>
          </a:bodyPr>
          <a:lstStyle>
            <a:lvl1pPr>
              <a:defRPr sz="54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日期占位符 2"/>
          <p:cNvSpPr>
            <a:spLocks noGrp="1"/>
          </p:cNvSpPr>
          <p:nvPr>
            <p:ph type="dt" sz="half" idx="10"/>
          </p:nvPr>
        </p:nvSpPr>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4" name="页脚占位符 3"/>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3" name="页脚占位符 2"/>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4" name="灯片编号占位符 3"/>
          <p:cNvSpPr>
            <a:spLocks noGrp="1"/>
          </p:cNvSpPr>
          <p:nvPr>
            <p:ph type="sldNum" sz="quarter" idx="12"/>
          </p:nvPr>
        </p:nvSpPr>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带标题的内容">
    <p:spTree>
      <p:nvGrpSpPr>
        <p:cNvPr id="1" name=""/>
        <p:cNvGrpSpPr/>
        <p:nvPr/>
      </p:nvGrpSpPr>
      <p:grpSpPr>
        <a:xfrm>
          <a:off x="0" y="0"/>
          <a:ext cx="0" cy="0"/>
          <a:chOff x="0" y="0"/>
          <a:chExt cx="0" cy="0"/>
        </a:xfrm>
      </p:grpSpPr>
      <p:sp useBgFill="1">
        <p:nvSpPr>
          <p:cNvPr id="9" name="长方形 8"/>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1" name="长方形 10"/>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868680" y="1709928"/>
            <a:ext cx="3099816" cy="1709928"/>
          </a:xfrm>
        </p:spPr>
        <p:txBody>
          <a:bodyPr tIns="45720" rtlCol="0" anchor="t">
            <a:normAutofit/>
          </a:bodyPr>
          <a:lstStyle>
            <a:lvl1pPr>
              <a:lnSpc>
                <a:spcPct val="100000"/>
              </a:lnSpc>
              <a:defRPr sz="34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p:nvPr>
        </p:nvSpPr>
        <p:spPr>
          <a:xfrm>
            <a:off x="4965192" y="1709928"/>
            <a:ext cx="6729984" cy="4096512"/>
          </a:xfrm>
        </p:spPr>
        <p:txBody>
          <a:bodyPr rtlCol="0"/>
          <a:lstStyle>
            <a:lvl1pPr>
              <a:defRPr sz="2800">
                <a:latin typeface="Microsoft YaHei UI" panose="020B0503020204020204" pitchFamily="34" charset="-122"/>
                <a:ea typeface="Microsoft YaHei UI" panose="020B0503020204020204" pitchFamily="34" charset="-122"/>
              </a:defRPr>
            </a:lvl1pPr>
            <a:lvl2pPr>
              <a:defRPr sz="2400">
                <a:latin typeface="Microsoft YaHei UI" panose="020B0503020204020204" pitchFamily="34" charset="-122"/>
                <a:ea typeface="Microsoft YaHei UI" panose="020B0503020204020204" pitchFamily="34" charset="-122"/>
              </a:defRPr>
            </a:lvl2pPr>
            <a:lvl3pPr>
              <a:defRPr sz="2000">
                <a:latin typeface="Microsoft YaHei UI" panose="020B0503020204020204" pitchFamily="34" charset="-122"/>
                <a:ea typeface="Microsoft YaHei UI" panose="020B0503020204020204" pitchFamily="34" charset="-122"/>
              </a:defRPr>
            </a:lvl3pPr>
            <a:lvl4pPr>
              <a:defRPr sz="2000">
                <a:latin typeface="Microsoft YaHei UI" panose="020B0503020204020204" pitchFamily="34" charset="-122"/>
                <a:ea typeface="Microsoft YaHei UI" panose="020B0503020204020204" pitchFamily="34" charset="-122"/>
              </a:defRPr>
            </a:lvl4pPr>
            <a:lvl5pPr>
              <a:defRPr sz="2000">
                <a:latin typeface="Microsoft YaHei UI" panose="020B0503020204020204" pitchFamily="34" charset="-122"/>
                <a:ea typeface="Microsoft YaHei UI" panose="020B0503020204020204" pitchFamily="34" charset="-122"/>
              </a:defRPr>
            </a:lvl5pPr>
            <a:lvl6pPr>
              <a:defRPr sz="2000"/>
            </a:lvl6pPr>
            <a:lvl7pPr>
              <a:defRPr sz="2000"/>
            </a:lvl7pPr>
            <a:lvl8pPr>
              <a:defRPr sz="2000"/>
            </a:lvl8pPr>
            <a:lvl9pPr>
              <a:defRPr sz="2000"/>
            </a:lvl9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
        <p:nvSpPr>
          <p:cNvPr id="4" name="文本占位符 3"/>
          <p:cNvSpPr>
            <a:spLocks noGrp="1"/>
          </p:cNvSpPr>
          <p:nvPr>
            <p:ph type="body" sz="half" idx="2"/>
          </p:nvPr>
        </p:nvSpPr>
        <p:spPr>
          <a:xfrm>
            <a:off x="868680" y="3429000"/>
            <a:ext cx="3099816" cy="2066544"/>
          </a:xfrm>
        </p:spPr>
        <p:txBody>
          <a:bodyPr rtlCol="0">
            <a:normAutofit/>
          </a:bodyPr>
          <a:lstStyle>
            <a:lvl1pPr marL="0" indent="0">
              <a:buNone/>
              <a:defRPr sz="1800">
                <a:latin typeface="Microsoft YaHei UI" panose="020B0503020204020204" pitchFamily="34" charset="-122"/>
                <a:ea typeface="Microsoft YaHei UI"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zh-CN" altLang="en-US" noProof="0"/>
              <a:t>单击此处编辑母版文本样式</a:t>
            </a:r>
            <a:endParaRPr lang="zh-CN" altLang="en-US" noProof="0"/>
          </a:p>
        </p:txBody>
      </p:sp>
      <p:sp>
        <p:nvSpPr>
          <p:cNvPr id="5" name="日期占位符 4"/>
          <p:cNvSpPr>
            <a:spLocks noGrp="1"/>
          </p:cNvSpPr>
          <p:nvPr>
            <p:ph type="dt" sz="half" idx="10"/>
          </p:nvPr>
        </p:nvSpPr>
        <p:spPr>
          <a:xfrm>
            <a:off x="868680"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6" name="页脚占位符 5"/>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7" name="灯片编号占位符 6"/>
          <p:cNvSpPr>
            <a:spLocks noGrp="1"/>
          </p:cNvSpPr>
          <p:nvPr>
            <p:ph type="sldNum" sz="quarter" idx="12"/>
          </p:nvPr>
        </p:nvSpPr>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带标题的图片">
    <p:spTree>
      <p:nvGrpSpPr>
        <p:cNvPr id="1" name=""/>
        <p:cNvGrpSpPr/>
        <p:nvPr/>
      </p:nvGrpSpPr>
      <p:grpSpPr>
        <a:xfrm>
          <a:off x="0" y="0"/>
          <a:ext cx="0" cy="0"/>
          <a:chOff x="0" y="0"/>
          <a:chExt cx="0" cy="0"/>
        </a:xfrm>
      </p:grpSpPr>
      <p:sp useBgFill="1">
        <p:nvSpPr>
          <p:cNvPr id="9" name="长方形 8"/>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1" name="长方形 10"/>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868680" y="1709928"/>
            <a:ext cx="3099816" cy="1709928"/>
          </a:xfrm>
        </p:spPr>
        <p:txBody>
          <a:bodyPr tIns="45720" rtlCol="0" anchor="t">
            <a:normAutofit/>
          </a:bodyPr>
          <a:lstStyle>
            <a:lvl1pPr>
              <a:lnSpc>
                <a:spcPct val="100000"/>
              </a:lnSpc>
              <a:defRPr sz="34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图片占位符 2"/>
          <p:cNvSpPr>
            <a:spLocks noGrp="1"/>
          </p:cNvSpPr>
          <p:nvPr>
            <p:ph type="pic" idx="1" hasCustomPrompt="1"/>
          </p:nvPr>
        </p:nvSpPr>
        <p:spPr>
          <a:xfrm>
            <a:off x="4965192" y="1161288"/>
            <a:ext cx="6729984" cy="4645152"/>
          </a:xfrm>
        </p:spPr>
        <p:txBody>
          <a:bodyPr rtlCol="0">
            <a:normAutofit/>
          </a:bodyPr>
          <a:lstStyle>
            <a:lvl1pPr marL="0" indent="0">
              <a:buNone/>
              <a:defRPr sz="28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endParaRPr lang="zh-CN" altLang="en-US" noProof="0"/>
          </a:p>
        </p:txBody>
      </p:sp>
      <p:sp>
        <p:nvSpPr>
          <p:cNvPr id="4" name="文本占位符 3"/>
          <p:cNvSpPr>
            <a:spLocks noGrp="1"/>
          </p:cNvSpPr>
          <p:nvPr>
            <p:ph type="body" sz="half" idx="2"/>
          </p:nvPr>
        </p:nvSpPr>
        <p:spPr>
          <a:xfrm>
            <a:off x="868680" y="3438144"/>
            <a:ext cx="3099816" cy="2057400"/>
          </a:xfrm>
        </p:spPr>
        <p:txBody>
          <a:bodyPr rtlCol="0">
            <a:normAutofit/>
          </a:bodyPr>
          <a:lstStyle>
            <a:lvl1pPr marL="0" indent="0">
              <a:buNone/>
              <a:defRPr sz="1800">
                <a:latin typeface="Microsoft YaHei UI" panose="020B0503020204020204" pitchFamily="34" charset="-122"/>
                <a:ea typeface="Microsoft YaHei UI"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zh-CN" altLang="en-US" noProof="0"/>
              <a:t>单击此处编辑母版文本样式</a:t>
            </a:r>
            <a:endParaRPr lang="zh-CN" altLang="en-US" noProof="0"/>
          </a:p>
        </p:txBody>
      </p:sp>
      <p:sp>
        <p:nvSpPr>
          <p:cNvPr id="5" name="日期占位符 4"/>
          <p:cNvSpPr>
            <a:spLocks noGrp="1"/>
          </p:cNvSpPr>
          <p:nvPr>
            <p:ph type="dt" sz="half" idx="10"/>
          </p:nvPr>
        </p:nvSpPr>
        <p:spPr>
          <a:xfrm>
            <a:off x="868680"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6" name="页脚占位符 5"/>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7" name="灯片编号占位符 6"/>
          <p:cNvSpPr>
            <a:spLocks noGrp="1"/>
          </p:cNvSpPr>
          <p:nvPr>
            <p:ph type="sldNum" sz="quarter" idx="12"/>
          </p:nvPr>
        </p:nvSpPr>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a:xfrm>
            <a:off x="210820" y="88265"/>
            <a:ext cx="11821160" cy="1968500"/>
          </a:xfrm>
        </p:spPr>
        <p:txBody>
          <a:bodyPr>
            <a:normAutofit/>
          </a:bodyPr>
          <a:lstStyle>
            <a:lvl1pPr>
              <a:defRPr sz="2800" b="1">
                <a:latin typeface="微软雅黑" panose="020B0503020204020204" pitchFamily="34" charset="-122"/>
                <a:ea typeface="微软雅黑" panose="020B0503020204020204" pitchFamily="34" charset="-122"/>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324485" y="2242820"/>
            <a:ext cx="11639550" cy="4551045"/>
          </a:xfrm>
        </p:spPr>
        <p:txBody>
          <a:bodyPr>
            <a:normAutofit/>
          </a:bodyPr>
          <a:lstStyle>
            <a:lvl1pPr marL="0" indent="0">
              <a:buNone/>
              <a:defRPr sz="2800" b="1">
                <a:latin typeface="楷体" panose="02010609060101010101" pitchFamily="49" charset="-122"/>
                <a:ea typeface="楷体" panose="02010609060101010101" pitchFamily="49" charset="-122"/>
              </a:defRPr>
            </a:lvl1pPr>
            <a:lvl2pPr marL="457200" indent="0">
              <a:buNone/>
              <a:defRPr sz="2800" b="1">
                <a:latin typeface="楷体" panose="02010609060101010101" pitchFamily="49" charset="-122"/>
                <a:ea typeface="楷体" panose="02010609060101010101" pitchFamily="49" charset="-122"/>
              </a:defRPr>
            </a:lvl2pPr>
            <a:lvl3pPr marL="914400" indent="0">
              <a:buNone/>
              <a:defRPr sz="2800" b="1">
                <a:latin typeface="楷体" panose="02010609060101010101" pitchFamily="49" charset="-122"/>
                <a:ea typeface="楷体" panose="02010609060101010101" pitchFamily="49" charset="-122"/>
              </a:defRPr>
            </a:lvl3pPr>
            <a:lvl4pPr marL="1371600" indent="0">
              <a:buNone/>
              <a:defRPr sz="2800" b="1">
                <a:latin typeface="楷体" panose="02010609060101010101" pitchFamily="49" charset="-122"/>
                <a:ea typeface="楷体" panose="02010609060101010101" pitchFamily="49" charset="-122"/>
              </a:defRPr>
            </a:lvl4pPr>
            <a:lvl5pPr marL="1828800" indent="0">
              <a:buNone/>
              <a:defRPr sz="2800" b="1">
                <a:latin typeface="楷体" panose="02010609060101010101" pitchFamily="49" charset="-122"/>
                <a:ea typeface="楷体" panose="02010609060101010101" pitchFamily="49" charset="-122"/>
              </a:defRPr>
            </a:lvl5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62B3F29B-B31A-47CA-854C-9E3C70A8327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4CE6732-6F5A-40A2-A2DE-1F08E420BE21}" type="slidenum">
              <a:rPr lang="zh-CN" altLang="en-US" smtClean="0"/>
            </a:fld>
            <a:endParaRPr lang="zh-CN" altLang="en-US"/>
          </a:p>
        </p:txBody>
      </p:sp>
      <p:cxnSp>
        <p:nvCxnSpPr>
          <p:cNvPr id="8" name="直接连接符 7"/>
          <p:cNvCxnSpPr/>
          <p:nvPr userDrawn="1"/>
        </p:nvCxnSpPr>
        <p:spPr>
          <a:xfrm>
            <a:off x="324739" y="2149715"/>
            <a:ext cx="11707739" cy="0"/>
          </a:xfrm>
          <a:prstGeom prst="lin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showMasterSp="0" userDrawn="1">
  <p:cSld name="【正文】一部分">
    <p:spTree>
      <p:nvGrpSpPr>
        <p:cNvPr id="1" name=""/>
        <p:cNvGrpSpPr/>
        <p:nvPr/>
      </p:nvGrpSpPr>
      <p:grpSpPr>
        <a:xfrm>
          <a:off x="0" y="0"/>
          <a:ext cx="0" cy="0"/>
          <a:chOff x="0" y="0"/>
          <a:chExt cx="0" cy="0"/>
        </a:xfrm>
      </p:grpSpPr>
      <p:cxnSp>
        <p:nvCxnSpPr>
          <p:cNvPr id="9" name="直接连接符 8"/>
          <p:cNvCxnSpPr/>
          <p:nvPr userDrawn="1"/>
        </p:nvCxnSpPr>
        <p:spPr>
          <a:xfrm>
            <a:off x="350874" y="6582976"/>
            <a:ext cx="7549394"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包含图片的内容">
    <p:spTree>
      <p:nvGrpSpPr>
        <p:cNvPr id="1" name=""/>
        <p:cNvGrpSpPr/>
        <p:nvPr/>
      </p:nvGrpSpPr>
      <p:grpSpPr>
        <a:xfrm>
          <a:off x="0" y="0"/>
          <a:ext cx="0" cy="0"/>
          <a:chOff x="0" y="0"/>
          <a:chExt cx="0" cy="0"/>
        </a:xfrm>
      </p:grpSpPr>
      <p:sp>
        <p:nvSpPr>
          <p:cNvPr id="2" name="标题 1"/>
          <p:cNvSpPr>
            <a:spLocks noGrp="1"/>
          </p:cNvSpPr>
          <p:nvPr>
            <p:ph type="title"/>
          </p:nvPr>
        </p:nvSpPr>
        <p:spPr>
          <a:xfrm>
            <a:off x="5084064" y="1078992"/>
            <a:ext cx="6272784" cy="1536192"/>
          </a:xfrm>
        </p:spPr>
        <p:txBody>
          <a:bodyPr rtlCol="0" anchor="b">
            <a:normAutofit/>
          </a:bodyPr>
          <a:lstStyle>
            <a:lvl1pPr>
              <a:defRPr sz="52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p:nvPr>
        </p:nvSpPr>
        <p:spPr>
          <a:xfrm>
            <a:off x="5084064" y="3355848"/>
            <a:ext cx="6272784" cy="2825496"/>
          </a:xfrm>
        </p:spPr>
        <p:txBody>
          <a:bodyPr rtlCol="0"/>
          <a:lstStyle>
            <a:lvl1pPr>
              <a:buNone/>
              <a:defRPr sz="1800">
                <a:latin typeface="Microsoft YaHei UI" panose="020B0503020204020204" pitchFamily="34" charset="-122"/>
                <a:ea typeface="Microsoft YaHei UI" panose="020B0503020204020204" pitchFamily="34" charset="-122"/>
              </a:defRPr>
            </a:lvl1pPr>
          </a:lstStyle>
          <a:p>
            <a:pPr lvl="0" rtl="0"/>
            <a:r>
              <a:rPr lang="zh-CN" altLang="en-US" noProof="0"/>
              <a:t>单击此处编辑母版文本样式</a:t>
            </a:r>
            <a:endParaRPr lang="zh-CN" altLang="en-US" noProof="0"/>
          </a:p>
        </p:txBody>
      </p:sp>
      <p:sp>
        <p:nvSpPr>
          <p:cNvPr id="4" name="日期占位符 3"/>
          <p:cNvSpPr>
            <a:spLocks noGrp="1"/>
          </p:cNvSpPr>
          <p:nvPr>
            <p:ph type="dt" sz="half" idx="10"/>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5" name="页脚占位符 4"/>
          <p:cNvSpPr>
            <a:spLocks noGrp="1"/>
          </p:cNvSpPr>
          <p:nvPr>
            <p:ph type="ftr" sz="quarter" idx="11"/>
          </p:nvPr>
        </p:nvSpPr>
        <p:spPr>
          <a:xfrm>
            <a:off x="4041648" y="6356350"/>
            <a:ext cx="4114800" cy="365125"/>
          </a:xfrm>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6" name="幻灯片编号占位符 5"/>
          <p:cNvSpPr>
            <a:spLocks noGrp="1"/>
          </p:cNvSpPr>
          <p:nvPr>
            <p:ph type="sldNum" sz="quarter" idx="12"/>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
        <p:nvSpPr>
          <p:cNvPr id="7" name="长方形 6"/>
          <p:cNvSpPr/>
          <p:nvPr/>
        </p:nvSpPr>
        <p:spPr>
          <a:xfrm rot="5400000">
            <a:off x="5317960"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9" name="长方形 8"/>
          <p:cNvSpPr/>
          <p:nvPr/>
        </p:nvSpPr>
        <p:spPr>
          <a:xfrm>
            <a:off x="509926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5" name="图片占位符 14"/>
          <p:cNvSpPr>
            <a:spLocks noGrp="1"/>
          </p:cNvSpPr>
          <p:nvPr>
            <p:ph type="pic" sz="quarter" idx="13"/>
          </p:nvPr>
        </p:nvSpPr>
        <p:spPr>
          <a:xfrm>
            <a:off x="457200" y="603504"/>
            <a:ext cx="4050792" cy="5577840"/>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标题和包含 2 张图片的内容">
    <p:spTree>
      <p:nvGrpSpPr>
        <p:cNvPr id="1" name=""/>
        <p:cNvGrpSpPr/>
        <p:nvPr/>
      </p:nvGrpSpPr>
      <p:grpSpPr>
        <a:xfrm>
          <a:off x="0" y="0"/>
          <a:ext cx="0" cy="0"/>
          <a:chOff x="0" y="0"/>
          <a:chExt cx="0" cy="0"/>
        </a:xfrm>
      </p:grpSpPr>
      <p:sp>
        <p:nvSpPr>
          <p:cNvPr id="2" name="标题 1"/>
          <p:cNvSpPr>
            <a:spLocks noGrp="1"/>
          </p:cNvSpPr>
          <p:nvPr>
            <p:ph type="title"/>
          </p:nvPr>
        </p:nvSpPr>
        <p:spPr>
          <a:xfrm>
            <a:off x="612648" y="1078992"/>
            <a:ext cx="6272784" cy="1536192"/>
          </a:xfrm>
        </p:spPr>
        <p:txBody>
          <a:bodyPr rtlCol="0" anchor="b">
            <a:normAutofit/>
          </a:bodyPr>
          <a:lstStyle>
            <a:lvl1pPr>
              <a:defRPr sz="52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p:nvPr>
        </p:nvSpPr>
        <p:spPr>
          <a:xfrm>
            <a:off x="612648" y="3355848"/>
            <a:ext cx="6272784" cy="2825496"/>
          </a:xfrm>
        </p:spPr>
        <p:txBody>
          <a:bodyPr rtlCol="0"/>
          <a:lstStyle>
            <a:lvl1pPr marL="0" indent="0">
              <a:buNone/>
              <a:defRPr sz="1800">
                <a:latin typeface="Microsoft YaHei UI" panose="020B0503020204020204" pitchFamily="34" charset="-122"/>
                <a:ea typeface="Microsoft YaHei UI" panose="020B0503020204020204" pitchFamily="34" charset="-122"/>
              </a:defRPr>
            </a:lvl1pPr>
          </a:lstStyle>
          <a:p>
            <a:pPr lvl="0" rtl="0"/>
            <a:r>
              <a:rPr lang="zh-CN" altLang="en-US" noProof="0"/>
              <a:t>单击此处编辑母版文本样式</a:t>
            </a:r>
            <a:endParaRPr lang="zh-CN" altLang="en-US" noProof="0"/>
          </a:p>
        </p:txBody>
      </p:sp>
      <p:sp>
        <p:nvSpPr>
          <p:cNvPr id="6" name="幻灯片编号占位符 5"/>
          <p:cNvSpPr>
            <a:spLocks noGrp="1"/>
          </p:cNvSpPr>
          <p:nvPr>
            <p:ph type="sldNum" sz="quarter" idx="12"/>
          </p:nvPr>
        </p:nvSpPr>
        <p:spPr>
          <a:xfrm>
            <a:off x="5605272" y="6356350"/>
            <a:ext cx="128016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
        <p:nvSpPr>
          <p:cNvPr id="7" name="长方形 6"/>
          <p:cNvSpPr/>
          <p:nvPr/>
        </p:nvSpPr>
        <p:spPr>
          <a:xfrm rot="5400000">
            <a:off x="850392" y="36576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5" name="图片占位符 14"/>
          <p:cNvSpPr>
            <a:spLocks noGrp="1"/>
          </p:cNvSpPr>
          <p:nvPr>
            <p:ph type="pic" sz="quarter" idx="13"/>
          </p:nvPr>
        </p:nvSpPr>
        <p:spPr>
          <a:xfrm>
            <a:off x="7680960" y="4352544"/>
            <a:ext cx="4507992" cy="2505456"/>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10" name="图片占位符 14"/>
          <p:cNvSpPr>
            <a:spLocks noGrp="1"/>
          </p:cNvSpPr>
          <p:nvPr>
            <p:ph type="pic" sz="quarter" idx="14"/>
          </p:nvPr>
        </p:nvSpPr>
        <p:spPr>
          <a:xfrm>
            <a:off x="7680960" y="0"/>
            <a:ext cx="4507992" cy="4123944"/>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单击图标添加图片</a:t>
            </a:r>
            <a:endParaRPr lang="zh-CN" altLang="en-US" noProof="0"/>
          </a:p>
        </p:txBody>
      </p:sp>
      <p:sp>
        <p:nvSpPr>
          <p:cNvPr id="8" name="长方形 7"/>
          <p:cNvSpPr/>
          <p:nvPr/>
        </p:nvSpPr>
        <p:spPr>
          <a:xfrm>
            <a:off x="621792"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useBgFill="1">
        <p:nvSpPr>
          <p:cNvPr id="7" name="长方形 6"/>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1078992" y="1938528"/>
            <a:ext cx="7013448" cy="2990088"/>
          </a:xfrm>
        </p:spPr>
        <p:txBody>
          <a:bodyPr rtlCol="0" anchor="ctr">
            <a:normAutofit/>
          </a:bodyPr>
          <a:lstStyle>
            <a:lvl1pPr>
              <a:defRPr sz="54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8613648" y="1938528"/>
            <a:ext cx="2688336" cy="2990088"/>
          </a:xfrm>
          <a:solidFill>
            <a:schemeClr val="accent1"/>
          </a:solidFill>
        </p:spPr>
        <p:txBody>
          <a:bodyPr rtlCol="0" anchor="ctr">
            <a:normAutofit/>
          </a:bodyPr>
          <a:lstStyle>
            <a:lvl1pPr marL="0" indent="0">
              <a:buNone/>
              <a:defRPr sz="2800">
                <a:solidFill>
                  <a:schemeClr val="bg1"/>
                </a:solidFill>
                <a:latin typeface="Microsoft YaHei UI" panose="020B0503020204020204" pitchFamily="34" charset="-122"/>
                <a:ea typeface="Microsoft YaHei UI" panose="020B0503020204020204" pitchFamily="3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zh-CN" altLang="en-US" noProof="0"/>
              <a:t>单击此处编辑母版文本样式</a:t>
            </a:r>
            <a:endParaRPr lang="zh-CN" altLang="en-US" noProof="0"/>
          </a:p>
        </p:txBody>
      </p:sp>
      <p:sp>
        <p:nvSpPr>
          <p:cNvPr id="12" name="长方形 11"/>
          <p:cNvSpPr/>
          <p:nvPr/>
        </p:nvSpPr>
        <p:spPr>
          <a:xfrm>
            <a:off x="609084" y="2965074"/>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4" name="长方形 13"/>
          <p:cNvSpPr/>
          <p:nvPr/>
        </p:nvSpPr>
        <p:spPr>
          <a:xfrm rot="5400000">
            <a:off x="7360539" y="3424428"/>
            <a:ext cx="210312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useBgFill="1">
        <p:nvSpPr>
          <p:cNvPr id="8" name="长方形 7"/>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2" name="长方形 11"/>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1115568" y="548640"/>
            <a:ext cx="10168128" cy="1179576"/>
          </a:xfrm>
        </p:spPr>
        <p:txBody>
          <a:bodyPr rtlCol="0">
            <a:normAutofit/>
          </a:bodyPr>
          <a:lstStyle>
            <a:lvl1pPr>
              <a:defRPr sz="40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p:nvPr>
        </p:nvSpPr>
        <p:spPr>
          <a:xfrm>
            <a:off x="1115568" y="2478024"/>
            <a:ext cx="10168128" cy="3694176"/>
          </a:xfrm>
        </p:spPr>
        <p:txBody>
          <a:bodyPr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
        <p:nvSpPr>
          <p:cNvPr id="4" name="日期占位符 3"/>
          <p:cNvSpPr>
            <a:spLocks noGrp="1"/>
          </p:cNvSpPr>
          <p:nvPr>
            <p:ph type="dt" sz="half" idx="10"/>
          </p:nvPr>
        </p:nvSpPr>
        <p:spPr>
          <a:xfrm>
            <a:off x="1101852"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5" name="页脚占位符 4"/>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6" name="幻灯片编号占位符 5"/>
          <p:cNvSpPr>
            <a:spLocks noGrp="1"/>
          </p:cNvSpPr>
          <p:nvPr>
            <p:ph type="sldNum" sz="quarter" idx="12"/>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引言">
    <p:spTree>
      <p:nvGrpSpPr>
        <p:cNvPr id="1" name=""/>
        <p:cNvGrpSpPr/>
        <p:nvPr/>
      </p:nvGrpSpPr>
      <p:grpSpPr>
        <a:xfrm>
          <a:off x="0" y="0"/>
          <a:ext cx="0" cy="0"/>
          <a:chOff x="0" y="0"/>
          <a:chExt cx="0" cy="0"/>
        </a:xfrm>
      </p:grpSpPr>
      <p:sp>
        <p:nvSpPr>
          <p:cNvPr id="2" name="标题 1"/>
          <p:cNvSpPr>
            <a:spLocks noGrp="1"/>
          </p:cNvSpPr>
          <p:nvPr>
            <p:ph type="title"/>
          </p:nvPr>
        </p:nvSpPr>
        <p:spPr>
          <a:xfrm>
            <a:off x="557784" y="640080"/>
            <a:ext cx="10890504" cy="4114800"/>
          </a:xfrm>
        </p:spPr>
        <p:txBody>
          <a:bodyPr rtlCol="0" anchor="ctr">
            <a:normAutofit/>
          </a:bodyPr>
          <a:lstStyle>
            <a:lvl1pPr algn="ctr">
              <a:defRPr sz="48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useBgFill="1">
        <p:nvSpPr>
          <p:cNvPr id="4" name="长方形 3"/>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5" name="长方形 4"/>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3" name="文本占位符 2"/>
          <p:cNvSpPr>
            <a:spLocks noGrp="1"/>
          </p:cNvSpPr>
          <p:nvPr>
            <p:ph type="body" idx="1"/>
          </p:nvPr>
        </p:nvSpPr>
        <p:spPr>
          <a:xfrm>
            <a:off x="841248" y="5102352"/>
            <a:ext cx="10607040" cy="585216"/>
          </a:xfrm>
          <a:solidFill>
            <a:schemeClr val="accent1"/>
          </a:solidFill>
        </p:spPr>
        <p:txBody>
          <a:bodyPr rtlCol="0" anchor="ctr">
            <a:normAutofit/>
          </a:bodyPr>
          <a:lstStyle>
            <a:lvl1pPr marL="0" indent="0">
              <a:buNone/>
              <a:defRPr sz="2000">
                <a:solidFill>
                  <a:schemeClr val="bg1"/>
                </a:solidFill>
                <a:latin typeface="Microsoft YaHei UI" panose="020B0503020204020204" pitchFamily="34" charset="-122"/>
                <a:ea typeface="Microsoft YaHei UI" panose="020B0503020204020204" pitchFamily="34" charset="-122"/>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zh-CN" altLang="en-US" noProof="0"/>
              <a:t>单击此处编辑母版文本样式</a:t>
            </a:r>
            <a:endParaRPr lang="zh-CN" altLang="en-US" noProof="0"/>
          </a:p>
        </p:txBody>
      </p:sp>
      <p:sp>
        <p:nvSpPr>
          <p:cNvPr id="6" name="日期占位符 5"/>
          <p:cNvSpPr>
            <a:spLocks noGrp="1"/>
          </p:cNvSpPr>
          <p:nvPr>
            <p:ph type="dt" sz="half" idx="10"/>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10" name="页脚占位符 9"/>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11" name="灯片编号占位符 10"/>
          <p:cNvSpPr>
            <a:spLocks noGrp="1"/>
          </p:cNvSpPr>
          <p:nvPr>
            <p:ph type="sldNum" sz="quarter" idx="12"/>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团队">
    <p:spTree>
      <p:nvGrpSpPr>
        <p:cNvPr id="1" name=""/>
        <p:cNvGrpSpPr/>
        <p:nvPr/>
      </p:nvGrpSpPr>
      <p:grpSpPr>
        <a:xfrm>
          <a:off x="0" y="0"/>
          <a:ext cx="0" cy="0"/>
          <a:chOff x="0" y="0"/>
          <a:chExt cx="0" cy="0"/>
        </a:xfrm>
      </p:grpSpPr>
      <p:sp useBgFill="1">
        <p:nvSpPr>
          <p:cNvPr id="9" name="长方形 8"/>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5" name="图片占位符 14"/>
          <p:cNvSpPr>
            <a:spLocks noGrp="1"/>
          </p:cNvSpPr>
          <p:nvPr>
            <p:ph type="pic" sz="quarter" idx="13" hasCustomPrompt="1"/>
          </p:nvPr>
        </p:nvSpPr>
        <p:spPr>
          <a:xfrm>
            <a:off x="5422392" y="2798064"/>
            <a:ext cx="1463040" cy="1481328"/>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照片</a:t>
            </a:r>
            <a:endParaRPr lang="zh-CN" altLang="en-US" noProof="0"/>
          </a:p>
        </p:txBody>
      </p:sp>
      <p:sp>
        <p:nvSpPr>
          <p:cNvPr id="10" name="图片占位符 14"/>
          <p:cNvSpPr>
            <a:spLocks noGrp="1"/>
          </p:cNvSpPr>
          <p:nvPr>
            <p:ph type="pic" sz="quarter" idx="14" hasCustomPrompt="1"/>
          </p:nvPr>
        </p:nvSpPr>
        <p:spPr>
          <a:xfrm>
            <a:off x="576072" y="2798064"/>
            <a:ext cx="1463040" cy="1481328"/>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照片</a:t>
            </a:r>
            <a:endParaRPr lang="zh-CN" altLang="en-US" noProof="0"/>
          </a:p>
        </p:txBody>
      </p:sp>
      <p:sp>
        <p:nvSpPr>
          <p:cNvPr id="16" name="图片占位符 14"/>
          <p:cNvSpPr>
            <a:spLocks noGrp="1"/>
          </p:cNvSpPr>
          <p:nvPr>
            <p:ph type="pic" sz="quarter" idx="21" hasCustomPrompt="1"/>
          </p:nvPr>
        </p:nvSpPr>
        <p:spPr>
          <a:xfrm>
            <a:off x="7845552" y="2798064"/>
            <a:ext cx="1463040" cy="1481328"/>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照片</a:t>
            </a:r>
            <a:endParaRPr lang="zh-CN" altLang="en-US" noProof="0"/>
          </a:p>
        </p:txBody>
      </p:sp>
      <p:sp>
        <p:nvSpPr>
          <p:cNvPr id="27" name="长方形 26"/>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8" name="标题 1"/>
          <p:cNvSpPr>
            <a:spLocks noGrp="1"/>
          </p:cNvSpPr>
          <p:nvPr>
            <p:ph type="title"/>
          </p:nvPr>
        </p:nvSpPr>
        <p:spPr>
          <a:xfrm>
            <a:off x="1115568" y="548640"/>
            <a:ext cx="10168128" cy="1179576"/>
          </a:xfrm>
        </p:spPr>
        <p:txBody>
          <a:bodyPr rtlCol="0">
            <a:normAutofit/>
          </a:bodyPr>
          <a:lstStyle>
            <a:lvl1pPr>
              <a:defRPr sz="40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2" name="图片占位符 14"/>
          <p:cNvSpPr>
            <a:spLocks noGrp="1"/>
          </p:cNvSpPr>
          <p:nvPr>
            <p:ph type="pic" sz="quarter" idx="28" hasCustomPrompt="1"/>
          </p:nvPr>
        </p:nvSpPr>
        <p:spPr>
          <a:xfrm>
            <a:off x="2999232" y="2798064"/>
            <a:ext cx="1463040" cy="1481328"/>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照片</a:t>
            </a:r>
            <a:endParaRPr lang="zh-CN" altLang="en-US" noProof="0"/>
          </a:p>
        </p:txBody>
      </p:sp>
      <p:sp>
        <p:nvSpPr>
          <p:cNvPr id="33" name="图片占位符 14"/>
          <p:cNvSpPr>
            <a:spLocks noGrp="1"/>
          </p:cNvSpPr>
          <p:nvPr>
            <p:ph type="pic" sz="quarter" idx="29" hasCustomPrompt="1"/>
          </p:nvPr>
        </p:nvSpPr>
        <p:spPr>
          <a:xfrm>
            <a:off x="10268712" y="2798064"/>
            <a:ext cx="1463040" cy="1481328"/>
          </a:xfrm>
        </p:spPr>
        <p:txBody>
          <a:bodyPr rtlCol="0" anchor="ctr"/>
          <a:lstStyle>
            <a:lvl1pPr algn="ctr">
              <a:buNone/>
              <a:defRPr>
                <a:latin typeface="Microsoft YaHei UI" panose="020B0503020204020204" pitchFamily="34" charset="-122"/>
                <a:ea typeface="Microsoft YaHei UI" panose="020B0503020204020204" pitchFamily="34" charset="-122"/>
              </a:defRPr>
            </a:lvl1pPr>
          </a:lstStyle>
          <a:p>
            <a:pPr rtl="0"/>
            <a:r>
              <a:rPr lang="zh-CN" altLang="en-US" noProof="0"/>
              <a:t>照片</a:t>
            </a:r>
            <a:endParaRPr lang="zh-CN" altLang="en-US" noProof="0"/>
          </a:p>
        </p:txBody>
      </p:sp>
      <p:sp>
        <p:nvSpPr>
          <p:cNvPr id="11" name="日期占位符 10"/>
          <p:cNvSpPr>
            <a:spLocks noGrp="1"/>
          </p:cNvSpPr>
          <p:nvPr>
            <p:ph type="dt" sz="half" idx="32"/>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12" name="页脚占位符 11"/>
          <p:cNvSpPr>
            <a:spLocks noGrp="1"/>
          </p:cNvSpPr>
          <p:nvPr>
            <p:ph type="ftr" sz="quarter" idx="33"/>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13" name="灯片编号占位符 12"/>
          <p:cNvSpPr>
            <a:spLocks noGrp="1"/>
          </p:cNvSpPr>
          <p:nvPr>
            <p:ph type="sldNum" sz="quarter" idx="34"/>
          </p:nvPr>
        </p:nvSpPr>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
        <p:nvSpPr>
          <p:cNvPr id="37" name="文本占位符 35"/>
          <p:cNvSpPr>
            <a:spLocks noGrp="1"/>
          </p:cNvSpPr>
          <p:nvPr>
            <p:ph type="body" sz="quarter" idx="36" hasCustomPrompt="1"/>
          </p:nvPr>
        </p:nvSpPr>
        <p:spPr>
          <a:xfrm>
            <a:off x="5431536" y="4489704"/>
            <a:ext cx="1462088" cy="649288"/>
          </a:xfrm>
        </p:spPr>
        <p:txBody>
          <a:bodyPr rtlCol="0"/>
          <a:lstStyle>
            <a:lvl1pPr marL="0" indent="0" algn="ctr">
              <a:lnSpc>
                <a:spcPct val="100000"/>
              </a:lnSpc>
              <a:spcBef>
                <a:spcPts val="0"/>
              </a:spcBef>
              <a:buNone/>
              <a:defRPr sz="2000">
                <a:latin typeface="Microsoft YaHei UI" panose="020B0503020204020204" pitchFamily="34" charset="-122"/>
                <a:ea typeface="Microsoft YaHei UI" panose="020B0503020204020204" pitchFamily="34" charset="-122"/>
              </a:defRPr>
            </a:lvl1pPr>
            <a:lvl2pPr marL="0" indent="0" algn="ctr">
              <a:lnSpc>
                <a:spcPct val="100000"/>
              </a:lnSpc>
              <a:spcBef>
                <a:spcPts val="0"/>
              </a:spcBef>
              <a:buNone/>
              <a:defRPr sz="1600">
                <a:latin typeface="Microsoft YaHei UI" panose="020B0503020204020204" pitchFamily="34" charset="-122"/>
                <a:ea typeface="Microsoft YaHei UI" panose="020B0503020204020204" pitchFamily="34" charset="-122"/>
              </a:defRPr>
            </a:lvl2pPr>
            <a:lvl3pPr>
              <a:defRPr sz="2000"/>
            </a:lvl3pPr>
            <a:lvl4pPr>
              <a:defRPr sz="2000"/>
            </a:lvl4pPr>
            <a:lvl5pPr>
              <a:defRPr sz="2000"/>
            </a:lvl5pPr>
          </a:lstStyle>
          <a:p>
            <a:pPr lvl="0" rtl="0"/>
            <a:r>
              <a:rPr lang="zh-CN" altLang="en-US" noProof="0"/>
              <a:t>姓名</a:t>
            </a:r>
            <a:endParaRPr lang="zh-CN" altLang="en-US" noProof="0"/>
          </a:p>
          <a:p>
            <a:pPr lvl="1" rtl="0"/>
            <a:r>
              <a:rPr lang="zh-CN" altLang="en-US" noProof="0"/>
              <a:t>标题</a:t>
            </a:r>
            <a:endParaRPr lang="zh-CN" altLang="en-US" noProof="0"/>
          </a:p>
        </p:txBody>
      </p:sp>
      <p:sp>
        <p:nvSpPr>
          <p:cNvPr id="38" name="文本占位符 35"/>
          <p:cNvSpPr>
            <a:spLocks noGrp="1"/>
          </p:cNvSpPr>
          <p:nvPr>
            <p:ph type="body" sz="quarter" idx="37" hasCustomPrompt="1"/>
          </p:nvPr>
        </p:nvSpPr>
        <p:spPr>
          <a:xfrm>
            <a:off x="7845552" y="4489704"/>
            <a:ext cx="1462088" cy="649288"/>
          </a:xfrm>
        </p:spPr>
        <p:txBody>
          <a:bodyPr rtlCol="0"/>
          <a:lstStyle>
            <a:lvl1pPr marL="0" indent="0" algn="ctr">
              <a:lnSpc>
                <a:spcPct val="100000"/>
              </a:lnSpc>
              <a:spcBef>
                <a:spcPts val="0"/>
              </a:spcBef>
              <a:buNone/>
              <a:defRPr sz="2000">
                <a:latin typeface="Microsoft YaHei UI" panose="020B0503020204020204" pitchFamily="34" charset="-122"/>
                <a:ea typeface="Microsoft YaHei UI" panose="020B0503020204020204" pitchFamily="34" charset="-122"/>
              </a:defRPr>
            </a:lvl1pPr>
            <a:lvl2pPr marL="0" indent="0" algn="ctr">
              <a:lnSpc>
                <a:spcPct val="100000"/>
              </a:lnSpc>
              <a:spcBef>
                <a:spcPts val="0"/>
              </a:spcBef>
              <a:buNone/>
              <a:defRPr sz="1600">
                <a:latin typeface="Microsoft YaHei UI" panose="020B0503020204020204" pitchFamily="34" charset="-122"/>
                <a:ea typeface="Microsoft YaHei UI" panose="020B0503020204020204" pitchFamily="34" charset="-122"/>
              </a:defRPr>
            </a:lvl2pPr>
            <a:lvl3pPr>
              <a:defRPr sz="2000"/>
            </a:lvl3pPr>
            <a:lvl4pPr>
              <a:defRPr sz="2000"/>
            </a:lvl4pPr>
            <a:lvl5pPr>
              <a:defRPr sz="2000"/>
            </a:lvl5pPr>
          </a:lstStyle>
          <a:p>
            <a:pPr lvl="0" rtl="0"/>
            <a:r>
              <a:rPr lang="zh-CN" altLang="en-US" noProof="0"/>
              <a:t>姓名</a:t>
            </a:r>
            <a:endParaRPr lang="zh-CN" altLang="en-US" noProof="0"/>
          </a:p>
          <a:p>
            <a:pPr lvl="1" rtl="0"/>
            <a:r>
              <a:rPr lang="zh-CN" altLang="en-US" noProof="0"/>
              <a:t>标题</a:t>
            </a:r>
            <a:endParaRPr lang="zh-CN" altLang="en-US" noProof="0"/>
          </a:p>
        </p:txBody>
      </p:sp>
      <p:sp>
        <p:nvSpPr>
          <p:cNvPr id="39" name="文本占位符 35"/>
          <p:cNvSpPr>
            <a:spLocks noGrp="1"/>
          </p:cNvSpPr>
          <p:nvPr>
            <p:ph type="body" sz="quarter" idx="38" hasCustomPrompt="1"/>
          </p:nvPr>
        </p:nvSpPr>
        <p:spPr>
          <a:xfrm>
            <a:off x="10268712" y="4489704"/>
            <a:ext cx="1462088" cy="649288"/>
          </a:xfrm>
        </p:spPr>
        <p:txBody>
          <a:bodyPr rtlCol="0"/>
          <a:lstStyle>
            <a:lvl1pPr marL="0" indent="0" algn="ctr">
              <a:lnSpc>
                <a:spcPct val="100000"/>
              </a:lnSpc>
              <a:spcBef>
                <a:spcPts val="0"/>
              </a:spcBef>
              <a:buNone/>
              <a:defRPr sz="2000">
                <a:latin typeface="Microsoft YaHei UI" panose="020B0503020204020204" pitchFamily="34" charset="-122"/>
                <a:ea typeface="Microsoft YaHei UI" panose="020B0503020204020204" pitchFamily="34" charset="-122"/>
              </a:defRPr>
            </a:lvl1pPr>
            <a:lvl2pPr marL="0" indent="0" algn="ctr">
              <a:lnSpc>
                <a:spcPct val="100000"/>
              </a:lnSpc>
              <a:spcBef>
                <a:spcPts val="0"/>
              </a:spcBef>
              <a:buNone/>
              <a:defRPr sz="1600">
                <a:latin typeface="Microsoft YaHei UI" panose="020B0503020204020204" pitchFamily="34" charset="-122"/>
                <a:ea typeface="Microsoft YaHei UI" panose="020B0503020204020204" pitchFamily="34" charset="-122"/>
              </a:defRPr>
            </a:lvl2pPr>
            <a:lvl3pPr>
              <a:defRPr sz="2000"/>
            </a:lvl3pPr>
            <a:lvl4pPr>
              <a:defRPr sz="2000"/>
            </a:lvl4pPr>
            <a:lvl5pPr>
              <a:defRPr sz="2000"/>
            </a:lvl5pPr>
          </a:lstStyle>
          <a:p>
            <a:pPr lvl="0" rtl="0"/>
            <a:r>
              <a:rPr lang="zh-CN" altLang="en-US" noProof="0"/>
              <a:t>姓名</a:t>
            </a:r>
            <a:endParaRPr lang="zh-CN" altLang="en-US" noProof="0"/>
          </a:p>
          <a:p>
            <a:pPr lvl="1" rtl="0"/>
            <a:r>
              <a:rPr lang="zh-CN" altLang="en-US" noProof="0"/>
              <a:t>标题</a:t>
            </a:r>
            <a:endParaRPr lang="zh-CN" altLang="en-US" noProof="0"/>
          </a:p>
        </p:txBody>
      </p:sp>
      <p:sp>
        <p:nvSpPr>
          <p:cNvPr id="40" name="文本占位符 35"/>
          <p:cNvSpPr>
            <a:spLocks noGrp="1"/>
          </p:cNvSpPr>
          <p:nvPr>
            <p:ph type="body" sz="quarter" idx="39" hasCustomPrompt="1"/>
          </p:nvPr>
        </p:nvSpPr>
        <p:spPr>
          <a:xfrm>
            <a:off x="594360" y="4489704"/>
            <a:ext cx="1462088" cy="649288"/>
          </a:xfrm>
        </p:spPr>
        <p:txBody>
          <a:bodyPr rtlCol="0"/>
          <a:lstStyle>
            <a:lvl1pPr marL="0" indent="0" algn="ctr">
              <a:lnSpc>
                <a:spcPct val="100000"/>
              </a:lnSpc>
              <a:spcBef>
                <a:spcPts val="0"/>
              </a:spcBef>
              <a:buNone/>
              <a:defRPr sz="2000">
                <a:latin typeface="Microsoft YaHei UI" panose="020B0503020204020204" pitchFamily="34" charset="-122"/>
                <a:ea typeface="Microsoft YaHei UI" panose="020B0503020204020204" pitchFamily="34" charset="-122"/>
              </a:defRPr>
            </a:lvl1pPr>
            <a:lvl2pPr marL="0" indent="0" algn="ctr">
              <a:lnSpc>
                <a:spcPct val="100000"/>
              </a:lnSpc>
              <a:spcBef>
                <a:spcPts val="0"/>
              </a:spcBef>
              <a:buNone/>
              <a:defRPr sz="1600">
                <a:latin typeface="Microsoft YaHei UI" panose="020B0503020204020204" pitchFamily="34" charset="-122"/>
                <a:ea typeface="Microsoft YaHei UI" panose="020B0503020204020204" pitchFamily="34" charset="-122"/>
              </a:defRPr>
            </a:lvl2pPr>
            <a:lvl3pPr>
              <a:defRPr sz="2000"/>
            </a:lvl3pPr>
            <a:lvl4pPr>
              <a:defRPr sz="2000"/>
            </a:lvl4pPr>
            <a:lvl5pPr>
              <a:defRPr sz="2000"/>
            </a:lvl5pPr>
          </a:lstStyle>
          <a:p>
            <a:pPr lvl="0" rtl="0"/>
            <a:r>
              <a:rPr lang="zh-CN" altLang="en-US" noProof="0"/>
              <a:t>姓名</a:t>
            </a:r>
            <a:endParaRPr lang="zh-CN" altLang="en-US" noProof="0"/>
          </a:p>
          <a:p>
            <a:pPr lvl="1" rtl="0"/>
            <a:r>
              <a:rPr lang="zh-CN" altLang="en-US" noProof="0"/>
              <a:t>标题</a:t>
            </a:r>
            <a:endParaRPr lang="zh-CN" altLang="en-US" noProof="0"/>
          </a:p>
        </p:txBody>
      </p:sp>
      <p:sp>
        <p:nvSpPr>
          <p:cNvPr id="41" name="文本占位符 35"/>
          <p:cNvSpPr>
            <a:spLocks noGrp="1"/>
          </p:cNvSpPr>
          <p:nvPr>
            <p:ph type="body" sz="quarter" idx="35" hasCustomPrompt="1"/>
          </p:nvPr>
        </p:nvSpPr>
        <p:spPr>
          <a:xfrm>
            <a:off x="3008376" y="4489704"/>
            <a:ext cx="1462088" cy="649288"/>
          </a:xfrm>
        </p:spPr>
        <p:txBody>
          <a:bodyPr rtlCol="0"/>
          <a:lstStyle>
            <a:lvl1pPr marL="0" indent="0" algn="ctr">
              <a:lnSpc>
                <a:spcPct val="100000"/>
              </a:lnSpc>
              <a:spcBef>
                <a:spcPts val="0"/>
              </a:spcBef>
              <a:buNone/>
              <a:defRPr sz="2000">
                <a:latin typeface="Microsoft YaHei UI" panose="020B0503020204020204" pitchFamily="34" charset="-122"/>
                <a:ea typeface="Microsoft YaHei UI" panose="020B0503020204020204" pitchFamily="34" charset="-122"/>
              </a:defRPr>
            </a:lvl1pPr>
            <a:lvl2pPr marL="0" indent="0" algn="ctr">
              <a:lnSpc>
                <a:spcPct val="100000"/>
              </a:lnSpc>
              <a:spcBef>
                <a:spcPts val="0"/>
              </a:spcBef>
              <a:buNone/>
              <a:defRPr sz="1600">
                <a:latin typeface="Microsoft YaHei UI" panose="020B0503020204020204" pitchFamily="34" charset="-122"/>
                <a:ea typeface="Microsoft YaHei UI" panose="020B0503020204020204" pitchFamily="34" charset="-122"/>
              </a:defRPr>
            </a:lvl2pPr>
            <a:lvl3pPr>
              <a:defRPr sz="2000"/>
            </a:lvl3pPr>
            <a:lvl4pPr>
              <a:defRPr sz="2000"/>
            </a:lvl4pPr>
            <a:lvl5pPr>
              <a:defRPr sz="2000"/>
            </a:lvl5pPr>
          </a:lstStyle>
          <a:p>
            <a:pPr lvl="0" rtl="0"/>
            <a:r>
              <a:rPr lang="zh-CN" altLang="en-US" noProof="0"/>
              <a:t>姓名</a:t>
            </a:r>
            <a:endParaRPr lang="zh-CN" altLang="en-US" noProof="0"/>
          </a:p>
          <a:p>
            <a:pPr lvl="1" rtl="0"/>
            <a:r>
              <a:rPr lang="zh-CN" altLang="en-US" noProof="0"/>
              <a:t>标题</a:t>
            </a:r>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useBgFill="1">
        <p:nvSpPr>
          <p:cNvPr id="11" name="长方形 10"/>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5" name="长方形 14"/>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1115568" y="548640"/>
            <a:ext cx="10168128" cy="1179576"/>
          </a:xfrm>
        </p:spPr>
        <p:txBody>
          <a:bodyPr rtlCol="0">
            <a:normAutofit/>
          </a:bodyPr>
          <a:lstStyle>
            <a:lvl1pPr>
              <a:defRPr sz="40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1115568" y="2372650"/>
            <a:ext cx="4937760" cy="823912"/>
          </a:xfrm>
        </p:spPr>
        <p:txBody>
          <a:bodyPr rtlCol="0" anchor="b"/>
          <a:lstStyle>
            <a:lvl1pPr marL="0" indent="0">
              <a:buNone/>
              <a:defRPr sz="2400" b="1" cap="none" baseline="0">
                <a:latin typeface="Microsoft YaHei UI" panose="020B0503020204020204" pitchFamily="34" charset="-122"/>
                <a:ea typeface="Microsoft YaHei UI"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endParaRPr lang="zh-CN" altLang="en-US" noProof="0"/>
          </a:p>
        </p:txBody>
      </p:sp>
      <p:sp>
        <p:nvSpPr>
          <p:cNvPr id="4" name="内容占位符 3"/>
          <p:cNvSpPr>
            <a:spLocks noGrp="1"/>
          </p:cNvSpPr>
          <p:nvPr>
            <p:ph sz="half" idx="2"/>
          </p:nvPr>
        </p:nvSpPr>
        <p:spPr>
          <a:xfrm>
            <a:off x="1115568" y="3203688"/>
            <a:ext cx="4937760" cy="2968512"/>
          </a:xfrm>
        </p:spPr>
        <p:txBody>
          <a:bodyPr rtlCol="0"/>
          <a:lstStyle>
            <a:lvl1pPr>
              <a:spcBef>
                <a:spcPts val="1000"/>
              </a:spcBef>
              <a:defRPr sz="1800">
                <a:latin typeface="Microsoft YaHei UI" panose="020B0503020204020204" pitchFamily="34" charset="-122"/>
                <a:ea typeface="Microsoft YaHei UI" panose="020B0503020204020204" pitchFamily="34" charset="-122"/>
              </a:defRPr>
            </a:lvl1pPr>
            <a:lvl2pPr>
              <a:spcBef>
                <a:spcPts val="1000"/>
              </a:spcBef>
              <a:defRPr sz="1800">
                <a:latin typeface="Microsoft YaHei UI" panose="020B0503020204020204" pitchFamily="34" charset="-122"/>
                <a:ea typeface="Microsoft YaHei UI" panose="020B0503020204020204" pitchFamily="34" charset="-122"/>
              </a:defRPr>
            </a:lvl2pPr>
            <a:lvl3pPr>
              <a:spcBef>
                <a:spcPts val="1000"/>
              </a:spcBef>
              <a:defRPr sz="1800">
                <a:latin typeface="Microsoft YaHei UI" panose="020B0503020204020204" pitchFamily="34" charset="-122"/>
                <a:ea typeface="Microsoft YaHei UI" panose="020B0503020204020204" pitchFamily="34" charset="-122"/>
              </a:defRPr>
            </a:lvl3pPr>
            <a:lvl4pPr>
              <a:spcBef>
                <a:spcPts val="1000"/>
              </a:spcBef>
              <a:defRPr sz="1800">
                <a:latin typeface="Microsoft YaHei UI" panose="020B0503020204020204" pitchFamily="34" charset="-122"/>
                <a:ea typeface="Microsoft YaHei UI" panose="020B0503020204020204" pitchFamily="34" charset="-122"/>
              </a:defRPr>
            </a:lvl4pPr>
            <a:lvl5pPr>
              <a:spcBef>
                <a:spcPts val="1000"/>
              </a:spcBef>
              <a:defRPr sz="1800">
                <a:latin typeface="Microsoft YaHei UI" panose="020B0503020204020204" pitchFamily="34" charset="-122"/>
                <a:ea typeface="Microsoft YaHei UI" panose="020B0503020204020204" pitchFamily="34" charset="-122"/>
              </a:defRPr>
            </a:lvl5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
        <p:nvSpPr>
          <p:cNvPr id="5" name="文本占位符 4"/>
          <p:cNvSpPr>
            <a:spLocks noGrp="1"/>
          </p:cNvSpPr>
          <p:nvPr>
            <p:ph type="body" sz="quarter" idx="3"/>
          </p:nvPr>
        </p:nvSpPr>
        <p:spPr>
          <a:xfrm>
            <a:off x="6345936" y="2372650"/>
            <a:ext cx="4937760" cy="823912"/>
          </a:xfrm>
        </p:spPr>
        <p:txBody>
          <a:bodyPr rtlCol="0" anchor="b"/>
          <a:lstStyle>
            <a:lvl1pPr marL="0" indent="0">
              <a:buNone/>
              <a:defRPr sz="2400" b="1" cap="none" baseline="0">
                <a:latin typeface="Microsoft YaHei UI" panose="020B0503020204020204" pitchFamily="34" charset="-122"/>
                <a:ea typeface="Microsoft YaHei UI"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endParaRPr lang="zh-CN" altLang="en-US" noProof="0"/>
          </a:p>
        </p:txBody>
      </p:sp>
      <p:sp>
        <p:nvSpPr>
          <p:cNvPr id="6" name="内容占位符 5"/>
          <p:cNvSpPr>
            <a:spLocks noGrp="1"/>
          </p:cNvSpPr>
          <p:nvPr>
            <p:ph sz="quarter" idx="4"/>
          </p:nvPr>
        </p:nvSpPr>
        <p:spPr>
          <a:xfrm>
            <a:off x="6345936" y="3203687"/>
            <a:ext cx="4937760" cy="2968511"/>
          </a:xfrm>
        </p:spPr>
        <p:txBody>
          <a:bodyPr rtlCol="0"/>
          <a:lstStyle>
            <a:lvl1pPr>
              <a:spcBef>
                <a:spcPts val="1000"/>
              </a:spcBef>
              <a:defRPr sz="1800">
                <a:latin typeface="Microsoft YaHei UI" panose="020B0503020204020204" pitchFamily="34" charset="-122"/>
                <a:ea typeface="Microsoft YaHei UI" panose="020B0503020204020204" pitchFamily="34" charset="-122"/>
              </a:defRPr>
            </a:lvl1pPr>
            <a:lvl2pPr>
              <a:spcBef>
                <a:spcPts val="1000"/>
              </a:spcBef>
              <a:defRPr sz="1800">
                <a:latin typeface="Microsoft YaHei UI" panose="020B0503020204020204" pitchFamily="34" charset="-122"/>
                <a:ea typeface="Microsoft YaHei UI" panose="020B0503020204020204" pitchFamily="34" charset="-122"/>
              </a:defRPr>
            </a:lvl2pPr>
            <a:lvl3pPr>
              <a:spcBef>
                <a:spcPts val="1000"/>
              </a:spcBef>
              <a:defRPr sz="1800">
                <a:latin typeface="Microsoft YaHei UI" panose="020B0503020204020204" pitchFamily="34" charset="-122"/>
                <a:ea typeface="Microsoft YaHei UI" panose="020B0503020204020204" pitchFamily="34" charset="-122"/>
              </a:defRPr>
            </a:lvl3pPr>
            <a:lvl4pPr>
              <a:spcBef>
                <a:spcPts val="1000"/>
              </a:spcBef>
              <a:defRPr sz="1800">
                <a:latin typeface="Microsoft YaHei UI" panose="020B0503020204020204" pitchFamily="34" charset="-122"/>
                <a:ea typeface="Microsoft YaHei UI" panose="020B0503020204020204" pitchFamily="34" charset="-122"/>
              </a:defRPr>
            </a:lvl4pPr>
            <a:lvl5pPr>
              <a:spcBef>
                <a:spcPts val="1000"/>
              </a:spcBef>
              <a:defRPr sz="1800">
                <a:latin typeface="Microsoft YaHei UI" panose="020B0503020204020204" pitchFamily="34" charset="-122"/>
                <a:ea typeface="Microsoft YaHei UI" panose="020B0503020204020204" pitchFamily="34" charset="-122"/>
              </a:defRPr>
            </a:lvl5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
        <p:nvSpPr>
          <p:cNvPr id="7" name="日期占位符 6"/>
          <p:cNvSpPr>
            <a:spLocks noGrp="1"/>
          </p:cNvSpPr>
          <p:nvPr>
            <p:ph type="dt" sz="half" idx="10"/>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8" name="页脚占位符 7"/>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9" name="幻灯片编号占位符 8"/>
          <p:cNvSpPr>
            <a:spLocks noGrp="1"/>
          </p:cNvSpPr>
          <p:nvPr>
            <p:ph type="sldNum" sz="quarter" idx="12"/>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比较 3 列">
    <p:spTree>
      <p:nvGrpSpPr>
        <p:cNvPr id="1" name=""/>
        <p:cNvGrpSpPr/>
        <p:nvPr/>
      </p:nvGrpSpPr>
      <p:grpSpPr>
        <a:xfrm>
          <a:off x="0" y="0"/>
          <a:ext cx="0" cy="0"/>
          <a:chOff x="0" y="0"/>
          <a:chExt cx="0" cy="0"/>
        </a:xfrm>
      </p:grpSpPr>
      <p:sp useBgFill="1">
        <p:nvSpPr>
          <p:cNvPr id="11" name="长方形 10"/>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15" name="长方形 14"/>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icrosoft YaHei UI" panose="020B0503020204020204" pitchFamily="34" charset="-122"/>
              <a:ea typeface="Microsoft YaHei UI" panose="020B0503020204020204" pitchFamily="34" charset="-122"/>
              <a:cs typeface="+mn-cs"/>
            </a:endParaRPr>
          </a:p>
        </p:txBody>
      </p:sp>
      <p:sp>
        <p:nvSpPr>
          <p:cNvPr id="2" name="标题 1"/>
          <p:cNvSpPr>
            <a:spLocks noGrp="1"/>
          </p:cNvSpPr>
          <p:nvPr>
            <p:ph type="title"/>
          </p:nvPr>
        </p:nvSpPr>
        <p:spPr>
          <a:xfrm>
            <a:off x="1115568" y="548640"/>
            <a:ext cx="10168128" cy="1179576"/>
          </a:xfrm>
        </p:spPr>
        <p:txBody>
          <a:bodyPr rtlCol="0">
            <a:normAutofit/>
          </a:bodyPr>
          <a:lstStyle>
            <a:lvl1pPr>
              <a:defRPr sz="4000">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576072" y="2372650"/>
            <a:ext cx="3291840" cy="823912"/>
          </a:xfrm>
        </p:spPr>
        <p:txBody>
          <a:bodyPr rtlCol="0" anchor="b"/>
          <a:lstStyle>
            <a:lvl1pPr marL="0" indent="0">
              <a:buNone/>
              <a:defRPr sz="2400" b="1" cap="none" baseline="0">
                <a:latin typeface="Microsoft YaHei UI" panose="020B0503020204020204" pitchFamily="34" charset="-122"/>
                <a:ea typeface="Microsoft YaHei UI"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endParaRPr lang="zh-CN" altLang="en-US" noProof="0"/>
          </a:p>
        </p:txBody>
      </p:sp>
      <p:sp>
        <p:nvSpPr>
          <p:cNvPr id="4" name="内容占位符 3"/>
          <p:cNvSpPr>
            <a:spLocks noGrp="1"/>
          </p:cNvSpPr>
          <p:nvPr>
            <p:ph sz="half" idx="2"/>
          </p:nvPr>
        </p:nvSpPr>
        <p:spPr>
          <a:xfrm>
            <a:off x="576072" y="3203688"/>
            <a:ext cx="3291840" cy="2968512"/>
          </a:xfrm>
        </p:spPr>
        <p:txBody>
          <a:bodyPr rtlCol="0"/>
          <a:lstStyle>
            <a:lvl1pPr>
              <a:spcBef>
                <a:spcPts val="1000"/>
              </a:spcBef>
              <a:defRPr sz="1800">
                <a:latin typeface="Microsoft YaHei UI" panose="020B0503020204020204" pitchFamily="34" charset="-122"/>
                <a:ea typeface="Microsoft YaHei UI" panose="020B0503020204020204" pitchFamily="34" charset="-122"/>
              </a:defRPr>
            </a:lvl1pPr>
            <a:lvl2pPr>
              <a:spcBef>
                <a:spcPts val="1000"/>
              </a:spcBef>
              <a:defRPr sz="1800">
                <a:latin typeface="Microsoft YaHei UI" panose="020B0503020204020204" pitchFamily="34" charset="-122"/>
                <a:ea typeface="Microsoft YaHei UI" panose="020B0503020204020204" pitchFamily="34" charset="-122"/>
              </a:defRPr>
            </a:lvl2pPr>
            <a:lvl3pPr>
              <a:spcBef>
                <a:spcPts val="1000"/>
              </a:spcBef>
              <a:defRPr sz="1800">
                <a:latin typeface="Microsoft YaHei UI" panose="020B0503020204020204" pitchFamily="34" charset="-122"/>
                <a:ea typeface="Microsoft YaHei UI" panose="020B0503020204020204" pitchFamily="34" charset="-122"/>
              </a:defRPr>
            </a:lvl3pPr>
            <a:lvl4pPr>
              <a:spcBef>
                <a:spcPts val="1000"/>
              </a:spcBef>
              <a:defRPr sz="1800">
                <a:latin typeface="Microsoft YaHei UI" panose="020B0503020204020204" pitchFamily="34" charset="-122"/>
                <a:ea typeface="Microsoft YaHei UI" panose="020B0503020204020204" pitchFamily="34" charset="-122"/>
              </a:defRPr>
            </a:lvl4pPr>
            <a:lvl5pPr>
              <a:spcBef>
                <a:spcPts val="1000"/>
              </a:spcBef>
              <a:defRPr sz="1800">
                <a:latin typeface="Microsoft YaHei UI" panose="020B0503020204020204" pitchFamily="34" charset="-122"/>
                <a:ea typeface="Microsoft YaHei UI" panose="020B0503020204020204" pitchFamily="34" charset="-122"/>
              </a:defRPr>
            </a:lvl5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
        <p:nvSpPr>
          <p:cNvPr id="5" name="文本占位符 4"/>
          <p:cNvSpPr>
            <a:spLocks noGrp="1"/>
          </p:cNvSpPr>
          <p:nvPr>
            <p:ph type="body" sz="quarter" idx="3"/>
          </p:nvPr>
        </p:nvSpPr>
        <p:spPr>
          <a:xfrm>
            <a:off x="4507992" y="2372650"/>
            <a:ext cx="3291840" cy="823912"/>
          </a:xfrm>
        </p:spPr>
        <p:txBody>
          <a:bodyPr rtlCol="0" anchor="b"/>
          <a:lstStyle>
            <a:lvl1pPr marL="0" indent="0">
              <a:buNone/>
              <a:defRPr sz="2400" b="1" cap="none" baseline="0">
                <a:latin typeface="Microsoft YaHei UI" panose="020B0503020204020204" pitchFamily="34" charset="-122"/>
                <a:ea typeface="Microsoft YaHei UI"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endParaRPr lang="zh-CN" altLang="en-US" noProof="0"/>
          </a:p>
        </p:txBody>
      </p:sp>
      <p:sp>
        <p:nvSpPr>
          <p:cNvPr id="6" name="内容占位符 5"/>
          <p:cNvSpPr>
            <a:spLocks noGrp="1"/>
          </p:cNvSpPr>
          <p:nvPr>
            <p:ph sz="quarter" idx="4"/>
          </p:nvPr>
        </p:nvSpPr>
        <p:spPr>
          <a:xfrm>
            <a:off x="4507992" y="3203687"/>
            <a:ext cx="3291840" cy="2968511"/>
          </a:xfrm>
        </p:spPr>
        <p:txBody>
          <a:bodyPr rtlCol="0"/>
          <a:lstStyle>
            <a:lvl1pPr>
              <a:spcBef>
                <a:spcPts val="1000"/>
              </a:spcBef>
              <a:defRPr sz="1800">
                <a:latin typeface="Microsoft YaHei UI" panose="020B0503020204020204" pitchFamily="34" charset="-122"/>
                <a:ea typeface="Microsoft YaHei UI" panose="020B0503020204020204" pitchFamily="34" charset="-122"/>
              </a:defRPr>
            </a:lvl1pPr>
            <a:lvl2pPr>
              <a:spcBef>
                <a:spcPts val="1000"/>
              </a:spcBef>
              <a:defRPr sz="1800">
                <a:latin typeface="Microsoft YaHei UI" panose="020B0503020204020204" pitchFamily="34" charset="-122"/>
                <a:ea typeface="Microsoft YaHei UI" panose="020B0503020204020204" pitchFamily="34" charset="-122"/>
              </a:defRPr>
            </a:lvl2pPr>
            <a:lvl3pPr>
              <a:spcBef>
                <a:spcPts val="1000"/>
              </a:spcBef>
              <a:defRPr sz="1800">
                <a:latin typeface="Microsoft YaHei UI" panose="020B0503020204020204" pitchFamily="34" charset="-122"/>
                <a:ea typeface="Microsoft YaHei UI" panose="020B0503020204020204" pitchFamily="34" charset="-122"/>
              </a:defRPr>
            </a:lvl3pPr>
            <a:lvl4pPr>
              <a:spcBef>
                <a:spcPts val="1000"/>
              </a:spcBef>
              <a:defRPr sz="1800">
                <a:latin typeface="Microsoft YaHei UI" panose="020B0503020204020204" pitchFamily="34" charset="-122"/>
                <a:ea typeface="Microsoft YaHei UI" panose="020B0503020204020204" pitchFamily="34" charset="-122"/>
              </a:defRPr>
            </a:lvl4pPr>
            <a:lvl5pPr>
              <a:spcBef>
                <a:spcPts val="1000"/>
              </a:spcBef>
              <a:defRPr sz="1800">
                <a:latin typeface="Microsoft YaHei UI" panose="020B0503020204020204" pitchFamily="34" charset="-122"/>
                <a:ea typeface="Microsoft YaHei UI" panose="020B0503020204020204" pitchFamily="34" charset="-122"/>
              </a:defRPr>
            </a:lvl5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
        <p:nvSpPr>
          <p:cNvPr id="7" name="日期占位符 6"/>
          <p:cNvSpPr>
            <a:spLocks noGrp="1"/>
          </p:cNvSpPr>
          <p:nvPr>
            <p:ph type="dt" sz="half" idx="10"/>
          </p:nvPr>
        </p:nvSpPr>
        <p:spPr>
          <a:xfrm>
            <a:off x="90525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8" name="页脚占位符 7"/>
          <p:cNvSpPr>
            <a:spLocks noGrp="1"/>
          </p:cNvSpPr>
          <p:nvPr>
            <p:ph type="ftr" sz="quarter" idx="11"/>
          </p:nvPr>
        </p:nvSpPr>
        <p:spPr/>
        <p:txBody>
          <a:bodyPr rtlCol="0"/>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9" name="幻灯片编号占位符 8"/>
          <p:cNvSpPr>
            <a:spLocks noGrp="1"/>
          </p:cNvSpPr>
          <p:nvPr>
            <p:ph type="sldNum" sz="quarter" idx="12"/>
          </p:nvPr>
        </p:nvSpPr>
        <p:spPr>
          <a:xfrm>
            <a:off x="8540496" y="6356350"/>
            <a:ext cx="2743200" cy="365125"/>
          </a:xfrm>
        </p:spPr>
        <p:txBody>
          <a:bodyPr rtlCol="0"/>
          <a:lstStyle>
            <a:lvl1pPr>
              <a:defRPr>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
        <p:nvSpPr>
          <p:cNvPr id="14" name="文本占位符 4"/>
          <p:cNvSpPr>
            <a:spLocks noGrp="1"/>
          </p:cNvSpPr>
          <p:nvPr>
            <p:ph type="body" sz="quarter" idx="13"/>
          </p:nvPr>
        </p:nvSpPr>
        <p:spPr>
          <a:xfrm>
            <a:off x="8439912" y="2372650"/>
            <a:ext cx="3291840" cy="823912"/>
          </a:xfrm>
        </p:spPr>
        <p:txBody>
          <a:bodyPr rtlCol="0" anchor="b"/>
          <a:lstStyle>
            <a:lvl1pPr marL="0" indent="0">
              <a:buNone/>
              <a:defRPr sz="2400" b="1" cap="none" baseline="0">
                <a:latin typeface="Microsoft YaHei UI" panose="020B0503020204020204" pitchFamily="34" charset="-122"/>
                <a:ea typeface="Microsoft YaHei UI"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a:t>单击此处编辑母版文本样式</a:t>
            </a:r>
            <a:endParaRPr lang="zh-CN" altLang="en-US" noProof="0"/>
          </a:p>
        </p:txBody>
      </p:sp>
      <p:sp>
        <p:nvSpPr>
          <p:cNvPr id="16" name="内容占位符 5"/>
          <p:cNvSpPr>
            <a:spLocks noGrp="1"/>
          </p:cNvSpPr>
          <p:nvPr>
            <p:ph sz="quarter" idx="14"/>
          </p:nvPr>
        </p:nvSpPr>
        <p:spPr>
          <a:xfrm>
            <a:off x="8439912" y="3203687"/>
            <a:ext cx="3291840" cy="2968511"/>
          </a:xfrm>
        </p:spPr>
        <p:txBody>
          <a:bodyPr rtlCol="0"/>
          <a:lstStyle>
            <a:lvl1pPr>
              <a:spcBef>
                <a:spcPts val="1000"/>
              </a:spcBef>
              <a:defRPr sz="1800">
                <a:latin typeface="Microsoft YaHei UI" panose="020B0503020204020204" pitchFamily="34" charset="-122"/>
                <a:ea typeface="Microsoft YaHei UI" panose="020B0503020204020204" pitchFamily="34" charset="-122"/>
              </a:defRPr>
            </a:lvl1pPr>
            <a:lvl2pPr>
              <a:spcBef>
                <a:spcPts val="1000"/>
              </a:spcBef>
              <a:defRPr sz="1800">
                <a:latin typeface="Microsoft YaHei UI" panose="020B0503020204020204" pitchFamily="34" charset="-122"/>
                <a:ea typeface="Microsoft YaHei UI" panose="020B0503020204020204" pitchFamily="34" charset="-122"/>
              </a:defRPr>
            </a:lvl2pPr>
            <a:lvl3pPr>
              <a:spcBef>
                <a:spcPts val="1000"/>
              </a:spcBef>
              <a:defRPr sz="1800">
                <a:latin typeface="Microsoft YaHei UI" panose="020B0503020204020204" pitchFamily="34" charset="-122"/>
                <a:ea typeface="Microsoft YaHei UI" panose="020B0503020204020204" pitchFamily="34" charset="-122"/>
              </a:defRPr>
            </a:lvl3pPr>
            <a:lvl4pPr>
              <a:spcBef>
                <a:spcPts val="1000"/>
              </a:spcBef>
              <a:defRPr sz="1800">
                <a:latin typeface="Microsoft YaHei UI" panose="020B0503020204020204" pitchFamily="34" charset="-122"/>
                <a:ea typeface="Microsoft YaHei UI" panose="020B0503020204020204" pitchFamily="34" charset="-122"/>
              </a:defRPr>
            </a:lvl4pPr>
            <a:lvl5pPr>
              <a:spcBef>
                <a:spcPts val="1000"/>
              </a:spcBef>
              <a:defRPr sz="1800">
                <a:latin typeface="Microsoft YaHei UI" panose="020B0503020204020204" pitchFamily="34" charset="-122"/>
                <a:ea typeface="Microsoft YaHei UI" panose="020B0503020204020204" pitchFamily="34" charset="-122"/>
              </a:defRPr>
            </a:lvl5pPr>
          </a:lstStyle>
          <a:p>
            <a:pPr lvl="0" rtl="0"/>
            <a:r>
              <a:rPr lang="zh-CN" altLang="en-US" noProof="0"/>
              <a:t>单击此处编辑母版文本样式</a:t>
            </a:r>
            <a:endParaRPr lang="zh-CN" altLang="en-US" noProof="0"/>
          </a:p>
          <a:p>
            <a:pPr lvl="1" rtl="0"/>
            <a:r>
              <a:rPr lang="zh-CN" altLang="en-US" noProof="0"/>
              <a:t>二级</a:t>
            </a:r>
            <a:endParaRPr lang="zh-CN" altLang="en-US" noProof="0"/>
          </a:p>
          <a:p>
            <a:pPr lvl="2" rtl="0"/>
            <a:r>
              <a:rPr lang="zh-CN" altLang="en-US" noProof="0"/>
              <a:t>三级</a:t>
            </a:r>
            <a:endParaRPr lang="zh-CN" altLang="en-US" noProof="0"/>
          </a:p>
          <a:p>
            <a:pPr lvl="3" rtl="0"/>
            <a:r>
              <a:rPr lang="zh-CN" altLang="en-US" noProof="0"/>
              <a:t>四级</a:t>
            </a:r>
            <a:endParaRPr lang="zh-CN" altLang="en-US" noProof="0"/>
          </a:p>
          <a:p>
            <a:pPr lvl="4" rtl="0"/>
            <a:r>
              <a:rPr lang="zh-CN" altLang="en-US" noProof="0"/>
              <a:t>五级</a:t>
            </a:r>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zh-CN" altLang="en-US" noProof="0"/>
              <a:t>单击此处编辑母版文本样式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icrosoft YaHei UI" panose="020B0503020204020204" pitchFamily="34" charset="-122"/>
                <a:ea typeface="Microsoft YaHei UI" panose="020B0503020204020204" pitchFamily="34" charset="-122"/>
              </a:defRPr>
            </a:lvl1pPr>
          </a:lstStyle>
          <a:p>
            <a:fld id="{739475B4-664C-4E84-B1D3-BC665FAA7050}"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icrosoft YaHei UI" panose="020B0503020204020204" pitchFamily="34" charset="-122"/>
                <a:ea typeface="Microsoft YaHei UI" panose="020B0503020204020204" pitchFamily="34" charset="-122"/>
              </a:defRPr>
            </a:lvl1pPr>
          </a:lstStyle>
          <a:p>
            <a:fld id="{4E331AFB-02D0-459E-ADE7-9B0AD7EE3E4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4400" kern="1200">
          <a:solidFill>
            <a:schemeClr val="tx1"/>
          </a:solidFill>
          <a:latin typeface="Microsoft YaHei UI" panose="020B0503020204020204" pitchFamily="34" charset="-122"/>
          <a:ea typeface="Microsoft YaHei UI" panose="020B0503020204020204" pitchFamily="34" charset="-122"/>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icrosoft YaHei UI" panose="020B0503020204020204" pitchFamily="34" charset="-122"/>
          <a:ea typeface="Microsoft YaHei UI" panose="020B0503020204020204" pitchFamily="34" charset="-122"/>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icrosoft YaHei UI" panose="020B0503020204020204" pitchFamily="34" charset="-122"/>
          <a:ea typeface="Microsoft YaHei UI" panose="020B0503020204020204" pitchFamily="34" charset="-122"/>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icrosoft YaHei UI" panose="020B0503020204020204" pitchFamily="34" charset="-122"/>
          <a:ea typeface="Microsoft YaHei UI" panose="020B0503020204020204" pitchFamily="34" charset="-122"/>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7" Type="http://schemas.openxmlformats.org/officeDocument/2006/relationships/slideLayout" Target="../slideLayouts/slideLayout13.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6.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568" y="548640"/>
            <a:ext cx="10168128" cy="1179576"/>
          </a:xfrm>
        </p:spPr>
        <p:txBody>
          <a:bodyPr anchor="ctr">
            <a:normAutofit fontScale="90000"/>
          </a:bodyPr>
          <a:lstStyle/>
          <a:p>
            <a:pPr marR="0" rtl="0"/>
            <a:r>
              <a:rPr lang="zh-CN" altLang="en-US">
                <a:latin typeface="方正粗黑宋简体" panose="02000000000000000000" charset="-122"/>
                <a:ea typeface="方正粗黑宋简体" panose="02000000000000000000" charset="-122"/>
                <a:cs typeface="方正粗黑宋简体" panose="02000000000000000000" charset="-122"/>
                <a:sym typeface="+mn-ea"/>
              </a:rPr>
              <a:t>南京市2025届高三年级第二次模拟考试政治</a:t>
            </a:r>
            <a:br>
              <a:rPr lang="zh-CN" altLang="en-US" b="1" i="0" u="none" strike="noStrike" kern="2200" baseline="0">
                <a:latin typeface="方正粗黑宋简体" panose="02000000000000000000" charset="-122"/>
                <a:ea typeface="方正粗黑宋简体" panose="02000000000000000000" charset="-122"/>
                <a:cs typeface="方正粗黑宋简体" panose="02000000000000000000" charset="-122"/>
              </a:rPr>
            </a:br>
            <a:endParaRPr lang="zh-CN" altLang="en-US" b="1" i="0" u="none" strike="noStrike" kern="2200" baseline="0">
              <a:latin typeface="方正粗黑宋简体" panose="02000000000000000000" charset="-122"/>
              <a:ea typeface="方正粗黑宋简体" panose="02000000000000000000" charset="-122"/>
              <a:cs typeface="方正粗黑宋简体" panose="02000000000000000000" charset="-122"/>
            </a:endParaRPr>
          </a:p>
        </p:txBody>
      </p:sp>
      <p:graphicFrame>
        <p:nvGraphicFramePr>
          <p:cNvPr id="4" name="表格 3"/>
          <p:cNvGraphicFramePr>
            <a:graphicFrameLocks noGrp="1"/>
          </p:cNvGraphicFramePr>
          <p:nvPr/>
        </p:nvGraphicFramePr>
        <p:xfrm>
          <a:off x="1028573" y="2478585"/>
          <a:ext cx="10168131" cy="2820568"/>
        </p:xfrm>
        <a:graphic>
          <a:graphicData uri="http://schemas.openxmlformats.org/drawingml/2006/table">
            <a:tbl>
              <a:tblPr firstRow="1" bandRow="1">
                <a:tableStyleId>{5C22544A-7EE6-4342-B048-85BDC9FD1C3A}</a:tableStyleId>
              </a:tblPr>
              <a:tblGrid>
                <a:gridCol w="1238196"/>
                <a:gridCol w="926354"/>
                <a:gridCol w="950605"/>
                <a:gridCol w="950605"/>
                <a:gridCol w="950605"/>
                <a:gridCol w="950605"/>
                <a:gridCol w="822354"/>
                <a:gridCol w="802924"/>
                <a:gridCol w="822354"/>
                <a:gridCol w="802924"/>
                <a:gridCol w="950605"/>
              </a:tblGrid>
              <a:tr h="705142">
                <a:tc>
                  <a:txBody>
                    <a:bodyPr/>
                    <a:lstStyle/>
                    <a:p>
                      <a:pPr marL="0" indent="0" algn="ctr" fontAlgn="ctr">
                        <a:spcBef>
                          <a:spcPct val="0"/>
                        </a:spcBef>
                        <a:spcAft>
                          <a:spcPct val="0"/>
                        </a:spcAft>
                      </a:pPr>
                      <a:r>
                        <a:rPr lang="zh-CN" sz="2800" b="1">
                          <a:solidFill>
                            <a:srgbClr val="000000"/>
                          </a:solidFill>
                          <a:latin typeface="微软雅黑" panose="020B0503020204020204" pitchFamily="34" charset="-122"/>
                          <a:ea typeface="微软雅黑" panose="020B0503020204020204" pitchFamily="34" charset="-122"/>
                        </a:rPr>
                        <a:t>题号</a:t>
                      </a:r>
                      <a:endParaRPr lang="zh-CN" sz="2800" b="1">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2</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3</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4</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5</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6</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7</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8</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9</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10</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r>
              <a:tr h="705142">
                <a:tc>
                  <a:txBody>
                    <a:bodyPr/>
                    <a:lstStyle/>
                    <a:p>
                      <a:pPr marL="0" indent="0" algn="ctr" fontAlgn="ctr">
                        <a:spcBef>
                          <a:spcPct val="0"/>
                        </a:spcBef>
                        <a:spcAft>
                          <a:spcPct val="0"/>
                        </a:spcAft>
                      </a:pPr>
                      <a:r>
                        <a:rPr lang="zh-CN" sz="2800" b="1">
                          <a:solidFill>
                            <a:srgbClr val="000000"/>
                          </a:solidFill>
                          <a:latin typeface="微软雅黑" panose="020B0503020204020204" pitchFamily="34" charset="-122"/>
                          <a:ea typeface="微软雅黑" panose="020B0503020204020204" pitchFamily="34" charset="-122"/>
                        </a:rPr>
                        <a:t>答案</a:t>
                      </a:r>
                      <a:endParaRPr lang="zh-CN" sz="2800" b="1">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C</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C</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D</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B</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D</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B</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D</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C</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C</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B</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r>
              <a:tr h="705142">
                <a:tc>
                  <a:txBody>
                    <a:bodyPr/>
                    <a:lstStyle/>
                    <a:p>
                      <a:pPr marL="0" indent="0" algn="ctr" fontAlgn="ctr">
                        <a:spcBef>
                          <a:spcPct val="0"/>
                        </a:spcBef>
                        <a:spcAft>
                          <a:spcPct val="0"/>
                        </a:spcAft>
                      </a:pPr>
                      <a:r>
                        <a:rPr lang="zh-CN" sz="2800" b="1">
                          <a:solidFill>
                            <a:srgbClr val="000000"/>
                          </a:solidFill>
                          <a:latin typeface="微软雅黑" panose="020B0503020204020204" pitchFamily="34" charset="-122"/>
                          <a:ea typeface="微软雅黑" panose="020B0503020204020204" pitchFamily="34" charset="-122"/>
                        </a:rPr>
                        <a:t>题号</a:t>
                      </a:r>
                      <a:endParaRPr lang="zh-CN" sz="2800" b="1">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11</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12</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13</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14</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15</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16</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r>
              <a:tr h="705142">
                <a:tc>
                  <a:txBody>
                    <a:bodyPr/>
                    <a:lstStyle/>
                    <a:p>
                      <a:pPr marL="0" indent="0" algn="ctr" fontAlgn="ctr">
                        <a:spcBef>
                          <a:spcPct val="0"/>
                        </a:spcBef>
                        <a:spcAft>
                          <a:spcPct val="0"/>
                        </a:spcAft>
                      </a:pPr>
                      <a:r>
                        <a:rPr lang="zh-CN" sz="2800" b="1">
                          <a:solidFill>
                            <a:srgbClr val="000000"/>
                          </a:solidFill>
                          <a:latin typeface="微软雅黑" panose="020B0503020204020204" pitchFamily="34" charset="-122"/>
                          <a:ea typeface="微软雅黑" panose="020B0503020204020204" pitchFamily="34" charset="-122"/>
                        </a:rPr>
                        <a:t>答案</a:t>
                      </a:r>
                      <a:endParaRPr lang="zh-CN" sz="2800" b="1">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A</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C</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A</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B</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A</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D</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c>
                  <a:txBody>
                    <a:bodyPr/>
                    <a:lstStyle/>
                    <a:p>
                      <a:pPr marL="0" indent="0" algn="ctr" fontAlgn="ctr">
                        <a:spcBef>
                          <a:spcPct val="0"/>
                        </a:spcBef>
                        <a:spcAft>
                          <a:spcPct val="0"/>
                        </a:spcAft>
                      </a:pPr>
                      <a:r>
                        <a:rPr lang="en-US" altLang="zh-CN" sz="2800">
                          <a:solidFill>
                            <a:srgbClr val="000000"/>
                          </a:solidFill>
                          <a:latin typeface="微软雅黑" panose="020B0503020204020204" pitchFamily="34" charset="-122"/>
                          <a:ea typeface="微软雅黑" panose="020B0503020204020204" pitchFamily="34" charset="-122"/>
                        </a:rPr>
                        <a:t> </a:t>
                      </a:r>
                      <a:endParaRPr lang="en-US" altLang="zh-CN" sz="2800">
                        <a:solidFill>
                          <a:srgbClr val="000000"/>
                        </a:solidFill>
                        <a:latin typeface="微软雅黑" panose="020B0503020204020204" pitchFamily="34" charset="-122"/>
                        <a:ea typeface="微软雅黑" panose="020B0503020204020204" pitchFamily="34" charset="-122"/>
                      </a:endParaRPr>
                    </a:p>
                  </a:txBody>
                  <a:tcPr marL="68580" marR="68580" marT="0" marB="0"/>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0820" y="88265"/>
            <a:ext cx="11821160" cy="1494790"/>
          </a:xfrm>
        </p:spPr>
        <p:txBody>
          <a:bodyPr>
            <a:normAutofit/>
          </a:bodyPr>
          <a:lstStyle/>
          <a:p>
            <a:r>
              <a:rPr lang="zh-CN" altLang="en-US"/>
              <a:t>7.2025年被定为“体重管理年”，然而，人们在体重管理上却存在一些难题：有的没有时间和精力；有的缺乏毅力和坚持；有的缺乏正确方法指导… …因此，管理体重需要做到</a:t>
            </a:r>
            <a:endParaRPr lang="zh-CN" altLang="en-US"/>
          </a:p>
        </p:txBody>
      </p:sp>
      <p:sp>
        <p:nvSpPr>
          <p:cNvPr id="3" name="文本占位符 2"/>
          <p:cNvSpPr>
            <a:spLocks noGrp="1"/>
          </p:cNvSpPr>
          <p:nvPr>
            <p:ph type="body" idx="1"/>
          </p:nvPr>
        </p:nvSpPr>
        <p:spPr>
          <a:xfrm>
            <a:off x="210820" y="1583055"/>
            <a:ext cx="11639550" cy="5607050"/>
          </a:xfrm>
        </p:spPr>
        <p:txBody>
          <a:bodyPr>
            <a:normAutofit fontScale="85000"/>
          </a:bodyPr>
          <a:lstStyle/>
          <a:p>
            <a:pPr lvl="0"/>
            <a:r>
              <a:rPr lang="zh-CN" altLang="en-US" dirty="0"/>
              <a:t>A.坚持适度原则，采取健康的生活方式</a:t>
            </a:r>
            <a:r>
              <a:rPr lang="zh-CN" altLang="en-US" dirty="0">
                <a:highlight>
                  <a:srgbClr val="FFFF00"/>
                </a:highlight>
              </a:rPr>
              <a:t>不断减重</a:t>
            </a:r>
            <a:endParaRPr lang="zh-CN" altLang="en-US" dirty="0"/>
          </a:p>
          <a:p>
            <a:pPr lvl="0"/>
            <a:r>
              <a:rPr lang="zh-CN" altLang="en-US" dirty="0"/>
              <a:t>B.把握矛盾的</a:t>
            </a:r>
            <a:r>
              <a:rPr lang="zh-CN" altLang="en-US" dirty="0">
                <a:solidFill>
                  <a:srgbClr val="FF0000"/>
                </a:solidFill>
              </a:rPr>
              <a:t>主要方面，</a:t>
            </a:r>
            <a:r>
              <a:rPr lang="zh-CN" altLang="en-US" dirty="0"/>
              <a:t>优先解决思想认知问题</a:t>
            </a:r>
            <a:endParaRPr lang="zh-CN" altLang="en-US" dirty="0"/>
          </a:p>
          <a:p>
            <a:pPr lvl="0"/>
            <a:r>
              <a:rPr lang="zh-CN" altLang="en-US" dirty="0"/>
              <a:t>C.坚信事物是发展的，</a:t>
            </a:r>
            <a:r>
              <a:rPr lang="zh-CN" altLang="en-US" dirty="0">
                <a:solidFill>
                  <a:srgbClr val="FF0000"/>
                </a:solidFill>
              </a:rPr>
              <a:t>无惧</a:t>
            </a:r>
            <a:r>
              <a:rPr lang="zh-CN" altLang="en-US" dirty="0"/>
              <a:t>体重管理中的波动反复</a:t>
            </a:r>
            <a:endParaRPr lang="zh-CN" altLang="en-US" dirty="0"/>
          </a:p>
          <a:p>
            <a:pPr lvl="0"/>
            <a:r>
              <a:rPr lang="zh-CN" altLang="en-US" dirty="0"/>
              <a:t>D.抓住主要矛盾，集中力量突破体重管理中的关键障碍</a:t>
            </a:r>
            <a:endParaRPr lang="zh-CN" altLang="en-US" dirty="0"/>
          </a:p>
          <a:p>
            <a:pPr lvl="0"/>
            <a:r>
              <a:rPr lang="zh-CN" altLang="en-US" dirty="0"/>
              <a:t>【答案】D</a:t>
            </a:r>
            <a:endParaRPr lang="zh-CN" altLang="en-US" dirty="0"/>
          </a:p>
          <a:p>
            <a:pPr lvl="0"/>
            <a:r>
              <a:rPr lang="zh-CN" altLang="en-US" dirty="0"/>
              <a:t>材料中“人们在体重管理上却存在一些难题：有的…有的…有的…”指向D选项“抓住主要矛盾，集中力量突破体重管理中的关键障碍”。</a:t>
            </a:r>
            <a:endParaRPr lang="zh-CN" altLang="en-US" dirty="0"/>
          </a:p>
          <a:p>
            <a:pPr lvl="0"/>
            <a:r>
              <a:rPr lang="zh-CN" altLang="en-US" dirty="0"/>
              <a:t>A选项，“不断减重”错误，管理体重不能“不断减重”，应当注重健康均衡；</a:t>
            </a:r>
            <a:endParaRPr lang="zh-CN" altLang="en-US" dirty="0"/>
          </a:p>
          <a:p>
            <a:pPr lvl="0"/>
            <a:r>
              <a:rPr lang="zh-CN" altLang="en-US" dirty="0"/>
              <a:t>B选项，材料并非认识事物的性质，未体现“矛盾的主要方面”，也并未侧重“优先解决思想认知问题”，因此不选。C选项，“无惧体重管理中的波动反复”中“无惧”一次过于绝对，管理体重中仍需关注体重管理中的波动反复，不可完全“无所畏惧”。</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8.近年来，我国多地掀起“马拉松热”，一场马拉松赛事动辄万人规模，从赛事组织到交通住宿，方方面面都是对城市管理水平的“考试”。</a:t>
            </a:r>
            <a:r>
              <a:rPr lang="zh-CN" altLang="en-US">
                <a:highlight>
                  <a:srgbClr val="FFFF00"/>
                </a:highlight>
                <a:sym typeface="+mn-ea"/>
              </a:rPr>
              <a:t>各地举办马拉松赛事需要找准自己的定位</a:t>
            </a:r>
            <a:r>
              <a:rPr lang="zh-CN" altLang="en-US">
                <a:sym typeface="+mn-ea"/>
              </a:rPr>
              <a:t>，</a:t>
            </a:r>
            <a:r>
              <a:rPr lang="zh-CN" altLang="en-US" u="sng">
                <a:sym typeface="+mn-ea"/>
              </a:rPr>
              <a:t>在举办赛事的同时收获消费流量和城市形象。</a:t>
            </a:r>
            <a:r>
              <a:rPr lang="zh-CN" altLang="en-US">
                <a:sym typeface="+mn-ea"/>
              </a:rPr>
              <a:t>可见，让马拉松经济真正结出硕果，城市必须</a:t>
            </a:r>
            <a:endParaRPr lang="zh-CN" altLang="en-US" dirty="0"/>
          </a:p>
        </p:txBody>
      </p:sp>
      <p:sp>
        <p:nvSpPr>
          <p:cNvPr id="3" name="文本占位符 2"/>
          <p:cNvSpPr>
            <a:spLocks noGrp="1"/>
          </p:cNvSpPr>
          <p:nvPr>
            <p:ph type="body" idx="1"/>
          </p:nvPr>
        </p:nvSpPr>
        <p:spPr/>
        <p:txBody>
          <a:bodyPr>
            <a:normAutofit fontScale="90000" lnSpcReduction="10000"/>
          </a:bodyPr>
          <a:lstStyle/>
          <a:p>
            <a:pPr lvl="0"/>
            <a:r>
              <a:rPr lang="zh-CN" altLang="en-US"/>
              <a:t>A.推动</a:t>
            </a:r>
            <a:r>
              <a:rPr lang="zh-CN" altLang="en-US">
                <a:solidFill>
                  <a:srgbClr val="FF0000"/>
                </a:solidFill>
              </a:rPr>
              <a:t>政策创新</a:t>
            </a:r>
            <a:r>
              <a:rPr lang="zh-CN" altLang="en-US"/>
              <a:t>，完善马拉松赛事</a:t>
            </a:r>
            <a:r>
              <a:rPr lang="zh-CN" altLang="en-US">
                <a:solidFill>
                  <a:srgbClr val="FF0000"/>
                </a:solidFill>
              </a:rPr>
              <a:t>制度保障</a:t>
            </a:r>
            <a:endParaRPr lang="zh-CN" altLang="en-US">
              <a:solidFill>
                <a:srgbClr val="FF0000"/>
              </a:solidFill>
            </a:endParaRPr>
          </a:p>
          <a:p>
            <a:pPr lvl="0"/>
            <a:r>
              <a:rPr lang="zh-CN" altLang="en-US"/>
              <a:t>B.遵循</a:t>
            </a:r>
            <a:r>
              <a:rPr lang="zh-CN" altLang="en-US">
                <a:solidFill>
                  <a:srgbClr val="FF0000"/>
                </a:solidFill>
              </a:rPr>
              <a:t>市场规律</a:t>
            </a:r>
            <a:r>
              <a:rPr lang="zh-CN" altLang="en-US"/>
              <a:t>，</a:t>
            </a:r>
            <a:r>
              <a:rPr lang="zh-CN" altLang="en-US" u="sng"/>
              <a:t>统筹</a:t>
            </a:r>
            <a:r>
              <a:rPr lang="zh-CN" altLang="en-US"/>
              <a:t>赛事管理与流量经济</a:t>
            </a:r>
            <a:endParaRPr lang="zh-CN" altLang="en-US"/>
          </a:p>
          <a:p>
            <a:pPr lvl="0"/>
            <a:r>
              <a:rPr lang="zh-CN" altLang="en-US"/>
              <a:t>C.立足本地资源，做到主观与客观具体统一</a:t>
            </a:r>
            <a:endParaRPr lang="zh-CN" altLang="en-US"/>
          </a:p>
          <a:p>
            <a:pPr lvl="0"/>
            <a:r>
              <a:rPr lang="zh-CN" altLang="en-US"/>
              <a:t>D.发挥主观能动性，</a:t>
            </a:r>
            <a:r>
              <a:rPr lang="zh-CN" altLang="en-US">
                <a:solidFill>
                  <a:srgbClr val="FF0000"/>
                </a:solidFill>
              </a:rPr>
              <a:t>扩大</a:t>
            </a:r>
            <a:r>
              <a:rPr lang="zh-CN" altLang="en-US"/>
              <a:t>赛事规模提升效益</a:t>
            </a:r>
            <a:endParaRPr lang="zh-CN" altLang="en-US"/>
          </a:p>
          <a:p>
            <a:pPr lvl="0"/>
            <a:r>
              <a:rPr lang="zh-CN" altLang="en-US"/>
              <a:t>【答案】C</a:t>
            </a:r>
            <a:endParaRPr lang="zh-CN" altLang="en-US"/>
          </a:p>
          <a:p>
            <a:pPr lvl="0"/>
            <a:r>
              <a:rPr lang="zh-CN" altLang="en-US"/>
              <a:t>材料中“各地…需要找准自己的定位，在举办赛事的同时收获消费流量和城市形象”体现C选项“立足本地资源，做到主观与客观具体统一”。A选项，材料并非侧重“政策创新”、“制度保障”，因此不选A。B选项，材料并非侧重“遵循市场规律”，马拉松赛事的举办</a:t>
            </a:r>
            <a:r>
              <a:rPr lang="zh-CN" altLang="en-US" u="sng"/>
              <a:t>不仅仅需要遵循市场规律</a:t>
            </a:r>
            <a:r>
              <a:rPr lang="zh-CN" altLang="en-US"/>
              <a:t>。D选项“扩大赛事规模”一词并不符合题意，马拉松经济不能一味追求扩大规模。</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9.人工智能技术的突破性发展促使人们重新思考人工智能时代的人机关系，从 "AI替代人</a:t>
            </a:r>
            <a:r>
              <a:rPr lang="zh-CN" altLang="en-US">
                <a:sym typeface="+mn-ea"/>
              </a:rPr>
              <a:t>类" 的担忧转向探索 "人机协同"，以共生姿态拥抱智能浪潮，以更加开放包容的心态迎接更好的未来 。这一转变表明</a:t>
            </a:r>
            <a:endParaRPr lang="zh-CN" altLang="en-US"/>
          </a:p>
        </p:txBody>
      </p:sp>
      <p:sp>
        <p:nvSpPr>
          <p:cNvPr id="3" name="文本占位符 2"/>
          <p:cNvSpPr>
            <a:spLocks noGrp="1"/>
          </p:cNvSpPr>
          <p:nvPr>
            <p:ph type="body" idx="1"/>
          </p:nvPr>
        </p:nvSpPr>
        <p:spPr/>
        <p:txBody>
          <a:bodyPr>
            <a:noAutofit/>
          </a:bodyPr>
          <a:lstStyle/>
          <a:p>
            <a:pPr lvl="0">
              <a:lnSpc>
                <a:spcPct val="80000"/>
              </a:lnSpc>
            </a:pPr>
            <a:r>
              <a:rPr lang="zh-CN" altLang="en-US" sz="2700">
                <a:sym typeface="+mn-ea"/>
              </a:rPr>
              <a:t>A.辩证否定观决定认识需要经历多次反复</a:t>
            </a:r>
            <a:endParaRPr lang="zh-CN" altLang="en-US" sz="2700"/>
          </a:p>
          <a:p>
            <a:pPr lvl="0">
              <a:lnSpc>
                <a:spcPct val="80000"/>
              </a:lnSpc>
            </a:pPr>
            <a:r>
              <a:rPr lang="zh-CN" altLang="en-US" sz="2700">
                <a:sym typeface="+mn-ea"/>
              </a:rPr>
              <a:t>B.人们将人机关系的斗争性转化为了同一性</a:t>
            </a:r>
            <a:endParaRPr lang="zh-CN" altLang="en-US" sz="2700"/>
          </a:p>
          <a:p>
            <a:pPr lvl="0">
              <a:lnSpc>
                <a:spcPct val="80000"/>
              </a:lnSpc>
            </a:pPr>
            <a:r>
              <a:rPr lang="zh-CN" altLang="en-US" sz="2700">
                <a:sym typeface="+mn-ea"/>
              </a:rPr>
              <a:t>C.技术进步不断拓展人们对人机关系的认知边界</a:t>
            </a:r>
            <a:endParaRPr lang="zh-CN" altLang="en-US" sz="2700"/>
          </a:p>
          <a:p>
            <a:pPr lvl="0">
              <a:lnSpc>
                <a:spcPct val="80000"/>
              </a:lnSpc>
            </a:pPr>
            <a:r>
              <a:rPr lang="zh-CN" altLang="en-US" sz="2700">
                <a:sym typeface="+mn-ea"/>
              </a:rPr>
              <a:t>D.认识在</a:t>
            </a:r>
            <a:r>
              <a:rPr lang="zh-CN" altLang="en-US" sz="2700">
                <a:highlight>
                  <a:srgbClr val="FFFF00"/>
                </a:highlight>
                <a:sym typeface="+mn-ea"/>
              </a:rPr>
              <a:t>否定旧真理</a:t>
            </a:r>
            <a:r>
              <a:rPr lang="zh-CN" altLang="en-US" sz="2700">
                <a:sym typeface="+mn-ea"/>
              </a:rPr>
              <a:t>的过程中不断修正自身内涵</a:t>
            </a:r>
            <a:endParaRPr lang="zh-CN" altLang="en-US" sz="2700"/>
          </a:p>
          <a:p>
            <a:pPr lvl="0">
              <a:lnSpc>
                <a:spcPct val="80000"/>
              </a:lnSpc>
            </a:pPr>
            <a:r>
              <a:rPr lang="zh-CN" altLang="en-US" sz="2700">
                <a:sym typeface="+mn-ea"/>
              </a:rPr>
              <a:t>【答案】C</a:t>
            </a:r>
            <a:endParaRPr lang="zh-CN" altLang="en-US" sz="2700"/>
          </a:p>
          <a:p>
            <a:pPr lvl="0">
              <a:lnSpc>
                <a:spcPct val="80000"/>
              </a:lnSpc>
            </a:pPr>
            <a:r>
              <a:rPr lang="zh-CN" altLang="en-US" sz="2700">
                <a:sym typeface="+mn-ea"/>
              </a:rPr>
              <a:t>材料中“人工智能技术的突破性发展促使人们重新思考人工智能时代的人机关系”体现C选项“技术进步不断拓展人们对人机关系的认知边界”。A选项</a:t>
            </a:r>
            <a:r>
              <a:rPr lang="zh-CN" altLang="en-US" sz="2700">
                <a:solidFill>
                  <a:srgbClr val="FF0000"/>
                </a:solidFill>
                <a:sym typeface="+mn-ea"/>
              </a:rPr>
              <a:t>“客观事物是复杂变化的，其本质的暴露和展现有一个过程。这就决定了人们对一个事物的正确认识往往经历从实践到认识、再从认识到实践的多次反复才能完成。”</a:t>
            </a:r>
            <a:r>
              <a:rPr lang="zh-CN" altLang="en-US" sz="2700">
                <a:sym typeface="+mn-ea"/>
              </a:rPr>
              <a:t>D选项，“否定旧真理”一词有误，</a:t>
            </a:r>
            <a:r>
              <a:rPr lang="zh-CN" altLang="en-US" sz="2700">
                <a:solidFill>
                  <a:srgbClr val="0000FF"/>
                </a:solidFill>
                <a:sym typeface="+mn-ea"/>
              </a:rPr>
              <a:t>真理具有客观性，真理在发展中不断超越自身，但那些经过实践反复检验的、已经确定的真理并不会被推翻或随意否定，而是不断向前发展。</a:t>
            </a:r>
            <a:r>
              <a:rPr lang="zh-CN" altLang="en-US" sz="2700">
                <a:sym typeface="+mn-ea"/>
              </a:rPr>
              <a:t>因此不选D。</a:t>
            </a:r>
            <a:endParaRPr lang="zh-CN" altLang="en-US" sz="2700">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11.2025 年3月，某国联邦议院进行了大选。原议会第一大党仍然掌握议会多数席位，其领导人有望出任下一任总理。对于该国的</a:t>
            </a:r>
            <a:r>
              <a:rPr lang="zh-CN" altLang="en-US">
                <a:highlight>
                  <a:srgbClr val="FFFF00"/>
                </a:highlight>
              </a:rPr>
              <a:t>国家管理形式，</a:t>
            </a:r>
            <a:r>
              <a:rPr lang="zh-CN" altLang="en-US"/>
              <a:t>下列说法正确的是</a:t>
            </a:r>
            <a:endParaRPr lang="zh-CN" altLang="en-US"/>
          </a:p>
        </p:txBody>
      </p:sp>
      <p:sp>
        <p:nvSpPr>
          <p:cNvPr id="3" name="文本占位符 2"/>
          <p:cNvSpPr>
            <a:spLocks noGrp="1"/>
          </p:cNvSpPr>
          <p:nvPr>
            <p:ph type="body" idx="1"/>
          </p:nvPr>
        </p:nvSpPr>
        <p:spPr/>
        <p:txBody>
          <a:bodyPr>
            <a:normAutofit fontScale="92500" lnSpcReduction="20000"/>
          </a:bodyPr>
          <a:lstStyle/>
          <a:p>
            <a:pPr lvl="0"/>
            <a:r>
              <a:rPr lang="zh-CN" altLang="en-US"/>
              <a:t>①内阁以议会为基础产生，并对议会负责</a:t>
            </a:r>
            <a:endParaRPr lang="zh-CN" altLang="en-US"/>
          </a:p>
          <a:p>
            <a:pPr lvl="0"/>
            <a:r>
              <a:rPr lang="zh-CN" altLang="en-US"/>
              <a:t>②总理是该国政府首脑，依法拥有行政权</a:t>
            </a:r>
            <a:endParaRPr lang="zh-CN" altLang="en-US"/>
          </a:p>
          <a:p>
            <a:pPr lvl="0"/>
            <a:r>
              <a:rPr lang="zh-CN" altLang="en-US"/>
              <a:t>③该国为议会制民主共和制国家，</a:t>
            </a:r>
            <a:r>
              <a:rPr lang="zh-CN" altLang="en-US">
                <a:highlight>
                  <a:srgbClr val="FFFF00"/>
                </a:highlight>
              </a:rPr>
              <a:t>两党</a:t>
            </a:r>
            <a:r>
              <a:rPr lang="zh-CN" altLang="en-US"/>
              <a:t>轮流执政</a:t>
            </a:r>
            <a:endParaRPr lang="zh-CN" altLang="en-US"/>
          </a:p>
          <a:p>
            <a:pPr lvl="0"/>
            <a:r>
              <a:rPr lang="zh-CN" altLang="en-US"/>
              <a:t>④该国组成单位享有相对主权，是完整政治实体</a:t>
            </a:r>
            <a:endParaRPr lang="zh-CN" altLang="en-US"/>
          </a:p>
          <a:p>
            <a:pPr lvl="0"/>
            <a:r>
              <a:rPr lang="zh-CN" altLang="en-US"/>
              <a:t>①②	   B.①③    C.②④    D.③④</a:t>
            </a:r>
            <a:endParaRPr lang="zh-CN" altLang="en-US"/>
          </a:p>
          <a:p>
            <a:pPr lvl="0"/>
            <a:r>
              <a:rPr lang="zh-CN" altLang="en-US"/>
              <a:t>【答案】 A</a:t>
            </a:r>
            <a:endParaRPr lang="zh-CN" altLang="en-US"/>
          </a:p>
          <a:p>
            <a:pPr lvl="0"/>
            <a:r>
              <a:rPr lang="zh-CN" altLang="en-US"/>
              <a:t>本题考察学生对当前主要国家政体特征的掌握，由题目情境“原议会第一大党仍然掌握议会多数席位，其领导人有望出任下一任总理。”可知①②成立。该国为议会制国家，但并非两党制，情境中涉及的是国家管理形式而不是国家结构形式，故③④不选。</a:t>
            </a:r>
            <a:endParaRPr lang="zh-CN" altLang="en-US"/>
          </a:p>
        </p:txBody>
      </p:sp>
      <p:sp>
        <p:nvSpPr>
          <p:cNvPr id="4" name="上箭头标注 3"/>
          <p:cNvSpPr/>
          <p:nvPr/>
        </p:nvSpPr>
        <p:spPr>
          <a:xfrm>
            <a:off x="5087620" y="1233170"/>
            <a:ext cx="6473190" cy="88201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a:latin typeface="方正粗黑宋简体" panose="02000000000000000000" charset="-122"/>
                <a:ea typeface="方正粗黑宋简体" panose="02000000000000000000" charset="-122"/>
                <a:cs typeface="方正粗黑宋简体" panose="02000000000000000000" charset="-122"/>
                <a:sym typeface="+mn-ea"/>
              </a:rPr>
              <a:t>国家管理形式：</a:t>
            </a:r>
            <a:r>
              <a:rPr lang="zh-CN" altLang="en-US" sz="2400">
                <a:latin typeface="方正粗黑宋简体" panose="02000000000000000000" charset="-122"/>
                <a:ea typeface="方正粗黑宋简体" panose="02000000000000000000" charset="-122"/>
                <a:cs typeface="方正粗黑宋简体" panose="02000000000000000000" charset="-122"/>
              </a:rPr>
              <a:t>政权组织形式</a:t>
            </a:r>
            <a:r>
              <a:rPr lang="en-US" altLang="zh-CN" sz="2400">
                <a:latin typeface="方正粗黑宋简体" panose="02000000000000000000" charset="-122"/>
                <a:ea typeface="方正粗黑宋简体" panose="02000000000000000000" charset="-122"/>
                <a:cs typeface="方正粗黑宋简体" panose="02000000000000000000" charset="-122"/>
              </a:rPr>
              <a:t>≠</a:t>
            </a:r>
            <a:r>
              <a:rPr lang="zh-CN" altLang="en-US" sz="2400">
                <a:latin typeface="方正粗黑宋简体" panose="02000000000000000000" charset="-122"/>
                <a:ea typeface="方正粗黑宋简体" panose="02000000000000000000" charset="-122"/>
                <a:cs typeface="方正粗黑宋简体" panose="02000000000000000000" charset="-122"/>
              </a:rPr>
              <a:t>国家结构形式</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p:txBody>
      </p:sp>
      <p:sp>
        <p:nvSpPr>
          <p:cNvPr id="5" name="矩形标注 4"/>
          <p:cNvSpPr/>
          <p:nvPr/>
        </p:nvSpPr>
        <p:spPr>
          <a:xfrm>
            <a:off x="7668895" y="3733800"/>
            <a:ext cx="2587625" cy="484505"/>
          </a:xfrm>
          <a:prstGeom prst="wedgeRectCallout">
            <a:avLst>
              <a:gd name="adj1" fmla="val -65411"/>
              <a:gd name="adj2" fmla="val -11078"/>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latin typeface="方正粗黑宋简体" panose="02000000000000000000" charset="-122"/>
                <a:ea typeface="方正粗黑宋简体" panose="02000000000000000000" charset="-122"/>
                <a:cs typeface="方正粗黑宋简体" panose="02000000000000000000" charset="-122"/>
                <a:sym typeface="+mn-ea"/>
              </a:rPr>
              <a:t>国家结构形式</a:t>
            </a:r>
            <a:endParaRPr lang="zh-CN" altLang="en-US" sz="2800">
              <a:latin typeface="方正粗黑宋简体" panose="02000000000000000000" charset="-122"/>
              <a:ea typeface="方正粗黑宋简体" panose="02000000000000000000" charset="-122"/>
              <a:cs typeface="方正粗黑宋简体" panose="02000000000000000000"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14.小王和小赵结婚后，</a:t>
            </a:r>
            <a:r>
              <a:rPr lang="zh-CN" altLang="en-US">
                <a:solidFill>
                  <a:srgbClr val="FF0000"/>
                </a:solidFill>
              </a:rPr>
              <a:t>小赵以个人名义向朋友借款30万元装修其婚前购买的</a:t>
            </a:r>
            <a:r>
              <a:rPr lang="zh-CN" altLang="en-US">
                <a:solidFill>
                  <a:srgbClr val="FF0000"/>
                </a:solidFill>
                <a:highlight>
                  <a:srgbClr val="FFFF00"/>
                </a:highlight>
              </a:rPr>
              <a:t>婚房</a:t>
            </a:r>
            <a:r>
              <a:rPr lang="zh-CN" altLang="en-US">
                <a:solidFill>
                  <a:srgbClr val="FF0000"/>
                </a:solidFill>
              </a:rPr>
              <a:t>。</a:t>
            </a:r>
            <a:r>
              <a:rPr lang="zh-CN" altLang="en-US"/>
              <a:t>两年后，小赵因故离世。30万元借款到期后，朋友向小王追讨，被小王以不知情为由拒绝偿还，朋友遂诉至法院，要求小王偿还借款。根据民法典有关规定，法院的判决是</a:t>
            </a:r>
            <a:endParaRPr lang="zh-CN" altLang="en-US"/>
          </a:p>
        </p:txBody>
      </p:sp>
      <p:sp>
        <p:nvSpPr>
          <p:cNvPr id="3" name="文本占位符 2"/>
          <p:cNvSpPr>
            <a:spLocks noGrp="1"/>
          </p:cNvSpPr>
          <p:nvPr>
            <p:ph type="body" idx="1"/>
          </p:nvPr>
        </p:nvSpPr>
        <p:spPr/>
        <p:txBody>
          <a:bodyPr>
            <a:normAutofit fontScale="85000" lnSpcReduction="10000"/>
          </a:bodyPr>
          <a:lstStyle/>
          <a:p>
            <a:pPr lvl="0"/>
            <a:r>
              <a:rPr lang="zh-CN" altLang="en-US"/>
              <a:t>A.30万元为小赵婚后所借，故该借款应视为夫妻共同债务，小王应该还款</a:t>
            </a:r>
            <a:endParaRPr lang="zh-CN" altLang="en-US"/>
          </a:p>
          <a:p>
            <a:pPr lvl="0"/>
            <a:r>
              <a:rPr lang="zh-CN" altLang="en-US"/>
              <a:t>B.小赵虽以个人名义借款，但该借款用于家庭共同生活支出，小王应该还款</a:t>
            </a:r>
            <a:endParaRPr lang="zh-CN" altLang="en-US"/>
          </a:p>
          <a:p>
            <a:pPr lvl="0"/>
            <a:r>
              <a:rPr lang="zh-CN" altLang="en-US"/>
              <a:t>C.小王对于小赵的借款不知情，故该借款不应视为夫妻共同债务，小王无需还款</a:t>
            </a:r>
            <a:endParaRPr lang="zh-CN" altLang="en-US"/>
          </a:p>
          <a:p>
            <a:pPr lvl="0"/>
            <a:r>
              <a:rPr lang="zh-CN" altLang="en-US"/>
              <a:t>D.30万元用于装修的是小赵名下房产，故该借款不应视为夫妻共同债务，小王无需还款</a:t>
            </a:r>
            <a:endParaRPr lang="zh-CN" altLang="en-US"/>
          </a:p>
          <a:p>
            <a:pPr lvl="0"/>
            <a:r>
              <a:rPr lang="zh-CN" altLang="en-US"/>
              <a:t>【答案】B</a:t>
            </a:r>
            <a:endParaRPr lang="zh-CN" altLang="en-US"/>
          </a:p>
          <a:p>
            <a:pPr lvl="0"/>
            <a:r>
              <a:rPr lang="zh-CN" altLang="en-US"/>
              <a:t>本题考查夫妻共同债务的承担，该借款虽是小赵以个人名义所借，但是结婚后用于装修婚房，属于用于家庭共同生活支出，应视为夫妻共同债务，小王应该还款，故B选项符合题意；A选项理由不当，不是婚后所借债务都是夫妻共同债务；CD明显错误。</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15.科技伦理是指科技工作者及其共同体在科学研究和技术开发等科技活动中，需要遵循的价值理念和行为规范，是促进科技向善、增进人类福祉、推动科技事业健康发展的重要保障。据此，下列推断正确的是</a:t>
            </a:r>
            <a:endParaRPr lang="zh-CN" altLang="en-US"/>
          </a:p>
        </p:txBody>
      </p:sp>
      <p:sp>
        <p:nvSpPr>
          <p:cNvPr id="3" name="文本占位符 2"/>
          <p:cNvSpPr>
            <a:spLocks noGrp="1"/>
          </p:cNvSpPr>
          <p:nvPr>
            <p:ph type="body" idx="1"/>
          </p:nvPr>
        </p:nvSpPr>
        <p:spPr/>
        <p:txBody>
          <a:bodyPr>
            <a:normAutofit/>
          </a:bodyPr>
          <a:lstStyle/>
          <a:p>
            <a:pPr lvl="0"/>
            <a:r>
              <a:rPr lang="zh-CN" altLang="en-US"/>
              <a:t>①有的推动科技事业健康发展的重要保障是科技伦理</a:t>
            </a:r>
            <a:endParaRPr lang="zh-CN" altLang="en-US"/>
          </a:p>
          <a:p>
            <a:pPr lvl="0"/>
            <a:r>
              <a:rPr lang="zh-CN" altLang="en-US"/>
              <a:t>②科技伦理不是不需要科技工作者在科技活动中遵循的</a:t>
            </a:r>
            <a:endParaRPr lang="zh-CN" altLang="en-US"/>
          </a:p>
          <a:p>
            <a:pPr lvl="0"/>
            <a:r>
              <a:rPr lang="zh-CN" altLang="en-US"/>
              <a:t>③有的科技伦理不需要科技工作者在科技活动中遵循</a:t>
            </a:r>
            <a:endParaRPr lang="zh-CN" altLang="en-US"/>
          </a:p>
          <a:p>
            <a:pPr lvl="0"/>
            <a:r>
              <a:rPr lang="zh-CN" altLang="en-US"/>
              <a:t>④</a:t>
            </a:r>
            <a:r>
              <a:rPr lang="zh-CN" altLang="en-US" u="sng"/>
              <a:t>科技工作者在科技活动中需要遵循的行为规范</a:t>
            </a:r>
            <a:r>
              <a:rPr lang="zh-CN" altLang="en-US"/>
              <a:t>是科技伦理</a:t>
            </a:r>
            <a:endParaRPr lang="zh-CN" altLang="en-US"/>
          </a:p>
          <a:p>
            <a:pPr lvl="0"/>
            <a:r>
              <a:rPr lang="zh-CN" altLang="en-US"/>
              <a:t>①②     B.①④    C.②③    D.③④</a:t>
            </a:r>
            <a:endParaRPr lang="zh-CN" altLang="en-US"/>
          </a:p>
          <a:p>
            <a:pPr lvl="0"/>
            <a:r>
              <a:rPr lang="zh-CN" altLang="en-US"/>
              <a:t>【答案】A</a:t>
            </a:r>
            <a:endParaRPr lang="zh-CN" altLang="en-US"/>
          </a:p>
          <a:p>
            <a:pPr lvl="0"/>
            <a:r>
              <a:rPr lang="zh-CN" altLang="en-US">
                <a:solidFill>
                  <a:srgbClr val="FF0000"/>
                </a:solidFill>
              </a:rPr>
              <a:t>③是错误的，与题干相矛盾，题干是包含联言判断的全称肯定判断；</a:t>
            </a:r>
            <a:endParaRPr lang="zh-CN" altLang="en-US">
              <a:solidFill>
                <a:srgbClr val="FF0000"/>
              </a:solidFill>
            </a:endParaRPr>
          </a:p>
        </p:txBody>
      </p:sp>
      <p:sp>
        <p:nvSpPr>
          <p:cNvPr id="5" name="矩形标注 4"/>
          <p:cNvSpPr/>
          <p:nvPr/>
        </p:nvSpPr>
        <p:spPr>
          <a:xfrm>
            <a:off x="8056245" y="2115185"/>
            <a:ext cx="2587625" cy="484505"/>
          </a:xfrm>
          <a:prstGeom prst="wedgeRectCallout">
            <a:avLst>
              <a:gd name="adj1" fmla="val -65411"/>
              <a:gd name="adj2" fmla="val -11078"/>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latin typeface="方正粗黑宋简体" panose="02000000000000000000" charset="-122"/>
                <a:ea typeface="方正粗黑宋简体" panose="02000000000000000000" charset="-122"/>
                <a:sym typeface="+mn-ea"/>
              </a:rPr>
              <a:t>换位推理</a:t>
            </a:r>
            <a:endParaRPr lang="zh-CN" altLang="en-US" sz="2800">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4" name="矩形标注 3"/>
          <p:cNvSpPr/>
          <p:nvPr/>
        </p:nvSpPr>
        <p:spPr>
          <a:xfrm>
            <a:off x="7291705" y="4886960"/>
            <a:ext cx="2587625" cy="484505"/>
          </a:xfrm>
          <a:prstGeom prst="wedgeRectCallout">
            <a:avLst>
              <a:gd name="adj1" fmla="val -49312"/>
              <a:gd name="adj2" fmla="val -113040"/>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latin typeface="方正粗黑宋简体" panose="02000000000000000000" charset="-122"/>
                <a:ea typeface="方正粗黑宋简体" panose="02000000000000000000" charset="-122"/>
                <a:sym typeface="+mn-ea"/>
              </a:rPr>
              <a:t>换位推理</a:t>
            </a:r>
            <a:endParaRPr lang="zh-CN" altLang="en-US" sz="2800">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6" name="矩形标注 5"/>
          <p:cNvSpPr/>
          <p:nvPr/>
        </p:nvSpPr>
        <p:spPr>
          <a:xfrm>
            <a:off x="8834120" y="3429000"/>
            <a:ext cx="2587625" cy="484505"/>
          </a:xfrm>
          <a:prstGeom prst="wedgeRectCallout">
            <a:avLst>
              <a:gd name="adj1" fmla="val -49312"/>
              <a:gd name="adj2" fmla="val -113040"/>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latin typeface="方正粗黑宋简体" panose="02000000000000000000" charset="-122"/>
                <a:ea typeface="方正粗黑宋简体" panose="02000000000000000000" charset="-122"/>
                <a:sym typeface="+mn-ea"/>
              </a:rPr>
              <a:t>换质推理</a:t>
            </a:r>
            <a:endParaRPr lang="zh-CN" altLang="en-US" sz="2800">
              <a:latin typeface="方正粗黑宋简体" panose="02000000000000000000" charset="-122"/>
              <a:ea typeface="方正粗黑宋简体" panose="02000000000000000000" charset="-122"/>
              <a:cs typeface="方正粗黑宋简体" panose="02000000000000000000"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bldLvl="0" animBg="1"/>
      <p:bldP spid="6"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47345" y="280670"/>
            <a:ext cx="11340465" cy="4414520"/>
          </a:xfrm>
          <a:prstGeom prst="rect">
            <a:avLst/>
          </a:prstGeom>
        </p:spPr>
        <p:txBody>
          <a:bodyPr wrap="square">
            <a:noAutofit/>
          </a:bodyPr>
          <a:p>
            <a:pPr marL="0" indent="0" algn="just" defTabSz="266700">
              <a:spcBef>
                <a:spcPct val="0"/>
              </a:spcBef>
              <a:spcAft>
                <a:spcPct val="0"/>
              </a:spcAft>
            </a:pPr>
            <a:r>
              <a:rPr lang="en-US" altLang="zh-CN" sz="2400">
                <a:latin typeface="楷体" panose="02010609060101010101" pitchFamily="49" charset="-122"/>
                <a:ea typeface="楷体" panose="02010609060101010101" pitchFamily="49" charset="-122"/>
              </a:rPr>
              <a:t>17.</a:t>
            </a:r>
            <a:r>
              <a:rPr lang="zh-CN" altLang="en-US" sz="2400">
                <a:latin typeface="楷体" panose="02010609060101010101" pitchFamily="49" charset="-122"/>
                <a:ea typeface="楷体" panose="02010609060101010101" pitchFamily="49" charset="-122"/>
              </a:rPr>
              <a:t>近年来，平台经济迅速发展，依托互联网平台就业的网约配送员、网约车驾驶员、货车司机、互联网营销师等新就业形态劳动者数量大幅增加</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新就业形态劳动者正成为中国特色社会主义现代化强国建设征程上的一支新的产业大军。不容忽视的是，这一群体在权益保障和服务关爱等方面也面临着诸多待解决的急难愁盼问题。</a:t>
            </a:r>
            <a:endParaRPr lang="zh-CN" altLang="en-US" sz="2400">
              <a:latin typeface="楷体" panose="02010609060101010101" pitchFamily="49" charset="-122"/>
              <a:ea typeface="楷体" panose="02010609060101010101" pitchFamily="49" charset="-122"/>
            </a:endParaRPr>
          </a:p>
          <a:p>
            <a:pPr marL="0" indent="266700" algn="just" defTabSz="266700">
              <a:spcBef>
                <a:spcPct val="0"/>
              </a:spcBef>
              <a:spcAft>
                <a:spcPct val="0"/>
              </a:spcAft>
            </a:pPr>
            <a:r>
              <a:rPr lang="zh-CN" altLang="en-US" sz="2400">
                <a:latin typeface="楷体" panose="02010609060101010101" pitchFamily="49" charset="-122"/>
                <a:ea typeface="楷体" panose="02010609060101010101" pitchFamily="49" charset="-122"/>
              </a:rPr>
              <a:t>为深入贯彻落实</a:t>
            </a:r>
            <a:r>
              <a:rPr lang="zh-CN" altLang="en-US" sz="2400">
                <a:highlight>
                  <a:srgbClr val="00FF00"/>
                </a:highlight>
                <a:latin typeface="楷体" panose="02010609060101010101" pitchFamily="49" charset="-122"/>
                <a:ea typeface="楷体" panose="02010609060101010101" pitchFamily="49" charset="-122"/>
              </a:rPr>
              <a:t>党</a:t>
            </a:r>
            <a:r>
              <a:rPr lang="zh-CN" altLang="en-US" sz="2400">
                <a:latin typeface="楷体" panose="02010609060101010101" pitchFamily="49" charset="-122"/>
                <a:ea typeface="楷体" panose="02010609060101010101" pitchFamily="49" charset="-122"/>
              </a:rPr>
              <a:t>的二十大精神，支持和规范发展新就业形态，加强新就业形态劳动者权益保障，</a:t>
            </a:r>
            <a:r>
              <a:rPr lang="zh-CN" altLang="en-US" sz="2400">
                <a:highlight>
                  <a:srgbClr val="00FF00"/>
                </a:highlight>
                <a:latin typeface="楷体" panose="02010609060101010101" pitchFamily="49" charset="-122"/>
                <a:ea typeface="楷体" panose="02010609060101010101" pitchFamily="49" charset="-122"/>
              </a:rPr>
              <a:t>国家人力资源和社会保障部办公厅</a:t>
            </a:r>
            <a:r>
              <a:rPr lang="zh-CN" altLang="en-US" sz="2400">
                <a:solidFill>
                  <a:srgbClr val="0000FF"/>
                </a:solidFill>
                <a:latin typeface="楷体" panose="02010609060101010101" pitchFamily="49" charset="-122"/>
                <a:ea typeface="楷体" panose="02010609060101010101" pitchFamily="49" charset="-122"/>
              </a:rPr>
              <a:t>根据有关法律法规和</a:t>
            </a:r>
            <a:r>
              <a:rPr lang="zh-CN" altLang="en-US" sz="2400">
                <a:latin typeface="楷体" panose="02010609060101010101" pitchFamily="49" charset="-122"/>
                <a:ea typeface="楷体" panose="02010609060101010101" pitchFamily="49" charset="-122"/>
              </a:rPr>
              <a:t>政第，编制印发了</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新就业形态劳动者休息和劳动报酬权益保障指引</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新就业形态劳动者权益维护服务指南</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等文件，</a:t>
            </a:r>
            <a:r>
              <a:rPr lang="zh-CN" altLang="en-US" sz="2400">
                <a:solidFill>
                  <a:srgbClr val="0000FF"/>
                </a:solidFill>
                <a:latin typeface="楷体" panose="02010609060101010101" pitchFamily="49" charset="-122"/>
                <a:ea typeface="楷体" panose="02010609060101010101" pitchFamily="49" charset="-122"/>
              </a:rPr>
              <a:t>支持和规范发展新就业形态</a:t>
            </a:r>
            <a:r>
              <a:rPr lang="zh-CN" altLang="en-US" sz="2400">
                <a:latin typeface="楷体" panose="02010609060101010101" pitchFamily="49" charset="-122"/>
                <a:ea typeface="楷体" panose="02010609060101010101" pitchFamily="49" charset="-122"/>
              </a:rPr>
              <a:t>，加强新就业形态劳动者权益保障。</a:t>
            </a:r>
            <a:r>
              <a:rPr lang="en-US" altLang="zh-CN" sz="2400">
                <a:latin typeface="楷体" panose="02010609060101010101" pitchFamily="49" charset="-122"/>
                <a:ea typeface="楷体" panose="02010609060101010101" pitchFamily="49" charset="-122"/>
              </a:rPr>
              <a:t>2025</a:t>
            </a:r>
            <a:r>
              <a:rPr lang="zh-CN" altLang="en-US" sz="2400">
                <a:latin typeface="楷体" panose="02010609060101010101" pitchFamily="49" charset="-122"/>
                <a:ea typeface="楷体" panose="02010609060101010101" pitchFamily="49" charset="-122"/>
              </a:rPr>
              <a:t>年</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政府工作报告</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也明确提出，“加强灵活就业和新就业形态劳动者权益保障，推进扩大</a:t>
            </a:r>
            <a:r>
              <a:rPr lang="zh-CN" altLang="en-US" sz="2400">
                <a:solidFill>
                  <a:srgbClr val="0000FF"/>
                </a:solidFill>
                <a:latin typeface="楷体" panose="02010609060101010101" pitchFamily="49" charset="-122"/>
                <a:ea typeface="楷体" panose="02010609060101010101" pitchFamily="49" charset="-122"/>
              </a:rPr>
              <a:t>职业伤害保障</a:t>
            </a:r>
            <a:r>
              <a:rPr lang="zh-CN" altLang="en-US" sz="2400">
                <a:latin typeface="楷体" panose="02010609060101010101" pitchFamily="49" charset="-122"/>
                <a:ea typeface="楷体" panose="02010609060101010101" pitchFamily="49" charset="-122"/>
              </a:rPr>
              <a:t>试点。”</a:t>
            </a:r>
            <a:endParaRPr lang="zh-CN" altLang="en-US" sz="2400">
              <a:latin typeface="楷体" panose="02010609060101010101" pitchFamily="49" charset="-122"/>
              <a:ea typeface="楷体" panose="02010609060101010101" pitchFamily="49" charset="-122"/>
            </a:endParaRPr>
          </a:p>
          <a:p>
            <a:pPr marL="0" indent="266700" algn="just" defTabSz="266700">
              <a:spcBef>
                <a:spcPct val="0"/>
              </a:spcBef>
              <a:spcAft>
                <a:spcPct val="0"/>
              </a:spcAft>
            </a:pPr>
            <a:r>
              <a:rPr lang="zh-CN" altLang="en-US" sz="2400">
                <a:latin typeface="楷体" panose="02010609060101010101" pitchFamily="49" charset="-122"/>
                <a:ea typeface="楷体" panose="02010609060101010101" pitchFamily="49" charset="-122"/>
              </a:rPr>
              <a:t>某民营</a:t>
            </a:r>
            <a:r>
              <a:rPr lang="zh-CN" altLang="en-US" sz="2400">
                <a:highlight>
                  <a:srgbClr val="00FF00"/>
                </a:highlight>
                <a:latin typeface="楷体" panose="02010609060101010101" pitchFamily="49" charset="-122"/>
                <a:ea typeface="楷体" panose="02010609060101010101" pitchFamily="49" charset="-122"/>
              </a:rPr>
              <a:t>企业</a:t>
            </a:r>
            <a:r>
              <a:rPr lang="zh-CN" altLang="en-US" sz="2400">
                <a:latin typeface="楷体" panose="02010609060101010101" pitchFamily="49" charset="-122"/>
                <a:ea typeface="楷体" panose="02010609060101010101" pitchFamily="49" charset="-122"/>
              </a:rPr>
              <a:t>积极响应，为旗下外卖骑手缴纳五险一金，并发起“新就业形态劳动者权益保障”倡议，呼吁社会各界共同完善新就业形态劳动者五险一金等权益保障，表示愿与各方同行，</a:t>
            </a:r>
            <a:r>
              <a:rPr lang="zh-CN" altLang="en-US" sz="2400">
                <a:solidFill>
                  <a:srgbClr val="0000FF"/>
                </a:solidFill>
                <a:latin typeface="楷体" panose="02010609060101010101" pitchFamily="49" charset="-122"/>
                <a:ea typeface="楷体" panose="02010609060101010101" pitchFamily="49" charset="-122"/>
              </a:rPr>
              <a:t>不断完善外卖骑手权益保障，持续引领行业健康、可持续发展</a:t>
            </a:r>
            <a:r>
              <a:rPr lang="zh-CN" altLang="en-US" sz="2400">
                <a:latin typeface="楷体" panose="02010609060101010101" pitchFamily="49" charset="-122"/>
                <a:ea typeface="楷体" panose="02010609060101010101" pitchFamily="49" charset="-122"/>
              </a:rPr>
              <a:t>。</a:t>
            </a:r>
            <a:endParaRPr lang="zh-CN" altLang="en-US" sz="2400">
              <a:latin typeface="楷体" panose="02010609060101010101" pitchFamily="49" charset="-122"/>
              <a:ea typeface="楷体" panose="02010609060101010101" pitchFamily="49" charset="-122"/>
            </a:endParaRPr>
          </a:p>
          <a:p>
            <a:pPr marL="0" indent="0" algn="just" defTabSz="266700">
              <a:spcBef>
                <a:spcPct val="0"/>
              </a:spcBef>
              <a:spcAft>
                <a:spcPct val="0"/>
              </a:spcAft>
            </a:pPr>
            <a:r>
              <a:rPr lang="zh-CN" altLang="en-US" sz="2400" b="1">
                <a:latin typeface="Calibri" panose="020F0502020204030204"/>
                <a:ea typeface="宋体" panose="02010600030101010101" pitchFamily="2" charset="-122"/>
              </a:rPr>
              <a:t>结合材料，运用</a:t>
            </a:r>
            <a:r>
              <a:rPr lang="en-US" altLang="zh-CN" sz="2400" b="1">
                <a:latin typeface="Calibri" panose="020F0502020204030204"/>
                <a:ea typeface="宋体" panose="02010600030101010101" pitchFamily="2" charset="-122"/>
              </a:rPr>
              <a:t>《</a:t>
            </a:r>
            <a:r>
              <a:rPr lang="zh-CN" altLang="en-US" sz="2400" b="1">
                <a:latin typeface="Calibri" panose="020F0502020204030204"/>
                <a:ea typeface="宋体" panose="02010600030101010101" pitchFamily="2" charset="-122"/>
              </a:rPr>
              <a:t>经济与社会</a:t>
            </a:r>
            <a:r>
              <a:rPr lang="en-US" altLang="zh-CN" sz="2400" b="1">
                <a:latin typeface="Calibri" panose="020F0502020204030204"/>
                <a:ea typeface="宋体" panose="02010600030101010101" pitchFamily="2" charset="-122"/>
              </a:rPr>
              <a:t>》</a:t>
            </a:r>
            <a:r>
              <a:rPr lang="zh-CN" altLang="en-US" sz="2400" b="1">
                <a:latin typeface="Calibri" panose="020F0502020204030204"/>
                <a:ea typeface="宋体" panose="02010600030101010101" pitchFamily="2" charset="-122"/>
              </a:rPr>
              <a:t>的知识，阐明全社会重视</a:t>
            </a:r>
            <a:r>
              <a:rPr lang="zh-CN" altLang="en-US" sz="2400" b="1">
                <a:highlight>
                  <a:srgbClr val="FFFF00"/>
                </a:highlight>
                <a:latin typeface="Calibri" panose="020F0502020204030204"/>
                <a:ea typeface="宋体" panose="02010600030101010101" pitchFamily="2" charset="-122"/>
              </a:rPr>
              <a:t>保障新就业形态劳动者权益</a:t>
            </a:r>
            <a:r>
              <a:rPr lang="zh-CN" altLang="en-US" sz="2400" b="1">
                <a:latin typeface="Calibri" panose="020F0502020204030204"/>
                <a:ea typeface="宋体" panose="02010600030101010101" pitchFamily="2" charset="-122"/>
              </a:rPr>
              <a:t>的应有</a:t>
            </a:r>
            <a:r>
              <a:rPr lang="zh-CN" altLang="en-US" sz="2400" b="1">
                <a:solidFill>
                  <a:srgbClr val="0000FF"/>
                </a:solidFill>
                <a:latin typeface="Calibri" panose="020F0502020204030204"/>
                <a:ea typeface="宋体" panose="02010600030101010101" pitchFamily="2" charset="-122"/>
              </a:rPr>
              <a:t>举措</a:t>
            </a:r>
            <a:r>
              <a:rPr lang="zh-CN" altLang="en-US" sz="2400" b="1">
                <a:solidFill>
                  <a:srgbClr val="FF0000"/>
                </a:solidFill>
                <a:latin typeface="Calibri" panose="020F0502020204030204"/>
                <a:ea typeface="宋体" panose="02010600030101010101" pitchFamily="2" charset="-122"/>
              </a:rPr>
              <a:t>及意义。</a:t>
            </a:r>
            <a:r>
              <a:rPr lang="zh-CN" altLang="en-US" sz="2400" b="1">
                <a:latin typeface="Calibri" panose="020F0502020204030204"/>
                <a:ea typeface="宋体" panose="02010600030101010101" pitchFamily="2" charset="-122"/>
              </a:rPr>
              <a:t>（</a:t>
            </a:r>
            <a:r>
              <a:rPr lang="en-US" altLang="zh-CN" sz="2400" b="1">
                <a:latin typeface="Calibri" panose="020F0502020204030204"/>
                <a:ea typeface="Calibri" panose="020F0502020204030204"/>
              </a:rPr>
              <a:t>12</a:t>
            </a:r>
            <a:r>
              <a:rPr lang="zh-CN" altLang="en-US" sz="2400" b="1">
                <a:latin typeface="Calibri" panose="020F0502020204030204"/>
                <a:ea typeface="宋体" panose="02010600030101010101" pitchFamily="2" charset="-122"/>
              </a:rPr>
              <a:t>分）</a:t>
            </a:r>
            <a:endParaRPr lang="zh-CN" altLang="en-US" sz="2400" b="1">
              <a:latin typeface="Calibri" panose="020F0502020204030204"/>
              <a:ea typeface="宋体" panose="02010600030101010101" pitchFamily="2" charset="-122"/>
            </a:endParaRPr>
          </a:p>
        </p:txBody>
      </p:sp>
      <p:sp>
        <p:nvSpPr>
          <p:cNvPr id="3" name="文本框 2"/>
          <p:cNvSpPr txBox="1"/>
          <p:nvPr/>
        </p:nvSpPr>
        <p:spPr>
          <a:xfrm>
            <a:off x="5756275" y="5760403"/>
            <a:ext cx="5080000" cy="460375"/>
          </a:xfrm>
          <a:prstGeom prst="rect">
            <a:avLst/>
          </a:prstGeom>
        </p:spPr>
        <p:txBody>
          <a:bodyPr>
            <a:spAutoFit/>
          </a:bodyPr>
          <a:p>
            <a:pPr marL="0" indent="0" algn="just" defTabSz="266700">
              <a:spcBef>
                <a:spcPct val="0"/>
              </a:spcBef>
              <a:spcAft>
                <a:spcPct val="0"/>
              </a:spcAft>
            </a:pPr>
            <a:r>
              <a:rPr lang="zh-CN" altLang="en-US" sz="2400">
                <a:solidFill>
                  <a:srgbClr val="FF0000"/>
                </a:solidFill>
                <a:latin typeface="宋体" panose="02010600030101010101" pitchFamily="2" charset="-122"/>
                <a:ea typeface="宋体" panose="02010600030101010101" pitchFamily="2" charset="-122"/>
              </a:rPr>
              <a:t>材料涉及党、政府、企业等方面</a:t>
            </a:r>
            <a:endParaRPr lang="zh-CN" altLang="en-US" sz="2400">
              <a:solidFill>
                <a:srgbClr val="FF0000"/>
              </a:solidFill>
              <a:latin typeface="宋体" panose="02010600030101010101" pitchFamily="2" charset="-122"/>
              <a:ea typeface="宋体" panose="02010600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34035" y="187960"/>
            <a:ext cx="11463020" cy="6482715"/>
          </a:xfrm>
          <a:prstGeom prst="rect">
            <a:avLst/>
          </a:prstGeom>
          <a:noFill/>
        </p:spPr>
        <p:txBody>
          <a:bodyPr wrap="square" rtlCol="0" anchor="t">
            <a:noAutofit/>
          </a:bodyPr>
          <a:lstStyle/>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17.①</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完善法律法规，鼓励、支持和引导</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非公有制经济发展</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，有利于真正贯彻落实</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党的领导</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保障劳动者合法权益</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，促进</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共同富裕</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②</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政府加强</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市场监管</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规范市场秩序，</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完善社会保障</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体系，有利于促进新业态健康发展，保障</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社会公平正义</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，促进</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劳动力要素自由流动</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，实现</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高质量就业</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③</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发挥</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市场调节作用</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，企业间开展</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良性竞争</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，有利于把</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经济效益和社会效益相结合</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调动劳动者的积极性</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，塑造</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良好的企业形象</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，提升企业竞争力。</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0" y="0"/>
            <a:ext cx="12096750" cy="4782820"/>
          </a:xfrm>
          <a:prstGeom prst="rect">
            <a:avLst/>
          </a:prstGeom>
        </p:spPr>
        <p:txBody>
          <a:bodyPr>
            <a:noAutofit/>
          </a:bodyPr>
          <a:p>
            <a:pPr marL="0" indent="0" algn="just" defTabSz="266700">
              <a:spcBef>
                <a:spcPct val="0"/>
              </a:spcBef>
              <a:spcAft>
                <a:spcPct val="0"/>
              </a:spcAft>
            </a:pPr>
            <a:r>
              <a:rPr lang="en-US" altLang="zh-CN" sz="2400">
                <a:latin typeface="Calibri" panose="020F0502020204030204"/>
                <a:ea typeface="Calibri" panose="020F0502020204030204"/>
              </a:rPr>
              <a:t>18.</a:t>
            </a:r>
            <a:r>
              <a:rPr lang="zh-CN" altLang="en-US" sz="2400">
                <a:latin typeface="楷体" panose="02010609060101010101" pitchFamily="49" charset="-122"/>
                <a:ea typeface="楷体" panose="02010609060101010101" pitchFamily="49" charset="-122"/>
              </a:rPr>
              <a:t>有效的乡村治理是推进乡村全面振兴的重要保障。各地以习近平新时代中国特色社会主义思想为指导，结合实际探索创新乡村治理，涌现了一批好经验好做法。</a:t>
            </a:r>
            <a:endParaRPr lang="zh-CN" altLang="en-US" sz="2400">
              <a:latin typeface="楷体" panose="02010609060101010101" pitchFamily="49" charset="-122"/>
              <a:ea typeface="楷体" panose="02010609060101010101" pitchFamily="49" charset="-122"/>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sym typeface="+mn-ea"/>
            </a:endParaRPr>
          </a:p>
          <a:p>
            <a:pPr marL="0" indent="0" algn="just" defTabSz="266700">
              <a:spcBef>
                <a:spcPct val="0"/>
              </a:spcBef>
              <a:spcAft>
                <a:spcPct val="0"/>
              </a:spcAft>
            </a:pPr>
            <a:r>
              <a:rPr lang="zh-CN" altLang="en-US" sz="2400" b="1">
                <a:latin typeface="宋体" panose="02010600030101010101" pitchFamily="2" charset="-122"/>
                <a:ea typeface="宋体" panose="02010600030101010101" pitchFamily="2" charset="-122"/>
                <a:sym typeface="+mn-ea"/>
              </a:rPr>
              <a:t>结合材料，运用</a:t>
            </a:r>
            <a:r>
              <a:rPr lang="en-US" altLang="zh-CN" sz="2400" b="1">
                <a:latin typeface="宋体" panose="02010600030101010101" pitchFamily="2" charset="-122"/>
                <a:ea typeface="宋体" panose="02010600030101010101" pitchFamily="2" charset="-122"/>
                <a:sym typeface="+mn-ea"/>
              </a:rPr>
              <a:t>《</a:t>
            </a:r>
            <a:r>
              <a:rPr lang="zh-CN" altLang="en-US" sz="2400" b="1">
                <a:latin typeface="宋体" panose="02010600030101010101" pitchFamily="2" charset="-122"/>
                <a:ea typeface="宋体" panose="02010600030101010101" pitchFamily="2" charset="-122"/>
                <a:sym typeface="+mn-ea"/>
              </a:rPr>
              <a:t>政治与法治</a:t>
            </a:r>
            <a:r>
              <a:rPr lang="en-US" altLang="zh-CN" sz="2400" b="1">
                <a:latin typeface="宋体" panose="02010600030101010101" pitchFamily="2" charset="-122"/>
                <a:ea typeface="宋体" panose="02010600030101010101" pitchFamily="2" charset="-122"/>
                <a:sym typeface="+mn-ea"/>
              </a:rPr>
              <a:t>》</a:t>
            </a:r>
            <a:r>
              <a:rPr lang="zh-CN" altLang="en-US" sz="2400" b="1">
                <a:latin typeface="宋体" panose="02010600030101010101" pitchFamily="2" charset="-122"/>
                <a:ea typeface="宋体" panose="02010600030101010101" pitchFamily="2" charset="-122"/>
                <a:sym typeface="+mn-ea"/>
              </a:rPr>
              <a:t>知识，推荐</a:t>
            </a:r>
            <a:r>
              <a:rPr lang="zh-CN" altLang="en-US" sz="2400" b="1">
                <a:highlight>
                  <a:srgbClr val="00FF00"/>
                </a:highlight>
                <a:latin typeface="宋体" panose="02010600030101010101" pitchFamily="2" charset="-122"/>
                <a:ea typeface="宋体" panose="02010600030101010101" pitchFamily="2" charset="-122"/>
                <a:sym typeface="+mn-ea"/>
              </a:rPr>
              <a:t>创新</a:t>
            </a:r>
            <a:r>
              <a:rPr lang="zh-CN" altLang="en-US" sz="2400" b="1">
                <a:solidFill>
                  <a:srgbClr val="0000FF"/>
                </a:solidFill>
                <a:latin typeface="宋体" panose="02010600030101010101" pitchFamily="2" charset="-122"/>
                <a:ea typeface="宋体" panose="02010600030101010101" pitchFamily="2" charset="-122"/>
                <a:sym typeface="+mn-ea"/>
              </a:rPr>
              <a:t>乡村治理</a:t>
            </a:r>
            <a:r>
              <a:rPr lang="zh-CN" altLang="en-US" sz="2400" b="1">
                <a:latin typeface="宋体" panose="02010600030101010101" pitchFamily="2" charset="-122"/>
                <a:ea typeface="宋体" panose="02010600030101010101" pitchFamily="2" charset="-122"/>
                <a:sym typeface="+mn-ea"/>
              </a:rPr>
              <a:t>的</a:t>
            </a:r>
            <a:r>
              <a:rPr lang="zh-CN" altLang="en-US" sz="2400" b="1">
                <a:solidFill>
                  <a:srgbClr val="FF0000"/>
                </a:solidFill>
                <a:latin typeface="宋体" panose="02010600030101010101" pitchFamily="2" charset="-122"/>
                <a:ea typeface="宋体" panose="02010600030101010101" pitchFamily="2" charset="-122"/>
                <a:sym typeface="+mn-ea"/>
              </a:rPr>
              <a:t>有效路径。</a:t>
            </a:r>
            <a:r>
              <a:rPr lang="zh-CN" altLang="en-US" sz="2400" b="1">
                <a:latin typeface="宋体" panose="02010600030101010101" pitchFamily="2" charset="-122"/>
                <a:ea typeface="宋体" panose="02010600030101010101" pitchFamily="2" charset="-122"/>
                <a:sym typeface="+mn-ea"/>
              </a:rPr>
              <a:t>（</a:t>
            </a:r>
            <a:r>
              <a:rPr lang="en-US" altLang="zh-CN" sz="2400" b="1">
                <a:latin typeface="宋体" panose="02010600030101010101" pitchFamily="2" charset="-122"/>
                <a:ea typeface="宋体" panose="02010600030101010101" pitchFamily="2" charset="-122"/>
                <a:sym typeface="+mn-ea"/>
              </a:rPr>
              <a:t>12</a:t>
            </a:r>
            <a:r>
              <a:rPr lang="zh-CN" altLang="en-US" sz="2400" b="1">
                <a:latin typeface="宋体" panose="02010600030101010101" pitchFamily="2" charset="-122"/>
                <a:ea typeface="宋体" panose="02010600030101010101" pitchFamily="2" charset="-122"/>
                <a:sym typeface="+mn-ea"/>
              </a:rPr>
              <a:t>分）</a:t>
            </a:r>
            <a:endParaRPr lang="zh-CN" altLang="en-US" sz="2400" b="1">
              <a:latin typeface="宋体" panose="02010600030101010101" pitchFamily="2" charset="-122"/>
              <a:ea typeface="宋体" panose="02010600030101010101" pitchFamily="2" charset="-122"/>
            </a:endParaRPr>
          </a:p>
          <a:p>
            <a:pPr marL="0" indent="0" algn="just" defTabSz="266700">
              <a:spcBef>
                <a:spcPct val="0"/>
              </a:spcBef>
              <a:spcAft>
                <a:spcPct val="0"/>
              </a:spcAft>
            </a:pPr>
            <a:endParaRPr lang="zh-CN" altLang="en-US" sz="2400">
              <a:latin typeface="楷体" panose="02010609060101010101" pitchFamily="49" charset="-122"/>
              <a:ea typeface="楷体" panose="02010609060101010101" pitchFamily="49" charset="-122"/>
            </a:endParaRPr>
          </a:p>
          <a:p>
            <a:pPr marL="0" indent="0" algn="just" defTabSz="266700">
              <a:spcBef>
                <a:spcPct val="0"/>
              </a:spcBef>
              <a:spcAft>
                <a:spcPct val="0"/>
              </a:spcAft>
            </a:pP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p:txBody>
      </p:sp>
      <p:sp>
        <p:nvSpPr>
          <p:cNvPr id="7" name="文本框 1"/>
          <p:cNvSpPr txBox="1"/>
          <p:nvPr>
            <p:custDataLst>
              <p:tags r:id="rId1"/>
            </p:custDataLst>
          </p:nvPr>
        </p:nvSpPr>
        <p:spPr>
          <a:xfrm>
            <a:off x="342900" y="1435100"/>
            <a:ext cx="3874135" cy="3933190"/>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gn="just" fontAlgn="auto">
              <a:lnSpc>
                <a:spcPct val="100000"/>
              </a:lnSpc>
            </a:pPr>
            <a:r>
              <a:rPr lang="en-US" altLang="zh-CN" sz="2000" b="1" kern="100">
                <a:latin typeface="楷体" panose="02010609060101010101" pitchFamily="49" charset="-122"/>
                <a:ea typeface="楷体" panose="02010609060101010101" pitchFamily="49" charset="-122"/>
                <a:cs typeface="Times New Roman" panose="02020603050405020304"/>
                <a:sym typeface="Times New Roman" panose="02020603050405020304"/>
              </a:rPr>
              <a:t>甲地：“一核引领、一网统管”</a:t>
            </a:r>
            <a:endParaRPr lang="en-US" altLang="zh-CN" sz="2000" b="1" kern="100">
              <a:latin typeface="楷体" panose="02010609060101010101" pitchFamily="49" charset="-122"/>
              <a:ea typeface="楷体" panose="02010609060101010101" pitchFamily="49" charset="-122"/>
              <a:cs typeface="Times New Roman" panose="02020603050405020304"/>
              <a:sym typeface="Times New Roman" panose="02020603050405020304"/>
            </a:endParaRPr>
          </a:p>
          <a:p>
            <a:pPr indent="266700" algn="just" fontAlgn="auto">
              <a:lnSpc>
                <a:spcPct val="100000"/>
              </a:lnSpc>
            </a:pP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下沉</a:t>
            </a:r>
            <a:r>
              <a:rPr lang="en-US" altLang="zh-CN" sz="2000" kern="100">
                <a:highlight>
                  <a:srgbClr val="00FF00"/>
                </a:highlight>
                <a:latin typeface="楷体" panose="02010609060101010101" pitchFamily="49" charset="-122"/>
                <a:ea typeface="楷体" panose="02010609060101010101" pitchFamily="49" charset="-122"/>
                <a:cs typeface="Times New Roman" panose="02020603050405020304"/>
                <a:sym typeface="Times New Roman" panose="02020603050405020304"/>
              </a:rPr>
              <a:t>党的组织</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力量，把全村24个自然村科学划分成6个自然村网格。建立6个自然村网格党支部，党支部书记兼任网格长，村党委班子成员分别挂钩联系自然村网格、村民小组“微网格”，建强“村党委—自然村（网格）党支部—党小组—党员—</a:t>
            </a:r>
            <a:r>
              <a:rPr lang="en-US" altLang="zh-CN" sz="2000" kern="100">
                <a:highlight>
                  <a:srgbClr val="00FF00"/>
                </a:highlight>
                <a:latin typeface="楷体" panose="02010609060101010101" pitchFamily="49" charset="-122"/>
                <a:ea typeface="楷体" panose="02010609060101010101" pitchFamily="49" charset="-122"/>
                <a:cs typeface="Times New Roman" panose="02020603050405020304"/>
                <a:sym typeface="Times New Roman" panose="02020603050405020304"/>
              </a:rPr>
              <a:t>群众</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”的组织根系脉络，</a:t>
            </a:r>
            <a:r>
              <a:rPr lang="en-US" altLang="zh-CN" sz="2000" kern="100">
                <a:solidFill>
                  <a:srgbClr val="FF0000"/>
                </a:solidFill>
                <a:latin typeface="楷体" panose="02010609060101010101" pitchFamily="49" charset="-122"/>
                <a:ea typeface="楷体" panose="02010609060101010101" pitchFamily="49" charset="-122"/>
                <a:cs typeface="Times New Roman" panose="02020603050405020304"/>
                <a:sym typeface="Times New Roman" panose="02020603050405020304"/>
              </a:rPr>
              <a:t>真正把组织建到自然村、建在群众身边。</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 </a:t>
            </a:r>
            <a:endPar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endParaRPr>
          </a:p>
        </p:txBody>
      </p:sp>
      <p:sp>
        <p:nvSpPr>
          <p:cNvPr id="8" name="文本框 2"/>
          <p:cNvSpPr txBox="1"/>
          <p:nvPr>
            <p:custDataLst>
              <p:tags r:id="rId2"/>
            </p:custDataLst>
          </p:nvPr>
        </p:nvSpPr>
        <p:spPr>
          <a:xfrm>
            <a:off x="4518025" y="1434465"/>
            <a:ext cx="3642995" cy="3934460"/>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gn="just" fontAlgn="auto">
              <a:lnSpc>
                <a:spcPct val="100000"/>
              </a:lnSpc>
            </a:pPr>
            <a:r>
              <a:rPr lang="en-US" altLang="zh-CN" sz="2000" b="1" kern="100">
                <a:latin typeface="楷体" panose="02010609060101010101" pitchFamily="49" charset="-122"/>
                <a:ea typeface="楷体" panose="02010609060101010101" pitchFamily="49" charset="-122"/>
                <a:cs typeface="Times New Roman" panose="02020603050405020304"/>
                <a:sym typeface="Times New Roman" panose="02020603050405020304"/>
              </a:rPr>
              <a:t>乙地：“小规约”促进“大提升”</a:t>
            </a:r>
            <a:endParaRPr lang="en-US" altLang="zh-CN" sz="2000" b="1" kern="100">
              <a:latin typeface="楷体" panose="02010609060101010101" pitchFamily="49" charset="-122"/>
              <a:ea typeface="楷体" panose="02010609060101010101" pitchFamily="49" charset="-122"/>
              <a:cs typeface="Times New Roman" panose="02020603050405020304"/>
              <a:sym typeface="Times New Roman" panose="02020603050405020304"/>
            </a:endParaRPr>
          </a:p>
          <a:p>
            <a:pPr indent="266700" algn="just" fontAlgn="auto">
              <a:lnSpc>
                <a:spcPct val="100000"/>
              </a:lnSpc>
            </a:pP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聚焦人居环境整治、邻里关系、移风易俗等工作，通过小组会、座谈会、中心户长会等方式深入沟通交流、</a:t>
            </a:r>
            <a:r>
              <a:rPr lang="en-US" altLang="zh-CN" sz="2000" kern="100">
                <a:solidFill>
                  <a:srgbClr val="FF0000"/>
                </a:solidFill>
                <a:latin typeface="楷体" panose="02010609060101010101" pitchFamily="49" charset="-122"/>
                <a:ea typeface="楷体" panose="02010609060101010101" pitchFamily="49" charset="-122"/>
                <a:cs typeface="Times New Roman" panose="02020603050405020304"/>
                <a:sym typeface="Times New Roman" panose="02020603050405020304"/>
              </a:rPr>
              <a:t>广泛征求意见</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，并落实在</a:t>
            </a:r>
            <a:r>
              <a:rPr lang="en-US" altLang="zh-CN" sz="2000" kern="100">
                <a:highlight>
                  <a:srgbClr val="FFFF00"/>
                </a:highlight>
                <a:latin typeface="楷体" panose="02010609060101010101" pitchFamily="49" charset="-122"/>
                <a:ea typeface="楷体" panose="02010609060101010101" pitchFamily="49" charset="-122"/>
                <a:cs typeface="Times New Roman" panose="02020603050405020304"/>
                <a:sym typeface="Times New Roman" panose="02020603050405020304"/>
              </a:rPr>
              <a:t>村规民约</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中。同时，推广运用“积分制”管理，积分内容由群众自主商定，制度设计群</a:t>
            </a:r>
            <a:r>
              <a:rPr lang="en-US" altLang="zh-CN" sz="2000" kern="100">
                <a:solidFill>
                  <a:srgbClr val="FF0000"/>
                </a:solidFill>
                <a:latin typeface="楷体" panose="02010609060101010101" pitchFamily="49" charset="-122"/>
                <a:ea typeface="楷体" panose="02010609060101010101" pitchFamily="49" charset="-122"/>
                <a:cs typeface="Times New Roman" panose="02020603050405020304"/>
                <a:sym typeface="Times New Roman" panose="02020603050405020304"/>
              </a:rPr>
              <a:t>众全程参与</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，发挥</a:t>
            </a:r>
            <a:r>
              <a:rPr lang="en-US" altLang="zh-CN" sz="2000" kern="100">
                <a:highlight>
                  <a:srgbClr val="FFFF00"/>
                </a:highlight>
                <a:latin typeface="楷体" panose="02010609060101010101" pitchFamily="49" charset="-122"/>
                <a:ea typeface="楷体" panose="02010609060101010101" pitchFamily="49" charset="-122"/>
                <a:cs typeface="Times New Roman" panose="02020603050405020304"/>
                <a:sym typeface="Times New Roman" panose="02020603050405020304"/>
              </a:rPr>
              <a:t>村规民约</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正向激励、反向约束作用。</a:t>
            </a:r>
            <a:endPar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endParaRPr>
          </a:p>
        </p:txBody>
      </p:sp>
      <p:sp>
        <p:nvSpPr>
          <p:cNvPr id="9" name="文本框 3"/>
          <p:cNvSpPr txBox="1"/>
          <p:nvPr>
            <p:custDataLst>
              <p:tags r:id="rId3"/>
            </p:custDataLst>
          </p:nvPr>
        </p:nvSpPr>
        <p:spPr>
          <a:xfrm>
            <a:off x="8340090" y="1367790"/>
            <a:ext cx="3469640" cy="4007485"/>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gn="just" fontAlgn="auto">
              <a:lnSpc>
                <a:spcPct val="100000"/>
              </a:lnSpc>
            </a:pPr>
            <a:r>
              <a:rPr lang="en-US" altLang="zh-CN" sz="2000" b="1" kern="100">
                <a:latin typeface="楷体" panose="02010609060101010101" pitchFamily="49" charset="-122"/>
                <a:ea typeface="楷体" panose="02010609060101010101" pitchFamily="49" charset="-122"/>
                <a:cs typeface="Times New Roman" panose="02020603050405020304"/>
                <a:sym typeface="Times New Roman" panose="02020603050405020304"/>
              </a:rPr>
              <a:t>丙地：“四轮驱动”说法评理</a:t>
            </a:r>
            <a:endParaRPr lang="en-US" altLang="zh-CN" sz="2000" b="1" kern="100">
              <a:latin typeface="楷体" panose="02010609060101010101" pitchFamily="49" charset="-122"/>
              <a:ea typeface="楷体" panose="02010609060101010101" pitchFamily="49" charset="-122"/>
              <a:cs typeface="Times New Roman" panose="02020603050405020304"/>
              <a:sym typeface="Times New Roman" panose="02020603050405020304"/>
            </a:endParaRPr>
          </a:p>
          <a:p>
            <a:pPr indent="266700" algn="just" fontAlgn="auto">
              <a:lnSpc>
                <a:spcPct val="100000"/>
              </a:lnSpc>
            </a:pPr>
            <a:r>
              <a:rPr lang="en-US" altLang="zh-CN" sz="2000" kern="100">
                <a:solidFill>
                  <a:srgbClr val="FF0000"/>
                </a:solidFill>
                <a:latin typeface="楷体" panose="02010609060101010101" pitchFamily="49" charset="-122"/>
                <a:ea typeface="楷体" panose="02010609060101010101" pitchFamily="49" charset="-122"/>
                <a:cs typeface="Times New Roman" panose="02020603050405020304"/>
                <a:sym typeface="Times New Roman" panose="02020603050405020304"/>
              </a:rPr>
              <a:t>关注矛盾纠纷化解，</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由司法所牵头充分利用网络和数字技术，健全完善“人民调解+信访+接诉即办+综治”</a:t>
            </a:r>
            <a:r>
              <a:rPr lang="en-US" altLang="zh-CN" sz="2000" kern="100">
                <a:highlight>
                  <a:srgbClr val="FFFF00"/>
                </a:highlight>
                <a:latin typeface="楷体" panose="02010609060101010101" pitchFamily="49" charset="-122"/>
                <a:ea typeface="楷体" panose="02010609060101010101" pitchFamily="49" charset="-122"/>
                <a:cs typeface="Times New Roman" panose="02020603050405020304"/>
                <a:sym typeface="Times New Roman" panose="02020603050405020304"/>
              </a:rPr>
              <a:t>工作机制</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。无论哪个渠道收集来的矛盾纠纷，均可随时调动其他部门参与化解，“四轮驱动”形成强大工作合力，推动</a:t>
            </a:r>
            <a:r>
              <a:rPr lang="en-US" altLang="zh-CN" sz="2000" kern="100">
                <a:highlight>
                  <a:srgbClr val="FFFF00"/>
                </a:highlight>
                <a:latin typeface="楷体" panose="02010609060101010101" pitchFamily="49" charset="-122"/>
                <a:ea typeface="楷体" panose="02010609060101010101" pitchFamily="49" charset="-122"/>
                <a:cs typeface="Times New Roman" panose="02020603050405020304"/>
                <a:sym typeface="Times New Roman" panose="02020603050405020304"/>
              </a:rPr>
              <a:t>“说法评理”平台</a:t>
            </a:r>
            <a:r>
              <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rPr>
              <a:t>最大化发挥实效。</a:t>
            </a:r>
            <a:endParaRPr lang="en-US" altLang="zh-CN" sz="2000" kern="100">
              <a:latin typeface="楷体" panose="02010609060101010101" pitchFamily="49" charset="-122"/>
              <a:ea typeface="楷体" panose="02010609060101010101" pitchFamily="49" charset="-122"/>
              <a:cs typeface="Times New Roman" panose="02020603050405020304"/>
              <a:sym typeface="Times New Roman" panose="02020603050405020304"/>
            </a:endParaRPr>
          </a:p>
        </p:txBody>
      </p:sp>
      <p:sp>
        <p:nvSpPr>
          <p:cNvPr id="10" name="上箭头标注 9"/>
          <p:cNvSpPr/>
          <p:nvPr>
            <p:custDataLst>
              <p:tags r:id="rId4"/>
            </p:custDataLst>
          </p:nvPr>
        </p:nvSpPr>
        <p:spPr>
          <a:xfrm>
            <a:off x="1142365" y="4804410"/>
            <a:ext cx="2828925" cy="57086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治理结构创新</a:t>
            </a:r>
            <a:endParaRPr lang="zh-CN" altLang="en-US" sz="2400">
              <a:latin typeface="方正粗黑宋简体" panose="02000000000000000000" charset="-122"/>
              <a:ea typeface="方正粗黑宋简体" panose="02000000000000000000" charset="-122"/>
            </a:endParaRPr>
          </a:p>
        </p:txBody>
      </p:sp>
      <p:sp>
        <p:nvSpPr>
          <p:cNvPr id="11" name="上箭头标注 10"/>
          <p:cNvSpPr/>
          <p:nvPr>
            <p:custDataLst>
              <p:tags r:id="rId5"/>
            </p:custDataLst>
          </p:nvPr>
        </p:nvSpPr>
        <p:spPr>
          <a:xfrm>
            <a:off x="5412105" y="4804410"/>
            <a:ext cx="2529840" cy="58991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rPr>
              <a:t>治理</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机制创新</a:t>
            </a:r>
            <a:endParaRPr lang="zh-CN" altLang="en-US" sz="2400">
              <a:latin typeface="方正粗黑宋简体" panose="02000000000000000000" charset="-122"/>
              <a:ea typeface="方正粗黑宋简体" panose="02000000000000000000" charset="-122"/>
            </a:endParaRPr>
          </a:p>
        </p:txBody>
      </p:sp>
      <p:sp>
        <p:nvSpPr>
          <p:cNvPr id="12" name="上箭头标注 11"/>
          <p:cNvSpPr/>
          <p:nvPr>
            <p:custDataLst>
              <p:tags r:id="rId6"/>
            </p:custDataLst>
          </p:nvPr>
        </p:nvSpPr>
        <p:spPr>
          <a:xfrm>
            <a:off x="9137015" y="4823460"/>
            <a:ext cx="2762250" cy="57086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治理法治平台创新</a:t>
            </a:r>
            <a:endParaRPr lang="zh-CN" altLang="en-US" sz="2400">
              <a:latin typeface="方正粗黑宋简体" panose="02000000000000000000" charset="-122"/>
              <a:ea typeface="方正粗黑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34035" y="187960"/>
            <a:ext cx="11463020" cy="6482715"/>
          </a:xfrm>
          <a:prstGeom prst="rect">
            <a:avLst/>
          </a:prstGeom>
          <a:noFill/>
        </p:spPr>
        <p:txBody>
          <a:bodyPr wrap="square" rtlCol="0" anchor="t">
            <a:noAutofit/>
          </a:bodyPr>
          <a:lstStyle/>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18.①</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下沉党的组织力量，发挥基层党组织</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战斗堡垒作用</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密切联系群众</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，推进乡村</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治理结构创新</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②</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发扬</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全过程人民民主</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，充分发挥</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村规民约</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在基层群众自治中</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的积极作用</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，推进乡村治理</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机制创新</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③</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创新乡村治理法治平台</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，完善</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矛盾纠纷预防化解机制</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，推进</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治理体系和治理能力现代化</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1.深入贯彻中央</a:t>
            </a:r>
            <a:r>
              <a:rPr lang="zh-CN" altLang="en-US">
                <a:solidFill>
                  <a:srgbClr val="FF0000"/>
                </a:solidFill>
              </a:rPr>
              <a:t>八项规定精神学习教育</a:t>
            </a:r>
            <a:r>
              <a:rPr lang="zh-CN" altLang="en-US"/>
              <a:t>开展以来,全党上下聚焦主题、把握关键,不分批次,不划阶段,一体推进学查改,努力确保学有质量、查有力度、改有成效,推动党的作风持续向好,推动党中央各项决策部署落到实处,为推进中国式现代化贡献智慧和力量。此次学习教育意在</a:t>
            </a:r>
            <a:endParaRPr lang="zh-CN" altLang="en-US"/>
          </a:p>
        </p:txBody>
      </p:sp>
      <p:sp>
        <p:nvSpPr>
          <p:cNvPr id="3" name="文本占位符 2"/>
          <p:cNvSpPr>
            <a:spLocks noGrp="1"/>
          </p:cNvSpPr>
          <p:nvPr>
            <p:ph type="body" idx="1"/>
          </p:nvPr>
        </p:nvSpPr>
        <p:spPr/>
        <p:txBody>
          <a:bodyPr/>
          <a:lstStyle/>
          <a:p>
            <a:pPr lvl="0"/>
            <a:r>
              <a:rPr lang="zh-CN" altLang="en-US"/>
              <a:t>A.坚持党管干部原则落实党组织的领导职能</a:t>
            </a:r>
            <a:endParaRPr lang="zh-CN" altLang="en-US"/>
          </a:p>
          <a:p>
            <a:pPr lvl="0"/>
            <a:r>
              <a:rPr lang="zh-CN" altLang="en-US"/>
              <a:t>B.以党的政治建设为根基坚持全面从严治党</a:t>
            </a:r>
            <a:endParaRPr lang="zh-CN" altLang="en-US"/>
          </a:p>
          <a:p>
            <a:pPr lvl="0"/>
            <a:r>
              <a:rPr lang="zh-CN" altLang="en-US"/>
              <a:t>C.以作风建设新成效推动保持党的先进性纯洁性</a:t>
            </a:r>
            <a:endParaRPr lang="zh-CN" altLang="en-US"/>
          </a:p>
          <a:p>
            <a:pPr lvl="0"/>
            <a:r>
              <a:rPr lang="zh-CN" altLang="en-US"/>
              <a:t>D.有效应对风险挑战发挥伟大斗争的决定性作用</a:t>
            </a:r>
            <a:endParaRPr lang="zh-CN" altLang="en-US"/>
          </a:p>
          <a:p>
            <a:pPr lvl="0"/>
            <a:r>
              <a:rPr lang="zh-CN" altLang="en-US"/>
              <a:t>【答案】C</a:t>
            </a:r>
            <a:endParaRPr lang="zh-CN" altLang="en-US"/>
          </a:p>
          <a:p>
            <a:pPr lvl="0"/>
            <a:r>
              <a:rPr lang="zh-CN" altLang="en-US"/>
              <a:t>材料围绕“中央八项规定精神学习教育”，强调作风建设。故选C。A项与落实党组织的领导职能无关；B项全面从严治党的根基是“坚定理想信念宗旨”；D项“伟大工程”是决定性作用。</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64820" y="215265"/>
            <a:ext cx="11223625" cy="6263640"/>
          </a:xfrm>
          <a:prstGeom prst="rect">
            <a:avLst/>
          </a:prstGeom>
        </p:spPr>
        <p:txBody>
          <a:bodyPr>
            <a:noAutofit/>
          </a:bodyPr>
          <a:p>
            <a:pPr marL="0" indent="0" algn="l" defTabSz="266700">
              <a:spcBef>
                <a:spcPct val="0"/>
              </a:spcBef>
              <a:spcAft>
                <a:spcPct val="0"/>
              </a:spcAft>
            </a:pPr>
            <a:r>
              <a:rPr lang="en-US" altLang="zh-CN" sz="2400">
                <a:latin typeface="Calibri" panose="020F0502020204030204"/>
                <a:ea typeface="Calibri" panose="020F0502020204030204"/>
              </a:rPr>
              <a:t>19.</a:t>
            </a:r>
            <a:r>
              <a:rPr lang="zh-CN" altLang="en-US" sz="2400">
                <a:solidFill>
                  <a:srgbClr val="222222"/>
                </a:solidFill>
                <a:latin typeface="楷体" panose="02010609060101010101" pitchFamily="49" charset="-122"/>
                <a:ea typeface="楷体" panose="02010609060101010101" pitchFamily="49" charset="-122"/>
              </a:rPr>
              <a:t>当今世界又一次站在历史的十字路口，</a:t>
            </a:r>
            <a:r>
              <a:rPr lang="zh-CN" altLang="en-US" sz="2400">
                <a:solidFill>
                  <a:srgbClr val="FF0000"/>
                </a:solidFill>
                <a:latin typeface="楷体" panose="02010609060101010101" pitchFamily="49" charset="-122"/>
                <a:ea typeface="楷体" panose="02010609060101010101" pitchFamily="49" charset="-122"/>
              </a:rPr>
              <a:t>面对</a:t>
            </a:r>
            <a:r>
              <a:rPr lang="zh-CN" altLang="en-US" sz="2400">
                <a:solidFill>
                  <a:srgbClr val="222222"/>
                </a:solidFill>
                <a:latin typeface="楷体" panose="02010609060101010101" pitchFamily="49" charset="-122"/>
                <a:ea typeface="楷体" panose="02010609060101010101" pitchFamily="49" charset="-122"/>
              </a:rPr>
              <a:t>“建设一个什么样的世界、如何建设这个世界”这一时代课题，习近平总书记站在人类历史发展进程的高度，从全人类的前途命运出发科学凝练全人类共同价值，</a:t>
            </a:r>
            <a:r>
              <a:rPr lang="zh-CN" altLang="en-US" sz="2400">
                <a:solidFill>
                  <a:srgbClr val="FF0000"/>
                </a:solidFill>
                <a:latin typeface="楷体" panose="02010609060101010101" pitchFamily="49" charset="-122"/>
                <a:ea typeface="楷体" panose="02010609060101010101" pitchFamily="49" charset="-122"/>
              </a:rPr>
              <a:t>提出</a:t>
            </a:r>
            <a:r>
              <a:rPr lang="zh-CN" altLang="en-US" sz="2400">
                <a:solidFill>
                  <a:srgbClr val="222222"/>
                </a:solidFill>
                <a:latin typeface="楷体" panose="02010609060101010101" pitchFamily="49" charset="-122"/>
                <a:ea typeface="楷体" panose="02010609060101010101" pitchFamily="49" charset="-122"/>
              </a:rPr>
              <a:t>应该大力弘扬和平、发展、公平、正义、民主、自由的全人类共同价值，共同为建设一个更加美好的世界提供</a:t>
            </a:r>
            <a:r>
              <a:rPr lang="zh-CN" altLang="en-US" sz="2400">
                <a:solidFill>
                  <a:srgbClr val="222222"/>
                </a:solidFill>
                <a:highlight>
                  <a:srgbClr val="FFFF00"/>
                </a:highlight>
                <a:latin typeface="楷体" panose="02010609060101010101" pitchFamily="49" charset="-122"/>
                <a:ea typeface="楷体" panose="02010609060101010101" pitchFamily="49" charset="-122"/>
              </a:rPr>
              <a:t>正确理念指引</a:t>
            </a:r>
            <a:r>
              <a:rPr lang="zh-CN" altLang="en-US" sz="2400">
                <a:solidFill>
                  <a:srgbClr val="222222"/>
                </a:solidFill>
                <a:latin typeface="楷体" panose="02010609060101010101" pitchFamily="49" charset="-122"/>
                <a:ea typeface="楷体" panose="02010609060101010101" pitchFamily="49" charset="-122"/>
              </a:rPr>
              <a:t>，体现了当下</a:t>
            </a:r>
            <a:r>
              <a:rPr lang="zh-CN" altLang="en-US" sz="2400">
                <a:solidFill>
                  <a:srgbClr val="222222"/>
                </a:solidFill>
                <a:highlight>
                  <a:srgbClr val="FFFF00"/>
                </a:highlight>
                <a:latin typeface="楷体" panose="02010609060101010101" pitchFamily="49" charset="-122"/>
                <a:ea typeface="楷体" panose="02010609060101010101" pitchFamily="49" charset="-122"/>
              </a:rPr>
              <a:t>人类生存和发展</a:t>
            </a:r>
            <a:r>
              <a:rPr lang="zh-CN" altLang="en-US" sz="2400">
                <a:solidFill>
                  <a:srgbClr val="222222"/>
                </a:solidFill>
                <a:latin typeface="楷体" panose="02010609060101010101" pitchFamily="49" charset="-122"/>
                <a:ea typeface="楷体" panose="02010609060101010101" pitchFamily="49" charset="-122"/>
              </a:rPr>
              <a:t>的共同追求。</a:t>
            </a:r>
            <a:endParaRPr lang="zh-CN" altLang="en-US" sz="2400">
              <a:solidFill>
                <a:srgbClr val="222222"/>
              </a:solidFill>
              <a:latin typeface="楷体" panose="02010609060101010101" pitchFamily="49" charset="-122"/>
              <a:ea typeface="楷体" panose="02010609060101010101" pitchFamily="49" charset="-122"/>
            </a:endParaRPr>
          </a:p>
          <a:p>
            <a:pPr marL="0" indent="266700" algn="l" defTabSz="266700">
              <a:spcBef>
                <a:spcPct val="0"/>
              </a:spcBef>
              <a:spcAft>
                <a:spcPct val="0"/>
              </a:spcAft>
            </a:pPr>
            <a:r>
              <a:rPr lang="zh-CN" altLang="en-US" sz="2400">
                <a:solidFill>
                  <a:srgbClr val="222222"/>
                </a:solidFill>
                <a:latin typeface="楷体" panose="02010609060101010101" pitchFamily="49" charset="-122"/>
                <a:ea typeface="楷体" panose="02010609060101010101" pitchFamily="49" charset="-122"/>
              </a:rPr>
              <a:t>全人类共同价值是把马克思主义世界观和方法论与当今世界现实相结合的远见卓识，体现了中国共产党人的世界情怀和使命追求，是推动人类文明进步的重要理念。全人类共同价值更具现实性和包容性，体现了中国共产党的世界情怀和历史使命，摒弃了非此即彼、非友即敌的思维方式，把人类作为一个命运共同体来考察，引导</a:t>
            </a:r>
            <a:r>
              <a:rPr lang="zh-CN" altLang="en-US" sz="2400">
                <a:solidFill>
                  <a:srgbClr val="222222"/>
                </a:solidFill>
                <a:highlight>
                  <a:srgbClr val="FFFF00"/>
                </a:highlight>
                <a:latin typeface="楷体" panose="02010609060101010101" pitchFamily="49" charset="-122"/>
                <a:ea typeface="楷体" panose="02010609060101010101" pitchFamily="49" charset="-122"/>
              </a:rPr>
              <a:t>人们树立正确的价值观，</a:t>
            </a:r>
            <a:r>
              <a:rPr lang="zh-CN" altLang="en-US" sz="2400">
                <a:solidFill>
                  <a:srgbClr val="222222"/>
                </a:solidFill>
                <a:latin typeface="楷体" panose="02010609060101010101" pitchFamily="49" charset="-122"/>
                <a:ea typeface="楷体" panose="02010609060101010101" pitchFamily="49" charset="-122"/>
              </a:rPr>
              <a:t>体现了胸怀天下的创新性、包容性和先进性。</a:t>
            </a:r>
            <a:endParaRPr lang="zh-CN" altLang="en-US" sz="2400">
              <a:solidFill>
                <a:srgbClr val="222222"/>
              </a:solidFill>
              <a:latin typeface="楷体" panose="02010609060101010101" pitchFamily="49" charset="-122"/>
              <a:ea typeface="楷体" panose="02010609060101010101" pitchFamily="49" charset="-122"/>
            </a:endParaRPr>
          </a:p>
          <a:p>
            <a:pPr marL="0" indent="267970" algn="l" defTabSz="266700">
              <a:spcBef>
                <a:spcPct val="0"/>
              </a:spcBef>
              <a:spcAft>
                <a:spcPct val="0"/>
              </a:spcAft>
            </a:pPr>
            <a:r>
              <a:rPr lang="zh-CN" altLang="en-US" sz="2400" b="1">
                <a:latin typeface="宋体" panose="02010600030101010101" pitchFamily="2" charset="-122"/>
                <a:ea typeface="宋体" panose="02010600030101010101" pitchFamily="2" charset="-122"/>
              </a:rPr>
              <a:t>结合材料，从</a:t>
            </a:r>
            <a:r>
              <a:rPr lang="zh-CN" altLang="en-US" sz="2400" b="1">
                <a:highlight>
                  <a:srgbClr val="FFFF00"/>
                </a:highlight>
                <a:latin typeface="宋体" panose="02010600030101010101" pitchFamily="2" charset="-122"/>
                <a:ea typeface="宋体" panose="02010600030101010101" pitchFamily="2" charset="-122"/>
              </a:rPr>
              <a:t>历史唯物主义</a:t>
            </a:r>
            <a:r>
              <a:rPr lang="zh-CN" altLang="en-US" sz="2400" b="1">
                <a:latin typeface="宋体" panose="02010600030101010101" pitchFamily="2" charset="-122"/>
                <a:ea typeface="宋体" panose="02010600030101010101" pitchFamily="2" charset="-122"/>
              </a:rPr>
              <a:t>的角度，阐释“全人类共同价值”的</a:t>
            </a:r>
            <a:r>
              <a:rPr lang="zh-CN" altLang="en-US" sz="2400" b="1">
                <a:solidFill>
                  <a:srgbClr val="FF0000"/>
                </a:solidFill>
                <a:latin typeface="宋体" panose="02010600030101010101" pitchFamily="2" charset="-122"/>
                <a:ea typeface="宋体" panose="02010600030101010101" pitchFamily="2" charset="-122"/>
              </a:rPr>
              <a:t>现实意义</a:t>
            </a:r>
            <a:r>
              <a:rPr lang="zh-CN" altLang="en-US" sz="2400" b="1">
                <a:latin typeface="宋体" panose="02010600030101010101" pitchFamily="2" charset="-122"/>
                <a:ea typeface="宋体" panose="02010600030101010101" pitchFamily="2" charset="-122"/>
              </a:rPr>
              <a:t>。（</a:t>
            </a:r>
            <a:r>
              <a:rPr lang="en-US" altLang="zh-CN" sz="2400" b="1">
                <a:latin typeface="宋体" panose="02010600030101010101" pitchFamily="2" charset="-122"/>
                <a:ea typeface="宋体" panose="02010600030101010101" pitchFamily="2" charset="-122"/>
              </a:rPr>
              <a:t>12</a:t>
            </a:r>
            <a:r>
              <a:rPr lang="zh-CN" altLang="en-US" sz="2400" b="1">
                <a:latin typeface="宋体" panose="02010600030101010101" pitchFamily="2" charset="-122"/>
                <a:ea typeface="宋体" panose="02010600030101010101" pitchFamily="2" charset="-122"/>
              </a:rPr>
              <a:t>分）</a:t>
            </a:r>
            <a:endParaRPr lang="zh-CN" altLang="en-US" sz="2400" b="1">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34035" y="187960"/>
            <a:ext cx="11463020" cy="6482715"/>
          </a:xfrm>
          <a:prstGeom prst="rect">
            <a:avLst/>
          </a:prstGeom>
          <a:noFill/>
        </p:spPr>
        <p:txBody>
          <a:bodyPr wrap="square" rtlCol="0" anchor="t">
            <a:noAutofit/>
          </a:bodyPr>
          <a:lstStyle/>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19.①</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全人类共同价值</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回应了时代需求，作为</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先进的社会意识是对人类文明发展成果</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的科学总结，是对马克思主义价值理论和当今全球治理理论的原创性贡献。</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②</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全人类共同价值</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符合社会发展的客观规律</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，为构建新型国际关系提供正确指导，推动</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全人类共同建设一个更加美好的世界。</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③</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全人类共同价值</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坚持了人民主体地位，真正站在最广大人民的立场上</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，为不同文明和</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国家的人民追求幸福生活提供了科学的价值遵循。</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22250" y="0"/>
            <a:ext cx="11563350" cy="6532880"/>
          </a:xfrm>
          <a:prstGeom prst="rect">
            <a:avLst/>
          </a:prstGeom>
        </p:spPr>
        <p:txBody>
          <a:bodyPr>
            <a:noAutofit/>
          </a:bodyPr>
          <a:p>
            <a:pPr marL="0" indent="0" algn="l" defTabSz="266700">
              <a:spcBef>
                <a:spcPct val="0"/>
              </a:spcBef>
              <a:spcAft>
                <a:spcPct val="0"/>
              </a:spcAft>
            </a:pPr>
            <a:r>
              <a:rPr lang="en-US" altLang="zh-CN" sz="2400">
                <a:solidFill>
                  <a:srgbClr val="222222"/>
                </a:solidFill>
                <a:latin typeface="楷体" panose="02010609060101010101" pitchFamily="49" charset="-122"/>
                <a:ea typeface="楷体" panose="02010609060101010101" pitchFamily="49" charset="-122"/>
              </a:rPr>
              <a:t>20.2024</a:t>
            </a:r>
            <a:r>
              <a:rPr lang="zh-CN" altLang="en-US" sz="2400">
                <a:solidFill>
                  <a:srgbClr val="222222"/>
                </a:solidFill>
                <a:latin typeface="楷体" panose="02010609060101010101" pitchFamily="49" charset="-122"/>
                <a:ea typeface="楷体" panose="02010609060101010101" pitchFamily="49" charset="-122"/>
              </a:rPr>
              <a:t>年成为有气象记录以来最热的一年。极端天气频发，再次表明能源转型的紧迫性与必要性。</a:t>
            </a:r>
            <a:r>
              <a:rPr lang="zh-CN" altLang="en-US" sz="2400">
                <a:solidFill>
                  <a:srgbClr val="FF0000"/>
                </a:solidFill>
                <a:latin typeface="楷体" panose="02010609060101010101" pitchFamily="49" charset="-122"/>
                <a:ea typeface="楷体" panose="02010609060101010101" pitchFamily="49" charset="-122"/>
              </a:rPr>
              <a:t>中国作为能源消费大国，正积极引领全球能源变革，</a:t>
            </a:r>
            <a:r>
              <a:rPr lang="zh-CN" altLang="en-US" sz="2400">
                <a:solidFill>
                  <a:srgbClr val="222222"/>
                </a:solidFill>
                <a:latin typeface="楷体" panose="02010609060101010101" pitchFamily="49" charset="-122"/>
                <a:ea typeface="楷体" panose="02010609060101010101" pitchFamily="49" charset="-122"/>
              </a:rPr>
              <a:t>在光伏、风电、核能、电池等新能源领域取得显著成就，致力于推动能源系统的零碳化和清洁化。</a:t>
            </a:r>
            <a:endParaRPr lang="zh-CN" altLang="en-US" sz="2400">
              <a:solidFill>
                <a:srgbClr val="222222"/>
              </a:solidFill>
              <a:latin typeface="楷体" panose="02010609060101010101" pitchFamily="49" charset="-122"/>
              <a:ea typeface="楷体" panose="02010609060101010101" pitchFamily="49" charset="-122"/>
            </a:endParaRPr>
          </a:p>
          <a:p>
            <a:pPr marL="0" indent="266700" algn="l" defTabSz="266700">
              <a:spcBef>
                <a:spcPct val="0"/>
              </a:spcBef>
              <a:spcAft>
                <a:spcPct val="0"/>
              </a:spcAft>
            </a:pPr>
            <a:r>
              <a:rPr lang="zh-CN" altLang="en-US" sz="2400">
                <a:solidFill>
                  <a:srgbClr val="222222"/>
                </a:solidFill>
                <a:latin typeface="楷体" panose="02010609060101010101" pitchFamily="49" charset="-122"/>
                <a:ea typeface="楷体" panose="02010609060101010101" pitchFamily="49" charset="-122"/>
              </a:rPr>
              <a:t>中国加速自身能源转型的同时，积极开展与各国特别是发展中国家绿色</a:t>
            </a:r>
            <a:r>
              <a:rPr lang="zh-CN" altLang="en-US" sz="2400">
                <a:solidFill>
                  <a:srgbClr val="FF0000"/>
                </a:solidFill>
                <a:latin typeface="楷体" panose="02010609060101010101" pitchFamily="49" charset="-122"/>
                <a:ea typeface="楷体" panose="02010609060101010101" pitchFamily="49" charset="-122"/>
              </a:rPr>
              <a:t>合作</a:t>
            </a:r>
            <a:r>
              <a:rPr lang="zh-CN" altLang="en-US" sz="2400">
                <a:solidFill>
                  <a:srgbClr val="222222"/>
                </a:solidFill>
                <a:latin typeface="楷体" panose="02010609060101010101" pitchFamily="49" charset="-122"/>
                <a:ea typeface="楷体" panose="02010609060101010101" pitchFamily="49" charset="-122"/>
              </a:rPr>
              <a:t>。中国的新能源合作版图从阿联酋、约旦、埃及、沙特等中东国家，延伸至东南亚、中亚、南美和非洲等地区，在技术援助、人才培训、经验分享等方面开展了广泛</a:t>
            </a:r>
            <a:r>
              <a:rPr lang="zh-CN" altLang="en-US" sz="2400">
                <a:solidFill>
                  <a:srgbClr val="FF0000"/>
                </a:solidFill>
                <a:latin typeface="楷体" panose="02010609060101010101" pitchFamily="49" charset="-122"/>
                <a:ea typeface="楷体" panose="02010609060101010101" pitchFamily="49" charset="-122"/>
              </a:rPr>
              <a:t>合作</a:t>
            </a:r>
            <a:r>
              <a:rPr lang="zh-CN" altLang="en-US" sz="2400">
                <a:solidFill>
                  <a:srgbClr val="222222"/>
                </a:solidFill>
                <a:latin typeface="楷体" panose="02010609060101010101" pitchFamily="49" charset="-122"/>
                <a:ea typeface="楷体" panose="02010609060101010101" pitchFamily="49" charset="-122"/>
              </a:rPr>
              <a:t>，</a:t>
            </a:r>
            <a:r>
              <a:rPr lang="zh-CN" altLang="en-US" sz="2400">
                <a:solidFill>
                  <a:srgbClr val="0000FF"/>
                </a:solidFill>
                <a:latin typeface="楷体" panose="02010609060101010101" pitchFamily="49" charset="-122"/>
                <a:ea typeface="楷体" panose="02010609060101010101" pitchFamily="49" charset="-122"/>
              </a:rPr>
              <a:t>为全球能源转型提供了巨大支持。</a:t>
            </a:r>
            <a:r>
              <a:rPr lang="zh-CN" altLang="en-US" sz="2400">
                <a:solidFill>
                  <a:srgbClr val="222222"/>
                </a:solidFill>
                <a:latin typeface="楷体" panose="02010609060101010101" pitchFamily="49" charset="-122"/>
                <a:ea typeface="楷体" panose="02010609060101010101" pitchFamily="49" charset="-122"/>
              </a:rPr>
              <a:t>这些</a:t>
            </a:r>
            <a:r>
              <a:rPr lang="zh-CN" altLang="en-US" sz="2400">
                <a:solidFill>
                  <a:srgbClr val="FF0000"/>
                </a:solidFill>
                <a:latin typeface="楷体" panose="02010609060101010101" pitchFamily="49" charset="-122"/>
                <a:ea typeface="楷体" panose="02010609060101010101" pitchFamily="49" charset="-122"/>
              </a:rPr>
              <a:t>合作</a:t>
            </a:r>
            <a:r>
              <a:rPr lang="zh-CN" altLang="en-US" sz="2400">
                <a:solidFill>
                  <a:srgbClr val="222222"/>
                </a:solidFill>
                <a:latin typeface="楷体" panose="02010609060101010101" pitchFamily="49" charset="-122"/>
                <a:ea typeface="楷体" panose="02010609060101010101" pitchFamily="49" charset="-122"/>
              </a:rPr>
              <a:t>不仅促进了清洁能源技术的推广应用，更为发展中国家培养了大量新能源领域的专业人才。据统计，</a:t>
            </a:r>
            <a:r>
              <a:rPr lang="zh-CN" altLang="en-US" sz="2400">
                <a:solidFill>
                  <a:srgbClr val="FF0000"/>
                </a:solidFill>
                <a:latin typeface="楷体" panose="02010609060101010101" pitchFamily="49" charset="-122"/>
                <a:ea typeface="楷体" panose="02010609060101010101" pitchFamily="49" charset="-122"/>
              </a:rPr>
              <a:t>过去</a:t>
            </a:r>
            <a:r>
              <a:rPr lang="en-US" altLang="zh-CN" sz="2400">
                <a:solidFill>
                  <a:srgbClr val="FF0000"/>
                </a:solidFill>
                <a:latin typeface="楷体" panose="02010609060101010101" pitchFamily="49" charset="-122"/>
                <a:ea typeface="楷体" panose="02010609060101010101" pitchFamily="49" charset="-122"/>
              </a:rPr>
              <a:t>10</a:t>
            </a:r>
            <a:r>
              <a:rPr lang="zh-CN" altLang="en-US" sz="2400">
                <a:solidFill>
                  <a:srgbClr val="FF0000"/>
                </a:solidFill>
                <a:latin typeface="楷体" panose="02010609060101010101" pitchFamily="49" charset="-122"/>
                <a:ea typeface="楷体" panose="02010609060101010101" pitchFamily="49" charset="-122"/>
              </a:rPr>
              <a:t>年间，全球风电和光伏发电项目平均度电成本分别累计下降超过了</a:t>
            </a:r>
            <a:r>
              <a:rPr lang="en-US" altLang="zh-CN" sz="2400">
                <a:solidFill>
                  <a:srgbClr val="FF0000"/>
                </a:solidFill>
                <a:latin typeface="楷体" panose="02010609060101010101" pitchFamily="49" charset="-122"/>
                <a:ea typeface="楷体" panose="02010609060101010101" pitchFamily="49" charset="-122"/>
              </a:rPr>
              <a:t>60%</a:t>
            </a:r>
            <a:r>
              <a:rPr lang="zh-CN" altLang="en-US" sz="2400">
                <a:solidFill>
                  <a:srgbClr val="FF0000"/>
                </a:solidFill>
                <a:latin typeface="楷体" panose="02010609060101010101" pitchFamily="49" charset="-122"/>
                <a:ea typeface="楷体" panose="02010609060101010101" pitchFamily="49" charset="-122"/>
              </a:rPr>
              <a:t>和</a:t>
            </a:r>
            <a:r>
              <a:rPr lang="en-US" altLang="zh-CN" sz="2400">
                <a:solidFill>
                  <a:srgbClr val="FF0000"/>
                </a:solidFill>
                <a:latin typeface="楷体" panose="02010609060101010101" pitchFamily="49" charset="-122"/>
                <a:ea typeface="楷体" panose="02010609060101010101" pitchFamily="49" charset="-122"/>
              </a:rPr>
              <a:t>80%</a:t>
            </a:r>
            <a:r>
              <a:rPr lang="zh-CN" altLang="en-US" sz="2400">
                <a:solidFill>
                  <a:srgbClr val="FF0000"/>
                </a:solidFill>
                <a:latin typeface="楷体" panose="02010609060101010101" pitchFamily="49" charset="-122"/>
                <a:ea typeface="楷体" panose="02010609060101010101" pitchFamily="49" charset="-122"/>
              </a:rPr>
              <a:t>，其中很大一部分归功于中国创新、中国制造、中国工程，中国为全球能源转型提供了巨大支持。</a:t>
            </a:r>
            <a:endParaRPr lang="zh-CN" altLang="en-US" sz="2400">
              <a:solidFill>
                <a:srgbClr val="FF0000"/>
              </a:solidFill>
              <a:latin typeface="楷体" panose="02010609060101010101" pitchFamily="49" charset="-122"/>
              <a:ea typeface="楷体" panose="02010609060101010101" pitchFamily="49" charset="-122"/>
            </a:endParaRPr>
          </a:p>
          <a:p>
            <a:pPr marL="0" indent="267970" algn="just" defTabSz="266700">
              <a:spcBef>
                <a:spcPct val="0"/>
              </a:spcBef>
              <a:spcAft>
                <a:spcPct val="0"/>
              </a:spcAft>
            </a:pPr>
            <a:r>
              <a:rPr lang="zh-CN" altLang="en-US" sz="2400" b="1">
                <a:latin typeface="宋体" panose="02010600030101010101" pitchFamily="2" charset="-122"/>
                <a:ea typeface="宋体" panose="02010600030101010101" pitchFamily="2" charset="-122"/>
              </a:rPr>
              <a:t>结合材料，运用</a:t>
            </a:r>
            <a:r>
              <a:rPr lang="en-US" altLang="zh-CN" sz="2400" b="1">
                <a:latin typeface="宋体" panose="02010600030101010101" pitchFamily="2" charset="-122"/>
                <a:ea typeface="宋体" panose="02010600030101010101" pitchFamily="2" charset="-122"/>
              </a:rPr>
              <a:t>《</a:t>
            </a:r>
            <a:r>
              <a:rPr lang="zh-CN" altLang="en-US" sz="2400" b="1">
                <a:latin typeface="宋体" panose="02010600030101010101" pitchFamily="2" charset="-122"/>
                <a:ea typeface="宋体" panose="02010600030101010101" pitchFamily="2" charset="-122"/>
              </a:rPr>
              <a:t>当代国际政治与经济</a:t>
            </a:r>
            <a:r>
              <a:rPr lang="en-US" altLang="zh-CN" sz="2400" b="1">
                <a:latin typeface="宋体" panose="02010600030101010101" pitchFamily="2" charset="-122"/>
                <a:ea typeface="宋体" panose="02010600030101010101" pitchFamily="2" charset="-122"/>
              </a:rPr>
              <a:t>》</a:t>
            </a:r>
            <a:r>
              <a:rPr lang="zh-CN" altLang="en-US" sz="2400" b="1">
                <a:latin typeface="宋体" panose="02010600030101010101" pitchFamily="2" charset="-122"/>
                <a:ea typeface="宋体" panose="02010600030101010101" pitchFamily="2" charset="-122"/>
              </a:rPr>
              <a:t>的相关知识，说明</a:t>
            </a:r>
            <a:r>
              <a:rPr lang="zh-CN" altLang="en-US" sz="2400" b="1">
                <a:highlight>
                  <a:srgbClr val="FFFF00"/>
                </a:highlight>
                <a:latin typeface="宋体" panose="02010600030101010101" pitchFamily="2" charset="-122"/>
                <a:ea typeface="宋体" panose="02010600030101010101" pitchFamily="2" charset="-122"/>
              </a:rPr>
              <a:t>中国</a:t>
            </a:r>
            <a:r>
              <a:rPr lang="zh-CN" altLang="en-US" sz="2400" b="1">
                <a:latin typeface="宋体" panose="02010600030101010101" pitchFamily="2" charset="-122"/>
                <a:ea typeface="宋体" panose="02010600030101010101" pitchFamily="2" charset="-122"/>
              </a:rPr>
              <a:t>携手世界各国</a:t>
            </a:r>
            <a:r>
              <a:rPr lang="zh-CN" altLang="en-US" sz="2400" b="1">
                <a:highlight>
                  <a:srgbClr val="FFFF00"/>
                </a:highlight>
                <a:latin typeface="宋体" panose="02010600030101010101" pitchFamily="2" charset="-122"/>
                <a:ea typeface="宋体" panose="02010600030101010101" pitchFamily="2" charset="-122"/>
              </a:rPr>
              <a:t>共同</a:t>
            </a:r>
            <a:r>
              <a:rPr lang="zh-CN" altLang="en-US" sz="2400" b="1">
                <a:latin typeface="宋体" panose="02010600030101010101" pitchFamily="2" charset="-122"/>
                <a:ea typeface="宋体" panose="02010600030101010101" pitchFamily="2" charset="-122"/>
              </a:rPr>
              <a:t>推动能源转型的</a:t>
            </a:r>
            <a:r>
              <a:rPr lang="zh-CN" altLang="en-US" sz="2400" b="1">
                <a:solidFill>
                  <a:srgbClr val="FF0000"/>
                </a:solidFill>
                <a:latin typeface="宋体" panose="02010600030101010101" pitchFamily="2" charset="-122"/>
                <a:ea typeface="宋体" panose="02010600030101010101" pitchFamily="2" charset="-122"/>
              </a:rPr>
              <a:t>原因</a:t>
            </a:r>
            <a:r>
              <a:rPr lang="zh-CN" altLang="en-US" sz="2400" b="1">
                <a:latin typeface="宋体" panose="02010600030101010101" pitchFamily="2" charset="-122"/>
                <a:ea typeface="宋体" panose="02010600030101010101" pitchFamily="2" charset="-122"/>
              </a:rPr>
              <a:t>。（</a:t>
            </a:r>
            <a:r>
              <a:rPr lang="en-US" altLang="zh-CN" sz="2400" b="1">
                <a:latin typeface="宋体" panose="02010600030101010101" pitchFamily="2" charset="-122"/>
                <a:ea typeface="宋体" panose="02010600030101010101" pitchFamily="2" charset="-122"/>
              </a:rPr>
              <a:t>8</a:t>
            </a:r>
            <a:r>
              <a:rPr lang="zh-CN" altLang="en-US" sz="2400" b="1">
                <a:latin typeface="宋体" panose="02010600030101010101" pitchFamily="2" charset="-122"/>
                <a:ea typeface="宋体" panose="02010600030101010101" pitchFamily="2" charset="-122"/>
              </a:rPr>
              <a:t>分）</a:t>
            </a:r>
            <a:endParaRPr lang="zh-CN" altLang="en-US" sz="2400" b="1">
              <a:latin typeface="宋体" panose="02010600030101010101" pitchFamily="2" charset="-122"/>
              <a:ea typeface="宋体" panose="02010600030101010101" pitchFamily="2" charset="-122"/>
            </a:endParaRPr>
          </a:p>
        </p:txBody>
      </p:sp>
      <p:sp>
        <p:nvSpPr>
          <p:cNvPr id="10" name="上箭头标注 9"/>
          <p:cNvSpPr/>
          <p:nvPr>
            <p:custDataLst>
              <p:tags r:id="rId1"/>
            </p:custDataLst>
          </p:nvPr>
        </p:nvSpPr>
        <p:spPr>
          <a:xfrm>
            <a:off x="1703705" y="743585"/>
            <a:ext cx="4283075" cy="57086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a:latin typeface="方正粗黑宋简体" panose="02000000000000000000" charset="-122"/>
                <a:ea typeface="方正粗黑宋简体" panose="02000000000000000000" charset="-122"/>
              </a:rPr>
              <a:t>贡献者、参与者、大国责任</a:t>
            </a:r>
            <a:endParaRPr lang="zh-CN" altLang="en-US" sz="2400">
              <a:latin typeface="方正粗黑宋简体" panose="02000000000000000000" charset="-122"/>
              <a:ea typeface="方正粗黑宋简体" panose="02000000000000000000" charset="-122"/>
            </a:endParaRPr>
          </a:p>
        </p:txBody>
      </p:sp>
      <p:sp>
        <p:nvSpPr>
          <p:cNvPr id="3" name="上箭头标注 2"/>
          <p:cNvSpPr/>
          <p:nvPr>
            <p:custDataLst>
              <p:tags r:id="rId2"/>
            </p:custDataLst>
          </p:nvPr>
        </p:nvSpPr>
        <p:spPr>
          <a:xfrm>
            <a:off x="9050655" y="4078605"/>
            <a:ext cx="2470785" cy="57086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a:latin typeface="方正粗黑宋简体" panose="02000000000000000000" charset="-122"/>
                <a:ea typeface="方正粗黑宋简体" panose="02000000000000000000" charset="-122"/>
              </a:rPr>
              <a:t>共同利益</a:t>
            </a:r>
            <a:r>
              <a:rPr lang="en-US" altLang="zh-CN" sz="2400">
                <a:latin typeface="方正粗黑宋简体" panose="02000000000000000000" charset="-122"/>
                <a:ea typeface="方正粗黑宋简体" panose="02000000000000000000" charset="-122"/>
              </a:rPr>
              <a:t>-</a:t>
            </a:r>
            <a:r>
              <a:rPr lang="zh-CN" altLang="en-US" sz="2400">
                <a:latin typeface="方正粗黑宋简体" panose="02000000000000000000" charset="-122"/>
                <a:ea typeface="方正粗黑宋简体" panose="02000000000000000000" charset="-122"/>
              </a:rPr>
              <a:t>合作</a:t>
            </a:r>
            <a:endParaRPr lang="zh-CN" altLang="en-US" sz="2400">
              <a:latin typeface="方正粗黑宋简体" panose="02000000000000000000" charset="-122"/>
              <a:ea typeface="方正粗黑宋简体" panose="02000000000000000000" charset="-122"/>
            </a:endParaRPr>
          </a:p>
        </p:txBody>
      </p:sp>
      <p:sp>
        <p:nvSpPr>
          <p:cNvPr id="4" name="上箭头标注 3"/>
          <p:cNvSpPr/>
          <p:nvPr>
            <p:custDataLst>
              <p:tags r:id="rId3"/>
            </p:custDataLst>
          </p:nvPr>
        </p:nvSpPr>
        <p:spPr>
          <a:xfrm>
            <a:off x="2131060" y="3642360"/>
            <a:ext cx="4204970" cy="2469515"/>
          </a:xfrm>
          <a:prstGeom prst="upArrowCallout">
            <a:avLst>
              <a:gd name="adj1" fmla="val 9308"/>
              <a:gd name="adj2" fmla="val 8871"/>
              <a:gd name="adj3" fmla="val 25000"/>
              <a:gd name="adj4" fmla="val 64977"/>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a:latin typeface="方正粗黑宋简体" panose="02000000000000000000" charset="-122"/>
                <a:ea typeface="方正粗黑宋简体" panose="02000000000000000000" charset="-122"/>
                <a:cs typeface="微软雅黑" panose="020B0503020204020204" pitchFamily="34" charset="-122"/>
                <a:sym typeface="+mn-ea"/>
              </a:rPr>
              <a:t>独立自主和平外交政策，践行</a:t>
            </a:r>
            <a:r>
              <a:rPr lang="zh-CN" altLang="en-US" sz="2400" b="1">
                <a:latin typeface="方正粗黑宋简体" panose="02000000000000000000" charset="-122"/>
                <a:ea typeface="方正粗黑宋简体" panose="02000000000000000000" charset="-122"/>
                <a:cs typeface="微软雅黑" panose="020B0503020204020204" pitchFamily="34" charset="-122"/>
                <a:sym typeface="+mn-ea"/>
              </a:rPr>
              <a:t>正确的义利观</a:t>
            </a:r>
            <a:r>
              <a:rPr lang="zh-CN" altLang="en-US" sz="2400">
                <a:latin typeface="方正粗黑宋简体" panose="02000000000000000000" charset="-122"/>
                <a:ea typeface="方正粗黑宋简体" panose="02000000000000000000" charset="-122"/>
                <a:cs typeface="微软雅黑" panose="020B0503020204020204" pitchFamily="34" charset="-122"/>
                <a:sym typeface="+mn-ea"/>
              </a:rPr>
              <a:t>，为全球能源转型贡献中国智慧和中国方案，积极构建</a:t>
            </a:r>
            <a:r>
              <a:rPr lang="zh-CN" altLang="en-US" sz="2400" b="1">
                <a:latin typeface="方正粗黑宋简体" panose="02000000000000000000" charset="-122"/>
                <a:ea typeface="方正粗黑宋简体" panose="02000000000000000000" charset="-122"/>
                <a:cs typeface="微软雅黑" panose="020B0503020204020204" pitchFamily="34" charset="-122"/>
                <a:sym typeface="+mn-ea"/>
              </a:rPr>
              <a:t>人类命运共同体</a:t>
            </a:r>
            <a:r>
              <a:rPr lang="zh-CN" altLang="en-US" sz="2400">
                <a:latin typeface="方正粗黑宋简体" panose="02000000000000000000" charset="-122"/>
                <a:ea typeface="方正粗黑宋简体" panose="02000000000000000000" charset="-122"/>
                <a:cs typeface="微软雅黑" panose="020B0503020204020204" pitchFamily="34" charset="-122"/>
                <a:sym typeface="+mn-ea"/>
              </a:rPr>
              <a:t>。</a:t>
            </a:r>
            <a:endParaRPr lang="zh-CN" altLang="en-US" sz="2400">
              <a:latin typeface="方正粗黑宋简体" panose="02000000000000000000" charset="-122"/>
              <a:ea typeface="方正粗黑宋简体" panose="02000000000000000000"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 grpId="0" bldLvl="0" animBg="1"/>
      <p:bldP spid="4"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34035" y="187960"/>
            <a:ext cx="11463020" cy="6482715"/>
          </a:xfrm>
          <a:prstGeom prst="rect">
            <a:avLst/>
          </a:prstGeom>
          <a:noFill/>
        </p:spPr>
        <p:txBody>
          <a:bodyPr wrap="square" rtlCol="0" anchor="t">
            <a:noAutofit/>
          </a:bodyPr>
          <a:lstStyle/>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20.①</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能源问题是全人类共同面对的困难与挑战，实现能源转型</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符合各国的共同利益</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，需要各国广泛</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合作</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、共同行动。</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②</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中国是推动能源转型的</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行动派、贡献者、参与者</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，承担</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大国责任</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，积极参与</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引领全球治理体系的变革</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，构建公平合理、合作共赢的</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治理体系</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defTabSz="266700" fontAlgn="ctr">
              <a:lnSpc>
                <a:spcPct val="150000"/>
              </a:lnSpc>
              <a:spcAft>
                <a:spcPct val="0"/>
              </a:spcAft>
            </a:pPr>
            <a:r>
              <a:rPr lang="en-US" altLang="en-US" sz="2800">
                <a:latin typeface="微软雅黑" panose="020B0503020204020204" pitchFamily="34" charset="-122"/>
                <a:ea typeface="微软雅黑" panose="020B0503020204020204" pitchFamily="34" charset="-122"/>
                <a:cs typeface="微软雅黑" panose="020B0503020204020204" pitchFamily="34" charset="-122"/>
                <a:sym typeface="+mn-ea"/>
              </a:rPr>
              <a:t>③</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中国奉行独立自主和平外交政策，践行</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正确的义利观</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，为全球能源转型贡献中国智慧和中国方案，积极构建</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人类命运共同体</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55295" y="428625"/>
            <a:ext cx="11407775" cy="6117590"/>
          </a:xfrm>
          <a:prstGeom prst="rect">
            <a:avLst/>
          </a:prstGeom>
        </p:spPr>
        <p:txBody>
          <a:bodyPr>
            <a:noAutofit/>
          </a:bodyPr>
          <a:p>
            <a:pPr marL="0" indent="0" algn="l" defTabSz="266700">
              <a:spcBef>
                <a:spcPct val="0"/>
              </a:spcBef>
              <a:spcAft>
                <a:spcPct val="0"/>
              </a:spcAft>
            </a:pPr>
            <a:r>
              <a:rPr lang="en-US" altLang="zh-CN" sz="2400">
                <a:solidFill>
                  <a:srgbClr val="222222"/>
                </a:solidFill>
                <a:latin typeface="楷体" panose="02010609060101010101" pitchFamily="49" charset="-122"/>
                <a:ea typeface="楷体" panose="02010609060101010101" pitchFamily="49" charset="-122"/>
              </a:rPr>
              <a:t>21.2022</a:t>
            </a:r>
            <a:r>
              <a:rPr lang="zh-CN" altLang="en-US" sz="2400">
                <a:solidFill>
                  <a:srgbClr val="222222"/>
                </a:solidFill>
                <a:latin typeface="楷体" panose="02010609060101010101" pitchFamily="49" charset="-122"/>
                <a:ea typeface="楷体" panose="02010609060101010101" pitchFamily="49" charset="-122"/>
              </a:rPr>
              <a:t>年</a:t>
            </a:r>
            <a:r>
              <a:rPr lang="en-US" altLang="zh-CN" sz="2400">
                <a:solidFill>
                  <a:srgbClr val="222222"/>
                </a:solidFill>
                <a:latin typeface="楷体" panose="02010609060101010101" pitchFamily="49" charset="-122"/>
                <a:ea typeface="楷体" panose="02010609060101010101" pitchFamily="49" charset="-122"/>
              </a:rPr>
              <a:t>7</a:t>
            </a:r>
            <a:r>
              <a:rPr lang="zh-CN" altLang="en-US" sz="2400">
                <a:solidFill>
                  <a:srgbClr val="222222"/>
                </a:solidFill>
                <a:latin typeface="楷体" panose="02010609060101010101" pitchFamily="49" charset="-122"/>
                <a:ea typeface="楷体" panose="02010609060101010101" pitchFamily="49" charset="-122"/>
              </a:rPr>
              <a:t>月，李某申请登记小型普通客车车牌，采用机动车自助选号系统选取号牌时未在系统规定时间内选号，倒计时结束后系统自动确定号牌号码为“</a:t>
            </a:r>
            <a:r>
              <a:rPr lang="en-US" altLang="zh-CN" sz="2400">
                <a:solidFill>
                  <a:srgbClr val="222222"/>
                </a:solidFill>
                <a:latin typeface="楷体" panose="02010609060101010101" pitchFamily="49" charset="-122"/>
                <a:ea typeface="楷体" panose="02010609060101010101" pitchFamily="49" charset="-122"/>
              </a:rPr>
              <a:t>×××914”</a:t>
            </a:r>
            <a:r>
              <a:rPr lang="zh-CN" altLang="en-US" sz="2400">
                <a:solidFill>
                  <a:srgbClr val="222222"/>
                </a:solidFill>
                <a:latin typeface="楷体" panose="02010609060101010101" pitchFamily="49" charset="-122"/>
                <a:ea typeface="楷体" panose="02010609060101010101" pitchFamily="49" charset="-122"/>
              </a:rPr>
              <a:t>，某市公安局交通管理局遂办结上述车辆登记业务。</a:t>
            </a:r>
            <a:endParaRPr lang="zh-CN" altLang="en-US" sz="2400">
              <a:solidFill>
                <a:srgbClr val="222222"/>
              </a:solidFill>
              <a:latin typeface="楷体" panose="02010609060101010101" pitchFamily="49" charset="-122"/>
              <a:ea typeface="楷体" panose="02010609060101010101" pitchFamily="49" charset="-122"/>
            </a:endParaRPr>
          </a:p>
          <a:p>
            <a:pPr marL="0" indent="266700" algn="l" defTabSz="266700">
              <a:spcBef>
                <a:spcPct val="0"/>
              </a:spcBef>
              <a:spcAft>
                <a:spcPct val="0"/>
              </a:spcAft>
            </a:pPr>
            <a:r>
              <a:rPr lang="zh-CN" altLang="en-US" sz="2400">
                <a:solidFill>
                  <a:srgbClr val="222222"/>
                </a:solidFill>
                <a:latin typeface="楷体" panose="02010609060101010101" pitchFamily="49" charset="-122"/>
                <a:ea typeface="楷体" panose="02010609060101010101" pitchFamily="49" charset="-122"/>
              </a:rPr>
              <a:t>李某认为这一号牌数字号码的谐音为“就要死”，他说，“我朋友用了带</a:t>
            </a:r>
            <a:r>
              <a:rPr lang="en-US" altLang="zh-CN" sz="2400">
                <a:solidFill>
                  <a:srgbClr val="222222"/>
                </a:solidFill>
                <a:latin typeface="楷体" panose="02010609060101010101" pitchFamily="49" charset="-122"/>
                <a:ea typeface="楷体" panose="02010609060101010101" pitchFamily="49" charset="-122"/>
              </a:rPr>
              <a:t>914</a:t>
            </a:r>
            <a:r>
              <a:rPr lang="zh-CN" altLang="en-US" sz="2400">
                <a:solidFill>
                  <a:srgbClr val="222222"/>
                </a:solidFill>
                <a:latin typeface="楷体" panose="02010609060101010101" pitchFamily="49" charset="-122"/>
                <a:ea typeface="楷体" panose="02010609060101010101" pitchFamily="49" charset="-122"/>
              </a:rPr>
              <a:t>数字的车牌号，就出了车祸，所以带</a:t>
            </a:r>
            <a:r>
              <a:rPr lang="en-US" altLang="zh-CN" sz="2400">
                <a:solidFill>
                  <a:srgbClr val="222222"/>
                </a:solidFill>
                <a:latin typeface="楷体" panose="02010609060101010101" pitchFamily="49" charset="-122"/>
                <a:ea typeface="楷体" panose="02010609060101010101" pitchFamily="49" charset="-122"/>
              </a:rPr>
              <a:t>914</a:t>
            </a:r>
            <a:r>
              <a:rPr lang="zh-CN" altLang="en-US" sz="2400">
                <a:solidFill>
                  <a:srgbClr val="222222"/>
                </a:solidFill>
                <a:latin typeface="楷体" panose="02010609060101010101" pitchFamily="49" charset="-122"/>
                <a:ea typeface="楷体" panose="02010609060101010101" pitchFamily="49" charset="-122"/>
              </a:rPr>
              <a:t>数字的车牌号都不吉利。”李某要求交通管理局更改号牌被拒，</a:t>
            </a:r>
            <a:r>
              <a:rPr lang="zh-CN" altLang="en-US" sz="2400">
                <a:solidFill>
                  <a:srgbClr val="222222"/>
                </a:solidFill>
                <a:highlight>
                  <a:srgbClr val="00FF00"/>
                </a:highlight>
                <a:latin typeface="楷体" panose="02010609060101010101" pitchFamily="49" charset="-122"/>
                <a:ea typeface="楷体" panose="02010609060101010101" pitchFamily="49" charset="-122"/>
              </a:rPr>
              <a:t>遂将交通管理局诉至法院</a:t>
            </a:r>
            <a:r>
              <a:rPr lang="zh-CN" altLang="en-US" sz="2400">
                <a:solidFill>
                  <a:srgbClr val="222222"/>
                </a:solidFill>
                <a:latin typeface="楷体" panose="02010609060101010101" pitchFamily="49" charset="-122"/>
                <a:ea typeface="楷体" panose="02010609060101010101" pitchFamily="49" charset="-122"/>
              </a:rPr>
              <a:t>，请求注销该机动车号牌并为其更换其他号牌。经审理，法院作出一审判决，驳回了李某的诉讼请求。</a:t>
            </a:r>
            <a:endParaRPr lang="zh-CN" altLang="en-US" sz="2400">
              <a:solidFill>
                <a:srgbClr val="222222"/>
              </a:solidFill>
              <a:latin typeface="楷体" panose="02010609060101010101" pitchFamily="49" charset="-122"/>
              <a:ea typeface="楷体" panose="02010609060101010101" pitchFamily="49" charset="-122"/>
            </a:endParaRPr>
          </a:p>
          <a:p>
            <a:pPr marL="0" indent="0" algn="just" defTabSz="266700">
              <a:spcBef>
                <a:spcPct val="0"/>
              </a:spcBef>
              <a:spcAft>
                <a:spcPct val="0"/>
              </a:spcAft>
            </a:pPr>
            <a:r>
              <a:rPr lang="zh-CN" altLang="en-US" sz="2400" b="1">
                <a:latin typeface="宋体" panose="02010600030101010101" pitchFamily="2" charset="-122"/>
                <a:ea typeface="宋体" panose="02010600030101010101" pitchFamily="2" charset="-122"/>
              </a:rPr>
              <a:t>（</a:t>
            </a:r>
            <a:r>
              <a:rPr lang="en-US" altLang="zh-CN" sz="2400" b="1">
                <a:latin typeface="宋体" panose="02010600030101010101" pitchFamily="2" charset="-122"/>
                <a:ea typeface="宋体" panose="02010600030101010101" pitchFamily="2" charset="-122"/>
              </a:rPr>
              <a:t>1</a:t>
            </a:r>
            <a:r>
              <a:rPr lang="zh-CN" altLang="en-US" sz="2400" b="1">
                <a:latin typeface="宋体" panose="02010600030101010101" pitchFamily="2" charset="-122"/>
                <a:ea typeface="宋体" panose="02010600030101010101" pitchFamily="2" charset="-122"/>
              </a:rPr>
              <a:t>）结合材料，运用</a:t>
            </a:r>
            <a:r>
              <a:rPr lang="en-US" altLang="zh-CN" sz="2400" b="1">
                <a:latin typeface="宋体" panose="02010600030101010101" pitchFamily="2" charset="-122"/>
                <a:ea typeface="宋体" panose="02010600030101010101" pitchFamily="2" charset="-122"/>
              </a:rPr>
              <a:t>《</a:t>
            </a:r>
            <a:r>
              <a:rPr lang="zh-CN" altLang="en-US" sz="2400" b="1">
                <a:latin typeface="宋体" panose="02010600030101010101" pitchFamily="2" charset="-122"/>
                <a:ea typeface="宋体" panose="02010600030101010101" pitchFamily="2" charset="-122"/>
              </a:rPr>
              <a:t>法律与生活</a:t>
            </a:r>
            <a:r>
              <a:rPr lang="en-US" altLang="zh-CN" sz="2400" b="1">
                <a:latin typeface="宋体" panose="02010600030101010101" pitchFamily="2" charset="-122"/>
                <a:ea typeface="宋体" panose="02010600030101010101" pitchFamily="2" charset="-122"/>
              </a:rPr>
              <a:t>》</a:t>
            </a:r>
            <a:r>
              <a:rPr lang="zh-CN" altLang="en-US" sz="2400" b="1">
                <a:latin typeface="宋体" panose="02010600030101010101" pitchFamily="2" charset="-122"/>
                <a:ea typeface="宋体" panose="02010600030101010101" pitchFamily="2" charset="-122"/>
              </a:rPr>
              <a:t>知识，分析该案件中的</a:t>
            </a:r>
            <a:r>
              <a:rPr lang="zh-CN" altLang="en-US" sz="2400" b="1">
                <a:highlight>
                  <a:srgbClr val="00FF00"/>
                </a:highlight>
                <a:latin typeface="宋体" panose="02010600030101010101" pitchFamily="2" charset="-122"/>
                <a:ea typeface="宋体" panose="02010600030101010101" pitchFamily="2" charset="-122"/>
              </a:rPr>
              <a:t>举证责任</a:t>
            </a:r>
            <a:r>
              <a:rPr lang="zh-CN" altLang="en-US" sz="2400" b="1">
                <a:latin typeface="宋体" panose="02010600030101010101" pitchFamily="2" charset="-122"/>
                <a:ea typeface="宋体" panose="02010600030101010101" pitchFamily="2" charset="-122"/>
              </a:rPr>
              <a:t>，并</a:t>
            </a:r>
            <a:r>
              <a:rPr lang="zh-CN" altLang="en-US" sz="2400" b="1">
                <a:solidFill>
                  <a:srgbClr val="FF0000"/>
                </a:solidFill>
                <a:latin typeface="宋体" panose="02010600030101010101" pitchFamily="2" charset="-122"/>
                <a:ea typeface="宋体" panose="02010600030101010101" pitchFamily="2" charset="-122"/>
              </a:rPr>
              <a:t>解释</a:t>
            </a:r>
            <a:r>
              <a:rPr lang="zh-CN" altLang="en-US" sz="2400" b="1">
                <a:latin typeface="宋体" panose="02010600030101010101" pitchFamily="2" charset="-122"/>
                <a:ea typeface="宋体" panose="02010600030101010101" pitchFamily="2" charset="-122"/>
              </a:rPr>
              <a:t>法院为何</a:t>
            </a:r>
            <a:r>
              <a:rPr lang="zh-CN" altLang="en-US" sz="2400" b="1">
                <a:solidFill>
                  <a:srgbClr val="FF0000"/>
                </a:solidFill>
                <a:latin typeface="宋体" panose="02010600030101010101" pitchFamily="2" charset="-122"/>
                <a:ea typeface="宋体" panose="02010600030101010101" pitchFamily="2" charset="-122"/>
              </a:rPr>
              <a:t>不支持李某的诉求请求</a:t>
            </a:r>
            <a:r>
              <a:rPr lang="zh-CN" altLang="en-US" sz="2400" b="1">
                <a:latin typeface="宋体" panose="02010600030101010101" pitchFamily="2" charset="-122"/>
                <a:ea typeface="宋体" panose="02010600030101010101" pitchFamily="2" charset="-122"/>
              </a:rPr>
              <a:t>。（</a:t>
            </a:r>
            <a:r>
              <a:rPr lang="en-US" altLang="zh-CN" sz="2400" b="1">
                <a:latin typeface="宋体" panose="02010600030101010101" pitchFamily="2" charset="-122"/>
                <a:ea typeface="宋体" panose="02010600030101010101" pitchFamily="2" charset="-122"/>
              </a:rPr>
              <a:t>6</a:t>
            </a:r>
            <a:r>
              <a:rPr lang="zh-CN" altLang="en-US" sz="2400" b="1">
                <a:latin typeface="宋体" panose="02010600030101010101" pitchFamily="2" charset="-122"/>
                <a:ea typeface="宋体" panose="02010600030101010101" pitchFamily="2" charset="-122"/>
              </a:rPr>
              <a:t>分）</a:t>
            </a:r>
            <a:endParaRPr lang="zh-CN" altLang="en-US" sz="2400" b="1">
              <a:latin typeface="宋体" panose="02010600030101010101" pitchFamily="2" charset="-122"/>
              <a:ea typeface="宋体" panose="02010600030101010101" pitchFamily="2" charset="-122"/>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endParaRPr>
          </a:p>
          <a:p>
            <a:pPr marL="0" indent="0" algn="just" defTabSz="266700">
              <a:spcBef>
                <a:spcPct val="0"/>
              </a:spcBef>
              <a:spcAft>
                <a:spcPct val="0"/>
              </a:spcAft>
            </a:pPr>
            <a:endParaRPr lang="zh-CN" altLang="en-US" sz="2400" b="1">
              <a:latin typeface="宋体" panose="02010600030101010101" pitchFamily="2" charset="-122"/>
              <a:ea typeface="宋体" panose="02010600030101010101" pitchFamily="2" charset="-122"/>
            </a:endParaRPr>
          </a:p>
          <a:p>
            <a:pPr marL="0" indent="0" algn="just" defTabSz="266700">
              <a:spcBef>
                <a:spcPct val="0"/>
              </a:spcBef>
              <a:spcAft>
                <a:spcPct val="0"/>
              </a:spcAft>
            </a:pPr>
            <a:r>
              <a:rPr lang="en-US" altLang="en-US" sz="2400" b="1">
                <a:latin typeface="方正粗黑宋简体" panose="02000000000000000000" charset="-122"/>
                <a:ea typeface="方正粗黑宋简体" panose="02000000000000000000" charset="-122"/>
                <a:cs typeface="方正粗黑宋简体" panose="02000000000000000000" charset="-122"/>
              </a:rPr>
              <a:t>①</a:t>
            </a:r>
            <a:r>
              <a:rPr lang="zh-CN" altLang="en-US" sz="2400" b="1">
                <a:latin typeface="方正粗黑宋简体" panose="02000000000000000000" charset="-122"/>
                <a:ea typeface="方正粗黑宋简体" panose="02000000000000000000" charset="-122"/>
                <a:cs typeface="方正粗黑宋简体" panose="02000000000000000000" charset="-122"/>
              </a:rPr>
              <a:t>本案是</a:t>
            </a:r>
            <a:r>
              <a:rPr lang="zh-CN" altLang="en-US" sz="2400" b="1">
                <a:solidFill>
                  <a:srgbClr val="FF0000"/>
                </a:solidFill>
                <a:latin typeface="方正粗黑宋简体" panose="02000000000000000000" charset="-122"/>
                <a:ea typeface="方正粗黑宋简体" panose="02000000000000000000" charset="-122"/>
                <a:cs typeface="方正粗黑宋简体" panose="02000000000000000000" charset="-122"/>
              </a:rPr>
              <a:t>行政诉讼</a:t>
            </a:r>
            <a:r>
              <a:rPr lang="zh-CN" altLang="en-US" sz="2400" b="1">
                <a:latin typeface="方正粗黑宋简体" panose="02000000000000000000" charset="-122"/>
                <a:ea typeface="方正粗黑宋简体" panose="02000000000000000000" charset="-122"/>
                <a:cs typeface="方正粗黑宋简体" panose="02000000000000000000" charset="-122"/>
              </a:rPr>
              <a:t>案件，</a:t>
            </a:r>
            <a:r>
              <a:rPr lang="en-US" altLang="zh-CN" sz="2400" b="1">
                <a:latin typeface="方正粗黑宋简体" panose="02000000000000000000" charset="-122"/>
                <a:ea typeface="方正粗黑宋简体" panose="02000000000000000000" charset="-122"/>
                <a:cs typeface="方正粗黑宋简体" panose="02000000000000000000" charset="-122"/>
              </a:rPr>
              <a:t> </a:t>
            </a:r>
            <a:r>
              <a:rPr lang="zh-CN" altLang="en-US" sz="2400" b="1">
                <a:latin typeface="方正粗黑宋简体" panose="02000000000000000000" charset="-122"/>
                <a:ea typeface="方正粗黑宋简体" panose="02000000000000000000" charset="-122"/>
                <a:cs typeface="方正粗黑宋简体" panose="02000000000000000000" charset="-122"/>
              </a:rPr>
              <a:t>一般适用</a:t>
            </a:r>
            <a:r>
              <a:rPr lang="zh-CN" altLang="en-US" sz="2400" b="1">
                <a:solidFill>
                  <a:srgbClr val="FF0000"/>
                </a:solidFill>
                <a:latin typeface="方正粗黑宋简体" panose="02000000000000000000" charset="-122"/>
                <a:ea typeface="方正粗黑宋简体" panose="02000000000000000000" charset="-122"/>
                <a:cs typeface="方正粗黑宋简体" panose="02000000000000000000" charset="-122"/>
              </a:rPr>
              <a:t>举证责任倒置</a:t>
            </a:r>
            <a:r>
              <a:rPr lang="zh-CN" altLang="en-US" sz="2400" b="1">
                <a:latin typeface="方正粗黑宋简体" panose="02000000000000000000" charset="-122"/>
                <a:ea typeface="方正粗黑宋简体" panose="02000000000000000000" charset="-122"/>
                <a:cs typeface="方正粗黑宋简体" panose="02000000000000000000" charset="-122"/>
              </a:rPr>
              <a:t>原则。</a:t>
            </a:r>
            <a:r>
              <a:rPr lang="en-US" altLang="zh-CN" sz="2400" b="1">
                <a:latin typeface="方正粗黑宋简体" panose="02000000000000000000" charset="-122"/>
                <a:ea typeface="方正粗黑宋简体" panose="02000000000000000000" charset="-122"/>
                <a:cs typeface="方正粗黑宋简体" panose="02000000000000000000" charset="-122"/>
              </a:rPr>
              <a:t>(2</a:t>
            </a:r>
            <a:r>
              <a:rPr lang="zh-CN" altLang="en-US" sz="2400" b="1">
                <a:latin typeface="方正粗黑宋简体" panose="02000000000000000000" charset="-122"/>
                <a:ea typeface="方正粗黑宋简体" panose="02000000000000000000" charset="-122"/>
                <a:cs typeface="方正粗黑宋简体" panose="02000000000000000000" charset="-122"/>
              </a:rPr>
              <a:t>分</a:t>
            </a:r>
            <a:r>
              <a:rPr lang="en-US" altLang="zh-CN" sz="2400" b="1">
                <a:latin typeface="方正粗黑宋简体" panose="02000000000000000000" charset="-122"/>
                <a:ea typeface="方正粗黑宋简体" panose="02000000000000000000" charset="-122"/>
                <a:cs typeface="方正粗黑宋简体" panose="02000000000000000000" charset="-122"/>
              </a:rPr>
              <a:t>)</a:t>
            </a:r>
            <a:r>
              <a:rPr lang="zh-CN" altLang="en-US" sz="2400" b="1">
                <a:solidFill>
                  <a:srgbClr val="FF0000"/>
                </a:solidFill>
                <a:latin typeface="方正粗黑宋简体" panose="02000000000000000000" charset="-122"/>
                <a:ea typeface="方正粗黑宋简体" panose="02000000000000000000" charset="-122"/>
                <a:cs typeface="方正粗黑宋简体" panose="02000000000000000000" charset="-122"/>
              </a:rPr>
              <a:t>交通管理局</a:t>
            </a:r>
            <a:r>
              <a:rPr lang="zh-CN" altLang="en-US" sz="2400" b="1">
                <a:latin typeface="方正粗黑宋简体" panose="02000000000000000000" charset="-122"/>
                <a:ea typeface="方正粗黑宋简体" panose="02000000000000000000" charset="-122"/>
                <a:cs typeface="方正粗黑宋简体" panose="02000000000000000000" charset="-122"/>
              </a:rPr>
              <a:t>作为行政机关</a:t>
            </a:r>
            <a:r>
              <a:rPr lang="en-US" altLang="zh-CN" sz="2400" b="1">
                <a:latin typeface="方正粗黑宋简体" panose="02000000000000000000" charset="-122"/>
                <a:ea typeface="方正粗黑宋简体" panose="02000000000000000000" charset="-122"/>
                <a:cs typeface="方正粗黑宋简体" panose="02000000000000000000" charset="-122"/>
              </a:rPr>
              <a:t> </a:t>
            </a:r>
            <a:r>
              <a:rPr lang="zh-CN" altLang="en-US" sz="2400" b="1">
                <a:solidFill>
                  <a:srgbClr val="FF0000"/>
                </a:solidFill>
                <a:latin typeface="方正粗黑宋简体" panose="02000000000000000000" charset="-122"/>
                <a:ea typeface="方正粗黑宋简体" panose="02000000000000000000" charset="-122"/>
                <a:cs typeface="方正粗黑宋简体" panose="02000000000000000000" charset="-122"/>
              </a:rPr>
              <a:t>要承担举证责任，举证证明该车辆登记业务办理过程和依据合法有效</a:t>
            </a:r>
            <a:r>
              <a:rPr lang="zh-CN" altLang="en-US" sz="2400" b="1">
                <a:latin typeface="方正粗黑宋简体" panose="02000000000000000000" charset="-122"/>
                <a:ea typeface="方正粗黑宋简体" panose="02000000000000000000" charset="-122"/>
                <a:cs typeface="方正粗黑宋简体" panose="02000000000000000000" charset="-122"/>
              </a:rPr>
              <a:t>。</a:t>
            </a:r>
            <a:r>
              <a:rPr lang="en-US" altLang="zh-CN" sz="2400" b="1">
                <a:latin typeface="方正粗黑宋简体" panose="02000000000000000000" charset="-122"/>
                <a:ea typeface="方正粗黑宋简体" panose="02000000000000000000" charset="-122"/>
                <a:cs typeface="方正粗黑宋简体" panose="02000000000000000000" charset="-122"/>
              </a:rPr>
              <a:t>(1</a:t>
            </a:r>
            <a:r>
              <a:rPr lang="zh-CN" altLang="en-US" sz="2400" b="1">
                <a:latin typeface="方正粗黑宋简体" panose="02000000000000000000" charset="-122"/>
                <a:ea typeface="方正粗黑宋简体" panose="02000000000000000000" charset="-122"/>
                <a:cs typeface="方正粗黑宋简体" panose="02000000000000000000" charset="-122"/>
              </a:rPr>
              <a:t>分</a:t>
            </a:r>
            <a:r>
              <a:rPr lang="en-US" altLang="zh-CN" sz="2400" b="1">
                <a:latin typeface="方正粗黑宋简体" panose="02000000000000000000" charset="-122"/>
                <a:ea typeface="方正粗黑宋简体" panose="02000000000000000000" charset="-122"/>
                <a:cs typeface="方正粗黑宋简体" panose="02000000000000000000" charset="-122"/>
              </a:rPr>
              <a:t>)</a:t>
            </a:r>
            <a:r>
              <a:rPr lang="zh-CN" altLang="en-US" sz="2400" b="1">
                <a:latin typeface="方正粗黑宋简体" panose="02000000000000000000" charset="-122"/>
                <a:ea typeface="方正粗黑宋简体" panose="02000000000000000000" charset="-122"/>
                <a:cs typeface="方正粗黑宋简体" panose="02000000000000000000" charset="-122"/>
              </a:rPr>
              <a:t>同时，</a:t>
            </a:r>
            <a:r>
              <a:rPr lang="zh-CN" altLang="en-US" sz="2400" b="1">
                <a:solidFill>
                  <a:srgbClr val="0000FF"/>
                </a:solidFill>
                <a:latin typeface="方正粗黑宋简体" panose="02000000000000000000" charset="-122"/>
                <a:ea typeface="方正粗黑宋简体" panose="02000000000000000000" charset="-122"/>
                <a:cs typeface="方正粗黑宋简体" panose="02000000000000000000" charset="-122"/>
              </a:rPr>
              <a:t>李某</a:t>
            </a:r>
            <a:r>
              <a:rPr lang="en-US" altLang="zh-CN" sz="2400" b="1">
                <a:solidFill>
                  <a:srgbClr val="0000FF"/>
                </a:solidFill>
                <a:latin typeface="方正粗黑宋简体" panose="02000000000000000000" charset="-122"/>
                <a:ea typeface="方正粗黑宋简体" panose="02000000000000000000" charset="-122"/>
                <a:cs typeface="方正粗黑宋简体" panose="02000000000000000000" charset="-122"/>
              </a:rPr>
              <a:t> </a:t>
            </a:r>
            <a:r>
              <a:rPr lang="zh-CN" altLang="en-US" sz="2400" b="1">
                <a:solidFill>
                  <a:srgbClr val="0000FF"/>
                </a:solidFill>
                <a:latin typeface="方正粗黑宋简体" panose="02000000000000000000" charset="-122"/>
                <a:ea typeface="方正粗黑宋简体" panose="02000000000000000000" charset="-122"/>
                <a:cs typeface="方正粗黑宋简体" panose="02000000000000000000" charset="-122"/>
              </a:rPr>
              <a:t>也可举证证明该号牌容易导致车祸，</a:t>
            </a:r>
            <a:r>
              <a:rPr lang="zh-CN" altLang="en-US" sz="2400" b="1">
                <a:latin typeface="方正粗黑宋简体" panose="02000000000000000000" charset="-122"/>
                <a:ea typeface="方正粗黑宋简体" panose="02000000000000000000" charset="-122"/>
                <a:cs typeface="方正粗黑宋简体" panose="02000000000000000000" charset="-122"/>
              </a:rPr>
              <a:t>从而在诉讼中处于有利地位。</a:t>
            </a:r>
            <a:r>
              <a:rPr lang="en-US" altLang="zh-CN" sz="2400" b="1">
                <a:latin typeface="方正粗黑宋简体" panose="02000000000000000000" charset="-122"/>
                <a:ea typeface="方正粗黑宋简体" panose="02000000000000000000" charset="-122"/>
                <a:cs typeface="方正粗黑宋简体" panose="02000000000000000000" charset="-122"/>
              </a:rPr>
              <a:t>(1</a:t>
            </a:r>
            <a:r>
              <a:rPr lang="zh-CN" altLang="en-US" sz="2400" b="1">
                <a:latin typeface="方正粗黑宋简体" panose="02000000000000000000" charset="-122"/>
                <a:ea typeface="方正粗黑宋简体" panose="02000000000000000000" charset="-122"/>
                <a:cs typeface="方正粗黑宋简体" panose="02000000000000000000" charset="-122"/>
              </a:rPr>
              <a:t>分</a:t>
            </a:r>
            <a:r>
              <a:rPr lang="en-US" altLang="zh-CN" sz="2400" b="1">
                <a:latin typeface="方正粗黑宋简体" panose="02000000000000000000" charset="-122"/>
                <a:ea typeface="方正粗黑宋简体" panose="02000000000000000000" charset="-122"/>
                <a:cs typeface="方正粗黑宋简体" panose="02000000000000000000" charset="-122"/>
              </a:rPr>
              <a:t>)</a:t>
            </a:r>
            <a:endParaRPr lang="en-US" altLang="zh-CN" sz="2400" b="1">
              <a:latin typeface="方正粗黑宋简体" panose="02000000000000000000" charset="-122"/>
              <a:ea typeface="方正粗黑宋简体" panose="02000000000000000000" charset="-122"/>
              <a:cs typeface="方正粗黑宋简体" panose="02000000000000000000" charset="-122"/>
            </a:endParaRPr>
          </a:p>
          <a:p>
            <a:pPr marL="0" indent="0" algn="just" defTabSz="266700">
              <a:spcBef>
                <a:spcPct val="0"/>
              </a:spcBef>
              <a:spcAft>
                <a:spcPct val="0"/>
              </a:spcAft>
            </a:pPr>
            <a:r>
              <a:rPr lang="en-US" altLang="en-US" sz="2400" b="1">
                <a:latin typeface="方正粗黑宋简体" panose="02000000000000000000" charset="-122"/>
                <a:ea typeface="方正粗黑宋简体" panose="02000000000000000000" charset="-122"/>
                <a:cs typeface="方正粗黑宋简体" panose="02000000000000000000" charset="-122"/>
              </a:rPr>
              <a:t>②</a:t>
            </a:r>
            <a:r>
              <a:rPr lang="zh-CN" altLang="en-US" sz="2400" b="1">
                <a:latin typeface="方正粗黑宋简体" panose="02000000000000000000" charset="-122"/>
                <a:ea typeface="方正粗黑宋简体" panose="02000000000000000000" charset="-122"/>
                <a:cs typeface="方正粗黑宋简体" panose="02000000000000000000" charset="-122"/>
              </a:rPr>
              <a:t>认为</a:t>
            </a:r>
            <a:r>
              <a:rPr lang="en-US" altLang="zh-CN" sz="2400" b="1">
                <a:latin typeface="方正粗黑宋简体" panose="02000000000000000000" charset="-122"/>
                <a:ea typeface="方正粗黑宋简体" panose="02000000000000000000" charset="-122"/>
                <a:cs typeface="方正粗黑宋简体" panose="02000000000000000000" charset="-122"/>
              </a:rPr>
              <a:t>“914”</a:t>
            </a:r>
            <a:r>
              <a:rPr lang="zh-CN" altLang="en-US" sz="2400" b="1">
                <a:latin typeface="方正粗黑宋简体" panose="02000000000000000000" charset="-122"/>
                <a:ea typeface="方正粗黑宋简体" panose="02000000000000000000" charset="-122"/>
                <a:cs typeface="方正粗黑宋简体" panose="02000000000000000000" charset="-122"/>
              </a:rPr>
              <a:t>就是</a:t>
            </a:r>
            <a:r>
              <a:rPr lang="en-US" altLang="zh-CN" sz="2400" b="1">
                <a:latin typeface="方正粗黑宋简体" panose="02000000000000000000" charset="-122"/>
                <a:ea typeface="方正粗黑宋简体" panose="02000000000000000000" charset="-122"/>
                <a:cs typeface="方正粗黑宋简体" panose="02000000000000000000" charset="-122"/>
              </a:rPr>
              <a:t>“</a:t>
            </a:r>
            <a:r>
              <a:rPr lang="zh-CN" altLang="en-US" sz="2400" b="1">
                <a:latin typeface="方正粗黑宋简体" panose="02000000000000000000" charset="-122"/>
                <a:ea typeface="方正粗黑宋简体" panose="02000000000000000000" charset="-122"/>
                <a:cs typeface="方正粗黑宋简体" panose="02000000000000000000" charset="-122"/>
              </a:rPr>
              <a:t>就要死</a:t>
            </a:r>
            <a:r>
              <a:rPr lang="en-US" altLang="zh-CN" sz="2400" b="1">
                <a:latin typeface="方正粗黑宋简体" panose="02000000000000000000" charset="-122"/>
                <a:ea typeface="方正粗黑宋简体" panose="02000000000000000000" charset="-122"/>
                <a:cs typeface="方正粗黑宋简体" panose="02000000000000000000" charset="-122"/>
              </a:rPr>
              <a:t>”</a:t>
            </a:r>
            <a:r>
              <a:rPr lang="zh-CN" altLang="en-US" sz="2400" b="1">
                <a:latin typeface="方正粗黑宋简体" panose="02000000000000000000" charset="-122"/>
                <a:ea typeface="方正粗黑宋简体" panose="02000000000000000000" charset="-122"/>
                <a:cs typeface="方正粗黑宋简体" panose="02000000000000000000" charset="-122"/>
              </a:rPr>
              <a:t>、不吉利，</a:t>
            </a:r>
            <a:r>
              <a:rPr lang="zh-CN" altLang="en-US" sz="2400" b="1">
                <a:solidFill>
                  <a:srgbClr val="FF0000"/>
                </a:solidFill>
                <a:latin typeface="方正粗黑宋简体" panose="02000000000000000000" charset="-122"/>
                <a:ea typeface="方正粗黑宋简体" panose="02000000000000000000" charset="-122"/>
                <a:cs typeface="方正粗黑宋简体" panose="02000000000000000000" charset="-122"/>
              </a:rPr>
              <a:t>没有科学依据</a:t>
            </a:r>
            <a:r>
              <a:rPr lang="zh-CN" altLang="en-US" sz="2400" b="1">
                <a:latin typeface="方正粗黑宋简体" panose="02000000000000000000" charset="-122"/>
                <a:ea typeface="方正粗黑宋简体" panose="02000000000000000000" charset="-122"/>
                <a:cs typeface="方正粗黑宋简体" panose="02000000000000000000" charset="-122"/>
              </a:rPr>
              <a:t>，李某据此请求变更号牌号码，</a:t>
            </a:r>
            <a:r>
              <a:rPr lang="zh-CN" altLang="en-US" sz="2400" b="1">
                <a:highlight>
                  <a:srgbClr val="00FF00"/>
                </a:highlight>
                <a:latin typeface="方正粗黑宋简体" panose="02000000000000000000" charset="-122"/>
                <a:ea typeface="方正粗黑宋简体" panose="02000000000000000000" charset="-122"/>
                <a:cs typeface="方正粗黑宋简体" panose="02000000000000000000" charset="-122"/>
              </a:rPr>
              <a:t>有违</a:t>
            </a:r>
            <a:r>
              <a:rPr lang="zh-CN" altLang="en-US" sz="2400" b="1">
                <a:solidFill>
                  <a:srgbClr val="FF0000"/>
                </a:solidFill>
                <a:latin typeface="方正粗黑宋简体" panose="02000000000000000000" charset="-122"/>
                <a:ea typeface="方正粗黑宋简体" panose="02000000000000000000" charset="-122"/>
                <a:cs typeface="方正粗黑宋简体" panose="02000000000000000000" charset="-122"/>
              </a:rPr>
              <a:t>社会主义核心价值观</a:t>
            </a:r>
            <a:r>
              <a:rPr lang="zh-CN" altLang="en-US" sz="2400" b="1">
                <a:latin typeface="方正粗黑宋简体" panose="02000000000000000000" charset="-122"/>
                <a:ea typeface="方正粗黑宋简体" panose="02000000000000000000" charset="-122"/>
                <a:cs typeface="方正粗黑宋简体" panose="02000000000000000000" charset="-122"/>
              </a:rPr>
              <a:t>，其诉求不能得到法院支持。</a:t>
            </a:r>
            <a:r>
              <a:rPr lang="en-US" altLang="zh-CN" sz="2400" b="1">
                <a:latin typeface="方正粗黑宋简体" panose="02000000000000000000" charset="-122"/>
                <a:ea typeface="方正粗黑宋简体" panose="02000000000000000000" charset="-122"/>
                <a:cs typeface="方正粗黑宋简体" panose="02000000000000000000" charset="-122"/>
              </a:rPr>
              <a:t>(2</a:t>
            </a:r>
            <a:r>
              <a:rPr lang="zh-CN" altLang="en-US" sz="2400" b="1">
                <a:latin typeface="方正粗黑宋简体" panose="02000000000000000000" charset="-122"/>
                <a:ea typeface="方正粗黑宋简体" panose="02000000000000000000" charset="-122"/>
                <a:cs typeface="方正粗黑宋简体" panose="02000000000000000000" charset="-122"/>
              </a:rPr>
              <a:t>分</a:t>
            </a:r>
            <a:r>
              <a:rPr lang="en-US" altLang="zh-CN" sz="2400" b="1">
                <a:latin typeface="方正粗黑宋简体" panose="02000000000000000000" charset="-122"/>
                <a:ea typeface="方正粗黑宋简体" panose="02000000000000000000" charset="-122"/>
                <a:cs typeface="方正粗黑宋简体" panose="02000000000000000000" charset="-122"/>
              </a:rPr>
              <a:t>)</a:t>
            </a:r>
            <a:endParaRPr lang="en-US" altLang="zh-CN" sz="2400" b="1">
              <a:latin typeface="方正粗黑宋简体" panose="02000000000000000000" charset="-122"/>
              <a:ea typeface="方正粗黑宋简体" panose="02000000000000000000" charset="-122"/>
              <a:cs typeface="方正粗黑宋简体" panose="02000000000000000000" charset="-122"/>
            </a:endParaRPr>
          </a:p>
          <a:p>
            <a:pPr marL="0" indent="0" algn="l" defTabSz="266700">
              <a:spcBef>
                <a:spcPct val="0"/>
              </a:spcBef>
              <a:spcAft>
                <a:spcPct val="0"/>
              </a:spcAft>
            </a:pPr>
            <a:r>
              <a:rPr lang="en-US" altLang="zh-CN" sz="2400" b="1">
                <a:latin typeface="方正粗黑宋简体" panose="02000000000000000000" charset="-122"/>
                <a:ea typeface="方正粗黑宋简体" panose="02000000000000000000" charset="-122"/>
                <a:cs typeface="方正粗黑宋简体" panose="02000000000000000000" charset="-122"/>
              </a:rPr>
              <a:t> </a:t>
            </a:r>
            <a:endParaRPr lang="en-US" altLang="zh-CN" sz="2400" b="1">
              <a:latin typeface="方正粗黑宋简体" panose="02000000000000000000" charset="-122"/>
              <a:ea typeface="方正粗黑宋简体" panose="02000000000000000000" charset="-122"/>
              <a:cs typeface="方正粗黑宋简体" panose="02000000000000000000" charset="-122"/>
            </a:endParaRPr>
          </a:p>
          <a:p>
            <a:pPr marL="0" indent="0" algn="l" defTabSz="266700">
              <a:spcBef>
                <a:spcPct val="0"/>
              </a:spcBef>
              <a:spcAft>
                <a:spcPct val="0"/>
              </a:spcAft>
            </a:pPr>
            <a:endParaRPr lang="zh-CN" altLang="en-US" sz="2400" b="1">
              <a:latin typeface="方正粗黑宋简体" panose="02000000000000000000" charset="-122"/>
              <a:ea typeface="方正粗黑宋简体" panose="02000000000000000000" charset="-122"/>
              <a:cs typeface="方正粗黑宋简体" panose="02000000000000000000" charset="-122"/>
            </a:endParaRPr>
          </a:p>
        </p:txBody>
      </p:sp>
      <p:grpSp>
        <p:nvGrpSpPr>
          <p:cNvPr id="5" name="组合 4"/>
          <p:cNvGrpSpPr/>
          <p:nvPr/>
        </p:nvGrpSpPr>
        <p:grpSpPr>
          <a:xfrm>
            <a:off x="6348095" y="3394710"/>
            <a:ext cx="5066030" cy="1067435"/>
            <a:chOff x="9997" y="5346"/>
            <a:chExt cx="7978" cy="1681"/>
          </a:xfrm>
        </p:grpSpPr>
        <p:sp>
          <p:nvSpPr>
            <p:cNvPr id="2" name="文本框 1"/>
            <p:cNvSpPr txBox="1"/>
            <p:nvPr/>
          </p:nvSpPr>
          <p:spPr>
            <a:xfrm>
              <a:off x="9997" y="5721"/>
              <a:ext cx="7978" cy="1307"/>
            </a:xfrm>
            <a:prstGeom prst="rect">
              <a:avLst/>
            </a:prstGeom>
            <a:ln w="28575" cmpd="sng">
              <a:solidFill>
                <a:schemeClr val="accent1">
                  <a:shade val="50000"/>
                </a:schemeClr>
              </a:solidFill>
              <a:prstDash val="solid"/>
            </a:ln>
          </p:spPr>
          <p:txBody>
            <a:bodyPr wrap="square">
              <a:spAutoFit/>
            </a:bodyPr>
            <a:p>
              <a:pPr marL="0" indent="0" algn="just" defTabSz="266700">
                <a:spcBef>
                  <a:spcPct val="0"/>
                </a:spcBef>
                <a:spcAft>
                  <a:spcPct val="0"/>
                </a:spcAft>
              </a:pPr>
              <a:r>
                <a:rPr lang="zh-CN" altLang="en-US" sz="2400">
                  <a:solidFill>
                    <a:srgbClr val="0000FF"/>
                  </a:solidFill>
                  <a:latin typeface="方正粗黑宋简体" panose="02000000000000000000" charset="-122"/>
                  <a:ea typeface="方正粗黑宋简体" panose="02000000000000000000" charset="-122"/>
                </a:rPr>
                <a:t>需要分析原告李某和被告市公安局交通管理局双方的举证责任</a:t>
              </a:r>
              <a:endParaRPr lang="zh-CN" altLang="en-US" sz="2400">
                <a:solidFill>
                  <a:srgbClr val="0000FF"/>
                </a:solidFill>
                <a:latin typeface="方正粗黑宋简体" panose="02000000000000000000" charset="-122"/>
                <a:ea typeface="方正粗黑宋简体" panose="02000000000000000000" charset="-122"/>
              </a:endParaRPr>
            </a:p>
          </p:txBody>
        </p:sp>
        <p:cxnSp>
          <p:nvCxnSpPr>
            <p:cNvPr id="4" name="直接箭头连接符 3"/>
            <p:cNvCxnSpPr>
              <a:stCxn id="2" idx="0"/>
            </p:cNvCxnSpPr>
            <p:nvPr/>
          </p:nvCxnSpPr>
          <p:spPr>
            <a:xfrm flipV="1">
              <a:off x="13986" y="5346"/>
              <a:ext cx="434" cy="375"/>
            </a:xfrm>
            <a:prstGeom prst="straightConnector1">
              <a:avLst/>
            </a:prstGeom>
            <a:ln w="28575">
              <a:tailEnd type="arrow"/>
            </a:ln>
          </p:spPr>
          <p:style>
            <a:lnRef idx="2">
              <a:schemeClr val="accent1"/>
            </a:lnRef>
            <a:fillRef idx="0">
              <a:srgbClr val="FFFFFF"/>
            </a:fillRef>
            <a:effectRef idx="0">
              <a:srgbClr val="FFFFFF"/>
            </a:effectRef>
            <a:fontRef idx="minor">
              <a:schemeClr val="tx1"/>
            </a:fontRef>
          </p:style>
        </p:cxnSp>
      </p:grpSp>
      <p:sp>
        <p:nvSpPr>
          <p:cNvPr id="6" name="上箭头标注 5"/>
          <p:cNvSpPr/>
          <p:nvPr/>
        </p:nvSpPr>
        <p:spPr>
          <a:xfrm>
            <a:off x="3361690" y="2628900"/>
            <a:ext cx="1618615" cy="570865"/>
          </a:xfrm>
          <a:prstGeom prst="upArrow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400">
                <a:latin typeface="方正粗黑宋简体" panose="02000000000000000000" charset="-122"/>
                <a:ea typeface="方正粗黑宋简体" panose="02000000000000000000" charset="-122"/>
              </a:rPr>
              <a:t>行政诉讼</a:t>
            </a:r>
            <a:endParaRPr lang="zh-CN" altLang="en-US" sz="2400">
              <a:latin typeface="方正粗黑宋简体" panose="02000000000000000000" charset="-122"/>
              <a:ea typeface="方正粗黑宋简体" panose="02000000000000000000"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55295" y="428625"/>
            <a:ext cx="11407775" cy="6117590"/>
          </a:xfrm>
          <a:prstGeom prst="rect">
            <a:avLst/>
          </a:prstGeom>
        </p:spPr>
        <p:txBody>
          <a:bodyPr>
            <a:noAutofit/>
          </a:bodyPr>
          <a:p>
            <a:pPr marL="0" indent="0" algn="l" defTabSz="266700">
              <a:spcBef>
                <a:spcPct val="0"/>
              </a:spcBef>
              <a:spcAft>
                <a:spcPct val="0"/>
              </a:spcAft>
            </a:pPr>
            <a:r>
              <a:rPr lang="en-US" altLang="zh-CN" sz="2400">
                <a:solidFill>
                  <a:srgbClr val="222222"/>
                </a:solidFill>
                <a:latin typeface="楷体" panose="02010609060101010101" pitchFamily="49" charset="-122"/>
                <a:ea typeface="楷体" panose="02010609060101010101" pitchFamily="49" charset="-122"/>
              </a:rPr>
              <a:t>21.2022</a:t>
            </a:r>
            <a:r>
              <a:rPr lang="zh-CN" altLang="en-US" sz="2400">
                <a:solidFill>
                  <a:srgbClr val="222222"/>
                </a:solidFill>
                <a:latin typeface="楷体" panose="02010609060101010101" pitchFamily="49" charset="-122"/>
                <a:ea typeface="楷体" panose="02010609060101010101" pitchFamily="49" charset="-122"/>
              </a:rPr>
              <a:t>年</a:t>
            </a:r>
            <a:r>
              <a:rPr lang="en-US" altLang="zh-CN" sz="2400">
                <a:solidFill>
                  <a:srgbClr val="222222"/>
                </a:solidFill>
                <a:latin typeface="楷体" panose="02010609060101010101" pitchFamily="49" charset="-122"/>
                <a:ea typeface="楷体" panose="02010609060101010101" pitchFamily="49" charset="-122"/>
              </a:rPr>
              <a:t>7</a:t>
            </a:r>
            <a:r>
              <a:rPr lang="zh-CN" altLang="en-US" sz="2400">
                <a:solidFill>
                  <a:srgbClr val="222222"/>
                </a:solidFill>
                <a:latin typeface="楷体" panose="02010609060101010101" pitchFamily="49" charset="-122"/>
                <a:ea typeface="楷体" panose="02010609060101010101" pitchFamily="49" charset="-122"/>
              </a:rPr>
              <a:t>月，李某申请登记小型普通客车车牌，采用机动车自助选号系统选取号牌时未在系统规定时间内选号，倒计时结束后系统自动确定号牌号码为“</a:t>
            </a:r>
            <a:r>
              <a:rPr lang="en-US" altLang="zh-CN" sz="2400">
                <a:solidFill>
                  <a:srgbClr val="222222"/>
                </a:solidFill>
                <a:latin typeface="楷体" panose="02010609060101010101" pitchFamily="49" charset="-122"/>
                <a:ea typeface="楷体" panose="02010609060101010101" pitchFamily="49" charset="-122"/>
              </a:rPr>
              <a:t>×××914”</a:t>
            </a:r>
            <a:r>
              <a:rPr lang="zh-CN" altLang="en-US" sz="2400">
                <a:solidFill>
                  <a:srgbClr val="222222"/>
                </a:solidFill>
                <a:latin typeface="楷体" panose="02010609060101010101" pitchFamily="49" charset="-122"/>
                <a:ea typeface="楷体" panose="02010609060101010101" pitchFamily="49" charset="-122"/>
              </a:rPr>
              <a:t>，某市公安局交通管理局遂办结上述车辆登记业务。</a:t>
            </a:r>
            <a:endParaRPr lang="zh-CN" altLang="en-US" sz="2400">
              <a:solidFill>
                <a:srgbClr val="222222"/>
              </a:solidFill>
              <a:latin typeface="楷体" panose="02010609060101010101" pitchFamily="49" charset="-122"/>
              <a:ea typeface="楷体" panose="02010609060101010101" pitchFamily="49" charset="-122"/>
            </a:endParaRPr>
          </a:p>
          <a:p>
            <a:pPr marL="0" indent="266700" algn="l" defTabSz="266700">
              <a:spcBef>
                <a:spcPct val="0"/>
              </a:spcBef>
              <a:spcAft>
                <a:spcPct val="0"/>
              </a:spcAft>
            </a:pPr>
            <a:r>
              <a:rPr lang="zh-CN" altLang="en-US" sz="2400">
                <a:solidFill>
                  <a:srgbClr val="222222"/>
                </a:solidFill>
                <a:latin typeface="楷体" panose="02010609060101010101" pitchFamily="49" charset="-122"/>
                <a:ea typeface="楷体" panose="02010609060101010101" pitchFamily="49" charset="-122"/>
              </a:rPr>
              <a:t>李某认为这一号牌数字号码的谐音为“就要死”，他说，“我朋友用了带</a:t>
            </a:r>
            <a:r>
              <a:rPr lang="en-US" altLang="zh-CN" sz="2400">
                <a:solidFill>
                  <a:srgbClr val="222222"/>
                </a:solidFill>
                <a:latin typeface="楷体" panose="02010609060101010101" pitchFamily="49" charset="-122"/>
                <a:ea typeface="楷体" panose="02010609060101010101" pitchFamily="49" charset="-122"/>
              </a:rPr>
              <a:t>914</a:t>
            </a:r>
            <a:r>
              <a:rPr lang="zh-CN" altLang="en-US" sz="2400">
                <a:solidFill>
                  <a:srgbClr val="222222"/>
                </a:solidFill>
                <a:latin typeface="楷体" panose="02010609060101010101" pitchFamily="49" charset="-122"/>
                <a:ea typeface="楷体" panose="02010609060101010101" pitchFamily="49" charset="-122"/>
              </a:rPr>
              <a:t>数字的车牌号，就出了车祸，所以带</a:t>
            </a:r>
            <a:r>
              <a:rPr lang="en-US" altLang="zh-CN" sz="2400">
                <a:solidFill>
                  <a:srgbClr val="222222"/>
                </a:solidFill>
                <a:latin typeface="楷体" panose="02010609060101010101" pitchFamily="49" charset="-122"/>
                <a:ea typeface="楷体" panose="02010609060101010101" pitchFamily="49" charset="-122"/>
              </a:rPr>
              <a:t>914</a:t>
            </a:r>
            <a:r>
              <a:rPr lang="zh-CN" altLang="en-US" sz="2400">
                <a:solidFill>
                  <a:srgbClr val="222222"/>
                </a:solidFill>
                <a:latin typeface="楷体" panose="02010609060101010101" pitchFamily="49" charset="-122"/>
                <a:ea typeface="楷体" panose="02010609060101010101" pitchFamily="49" charset="-122"/>
              </a:rPr>
              <a:t>数字的车牌号都不吉利。”李某要求交通管理局更改号牌被拒，遂将交通管理局诉至法院，请求注销该机动车号牌并为其更换其他号牌。经审理，法院作出一审判决，驳回了李某的诉讼请求。</a:t>
            </a:r>
            <a:endParaRPr lang="zh-CN" altLang="en-US" sz="2400">
              <a:solidFill>
                <a:srgbClr val="222222"/>
              </a:solidFill>
              <a:latin typeface="楷体" panose="02010609060101010101" pitchFamily="49" charset="-122"/>
              <a:ea typeface="楷体" panose="02010609060101010101" pitchFamily="49" charset="-122"/>
            </a:endParaRPr>
          </a:p>
          <a:p>
            <a:pPr marL="0" indent="266700" algn="l" defTabSz="266700">
              <a:spcBef>
                <a:spcPct val="0"/>
              </a:spcBef>
              <a:spcAft>
                <a:spcPct val="0"/>
              </a:spcAft>
            </a:pPr>
            <a:r>
              <a:rPr lang="en-US" altLang="zh-CN" sz="2400" b="1">
                <a:latin typeface="宋体" panose="02010600030101010101" pitchFamily="2" charset="-122"/>
                <a:ea typeface="宋体" panose="02010600030101010101" pitchFamily="2" charset="-122"/>
              </a:rPr>
              <a:t> </a:t>
            </a:r>
            <a:endParaRPr lang="en-US" altLang="zh-CN" sz="2400" b="1">
              <a:latin typeface="宋体" panose="02010600030101010101" pitchFamily="2" charset="-122"/>
              <a:ea typeface="宋体" panose="02010600030101010101" pitchFamily="2" charset="-122"/>
            </a:endParaRPr>
          </a:p>
          <a:p>
            <a:pPr marL="0" indent="0" algn="l" defTabSz="266700">
              <a:spcBef>
                <a:spcPct val="0"/>
              </a:spcBef>
              <a:spcAft>
                <a:spcPct val="0"/>
              </a:spcAft>
            </a:pPr>
            <a:r>
              <a:rPr lang="zh-CN" altLang="en-US" sz="2400" b="1">
                <a:latin typeface="宋体" panose="02010600030101010101" pitchFamily="2" charset="-122"/>
                <a:ea typeface="宋体" panose="02010600030101010101" pitchFamily="2" charset="-122"/>
              </a:rPr>
              <a:t>（</a:t>
            </a:r>
            <a:r>
              <a:rPr lang="en-US" altLang="zh-CN" sz="2400" b="1">
                <a:latin typeface="宋体" panose="02010600030101010101" pitchFamily="2" charset="-122"/>
                <a:ea typeface="宋体" panose="02010600030101010101" pitchFamily="2" charset="-122"/>
              </a:rPr>
              <a:t>2</a:t>
            </a:r>
            <a:r>
              <a:rPr lang="zh-CN" altLang="en-US" sz="2400" b="1">
                <a:latin typeface="宋体" panose="02010600030101010101" pitchFamily="2" charset="-122"/>
                <a:ea typeface="宋体" panose="02010600030101010101" pitchFamily="2" charset="-122"/>
              </a:rPr>
              <a:t>）运用</a:t>
            </a:r>
            <a:r>
              <a:rPr lang="en-US" altLang="zh-CN" sz="2400" b="1">
                <a:latin typeface="宋体" panose="02010600030101010101" pitchFamily="2" charset="-122"/>
                <a:ea typeface="宋体" panose="02010600030101010101" pitchFamily="2" charset="-122"/>
              </a:rPr>
              <a:t>《</a:t>
            </a:r>
            <a:r>
              <a:rPr lang="zh-CN" altLang="en-US" sz="2400" b="1">
                <a:latin typeface="宋体" panose="02010600030101010101" pitchFamily="2" charset="-122"/>
                <a:ea typeface="宋体" panose="02010600030101010101" pitchFamily="2" charset="-122"/>
              </a:rPr>
              <a:t>逻辑与思维</a:t>
            </a:r>
            <a:r>
              <a:rPr lang="en-US" altLang="zh-CN" sz="2400" b="1">
                <a:latin typeface="宋体" panose="02010600030101010101" pitchFamily="2" charset="-122"/>
                <a:ea typeface="宋体" panose="02010600030101010101" pitchFamily="2" charset="-122"/>
              </a:rPr>
              <a:t>》</a:t>
            </a:r>
            <a:r>
              <a:rPr lang="zh-CN" altLang="en-US" sz="2400" b="1">
                <a:latin typeface="宋体" panose="02010600030101010101" pitchFamily="2" charset="-122"/>
                <a:ea typeface="宋体" panose="02010600030101010101" pitchFamily="2" charset="-122"/>
              </a:rPr>
              <a:t>的知识，指出李某所言存在的逻辑错误。（</a:t>
            </a:r>
            <a:r>
              <a:rPr lang="en-US" altLang="zh-CN" sz="2400" b="1">
                <a:latin typeface="宋体" panose="02010600030101010101" pitchFamily="2" charset="-122"/>
                <a:ea typeface="宋体" panose="02010600030101010101" pitchFamily="2" charset="-122"/>
              </a:rPr>
              <a:t>4</a:t>
            </a:r>
            <a:r>
              <a:rPr lang="zh-CN" altLang="en-US" sz="2400" b="1">
                <a:latin typeface="宋体" panose="02010600030101010101" pitchFamily="2" charset="-122"/>
                <a:ea typeface="宋体" panose="02010600030101010101" pitchFamily="2" charset="-122"/>
              </a:rPr>
              <a:t>分）</a:t>
            </a:r>
            <a:endParaRPr lang="zh-CN" altLang="en-US" sz="2400" b="1">
              <a:latin typeface="宋体" panose="02010600030101010101" pitchFamily="2" charset="-122"/>
              <a:ea typeface="宋体" panose="02010600030101010101" pitchFamily="2" charset="-122"/>
            </a:endParaRPr>
          </a:p>
        </p:txBody>
      </p:sp>
      <p:sp>
        <p:nvSpPr>
          <p:cNvPr id="2" name="文本框 1"/>
          <p:cNvSpPr txBox="1"/>
          <p:nvPr/>
        </p:nvSpPr>
        <p:spPr>
          <a:xfrm>
            <a:off x="677545" y="3927475"/>
            <a:ext cx="11408410" cy="18479770"/>
          </a:xfrm>
          <a:prstGeom prst="rect">
            <a:avLst/>
          </a:prstGeom>
        </p:spPr>
        <p:txBody>
          <a:bodyPr>
            <a:noAutofit/>
          </a:bodyPr>
          <a:p>
            <a:pPr marL="0" indent="0" algn="l" defTabSz="266700" fontAlgn="ctr">
              <a:lnSpc>
                <a:spcPct val="150000"/>
              </a:lnSpc>
              <a:spcBef>
                <a:spcPct val="0"/>
              </a:spcBef>
              <a:spcAft>
                <a:spcPct val="0"/>
              </a:spcAft>
            </a:pPr>
            <a:r>
              <a:rPr lang="en-US" altLang="en-US" sz="2800">
                <a:latin typeface="方正粗黑宋简体" panose="02000000000000000000" charset="-122"/>
                <a:ea typeface="方正粗黑宋简体" panose="02000000000000000000" charset="-122"/>
                <a:cs typeface="方正粗黑宋简体" panose="02000000000000000000" charset="-122"/>
              </a:rPr>
              <a:t>①</a:t>
            </a:r>
            <a:r>
              <a:rPr lang="zh-CN" altLang="en-US" sz="2800">
                <a:latin typeface="方正粗黑宋简体" panose="02000000000000000000" charset="-122"/>
                <a:ea typeface="方正粗黑宋简体" panose="02000000000000000000" charset="-122"/>
                <a:cs typeface="方正粗黑宋简体" panose="02000000000000000000" charset="-122"/>
              </a:rPr>
              <a:t>带</a:t>
            </a:r>
            <a:r>
              <a:rPr lang="en-US" altLang="zh-CN" sz="2800">
                <a:latin typeface="方正粗黑宋简体" panose="02000000000000000000" charset="-122"/>
                <a:ea typeface="方正粗黑宋简体" panose="02000000000000000000" charset="-122"/>
                <a:cs typeface="方正粗黑宋简体" panose="02000000000000000000" charset="-122"/>
              </a:rPr>
              <a:t>“914”</a:t>
            </a:r>
            <a:r>
              <a:rPr lang="zh-CN" altLang="en-US" sz="2800">
                <a:latin typeface="方正粗黑宋简体" panose="02000000000000000000" charset="-122"/>
                <a:ea typeface="方正粗黑宋简体" panose="02000000000000000000" charset="-122"/>
                <a:cs typeface="方正粗黑宋简体" panose="02000000000000000000" charset="-122"/>
              </a:rPr>
              <a:t>数字的车牌号与</a:t>
            </a:r>
            <a:r>
              <a:rPr lang="en-US" altLang="zh-CN" sz="2800">
                <a:latin typeface="方正粗黑宋简体" panose="02000000000000000000" charset="-122"/>
                <a:ea typeface="方正粗黑宋简体" panose="02000000000000000000" charset="-122"/>
                <a:cs typeface="方正粗黑宋简体" panose="02000000000000000000" charset="-122"/>
              </a:rPr>
              <a:t>“</a:t>
            </a:r>
            <a:r>
              <a:rPr lang="zh-CN" altLang="en-US" sz="2800">
                <a:latin typeface="方正粗黑宋简体" panose="02000000000000000000" charset="-122"/>
                <a:ea typeface="方正粗黑宋简体" panose="02000000000000000000" charset="-122"/>
                <a:cs typeface="方正粗黑宋简体" panose="02000000000000000000" charset="-122"/>
              </a:rPr>
              <a:t>不吉利</a:t>
            </a:r>
            <a:r>
              <a:rPr lang="en-US" altLang="zh-CN" sz="2800">
                <a:latin typeface="方正粗黑宋简体" panose="02000000000000000000" charset="-122"/>
                <a:ea typeface="方正粗黑宋简体" panose="02000000000000000000" charset="-122"/>
                <a:cs typeface="方正粗黑宋简体" panose="02000000000000000000" charset="-122"/>
              </a:rPr>
              <a:t>”</a:t>
            </a:r>
            <a:r>
              <a:rPr lang="zh-CN" altLang="en-US" sz="2800">
                <a:solidFill>
                  <a:srgbClr val="0000FF"/>
                </a:solidFill>
                <a:latin typeface="方正粗黑宋简体" panose="02000000000000000000" charset="-122"/>
                <a:ea typeface="方正粗黑宋简体" panose="02000000000000000000" charset="-122"/>
                <a:cs typeface="方正粗黑宋简体" panose="02000000000000000000" charset="-122"/>
              </a:rPr>
              <a:t>不构成条件关系</a:t>
            </a:r>
            <a:r>
              <a:rPr lang="zh-CN" altLang="en-US" sz="2800">
                <a:latin typeface="方正粗黑宋简体" panose="02000000000000000000" charset="-122"/>
                <a:ea typeface="方正粗黑宋简体" panose="02000000000000000000" charset="-122"/>
                <a:cs typeface="方正粗黑宋简体" panose="02000000000000000000" charset="-122"/>
              </a:rPr>
              <a:t>，该判断为假。</a:t>
            </a:r>
            <a:r>
              <a:rPr lang="en-US" altLang="zh-CN" sz="2800">
                <a:latin typeface="方正粗黑宋简体" panose="02000000000000000000" charset="-122"/>
                <a:ea typeface="方正粗黑宋简体" panose="02000000000000000000" charset="-122"/>
                <a:cs typeface="方正粗黑宋简体" panose="02000000000000000000" charset="-122"/>
              </a:rPr>
              <a:t>(2</a:t>
            </a:r>
            <a:r>
              <a:rPr lang="zh-CN" altLang="en-US" sz="2800">
                <a:latin typeface="方正粗黑宋简体" panose="02000000000000000000" charset="-122"/>
                <a:ea typeface="方正粗黑宋简体" panose="02000000000000000000" charset="-122"/>
                <a:cs typeface="方正粗黑宋简体" panose="02000000000000000000" charset="-122"/>
              </a:rPr>
              <a:t>分</a:t>
            </a:r>
            <a:r>
              <a:rPr lang="en-US" altLang="zh-CN" sz="2800">
                <a:latin typeface="方正粗黑宋简体" panose="02000000000000000000" charset="-122"/>
                <a:ea typeface="方正粗黑宋简体" panose="02000000000000000000" charset="-122"/>
                <a:cs typeface="方正粗黑宋简体" panose="02000000000000000000" charset="-122"/>
              </a:rPr>
              <a:t>)</a:t>
            </a:r>
            <a:endParaRPr lang="en-US" altLang="zh-CN" sz="2800">
              <a:latin typeface="方正粗黑宋简体" panose="02000000000000000000" charset="-122"/>
              <a:ea typeface="方正粗黑宋简体" panose="02000000000000000000" charset="-122"/>
              <a:cs typeface="方正粗黑宋简体" panose="02000000000000000000" charset="-122"/>
            </a:endParaRPr>
          </a:p>
          <a:p>
            <a:pPr marL="0" indent="0" algn="l" defTabSz="266700" fontAlgn="ctr">
              <a:lnSpc>
                <a:spcPct val="150000"/>
              </a:lnSpc>
              <a:spcBef>
                <a:spcPct val="0"/>
              </a:spcBef>
              <a:spcAft>
                <a:spcPct val="0"/>
              </a:spcAft>
            </a:pPr>
            <a:r>
              <a:rPr lang="en-US" altLang="en-US" sz="2800">
                <a:latin typeface="方正粗黑宋简体" panose="02000000000000000000" charset="-122"/>
                <a:ea typeface="方正粗黑宋简体" panose="02000000000000000000" charset="-122"/>
                <a:cs typeface="方正粗黑宋简体" panose="02000000000000000000" charset="-122"/>
              </a:rPr>
              <a:t>②</a:t>
            </a:r>
            <a:r>
              <a:rPr lang="zh-CN" altLang="en-US" sz="2800">
                <a:latin typeface="方正粗黑宋简体" panose="02000000000000000000" charset="-122"/>
                <a:ea typeface="方正粗黑宋简体" panose="02000000000000000000" charset="-122"/>
                <a:cs typeface="方正粗黑宋简体" panose="02000000000000000000" charset="-122"/>
              </a:rPr>
              <a:t>仅凭偶发事件就认为带</a:t>
            </a:r>
            <a:r>
              <a:rPr lang="en-US" altLang="zh-CN" sz="2800">
                <a:latin typeface="方正粗黑宋简体" panose="02000000000000000000" charset="-122"/>
                <a:ea typeface="方正粗黑宋简体" panose="02000000000000000000" charset="-122"/>
                <a:cs typeface="方正粗黑宋简体" panose="02000000000000000000" charset="-122"/>
              </a:rPr>
              <a:t>“914”</a:t>
            </a:r>
            <a:r>
              <a:rPr lang="zh-CN" altLang="en-US" sz="2800">
                <a:latin typeface="方正粗黑宋简体" panose="02000000000000000000" charset="-122"/>
                <a:ea typeface="方正粗黑宋简体" panose="02000000000000000000" charset="-122"/>
                <a:cs typeface="方正粗黑宋简体" panose="02000000000000000000" charset="-122"/>
              </a:rPr>
              <a:t>数字的车牌号不吉利，存在</a:t>
            </a:r>
            <a:r>
              <a:rPr lang="en-US" altLang="zh-CN" sz="2800">
                <a:latin typeface="方正粗黑宋简体" panose="02000000000000000000" charset="-122"/>
                <a:ea typeface="方正粗黑宋简体" panose="02000000000000000000" charset="-122"/>
                <a:cs typeface="方正粗黑宋简体" panose="02000000000000000000" charset="-122"/>
              </a:rPr>
              <a:t>“</a:t>
            </a:r>
            <a:r>
              <a:rPr lang="zh-CN" altLang="en-US" sz="2800">
                <a:solidFill>
                  <a:srgbClr val="0000FF"/>
                </a:solidFill>
                <a:latin typeface="方正粗黑宋简体" panose="02000000000000000000" charset="-122"/>
                <a:ea typeface="方正粗黑宋简体" panose="02000000000000000000" charset="-122"/>
                <a:cs typeface="方正粗黑宋简体" panose="02000000000000000000" charset="-122"/>
              </a:rPr>
              <a:t>轻率概括</a:t>
            </a:r>
            <a:r>
              <a:rPr lang="en-US" altLang="zh-CN" sz="2800">
                <a:latin typeface="方正粗黑宋简体" panose="02000000000000000000" charset="-122"/>
                <a:ea typeface="方正粗黑宋简体" panose="02000000000000000000" charset="-122"/>
                <a:cs typeface="方正粗黑宋简体" panose="02000000000000000000" charset="-122"/>
              </a:rPr>
              <a:t>”</a:t>
            </a:r>
            <a:r>
              <a:rPr lang="zh-CN" altLang="en-US" sz="2800">
                <a:latin typeface="方正粗黑宋简体" panose="02000000000000000000" charset="-122"/>
                <a:ea typeface="方正粗黑宋简体" panose="02000000000000000000" charset="-122"/>
                <a:cs typeface="方正粗黑宋简体" panose="02000000000000000000" charset="-122"/>
              </a:rPr>
              <a:t>的错误。</a:t>
            </a:r>
            <a:r>
              <a:rPr lang="en-US" altLang="zh-CN" sz="2800">
                <a:latin typeface="方正粗黑宋简体" panose="02000000000000000000" charset="-122"/>
                <a:ea typeface="方正粗黑宋简体" panose="02000000000000000000" charset="-122"/>
                <a:cs typeface="方正粗黑宋简体" panose="02000000000000000000" charset="-122"/>
              </a:rPr>
              <a:t>(2</a:t>
            </a:r>
            <a:r>
              <a:rPr lang="zh-CN" altLang="en-US" sz="2800">
                <a:latin typeface="方正粗黑宋简体" panose="02000000000000000000" charset="-122"/>
                <a:ea typeface="方正粗黑宋简体" panose="02000000000000000000" charset="-122"/>
                <a:cs typeface="方正粗黑宋简体" panose="02000000000000000000" charset="-122"/>
              </a:rPr>
              <a:t>分</a:t>
            </a:r>
            <a:r>
              <a:rPr lang="en-US" altLang="zh-CN" sz="2800">
                <a:latin typeface="方正粗黑宋简体" panose="02000000000000000000" charset="-122"/>
                <a:ea typeface="方正粗黑宋简体" panose="02000000000000000000" charset="-122"/>
                <a:cs typeface="方正粗黑宋简体" panose="02000000000000000000" charset="-122"/>
              </a:rPr>
              <a:t>)</a:t>
            </a:r>
            <a:endParaRPr lang="en-US" altLang="zh-CN" sz="2800">
              <a:latin typeface="方正粗黑宋简体" panose="02000000000000000000" charset="-122"/>
              <a:ea typeface="方正粗黑宋简体" panose="02000000000000000000" charset="-122"/>
              <a:cs typeface="方正粗黑宋简体" panose="02000000000000000000" charset="-122"/>
            </a:endParaRPr>
          </a:p>
          <a:p>
            <a:pPr marL="0" indent="0" algn="l" defTabSz="266700" fontAlgn="ctr">
              <a:lnSpc>
                <a:spcPct val="150000"/>
              </a:lnSpc>
              <a:spcBef>
                <a:spcPct val="0"/>
              </a:spcBef>
              <a:spcAft>
                <a:spcPct val="0"/>
              </a:spcAft>
            </a:pPr>
            <a:endParaRPr lang="zh-CN" altLang="en-US" sz="2800">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a:t>2.马克思在《1844年经济学哲学手稿》中指出，国民经济学从私有财产的事实出发，它没有给我们说明这个事实，它把私有财产在现实中所经历的物质过程，</a:t>
            </a:r>
            <a:r>
              <a:rPr lang="zh-CN" altLang="en-US">
                <a:solidFill>
                  <a:srgbClr val="FF0000"/>
                </a:solidFill>
              </a:rPr>
              <a:t>放进一般的、抽象的公式，然后把这些公式当作规律</a:t>
            </a:r>
            <a:r>
              <a:rPr lang="zh-CN" altLang="en-US"/>
              <a:t>......贪欲以及贪欲者之间的战争即竞争，是国民经济学家所推动的仅有车轮。由此可见，国民经济学</a:t>
            </a:r>
            <a:endParaRPr lang="zh-CN" altLang="en-US"/>
          </a:p>
        </p:txBody>
      </p:sp>
      <p:sp>
        <p:nvSpPr>
          <p:cNvPr id="3" name="文本占位符 2"/>
          <p:cNvSpPr>
            <a:spLocks noGrp="1"/>
          </p:cNvSpPr>
          <p:nvPr>
            <p:ph type="body" idx="1"/>
          </p:nvPr>
        </p:nvSpPr>
        <p:spPr/>
        <p:txBody>
          <a:bodyPr/>
          <a:lstStyle/>
          <a:p>
            <a:pPr lvl="0"/>
            <a:r>
              <a:rPr lang="zh-CN" altLang="en-US"/>
              <a:t>A.认为私有财产是社会历史发展的产物</a:t>
            </a:r>
            <a:endParaRPr lang="zh-CN" altLang="en-US"/>
          </a:p>
          <a:p>
            <a:pPr lvl="0"/>
            <a:r>
              <a:rPr lang="zh-CN" altLang="en-US"/>
              <a:t>B.正确揭示了人类社会经历的物质过程</a:t>
            </a:r>
            <a:endParaRPr lang="zh-CN" altLang="en-US"/>
          </a:p>
          <a:p>
            <a:pPr lvl="0"/>
            <a:r>
              <a:rPr lang="zh-CN" altLang="en-US"/>
              <a:t>C.将资本主义生产关系自然化、永恒化</a:t>
            </a:r>
            <a:endParaRPr lang="zh-CN" altLang="en-US"/>
          </a:p>
          <a:p>
            <a:pPr lvl="0"/>
            <a:r>
              <a:rPr lang="zh-CN" altLang="en-US"/>
              <a:t>D.强调竞争并非人性固有而是私有制的结果</a:t>
            </a:r>
            <a:endParaRPr lang="zh-CN" altLang="en-US"/>
          </a:p>
          <a:p>
            <a:pPr lvl="0"/>
            <a:r>
              <a:rPr lang="zh-CN" altLang="en-US"/>
              <a:t>【答案】C</a:t>
            </a:r>
            <a:endParaRPr lang="zh-CN" altLang="en-US"/>
          </a:p>
          <a:p>
            <a:pPr lvl="0"/>
            <a:r>
              <a:rPr lang="zh-CN" altLang="en-US"/>
              <a:t>由材料可知国民经济学将私有财产制度视为永恒的自然前提，而非需要解释的历史产物，把资本主义生产方式下的经济规律等同于“自然规律”，将资本逻辑主导的经济秩序合理化、永恒化。故选C。</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0820" y="88265"/>
            <a:ext cx="11821160" cy="1405890"/>
          </a:xfrm>
        </p:spPr>
        <p:txBody>
          <a:bodyPr/>
          <a:lstStyle/>
          <a:p>
            <a:r>
              <a:rPr lang="zh-CN" altLang="en-US"/>
              <a:t>3.某校高三年级一学习小组开展研究性学习，搜集了当地2025年1-4月的经济发展数据并在课堂汇报时进行了相关解读。下列选项中对这些数据解读正确的是</a:t>
            </a:r>
            <a:endParaRPr lang="zh-CN" altLang="en-US"/>
          </a:p>
        </p:txBody>
      </p:sp>
      <p:sp>
        <p:nvSpPr>
          <p:cNvPr id="3" name="文本占位符 2"/>
          <p:cNvSpPr>
            <a:spLocks noGrp="1"/>
          </p:cNvSpPr>
          <p:nvPr>
            <p:ph type="body" idx="1"/>
          </p:nvPr>
        </p:nvSpPr>
        <p:spPr>
          <a:xfrm>
            <a:off x="210820" y="4878070"/>
            <a:ext cx="11639550" cy="2167890"/>
          </a:xfrm>
        </p:spPr>
        <p:txBody>
          <a:bodyPr>
            <a:normAutofit fontScale="95000" lnSpcReduction="10000"/>
          </a:bodyPr>
          <a:lstStyle/>
          <a:p>
            <a:pPr lvl="0"/>
            <a:r>
              <a:rPr lang="zh-CN" altLang="en-US"/>
              <a:t>A项中财政支出增长，与财政收入增加没有必然的关系，不选。B项中消费品零售总额增长，与消费结构优化没有必然的关系，不选。C项中进出口增长，是</a:t>
            </a:r>
            <a:r>
              <a:rPr lang="zh-CN" altLang="en-US">
                <a:solidFill>
                  <a:srgbClr val="FF0000"/>
                </a:solidFill>
              </a:rPr>
              <a:t>贸易方面的问题，与制度型开放没有必然的关系，</a:t>
            </a:r>
            <a:r>
              <a:rPr lang="zh-CN" altLang="en-US"/>
              <a:t>不选。国有企业是中国特色社会主义的重要物质基础和政治基础，D项中强调国有企业利润增长，必然能够进一步夯实中国特色社会主义的重要物质基础和政治基础，D正确。 </a:t>
            </a:r>
            <a:endParaRPr lang="zh-CN" altLang="en-US"/>
          </a:p>
        </p:txBody>
      </p:sp>
      <p:graphicFrame>
        <p:nvGraphicFramePr>
          <p:cNvPr id="4" name="表格 3"/>
          <p:cNvGraphicFramePr/>
          <p:nvPr>
            <p:custDataLst>
              <p:tags r:id="rId1"/>
            </p:custDataLst>
          </p:nvPr>
        </p:nvGraphicFramePr>
        <p:xfrm>
          <a:off x="329565" y="1333500"/>
          <a:ext cx="11402695" cy="3291840"/>
        </p:xfrm>
        <a:graphic>
          <a:graphicData uri="http://schemas.openxmlformats.org/drawingml/2006/table">
            <a:tbl>
              <a:tblPr/>
              <a:tblGrid>
                <a:gridCol w="752475"/>
                <a:gridCol w="4514215"/>
                <a:gridCol w="6136005"/>
              </a:tblGrid>
              <a:tr h="365760">
                <a:tc>
                  <a:txBody>
                    <a:bodyPr/>
                    <a:lstStyle/>
                    <a:p>
                      <a:pPr>
                        <a:spcBef>
                          <a:spcPct val="0"/>
                        </a:spcBef>
                        <a:spcAft>
                          <a:spcPct val="0"/>
                        </a:spcAft>
                      </a:pPr>
                      <a:r>
                        <a:rPr lang="zh-CN" sz="2400">
                          <a:latin typeface="Arial" panose="020B0604020202020204"/>
                          <a:ea typeface="楷体" panose="02010609060101010101" pitchFamily="49" charset="-122"/>
                        </a:rPr>
                        <a:t>选项</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信息</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解读</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731520">
                <a:tc>
                  <a:txBody>
                    <a:bodyPr/>
                    <a:lstStyle/>
                    <a:p>
                      <a:pPr>
                        <a:spcBef>
                          <a:spcPct val="0"/>
                        </a:spcBef>
                        <a:spcAft>
                          <a:spcPct val="0"/>
                        </a:spcAft>
                      </a:pPr>
                      <a:r>
                        <a:rPr lang="en-US" altLang="zh-CN" sz="2400">
                          <a:latin typeface="Arial" panose="020B0604020202020204"/>
                          <a:ea typeface="Arial" panose="020B0604020202020204"/>
                        </a:rPr>
                        <a:t>A</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财政支出完成</a:t>
                      </a:r>
                      <a:r>
                        <a:rPr lang="en-US" altLang="zh-CN" sz="2400">
                          <a:latin typeface="Arial" panose="020B0604020202020204"/>
                          <a:ea typeface="Arial" panose="020B0604020202020204"/>
                        </a:rPr>
                        <a:t>338</a:t>
                      </a:r>
                      <a:r>
                        <a:rPr lang="zh-CN" sz="2400">
                          <a:latin typeface="Arial" panose="020B0604020202020204"/>
                          <a:ea typeface="楷体" panose="02010609060101010101" pitchFamily="49" charset="-122"/>
                        </a:rPr>
                        <a:t>亿元，增长</a:t>
                      </a:r>
                      <a:r>
                        <a:rPr lang="en-US" altLang="zh-CN" sz="2400">
                          <a:latin typeface="Arial" panose="020B0604020202020204"/>
                          <a:ea typeface="Arial" panose="020B0604020202020204"/>
                        </a:rPr>
                        <a:t>6.2%</a:t>
                      </a:r>
                      <a:r>
                        <a:rPr lang="zh-CN" sz="2400">
                          <a:latin typeface="Arial" panose="020B0604020202020204"/>
                          <a:ea typeface="楷体" panose="02010609060101010101" pitchFamily="49" charset="-122"/>
                        </a:rPr>
                        <a:t>，位居全省前列</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财政收入增加，政府调控经济的能力增强</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731520">
                <a:tc>
                  <a:txBody>
                    <a:bodyPr/>
                    <a:lstStyle/>
                    <a:p>
                      <a:pPr>
                        <a:spcBef>
                          <a:spcPct val="0"/>
                        </a:spcBef>
                        <a:spcAft>
                          <a:spcPct val="0"/>
                        </a:spcAft>
                      </a:pPr>
                      <a:r>
                        <a:rPr lang="en-US" altLang="zh-CN" sz="2400">
                          <a:latin typeface="Arial" panose="020B0604020202020204"/>
                          <a:ea typeface="Arial" panose="020B0604020202020204"/>
                        </a:rPr>
                        <a:t>B</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消费品零售总额</a:t>
                      </a:r>
                      <a:r>
                        <a:rPr lang="en-US" altLang="zh-CN" sz="2400">
                          <a:latin typeface="Arial" panose="020B0604020202020204"/>
                          <a:ea typeface="Arial" panose="020B0604020202020204"/>
                        </a:rPr>
                        <a:t>356.30</a:t>
                      </a:r>
                      <a:r>
                        <a:rPr lang="zh-CN" sz="2400">
                          <a:latin typeface="Arial" panose="020B0604020202020204"/>
                          <a:ea typeface="楷体" panose="02010609060101010101" pitchFamily="49" charset="-122"/>
                        </a:rPr>
                        <a:t>亿元，比上年增长</a:t>
                      </a:r>
                      <a:r>
                        <a:rPr lang="en-US" altLang="zh-CN" sz="2400">
                          <a:latin typeface="Arial" panose="020B0604020202020204"/>
                          <a:ea typeface="Arial" panose="020B0604020202020204"/>
                        </a:rPr>
                        <a:t>5.3%</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消费结构优化升级，人民生活水平不断提高</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731520">
                <a:tc>
                  <a:txBody>
                    <a:bodyPr/>
                    <a:lstStyle/>
                    <a:p>
                      <a:pPr>
                        <a:spcBef>
                          <a:spcPct val="0"/>
                        </a:spcBef>
                        <a:spcAft>
                          <a:spcPct val="0"/>
                        </a:spcAft>
                      </a:pPr>
                      <a:r>
                        <a:rPr lang="en-US" altLang="zh-CN" sz="2400">
                          <a:latin typeface="Arial" panose="020B0604020202020204"/>
                          <a:ea typeface="Arial" panose="020B0604020202020204"/>
                        </a:rPr>
                        <a:t>C</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出口</a:t>
                      </a:r>
                      <a:r>
                        <a:rPr lang="en-US" altLang="zh-CN" sz="2400">
                          <a:latin typeface="Arial" panose="020B0604020202020204"/>
                          <a:ea typeface="Arial" panose="020B0604020202020204"/>
                        </a:rPr>
                        <a:t>563.2</a:t>
                      </a:r>
                      <a:r>
                        <a:rPr lang="zh-CN" sz="2400">
                          <a:latin typeface="Arial" panose="020B0604020202020204"/>
                          <a:ea typeface="楷体" panose="02010609060101010101" pitchFamily="49" charset="-122"/>
                        </a:rPr>
                        <a:t>亿元，增长</a:t>
                      </a:r>
                      <a:r>
                        <a:rPr lang="en-US" altLang="zh-CN" sz="2400">
                          <a:latin typeface="Arial" panose="020B0604020202020204"/>
                          <a:ea typeface="Arial" panose="020B0604020202020204"/>
                        </a:rPr>
                        <a:t>13.6%</a:t>
                      </a:r>
                      <a:r>
                        <a:rPr lang="zh-CN" sz="2400">
                          <a:latin typeface="Arial" panose="020B0604020202020204"/>
                          <a:ea typeface="楷体" panose="02010609060101010101" pitchFamily="49" charset="-122"/>
                        </a:rPr>
                        <a:t>；进口</a:t>
                      </a:r>
                      <a:r>
                        <a:rPr lang="en-US" altLang="zh-CN" sz="2400">
                          <a:latin typeface="Arial" panose="020B0604020202020204"/>
                          <a:ea typeface="Arial" panose="020B0604020202020204"/>
                        </a:rPr>
                        <a:t>495.7</a:t>
                      </a:r>
                      <a:r>
                        <a:rPr lang="zh-CN" sz="2400">
                          <a:latin typeface="Arial" panose="020B0604020202020204"/>
                          <a:ea typeface="楷体" panose="02010609060101010101" pitchFamily="49" charset="-122"/>
                        </a:rPr>
                        <a:t>亿元，增长</a:t>
                      </a:r>
                      <a:r>
                        <a:rPr lang="en-US" altLang="zh-CN" sz="2400">
                          <a:latin typeface="Arial" panose="020B0604020202020204"/>
                          <a:ea typeface="Arial" panose="020B0604020202020204"/>
                        </a:rPr>
                        <a:t>5.3%</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实施制度型开放，构建双循环发展格局</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731520">
                <a:tc>
                  <a:txBody>
                    <a:bodyPr/>
                    <a:lstStyle/>
                    <a:p>
                      <a:pPr>
                        <a:spcBef>
                          <a:spcPct val="0"/>
                        </a:spcBef>
                        <a:spcAft>
                          <a:spcPct val="0"/>
                        </a:spcAft>
                      </a:pPr>
                      <a:r>
                        <a:rPr lang="en-US" altLang="zh-CN" sz="2400">
                          <a:latin typeface="Arial" panose="020B0604020202020204"/>
                          <a:ea typeface="Arial" panose="020B0604020202020204"/>
                        </a:rPr>
                        <a:t>D</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国有企业利润为</a:t>
                      </a:r>
                      <a:r>
                        <a:rPr lang="en-US" altLang="zh-CN" sz="2400">
                          <a:latin typeface="Arial" panose="020B0604020202020204"/>
                          <a:ea typeface="Arial" panose="020B0604020202020204"/>
                        </a:rPr>
                        <a:t>603.08</a:t>
                      </a:r>
                      <a:r>
                        <a:rPr lang="zh-CN" sz="2400">
                          <a:latin typeface="Arial" panose="020B0604020202020204"/>
                          <a:ea typeface="楷体" panose="02010609060101010101" pitchFamily="49" charset="-122"/>
                        </a:rPr>
                        <a:t>亿元，比上年增长</a:t>
                      </a:r>
                      <a:r>
                        <a:rPr lang="en-US" altLang="zh-CN" sz="2400">
                          <a:latin typeface="Arial" panose="020B0604020202020204"/>
                          <a:ea typeface="Arial" panose="020B0604020202020204"/>
                        </a:rPr>
                        <a:t>6.1%</a:t>
                      </a:r>
                      <a:endParaRPr lang="en-US" altLang="zh-CN" sz="2400">
                        <a:latin typeface="Arial" panose="020B0604020202020204"/>
                        <a:ea typeface="Arial" panose="020B060402020202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a:spcBef>
                          <a:spcPct val="0"/>
                        </a:spcBef>
                        <a:spcAft>
                          <a:spcPct val="0"/>
                        </a:spcAft>
                      </a:pPr>
                      <a:r>
                        <a:rPr lang="zh-CN" sz="2400">
                          <a:latin typeface="Arial" panose="020B0604020202020204"/>
                          <a:ea typeface="楷体" panose="02010609060101010101" pitchFamily="49" charset="-122"/>
                        </a:rPr>
                        <a:t>进一步夯实了中国特色社会主义的物质基础和</a:t>
                      </a:r>
                      <a:r>
                        <a:rPr lang="zh-CN" altLang="en-US" sz="2400">
                          <a:latin typeface="Arial" panose="020B0604020202020204"/>
                          <a:ea typeface="楷体" panose="02010609060101010101" pitchFamily="49" charset="-122"/>
                        </a:rPr>
                        <a:t> </a:t>
                      </a:r>
                      <a:r>
                        <a:rPr lang="zh-CN" sz="2400">
                          <a:latin typeface="Arial" panose="020B0604020202020204"/>
                          <a:ea typeface="楷体" panose="02010609060101010101" pitchFamily="49" charset="-122"/>
                        </a:rPr>
                        <a:t>政治基础</a:t>
                      </a:r>
                      <a:endParaRPr lang="zh-CN" sz="2400">
                        <a:latin typeface="Arial" panose="020B0604020202020204"/>
                        <a:ea typeface="楷体" panose="02010609060101010101" pitchFamily="49"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t>制度型开放</a:t>
            </a:r>
            <a:br>
              <a:rPr lang="zh-CN" altLang="en-US"/>
            </a:br>
            <a:endParaRPr lang="zh-CN" altLang="en-US"/>
          </a:p>
        </p:txBody>
      </p:sp>
      <p:sp>
        <p:nvSpPr>
          <p:cNvPr id="3" name="文本占位符 2"/>
          <p:cNvSpPr>
            <a:spLocks noGrp="1"/>
          </p:cNvSpPr>
          <p:nvPr>
            <p:ph type="body" idx="1"/>
          </p:nvPr>
        </p:nvSpPr>
        <p:spPr/>
        <p:txBody>
          <a:bodyPr/>
          <a:p>
            <a:r>
              <a:rPr lang="zh-CN" altLang="en-US">
                <a:sym typeface="+mn-ea"/>
              </a:rPr>
              <a:t>在经济发展和对外开放的过程中，不断</a:t>
            </a:r>
            <a:r>
              <a:rPr lang="zh-CN" altLang="en-US" u="sng">
                <a:sym typeface="+mn-ea"/>
              </a:rPr>
              <a:t>对标对表</a:t>
            </a:r>
            <a:r>
              <a:rPr lang="zh-CN" altLang="en-US">
                <a:solidFill>
                  <a:srgbClr val="FF0000"/>
                </a:solidFill>
                <a:sym typeface="+mn-ea"/>
              </a:rPr>
              <a:t>国际通行规则</a:t>
            </a:r>
            <a:r>
              <a:rPr lang="zh-CN" altLang="en-US">
                <a:sym typeface="+mn-ea"/>
              </a:rPr>
              <a:t>，进而实现制度创新的对外开放战略。尤其在具有强烈外溢效应的体制机制领域内，</a:t>
            </a:r>
            <a:r>
              <a:rPr lang="zh-CN" altLang="en-US" u="sng">
                <a:sym typeface="+mn-ea"/>
              </a:rPr>
              <a:t>重点关注发达国家的高标准规则，</a:t>
            </a:r>
            <a:r>
              <a:rPr lang="zh-CN" altLang="en-US">
                <a:sym typeface="+mn-ea"/>
              </a:rPr>
              <a:t>通过在贸易规则和规制、投资规则和规制、生产中的管理和标准等方面进行对接与协调，有效促进中国和世界经济安全有序的融合。</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idx="4294967295"/>
          </p:nvPr>
        </p:nvSpPr>
        <p:spPr>
          <a:xfrm>
            <a:off x="370840" y="88265"/>
            <a:ext cx="11821160" cy="514350"/>
          </a:xfrm>
        </p:spPr>
        <p:txBody>
          <a:bodyPr>
            <a:noAutofit/>
          </a:bodyPr>
          <a:p>
            <a:r>
              <a:rPr lang="zh-CN" altLang="en-US" sz="3200"/>
              <a:t>粮食产销区省际横向利益补偿机制</a:t>
            </a:r>
            <a:endParaRPr lang="zh-CN" altLang="en-US" sz="3200"/>
          </a:p>
        </p:txBody>
      </p:sp>
      <p:sp>
        <p:nvSpPr>
          <p:cNvPr id="3" name="文本占位符 2"/>
          <p:cNvSpPr>
            <a:spLocks noGrp="1"/>
          </p:cNvSpPr>
          <p:nvPr>
            <p:ph type="body" idx="4294967295"/>
          </p:nvPr>
        </p:nvSpPr>
        <p:spPr>
          <a:xfrm>
            <a:off x="461645" y="856615"/>
            <a:ext cx="11639550" cy="4551045"/>
          </a:xfrm>
        </p:spPr>
        <p:txBody>
          <a:bodyPr>
            <a:noAutofit/>
          </a:bodyPr>
          <a:p>
            <a:r>
              <a:rPr lang="zh-CN" altLang="en-US" sz="2400" b="1">
                <a:latin typeface="楷体" panose="02010609060101010101" pitchFamily="49" charset="-122"/>
                <a:ea typeface="楷体" panose="02010609060101010101" pitchFamily="49" charset="-122"/>
              </a:rPr>
              <a:t>是一种旨在平衡粮食主产区和主销区之间利益关系的政策安排。由于粮食主产区承担了更多的粮食生产任务，往往面临较大的经济压力和环境负担，而主销区则受益于稳定的粮食供应。为了促进区域间的公平和可持续发展，国家通过这一机制对主产区进行经济补偿，以弥补其在粮食生产中的额外成本和牺牲。</a:t>
            </a:r>
            <a:endParaRPr lang="zh-CN" altLang="en-US" sz="2400" b="1">
              <a:latin typeface="楷体" panose="02010609060101010101" pitchFamily="49" charset="-122"/>
              <a:ea typeface="楷体" panose="02010609060101010101" pitchFamily="49" charset="-122"/>
            </a:endParaRPr>
          </a:p>
          <a:p>
            <a:pPr>
              <a:lnSpc>
                <a:spcPct val="90000"/>
              </a:lnSpc>
            </a:pPr>
            <a:endParaRPr lang="zh-CN" altLang="en-US" sz="2400" b="1">
              <a:latin typeface="楷体" panose="02010609060101010101" pitchFamily="49" charset="-122"/>
              <a:ea typeface="楷体" panose="02010609060101010101" pitchFamily="49" charset="-122"/>
            </a:endParaRPr>
          </a:p>
          <a:p>
            <a:pPr>
              <a:lnSpc>
                <a:spcPct val="90000"/>
              </a:lnSpc>
            </a:pPr>
            <a:r>
              <a:rPr lang="zh-CN" altLang="en-US" sz="2400" b="1">
                <a:latin typeface="楷体" panose="02010609060101010101" pitchFamily="49" charset="-122"/>
                <a:ea typeface="楷体" panose="02010609060101010101" pitchFamily="49" charset="-122"/>
              </a:rPr>
              <a:t>补偿方式：</a:t>
            </a:r>
            <a:endParaRPr lang="zh-CN" altLang="en-US" sz="2400" b="1">
              <a:latin typeface="楷体" panose="02010609060101010101" pitchFamily="49" charset="-122"/>
              <a:ea typeface="楷体" panose="02010609060101010101" pitchFamily="49" charset="-122"/>
            </a:endParaRPr>
          </a:p>
          <a:p>
            <a:pPr>
              <a:lnSpc>
                <a:spcPct val="90000"/>
              </a:lnSpc>
            </a:pPr>
            <a:r>
              <a:rPr lang="zh-CN" altLang="en-US" sz="2400" b="1">
                <a:latin typeface="楷体" panose="02010609060101010101" pitchFamily="49" charset="-122"/>
                <a:ea typeface="楷体" panose="02010609060101010101" pitchFamily="49" charset="-122"/>
              </a:rPr>
              <a:t>财政转移支付：主销区通过财政资金向主产区提供直接经济补偿。</a:t>
            </a:r>
            <a:endParaRPr lang="zh-CN" altLang="en-US" sz="2400" b="1">
              <a:latin typeface="楷体" panose="02010609060101010101" pitchFamily="49" charset="-122"/>
              <a:ea typeface="楷体" panose="02010609060101010101" pitchFamily="49" charset="-122"/>
            </a:endParaRPr>
          </a:p>
          <a:p>
            <a:pPr>
              <a:lnSpc>
                <a:spcPct val="90000"/>
              </a:lnSpc>
            </a:pPr>
            <a:r>
              <a:rPr lang="zh-CN" altLang="en-US" sz="2400" b="1">
                <a:latin typeface="楷体" panose="02010609060101010101" pitchFamily="49" charset="-122"/>
                <a:ea typeface="楷体" panose="02010609060101010101" pitchFamily="49" charset="-122"/>
              </a:rPr>
              <a:t>生态补偿：对主产区因粮食生产而承担的生态成本（如水资源消耗、土地退化等）进行补偿。</a:t>
            </a:r>
            <a:endParaRPr lang="zh-CN" altLang="en-US" sz="2400" b="1">
              <a:latin typeface="楷体" panose="02010609060101010101" pitchFamily="49" charset="-122"/>
              <a:ea typeface="楷体" panose="02010609060101010101" pitchFamily="49" charset="-122"/>
            </a:endParaRPr>
          </a:p>
          <a:p>
            <a:pPr>
              <a:lnSpc>
                <a:spcPct val="90000"/>
              </a:lnSpc>
            </a:pPr>
            <a:r>
              <a:rPr lang="zh-CN" altLang="en-US" sz="2400" b="1">
                <a:latin typeface="楷体" panose="02010609060101010101" pitchFamily="49" charset="-122"/>
                <a:ea typeface="楷体" panose="02010609060101010101" pitchFamily="49" charset="-122"/>
              </a:rPr>
              <a:t>技术支持与产业合作：主销区通过技术转移、产业合作等方式，帮助主产区提升农业生产效率和经济效益。</a:t>
            </a:r>
            <a:endParaRPr lang="zh-CN" altLang="en-US" sz="2400" b="1">
              <a:latin typeface="楷体" panose="02010609060101010101" pitchFamily="49" charset="-122"/>
              <a:ea typeface="楷体" panose="02010609060101010101" pitchFamily="49" charset="-122"/>
            </a:endParaRPr>
          </a:p>
          <a:p>
            <a:pPr>
              <a:lnSpc>
                <a:spcPct val="90000"/>
              </a:lnSpc>
            </a:pPr>
            <a:r>
              <a:rPr lang="zh-CN" altLang="en-US" sz="2400" b="1">
                <a:latin typeface="楷体" panose="02010609060101010101" pitchFamily="49" charset="-122"/>
                <a:ea typeface="楷体" panose="02010609060101010101" pitchFamily="49" charset="-122"/>
              </a:rPr>
              <a:t>基础设施建设支持：主销区或中央政府支持主产区改善农业基础设施（如灌溉系统、仓储设施等）。</a:t>
            </a:r>
            <a:endParaRPr lang="zh-CN" altLang="en-US" sz="2400" b="1">
              <a:latin typeface="楷体" panose="02010609060101010101" pitchFamily="49" charset="-122"/>
              <a:ea typeface="楷体" panose="02010609060101010101" pitchFamily="49" charset="-122"/>
            </a:endParaRPr>
          </a:p>
          <a:p>
            <a:pPr>
              <a:lnSpc>
                <a:spcPct val="90000"/>
              </a:lnSpc>
            </a:pPr>
            <a:r>
              <a:rPr lang="zh-CN" altLang="en-US" sz="2400" b="1" u="sng">
                <a:latin typeface="楷体" panose="02010609060101010101" pitchFamily="49" charset="-122"/>
                <a:ea typeface="楷体" panose="02010609060101010101" pitchFamily="49" charset="-122"/>
              </a:rPr>
              <a:t>实施意义：促进区域公平、保障粮食安全、生态保护、推动可持续发展</a:t>
            </a:r>
            <a:endParaRPr lang="zh-CN" altLang="en-US" sz="2400" b="1" u="sng">
              <a:latin typeface="楷体" panose="02010609060101010101" pitchFamily="49" charset="-122"/>
              <a:ea typeface="楷体" panose="020106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4.2025年中央一号文件指出,要落实稻谷、小麦最低收购价政策,降低产粮大县农业保险县级保费补贴承担比例,健全粮食主产区奖补激励制度,加大对产粮大县支持,启动实施中央统筹下的粮食产销区省际横向利益补偿,做好资金筹集和分配....这表明国家</a:t>
            </a:r>
            <a:endParaRPr lang="zh-CN" altLang="en-US"/>
          </a:p>
        </p:txBody>
      </p:sp>
      <p:sp>
        <p:nvSpPr>
          <p:cNvPr id="3" name="文本占位符 2"/>
          <p:cNvSpPr>
            <a:spLocks noGrp="1"/>
          </p:cNvSpPr>
          <p:nvPr>
            <p:ph type="body" idx="1"/>
          </p:nvPr>
        </p:nvSpPr>
        <p:spPr/>
        <p:txBody>
          <a:bodyPr>
            <a:noAutofit/>
          </a:bodyPr>
          <a:lstStyle/>
          <a:p>
            <a:pPr lvl="0">
              <a:lnSpc>
                <a:spcPct val="60000"/>
              </a:lnSpc>
            </a:pPr>
            <a:r>
              <a:rPr lang="zh-CN" altLang="en-US"/>
              <a:t>①健全粮食生产支持政策体系</a:t>
            </a:r>
            <a:endParaRPr lang="zh-CN" altLang="en-US"/>
          </a:p>
          <a:p>
            <a:pPr lvl="0">
              <a:lnSpc>
                <a:spcPct val="60000"/>
              </a:lnSpc>
            </a:pPr>
            <a:r>
              <a:rPr lang="zh-CN" altLang="en-US"/>
              <a:t>②加强价格调控稳定粮食供给</a:t>
            </a:r>
            <a:endParaRPr lang="zh-CN" altLang="en-US"/>
          </a:p>
          <a:p>
            <a:pPr lvl="0">
              <a:lnSpc>
                <a:spcPct val="60000"/>
              </a:lnSpc>
            </a:pPr>
            <a:r>
              <a:rPr lang="zh-CN" altLang="en-US"/>
              <a:t>③促进区域协调发展破解发展不平衡</a:t>
            </a:r>
            <a:endParaRPr lang="zh-CN" altLang="en-US"/>
          </a:p>
          <a:p>
            <a:pPr lvl="0">
              <a:lnSpc>
                <a:spcPct val="60000"/>
              </a:lnSpc>
            </a:pPr>
            <a:r>
              <a:rPr lang="zh-CN" altLang="en-US"/>
              <a:t>④通过转移支付增加农民经营性收入</a:t>
            </a:r>
            <a:endParaRPr lang="zh-CN" altLang="en-US"/>
          </a:p>
          <a:p>
            <a:pPr lvl="0">
              <a:lnSpc>
                <a:spcPct val="60000"/>
              </a:lnSpc>
            </a:pPr>
            <a:r>
              <a:rPr lang="zh-CN" altLang="en-US"/>
              <a:t>A.①②             B.①③             C.②④            D.③④</a:t>
            </a:r>
            <a:endParaRPr lang="zh-CN" altLang="en-US"/>
          </a:p>
          <a:p>
            <a:pPr lvl="0">
              <a:lnSpc>
                <a:spcPct val="60000"/>
              </a:lnSpc>
            </a:pPr>
            <a:r>
              <a:rPr lang="zh-CN" altLang="en-US"/>
              <a:t>【答案】B</a:t>
            </a:r>
            <a:endParaRPr lang="zh-CN" altLang="en-US"/>
          </a:p>
          <a:p>
            <a:pPr lvl="0">
              <a:lnSpc>
                <a:spcPct val="90000"/>
              </a:lnSpc>
            </a:pPr>
            <a:r>
              <a:rPr lang="zh-CN" altLang="en-US" sz="2400"/>
              <a:t>题干中强调通过最低收购价、奖补激励等政策加大对产粮大县支持，这说明国家在健全粮食生产支持政策体系，①符合题意；实施省际横向利益补偿机制主要目的是为了弥补粮食主产区与主销区在自然、地理、资源禀赋、和产业分工等方面存在的差异，使得粮食主产区与主销区在经济发展上达到均衡，这体现了要实现区域协调发展，解决发展不平衡问题，③符合题意。</a:t>
            </a:r>
            <a:r>
              <a:rPr lang="zh-CN" altLang="en-US" sz="2400">
                <a:solidFill>
                  <a:srgbClr val="FF0000"/>
                </a:solidFill>
              </a:rPr>
              <a:t>②的表述“加强”是程度词，题干中是继续落实最低收购价政策，不能表明程度上的加强</a:t>
            </a:r>
            <a:r>
              <a:rPr lang="zh-CN" altLang="en-US" sz="2400"/>
              <a:t>。④与题意无关，据题意无法得出“增加农民经营性收入”。故选B。</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a:t>5.2025年3月，第十四届全国人大三次会议审议通过《中华人民共和国全国人民代表大会和地方各级人民代表大会代表法（修正草案）》，修法新增“县级以上人大常委会应密切同代表联系”“代表小组可根据地域或领域整合履职”等内容，强化了对人大代表的政治要求，聚焦充分发挥人大代表作用制度机制。此次修法</a:t>
            </a:r>
            <a:endParaRPr lang="zh-CN" altLang="en-US"/>
          </a:p>
        </p:txBody>
      </p:sp>
      <p:sp>
        <p:nvSpPr>
          <p:cNvPr id="3" name="文本占位符 2"/>
          <p:cNvSpPr>
            <a:spLocks noGrp="1"/>
          </p:cNvSpPr>
          <p:nvPr>
            <p:ph type="body" idx="1"/>
          </p:nvPr>
        </p:nvSpPr>
        <p:spPr/>
        <p:txBody>
          <a:bodyPr>
            <a:normAutofit lnSpcReduction="10000"/>
          </a:bodyPr>
          <a:lstStyle/>
          <a:p>
            <a:pPr lvl="0">
              <a:lnSpc>
                <a:spcPct val="90000"/>
              </a:lnSpc>
            </a:pPr>
            <a:r>
              <a:rPr lang="zh-CN" altLang="en-US"/>
              <a:t>A.明确了县级以上人大代表由选民直接选举产生</a:t>
            </a:r>
            <a:endParaRPr lang="zh-CN" altLang="en-US"/>
          </a:p>
          <a:p>
            <a:pPr lvl="0">
              <a:lnSpc>
                <a:spcPct val="90000"/>
              </a:lnSpc>
            </a:pPr>
            <a:r>
              <a:rPr lang="zh-CN" altLang="en-US"/>
              <a:t>B.更好地把人民代表大会的</a:t>
            </a:r>
            <a:r>
              <a:rPr lang="zh-CN" altLang="en-US" u="sng"/>
              <a:t>制度优势转化为治理效能</a:t>
            </a:r>
            <a:endParaRPr lang="zh-CN" altLang="en-US"/>
          </a:p>
          <a:p>
            <a:pPr lvl="0">
              <a:lnSpc>
                <a:spcPct val="90000"/>
              </a:lnSpc>
            </a:pPr>
            <a:r>
              <a:rPr lang="zh-CN" altLang="en-US"/>
              <a:t>C.</a:t>
            </a:r>
            <a:r>
              <a:rPr lang="zh-CN" altLang="en-US">
                <a:highlight>
                  <a:srgbClr val="FFFF00"/>
                </a:highlight>
              </a:rPr>
              <a:t>确定了</a:t>
            </a:r>
            <a:r>
              <a:rPr lang="zh-CN" altLang="en-US"/>
              <a:t>人大代表履职服务保障和行为规范的制度机制</a:t>
            </a:r>
            <a:endParaRPr lang="zh-CN" altLang="en-US"/>
          </a:p>
          <a:p>
            <a:pPr lvl="0">
              <a:lnSpc>
                <a:spcPct val="90000"/>
              </a:lnSpc>
            </a:pPr>
            <a:r>
              <a:rPr lang="zh-CN" altLang="en-US"/>
              <a:t>D.体现了与时俱进推进法规制度和理论实践创新的科学态度</a:t>
            </a:r>
            <a:endParaRPr lang="zh-CN" altLang="en-US"/>
          </a:p>
          <a:p>
            <a:pPr lvl="0"/>
            <a:r>
              <a:rPr lang="zh-CN" altLang="en-US"/>
              <a:t>【答案】D</a:t>
            </a:r>
            <a:endParaRPr lang="zh-CN" altLang="en-US"/>
          </a:p>
          <a:p>
            <a:pPr lvl="0"/>
            <a:r>
              <a:rPr lang="zh-CN" altLang="en-US"/>
              <a:t>A项材料没有强调人大代表的产生，且县级以上人大代表是间接选举产生。B项材料</a:t>
            </a:r>
            <a:r>
              <a:rPr lang="zh-CN" altLang="en-US">
                <a:solidFill>
                  <a:srgbClr val="FF0000"/>
                </a:solidFill>
              </a:rPr>
              <a:t>没有强调制度优势转化为治理效能</a:t>
            </a:r>
            <a:r>
              <a:rPr lang="zh-CN" altLang="en-US"/>
              <a:t>，C项确立了...的制度机制不符合题意，应为“完善了...的制度机制”。D项此次修法是进一步使得“代表法”与时俱进，更好保障规范人大代表履职尽职，故选D。</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6.2025年</a:t>
            </a:r>
            <a:r>
              <a:rPr lang="zh-CN" altLang="en-US">
                <a:highlight>
                  <a:srgbClr val="FFFF00"/>
                </a:highlight>
              </a:rPr>
              <a:t>政府工作报告</a:t>
            </a:r>
            <a:r>
              <a:rPr lang="zh-CN" altLang="en-US"/>
              <a:t>指出,要推进严格规范公正文明执法,落实行政裁量权基准制度,健全维护群众利益的制度机制。行政裁量权基准制度,要求细化行政处罚、行政许可等行为的裁量标准,统一执法尺度,防止“人情案”“同案不同罚”。落实这一基准制度有利于</a:t>
            </a:r>
            <a:endParaRPr lang="zh-CN" altLang="en-US"/>
          </a:p>
        </p:txBody>
      </p:sp>
      <p:sp>
        <p:nvSpPr>
          <p:cNvPr id="3" name="文本占位符 2"/>
          <p:cNvSpPr>
            <a:spLocks noGrp="1"/>
          </p:cNvSpPr>
          <p:nvPr>
            <p:ph type="body" idx="1"/>
          </p:nvPr>
        </p:nvSpPr>
        <p:spPr/>
        <p:txBody>
          <a:bodyPr/>
          <a:lstStyle/>
          <a:p>
            <a:pPr lvl="0"/>
            <a:r>
              <a:rPr lang="zh-CN" altLang="en-US"/>
              <a:t>A.强化</a:t>
            </a:r>
            <a:r>
              <a:rPr lang="zh-CN" altLang="en-US">
                <a:solidFill>
                  <a:srgbClr val="FF0000"/>
                </a:solidFill>
              </a:rPr>
              <a:t>社会监督</a:t>
            </a:r>
            <a:r>
              <a:rPr lang="zh-CN" altLang="en-US"/>
              <a:t>职能,防止权力被滥用</a:t>
            </a:r>
            <a:endParaRPr lang="zh-CN" altLang="en-US"/>
          </a:p>
          <a:p>
            <a:pPr lvl="0"/>
            <a:r>
              <a:rPr lang="zh-CN" altLang="en-US"/>
              <a:t>B.建设法治政府,规范行政权力的运行</a:t>
            </a:r>
            <a:endParaRPr lang="zh-CN" altLang="en-US"/>
          </a:p>
          <a:p>
            <a:pPr lvl="0"/>
            <a:r>
              <a:rPr lang="zh-CN" altLang="en-US"/>
              <a:t>C.完善法律体系,维护</a:t>
            </a:r>
            <a:r>
              <a:rPr lang="zh-CN" altLang="en-US">
                <a:solidFill>
                  <a:srgbClr val="FF0000"/>
                </a:solidFill>
              </a:rPr>
              <a:t>司法</a:t>
            </a:r>
            <a:r>
              <a:rPr lang="zh-CN" altLang="en-US"/>
              <a:t>公正与权威</a:t>
            </a:r>
            <a:endParaRPr lang="zh-CN" altLang="en-US"/>
          </a:p>
          <a:p>
            <a:pPr lvl="0"/>
            <a:r>
              <a:rPr lang="zh-CN" altLang="en-US"/>
              <a:t>D.优化政府</a:t>
            </a:r>
            <a:r>
              <a:rPr lang="zh-CN" altLang="en-US">
                <a:solidFill>
                  <a:srgbClr val="FF0000"/>
                </a:solidFill>
              </a:rPr>
              <a:t>公共服务职能</a:t>
            </a:r>
            <a:r>
              <a:rPr lang="zh-CN" altLang="en-US"/>
              <a:t>,提升行政效率</a:t>
            </a:r>
            <a:endParaRPr lang="zh-CN" altLang="en-US"/>
          </a:p>
          <a:p>
            <a:pPr lvl="0"/>
            <a:r>
              <a:rPr lang="zh-CN" altLang="en-US"/>
              <a:t>【答案】B</a:t>
            </a:r>
            <a:endParaRPr lang="zh-CN" altLang="en-US"/>
          </a:p>
          <a:p>
            <a:pPr lvl="0"/>
            <a:r>
              <a:rPr lang="zh-CN" altLang="en-US"/>
              <a:t>A项材料没有强调社会监督；C项材料主体是政府，不涉及“司法公正”；D项规范行政裁量权基准制度不涉及优化政府公共服务职能；B项规范行政裁量权基准制度有利于政府依法行政，推进法治政府建设，故选B。</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TABLE_ENDDRAG_ORIGIN_RECT" val="897*169"/>
  <p:tag name="TABLE_ENDDRAG_RECT" val="44*127*897*169"/>
</p:tagLst>
</file>

<file path=ppt/tags/tag10.xml><?xml version="1.0" encoding="utf-8"?>
<p:tagLst xmlns:p="http://schemas.openxmlformats.org/presentationml/2006/main">
  <p:tag name="KSO_WM_DIAGRAM_VIRTUALLY_FRAME" val="{&quot;height&quot;:317.05,&quot;left&quot;:27,&quot;top&quot;:107.7,&quot;width&quot;:909.95}"/>
</p:tagLst>
</file>

<file path=ppt/tags/tag11.xml><?xml version="1.0" encoding="utf-8"?>
<p:tagLst xmlns:p="http://schemas.openxmlformats.org/presentationml/2006/main">
  <p:tag name="KSO_WM_DIAGRAM_VIRTUALLY_FRAME" val="{&quot;height&quot;:317.05,&quot;left&quot;:27,&quot;top&quot;:107.7,&quot;width&quot;:909.95}"/>
</p:tagLst>
</file>

<file path=ppt/tags/tag12.xml><?xml version="1.0" encoding="utf-8"?>
<p:tagLst xmlns:p="http://schemas.openxmlformats.org/presentationml/2006/main">
  <p:tag name="KSO_WM_BEAUTIFY_FLAG" val="#wm#"/>
  <p:tag name="KSO_WM_TEMPLATE_CATEGORY" val="custom"/>
  <p:tag name="KSO_WM_TEMPLATE_INDEX" val="20205081"/>
</p:tagLst>
</file>

<file path=ppt/tags/tag2.xml><?xml version="1.0" encoding="utf-8"?>
<p:tagLst xmlns:p="http://schemas.openxmlformats.org/presentationml/2006/main">
  <p:tag name="KSO_WM_DIAGRAM_VIRTUALLY_FRAME" val="{&quot;height&quot;:317.05,&quot;left&quot;:27,&quot;top&quot;:107.7,&quot;width&quot;:909.95}"/>
</p:tagLst>
</file>

<file path=ppt/tags/tag3.xml><?xml version="1.0" encoding="utf-8"?>
<p:tagLst xmlns:p="http://schemas.openxmlformats.org/presentationml/2006/main">
  <p:tag name="KSO_WM_DIAGRAM_VIRTUALLY_FRAME" val="{&quot;height&quot;:317.05,&quot;left&quot;:27,&quot;top&quot;:107.7,&quot;width&quot;:909.95}"/>
</p:tagLst>
</file>

<file path=ppt/tags/tag4.xml><?xml version="1.0" encoding="utf-8"?>
<p:tagLst xmlns:p="http://schemas.openxmlformats.org/presentationml/2006/main">
  <p:tag name="KSO_WM_DIAGRAM_VIRTUALLY_FRAME" val="{&quot;height&quot;:317.05,&quot;left&quot;:27,&quot;top&quot;:107.7,&quot;width&quot;:909.95}"/>
</p:tagLst>
</file>

<file path=ppt/tags/tag5.xml><?xml version="1.0" encoding="utf-8"?>
<p:tagLst xmlns:p="http://schemas.openxmlformats.org/presentationml/2006/main">
  <p:tag name="KSO_WM_DIAGRAM_VIRTUALLY_FRAME" val="{&quot;height&quot;:317.05,&quot;left&quot;:27,&quot;top&quot;:107.7,&quot;width&quot;:909.95}"/>
</p:tagLst>
</file>

<file path=ppt/tags/tag6.xml><?xml version="1.0" encoding="utf-8"?>
<p:tagLst xmlns:p="http://schemas.openxmlformats.org/presentationml/2006/main">
  <p:tag name="KSO_WM_DIAGRAM_VIRTUALLY_FRAME" val="{&quot;height&quot;:317.05,&quot;left&quot;:27,&quot;top&quot;:107.7,&quot;width&quot;:909.95}"/>
</p:tagLst>
</file>

<file path=ppt/tags/tag7.xml><?xml version="1.0" encoding="utf-8"?>
<p:tagLst xmlns:p="http://schemas.openxmlformats.org/presentationml/2006/main">
  <p:tag name="KSO_WM_DIAGRAM_VIRTUALLY_FRAME" val="{&quot;height&quot;:317.05,&quot;left&quot;:27,&quot;top&quot;:107.7,&quot;width&quot;:909.95}"/>
</p:tagLst>
</file>

<file path=ppt/tags/tag8.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DIAGRAM_VIRTUALLY_FRAME" val="{&quot;height&quot;:317.05,&quot;left&quot;:27,&quot;top&quot;:107.7,&quot;width&quot;:909.95}"/>
</p:tagLst>
</file>

<file path=ppt/theme/theme1.xml><?xml version="1.0" encoding="utf-8"?>
<a:theme xmlns:a="http://schemas.openxmlformats.org/drawingml/2006/main" name="主题2">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主题2</Template>
  <TotalTime>0</TotalTime>
  <Words>8426</Words>
  <Application>WPS 演示</Application>
  <PresentationFormat>宽屏</PresentationFormat>
  <Paragraphs>348</Paragraphs>
  <Slides>25</Slides>
  <Notes>10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25</vt:i4>
      </vt:variant>
    </vt:vector>
  </HeadingPairs>
  <TitlesOfParts>
    <vt:vector size="38" baseType="lpstr">
      <vt:lpstr>Arial</vt:lpstr>
      <vt:lpstr>宋体</vt:lpstr>
      <vt:lpstr>Wingdings</vt:lpstr>
      <vt:lpstr>Microsoft YaHei UI</vt:lpstr>
      <vt:lpstr>微软雅黑</vt:lpstr>
      <vt:lpstr>楷体</vt:lpstr>
      <vt:lpstr>方正粗黑宋简体</vt:lpstr>
      <vt:lpstr>Arial</vt:lpstr>
      <vt:lpstr>Arial Unicode MS</vt:lpstr>
      <vt:lpstr>Calibri</vt:lpstr>
      <vt:lpstr>Calibri</vt:lpstr>
      <vt:lpstr>Times New Roman</vt:lpstr>
      <vt:lpstr>主题2</vt:lpstr>
      <vt:lpstr>南京市2025届高三年级第二次模拟考试政治 </vt:lpstr>
      <vt:lpstr>1.深入贯彻中央八项规定精神学习教育开展以来,全党上下聚焦主题、把握关键,不分批次,不划阶段,一体推进学查改,努力确保学有质量、查有力度、改有成效,推动党的作风持续向好,推动党中央各项决策部署落到实处,为推进中国式现代化贡献智慧和力量。此次学习教育意在</vt:lpstr>
      <vt:lpstr>2.马克思在《1844年经济学哲学手稿》中指出，国民经济学从私有财产的事实出发，它没有给我们说明这个事实，它把私有财产在现实中所经历的物质过程，放进一般的、抽象的公式，然后把这些公式当作规律......贪欲以及贪欲者之间的战争即竞争，是国民经济学家所推动的仅有车轮。由此可见，国民经济学</vt:lpstr>
      <vt:lpstr>3.某校高三年级一学习小组开展研究性学习，搜集了当地2025年1-4月的经济发展数据并在课堂汇报时进行了相关解读。下列选项中对这些数据解读正确的是</vt:lpstr>
      <vt:lpstr>制度型开放 </vt:lpstr>
      <vt:lpstr>粮食产销区省际横向利益补偿机制</vt:lpstr>
      <vt:lpstr>4.2025年中央一号文件指出,要落实稻谷、小麦最低收购价政策,降低产粮大县农业保险县级保费补贴承担比例,健全粮食主产区奖补激励制度,加大对产粮大县支持,启动实施中央统筹下的粮食产销区省际横向利益补偿,做好资金筹集和分配....这表明国家</vt:lpstr>
      <vt:lpstr>5.2025年3月，第十四届全国人大三次会议审议通过《中华人民共和国全国人民代表大会和地方各级人民代表大会代表法（修正草案）》，修法新增“县级以上人大常委会应密切同代表联系”“代表小组可根据地域或领域整合履职”等内容，强化了对人大代表的政治要求，聚焦充分发挥人大代表作用制度机制。此次修法</vt:lpstr>
      <vt:lpstr>6.2025年政府工作报告指出,要推进严格规范公正文明执法,落实行政裁量权基准制度,健全维护群众利益的制度机制。行政裁量权基准制度,要求细化行政处罚、行政许可等行为的裁量标准,统一执法尺度,防止“人情案”“同案不同罚”。落实这一基准制度有利于</vt:lpstr>
      <vt:lpstr>7.2025年被定为“体重管理年”，然而，人们在体重管理上却存在一些难题：有的没有时间和精力；有的缺乏毅力和坚持；有的缺乏正确方法指导… …因此，管理体重需要做到</vt:lpstr>
      <vt:lpstr>8.近年来，我国多地掀起“马拉松热”，一场马拉松赛事动辄万人规模，从赛事组织到交通住宿，方方面面都是对城市管理水平的“考试”。各地举办马拉松赛事需要找准自己的定位，在举办赛事的同时收获消费流量和城市形象。可见，让马拉松经济真正结出硕果，城市必须</vt:lpstr>
      <vt:lpstr>9.人工智能技术的突破性发展促使人们重新思考人工智能时代的人机关系，从 "AI替代人类" 的担忧转向探索 "人机协同"，以共生姿态拥抱智能浪潮，以更加开放包容的心态迎接更好的未来 。这一转变表明</vt:lpstr>
      <vt:lpstr>11.2025 年3月，某国联邦议院进行了大选。原议会第一大党仍然掌握议会多数席位，其领导人有望出任下一任总理。对于该国的国家管理形式，下列说法正确的是</vt:lpstr>
      <vt:lpstr>14.小王和小赵结婚后，小赵以个人名义向朋友借款30万元装修其婚前购买的婚房。两年后，小赵因故离世。30万元借款到期后，朋友向小王追讨，被小王以不知情为由拒绝偿还，朋友遂诉至法院，要求小王偿还借款。根据民法典有关规定，法院的判决是</vt:lpstr>
      <vt:lpstr>15.科技伦理是指科技工作者及其共同体在科学研究和技术开发等科技活动中，需要遵循的价值理念和行为规范，是促进科技向善、增进人类福祉、推动科技事业健康发展的重要保障。据此，下列推断正确的是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5613</dc:creator>
  <cp:lastModifiedBy>汪老师</cp:lastModifiedBy>
  <cp:revision>36</cp:revision>
  <dcterms:created xsi:type="dcterms:W3CDTF">2025-03-25T08:03:00Z</dcterms:created>
  <dcterms:modified xsi:type="dcterms:W3CDTF">2025-05-23T06:23:08Z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B38245AF36EB4A24AE02989CF7A90311_13</vt:lpwstr>
  </property>
  <property fmtid="{D5CDD505-2E9C-101B-9397-08002B2CF9AE}" pid="3" name="KSOProductBuildVer">
    <vt:lpwstr>2052-12.1.0.21171</vt:lpwstr>
  </property>
</Properties>
</file>