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04" r:id="rId3"/>
    <p:sldId id="294" r:id="rId4"/>
    <p:sldId id="298" r:id="rId5"/>
    <p:sldId id="272" r:id="rId6"/>
    <p:sldId id="295" r:id="rId7"/>
    <p:sldId id="305" r:id="rId8"/>
    <p:sldId id="307" r:id="rId10"/>
    <p:sldId id="308" r:id="rId11"/>
    <p:sldId id="296" r:id="rId12"/>
    <p:sldId id="310" r:id="rId13"/>
    <p:sldId id="309" r:id="rId14"/>
    <p:sldId id="300" r:id="rId15"/>
    <p:sldId id="301" r:id="rId16"/>
    <p:sldId id="274" r:id="rId17"/>
    <p:sldId id="275" r:id="rId18"/>
    <p:sldId id="279" r:id="rId19"/>
    <p:sldId id="281" r:id="rId20"/>
    <p:sldId id="282" r:id="rId21"/>
    <p:sldId id="283" r:id="rId22"/>
    <p:sldId id="288" r:id="rId23"/>
    <p:sldId id="278" r:id="rId24"/>
    <p:sldId id="287" r:id="rId25"/>
    <p:sldId id="277" r:id="rId26"/>
    <p:sldId id="284" r:id="rId27"/>
    <p:sldId id="286" r:id="rId28"/>
    <p:sldId id="292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1" userDrawn="1">
          <p15:clr>
            <a:srgbClr val="A4A3A4"/>
          </p15:clr>
        </p15:guide>
        <p15:guide id="2" pos="287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" lastIdx="0" clrIdx="0"/>
  <p:cmAuthor id="1" name="一点 设计" initials="一点" lastIdx="0" clrIdx="0"/>
  <p:cmAuthor id="3" name="新课标第一网" initials="新" lastIdx="0" clrIdx="0"/>
  <p:cmAuthor id="4" name="作者" initials="A" lastIdx="0" clrIdx="3"/>
  <p:cmAuthor id="5" name="宋洁然" initials="" lastIdx="0" clrIdx="1"/>
  <p:cmAuthor id="6" name="ming qiu" initials="" lastIdx="0" clrIdx="1"/>
  <p:cmAuthor id="7" name="1206988966@qq.com" initials="" lastIdx="0" clrIdx="2"/>
  <p:cmAuthor id="8" name="姜伟光" initials="" lastIdx="0" clrIdx="0"/>
  <p:cmAuthor id="9" name="dongyu" initials="" lastIdx="0" clrIdx="8"/>
  <p:cmAuthor id="10" name="houyanan21" initials="" lastIdx="0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984" y="-114"/>
      </p:cViewPr>
      <p:guideLst>
        <p:guide orient="horz" pos="2121"/>
        <p:guide pos="28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44934-D8CF-4434-B1C7-2FE3F5AD39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7F83A-15B3-428E-AE97-40136E3150A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DE5F-880A-48DC-BAA3-5584B19C6A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EB43-CFDC-45E4-BEDA-2BC77B08EA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DE5F-880A-48DC-BAA3-5584B19C6A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EB43-CFDC-45E4-BEDA-2BC77B08EA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DE5F-880A-48DC-BAA3-5584B19C6A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EB43-CFDC-45E4-BEDA-2BC77B08EA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DE5F-880A-48DC-BAA3-5584B19C6A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EB43-CFDC-45E4-BEDA-2BC77B08EA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DE5F-880A-48DC-BAA3-5584B19C6A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EB43-CFDC-45E4-BEDA-2BC77B08EA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DE5F-880A-48DC-BAA3-5584B19C6A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EB43-CFDC-45E4-BEDA-2BC77B08EA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DE5F-880A-48DC-BAA3-5584B19C6A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EB43-CFDC-45E4-BEDA-2BC77B08EA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DE5F-880A-48DC-BAA3-5584B19C6A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EB43-CFDC-45E4-BEDA-2BC77B08EA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DE5F-880A-48DC-BAA3-5584B19C6A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EB43-CFDC-45E4-BEDA-2BC77B08EA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DE5F-880A-48DC-BAA3-5584B19C6A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EB43-CFDC-45E4-BEDA-2BC77B08EA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DE5F-880A-48DC-BAA3-5584B19C6A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EB43-CFDC-45E4-BEDA-2BC77B08EA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6DE5F-880A-48DC-BAA3-5584B19C6A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9EB43-CFDC-45E4-BEDA-2BC77B08EA6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image" Target="../media/image4.png"/><Relationship Id="rId7" Type="http://schemas.openxmlformats.org/officeDocument/2006/relationships/tags" Target="../tags/tag35.xml"/><Relationship Id="rId6" Type="http://schemas.openxmlformats.org/officeDocument/2006/relationships/image" Target="../media/image3.png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41.xml"/><Relationship Id="rId15" Type="http://schemas.openxmlformats.org/officeDocument/2006/relationships/tags" Target="../tags/tag40.xml"/><Relationship Id="rId14" Type="http://schemas.openxmlformats.org/officeDocument/2006/relationships/image" Target="../media/image6.png"/><Relationship Id="rId13" Type="http://schemas.openxmlformats.org/officeDocument/2006/relationships/tags" Target="../tags/tag39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image" Target="../media/image5.png"/><Relationship Id="rId1" Type="http://schemas.openxmlformats.org/officeDocument/2006/relationships/tags" Target="../tags/tag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7"/>
          <a:stretch>
            <a:fillRect/>
          </a:stretch>
        </p:blipFill>
        <p:spPr bwMode="auto">
          <a:xfrm flipH="1">
            <a:off x="2627630" y="1196816"/>
            <a:ext cx="3621881" cy="457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矩形 71"/>
          <p:cNvSpPr/>
          <p:nvPr>
            <p:custDataLst>
              <p:tags r:id="rId1"/>
            </p:custDataLst>
          </p:nvPr>
        </p:nvSpPr>
        <p:spPr>
          <a:xfrm>
            <a:off x="4799171" y="1989137"/>
            <a:ext cx="4344670" cy="3150235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30000"/>
              </a:lnSpc>
            </a:pPr>
            <a:r>
              <a:rPr lang="zh-CN" altLang="en-US" sz="21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  <a:t>行路难（其一）</a:t>
            </a:r>
            <a:endParaRPr lang="en-US" altLang="zh-CN" sz="21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+mn-ea"/>
            </a:endParaRPr>
          </a:p>
          <a:p>
            <a:pPr algn="ctr" defTabSz="685800">
              <a:lnSpc>
                <a:spcPct val="130000"/>
              </a:lnSpc>
            </a:pPr>
            <a:r>
              <a:rPr lang="zh-CN" altLang="en-US" sz="21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  <a:t>唐</a:t>
            </a:r>
            <a:r>
              <a:rPr lang="en-US" altLang="zh-CN" sz="21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  <a:t> </a:t>
            </a:r>
            <a:r>
              <a:rPr lang="zh-CN" altLang="en-US" sz="21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  <a:t>李白</a:t>
            </a:r>
            <a:endParaRPr lang="en-US" altLang="zh-CN" sz="21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+mn-ea"/>
            </a:endParaRPr>
          </a:p>
          <a:p>
            <a:pPr algn="ctr" defTabSz="685800">
              <a:lnSpc>
                <a:spcPct val="130000"/>
              </a:lnSpc>
            </a:pPr>
            <a:r>
              <a:rPr lang="zh-CN" altLang="en-US" sz="21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  <a:t>金樽清酒斗十千，玉盘珍羞直万钱。</a:t>
            </a:r>
            <a:endParaRPr lang="zh-CN" altLang="en-US" sz="21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</a:endParaRPr>
          </a:p>
          <a:p>
            <a:pPr algn="ctr" defTabSz="685800">
              <a:lnSpc>
                <a:spcPct val="130000"/>
              </a:lnSpc>
            </a:pPr>
            <a:r>
              <a:rPr lang="zh-CN" altLang="en-US" sz="21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  <a:t>停杯投箸不能食，拔剑四顾心茫然。</a:t>
            </a:r>
            <a:endParaRPr lang="zh-CN" altLang="en-US" sz="21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</a:endParaRPr>
          </a:p>
          <a:p>
            <a:pPr algn="ctr" defTabSz="685800">
              <a:lnSpc>
                <a:spcPct val="130000"/>
              </a:lnSpc>
            </a:pPr>
            <a:r>
              <a:rPr lang="zh-CN" altLang="en-US" sz="21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  <a:t>欲渡黄河冰塞川，将登太行雪满山。</a:t>
            </a:r>
            <a:endParaRPr lang="zh-CN" altLang="en-US" sz="21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</a:endParaRPr>
          </a:p>
          <a:p>
            <a:pPr algn="ctr" defTabSz="685800">
              <a:lnSpc>
                <a:spcPct val="130000"/>
              </a:lnSpc>
            </a:pPr>
            <a:r>
              <a:rPr lang="zh-CN" altLang="en-US" sz="21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  <a:t>闲来垂钓碧溪上，忽复乘舟梦日边。</a:t>
            </a:r>
            <a:endParaRPr lang="zh-CN" altLang="en-US" sz="21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</a:endParaRPr>
          </a:p>
          <a:p>
            <a:pPr algn="ctr" defTabSz="685800">
              <a:lnSpc>
                <a:spcPct val="130000"/>
              </a:lnSpc>
            </a:pPr>
            <a:r>
              <a:rPr lang="zh-CN" altLang="en-US" sz="21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  <a:t>行路难，行路难，多歧路，今安在？</a:t>
            </a:r>
            <a:endParaRPr lang="zh-CN" altLang="en-US" sz="21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</a:endParaRPr>
          </a:p>
          <a:p>
            <a:pPr algn="ctr" defTabSz="685800">
              <a:lnSpc>
                <a:spcPct val="130000"/>
              </a:lnSpc>
            </a:pPr>
            <a:r>
              <a:rPr lang="zh-CN" altLang="en-US" sz="21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  <a:t>长风破浪会有时，直挂云帆济沧海。</a:t>
            </a:r>
            <a:endParaRPr lang="zh-CN" altLang="en-US" sz="21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775016" y="3908759"/>
            <a:ext cx="309880" cy="299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endParaRPr lang="zh-CN" altLang="en-US" sz="1350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  <a:cs typeface="Arial" panose="020B0604020202020204"/>
            </a:endParaRPr>
          </a:p>
        </p:txBody>
      </p:sp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820952" y="4504449"/>
            <a:ext cx="309880" cy="299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endParaRPr lang="zh-CN" altLang="en-US" sz="1350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  <a:cs typeface="Arial" panose="020B0604020202020204"/>
            </a:endParaRPr>
          </a:p>
        </p:txBody>
      </p:sp>
      <p:sp>
        <p:nvSpPr>
          <p:cNvPr id="11" name="TextBox 1"/>
          <p:cNvSpPr txBox="1"/>
          <p:nvPr>
            <p:custDataLst>
              <p:tags r:id="rId4"/>
            </p:custDataLst>
          </p:nvPr>
        </p:nvSpPr>
        <p:spPr>
          <a:xfrm>
            <a:off x="107315" y="332740"/>
            <a:ext cx="79298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任务：他们面对不公平命运的人生态度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有什么现实意义？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>
            <p:custDataLst>
              <p:tags r:id="rId5"/>
            </p:custDataLst>
          </p:nvPr>
        </p:nvSpPr>
        <p:spPr>
          <a:xfrm>
            <a:off x="-635" y="1988820"/>
            <a:ext cx="4845685" cy="3150235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30000"/>
              </a:lnSpc>
            </a:pP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  <a:t>拟行路难（其四）</a:t>
            </a:r>
            <a:b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</a:b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  <a:t>南朝宋</a:t>
            </a:r>
            <a:r>
              <a:rPr lang="en-US" altLang="zh-CN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  <a:t> </a:t>
            </a: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  <a:t>鲍照</a:t>
            </a:r>
            <a:b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</a:br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  <a:t>泻水置平地，各自东西南北流。</a:t>
            </a:r>
            <a:endParaRPr lang="zh-CN" altLang="en-US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+mn-ea"/>
            </a:endParaRPr>
          </a:p>
          <a:p>
            <a:pPr algn="ctr" defTabSz="685800">
              <a:lnSpc>
                <a:spcPct val="130000"/>
              </a:lnSpc>
            </a:pPr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  <a:t>人生亦有命，安能行叹复坐愁！</a:t>
            </a:r>
            <a:endParaRPr lang="zh-CN" altLang="en-US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+mn-ea"/>
            </a:endParaRPr>
          </a:p>
          <a:p>
            <a:pPr algn="ctr" defTabSz="685800">
              <a:lnSpc>
                <a:spcPct val="130000"/>
              </a:lnSpc>
            </a:pPr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  <a:t>酌酒以自宽，举杯断绝歌路难。</a:t>
            </a:r>
            <a:endParaRPr lang="zh-CN" altLang="en-US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+mn-ea"/>
            </a:endParaRPr>
          </a:p>
          <a:p>
            <a:pPr algn="ctr" defTabSz="685800">
              <a:lnSpc>
                <a:spcPct val="130000"/>
              </a:lnSpc>
            </a:pPr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  <a:t>心非木石岂无感？吞声踯躅不敢言。</a:t>
            </a:r>
            <a:endParaRPr lang="zh-CN" altLang="en-US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3141900" y="891827"/>
            <a:ext cx="2860201" cy="1419225"/>
            <a:chOff x="3847149" y="906778"/>
            <a:chExt cx="3813602" cy="1892300"/>
          </a:xfrm>
        </p:grpSpPr>
        <p:sp>
          <p:nvSpPr>
            <p:cNvPr id="4" name="文本框 3"/>
            <p:cNvSpPr txBox="1"/>
            <p:nvPr>
              <p:custDataLst>
                <p:tags r:id="rId2"/>
              </p:custDataLst>
            </p:nvPr>
          </p:nvSpPr>
          <p:spPr>
            <a:xfrm>
              <a:off x="3847149" y="906778"/>
              <a:ext cx="1705187" cy="1892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8625">
                  <a:gradFill>
                    <a:gsLst>
                      <a:gs pos="48000">
                        <a:srgbClr val="313237"/>
                      </a:gs>
                      <a:gs pos="100000">
                        <a:srgbClr val="7B9098"/>
                      </a:gs>
                    </a:gsLst>
                    <a:lin ang="5400000" scaled="1"/>
                  </a:gradFill>
                  <a:effectLst>
                    <a:glow rad="63500">
                      <a:srgbClr val="FAF2DA">
                        <a:alpha val="65000"/>
                      </a:srgbClr>
                    </a:glo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结</a:t>
              </a:r>
              <a:endParaRPr lang="zh-CN" altLang="en-US" sz="8625">
                <a:gradFill>
                  <a:gsLst>
                    <a:gs pos="48000">
                      <a:srgbClr val="313237"/>
                    </a:gs>
                    <a:gs pos="100000">
                      <a:srgbClr val="7B9098"/>
                    </a:gs>
                  </a:gsLst>
                  <a:lin ang="5400000" scaled="1"/>
                </a:gradFill>
                <a:effectLst>
                  <a:glow rad="63500">
                    <a:srgbClr val="FAF2DA">
                      <a:alpha val="65000"/>
                    </a:srgbClr>
                  </a:glo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3"/>
              </p:custDataLst>
            </p:nvPr>
          </p:nvSpPr>
          <p:spPr>
            <a:xfrm>
              <a:off x="5059850" y="1112562"/>
              <a:ext cx="1463040" cy="15985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7200">
                  <a:gradFill>
                    <a:gsLst>
                      <a:gs pos="48000">
                        <a:srgbClr val="313237"/>
                      </a:gs>
                      <a:gs pos="100000">
                        <a:srgbClr val="7B9098"/>
                      </a:gs>
                    </a:gsLst>
                    <a:lin ang="5400000" scaled="1"/>
                  </a:gradFill>
                  <a:effectLst>
                    <a:glow rad="63500">
                      <a:srgbClr val="FAF2DA">
                        <a:alpha val="65000"/>
                      </a:srgbClr>
                    </a:glo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束</a:t>
              </a:r>
              <a:endParaRPr lang="zh-CN" altLang="en-US" sz="7200">
                <a:gradFill>
                  <a:gsLst>
                    <a:gs pos="48000">
                      <a:srgbClr val="313237"/>
                    </a:gs>
                    <a:gs pos="100000">
                      <a:srgbClr val="7B9098"/>
                    </a:gs>
                  </a:gsLst>
                  <a:lin ang="5400000" scaled="1"/>
                </a:gradFill>
                <a:effectLst>
                  <a:glow rad="63500">
                    <a:srgbClr val="FAF2DA">
                      <a:alpha val="65000"/>
                    </a:srgbClr>
                  </a:glo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4"/>
              </p:custDataLst>
            </p:nvPr>
          </p:nvSpPr>
          <p:spPr>
            <a:xfrm>
              <a:off x="5955564" y="906778"/>
              <a:ext cx="1705187" cy="1892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kumimoji="0" sz="11500" b="0" i="0" u="none" strike="noStrike" cap="none" spc="0" normalizeH="0" baseline="0">
                  <a:ln>
                    <a:noFill/>
                  </a:ln>
                  <a:gradFill>
                    <a:gsLst>
                      <a:gs pos="48000">
                        <a:srgbClr val="313237"/>
                      </a:gs>
                      <a:gs pos="100000">
                        <a:srgbClr val="7B9098"/>
                      </a:gs>
                    </a:gsLst>
                    <a:lin ang="5400000" scaled="1"/>
                  </a:gradFill>
                  <a:effectLst>
                    <a:glow rad="63500">
                      <a:srgbClr val="FAF2DA">
                        <a:alpha val="65000"/>
                      </a:srgbClr>
                    </a:glow>
                  </a:effectLst>
                  <a:uLnTx/>
                  <a:uFillTx/>
                  <a:latin typeface="演示新手书" panose="00000500000000000000" pitchFamily="2" charset="-122"/>
                  <a:ea typeface="演示新手书" panose="00000500000000000000" pitchFamily="2" charset="-122"/>
                </a:defRPr>
              </a:lvl1pPr>
            </a:lstStyle>
            <a:p>
              <a:r>
                <a:rPr lang="zh-CN" altLang="en-US" sz="8625">
                  <a:latin typeface="黑体" panose="02010609060101010101" pitchFamily="49" charset="-122"/>
                  <a:ea typeface="黑体" panose="02010609060101010101" pitchFamily="49" charset="-122"/>
                </a:rPr>
                <a:t>语</a:t>
              </a:r>
              <a:endParaRPr lang="zh-CN" altLang="en-US" sz="8625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689498" flipH="1">
            <a:off x="5980551" y="4758657"/>
            <a:ext cx="937428" cy="93742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1687149" y="1419225"/>
            <a:ext cx="1345980" cy="121811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alphaModFix amt="50000"/>
          </a:blip>
          <a:stretch>
            <a:fillRect/>
          </a:stretch>
        </p:blipFill>
        <p:spPr>
          <a:xfrm>
            <a:off x="2380721" y="2303622"/>
            <a:ext cx="1490536" cy="1465694"/>
          </a:xfrm>
          <a:prstGeom prst="rect">
            <a:avLst/>
          </a:prstGeom>
        </p:spPr>
      </p:pic>
      <p:grpSp>
        <p:nvGrpSpPr>
          <p:cNvPr id="8" name="组合 7"/>
          <p:cNvGrpSpPr/>
          <p:nvPr>
            <p:custDataLst>
              <p:tags r:id="rId11"/>
            </p:custDataLst>
          </p:nvPr>
        </p:nvGrpSpPr>
        <p:grpSpPr>
          <a:xfrm>
            <a:off x="377848" y="2296430"/>
            <a:ext cx="8388306" cy="3472498"/>
            <a:chOff x="503797" y="1918906"/>
            <a:chExt cx="11184408" cy="4629997"/>
          </a:xfrm>
        </p:grpSpPr>
        <p:grpSp>
          <p:nvGrpSpPr>
            <p:cNvPr id="14" name="组合 19"/>
            <p:cNvGrpSpPr/>
            <p:nvPr>
              <p:custDataLst>
                <p:tags r:id="rId12"/>
              </p:custDataLst>
            </p:nvPr>
          </p:nvGrpSpPr>
          <p:grpSpPr>
            <a:xfrm>
              <a:off x="503797" y="1918906"/>
              <a:ext cx="11184408" cy="4211870"/>
              <a:chOff x="304799" y="870466"/>
              <a:chExt cx="7937552" cy="3833206"/>
            </a:xfrm>
          </p:grpSpPr>
          <p:sp>
            <p:nvSpPr>
              <p:cNvPr id="21" name="缺角矩形 20"/>
              <p:cNvSpPr/>
              <p:nvPr>
                <p:custDataLst>
                  <p:tags r:id="rId13"/>
                </p:custDataLst>
              </p:nvPr>
            </p:nvSpPr>
            <p:spPr>
              <a:xfrm>
                <a:off x="304799" y="870466"/>
                <a:ext cx="7937552" cy="3833206"/>
              </a:xfrm>
              <a:prstGeom prst="plaque">
                <a:avLst>
                  <a:gd name="adj" fmla="val 6287"/>
                </a:avLst>
              </a:prstGeom>
              <a:blipFill dpi="0" rotWithShape="1">
                <a:blip r:embed="rId14">
                  <a:alphaModFix amt="85000"/>
                </a:blip>
                <a:tile tx="0" ty="0" sx="100000" sy="100000" flip="none" algn="tl"/>
              </a:blipFill>
              <a:ln w="19050">
                <a:solidFill>
                  <a:srgbClr val="4C4E57">
                    <a:alpha val="55000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2" name="缺角矩形 21"/>
              <p:cNvSpPr/>
              <p:nvPr>
                <p:custDataLst>
                  <p:tags r:id="rId15"/>
                </p:custDataLst>
              </p:nvPr>
            </p:nvSpPr>
            <p:spPr>
              <a:xfrm>
                <a:off x="391330" y="998017"/>
                <a:ext cx="7764489" cy="3604029"/>
              </a:xfrm>
              <a:prstGeom prst="plaque">
                <a:avLst>
                  <a:gd name="adj" fmla="val 4629"/>
                </a:avLst>
              </a:prstGeom>
              <a:noFill/>
              <a:ln w="6350">
                <a:solidFill>
                  <a:srgbClr val="4C4E57">
                    <a:alpha val="55000"/>
                  </a:srgb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19" name="文本框 18"/>
            <p:cNvSpPr txBox="1"/>
            <p:nvPr>
              <p:custDataLst>
                <p:tags r:id="rId16"/>
              </p:custDataLst>
            </p:nvPr>
          </p:nvSpPr>
          <p:spPr>
            <a:xfrm>
              <a:off x="625717" y="2118296"/>
              <a:ext cx="10799445" cy="4430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indent="720090" algn="just" fontAlgn="auto">
                <a:lnSpc>
                  <a:spcPct val="125000"/>
                </a:lnSpc>
                <a:defRPr sz="2800">
                  <a:solidFill>
                    <a:srgbClr val="313237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</a:lstStyle>
            <a:p>
              <a:r>
                <a:rPr lang="zh-CN" altLang="en-US" sz="2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在南北朝那个动荡的时代，</a:t>
              </a:r>
              <a:r>
                <a:rPr lang="zh-CN" altLang="en-US" sz="2100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门阀制度如一座大山，压在寒门士人的心头。</a:t>
              </a:r>
              <a:r>
                <a:rPr lang="zh-CN" altLang="en-US" sz="2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鲍照这位才华横溢却出身低微的诗人，以其敏锐的笔触，</a:t>
              </a:r>
              <a:r>
                <a:rPr lang="zh-CN" altLang="en-US" sz="2100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在他的诗歌中展现了身为寒门士子的无奈。</a:t>
              </a:r>
              <a:r>
                <a:rPr lang="zh-CN" altLang="en-US" sz="2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“心非木石岂无感？</a:t>
              </a:r>
              <a:r>
                <a:rPr lang="zh-CN" altLang="en-US" sz="2100" spc="-15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吞声踯躅不敢言”中，</a:t>
              </a:r>
              <a:r>
                <a:rPr lang="zh-CN" altLang="en-US" sz="2100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这种无奈，不仅是个人的悲哀，更是时代的悲剧。</a:t>
              </a:r>
              <a:endParaRPr lang="zh-CN" altLang="en-US" sz="2100" spc="-15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r>
                <a:rPr lang="zh-CN" altLang="en-US" sz="2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鲍照以诗歌为武器，表达了对命运不公的愤懑，同时</a:t>
              </a:r>
              <a:r>
                <a:rPr lang="zh-CN" altLang="en-US" sz="2100">
                  <a:solidFill>
                    <a:srgbClr val="1919D7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也展现了他坚韧不拔的精神。</a:t>
              </a:r>
              <a:r>
                <a:rPr lang="zh-CN" altLang="en-US" sz="21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他的抗争虽未能改变命运，但他的诗歌却跨越千年，</a:t>
              </a:r>
              <a:r>
                <a:rPr lang="zh-CN" altLang="en-US" sz="2100">
                  <a:solidFill>
                    <a:srgbClr val="1919D7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激励着后人面对困境时保持不屈的精神。</a:t>
              </a:r>
              <a:endParaRPr lang="zh-CN" altLang="en-US" sz="2100">
                <a:solidFill>
                  <a:srgbClr val="1919D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ctr">
              <a:buNone/>
            </a:pPr>
            <a:endParaRPr lang="en-US" altLang="zh-CN" b="1" dirty="0" smtClean="0"/>
          </a:p>
          <a:p>
            <a:pPr algn="ctr">
              <a:buNone/>
            </a:pPr>
            <a:endParaRPr lang="zh-CN" altLang="en-US" b="1" dirty="0" smtClean="0"/>
          </a:p>
          <a:p>
            <a:r>
              <a:rPr lang="zh-CN" altLang="en-US" b="1" dirty="0" smtClean="0"/>
              <a:t>向之所欣，俯仰之间，已为陈迹，犹不能不以之兴怀，</a:t>
            </a:r>
            <a:r>
              <a:rPr lang="zh-CN" altLang="en-US" b="1" u="sng" dirty="0" smtClean="0">
                <a:solidFill>
                  <a:srgbClr val="FF0000"/>
                </a:solidFill>
              </a:rPr>
              <a:t>况修短随化，终期于尽</a:t>
            </a:r>
            <a:r>
              <a:rPr lang="zh-CN" altLang="en-US" b="1" dirty="0" smtClean="0"/>
              <a:t>！古人云：“</a:t>
            </a:r>
            <a:r>
              <a:rPr lang="zh-CN" altLang="en-US" b="1" u="sng" dirty="0" smtClean="0">
                <a:solidFill>
                  <a:srgbClr val="FF0000"/>
                </a:solidFill>
              </a:rPr>
              <a:t>死生</a:t>
            </a:r>
            <a:r>
              <a:rPr lang="zh-CN" altLang="en-US" b="1" dirty="0" smtClean="0"/>
              <a:t>亦大矣。”岂不痛哉！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algn="r">
              <a:buNone/>
            </a:pPr>
            <a:r>
              <a:rPr lang="en-US" altLang="zh-CN" dirty="0" smtClean="0"/>
              <a:t> </a:t>
            </a:r>
            <a:r>
              <a:rPr lang="en-US" altLang="zh-CN" dirty="0" smtClean="0"/>
              <a:t>                                                    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兰亭集序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已矣</a:t>
            </a:r>
            <a:r>
              <a:rPr lang="zh-CN" altLang="en-US" b="1" dirty="0" smtClean="0"/>
              <a:t>乎！</a:t>
            </a:r>
            <a:r>
              <a:rPr lang="zh-CN" altLang="en-US" b="1" dirty="0" smtClean="0">
                <a:solidFill>
                  <a:srgbClr val="FF0000"/>
                </a:solidFill>
              </a:rPr>
              <a:t>寓形宇内复几时？曷不委心任去</a:t>
            </a:r>
            <a:r>
              <a:rPr lang="zh-CN" altLang="en-US" b="1" dirty="0" smtClean="0">
                <a:solidFill>
                  <a:srgbClr val="FF0000"/>
                </a:solidFill>
              </a:rPr>
              <a:t>留？</a:t>
            </a:r>
            <a:r>
              <a:rPr lang="zh-CN" altLang="en-US" b="1" dirty="0" smtClean="0"/>
              <a:t>胡为乎遑遑欲何</a:t>
            </a:r>
            <a:r>
              <a:rPr lang="zh-CN" altLang="en-US" b="1" dirty="0" smtClean="0"/>
              <a:t>之？</a:t>
            </a:r>
            <a:r>
              <a:rPr lang="zh-CN" altLang="en-US" b="1" dirty="0" smtClean="0">
                <a:solidFill>
                  <a:srgbClr val="FF0000"/>
                </a:solidFill>
              </a:rPr>
              <a:t>富贵非吾</a:t>
            </a:r>
            <a:r>
              <a:rPr lang="zh-CN" altLang="en-US" b="1" dirty="0" smtClean="0">
                <a:solidFill>
                  <a:srgbClr val="FF0000"/>
                </a:solidFill>
              </a:rPr>
              <a:t>愿，</a:t>
            </a:r>
            <a:r>
              <a:rPr lang="zh-CN" altLang="en-US" b="1" dirty="0" smtClean="0">
                <a:solidFill>
                  <a:srgbClr val="FF0000"/>
                </a:solidFill>
              </a:rPr>
              <a:t>帝乡不可</a:t>
            </a:r>
            <a:r>
              <a:rPr lang="zh-CN" altLang="en-US" b="1" dirty="0" smtClean="0">
                <a:solidFill>
                  <a:srgbClr val="FF0000"/>
                </a:solidFill>
              </a:rPr>
              <a:t>期。</a:t>
            </a:r>
            <a:r>
              <a:rPr lang="zh-CN" altLang="en-US" b="1" dirty="0" smtClean="0"/>
              <a:t>怀良辰以孤</a:t>
            </a:r>
            <a:r>
              <a:rPr lang="zh-CN" altLang="en-US" b="1" dirty="0" smtClean="0"/>
              <a:t>往，</a:t>
            </a:r>
            <a:r>
              <a:rPr lang="zh-CN" altLang="en-US" b="1" dirty="0" smtClean="0"/>
              <a:t>或植杖而耘</a:t>
            </a:r>
            <a:r>
              <a:rPr lang="zh-CN" altLang="en-US" b="1" dirty="0" smtClean="0"/>
              <a:t>耔。</a:t>
            </a:r>
            <a:r>
              <a:rPr lang="zh-CN" altLang="en-US" b="1" dirty="0" smtClean="0"/>
              <a:t>登东皋以舒</a:t>
            </a:r>
            <a:r>
              <a:rPr lang="zh-CN" altLang="en-US" b="1" dirty="0" smtClean="0"/>
              <a:t>啸，</a:t>
            </a:r>
            <a:r>
              <a:rPr lang="zh-CN" altLang="en-US" b="1" dirty="0" smtClean="0"/>
              <a:t>临清流而赋诗。聊乘化以归</a:t>
            </a:r>
            <a:r>
              <a:rPr lang="zh-CN" altLang="en-US" b="1" dirty="0" smtClean="0"/>
              <a:t>尽，</a:t>
            </a:r>
            <a:r>
              <a:rPr lang="zh-CN" altLang="en-US" b="1" dirty="0" smtClean="0"/>
              <a:t>乐夫天命复奚</a:t>
            </a:r>
            <a:r>
              <a:rPr lang="zh-CN" altLang="en-US" b="1" dirty="0" smtClean="0"/>
              <a:t>疑。</a:t>
            </a:r>
            <a:endParaRPr lang="en-US" altLang="zh-CN" b="1" dirty="0" smtClean="0"/>
          </a:p>
          <a:p>
            <a:pPr algn="r">
              <a:buNone/>
            </a:pPr>
            <a:r>
              <a:rPr lang="en-US" altLang="zh-CN" b="1" dirty="0" smtClean="0"/>
              <a:t> 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归去来兮辞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如何表现“愁”的？</a:t>
            </a:r>
            <a:endParaRPr lang="zh-CN" altLang="en-US" sz="4800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215" y="1268730"/>
            <a:ext cx="8229600" cy="5283200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b="1" dirty="0" smtClean="0">
                <a:solidFill>
                  <a:srgbClr val="FF0000"/>
                </a:solidFill>
              </a:rPr>
              <a:t>借水</a:t>
            </a:r>
            <a:r>
              <a:rPr lang="zh-CN" altLang="en-US" b="1" dirty="0" smtClean="0">
                <a:solidFill>
                  <a:srgbClr val="FF0000"/>
                </a:solidFill>
              </a:rPr>
              <a:t>起兴喻愁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zh-CN" altLang="en-US" b="1" dirty="0" smtClean="0"/>
              <a:t>行坐叹愁</a:t>
            </a:r>
            <a:endParaRPr lang="en-US" altLang="zh-CN" b="1" dirty="0" smtClean="0"/>
          </a:p>
          <a:p>
            <a:pPr algn="ctr">
              <a:lnSpc>
                <a:spcPct val="200000"/>
              </a:lnSpc>
            </a:pPr>
            <a:r>
              <a:rPr lang="en-US" altLang="zh-CN" b="1" dirty="0" smtClean="0"/>
              <a:t> </a:t>
            </a:r>
            <a:r>
              <a:rPr lang="zh-CN" altLang="en-US" b="1" dirty="0" smtClean="0"/>
              <a:t>吟唱酌酒</a:t>
            </a:r>
            <a:r>
              <a:rPr lang="zh-CN" altLang="en-US" b="1" dirty="0" smtClean="0"/>
              <a:t>消愁</a:t>
            </a:r>
            <a:endParaRPr lang="en-US" altLang="zh-CN" b="1" dirty="0" smtClean="0"/>
          </a:p>
          <a:p>
            <a:pPr algn="ctr">
              <a:lnSpc>
                <a:spcPct val="200000"/>
              </a:lnSpc>
            </a:pPr>
            <a:r>
              <a:rPr lang="zh-CN" altLang="en-US" b="1" dirty="0" smtClean="0"/>
              <a:t>吞声踯躅不敢</a:t>
            </a:r>
            <a:r>
              <a:rPr lang="zh-CN" altLang="en-US" b="1" dirty="0" smtClean="0"/>
              <a:t>言愁</a:t>
            </a:r>
            <a:endParaRPr lang="en-US" altLang="zh-CN" b="1" dirty="0" smtClean="0"/>
          </a:p>
          <a:p>
            <a:pPr algn="ctr">
              <a:lnSpc>
                <a:spcPct val="200000"/>
              </a:lnSpc>
            </a:pP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水与人生的相似点</a:t>
            </a:r>
            <a:endParaRPr lang="zh-CN" altLang="en-US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u="sng" dirty="0" smtClean="0">
                <a:solidFill>
                  <a:srgbClr val="FF0000"/>
                </a:solidFill>
              </a:rPr>
              <a:t>泻</a:t>
            </a:r>
            <a:r>
              <a:rPr lang="zh-CN" altLang="en-US" b="1" dirty="0" smtClean="0"/>
              <a:t>水置平地，</a:t>
            </a:r>
            <a:r>
              <a:rPr lang="zh-CN" altLang="en-US" b="1" dirty="0" smtClean="0">
                <a:solidFill>
                  <a:srgbClr val="FF0000"/>
                </a:solidFill>
              </a:rPr>
              <a:t>各自</a:t>
            </a:r>
            <a:r>
              <a:rPr lang="zh-CN" altLang="en-US" b="1" u="sng" dirty="0" smtClean="0">
                <a:solidFill>
                  <a:srgbClr val="FF0000"/>
                </a:solidFill>
              </a:rPr>
              <a:t>东西南北</a:t>
            </a:r>
            <a:r>
              <a:rPr lang="zh-CN" altLang="en-US" b="1" dirty="0" smtClean="0"/>
              <a:t>流。</a:t>
            </a:r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不可改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不可控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不可知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不可逆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诗歌情感的变化？</a:t>
            </a:r>
            <a:endParaRPr lang="zh-CN" altLang="en-US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0" y="2130425"/>
            <a:ext cx="8964488" cy="1470025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无奈</a:t>
            </a:r>
            <a:r>
              <a:rPr lang="en-US" altLang="zh-CN" b="1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---</a:t>
            </a:r>
            <a:r>
              <a:rPr lang="zh-CN" altLang="en-US" b="1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故作宽慰</a:t>
            </a:r>
            <a:br>
              <a:rPr lang="en-US" altLang="zh-CN" b="1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</a:br>
            <a:r>
              <a:rPr lang="zh-CN" altLang="en-US" b="1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再次希望获得缓解</a:t>
            </a:r>
            <a:r>
              <a:rPr lang="en-US" altLang="zh-CN" b="1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---</a:t>
            </a:r>
            <a:r>
              <a:rPr lang="zh-CN" altLang="en-US" b="1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愤激</a:t>
            </a:r>
            <a:r>
              <a:rPr lang="en-US" altLang="zh-CN" b="1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----</a:t>
            </a:r>
            <a:r>
              <a:rPr lang="zh-CN" altLang="en-US" b="1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隐忍</a:t>
            </a:r>
            <a:endParaRPr lang="zh-CN" altLang="en-US" b="1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b="1" dirty="0" smtClean="0">
                <a:solidFill>
                  <a:srgbClr val="FF0000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行路难 </a:t>
            </a:r>
            <a:r>
              <a:rPr lang="zh-CN" altLang="en-US" sz="4000" b="1" dirty="0" smtClean="0">
                <a:solidFill>
                  <a:srgbClr val="FF0000"/>
                </a:solidFill>
                <a:latin typeface="TypeLand 康熙字典體試用版" pitchFamily="50" charset="-120"/>
                <a:ea typeface="TypeLand 康熙字典體試用版" pitchFamily="50" charset="-120"/>
              </a:rPr>
              <a:t>李白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zh-CN" altLang="en-US" b="1" dirty="0" smtClean="0">
                <a:latin typeface="+mn-ea"/>
              </a:rPr>
              <a:t>金樽清酒斗十千，玉盘珍馐直万钱。</a:t>
            </a:r>
            <a:endParaRPr lang="zh-CN" altLang="en-US" b="1" dirty="0" smtClean="0">
              <a:latin typeface="+mn-ea"/>
            </a:endParaRPr>
          </a:p>
          <a:p>
            <a:pPr lvl="0" algn="ctr"/>
            <a:r>
              <a:rPr lang="zh-CN" altLang="en-US" b="1" dirty="0" smtClean="0">
                <a:latin typeface="+mn-ea"/>
              </a:rPr>
              <a:t>停杯投箸不能食，拔剑四顾心茫然。</a:t>
            </a:r>
            <a:endParaRPr lang="zh-CN" altLang="en-US" b="1" dirty="0" smtClean="0">
              <a:latin typeface="+mn-ea"/>
            </a:endParaRPr>
          </a:p>
          <a:p>
            <a:pPr lvl="0" algn="ctr"/>
            <a:r>
              <a:rPr lang="zh-CN" altLang="en-US" b="1" dirty="0" smtClean="0">
                <a:latin typeface="+mn-ea"/>
              </a:rPr>
              <a:t>欲渡黄河冰塞川，将登太行雪暗天。</a:t>
            </a:r>
            <a:endParaRPr lang="zh-CN" altLang="en-US" b="1" dirty="0" smtClean="0">
              <a:latin typeface="+mn-ea"/>
            </a:endParaRPr>
          </a:p>
          <a:p>
            <a:pPr lvl="0" algn="ctr"/>
            <a:r>
              <a:rPr lang="zh-CN" altLang="en-US" b="1" dirty="0" smtClean="0">
                <a:latin typeface="+mn-ea"/>
              </a:rPr>
              <a:t>闲来垂钓坐溪上，忽复乘舟梦日边。</a:t>
            </a:r>
            <a:endParaRPr lang="zh-CN" altLang="en-US" b="1" dirty="0" smtClean="0">
              <a:latin typeface="+mn-ea"/>
            </a:endParaRPr>
          </a:p>
          <a:p>
            <a:pPr lvl="0" algn="ctr"/>
            <a:r>
              <a:rPr lang="zh-CN" altLang="en-US" b="1" dirty="0" smtClean="0">
                <a:latin typeface="+mn-ea"/>
              </a:rPr>
              <a:t>行路难，行路难，多歧路，今安在。</a:t>
            </a:r>
            <a:endParaRPr lang="zh-CN" altLang="en-US" b="1" dirty="0" smtClean="0">
              <a:latin typeface="+mn-ea"/>
            </a:endParaRPr>
          </a:p>
          <a:p>
            <a:pPr lvl="0" algn="ctr"/>
            <a:r>
              <a:rPr lang="zh-CN" altLang="en-US" b="1" dirty="0" smtClean="0">
                <a:solidFill>
                  <a:srgbClr val="FF0000"/>
                </a:solidFill>
                <a:latin typeface="+mn-ea"/>
              </a:rPr>
              <a:t>长风破浪会有时，直挂云帆济沧海。</a:t>
            </a:r>
            <a:endParaRPr lang="zh-CN" altLang="en-US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79512" y="2708920"/>
            <a:ext cx="8964488" cy="1470025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为什么李白和鲍照的诗歌</a:t>
            </a:r>
            <a:br>
              <a:rPr lang="en-US" altLang="zh-CN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</a:br>
            <a:r>
              <a:rPr lang="zh-CN" altLang="en-US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呈现出不同的境界？</a:t>
            </a:r>
            <a:endParaRPr lang="zh-CN" altLang="en-US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矩形 71"/>
          <p:cNvSpPr/>
          <p:nvPr>
            <p:custDataLst>
              <p:tags r:id="rId1"/>
            </p:custDataLst>
          </p:nvPr>
        </p:nvSpPr>
        <p:spPr>
          <a:xfrm>
            <a:off x="4799171" y="1989137"/>
            <a:ext cx="4344670" cy="3150235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30000"/>
              </a:lnSpc>
            </a:pPr>
            <a:r>
              <a:rPr lang="zh-CN" altLang="en-US" sz="21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  <a:t>行路难（其一）</a:t>
            </a:r>
            <a:endParaRPr lang="en-US" altLang="zh-CN" sz="21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+mn-ea"/>
            </a:endParaRPr>
          </a:p>
          <a:p>
            <a:pPr algn="ctr" defTabSz="685800">
              <a:lnSpc>
                <a:spcPct val="130000"/>
              </a:lnSpc>
            </a:pPr>
            <a:r>
              <a:rPr lang="zh-CN" altLang="en-US" sz="21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  <a:t>唐</a:t>
            </a:r>
            <a:r>
              <a:rPr lang="en-US" altLang="zh-CN" sz="21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  <a:t> </a:t>
            </a:r>
            <a:r>
              <a:rPr lang="zh-CN" altLang="en-US" sz="21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  <a:t>李白</a:t>
            </a:r>
            <a:endParaRPr lang="en-US" altLang="zh-CN" sz="21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+mn-ea"/>
            </a:endParaRPr>
          </a:p>
          <a:p>
            <a:pPr algn="ctr" defTabSz="685800">
              <a:lnSpc>
                <a:spcPct val="130000"/>
              </a:lnSpc>
            </a:pPr>
            <a:r>
              <a:rPr lang="zh-CN" altLang="en-US" sz="21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  <a:t>金樽清酒斗十千，玉盘珍羞直万钱。</a:t>
            </a:r>
            <a:endParaRPr lang="zh-CN" altLang="en-US" sz="21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</a:endParaRPr>
          </a:p>
          <a:p>
            <a:pPr algn="ctr" defTabSz="685800">
              <a:lnSpc>
                <a:spcPct val="130000"/>
              </a:lnSpc>
            </a:pPr>
            <a:r>
              <a:rPr lang="zh-CN" altLang="en-US" sz="21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  <a:t>停杯投箸不能食，拔剑四顾心茫然。</a:t>
            </a:r>
            <a:endParaRPr lang="zh-CN" altLang="en-US" sz="21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</a:endParaRPr>
          </a:p>
          <a:p>
            <a:pPr algn="ctr" defTabSz="685800">
              <a:lnSpc>
                <a:spcPct val="130000"/>
              </a:lnSpc>
            </a:pPr>
            <a:r>
              <a:rPr lang="zh-CN" altLang="en-US" sz="21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  <a:t>欲渡黄河冰塞川，将登太行雪满山。</a:t>
            </a:r>
            <a:endParaRPr lang="zh-CN" altLang="en-US" sz="21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</a:endParaRPr>
          </a:p>
          <a:p>
            <a:pPr algn="ctr" defTabSz="685800">
              <a:lnSpc>
                <a:spcPct val="130000"/>
              </a:lnSpc>
            </a:pPr>
            <a:r>
              <a:rPr lang="zh-CN" altLang="en-US" sz="21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  <a:t>闲来垂钓碧溪上，忽复乘舟梦日边。</a:t>
            </a:r>
            <a:endParaRPr lang="zh-CN" altLang="en-US" sz="21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</a:endParaRPr>
          </a:p>
          <a:p>
            <a:pPr algn="ctr" defTabSz="685800">
              <a:lnSpc>
                <a:spcPct val="130000"/>
              </a:lnSpc>
            </a:pPr>
            <a:r>
              <a:rPr lang="zh-CN" altLang="en-US" sz="21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  <a:t>行路难，行路难，多歧路，今安在？</a:t>
            </a:r>
            <a:endParaRPr lang="zh-CN" altLang="en-US" sz="21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</a:endParaRPr>
          </a:p>
          <a:p>
            <a:pPr algn="ctr" defTabSz="685800">
              <a:lnSpc>
                <a:spcPct val="130000"/>
              </a:lnSpc>
            </a:pPr>
            <a:r>
              <a:rPr lang="zh-CN" altLang="en-US" sz="21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  <a:t>长风破浪会有时，直挂云帆济沧海。</a:t>
            </a:r>
            <a:endParaRPr lang="zh-CN" altLang="en-US" sz="21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775016" y="3908759"/>
            <a:ext cx="309880" cy="299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endParaRPr lang="zh-CN" altLang="en-US" sz="1350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  <a:cs typeface="Arial" panose="020B0604020202020204"/>
            </a:endParaRPr>
          </a:p>
        </p:txBody>
      </p:sp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820952" y="4504449"/>
            <a:ext cx="309880" cy="299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endParaRPr lang="zh-CN" altLang="en-US" sz="1350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  <a:cs typeface="Arial" panose="020B0604020202020204"/>
            </a:endParaRPr>
          </a:p>
        </p:txBody>
      </p:sp>
      <p:sp>
        <p:nvSpPr>
          <p:cNvPr id="11" name="TextBox 1"/>
          <p:cNvSpPr txBox="1"/>
          <p:nvPr>
            <p:custDataLst>
              <p:tags r:id="rId4"/>
            </p:custDataLst>
          </p:nvPr>
        </p:nvSpPr>
        <p:spPr>
          <a:xfrm>
            <a:off x="107315" y="332740"/>
            <a:ext cx="79298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任务：他们面对不公平命运的人生态度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有什么现实意义？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>
            <p:custDataLst>
              <p:tags r:id="rId5"/>
            </p:custDataLst>
          </p:nvPr>
        </p:nvSpPr>
        <p:spPr>
          <a:xfrm>
            <a:off x="-635" y="1988820"/>
            <a:ext cx="4845685" cy="3150235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30000"/>
              </a:lnSpc>
            </a:pP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  <a:t>拟行路难（其四）</a:t>
            </a:r>
            <a:b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</a:b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  <a:t>南朝宋</a:t>
            </a:r>
            <a:r>
              <a:rPr lang="en-US" altLang="zh-CN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  <a:t> </a:t>
            </a: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  <a:t>鲍照</a:t>
            </a:r>
            <a:b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</a:br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  <a:t>泻水置平地，各自东西南北流。</a:t>
            </a:r>
            <a:endParaRPr lang="zh-CN" altLang="en-US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+mn-ea"/>
            </a:endParaRPr>
          </a:p>
          <a:p>
            <a:pPr algn="ctr" defTabSz="685800">
              <a:lnSpc>
                <a:spcPct val="130000"/>
              </a:lnSpc>
            </a:pPr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  <a:t>人生亦有命，安能行叹复坐愁！</a:t>
            </a:r>
            <a:endParaRPr lang="zh-CN" altLang="en-US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+mn-ea"/>
            </a:endParaRPr>
          </a:p>
          <a:p>
            <a:pPr algn="ctr" defTabSz="685800">
              <a:lnSpc>
                <a:spcPct val="130000"/>
              </a:lnSpc>
            </a:pPr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  <a:t>酌酒以自宽，举杯断绝歌路难。</a:t>
            </a:r>
            <a:endParaRPr lang="zh-CN" altLang="en-US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+mn-ea"/>
            </a:endParaRPr>
          </a:p>
          <a:p>
            <a:pPr algn="ctr" defTabSz="685800">
              <a:lnSpc>
                <a:spcPct val="130000"/>
              </a:lnSpc>
            </a:pPr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  <a:t>心非木石岂无感？吞声踯躅不敢言。</a:t>
            </a:r>
            <a:endParaRPr lang="zh-CN" altLang="en-US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  <p:bldP spid="72" grpId="1" animBg="1"/>
      <p:bldP spid="17" grpId="0" bldLvl="0" animBg="1"/>
      <p:bldP spid="17" grpId="1" animBg="1"/>
      <p:bldP spid="11" grpId="0"/>
      <p:bldP spid="1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numCol="1"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</a:rPr>
              <a:t>【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其五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】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zh-CN" altLang="en-US" sz="2400" b="1" dirty="0" smtClean="0"/>
              <a:t>     对案不能食，</a:t>
            </a:r>
            <a:br>
              <a:rPr lang="zh-CN" altLang="en-US" sz="2400" b="1" dirty="0" smtClean="0"/>
            </a:br>
            <a:r>
              <a:rPr lang="zh-CN" altLang="en-US" sz="2400" b="1" dirty="0" smtClean="0"/>
              <a:t>拔剑击柱长叹息。</a:t>
            </a:r>
            <a:br>
              <a:rPr lang="zh-CN" altLang="en-US" sz="2400" b="1" dirty="0" smtClean="0"/>
            </a:br>
            <a:r>
              <a:rPr lang="zh-CN" altLang="en-US" sz="2400" b="1" dirty="0" smtClean="0">
                <a:solidFill>
                  <a:srgbClr val="FF0000"/>
                </a:solidFill>
              </a:rPr>
              <a:t>丈夫生世能几时，</a:t>
            </a:r>
            <a:br>
              <a:rPr lang="zh-CN" altLang="en-US" sz="2400" b="1" dirty="0" smtClean="0">
                <a:solidFill>
                  <a:srgbClr val="FF0000"/>
                </a:solidFill>
              </a:rPr>
            </a:br>
            <a:r>
              <a:rPr lang="zh-CN" altLang="en-US" sz="2400" b="1" dirty="0" smtClean="0">
                <a:solidFill>
                  <a:srgbClr val="FF0000"/>
                </a:solidFill>
              </a:rPr>
              <a:t>安能叠燮垂羽翼。</a:t>
            </a:r>
            <a:br>
              <a:rPr lang="zh-CN" altLang="en-US" sz="2400" b="1" dirty="0" smtClean="0"/>
            </a:br>
            <a:r>
              <a:rPr lang="zh-CN" altLang="en-US" sz="2400" b="1" dirty="0" smtClean="0">
                <a:solidFill>
                  <a:srgbClr val="FF0000"/>
                </a:solidFill>
              </a:rPr>
              <a:t>弃檄罢官去，</a:t>
            </a:r>
            <a:br>
              <a:rPr lang="zh-CN" altLang="en-US" sz="2400" b="1" dirty="0" smtClean="0">
                <a:solidFill>
                  <a:srgbClr val="FF0000"/>
                </a:solidFill>
              </a:rPr>
            </a:br>
            <a:r>
              <a:rPr lang="zh-CN" altLang="en-US" sz="2400" b="1" dirty="0" smtClean="0">
                <a:solidFill>
                  <a:srgbClr val="FF0000"/>
                </a:solidFill>
              </a:rPr>
              <a:t>还家自休息。</a:t>
            </a:r>
            <a:br>
              <a:rPr lang="zh-CN" altLang="en-US" sz="2400" b="1" dirty="0" smtClean="0"/>
            </a:br>
            <a:r>
              <a:rPr lang="zh-CN" altLang="en-US" sz="2400" b="1" dirty="0" smtClean="0"/>
              <a:t>朝出与亲辞，</a:t>
            </a:r>
            <a:br>
              <a:rPr lang="zh-CN" altLang="en-US" sz="2400" b="1" dirty="0" smtClean="0"/>
            </a:br>
            <a:r>
              <a:rPr lang="zh-CN" altLang="en-US" sz="2400" b="1" dirty="0" smtClean="0"/>
              <a:t>暮还在亲侧。</a:t>
            </a:r>
            <a:br>
              <a:rPr lang="zh-CN" altLang="en-US" sz="2400" b="1" dirty="0" smtClean="0"/>
            </a:br>
            <a:r>
              <a:rPr lang="zh-CN" altLang="en-US" sz="2400" b="1" dirty="0" smtClean="0"/>
              <a:t>弄儿床前戏，</a:t>
            </a:r>
            <a:br>
              <a:rPr lang="zh-CN" altLang="en-US" sz="2400" b="1" dirty="0" smtClean="0"/>
            </a:br>
            <a:r>
              <a:rPr lang="zh-CN" altLang="en-US" sz="2400" b="1" dirty="0" smtClean="0"/>
              <a:t>看妇机中织。</a:t>
            </a:r>
            <a:br>
              <a:rPr lang="zh-CN" altLang="en-US" sz="2400" b="1" dirty="0" smtClean="0"/>
            </a:br>
            <a:r>
              <a:rPr lang="zh-CN" altLang="en-US" sz="2400" b="1" u="sng" dirty="0" smtClean="0">
                <a:solidFill>
                  <a:srgbClr val="FF0000"/>
                </a:solidFill>
              </a:rPr>
              <a:t>自古圣贤尽贫贱，</a:t>
            </a:r>
            <a:br>
              <a:rPr lang="zh-CN" altLang="en-US" sz="2400" b="1" u="sng" dirty="0" smtClean="0">
                <a:solidFill>
                  <a:srgbClr val="FF0000"/>
                </a:solidFill>
              </a:rPr>
            </a:br>
            <a:r>
              <a:rPr lang="zh-CN" altLang="en-US" sz="2400" b="1" u="sng" dirty="0" smtClean="0">
                <a:solidFill>
                  <a:srgbClr val="FF0000"/>
                </a:solidFill>
              </a:rPr>
              <a:t>何况我辈孤且直。</a:t>
            </a:r>
            <a:endParaRPr lang="zh-CN" altLang="en-US" sz="24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知人论世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2564904"/>
            <a:ext cx="9144000" cy="1252736"/>
          </a:xfrm>
        </p:spPr>
        <p:txBody>
          <a:bodyPr/>
          <a:lstStyle/>
          <a:p>
            <a:r>
              <a:rPr lang="zh-CN" altLang="en-US" b="1" dirty="0">
                <a:latin typeface="+mn-ea"/>
              </a:rPr>
              <a:t>我国魏晋南北朝时期，实行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门阀制度</a:t>
            </a:r>
            <a:r>
              <a:rPr lang="zh-CN" altLang="en-US" b="1" dirty="0">
                <a:latin typeface="+mn-ea"/>
              </a:rPr>
              <a:t>，造成“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上品无寒门，下品无世族</a:t>
            </a:r>
            <a:r>
              <a:rPr lang="zh-CN" altLang="en-US" b="1" dirty="0">
                <a:latin typeface="+mn-ea"/>
              </a:rPr>
              <a:t>”的局面</a:t>
            </a:r>
            <a:r>
              <a:rPr lang="zh-CN" altLang="en-US" b="1" dirty="0" smtClean="0">
                <a:latin typeface="+mn-ea"/>
              </a:rPr>
              <a:t>。</a:t>
            </a:r>
            <a:endParaRPr lang="zh-CN" altLang="en-US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2420888"/>
            <a:ext cx="8229600" cy="1756792"/>
          </a:xfrm>
        </p:spPr>
        <p:txBody>
          <a:bodyPr/>
          <a:lstStyle/>
          <a:p>
            <a:pPr lvl="0"/>
            <a:r>
              <a:rPr lang="zh-CN" alt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魏晋的门阀制度压制了人才</a:t>
            </a:r>
            <a:endParaRPr lang="zh-CN" altLang="en-US" b="1" dirty="0" smtClean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0"/>
            <a:r>
              <a:rPr lang="zh-CN" alt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唐代开明的思想和繁盛让人充满希望</a:t>
            </a:r>
            <a:endParaRPr lang="zh-CN" altLang="en-US" b="1" dirty="0" smtClean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知人论世</a:t>
            </a:r>
            <a:endParaRPr lang="zh-CN" altLang="en-US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CN" altLang="en-US" b="1" dirty="0" smtClean="0">
                <a:latin typeface="+mn-ea"/>
                <a:cs typeface="+mn-ea"/>
                <a:sym typeface="+mn-lt"/>
              </a:rPr>
              <a:t>鲍照（约</a:t>
            </a:r>
            <a:r>
              <a:rPr lang="en-US" altLang="zh-CN" b="1" dirty="0" smtClean="0">
                <a:latin typeface="+mn-ea"/>
                <a:cs typeface="+mn-ea"/>
                <a:sym typeface="+mn-lt"/>
              </a:rPr>
              <a:t>414—466</a:t>
            </a:r>
            <a:r>
              <a:rPr lang="zh-CN" altLang="en-US" b="1" dirty="0" smtClean="0">
                <a:latin typeface="+mn-ea"/>
                <a:cs typeface="+mn-ea"/>
                <a:sym typeface="+mn-lt"/>
              </a:rPr>
              <a:t>）字明远，祖籍上党，后迁于东海（今江苏涟水附近）。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他与谢灵运、颜延之并称为“元嘉三大家”</a:t>
            </a:r>
            <a:r>
              <a:rPr lang="zh-CN" altLang="en-US" sz="2800" b="1" dirty="0" smtClean="0">
                <a:latin typeface="+mn-ea"/>
              </a:rPr>
              <a:t>，</a:t>
            </a:r>
            <a:r>
              <a:rPr lang="zh-CN" altLang="en-US" b="1" dirty="0" smtClean="0">
                <a:latin typeface="+mn-ea"/>
                <a:cs typeface="+mn-ea"/>
                <a:sym typeface="+mn-lt"/>
              </a:rPr>
              <a:t>但生平遭遇、创作风格与二人有很大不同。</a:t>
            </a:r>
            <a:endParaRPr lang="en-US" altLang="zh-CN" b="1" dirty="0" smtClean="0">
              <a:latin typeface="+mn-ea"/>
              <a:cs typeface="+mn-ea"/>
              <a:sym typeface="+mn-lt"/>
            </a:endParaRPr>
          </a:p>
          <a:p>
            <a:pPr>
              <a:lnSpc>
                <a:spcPct val="110000"/>
              </a:lnSpc>
            </a:pP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鲍照出身寒微，自称“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家世贫贱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”，是“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负锸下农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”（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《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谢秣陵令表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》</a:t>
            </a:r>
            <a:r>
              <a:rPr lang="zh-CN" altLang="en-US" b="1" dirty="0" smtClean="0">
                <a:solidFill>
                  <a:schemeClr val="tx1">
                    <a:lumMod val="50000"/>
                  </a:schemeClr>
                </a:solidFill>
                <a:latin typeface="+mn-ea"/>
              </a:rPr>
              <a:t>）。</a:t>
            </a:r>
            <a:endParaRPr lang="en-US" altLang="zh-CN" b="1" dirty="0" smtClean="0">
              <a:solidFill>
                <a:schemeClr val="tx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b="1" dirty="0" smtClean="0">
                <a:solidFill>
                  <a:schemeClr val="tx1">
                    <a:lumMod val="50000"/>
                  </a:schemeClr>
                </a:solidFill>
                <a:latin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才秀人微，取湮当代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”（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《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诗品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》</a:t>
            </a:r>
            <a:r>
              <a:rPr lang="zh-CN" altLang="en-US" b="1" dirty="0" smtClean="0">
                <a:solidFill>
                  <a:schemeClr val="tx1">
                    <a:lumMod val="50000"/>
                  </a:schemeClr>
                </a:solidFill>
                <a:latin typeface="+mn-ea"/>
              </a:rPr>
              <a:t>语</a:t>
            </a:r>
            <a:r>
              <a:rPr lang="en-US" altLang="zh-CN" b="1" dirty="0" smtClean="0">
                <a:solidFill>
                  <a:schemeClr val="tx1">
                    <a:lumMod val="50000"/>
                  </a:schemeClr>
                </a:solidFill>
                <a:latin typeface="+mn-ea"/>
              </a:rPr>
              <a:t>)</a:t>
            </a:r>
            <a:endParaRPr lang="zh-CN" altLang="en-US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为官经历</a:t>
            </a:r>
            <a:endParaRPr lang="zh-CN" altLang="en-US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tx1">
                    <a:lumMod val="50000"/>
                  </a:schemeClr>
                </a:solidFill>
                <a:latin typeface="+mn-ea"/>
              </a:rPr>
              <a:t>二十多岁时，在临川王刘义庆门下，因献诗被赏识，擢为王国侍郎。以后担任过太学博士及县令等</a:t>
            </a:r>
            <a:r>
              <a:rPr lang="zh-CN" altLang="en-US" b="1" u="sng" dirty="0" smtClean="0">
                <a:solidFill>
                  <a:srgbClr val="FF0000"/>
                </a:solidFill>
                <a:latin typeface="+mn-ea"/>
              </a:rPr>
              <a:t>低级官职</a:t>
            </a:r>
            <a:r>
              <a:rPr lang="zh-CN" altLang="en-US" b="1" dirty="0" smtClean="0">
                <a:solidFill>
                  <a:schemeClr val="tx1">
                    <a:lumMod val="50000"/>
                  </a:schemeClr>
                </a:solidFill>
                <a:latin typeface="+mn-ea"/>
              </a:rPr>
              <a:t>。最后任临海王刘子顼参军，在刘子顼（</a:t>
            </a:r>
            <a:r>
              <a:rPr lang="en-US" altLang="zh-CN" b="1" dirty="0" err="1" smtClean="0">
                <a:solidFill>
                  <a:schemeClr val="tx1">
                    <a:lumMod val="50000"/>
                  </a:schemeClr>
                </a:solidFill>
                <a:latin typeface="+mn-ea"/>
              </a:rPr>
              <a:t>xu</a:t>
            </a:r>
            <a:r>
              <a:rPr lang="zh-CN" altLang="en-US" b="1" dirty="0" smtClean="0">
                <a:solidFill>
                  <a:schemeClr val="tx1">
                    <a:lumMod val="50000"/>
                  </a:schemeClr>
                </a:solidFill>
                <a:latin typeface="+mn-ea"/>
              </a:rPr>
              <a:t>）举兵叛乱失败时，死于乱军中。世人因此称他为鲍参军。有</a:t>
            </a:r>
            <a:r>
              <a:rPr lang="en-US" altLang="zh-CN" b="1" dirty="0" smtClean="0">
                <a:solidFill>
                  <a:schemeClr val="tx1">
                    <a:lumMod val="50000"/>
                  </a:schemeClr>
                </a:solidFill>
                <a:latin typeface="+mn-ea"/>
              </a:rPr>
              <a:t>《</a:t>
            </a:r>
            <a:r>
              <a:rPr lang="zh-CN" altLang="en-US" b="1" dirty="0" smtClean="0">
                <a:solidFill>
                  <a:schemeClr val="tx1">
                    <a:lumMod val="50000"/>
                  </a:schemeClr>
                </a:solidFill>
                <a:latin typeface="+mn-ea"/>
              </a:rPr>
              <a:t>鲍参军集</a:t>
            </a:r>
            <a:r>
              <a:rPr lang="en-US" altLang="zh-CN" b="1" dirty="0" smtClean="0">
                <a:solidFill>
                  <a:schemeClr val="tx1">
                    <a:lumMod val="50000"/>
                  </a:schemeClr>
                </a:solidFill>
                <a:latin typeface="+mn-ea"/>
              </a:rPr>
              <a:t>》</a:t>
            </a:r>
            <a:r>
              <a:rPr lang="zh-CN" altLang="en-US" b="1" dirty="0" smtClean="0">
                <a:solidFill>
                  <a:schemeClr val="tx1">
                    <a:lumMod val="50000"/>
                  </a:schemeClr>
                </a:solidFill>
                <a:latin typeface="+mn-ea"/>
              </a:rPr>
              <a:t>传世。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怀才不遇之</a:t>
            </a:r>
            <a:r>
              <a:rPr lang="zh-CN" altLang="en-US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愁</a:t>
            </a:r>
            <a:br>
              <a:rPr lang="en-US" altLang="zh-CN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</a:br>
            <a:br>
              <a:rPr lang="en-US" altLang="zh-CN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</a:br>
            <a:r>
              <a:rPr lang="zh-CN" altLang="en-US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对门阀制度的控诉</a:t>
            </a:r>
            <a:br>
              <a:rPr lang="en-US" altLang="zh-CN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</a:br>
            <a:endParaRPr lang="zh-CN" altLang="en-US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1520" y="4437112"/>
            <a:ext cx="10404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沈德潜：“妙在不曾说破</a:t>
            </a:r>
            <a:r>
              <a:rPr lang="en-US" altLang="zh-CN" sz="3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,</a:t>
            </a:r>
            <a:r>
              <a:rPr lang="zh-CN" altLang="en-US" sz="3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读之自然生愁。”</a:t>
            </a:r>
            <a:endParaRPr lang="zh-CN" altLang="en-US" sz="3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b="1" dirty="0" smtClean="0"/>
              <a:t>而</a:t>
            </a:r>
            <a:r>
              <a:rPr lang="zh-CN" altLang="en-US" b="1" dirty="0" smtClean="0"/>
              <a:t>宋荣子犹然笑之。且</a:t>
            </a:r>
            <a:r>
              <a:rPr lang="zh-CN" altLang="en-US" b="1" dirty="0" smtClean="0">
                <a:solidFill>
                  <a:srgbClr val="FF0000"/>
                </a:solidFill>
              </a:rPr>
              <a:t>举世誉之而不加劝，举世非之而不加沮，定乎内外之分，辩乎荣辱之境，斯已矣。</a:t>
            </a:r>
            <a:r>
              <a:rPr lang="zh-CN" altLang="en-US" b="1" dirty="0" smtClean="0"/>
              <a:t>彼其于世，未数数然也。虽然，犹有未树也。夫列子御风而行，泠然善也，旬有五日而后反。彼于致福者，未数数然也。此虽免乎行，犹有所待者也。若夫乘天地之正，而御六气之辩，以游无穷者，彼且恶乎待哉？</a:t>
            </a:r>
            <a:r>
              <a:rPr lang="zh-CN" altLang="en-US" b="1" dirty="0" smtClean="0">
                <a:solidFill>
                  <a:srgbClr val="FF0000"/>
                </a:solidFill>
              </a:rPr>
              <a:t>故曰：至人无己，神人无功，圣人无名</a:t>
            </a:r>
            <a:r>
              <a:rPr lang="zh-CN" altLang="en-US" b="1" dirty="0" smtClean="0">
                <a:solidFill>
                  <a:srgbClr val="FF0000"/>
                </a:solidFill>
              </a:rPr>
              <a:t>。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逍遥游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timgsa.baidu.com/timg?image&amp;quality=80&amp;size=b9999_10000&amp;sec=1606361458967&amp;di=4c3c448c1adce2deab66bc0a6c031cb6&amp;imgtype=0&amp;src=http%3A%2F%2Fimg.mp.itc.cn%2Fupload%2F20160316%2Fde8a45e4dbb24271b5e68989588a338e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191936" y="980728"/>
            <a:ext cx="3952064" cy="424847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612576" y="1772816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拟行路难</a:t>
            </a:r>
            <a:endParaRPr lang="zh-CN" altLang="en-US" sz="6000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1520" y="3429000"/>
            <a:ext cx="6400800" cy="1752600"/>
          </a:xfrm>
        </p:spPr>
        <p:txBody>
          <a:bodyPr>
            <a:normAutofit/>
          </a:bodyPr>
          <a:lstStyle/>
          <a:p>
            <a:r>
              <a:rPr lang="zh-CN" altLang="en-US" sz="3600" b="1" dirty="0" smtClean="0"/>
              <a:t>鲍照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3215" y="405130"/>
            <a:ext cx="8555990" cy="1470025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555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活动一：初读诗歌，整体感知</a:t>
            </a:r>
            <a:endParaRPr lang="zh-CN" altLang="en-US" sz="3555" dirty="0" smtClean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5605" y="1917065"/>
            <a:ext cx="83248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学习提示：诗中哪个词明确</a:t>
            </a:r>
            <a:r>
              <a:rPr lang="zh-CN" altLang="en-US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表达诗人的</a:t>
            </a:r>
            <a:r>
              <a:rPr lang="zh-CN" altLang="en-US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情感？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7950" y="125095"/>
            <a:ext cx="8555990" cy="1470025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555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活动二：</a:t>
            </a:r>
            <a:r>
              <a:rPr lang="zh-CN" altLang="en-US" sz="3555" b="1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精读诗歌，探究分析作者的</a:t>
            </a:r>
            <a:r>
              <a:rPr lang="zh-CN" altLang="en-US" sz="3555" b="1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情感</a:t>
            </a:r>
            <a:endParaRPr lang="zh-CN" altLang="en-US" sz="3555" b="1" smtClean="0">
              <a:ln>
                <a:noFill/>
              </a:ln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950" y="1341120"/>
            <a:ext cx="83248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学习提示：</a:t>
            </a:r>
            <a:endParaRPr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409575" y="2171065"/>
            <a:ext cx="65932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1.</a:t>
            </a:r>
            <a:r>
              <a:rPr lang="zh-CN" altLang="en-US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哪些诗句能够体现</a:t>
            </a:r>
            <a:r>
              <a:rPr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“</a:t>
            </a:r>
            <a:r>
              <a:rPr lang="zh-CN" altLang="en-US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愁</a:t>
            </a:r>
            <a:r>
              <a:rPr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”</a:t>
            </a:r>
            <a:r>
              <a:rPr lang="zh-CN" altLang="en-US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？</a:t>
            </a:r>
            <a:endParaRPr lang="en-US" altLang="zh-CN" sz="32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9575" y="3068955"/>
            <a:ext cx="83248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2.</a:t>
            </a:r>
            <a:r>
              <a:rPr lang="zh-CN" altLang="en-US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如何</a:t>
            </a:r>
            <a:r>
              <a:rPr lang="zh-CN" altLang="en-US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表现</a:t>
            </a:r>
            <a:r>
              <a:rPr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“</a:t>
            </a:r>
            <a:r>
              <a:rPr lang="zh-CN" altLang="en-US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愁</a:t>
            </a:r>
            <a:r>
              <a:rPr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”</a:t>
            </a:r>
            <a:r>
              <a:rPr lang="zh-CN" altLang="en-US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？</a:t>
            </a:r>
            <a:endParaRPr lang="zh-CN" altLang="en-US" sz="3200"/>
          </a:p>
        </p:txBody>
      </p:sp>
      <p:sp>
        <p:nvSpPr>
          <p:cNvPr id="6" name="文本框 5"/>
          <p:cNvSpPr txBox="1"/>
          <p:nvPr/>
        </p:nvSpPr>
        <p:spPr>
          <a:xfrm>
            <a:off x="395605" y="4005580"/>
            <a:ext cx="83248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3.</a:t>
            </a:r>
            <a:r>
              <a:rPr lang="zh-CN" altLang="en-US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诗歌情感有什么变化？</a:t>
            </a:r>
            <a:r>
              <a:rPr lang="zh-CN" altLang="en-US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  <a:hlinkClick r:id="rId1" action="ppaction://hlinksldjump"/>
              </a:rPr>
              <a:t>幻灯片</a:t>
            </a:r>
            <a:r>
              <a:rPr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  <a:hlinkClick r:id="rId1" action="ppaction://hlinksldjump"/>
              </a:rPr>
              <a:t> 6</a:t>
            </a:r>
            <a:endParaRPr lang="en-US" altLang="zh-CN" sz="32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21506"/>
          <p:cNvSpPr/>
          <p:nvPr>
            <p:custDataLst>
              <p:tags r:id="rId1"/>
            </p:custDataLst>
          </p:nvPr>
        </p:nvSpPr>
        <p:spPr>
          <a:xfrm>
            <a:off x="585470" y="189230"/>
            <a:ext cx="8201660" cy="4079240"/>
          </a:xfrm>
          <a:prstGeom prst="rect">
            <a:avLst/>
          </a:prstGeom>
          <a:noFill/>
          <a:ln w="12700" cmpd="sng">
            <a:noFill/>
            <a:prstDash val="lgDashDotDot"/>
          </a:ln>
        </p:spPr>
        <p:txBody>
          <a:bodyPr wrap="square" anchor="t" anchorCtr="0">
            <a:spAutoFit/>
            <a:scene3d>
              <a:camera prst="orthographicFront"/>
              <a:lightRig rig="threePt" dir="t"/>
            </a:scene3d>
          </a:bodyPr>
          <a:lstStyle/>
          <a:p>
            <a:pPr indent="457200" algn="just" defTabSz="1089025">
              <a:spcBef>
                <a:spcPct val="40000"/>
              </a:spcBef>
              <a:buClrTx/>
              <a:buSzTx/>
              <a:buFontTx/>
              <a:buNone/>
            </a:pPr>
            <a:r>
              <a:rPr lang="zh-CN" altLang="zh-CN" sz="21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zh-CN" sz="32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zh-CN" sz="3200">
                <a:effectLst/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鲍照（约415—470），字</a:t>
            </a:r>
            <a:r>
              <a:rPr lang="zh-CN" altLang="zh-CN" sz="320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明远</a:t>
            </a:r>
            <a:r>
              <a:rPr lang="zh-CN" altLang="zh-CN" sz="3200">
                <a:effectLst/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，东海（今山东郯城）</a:t>
            </a:r>
            <a:r>
              <a:rPr lang="zh-CN" altLang="en-US" sz="3200">
                <a:effectLst/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人，</a:t>
            </a:r>
            <a:r>
              <a:rPr lang="zh-CN" altLang="en-US" sz="320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  <a:sym typeface="Wingdings" panose="05000000000000000000" pitchFamily="2" charset="2"/>
              </a:rPr>
              <a:t>南朝宋</a:t>
            </a:r>
            <a:r>
              <a:rPr lang="zh-CN" altLang="en-US" sz="3200">
                <a:effectLst/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  <a:sym typeface="Wingdings" panose="05000000000000000000" pitchFamily="2" charset="2"/>
              </a:rPr>
              <a:t>文学家。与北周庾信</a:t>
            </a:r>
            <a:r>
              <a:rPr lang="en-US" altLang="zh-CN" sz="3200">
                <a:effectLst/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  <a:sym typeface="Wingdings" panose="05000000000000000000" pitchFamily="2" charset="2"/>
              </a:rPr>
              <a:t> </a:t>
            </a:r>
            <a:r>
              <a:rPr lang="zh-CN" altLang="en-US" sz="3200">
                <a:effectLst/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  <a:sym typeface="Wingdings" panose="05000000000000000000" pitchFamily="2" charset="2"/>
              </a:rPr>
              <a:t>并称</a:t>
            </a:r>
            <a:r>
              <a:rPr lang="zh-CN" altLang="en-US" sz="320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  <a:sym typeface="Wingdings" panose="05000000000000000000" pitchFamily="2" charset="2"/>
              </a:rPr>
              <a:t>“鲍庾”（或“南照北信”）</a:t>
            </a:r>
            <a:r>
              <a:rPr lang="zh-CN" altLang="en-US" sz="3200">
                <a:effectLst/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  <a:sym typeface="Wingdings" panose="05000000000000000000" pitchFamily="2" charset="2"/>
              </a:rPr>
              <a:t> ；</a:t>
            </a:r>
            <a:r>
              <a:rPr lang="zh-CN" altLang="zh-CN" sz="3200">
                <a:effectLst/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与谢灵运、颜延之并称为</a:t>
            </a:r>
            <a:r>
              <a:rPr lang="zh-CN" altLang="zh-CN" sz="320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“元嘉三大家”</a:t>
            </a:r>
            <a:r>
              <a:rPr lang="zh-CN" altLang="zh-CN" sz="3200">
                <a:effectLst/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。</a:t>
            </a:r>
            <a:endParaRPr lang="en-US" altLang="zh-CN" sz="3200">
              <a:effectLst/>
              <a:latin typeface="宋体" panose="02010600030101010101" pitchFamily="2" charset="-122"/>
              <a:ea typeface="宋体" panose="02010600030101010101" pitchFamily="2" charset="-122"/>
              <a:cs typeface="楷体" panose="02010609060101010101" pitchFamily="49" charset="-122"/>
            </a:endParaRPr>
          </a:p>
          <a:p>
            <a:pPr indent="457200" algn="just">
              <a:spcBef>
                <a:spcPct val="10000"/>
              </a:spcBef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Songti SC Regular" panose="02010800040101010101" charset="-122"/>
              </a:rPr>
              <a:t> 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鲍照出身寒微，自称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“家世贫贱”，曾献诗言志，历任诸王，但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不被重用，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后任临海王刘子顼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(xū)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参军，在刘子顼举兵叛乱失败时，死于乱军中。世人因此称他为</a:t>
            </a:r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鲍参军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3200">
              <a:effectLst/>
              <a:latin typeface="宋体" panose="02010600030101010101" pitchFamily="2" charset="-122"/>
              <a:ea typeface="宋体" panose="02010600030101010101" pitchFamily="2" charset="-122"/>
              <a:cs typeface="楷体" panose="02010609060101010101" pitchFamily="49" charset="-122"/>
              <a:sym typeface="Wingdings" panose="05000000000000000000" pitchFamily="2" charset="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43940" y="4293235"/>
            <a:ext cx="72917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eaLnBrk="1" latinLnBrk="0" hangingPunct="1">
              <a:lnSpc>
                <a:spcPct val="150000"/>
              </a:lnSpc>
            </a:pPr>
            <a:r>
              <a:rPr lang="zh-CN" sz="3200">
                <a:latin typeface="Georgia" panose="02040502050405020303" charset="0"/>
                <a:ea typeface="汉仪中楷简" panose="02010600000101010101" charset="-122"/>
                <a:sym typeface="+mn-ea"/>
              </a:rPr>
              <a:t>白也诗无敌，飘然思不群。</a:t>
            </a:r>
            <a:endParaRPr lang="zh-CN" sz="3200">
              <a:latin typeface="Georgia" panose="02040502050405020303" charset="0"/>
              <a:ea typeface="汉仪中楷简" panose="02010600000101010101" charset="-122"/>
              <a:sym typeface="+mn-ea"/>
            </a:endParaRPr>
          </a:p>
          <a:p>
            <a:pPr marL="0" indent="0" eaLnBrk="1" latinLnBrk="0" hangingPunct="1">
              <a:lnSpc>
                <a:spcPct val="150000"/>
              </a:lnSpc>
            </a:pPr>
            <a:r>
              <a:rPr lang="zh-CN" sz="3200">
                <a:latin typeface="Georgia" panose="02040502050405020303" charset="0"/>
                <a:ea typeface="汉仪中楷简" panose="02010600000101010101" charset="-122"/>
                <a:sym typeface="+mn-ea"/>
              </a:rPr>
              <a:t>清新庾开府，</a:t>
            </a:r>
            <a:r>
              <a:rPr lang="zh-CN" sz="3200">
                <a:solidFill>
                  <a:srgbClr val="FF0000"/>
                </a:solidFill>
                <a:latin typeface="Georgia" panose="02040502050405020303" charset="0"/>
                <a:ea typeface="汉仪中楷简" panose="02010600000101010101" charset="-122"/>
                <a:sym typeface="+mn-ea"/>
              </a:rPr>
              <a:t>俊逸鲍参军</a:t>
            </a:r>
            <a:r>
              <a:rPr lang="zh-CN" sz="3200">
                <a:latin typeface="Georgia" panose="02040502050405020303" charset="0"/>
                <a:ea typeface="汉仪中楷简" panose="02010600000101010101" charset="-122"/>
                <a:sym typeface="+mn-ea"/>
              </a:rPr>
              <a:t>。</a:t>
            </a:r>
            <a:endParaRPr lang="zh-CN" sz="3200" b="1">
              <a:latin typeface="Georgia" panose="02040502050405020303" charset="0"/>
              <a:ea typeface="汉仪中楷简" panose="02010600000101010101" charset="-122"/>
            </a:endParaRPr>
          </a:p>
          <a:p>
            <a:pPr marL="0" indent="0" eaLnBrk="1" latinLnBrk="0" hangingPunct="1">
              <a:lnSpc>
                <a:spcPct val="150000"/>
              </a:lnSpc>
            </a:pPr>
            <a:r>
              <a:rPr lang="en-US" altLang="zh-CN" sz="3200" b="1">
                <a:latin typeface="Georgia" panose="02040502050405020303" charset="0"/>
                <a:ea typeface="汉仪中楷简" panose="02010600000101010101" charset="-122"/>
                <a:sym typeface="+mn-ea"/>
              </a:rPr>
              <a:t>                           </a:t>
            </a:r>
            <a:r>
              <a:rPr lang="en-US" altLang="zh-CN" sz="3200" b="1" smtClean="0">
                <a:latin typeface="Georgia" panose="02040502050405020303" charset="0"/>
                <a:ea typeface="汉仪中楷简" panose="02010600000101010101" charset="-122"/>
                <a:sym typeface="+mn-ea"/>
              </a:rPr>
              <a:t>——</a:t>
            </a:r>
            <a:r>
              <a:rPr lang="zh-CN" altLang="en-US" sz="3200" b="1" smtClean="0">
                <a:latin typeface="Georgia" panose="02040502050405020303" charset="0"/>
                <a:ea typeface="汉仪中楷简" panose="02010600000101010101" charset="-122"/>
                <a:sym typeface="+mn-ea"/>
              </a:rPr>
              <a:t>杜甫</a:t>
            </a:r>
            <a:r>
              <a:rPr lang="zh-CN" altLang="en-US" sz="3200" b="1">
                <a:latin typeface="Georgia" panose="02040502050405020303" charset="0"/>
                <a:ea typeface="汉仪中楷简" panose="02010600000101010101" charset="-122"/>
                <a:sym typeface="+mn-ea"/>
              </a:rPr>
              <a:t>《春日忆李白》</a:t>
            </a:r>
            <a:endParaRPr lang="zh-CN" altLang="en-US" sz="3200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0" y="836930"/>
            <a:ext cx="621030" cy="5060315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pPr algn="ctr" defTabSz="685800"/>
            <a:r>
              <a:rPr lang="zh-CN" altLang="en-US" sz="36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/>
                <a:sym typeface="+mn-ea"/>
              </a:rPr>
              <a:t>资料链接</a:t>
            </a:r>
            <a:endParaRPr lang="zh-CN" altLang="en-US" sz="36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2" grpId="1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5560" y="836930"/>
            <a:ext cx="621030" cy="5060315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pPr algn="ctr" defTabSz="685800"/>
            <a:r>
              <a:rPr lang="zh-CN" altLang="en-US" sz="36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/>
                <a:sym typeface="+mn-ea"/>
              </a:rPr>
              <a:t>资料链接</a:t>
            </a:r>
            <a:endParaRPr lang="zh-CN" altLang="en-US" sz="36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/>
              <a:sym typeface="+mn-ea"/>
            </a:endParaRPr>
          </a:p>
        </p:txBody>
      </p:sp>
      <p:sp>
        <p:nvSpPr>
          <p:cNvPr id="3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28040" y="44133"/>
            <a:ext cx="8088630" cy="49930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210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320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3200" b="1" smtClean="0">
                <a:latin typeface="楷体" panose="02010609060101010101" pitchFamily="49" charset="-122"/>
                <a:ea typeface="楷体" panose="02010609060101010101" pitchFamily="49" charset="-122"/>
              </a:rPr>
              <a:t>魏晋南北朝时期实行</a:t>
            </a:r>
            <a:r>
              <a:rPr lang="zh-CN" altLang="zh-CN" sz="3200" b="1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门阀制度</a:t>
            </a:r>
            <a:r>
              <a:rPr lang="zh-CN" altLang="en-US" sz="3200" b="1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3200" b="1" smtClean="0">
                <a:latin typeface="楷体" panose="02010609060101010101" pitchFamily="49" charset="-122"/>
                <a:ea typeface="楷体" panose="02010609060101010101" pitchFamily="49" charset="-122"/>
              </a:rPr>
              <a:t>士族制度下的门阀士族凭借门第出身就可以做官</a:t>
            </a:r>
            <a:r>
              <a:rPr lang="zh-CN" altLang="en-US" sz="3200" b="1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3200" b="1" smtClean="0">
                <a:latin typeface="楷体" panose="02010609060101010101" pitchFamily="49" charset="-122"/>
                <a:ea typeface="楷体" panose="02010609060101010101" pitchFamily="49" charset="-122"/>
              </a:rPr>
              <a:t>世世代代控制高级官职。这就造成了“</a:t>
            </a:r>
            <a:r>
              <a:rPr lang="zh-CN" altLang="zh-CN" sz="3200" b="1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上品无寒门</a:t>
            </a:r>
            <a:r>
              <a:rPr lang="zh-CN" altLang="en-US" sz="3200" b="1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3200" b="1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下品无世族</a:t>
            </a:r>
            <a:r>
              <a:rPr lang="zh-CN" altLang="zh-CN" sz="3200" b="1" smtClean="0">
                <a:latin typeface="楷体" panose="02010609060101010101" pitchFamily="49" charset="-122"/>
                <a:ea typeface="楷体" panose="02010609060101010101" pitchFamily="49" charset="-122"/>
              </a:rPr>
              <a:t>”的局面。门阀制度阻塞了寒士的仕进之路</a:t>
            </a:r>
            <a:r>
              <a:rPr lang="zh-CN" altLang="en-US" sz="3200" b="1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3200" b="1" smtClean="0">
                <a:latin typeface="楷体" panose="02010609060101010101" pitchFamily="49" charset="-122"/>
                <a:ea typeface="楷体" panose="02010609060101010101" pitchFamily="49" charset="-122"/>
              </a:rPr>
              <a:t>一些才高的寒士自然心怀不平。</a:t>
            </a:r>
            <a:r>
              <a:rPr lang="zh-CN" altLang="zh-CN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这些反映在文学作品中</a:t>
            </a: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就成为这个时期文学的一个特色。</a:t>
            </a:r>
            <a:endParaRPr lang="en-US" altLang="zh-CN" sz="3200" b="1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 fontAlgn="auto">
              <a:lnSpc>
                <a:spcPct val="100000"/>
              </a:lnSpc>
            </a:pPr>
            <a:r>
              <a:rPr lang="en-US" altLang="zh-CN" sz="3200" b="1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3200" b="1" smtClean="0">
                <a:latin typeface="楷体" panose="02010609060101010101" pitchFamily="49" charset="-122"/>
                <a:ea typeface="楷体" panose="02010609060101010101" pitchFamily="49" charset="-122"/>
              </a:rPr>
              <a:t>门阀制度像大山一样压在鲍照身上</a:t>
            </a:r>
            <a:r>
              <a:rPr lang="zh-CN" altLang="en-US" sz="3200" b="1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3200" b="1" smtClean="0">
                <a:latin typeface="楷体" panose="02010609060101010101" pitchFamily="49" charset="-122"/>
                <a:ea typeface="楷体" panose="02010609060101010101" pitchFamily="49" charset="-122"/>
              </a:rPr>
              <a:t>促使他把无比巨大的愤懑不平之气化作《拟行路难》这样的诗篇。</a:t>
            </a:r>
            <a:endParaRPr lang="zh-CN" altLang="zh-CN" sz="3200" b="1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971550" y="5013325"/>
            <a:ext cx="7529830" cy="1568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200"/>
              <a:t>       </a:t>
            </a:r>
            <a:r>
              <a:rPr lang="zh-CN" altLang="en-US" sz="3200"/>
              <a:t>结合资料链接（文学成就、</a:t>
            </a:r>
            <a:r>
              <a:rPr lang="zh-CN" altLang="en-US" sz="3200"/>
              <a:t>志向和社会制度），用一句话概括鲍照的人生。（用</a:t>
            </a:r>
            <a:r>
              <a:rPr lang="en-US" altLang="zh-CN" sz="3200"/>
              <a:t>“</a:t>
            </a:r>
            <a:r>
              <a:rPr lang="zh-CN" altLang="en-US" sz="3200"/>
              <a:t>虽然</a:t>
            </a:r>
            <a:r>
              <a:rPr lang="en-US" altLang="zh-CN" sz="3200"/>
              <a:t>……</a:t>
            </a:r>
            <a:r>
              <a:rPr lang="zh-CN" altLang="en-US" sz="3200"/>
              <a:t>但是</a:t>
            </a:r>
            <a:r>
              <a:rPr lang="en-US" altLang="zh-CN" sz="3200"/>
              <a:t>……”</a:t>
            </a:r>
            <a:r>
              <a:rPr lang="zh-CN" altLang="en-US" sz="3200"/>
              <a:t>的句型）</a:t>
            </a:r>
            <a:endParaRPr lang="zh-CN" alt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7950" y="125095"/>
            <a:ext cx="8555990" cy="1470025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555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活动二：</a:t>
            </a:r>
            <a:r>
              <a:rPr lang="zh-CN" altLang="en-US" sz="3555" b="1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精读诗歌，探究分析作者的</a:t>
            </a:r>
            <a:r>
              <a:rPr lang="zh-CN" altLang="en-US" sz="3555" b="1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情感</a:t>
            </a:r>
            <a:endParaRPr lang="zh-CN" altLang="en-US" sz="3555" b="1" smtClean="0">
              <a:ln>
                <a:noFill/>
              </a:ln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950" y="1341120"/>
            <a:ext cx="83248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学习提示：</a:t>
            </a:r>
            <a:endParaRPr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409575" y="2171065"/>
            <a:ext cx="65932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1.</a:t>
            </a:r>
            <a:r>
              <a:rPr lang="zh-CN" altLang="en-US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哪些诗句能够体现</a:t>
            </a:r>
            <a:r>
              <a:rPr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“</a:t>
            </a:r>
            <a:r>
              <a:rPr lang="zh-CN" altLang="en-US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愁</a:t>
            </a:r>
            <a:r>
              <a:rPr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”</a:t>
            </a:r>
            <a:r>
              <a:rPr lang="zh-CN" altLang="en-US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？</a:t>
            </a:r>
            <a:endParaRPr lang="en-US" altLang="zh-CN" sz="32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9575" y="3068955"/>
            <a:ext cx="83248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2.</a:t>
            </a:r>
            <a:r>
              <a:rPr lang="zh-CN" altLang="en-US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如何</a:t>
            </a:r>
            <a:r>
              <a:rPr lang="zh-CN" altLang="en-US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表现</a:t>
            </a:r>
            <a:r>
              <a:rPr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“</a:t>
            </a:r>
            <a:r>
              <a:rPr lang="zh-CN" altLang="en-US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愁</a:t>
            </a:r>
            <a:r>
              <a:rPr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”</a:t>
            </a:r>
            <a:r>
              <a:rPr lang="zh-CN" altLang="en-US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？</a:t>
            </a:r>
            <a:endParaRPr lang="zh-CN" altLang="en-US" sz="3200"/>
          </a:p>
        </p:txBody>
      </p:sp>
      <p:sp>
        <p:nvSpPr>
          <p:cNvPr id="6" name="文本框 5"/>
          <p:cNvSpPr txBox="1"/>
          <p:nvPr/>
        </p:nvSpPr>
        <p:spPr>
          <a:xfrm>
            <a:off x="395605" y="4005580"/>
            <a:ext cx="83248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3.</a:t>
            </a:r>
            <a:r>
              <a:rPr lang="zh-CN" altLang="en-US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诗歌情感</a:t>
            </a:r>
            <a:r>
              <a:rPr lang="zh-CN" altLang="en-US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有什么变化？</a:t>
            </a:r>
            <a:endParaRPr lang="zh-CN" altLang="en-US" sz="32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>
            <p:custDataLst>
              <p:tags r:id="rId1"/>
            </p:custDataLst>
          </p:nvPr>
        </p:nvSpPr>
        <p:spPr>
          <a:xfrm>
            <a:off x="2194560" y="2390949"/>
            <a:ext cx="1284317" cy="26808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  <a:cs typeface="Arial" panose="020B0604020202020204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2390948" y="3263785"/>
            <a:ext cx="891540" cy="330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  <a:cs typeface="Arial" panose="020B0604020202020204"/>
            </a:endParaRP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3839440" y="2668384"/>
            <a:ext cx="1004801" cy="346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  <a:cs typeface="Arial" panose="020B0604020202020204"/>
            </a:endParaRPr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5042707" y="2390949"/>
            <a:ext cx="1516034" cy="623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  <a:cs typeface="Arial" panose="020B0604020202020204"/>
            </a:endParaRPr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6813319" y="2390949"/>
            <a:ext cx="2014798" cy="1814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  <a:cs typeface="Arial" panose="020B0604020202020204"/>
            </a:endParaRP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765810" y="4375612"/>
            <a:ext cx="7756813" cy="330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  <a:cs typeface="Arial" panose="020B06040202020202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7360" y="45085"/>
            <a:ext cx="8265160" cy="6388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555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活动三：比较阅读，完成以下</a:t>
            </a:r>
            <a:r>
              <a:rPr lang="zh-CN" altLang="en-US" sz="3555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表格</a:t>
            </a:r>
            <a:endParaRPr lang="zh-CN" altLang="en-US" sz="3555" dirty="0" smtClean="0">
              <a:solidFill>
                <a:srgbClr val="FF0000"/>
              </a:solidFill>
              <a:latin typeface="华文行楷" pitchFamily="2" charset="-122"/>
              <a:ea typeface="华文行楷" pitchFamily="2" charset="-122"/>
              <a:sym typeface="+mn-ea"/>
            </a:endParaRPr>
          </a:p>
        </p:txBody>
      </p:sp>
      <p:graphicFrame>
        <p:nvGraphicFramePr>
          <p:cNvPr id="19" name="表格 18"/>
          <p:cNvGraphicFramePr/>
          <p:nvPr>
            <p:custDataLst>
              <p:tags r:id="rId7"/>
            </p:custDataLst>
          </p:nvPr>
        </p:nvGraphicFramePr>
        <p:xfrm>
          <a:off x="611505" y="621030"/>
          <a:ext cx="7639050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995"/>
                <a:gridCol w="1920875"/>
                <a:gridCol w="1928495"/>
                <a:gridCol w="1797685"/>
              </a:tblGrid>
              <a:tr h="57912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3200"/>
                        <a:t>时代</a:t>
                      </a:r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3200"/>
                        <a:t>情感</a:t>
                      </a:r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3200"/>
                        <a:t>原因</a:t>
                      </a:r>
                      <a:endParaRPr lang="zh-CN" altLang="en-US" sz="3200"/>
                    </a:p>
                  </a:txBody>
                  <a:tcPr/>
                </a:tc>
              </a:tr>
              <a:tr h="9448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鲍照</a:t>
                      </a:r>
                      <a:endParaRPr lang="zh-CN" altLang="en-US" sz="2800"/>
                    </a:p>
                    <a:p>
                      <a:pPr>
                        <a:buNone/>
                      </a:pPr>
                      <a:r>
                        <a:rPr lang="zh-CN" altLang="en-US" sz="2800"/>
                        <a:t>《行路难》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9448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李白</a:t>
                      </a:r>
                      <a:endParaRPr lang="zh-CN" altLang="en-US" sz="2800"/>
                    </a:p>
                    <a:p>
                      <a:pPr>
                        <a:buNone/>
                      </a:pPr>
                      <a:r>
                        <a:rPr lang="zh-CN" altLang="en-US" sz="2800"/>
                        <a:t>《行路难》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 vMerge="1">
                  <a:tcPr/>
                </a:tc>
              </a:tr>
              <a:tr h="944880">
                <a:tc gridSpan="4"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结论：</a:t>
                      </a:r>
                      <a:endParaRPr lang="zh-CN" altLang="en-US" sz="2800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72" name="矩形 71"/>
          <p:cNvSpPr/>
          <p:nvPr>
            <p:custDataLst>
              <p:tags r:id="rId8"/>
            </p:custDataLst>
          </p:nvPr>
        </p:nvSpPr>
        <p:spPr>
          <a:xfrm>
            <a:off x="132715" y="4048760"/>
            <a:ext cx="8599805" cy="2442845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30000"/>
              </a:lnSpc>
            </a:pP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  <a:t>行路难（其一）</a:t>
            </a:r>
            <a:r>
              <a:rPr lang="en-US" altLang="zh-CN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  <a:t>  </a:t>
            </a: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  <a:t>唐</a:t>
            </a:r>
            <a:r>
              <a:rPr lang="en-US" altLang="zh-CN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  <a:t> </a:t>
            </a: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  <a:t>李白</a:t>
            </a:r>
            <a:endParaRPr lang="en-US" altLang="zh-CN" sz="28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+mn-ea"/>
            </a:endParaRPr>
          </a:p>
          <a:p>
            <a:pPr algn="l" defTabSz="685800">
              <a:lnSpc>
                <a:spcPct val="130000"/>
              </a:lnSpc>
            </a:pP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+mn-ea"/>
              </a:rPr>
              <a:t>金樽清酒斗十千，玉盘珍羞直万钱停杯投箸不能食，拔剑四顾心茫然。欲渡黄河冰塞川，将登太行雪满山。闲来垂钓碧溪上，忽复乘舟梦日边。行路难，行路难，多歧路，今安在？长风破浪会有时，直挂云帆济沧海。</a:t>
            </a:r>
            <a:endParaRPr lang="zh-CN" altLang="en-US" sz="28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  <p:bldP spid="72" grpId="1" animBg="1"/>
    </p:bldLst>
  </p:timing>
</p:sld>
</file>

<file path=ppt/tags/tag1.xml><?xml version="1.0" encoding="utf-8"?>
<p:tagLst xmlns:p="http://schemas.openxmlformats.org/presentationml/2006/main">
  <p:tag name="AS_UNIQUEID" val="6106"/>
</p:tagLst>
</file>

<file path=ppt/tags/tag10.xml><?xml version="1.0" encoding="utf-8"?>
<p:tagLst xmlns:p="http://schemas.openxmlformats.org/presentationml/2006/main">
  <p:tag name="AS_UNIQUEID" val="5047"/>
</p:tagLst>
</file>

<file path=ppt/tags/tag11.xml><?xml version="1.0" encoding="utf-8"?>
<p:tagLst xmlns:p="http://schemas.openxmlformats.org/presentationml/2006/main">
  <p:tag name="AS_UNIQUEID" val="5048"/>
</p:tagLst>
</file>

<file path=ppt/tags/tag12.xml><?xml version="1.0" encoding="utf-8"?>
<p:tagLst xmlns:p="http://schemas.openxmlformats.org/presentationml/2006/main">
  <p:tag name="AS_UNIQUEID" val="5049"/>
</p:tagLst>
</file>

<file path=ppt/tags/tag13.xml><?xml version="1.0" encoding="utf-8"?>
<p:tagLst xmlns:p="http://schemas.openxmlformats.org/presentationml/2006/main">
  <p:tag name="AS_UNIQUEID" val="829"/>
</p:tagLst>
</file>

<file path=ppt/tags/tag14.xml><?xml version="1.0" encoding="utf-8"?>
<p:tagLst xmlns:p="http://schemas.openxmlformats.org/presentationml/2006/main">
  <p:tag name="AS_UNIQUEID" val="408"/>
</p:tagLst>
</file>

<file path=ppt/tags/tag15.xml><?xml version="1.0" encoding="utf-8"?>
<p:tagLst xmlns:p="http://schemas.openxmlformats.org/presentationml/2006/main">
  <p:tag name="AS_UNIQUEID" val="1279"/>
</p:tagLst>
</file>

<file path=ppt/tags/tag16.xml><?xml version="1.0" encoding="utf-8"?>
<p:tagLst xmlns:p="http://schemas.openxmlformats.org/presentationml/2006/main">
  <p:tag name="AS_UNIQUEID" val="866"/>
</p:tagLst>
</file>

<file path=ppt/tags/tag17.xml><?xml version="1.0" encoding="utf-8"?>
<p:tagLst xmlns:p="http://schemas.openxmlformats.org/presentationml/2006/main">
  <p:tag name="AS_UNIQUEID" val="867"/>
</p:tagLst>
</file>

<file path=ppt/tags/tag18.xml><?xml version="1.0" encoding="utf-8"?>
<p:tagLst xmlns:p="http://schemas.openxmlformats.org/presentationml/2006/main">
  <p:tag name="AS_UNIQUEID" val="868"/>
</p:tagLst>
</file>

<file path=ppt/tags/tag19.xml><?xml version="1.0" encoding="utf-8"?>
<p:tagLst xmlns:p="http://schemas.openxmlformats.org/presentationml/2006/main">
  <p:tag name="AS_UNIQUEID" val="869"/>
</p:tagLst>
</file>

<file path=ppt/tags/tag2.xml><?xml version="1.0" encoding="utf-8"?>
<p:tagLst xmlns:p="http://schemas.openxmlformats.org/presentationml/2006/main">
  <p:tag name="AS_UNIQUEID" val="662"/>
</p:tagLst>
</file>

<file path=ppt/tags/tag20.xml><?xml version="1.0" encoding="utf-8"?>
<p:tagLst xmlns:p="http://schemas.openxmlformats.org/presentationml/2006/main">
  <p:tag name="AS_UNIQUEID" val="871"/>
</p:tagLst>
</file>

<file path=ppt/tags/tag21.xml><?xml version="1.0" encoding="utf-8"?>
<p:tagLst xmlns:p="http://schemas.openxmlformats.org/presentationml/2006/main">
  <p:tag name="AS_UNIQUEID" val="872"/>
</p:tagLst>
</file>

<file path=ppt/tags/tag22.xml><?xml version="1.0" encoding="utf-8"?>
<p:tagLst xmlns:p="http://schemas.openxmlformats.org/presentationml/2006/main">
  <p:tag name="TABLE_ENDDRAG_ORIGIN_RECT" val="601*246"/>
  <p:tag name="TABLE_ENDDRAG_RECT" val="49*71*601*246"/>
</p:tagLst>
</file>

<file path=ppt/tags/tag23.xml><?xml version="1.0" encoding="utf-8"?>
<p:tagLst xmlns:p="http://schemas.openxmlformats.org/presentationml/2006/main">
  <p:tag name="AS_UNIQUEID" val="662"/>
</p:tagLst>
</file>

<file path=ppt/tags/tag24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25.xml><?xml version="1.0" encoding="utf-8"?>
<p:tagLst xmlns:p="http://schemas.openxmlformats.org/presentationml/2006/main">
  <p:tag name="AS_UNIQUEID" val="662"/>
</p:tagLst>
</file>

<file path=ppt/tags/tag26.xml><?xml version="1.0" encoding="utf-8"?>
<p:tagLst xmlns:p="http://schemas.openxmlformats.org/presentationml/2006/main">
  <p:tag name="AS_UNIQUEID" val="667"/>
</p:tagLst>
</file>

<file path=ppt/tags/tag27.xml><?xml version="1.0" encoding="utf-8"?>
<p:tagLst xmlns:p="http://schemas.openxmlformats.org/presentationml/2006/main">
  <p:tag name="AS_UNIQUEID" val="668"/>
</p:tagLst>
</file>

<file path=ppt/tags/tag28.xml><?xml version="1.0" encoding="utf-8"?>
<p:tagLst xmlns:p="http://schemas.openxmlformats.org/presentationml/2006/main">
  <p:tag name="AS_UNIQUEID" val="1209"/>
</p:tagLst>
</file>

<file path=ppt/tags/tag29.xml><?xml version="1.0" encoding="utf-8"?>
<p:tagLst xmlns:p="http://schemas.openxmlformats.org/presentationml/2006/main">
  <p:tag name="AS_UNIQUEID" val="662"/>
</p:tagLst>
</file>

<file path=ppt/tags/tag3.xml><?xml version="1.0" encoding="utf-8"?>
<p:tagLst xmlns:p="http://schemas.openxmlformats.org/presentationml/2006/main">
  <p:tag name="AS_UNIQUEID" val="667"/>
</p:tagLst>
</file>

<file path=ppt/tags/tag30.xml><?xml version="1.0" encoding="utf-8"?>
<p:tagLst xmlns:p="http://schemas.openxmlformats.org/presentationml/2006/main">
  <p:tag name="AS_UNIQUEID" val="6387"/>
</p:tagLst>
</file>

<file path=ppt/tags/tag31.xml><?xml version="1.0" encoding="utf-8"?>
<p:tagLst xmlns:p="http://schemas.openxmlformats.org/presentationml/2006/main">
  <p:tag name="AS_UNIQUEID" val="6388"/>
</p:tagLst>
</file>

<file path=ppt/tags/tag32.xml><?xml version="1.0" encoding="utf-8"?>
<p:tagLst xmlns:p="http://schemas.openxmlformats.org/presentationml/2006/main">
  <p:tag name="AS_UNIQUEID" val="6389"/>
</p:tagLst>
</file>

<file path=ppt/tags/tag33.xml><?xml version="1.0" encoding="utf-8"?>
<p:tagLst xmlns:p="http://schemas.openxmlformats.org/presentationml/2006/main">
  <p:tag name="AS_UNIQUEID" val="6390"/>
</p:tagLst>
</file>

<file path=ppt/tags/tag34.xml><?xml version="1.0" encoding="utf-8"?>
<p:tagLst xmlns:p="http://schemas.openxmlformats.org/presentationml/2006/main">
  <p:tag name="AS_UNIQUEID" val="6392"/>
</p:tagLst>
</file>

<file path=ppt/tags/tag35.xml><?xml version="1.0" encoding="utf-8"?>
<p:tagLst xmlns:p="http://schemas.openxmlformats.org/presentationml/2006/main">
  <p:tag name="AS_UNIQUEID" val="6393"/>
</p:tagLst>
</file>

<file path=ppt/tags/tag36.xml><?xml version="1.0" encoding="utf-8"?>
<p:tagLst xmlns:p="http://schemas.openxmlformats.org/presentationml/2006/main">
  <p:tag name="AS_UNIQUEID" val="6394"/>
</p:tagLst>
</file>

<file path=ppt/tags/tag37.xml><?xml version="1.0" encoding="utf-8"?>
<p:tagLst xmlns:p="http://schemas.openxmlformats.org/presentationml/2006/main">
  <p:tag name="AS_UNIQUEID" val="6395"/>
</p:tagLst>
</file>

<file path=ppt/tags/tag38.xml><?xml version="1.0" encoding="utf-8"?>
<p:tagLst xmlns:p="http://schemas.openxmlformats.org/presentationml/2006/main">
  <p:tag name="AS_UNIQUEID" val="6396"/>
</p:tagLst>
</file>

<file path=ppt/tags/tag39.xml><?xml version="1.0" encoding="utf-8"?>
<p:tagLst xmlns:p="http://schemas.openxmlformats.org/presentationml/2006/main">
  <p:tag name="AS_UNIQUEID" val="6397"/>
</p:tagLst>
</file>

<file path=ppt/tags/tag4.xml><?xml version="1.0" encoding="utf-8"?>
<p:tagLst xmlns:p="http://schemas.openxmlformats.org/presentationml/2006/main">
  <p:tag name="AS_UNIQUEID" val="668"/>
</p:tagLst>
</file>

<file path=ppt/tags/tag40.xml><?xml version="1.0" encoding="utf-8"?>
<p:tagLst xmlns:p="http://schemas.openxmlformats.org/presentationml/2006/main">
  <p:tag name="AS_UNIQUEID" val="6398"/>
</p:tagLst>
</file>

<file path=ppt/tags/tag41.xml><?xml version="1.0" encoding="utf-8"?>
<p:tagLst xmlns:p="http://schemas.openxmlformats.org/presentationml/2006/main">
  <p:tag name="AS_UNIQUEID" val="6399"/>
</p:tagLst>
</file>

<file path=ppt/tags/tag5.xml><?xml version="1.0" encoding="utf-8"?>
<p:tagLst xmlns:p="http://schemas.openxmlformats.org/presentationml/2006/main">
  <p:tag name="AS_UNIQUEID" val="1209"/>
</p:tagLst>
</file>

<file path=ppt/tags/tag6.xml><?xml version="1.0" encoding="utf-8"?>
<p:tagLst xmlns:p="http://schemas.openxmlformats.org/presentationml/2006/main">
  <p:tag name="AS_UNIQUEID" val="662"/>
</p:tagLst>
</file>

<file path=ppt/tags/tag7.xml><?xml version="1.0" encoding="utf-8"?>
<p:tagLst xmlns:p="http://schemas.openxmlformats.org/presentationml/2006/main">
  <p:tag name="AS_UNIQUEID" val="3252"/>
</p:tagLst>
</file>

<file path=ppt/tags/tag8.xml><?xml version="1.0" encoding="utf-8"?>
<p:tagLst xmlns:p="http://schemas.openxmlformats.org/presentationml/2006/main">
  <p:tag name="AS_UNIQUEID" val="829"/>
</p:tagLst>
</file>

<file path=ppt/tags/tag9.xml><?xml version="1.0" encoding="utf-8"?>
<p:tagLst xmlns:p="http://schemas.openxmlformats.org/presentationml/2006/main">
  <p:tag name="AS_UNIQUEID" val="504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2438</Words>
  <Application>WPS 演示</Application>
  <PresentationFormat>全屏显示(4:3)</PresentationFormat>
  <Paragraphs>179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6" baseType="lpstr">
      <vt:lpstr>Arial</vt:lpstr>
      <vt:lpstr>宋体</vt:lpstr>
      <vt:lpstr>Wingdings</vt:lpstr>
      <vt:lpstr>楷体</vt:lpstr>
      <vt:lpstr>Arial</vt:lpstr>
      <vt:lpstr>等线</vt:lpstr>
      <vt:lpstr>华文行楷</vt:lpstr>
      <vt:lpstr>微软雅黑</vt:lpstr>
      <vt:lpstr>Wingdings</vt:lpstr>
      <vt:lpstr>Songti SC Regular</vt:lpstr>
      <vt:lpstr>Georgia</vt:lpstr>
      <vt:lpstr>汉仪中楷简</vt:lpstr>
      <vt:lpstr>黑体</vt:lpstr>
      <vt:lpstr>演示新手书</vt:lpstr>
      <vt:lpstr>Arial Unicode MS</vt:lpstr>
      <vt:lpstr>Calibri</vt:lpstr>
      <vt:lpstr>TypeLand 康熙字典體試用版</vt:lpstr>
      <vt:lpstr>MingLiU-ExtB</vt:lpstr>
      <vt:lpstr>仿宋</vt:lpstr>
      <vt:lpstr>Office 主题</vt:lpstr>
      <vt:lpstr>PowerPoint 演示文稿</vt:lpstr>
      <vt:lpstr>PowerPoint 演示文稿</vt:lpstr>
      <vt:lpstr>拟行路难</vt:lpstr>
      <vt:lpstr>活动一：初读诗歌，整体感知</vt:lpstr>
      <vt:lpstr>活动二：精读诗歌，探究分析作者的情感</vt:lpstr>
      <vt:lpstr>PowerPoint 演示文稿</vt:lpstr>
      <vt:lpstr>PowerPoint 演示文稿</vt:lpstr>
      <vt:lpstr>活动二：精读诗歌，探究分析作者的情感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如何表现“愁”的？</vt:lpstr>
      <vt:lpstr>水与人生的相似点</vt:lpstr>
      <vt:lpstr>诗歌情感的变化？</vt:lpstr>
      <vt:lpstr>无奈---故作宽慰 再次希望获得缓解---愤激----隐忍</vt:lpstr>
      <vt:lpstr>行路难 李白</vt:lpstr>
      <vt:lpstr>为什么李白和鲍照的诗歌 呈现出不同的境界？</vt:lpstr>
      <vt:lpstr>PowerPoint 演示文稿</vt:lpstr>
      <vt:lpstr>知人论世</vt:lpstr>
      <vt:lpstr>PowerPoint 演示文稿</vt:lpstr>
      <vt:lpstr>知人论世</vt:lpstr>
      <vt:lpstr>为官经历</vt:lpstr>
      <vt:lpstr>怀才不遇之愁  对门阀制度的控诉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拟行路难</dc:title>
  <dc:creator>Administrator</dc:creator>
  <cp:lastModifiedBy>我的电脑</cp:lastModifiedBy>
  <cp:revision>10</cp:revision>
  <dcterms:created xsi:type="dcterms:W3CDTF">2020-11-26T00:41:00Z</dcterms:created>
  <dcterms:modified xsi:type="dcterms:W3CDTF">2025-05-29T04:37:02Z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9A6E9873630C4BC9AA71B692900142E6_12</vt:lpwstr>
  </property>
  <property fmtid="{D5CDD505-2E9C-101B-9397-08002B2CF9AE}" pid="3" name="KSOProductBuildVer">
    <vt:lpwstr>2052-12.1.0.21171</vt:lpwstr>
  </property>
</Properties>
</file>