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256" r:id="rId3"/>
    <p:sldId id="261" r:id="rId5"/>
    <p:sldId id="258" r:id="rId6"/>
    <p:sldId id="257" r:id="rId7"/>
    <p:sldId id="270" r:id="rId8"/>
    <p:sldId id="263" r:id="rId9"/>
    <p:sldId id="260" r:id="rId10"/>
    <p:sldId id="264" r:id="rId11"/>
    <p:sldId id="279" r:id="rId12"/>
    <p:sldId id="262" r:id="rId13"/>
    <p:sldId id="259" r:id="rId14"/>
    <p:sldId id="271" r:id="rId15"/>
    <p:sldId id="265" r:id="rId1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38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644c0d48c80b24e4c43b7fee98fee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8603615" cy="68560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678170" y="581917"/>
            <a:ext cx="9144000" cy="2187001"/>
          </a:xfrm>
        </p:spPr>
        <p:txBody>
          <a:bodyPr/>
          <a:lstStyle/>
          <a:p>
            <a:r>
              <a:rPr lang="zh-CN" altLang="en-US" dirty="0">
                <a:effectLst/>
              </a:rPr>
              <a:t>望海潮</a:t>
            </a:r>
            <a:endParaRPr lang="zh-CN" altLang="en-US" dirty="0">
              <a:effectLst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6838315" y="3428683"/>
            <a:ext cx="9144000" cy="1655762"/>
          </a:xfrm>
        </p:spPr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  <a:latin typeface="楷体" charset="0"/>
                <a:ea typeface="楷体" charset="0"/>
              </a:rPr>
              <a:t>柳永</a:t>
            </a:r>
            <a:endParaRPr lang="zh-CN" altLang="en-US" dirty="0">
              <a:solidFill>
                <a:srgbClr val="FF0000"/>
              </a:solidFill>
              <a:latin typeface="楷体" charset="0"/>
              <a:ea typeface="楷体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42405" y="514668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pPr marL="0" indent="0"/>
            <a:r>
              <a:rPr lang="zh-CN" altLang="en-US" sz="1600" b="0" i="0">
                <a:solidFill>
                  <a:srgbClr val="333333"/>
                </a:solidFill>
                <a:highlight>
                  <a:srgbClr val="FFFF00"/>
                </a:highlight>
                <a:latin typeface="-webkit-standard"/>
                <a:ea typeface="-webkit-standard"/>
              </a:rPr>
              <a:t>上有天堂，下有苏杭</a:t>
            </a:r>
            <a:endParaRPr lang="zh-CN" altLang="en-US" sz="1600" b="0" i="0">
              <a:solidFill>
                <a:srgbClr val="333333"/>
              </a:solidFill>
              <a:highlight>
                <a:srgbClr val="FFFF00"/>
              </a:highlight>
              <a:latin typeface="-webkit-standard"/>
              <a:ea typeface="-webkit-standar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/>
              <a:t>拓展思考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1544300" cy="4351655"/>
          </a:xfrm>
        </p:spPr>
        <p:txBody>
          <a:bodyPr/>
          <a:p>
            <a:pPr algn="l" fontAlgn="auto">
              <a:lnSpc>
                <a:spcPct val="190000"/>
              </a:lnSpc>
            </a:pPr>
            <a:r>
              <a:rPr lang="en-US" altLang="zh-CN" sz="3600" dirty="0" err="1">
                <a:solidFill>
                  <a:srgbClr val="FF0000"/>
                </a:solidFill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  <a:sym typeface="+mn-ea"/>
              </a:rPr>
              <a:t>此则宜于红氍（</a:t>
            </a:r>
            <a:r>
              <a:rPr lang="en-US" altLang="zh-CN" sz="3600" dirty="0" err="1">
                <a:solidFill>
                  <a:srgbClr val="FF0000"/>
                </a:solidFill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  <a:sym typeface="+mn-ea"/>
              </a:rPr>
              <a:t>qu）上扮演，非文人声口</a:t>
            </a:r>
            <a:r>
              <a:rPr lang="en-US" altLang="zh-CN" sz="3600" dirty="0">
                <a:solidFill>
                  <a:srgbClr val="FF0000"/>
                </a:solidFill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  <a:sym typeface="+mn-ea"/>
              </a:rPr>
              <a:t>。</a:t>
            </a:r>
            <a:endParaRPr lang="en-US" altLang="zh-CN" sz="3600" dirty="0">
              <a:solidFill>
                <a:srgbClr val="FF0000"/>
              </a:solidFill>
              <a:latin typeface="隶变-简" panose="02010600040101010101" charset="-122"/>
              <a:ea typeface="隶变-简" panose="02010600040101010101" charset="-122"/>
              <a:cs typeface="隶变-简" panose="02010600040101010101" charset="-122"/>
            </a:endParaRPr>
          </a:p>
          <a:p>
            <a:pPr marL="0" indent="0" algn="r" fontAlgn="auto">
              <a:lnSpc>
                <a:spcPct val="190000"/>
              </a:lnSpc>
              <a:buNone/>
            </a:pPr>
            <a:r>
              <a:rPr lang="en-US" altLang="zh-CN" sz="3600" dirty="0">
                <a:solidFill>
                  <a:srgbClr val="FF0000"/>
                </a:solidFill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  <a:sym typeface="+mn-ea"/>
              </a:rPr>
              <a:t>                        ——</a:t>
            </a:r>
            <a:r>
              <a:rPr lang="en-US" altLang="zh-CN" sz="3600" dirty="0" err="1">
                <a:solidFill>
                  <a:srgbClr val="FF0000"/>
                </a:solidFill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  <a:sym typeface="+mn-ea"/>
              </a:rPr>
              <a:t>清·王闿运《湘绮楼评词</a:t>
            </a:r>
            <a:r>
              <a:rPr lang="en-US" altLang="zh-CN" sz="3600" dirty="0">
                <a:solidFill>
                  <a:srgbClr val="FF0000"/>
                </a:solidFill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  <a:sym typeface="+mn-ea"/>
              </a:rPr>
              <a:t>》</a:t>
            </a:r>
            <a:endParaRPr lang="en-US" altLang="zh-CN" sz="3600" b="1" dirty="0">
              <a:solidFill>
                <a:schemeClr val="tx1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  <a:p>
            <a:pPr algn="l" fontAlgn="auto">
              <a:lnSpc>
                <a:spcPct val="190000"/>
              </a:lnSpc>
            </a:pPr>
            <a:r>
              <a:rPr lang="zh-CN" altLang="en-US" sz="3600" b="1" dirty="0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为什么《望海潮》会被评价为 </a:t>
            </a:r>
            <a:r>
              <a:rPr lang="en-US" altLang="zh-CN" sz="3600" b="1" dirty="0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“</a:t>
            </a:r>
            <a:r>
              <a:rPr lang="zh-CN" altLang="en-US" sz="3600" b="1" dirty="0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非文人声口</a:t>
            </a:r>
            <a:r>
              <a:rPr lang="en-US" altLang="zh-CN" sz="3600" b="1" dirty="0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”</a:t>
            </a:r>
            <a:r>
              <a:rPr lang="zh-CN" altLang="en-US" sz="3600" b="1" dirty="0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？</a:t>
            </a:r>
            <a:endParaRPr lang="zh-CN" altLang="en-US" sz="360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063625"/>
            <a:ext cx="12192000" cy="4730115"/>
          </a:xfrm>
        </p:spPr>
        <p:txBody>
          <a:bodyPr/>
          <a:p>
            <a:pPr marL="0" indent="0">
              <a:lnSpc>
                <a:spcPct val="200000"/>
              </a:lnSpc>
              <a:buNone/>
            </a:pPr>
            <a:r>
              <a:rPr lang="zh-CN" altLang="en-US" sz="3200" b="1" dirty="0">
                <a:latin typeface="华文仿宋" panose="02010600040101010101" charset="-122"/>
                <a:ea typeface="华文仿宋" panose="02010600040101010101" charset="-122"/>
                <a:sym typeface="+mn-ea"/>
              </a:rPr>
              <a:t>白居易的</a:t>
            </a:r>
            <a:r>
              <a:rPr lang="en-US" altLang="zh-CN" sz="3200" b="1" dirty="0">
                <a:latin typeface="华文仿宋" panose="02010600040101010101" charset="-122"/>
                <a:ea typeface="华文仿宋" panose="02010600040101010101" charset="-122"/>
                <a:sym typeface="+mn-ea"/>
              </a:rPr>
              <a:t>《</a:t>
            </a:r>
            <a:r>
              <a:rPr lang="zh-CN" altLang="en-US" sz="3200" b="1" dirty="0">
                <a:latin typeface="华文仿宋" panose="02010600040101010101" charset="-122"/>
                <a:ea typeface="华文仿宋" panose="02010600040101010101" charset="-122"/>
                <a:sym typeface="+mn-ea"/>
              </a:rPr>
              <a:t>忆江南</a:t>
            </a:r>
            <a:r>
              <a:rPr lang="en-US" altLang="zh-CN" sz="3200" b="1" dirty="0">
                <a:latin typeface="华文仿宋" panose="02010600040101010101" charset="-122"/>
                <a:ea typeface="华文仿宋" panose="02010600040101010101" charset="-122"/>
                <a:sym typeface="+mn-ea"/>
              </a:rPr>
              <a:t>》</a:t>
            </a:r>
            <a:r>
              <a:rPr lang="zh-CN" altLang="en-US" sz="3200" b="1" dirty="0">
                <a:latin typeface="华文仿宋" panose="02010600040101010101" charset="-122"/>
                <a:ea typeface="华文仿宋" panose="02010600040101010101" charset="-122"/>
                <a:sym typeface="+mn-ea"/>
              </a:rPr>
              <a:t>词</a:t>
            </a:r>
            <a:endParaRPr lang="en-US" altLang="zh-CN" sz="3200" b="1" dirty="0">
              <a:latin typeface="华文仿宋" panose="02010600040101010101" charset="-122"/>
              <a:ea typeface="华文仿宋" panose="02010600040101010101" charset="-122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    江南忆，最忆是杭州。山寺月中寻桂子，郡亭枕上看潮头。何日更重游？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zh-CN" altLang="en-US" sz="3200" b="1" dirty="0">
                <a:latin typeface="华文仿宋" panose="02010600040101010101" charset="-122"/>
                <a:ea typeface="华文仿宋" panose="02010600040101010101" charset="-122"/>
                <a:sym typeface="+mn-ea"/>
              </a:rPr>
              <a:t>与柳永的杭州书写在</a:t>
            </a:r>
            <a:r>
              <a:rPr lang="zh-CN" altLang="en-US" sz="3200" b="1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取材视角、情感落点</a:t>
            </a:r>
            <a:r>
              <a:rPr lang="zh-CN" altLang="en-US" sz="3200" b="1" dirty="0">
                <a:latin typeface="华文仿宋" panose="02010600040101010101" charset="-122"/>
                <a:ea typeface="华文仿宋" panose="02010600040101010101" charset="-122"/>
                <a:sym typeface="+mn-ea"/>
              </a:rPr>
              <a:t>等方面有何不同？</a:t>
            </a:r>
            <a:endParaRPr lang="zh-CN" altLang="en-US" sz="3200" b="1" dirty="0">
              <a:latin typeface="华文仿宋" panose="02010600040101010101" charset="-122"/>
              <a:ea typeface="华文仿宋" panose="02010600040101010101" charset="-122"/>
              <a:sym typeface="+mn-ea"/>
            </a:endParaRPr>
          </a:p>
          <a:p>
            <a:pPr marL="0" indent="0">
              <a:lnSpc>
                <a:spcPct val="130000"/>
              </a:lnSpc>
              <a:buNone/>
            </a:pPr>
            <a:endParaRPr lang="zh-CN" altLang="en-US" sz="3200" b="1" dirty="0">
              <a:latin typeface="华文仿宋" panose="02010600040101010101" charset="-122"/>
              <a:ea typeface="华文仿宋" panose="0201060004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3200" y="1495425"/>
            <a:ext cx="11603355" cy="4351655"/>
          </a:xfrm>
        </p:spPr>
        <p:txBody>
          <a:bodyPr>
            <a:normAutofit lnSpcReduction="10000"/>
          </a:bodyPr>
          <a:p>
            <a:pPr marL="0" indent="0" algn="r">
              <a:lnSpc>
                <a:spcPct val="140000"/>
              </a:lnSpc>
              <a:buFont typeface="Wingdings" panose="05000000000000000000" charset="0"/>
              <a:buNone/>
            </a:pPr>
            <a:r>
              <a:rPr lang="zh-CN" altLang="zh-CN" sz="4000" smtClean="0">
                <a:solidFill>
                  <a:srgbClr val="FF0000"/>
                </a:solidFill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  <a:sym typeface="+mn-ea"/>
              </a:rPr>
              <a:t>城市和人一样，也有记忆，一代代人创造了它之后纷纷离去，却把记忆留在了城市中。</a:t>
            </a:r>
            <a:br>
              <a:rPr lang="en-US" altLang="zh-CN" sz="4000" smtClean="0">
                <a:solidFill>
                  <a:srgbClr val="FF0000"/>
                </a:solidFill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  <a:sym typeface="+mn-ea"/>
              </a:rPr>
            </a:br>
            <a:br>
              <a:rPr lang="en-US" altLang="zh-CN" sz="4000" smtClean="0">
                <a:solidFill>
                  <a:srgbClr val="FF0000"/>
                </a:solidFill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  <a:sym typeface="+mn-ea"/>
              </a:rPr>
            </a:br>
            <a:r>
              <a:rPr lang="en-US" altLang="zh-CN" sz="4000" smtClean="0">
                <a:solidFill>
                  <a:srgbClr val="FF0000"/>
                </a:solidFill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  <a:sym typeface="+mn-ea"/>
              </a:rPr>
              <a:t>       </a:t>
            </a:r>
            <a:r>
              <a:rPr lang="zh-CN" altLang="zh-CN" sz="4000" smtClean="0">
                <a:solidFill>
                  <a:srgbClr val="FF0000"/>
                </a:solidFill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  <a:sym typeface="+mn-ea"/>
              </a:rPr>
              <a:t>——</a:t>
            </a:r>
            <a:r>
              <a:rPr lang="zh-CN" altLang="en-US" sz="4000" smtClean="0">
                <a:solidFill>
                  <a:srgbClr val="FF0000"/>
                </a:solidFill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  <a:sym typeface="+mn-ea"/>
              </a:rPr>
              <a:t>冯骥才</a:t>
            </a:r>
            <a:r>
              <a:rPr lang="zh-CN" altLang="zh-CN" sz="4000" smtClean="0">
                <a:solidFill>
                  <a:srgbClr val="FF0000"/>
                </a:solidFill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  <a:sym typeface="+mn-ea"/>
              </a:rPr>
              <a:t>《城市为什么需要记忆》 </a:t>
            </a:r>
            <a:br>
              <a:rPr lang="zh-CN" altLang="zh-CN" sz="4000" smtClean="0">
                <a:solidFill>
                  <a:srgbClr val="FF0000"/>
                </a:solidFill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  <a:sym typeface="+mn-ea"/>
              </a:rPr>
            </a:br>
            <a:endParaRPr lang="zh-CN" altLang="zh-CN" sz="4000" smtClean="0">
              <a:solidFill>
                <a:srgbClr val="FF0000"/>
              </a:solidFill>
              <a:latin typeface="隶变-简" panose="02010600040101010101" charset="-122"/>
              <a:ea typeface="隶变-简" panose="02010600040101010101" charset="-122"/>
              <a:cs typeface="隶变-简" panose="0201060004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作业布置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40000"/>
              </a:lnSpc>
            </a:pPr>
            <a:r>
              <a:rPr lang="zh-CN" altLang="en-US"/>
              <a:t>背诵</a:t>
            </a:r>
            <a:endParaRPr lang="zh-CN" altLang="en-US"/>
          </a:p>
          <a:p>
            <a:pPr>
              <a:lnSpc>
                <a:spcPct val="140000"/>
              </a:lnSpc>
            </a:pPr>
            <a:r>
              <a:rPr lang="zh-CN" altLang="en-US"/>
              <a:t>与</a:t>
            </a:r>
            <a:r>
              <a:rPr lang="en-US" altLang="zh-CN"/>
              <a:t>《</a:t>
            </a:r>
            <a:r>
              <a:rPr lang="zh-CN" altLang="en-US"/>
              <a:t>扬州慢</a:t>
            </a:r>
            <a:r>
              <a:rPr lang="en-US" altLang="zh-CN"/>
              <a:t>》</a:t>
            </a:r>
            <a:r>
              <a:rPr lang="zh-CN" altLang="en-US"/>
              <a:t>进行对比</a:t>
            </a:r>
            <a:r>
              <a:rPr lang="zh-CN" altLang="en-US"/>
              <a:t>阅读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2600" y="901700"/>
            <a:ext cx="11471910" cy="4351655"/>
          </a:xfrm>
        </p:spPr>
        <p:txBody>
          <a:bodyPr>
            <a:normAutofit lnSpcReduction="10000"/>
          </a:bodyPr>
          <a:p>
            <a:pPr>
              <a:lnSpc>
                <a:spcPct val="230000"/>
              </a:lnSpc>
            </a:pPr>
            <a:r>
              <a:rPr lang="zh-CN" altLang="en-US" sz="4000" b="1" dirty="0">
                <a:solidFill>
                  <a:srgbClr val="FF0000"/>
                </a:solidFill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  <a:sym typeface="+mn-ea"/>
              </a:rPr>
              <a:t>罗大经</a:t>
            </a:r>
            <a:r>
              <a:rPr lang="en-US" altLang="zh-CN" sz="4000" b="1" dirty="0">
                <a:solidFill>
                  <a:srgbClr val="FF0000"/>
                </a:solidFill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  <a:sym typeface="+mn-ea"/>
              </a:rPr>
              <a:t>《</a:t>
            </a:r>
            <a:r>
              <a:rPr lang="zh-CN" altLang="en-US" sz="4000" b="1" dirty="0">
                <a:solidFill>
                  <a:srgbClr val="FF0000"/>
                </a:solidFill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  <a:sym typeface="+mn-ea"/>
              </a:rPr>
              <a:t>鹤林玉露</a:t>
            </a:r>
            <a:r>
              <a:rPr lang="en-US" altLang="zh-CN" sz="4000" b="1" dirty="0">
                <a:solidFill>
                  <a:srgbClr val="FF0000"/>
                </a:solidFill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  <a:sym typeface="+mn-ea"/>
              </a:rPr>
              <a:t>》</a:t>
            </a:r>
            <a:r>
              <a:rPr lang="zh-CN" altLang="en-US" sz="4000" b="1" dirty="0">
                <a:solidFill>
                  <a:srgbClr val="FF0000"/>
                </a:solidFill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  <a:sym typeface="+mn-ea"/>
              </a:rPr>
              <a:t>载：</a:t>
            </a:r>
            <a:endParaRPr lang="zh-CN" altLang="en-US" sz="4000" b="1" dirty="0">
              <a:solidFill>
                <a:srgbClr val="FF0000"/>
              </a:solidFill>
              <a:latin typeface="隶变-简" panose="02010600040101010101" charset="-122"/>
              <a:ea typeface="隶变-简" panose="02010600040101010101" charset="-122"/>
              <a:cs typeface="隶变-简" panose="02010600040101010101" charset="-122"/>
              <a:sym typeface="+mn-ea"/>
            </a:endParaRPr>
          </a:p>
          <a:p>
            <a:pPr>
              <a:lnSpc>
                <a:spcPct val="230000"/>
              </a:lnSpc>
            </a:pPr>
            <a:r>
              <a:rPr lang="zh-CN" altLang="en-US" sz="4000" b="1" dirty="0">
                <a:solidFill>
                  <a:srgbClr val="FF0000"/>
                </a:solidFill>
                <a:latin typeface="隶变-简" panose="02010600040101010101" charset="-122"/>
                <a:ea typeface="隶变-简" panose="02010600040101010101" charset="-122"/>
                <a:cs typeface="隶变-简" panose="02010600040101010101" charset="-122"/>
                <a:sym typeface="+mn-ea"/>
              </a:rPr>
              <a:t>“此词流播，金主亮闻歌，欣然有慕于‘三秋桂子，十里荷花’，遂起投鞭渡江之志。”</a:t>
            </a:r>
            <a:endParaRPr lang="zh-CN" altLang="en-US" sz="4000" b="1" dirty="0">
              <a:solidFill>
                <a:srgbClr val="FF0000"/>
              </a:solidFill>
              <a:latin typeface="隶变-简" panose="02010600040101010101" charset="-122"/>
              <a:ea typeface="隶变-简" panose="02010600040101010101" charset="-122"/>
              <a:cs typeface="隶变-简" panose="0201060004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 b="1"/>
              <a:t>任务一</a:t>
            </a:r>
            <a:r>
              <a:rPr lang="en-US" altLang="zh-CN" b="1"/>
              <a:t>：</a:t>
            </a:r>
            <a:r>
              <a:rPr lang="zh-CN" altLang="en-US" b="1"/>
              <a:t>读</a:t>
            </a:r>
            <a:r>
              <a:rPr lang="en-US" altLang="zh-CN" b="1"/>
              <a:t>·</a:t>
            </a:r>
            <a:r>
              <a:rPr lang="zh-CN" altLang="en-US" b="1">
                <a:latin typeface="隶变-简" panose="02010600040101010101" charset="-122"/>
                <a:ea typeface="隶变-简" panose="02010600040101010101" charset="-122"/>
              </a:rPr>
              <a:t>字音</a:t>
            </a:r>
            <a:endParaRPr lang="zh-CN" altLang="en-US" b="1">
              <a:latin typeface="隶变-简" panose="02010600040101010101" charset="-122"/>
              <a:ea typeface="隶变-简" panose="0201060004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4620" y="1825625"/>
            <a:ext cx="12057380" cy="4351655"/>
          </a:xfrm>
        </p:spPr>
        <p:txBody>
          <a:bodyPr/>
          <a:p>
            <a:pPr>
              <a:lnSpc>
                <a:spcPct val="160000"/>
              </a:lnSpc>
            </a:pPr>
            <a:r>
              <a:rPr lang="zh-CN" altLang="en-US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东南</a:t>
            </a:r>
            <a:r>
              <a:rPr lang="en-US" altLang="zh-CN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/</a:t>
            </a:r>
            <a:r>
              <a:rPr lang="zh-CN" altLang="en-US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形胜，三吴</a:t>
            </a:r>
            <a:r>
              <a:rPr lang="en-US" altLang="zh-CN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/</a:t>
            </a:r>
            <a:r>
              <a:rPr lang="zh-CN" altLang="en-US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都会，钱塘</a:t>
            </a:r>
            <a:r>
              <a:rPr lang="en-US" altLang="zh-CN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/</a:t>
            </a:r>
            <a:r>
              <a:rPr lang="zh-CN" altLang="en-US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自古</a:t>
            </a:r>
            <a:r>
              <a:rPr lang="en-US" altLang="zh-CN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/</a:t>
            </a:r>
            <a:r>
              <a:rPr lang="zh-CN" altLang="en-US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繁</a:t>
            </a:r>
            <a:r>
              <a:rPr lang="zh-CN" altLang="en-US" b="1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</a:rPr>
              <a:t>华</a:t>
            </a:r>
            <a:r>
              <a:rPr lang="zh-CN" altLang="en-US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。烟柳</a:t>
            </a:r>
            <a:r>
              <a:rPr lang="en-US" altLang="zh-CN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/</a:t>
            </a:r>
            <a:r>
              <a:rPr lang="zh-CN" altLang="en-US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画桥，风帘</a:t>
            </a:r>
            <a:r>
              <a:rPr lang="en-US" altLang="zh-CN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/</a:t>
            </a:r>
            <a:r>
              <a:rPr lang="zh-CN" altLang="en-US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翠幕，参差</a:t>
            </a:r>
            <a:r>
              <a:rPr lang="en-US" altLang="zh-CN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/</a:t>
            </a:r>
            <a:r>
              <a:rPr lang="zh-CN" altLang="en-US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十万</a:t>
            </a:r>
            <a:r>
              <a:rPr lang="en-US" altLang="zh-CN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/</a:t>
            </a:r>
            <a:r>
              <a:rPr lang="zh-CN" altLang="en-US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人</a:t>
            </a:r>
            <a:r>
              <a:rPr lang="zh-CN" altLang="en-US" b="1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</a:rPr>
              <a:t>家</a:t>
            </a:r>
            <a:r>
              <a:rPr lang="zh-CN" altLang="en-US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。云树</a:t>
            </a:r>
            <a:r>
              <a:rPr lang="en-US" altLang="zh-CN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/</a:t>
            </a:r>
            <a:r>
              <a:rPr lang="zh-CN" altLang="en-US" b="1" u="sng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绕</a:t>
            </a:r>
            <a:r>
              <a:rPr lang="en-US" altLang="zh-CN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/</a:t>
            </a:r>
            <a:r>
              <a:rPr lang="zh-CN" altLang="en-US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堤沙，怒涛</a:t>
            </a:r>
            <a:r>
              <a:rPr lang="en-US" altLang="zh-CN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/</a:t>
            </a:r>
            <a:r>
              <a:rPr lang="zh-CN" altLang="en-US" b="1" u="sng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卷</a:t>
            </a:r>
            <a:r>
              <a:rPr lang="en-US" altLang="zh-CN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/</a:t>
            </a:r>
            <a:r>
              <a:rPr lang="zh-CN" altLang="en-US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霜雪，天堑</a:t>
            </a:r>
            <a:r>
              <a:rPr lang="en-US" altLang="zh-CN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/</a:t>
            </a:r>
            <a:r>
              <a:rPr lang="zh-CN" altLang="en-US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无</a:t>
            </a:r>
            <a:r>
              <a:rPr lang="zh-CN" altLang="en-US" b="1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</a:rPr>
              <a:t>涯</a:t>
            </a:r>
            <a:r>
              <a:rPr lang="zh-CN" altLang="en-US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。市</a:t>
            </a:r>
            <a:r>
              <a:rPr lang="en-US" altLang="zh-CN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/</a:t>
            </a:r>
            <a:r>
              <a:rPr lang="zh-CN" altLang="en-US" b="1" u="sng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列</a:t>
            </a:r>
            <a:r>
              <a:rPr lang="en-US" altLang="zh-CN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/</a:t>
            </a:r>
            <a:r>
              <a:rPr lang="zh-CN" altLang="en-US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珠玑，户</a:t>
            </a:r>
            <a:r>
              <a:rPr lang="en-US" altLang="zh-CN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/</a:t>
            </a:r>
            <a:r>
              <a:rPr lang="zh-CN" altLang="en-US" b="1" u="sng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盈</a:t>
            </a:r>
            <a:r>
              <a:rPr lang="en-US" altLang="zh-CN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/</a:t>
            </a:r>
            <a:r>
              <a:rPr lang="zh-CN" altLang="en-US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罗绮，</a:t>
            </a:r>
            <a:r>
              <a:rPr lang="zh-CN" altLang="en-US" b="1" u="sng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竞</a:t>
            </a:r>
            <a:r>
              <a:rPr lang="en-US" altLang="zh-CN" b="1" u="sng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/</a:t>
            </a:r>
            <a:r>
              <a:rPr lang="zh-CN" altLang="en-US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豪</a:t>
            </a:r>
            <a:r>
              <a:rPr lang="zh-CN" altLang="en-US" b="1">
                <a:solidFill>
                  <a:schemeClr val="tx1"/>
                </a:solidFill>
                <a:highlight>
                  <a:srgbClr val="FFFF00"/>
                </a:highlight>
                <a:latin typeface="华文仿宋" panose="02010600040101010101" charset="-122"/>
                <a:ea typeface="华文仿宋" panose="02010600040101010101" charset="-122"/>
              </a:rPr>
              <a:t>奢</a:t>
            </a:r>
            <a:r>
              <a:rPr lang="zh-CN" altLang="en-US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。</a:t>
            </a:r>
            <a:endParaRPr lang="zh-CN" altLang="en-US" b="1">
              <a:solidFill>
                <a:schemeClr val="tx1"/>
              </a:solidFill>
              <a:latin typeface="华文仿宋" panose="02010600040101010101" charset="-122"/>
              <a:ea typeface="华文仿宋" panose="02010600040101010101" charset="-122"/>
            </a:endParaRPr>
          </a:p>
          <a:p>
            <a:pPr>
              <a:lnSpc>
                <a:spcPct val="160000"/>
              </a:lnSpc>
            </a:pPr>
            <a:r>
              <a:rPr lang="zh-CN" altLang="en-US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重湖</a:t>
            </a:r>
            <a:r>
              <a:rPr lang="en-US" altLang="zh-CN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/</a:t>
            </a:r>
            <a:r>
              <a:rPr lang="zh-CN" altLang="en-US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叠巘</a:t>
            </a:r>
            <a:r>
              <a:rPr lang="en-US" altLang="zh-CN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/</a:t>
            </a:r>
            <a:r>
              <a:rPr lang="zh-CN" altLang="en-US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清嘉，有</a:t>
            </a:r>
            <a:r>
              <a:rPr lang="en-US" altLang="zh-CN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/</a:t>
            </a:r>
            <a:r>
              <a:rPr lang="zh-CN" altLang="en-US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三秋</a:t>
            </a:r>
            <a:r>
              <a:rPr lang="en-US" altLang="zh-CN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/</a:t>
            </a:r>
            <a:r>
              <a:rPr lang="zh-CN" altLang="en-US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桂子，十里</a:t>
            </a:r>
            <a:r>
              <a:rPr lang="en-US" altLang="zh-CN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/</a:t>
            </a:r>
            <a:r>
              <a:rPr lang="zh-CN" altLang="en-US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荷</a:t>
            </a:r>
            <a:r>
              <a:rPr lang="zh-CN" altLang="en-US" b="1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</a:rPr>
              <a:t>花</a:t>
            </a:r>
            <a:r>
              <a:rPr lang="zh-CN" altLang="en-US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。羌管</a:t>
            </a:r>
            <a:r>
              <a:rPr lang="en-US" altLang="zh-CN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/</a:t>
            </a:r>
            <a:r>
              <a:rPr lang="zh-CN" altLang="en-US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弄</a:t>
            </a:r>
            <a:r>
              <a:rPr lang="en-US" altLang="zh-CN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/</a:t>
            </a:r>
            <a:r>
              <a:rPr lang="zh-CN" altLang="en-US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晴，菱歌</a:t>
            </a:r>
            <a:r>
              <a:rPr lang="en-US" altLang="zh-CN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/</a:t>
            </a:r>
            <a:r>
              <a:rPr lang="zh-CN" altLang="en-US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泛</a:t>
            </a:r>
            <a:r>
              <a:rPr lang="en-US" altLang="zh-CN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/</a:t>
            </a:r>
            <a:r>
              <a:rPr lang="zh-CN" altLang="en-US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夜，嬉嬉</a:t>
            </a:r>
            <a:r>
              <a:rPr lang="en-US" altLang="zh-CN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/</a:t>
            </a:r>
            <a:r>
              <a:rPr lang="zh-CN" altLang="en-US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钓叟</a:t>
            </a:r>
            <a:r>
              <a:rPr lang="en-US" altLang="zh-CN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/</a:t>
            </a:r>
            <a:r>
              <a:rPr lang="zh-CN" altLang="en-US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莲</a:t>
            </a:r>
            <a:r>
              <a:rPr lang="zh-CN" altLang="en-US" b="1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</a:rPr>
              <a:t>娃</a:t>
            </a:r>
            <a:r>
              <a:rPr lang="zh-CN" altLang="en-US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。千骑</a:t>
            </a:r>
            <a:r>
              <a:rPr lang="en-US" altLang="zh-CN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/</a:t>
            </a:r>
            <a:r>
              <a:rPr lang="zh-CN" altLang="en-US" b="1" u="sng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拥</a:t>
            </a:r>
            <a:r>
              <a:rPr lang="en-US" altLang="zh-CN" b="1" u="sng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/</a:t>
            </a:r>
            <a:r>
              <a:rPr lang="zh-CN" altLang="en-US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高牙，乘醉</a:t>
            </a:r>
            <a:r>
              <a:rPr lang="en-US" altLang="zh-CN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/</a:t>
            </a:r>
            <a:r>
              <a:rPr lang="zh-CN" altLang="en-US" b="1" u="sng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听</a:t>
            </a:r>
            <a:r>
              <a:rPr lang="en-US" altLang="zh-CN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/</a:t>
            </a:r>
            <a:r>
              <a:rPr lang="zh-CN" altLang="en-US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箫鼓，吟赏</a:t>
            </a:r>
            <a:r>
              <a:rPr lang="en-US" altLang="zh-CN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/</a:t>
            </a:r>
            <a:r>
              <a:rPr lang="zh-CN" altLang="en-US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烟</a:t>
            </a:r>
            <a:r>
              <a:rPr lang="zh-CN" altLang="en-US" b="1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</a:rPr>
              <a:t>霞</a:t>
            </a:r>
            <a:r>
              <a:rPr lang="zh-CN" altLang="en-US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。异日</a:t>
            </a:r>
            <a:r>
              <a:rPr lang="en-US" altLang="zh-CN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/</a:t>
            </a:r>
            <a:r>
              <a:rPr lang="zh-CN" altLang="en-US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图将</a:t>
            </a:r>
            <a:r>
              <a:rPr lang="en-US" altLang="zh-CN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/</a:t>
            </a:r>
            <a:r>
              <a:rPr lang="zh-CN" altLang="en-US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好景，归去</a:t>
            </a:r>
            <a:r>
              <a:rPr lang="en-US" altLang="zh-CN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/</a:t>
            </a:r>
            <a:r>
              <a:rPr lang="zh-CN" altLang="en-US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凤池</a:t>
            </a:r>
            <a:r>
              <a:rPr lang="en-US" altLang="zh-CN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/</a:t>
            </a:r>
            <a:r>
              <a:rPr lang="zh-CN" altLang="en-US" b="1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</a:rPr>
              <a:t>夸</a:t>
            </a:r>
            <a:r>
              <a:rPr lang="zh-CN" altLang="en-US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。</a:t>
            </a:r>
            <a:endParaRPr lang="zh-CN" altLang="en-US" b="1">
              <a:solidFill>
                <a:schemeClr val="tx1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>
                <a:solidFill>
                  <a:schemeClr val="tx1"/>
                </a:solidFill>
              </a:rPr>
              <a:t>任务二</a:t>
            </a:r>
            <a:r>
              <a:rPr lang="en-US" altLang="zh-CN">
                <a:solidFill>
                  <a:schemeClr val="tx1"/>
                </a:solidFill>
              </a:rPr>
              <a:t>：</a:t>
            </a:r>
            <a:r>
              <a:rPr lang="zh-CN" altLang="en-US">
                <a:solidFill>
                  <a:schemeClr val="tx1"/>
                </a:solidFill>
              </a:rPr>
              <a:t>读</a:t>
            </a:r>
            <a:r>
              <a:rPr lang="en-US" altLang="zh-CN">
                <a:solidFill>
                  <a:schemeClr val="tx1"/>
                </a:solidFill>
              </a:rPr>
              <a:t>·</a:t>
            </a:r>
            <a:r>
              <a:rPr lang="zh-CN" altLang="en-US">
                <a:solidFill>
                  <a:srgbClr val="FF0000"/>
                </a:solidFill>
                <a:latin typeface="隶变-简" panose="02010600040101010101" charset="-122"/>
                <a:ea typeface="隶变-简" panose="02010600040101010101" charset="-122"/>
              </a:rPr>
              <a:t>意象</a:t>
            </a:r>
            <a:endParaRPr lang="zh-CN" altLang="en-US">
              <a:solidFill>
                <a:srgbClr val="FF0000"/>
              </a:solidFill>
              <a:latin typeface="隶变-简" panose="02010600040101010101" charset="-122"/>
              <a:ea typeface="隶变-简" panose="0201060004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913630"/>
          </a:xfrm>
        </p:spPr>
        <p:txBody>
          <a:bodyPr>
            <a:noAutofit/>
          </a:bodyPr>
          <a:p>
            <a:pPr>
              <a:lnSpc>
                <a:spcPct val="170000"/>
              </a:lnSpc>
            </a:pPr>
            <a:r>
              <a:rPr lang="zh-CN" altLang="en-US" sz="2700" b="1" dirty="0">
                <a:latin typeface="华文仿宋" panose="02010600040101010101" charset="-122"/>
                <a:ea typeface="华文仿宋" panose="02010600040101010101" charset="-122"/>
                <a:sym typeface="+mn-ea"/>
              </a:rPr>
              <a:t>“异日图将好景”本词描绘了怎样一幅</a:t>
            </a:r>
            <a:r>
              <a:rPr lang="zh-CN" altLang="en-US" sz="2700" b="1" u="sng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好</a:t>
            </a:r>
            <a:r>
              <a:rPr lang="zh-CN" altLang="en-US" sz="2700" b="1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景</a:t>
            </a:r>
            <a:r>
              <a:rPr lang="en-US" altLang="zh-CN" sz="2700" b="1" dirty="0">
                <a:latin typeface="华文仿宋" panose="02010600040101010101" charset="-122"/>
                <a:ea typeface="华文仿宋" panose="02010600040101010101" charset="-122"/>
                <a:sym typeface="+mn-ea"/>
              </a:rPr>
              <a:t>？</a:t>
            </a:r>
            <a:endParaRPr lang="zh-CN" altLang="en-US" sz="2700" b="1" dirty="0">
              <a:latin typeface="华文仿宋" panose="02010600040101010101" charset="-122"/>
              <a:ea typeface="华文仿宋" panose="02010600040101010101" charset="-122"/>
              <a:sym typeface="+mn-ea"/>
            </a:endParaRPr>
          </a:p>
          <a:p>
            <a:pPr>
              <a:lnSpc>
                <a:spcPct val="170000"/>
              </a:lnSpc>
            </a:pPr>
            <a:r>
              <a:rPr lang="zh-CN" altLang="en-US" sz="2700" b="1" dirty="0">
                <a:latin typeface="华文仿宋" panose="02010600040101010101" charset="-122"/>
                <a:ea typeface="华文仿宋" panose="02010600040101010101" charset="-122"/>
                <a:sym typeface="+mn-ea"/>
              </a:rPr>
              <a:t>找意象</a:t>
            </a:r>
            <a:r>
              <a:rPr lang="en-US" altLang="zh-CN" sz="2700" b="1" dirty="0">
                <a:latin typeface="华文仿宋" panose="02010600040101010101" charset="-122"/>
                <a:ea typeface="华文仿宋" panose="02010600040101010101" charset="-122"/>
                <a:sym typeface="+mn-ea"/>
              </a:rPr>
              <a:t>｜</a:t>
            </a:r>
            <a:r>
              <a:rPr lang="zh-CN" altLang="en-US" sz="2700" b="1" dirty="0">
                <a:latin typeface="华文仿宋" panose="02010600040101010101" charset="-122"/>
                <a:ea typeface="华文仿宋" panose="02010600040101010101" charset="-122"/>
                <a:sym typeface="+mn-ea"/>
              </a:rPr>
              <a:t>分类</a:t>
            </a:r>
            <a:r>
              <a:rPr lang="en-US" altLang="zh-CN" sz="2700" b="1" dirty="0">
                <a:latin typeface="华文仿宋" panose="02010600040101010101" charset="-122"/>
                <a:ea typeface="华文仿宋" panose="02010600040101010101" charset="-122"/>
                <a:sym typeface="+mn-ea"/>
              </a:rPr>
              <a:t>｜</a:t>
            </a:r>
            <a:r>
              <a:rPr lang="zh-CN" altLang="en-US" sz="2700" b="1" dirty="0">
                <a:latin typeface="华文仿宋" panose="02010600040101010101" charset="-122"/>
                <a:ea typeface="华文仿宋" panose="02010600040101010101" charset="-122"/>
                <a:sym typeface="+mn-ea"/>
              </a:rPr>
              <a:t>意象的特点</a:t>
            </a:r>
            <a:r>
              <a:rPr lang="en-US" altLang="zh-CN" sz="2700" b="1" dirty="0">
                <a:latin typeface="华文仿宋" panose="02010600040101010101" charset="-122"/>
                <a:ea typeface="华文仿宋" panose="02010600040101010101" charset="-122"/>
                <a:sym typeface="+mn-ea"/>
              </a:rPr>
              <a:t>（</a:t>
            </a:r>
            <a:r>
              <a:rPr lang="zh-CN" altLang="en-US" sz="2700" b="1" dirty="0">
                <a:latin typeface="华文仿宋" panose="02010600040101010101" charset="-122"/>
                <a:ea typeface="华文仿宋" panose="02010600040101010101" charset="-122"/>
                <a:sym typeface="+mn-ea"/>
              </a:rPr>
              <a:t>形容词</a:t>
            </a:r>
            <a:r>
              <a:rPr lang="en-US" altLang="zh-CN" sz="2700" b="1" dirty="0">
                <a:latin typeface="华文仿宋" panose="02010600040101010101" charset="-122"/>
                <a:ea typeface="华文仿宋" panose="02010600040101010101" charset="-122"/>
                <a:sym typeface="+mn-ea"/>
              </a:rPr>
              <a:t>）</a:t>
            </a:r>
            <a:endParaRPr lang="en-US" altLang="zh-CN" sz="2700" b="1" dirty="0">
              <a:latin typeface="华文仿宋" panose="02010600040101010101" charset="-122"/>
              <a:ea typeface="华文仿宋" panose="02010600040101010101" charset="-122"/>
              <a:sym typeface="+mn-ea"/>
            </a:endParaRPr>
          </a:p>
          <a:p>
            <a:pPr>
              <a:lnSpc>
                <a:spcPct val="170000"/>
              </a:lnSpc>
            </a:pPr>
            <a:r>
              <a:rPr lang="en-US" altLang="zh-CN" sz="2700" b="1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《</a:t>
            </a:r>
            <a:r>
              <a:rPr lang="zh-CN" altLang="en-US" sz="2700" b="1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望海潮</a:t>
            </a:r>
            <a:r>
              <a:rPr lang="en-US" altLang="zh-CN" sz="2700" b="1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》</a:t>
            </a:r>
            <a:r>
              <a:rPr lang="zh-CN" altLang="en-US" sz="2700" b="1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所描绘的西湖图景和“西湖十景”，柳永的“杭州图册”在</a:t>
            </a:r>
            <a:r>
              <a:rPr lang="zh-CN" altLang="en-US" sz="2700" b="1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选景上</a:t>
            </a:r>
            <a:r>
              <a:rPr lang="zh-CN" altLang="en-US" sz="2700" b="1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有何特点？</a:t>
            </a:r>
            <a:endParaRPr lang="en-US" altLang="zh-CN" sz="2700" b="1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zh-CN" altLang="en-US" sz="2700" dirty="0">
                <a:latin typeface="楷体" charset="0"/>
                <a:ea typeface="楷体" charset="0"/>
                <a:cs typeface="楷体" charset="0"/>
                <a:sym typeface="+mn-ea"/>
              </a:rPr>
              <a:t>西湖十景</a:t>
            </a:r>
            <a:r>
              <a:rPr lang="en-US" altLang="zh-CN" sz="2700" dirty="0">
                <a:latin typeface="楷体" charset="0"/>
                <a:ea typeface="楷体" charset="0"/>
                <a:cs typeface="楷体" charset="0"/>
                <a:sym typeface="+mn-ea"/>
              </a:rPr>
              <a:t>——</a:t>
            </a:r>
            <a:r>
              <a:rPr lang="zh-CN" altLang="en-US" sz="2700" dirty="0">
                <a:latin typeface="楷体" charset="0"/>
                <a:ea typeface="楷体" charset="0"/>
                <a:cs typeface="楷体" charset="0"/>
                <a:sym typeface="+mn-ea"/>
              </a:rPr>
              <a:t>苏堤春晓、曲院风荷、平湖秋月、断桥残雪、花港观鱼、柳浪闻莺、三潭印月、双峰插云、雷峰夕照、南屏晚钟。</a:t>
            </a:r>
            <a:endParaRPr lang="zh-CN" altLang="en-US" sz="2700" dirty="0">
              <a:latin typeface="楷体" charset="0"/>
              <a:ea typeface="楷体" charset="0"/>
              <a:cs typeface="楷体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/>
          <p:nvPr>
            <p:ph idx="1"/>
          </p:nvPr>
        </p:nvSpPr>
        <p:spPr>
          <a:xfrm>
            <a:off x="1910715" y="1200785"/>
            <a:ext cx="9199880" cy="5790565"/>
          </a:xfrm>
        </p:spPr>
        <p:txBody>
          <a:bodyPr>
            <a:normAutofit lnSpcReduction="10000"/>
          </a:bodyPr>
          <a:lstStyle/>
          <a:p>
            <a:pPr marL="0" indent="0">
              <a:buFont typeface="Wingdings" panose="05000000000000000000" charset="0"/>
              <a:buNone/>
            </a:pPr>
            <a:r>
              <a:rPr lang="en-US" altLang="zh-CN" sz="3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endParaRPr lang="en-US" altLang="zh-CN" sz="36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9810" y="772160"/>
            <a:ext cx="4199255" cy="55968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635" y="984885"/>
            <a:ext cx="5113020" cy="53841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880"/>
          </a:xfrm>
        </p:spPr>
        <p:txBody>
          <a:bodyPr/>
          <a:p>
            <a:pPr algn="ctr"/>
            <a:r>
              <a:rPr lang="zh-CN" altLang="en-US">
                <a:solidFill>
                  <a:srgbClr val="FF0000"/>
                </a:solidFill>
              </a:rPr>
              <a:t>选景</a:t>
            </a:r>
            <a:r>
              <a:rPr lang="en-US" altLang="zh-CN">
                <a:solidFill>
                  <a:srgbClr val="FF0000"/>
                </a:solidFill>
              </a:rPr>
              <a:t>：</a:t>
            </a:r>
            <a:r>
              <a:rPr lang="zh-CN" altLang="en-US">
                <a:solidFill>
                  <a:srgbClr val="FF0000"/>
                </a:solidFill>
              </a:rPr>
              <a:t>形胜</a:t>
            </a:r>
            <a:r>
              <a:rPr lang="en-US" altLang="zh-CN">
                <a:solidFill>
                  <a:srgbClr val="FF0000"/>
                </a:solidFill>
              </a:rPr>
              <a:t>     </a:t>
            </a:r>
            <a:r>
              <a:rPr lang="zh-CN" altLang="en-US">
                <a:solidFill>
                  <a:srgbClr val="FF0000"/>
                </a:solidFill>
              </a:rPr>
              <a:t>都会</a:t>
            </a:r>
            <a:r>
              <a:rPr lang="en-US" altLang="zh-CN">
                <a:solidFill>
                  <a:srgbClr val="FF0000"/>
                </a:solidFill>
              </a:rPr>
              <a:t>     </a:t>
            </a:r>
            <a:r>
              <a:rPr lang="zh-CN" altLang="en-US">
                <a:solidFill>
                  <a:srgbClr val="FF0000"/>
                </a:solidFill>
              </a:rPr>
              <a:t>繁华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algn="ctr"/>
            <a:r>
              <a:rPr lang="zh-CN" altLang="en-US"/>
              <a:t>西湖的美景</a:t>
            </a:r>
            <a:endParaRPr lang="zh-CN" altLang="en-US"/>
          </a:p>
          <a:p>
            <a:pPr algn="ctr"/>
            <a:r>
              <a:rPr lang="zh-CN" altLang="en-US"/>
              <a:t>钱</a:t>
            </a:r>
            <a:r>
              <a:rPr lang="zh-CN" altLang="en-US"/>
              <a:t>塘江潮的壮观</a:t>
            </a:r>
            <a:endParaRPr lang="zh-CN" altLang="en-US"/>
          </a:p>
          <a:p>
            <a:pPr algn="ctr"/>
            <a:r>
              <a:rPr lang="zh-CN" altLang="en-US"/>
              <a:t>杭州市区的繁华富庶</a:t>
            </a:r>
            <a:endParaRPr lang="zh-CN" altLang="en-US"/>
          </a:p>
          <a:p>
            <a:pPr algn="ctr"/>
            <a:r>
              <a:rPr lang="zh-CN" altLang="en-US"/>
              <a:t>当地上层人物的享乐</a:t>
            </a:r>
            <a:endParaRPr lang="zh-CN" altLang="en-US"/>
          </a:p>
          <a:p>
            <a:pPr algn="ctr"/>
            <a:r>
              <a:rPr lang="zh-CN" altLang="en-US"/>
              <a:t>下层人民的劳动生活</a:t>
            </a:r>
            <a:endParaRPr lang="zh-CN" altLang="en-US"/>
          </a:p>
          <a:p>
            <a:pPr algn="ctr"/>
            <a:endParaRPr lang="zh-CN" altLang="en-US"/>
          </a:p>
          <a:p>
            <a:pPr algn="ctr"/>
            <a:r>
              <a:rPr lang="zh-CN" altLang="en-US"/>
              <a:t>优美壮丽、生动活泼</a:t>
            </a:r>
            <a:endParaRPr lang="zh-CN" altLang="en-US"/>
          </a:p>
          <a:p>
            <a:pPr algn="ctr"/>
            <a:r>
              <a:rPr lang="zh-CN" altLang="en-US"/>
              <a:t>杭州的锦山秀水</a:t>
            </a:r>
            <a:r>
              <a:rPr lang="en-US" altLang="zh-CN"/>
              <a:t>            </a:t>
            </a:r>
            <a:r>
              <a:rPr lang="zh-CN" altLang="en-US"/>
              <a:t>当时当地的风土人情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/>
              <a:t>任务三</a:t>
            </a:r>
            <a:r>
              <a:rPr lang="en-US" altLang="zh-CN"/>
              <a:t>：</a:t>
            </a:r>
            <a:r>
              <a:rPr lang="zh-CN" altLang="en-US"/>
              <a:t>读</a:t>
            </a:r>
            <a:r>
              <a:rPr lang="en-US" altLang="zh-CN"/>
              <a:t>·</a:t>
            </a:r>
            <a:r>
              <a:rPr lang="zh-CN" altLang="en-US">
                <a:solidFill>
                  <a:srgbClr val="FF0000"/>
                </a:solidFill>
                <a:latin typeface="隶变-简" panose="02010600040101010101" charset="-122"/>
                <a:ea typeface="隶变-简" panose="02010600040101010101" charset="-122"/>
              </a:rPr>
              <a:t>柳永</a:t>
            </a:r>
            <a:endParaRPr lang="zh-CN" altLang="en-US">
              <a:solidFill>
                <a:srgbClr val="FF0000"/>
              </a:solidFill>
              <a:latin typeface="隶变-简" panose="02010600040101010101" charset="-122"/>
              <a:ea typeface="隶变-简" panose="0201060004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1240770" cy="4351655"/>
          </a:xfrm>
        </p:spPr>
        <p:txBody>
          <a:bodyPr/>
          <a:p>
            <a:pPr marL="0" indent="0">
              <a:lnSpc>
                <a:spcPct val="210000"/>
              </a:lnSpc>
              <a:buNone/>
            </a:pPr>
            <a:r>
              <a:rPr lang="zh-CN" altLang="en-US" sz="360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“</a:t>
            </a:r>
            <a:r>
              <a:rPr lang="zh-CN" altLang="en-US" sz="3600" dirty="0">
                <a:solidFill>
                  <a:schemeClr val="tx1"/>
                </a:solidFill>
                <a:latin typeface="楷体" charset="0"/>
                <a:ea typeface="楷体" charset="0"/>
                <a:cs typeface="华文仿宋" panose="02010600040101010101" charset="-122"/>
                <a:sym typeface="+mn-ea"/>
              </a:rPr>
              <a:t>异日图将好景，归去凤池</a:t>
            </a:r>
            <a:r>
              <a:rPr lang="zh-CN" altLang="en-US" sz="3600" dirty="0">
                <a:solidFill>
                  <a:srgbClr val="FF0000"/>
                </a:solidFill>
                <a:highlight>
                  <a:srgbClr val="FFFF00"/>
                </a:highlight>
                <a:latin typeface="楷体" charset="0"/>
                <a:ea typeface="楷体" charset="0"/>
                <a:cs typeface="华文仿宋" panose="02010600040101010101" charset="-122"/>
                <a:sym typeface="+mn-ea"/>
              </a:rPr>
              <a:t>夸</a:t>
            </a:r>
            <a:r>
              <a:rPr lang="zh-CN" altLang="en-US" sz="3600" dirty="0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。</a:t>
            </a:r>
            <a:r>
              <a:rPr lang="zh-CN" altLang="en-US" sz="360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”</a:t>
            </a:r>
            <a:endParaRPr lang="zh-CN" altLang="en-US" sz="3600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  <a:p>
            <a:pPr marL="0" indent="0">
              <a:lnSpc>
                <a:spcPct val="210000"/>
              </a:lnSpc>
              <a:buNone/>
            </a:pPr>
            <a:r>
              <a:rPr lang="zh-CN" altLang="en-US" sz="3600" b="1" dirty="0">
                <a:latin typeface="华文仿宋" panose="02010600040101010101" charset="-122"/>
                <a:ea typeface="华文仿宋" panose="02010600040101010101" charset="-122"/>
                <a:sym typeface="+mn-ea"/>
              </a:rPr>
              <a:t>柳永为何要预设这样一位读者来进行自己的杭州书写？</a:t>
            </a:r>
            <a:endParaRPr lang="en-US" altLang="zh-CN" sz="3600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endParaRPr lang="zh-CN" altLang="en-US" sz="360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9545" y="659130"/>
            <a:ext cx="11703050" cy="4961255"/>
          </a:xfrm>
        </p:spPr>
        <p:txBody>
          <a:bodyPr>
            <a:noAutofit/>
          </a:bodyPr>
          <a:p>
            <a:pPr>
              <a:lnSpc>
                <a:spcPct val="160000"/>
              </a:lnSpc>
            </a:pPr>
            <a:r>
              <a:rPr lang="zh-CN" altLang="en-US" sz="2700"/>
              <a:t>据罗大经《鹤林玉露》记载，</a:t>
            </a:r>
            <a:r>
              <a:rPr lang="zh-CN" altLang="en-US" sz="270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</a:rPr>
              <a:t>这首词是柳永呈献给旧友孙何的作品。孙何当时任两浙转运使，驻节杭州</a:t>
            </a:r>
            <a:r>
              <a:rPr lang="zh-CN" altLang="en-US" sz="2700"/>
              <a:t>。</a:t>
            </a:r>
            <a:endParaRPr lang="zh-CN" altLang="en-US" sz="2700"/>
          </a:p>
          <a:p>
            <a:pPr>
              <a:lnSpc>
                <a:spcPct val="160000"/>
              </a:lnSpc>
            </a:pPr>
            <a:r>
              <a:rPr lang="zh-CN" altLang="en-US" sz="2700"/>
              <a:t>词中</a:t>
            </a:r>
            <a:r>
              <a:rPr lang="en-US" altLang="zh-CN" sz="2700"/>
              <a:t>“</a:t>
            </a:r>
            <a:r>
              <a:rPr lang="zh-CN" altLang="en-US" sz="2700"/>
              <a:t>千骑拥高牙</a:t>
            </a:r>
            <a:r>
              <a:rPr lang="en-US" altLang="zh-CN" sz="2700"/>
              <a:t>”</a:t>
            </a:r>
            <a:r>
              <a:rPr lang="zh-CN" altLang="en-US" sz="2700"/>
              <a:t>之句，有可能指孙何而言。由于是呈献杭州官长之作，词中不免对当时的杭州做夸张描写，也免不了要用</a:t>
            </a:r>
            <a:r>
              <a:rPr lang="zh-CN" altLang="en-US" sz="2700">
                <a:highlight>
                  <a:srgbClr val="FFFF00"/>
                </a:highlight>
              </a:rPr>
              <a:t>恭维应酬</a:t>
            </a:r>
            <a:r>
              <a:rPr lang="zh-CN" altLang="en-US" sz="2700"/>
              <a:t>的话语作结。但是，更主要的是，透过</a:t>
            </a:r>
            <a:r>
              <a:rPr lang="en-US" altLang="zh-CN" sz="2700"/>
              <a:t>“</a:t>
            </a:r>
            <a:r>
              <a:rPr lang="zh-CN" altLang="en-US" sz="2700"/>
              <a:t>竞豪奢</a:t>
            </a:r>
            <a:r>
              <a:rPr lang="en-US" altLang="zh-CN" sz="2700"/>
              <a:t>”</a:t>
            </a:r>
            <a:r>
              <a:rPr lang="zh-CN" altLang="en-US" sz="2700"/>
              <a:t>这样的表面现象，读者还可以看到</a:t>
            </a:r>
            <a:r>
              <a:rPr lang="en-US" altLang="zh-CN" sz="2700"/>
              <a:t>“</a:t>
            </a:r>
            <a:r>
              <a:rPr lang="zh-CN" altLang="en-US" sz="2700"/>
              <a:t>市列珠玑，户盈罗绮</a:t>
            </a:r>
            <a:r>
              <a:rPr lang="en-US" altLang="zh-CN" sz="2700"/>
              <a:t>”</a:t>
            </a:r>
            <a:r>
              <a:rPr lang="zh-CN" altLang="en-US" sz="2700"/>
              <a:t>的</a:t>
            </a:r>
            <a:r>
              <a:rPr lang="zh-CN" altLang="en-US" sz="2700">
                <a:highlight>
                  <a:srgbClr val="FFFF00"/>
                </a:highlight>
              </a:rPr>
              <a:t>盈实富庶</a:t>
            </a:r>
            <a:r>
              <a:rPr lang="zh-CN" altLang="en-US" sz="2700"/>
              <a:t>，</a:t>
            </a:r>
            <a:r>
              <a:rPr lang="en-US" altLang="zh-CN" sz="2700"/>
              <a:t>“</a:t>
            </a:r>
            <a:r>
              <a:rPr lang="zh-CN" altLang="en-US" sz="2700"/>
              <a:t>羌管</a:t>
            </a:r>
            <a:r>
              <a:rPr lang="en-US" altLang="zh-CN" sz="2700"/>
              <a:t> </a:t>
            </a:r>
            <a:r>
              <a:rPr lang="zh-CN" altLang="en-US" sz="2700"/>
              <a:t>弄晴，菱歌泛夜</a:t>
            </a:r>
            <a:r>
              <a:rPr lang="en-US" altLang="zh-CN" sz="2700"/>
              <a:t>”</a:t>
            </a:r>
            <a:r>
              <a:rPr lang="zh-CN" altLang="en-US" sz="2700"/>
              <a:t>的</a:t>
            </a:r>
            <a:r>
              <a:rPr lang="zh-CN" altLang="en-US" sz="2700">
                <a:highlight>
                  <a:srgbClr val="FFFF00"/>
                </a:highlight>
              </a:rPr>
              <a:t>轻快欢欣</a:t>
            </a:r>
            <a:r>
              <a:rPr lang="zh-CN" altLang="en-US" sz="2700"/>
              <a:t>，以及</a:t>
            </a:r>
            <a:r>
              <a:rPr lang="en-US" altLang="zh-CN" sz="2700"/>
              <a:t>“</a:t>
            </a:r>
            <a:r>
              <a:rPr lang="zh-CN" altLang="en-US" sz="2700"/>
              <a:t>乘醉听箫鼓，吟赏烟霞</a:t>
            </a:r>
            <a:r>
              <a:rPr lang="en-US" altLang="zh-CN" sz="2700"/>
              <a:t>”</a:t>
            </a:r>
            <a:r>
              <a:rPr lang="zh-CN" altLang="en-US" sz="2700"/>
              <a:t>的</a:t>
            </a:r>
            <a:r>
              <a:rPr lang="zh-CN" altLang="en-US" sz="2700">
                <a:highlight>
                  <a:srgbClr val="FFFF00"/>
                </a:highlight>
              </a:rPr>
              <a:t>风流潇洒</a:t>
            </a:r>
            <a:r>
              <a:rPr lang="zh-CN" altLang="en-US" sz="2700"/>
              <a:t>。这一切，都只能产生在古代劳动人民长期辛勤劳动所创造出的</a:t>
            </a:r>
            <a:r>
              <a:rPr lang="zh-CN" altLang="en-US" sz="2700">
                <a:highlight>
                  <a:srgbClr val="FFFF00"/>
                </a:highlight>
              </a:rPr>
              <a:t>巨大物质财富</a:t>
            </a:r>
            <a:r>
              <a:rPr lang="zh-CN" altLang="en-US" sz="2700"/>
              <a:t>的基础之上。</a:t>
            </a:r>
            <a:endParaRPr lang="zh-CN" altLang="en-US" sz="2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9405" y="687705"/>
            <a:ext cx="11718290" cy="5076825"/>
          </a:xfrm>
        </p:spPr>
        <p:txBody>
          <a:bodyPr>
            <a:noAutofit/>
          </a:bodyPr>
          <a:p>
            <a:r>
              <a:rPr lang="zh-CN" altLang="en-US" sz="320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其都市风情词，从一个侧面表现了</a:t>
            </a:r>
            <a:r>
              <a:rPr lang="zh-CN" altLang="en-US" sz="320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宋仁宗时代社会的繁荣景象</a:t>
            </a:r>
            <a:r>
              <a:rPr lang="en-US" altLang="zh-CN" sz="320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。</a:t>
            </a:r>
            <a:endParaRPr lang="en-US" altLang="zh-CN" sz="320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endParaRPr lang="zh-CN" altLang="en-US" sz="320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r>
              <a:rPr lang="zh-CN" altLang="en-US" sz="320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黄裳</a:t>
            </a:r>
            <a:endParaRPr lang="zh-CN" altLang="en-US" sz="320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endParaRPr lang="zh-CN" altLang="en-US" sz="320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r>
              <a:rPr lang="en-US" altLang="zh-CN" sz="320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“</a:t>
            </a:r>
            <a:r>
              <a:rPr lang="zh-CN" altLang="en-US" sz="320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能道嘉佑中</a:t>
            </a:r>
            <a:r>
              <a:rPr lang="zh-CN" altLang="en-US" sz="3200">
                <a:solidFill>
                  <a:srgbClr val="FF0000"/>
                </a:solidFill>
                <a:highlight>
                  <a:srgbClr val="FFFF00"/>
                </a:highligh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太平气象</a:t>
            </a:r>
            <a:r>
              <a:rPr lang="zh-CN" altLang="en-US" sz="320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，如观杜甫诗，典雅文华，无所不有</a:t>
            </a:r>
            <a:r>
              <a:rPr lang="en-US" altLang="zh-CN" sz="320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”</a:t>
            </a:r>
            <a:r>
              <a:rPr lang="zh-CN" altLang="en-US" sz="320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。</a:t>
            </a:r>
            <a:endParaRPr lang="zh-CN" altLang="en-US" sz="320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endParaRPr lang="zh-CN" altLang="en-US" sz="320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r>
              <a:rPr lang="zh-CN" altLang="en-US" sz="320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陈振孙</a:t>
            </a:r>
            <a:endParaRPr lang="zh-CN" altLang="en-US" sz="320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endParaRPr lang="zh-CN" altLang="en-US" sz="320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r>
              <a:rPr lang="en-US" altLang="zh-CN" sz="320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“</a:t>
            </a:r>
            <a:r>
              <a:rPr lang="zh-CN" altLang="en-US" sz="3200">
                <a:solidFill>
                  <a:srgbClr val="FF0000"/>
                </a:solidFill>
                <a:highlight>
                  <a:srgbClr val="FFFF00"/>
                </a:highligh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承平气象</a:t>
            </a:r>
            <a:r>
              <a:rPr lang="zh-CN" altLang="en-US" sz="320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形容曲尽</a:t>
            </a:r>
            <a:r>
              <a:rPr lang="en-US" altLang="zh-CN" sz="320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”</a:t>
            </a:r>
            <a:r>
              <a:rPr lang="zh-CN" altLang="en-US" sz="320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。</a:t>
            </a:r>
            <a:endParaRPr lang="zh-CN" altLang="en-US" sz="320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1071</Words>
  <Application>WPS 演示</Application>
  <PresentationFormat>宽屏</PresentationFormat>
  <Paragraphs>71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4" baseType="lpstr">
      <vt:lpstr>Arial</vt:lpstr>
      <vt:lpstr>宋体</vt:lpstr>
      <vt:lpstr>Wingdings</vt:lpstr>
      <vt:lpstr>楷体</vt:lpstr>
      <vt:lpstr>汉仪楷体KW</vt:lpstr>
      <vt:lpstr>-webkit-standard</vt:lpstr>
      <vt:lpstr>隶变-简</vt:lpstr>
      <vt:lpstr>华文仿宋</vt:lpstr>
      <vt:lpstr>Wingdings</vt:lpstr>
      <vt:lpstr>楷体</vt:lpstr>
      <vt:lpstr>汉仪书宋二KW</vt:lpstr>
      <vt:lpstr>Calibri</vt:lpstr>
      <vt:lpstr>Helvetica Neue</vt:lpstr>
      <vt:lpstr>Thonburi</vt:lpstr>
      <vt:lpstr>宋体</vt:lpstr>
      <vt:lpstr>微软雅黑</vt:lpstr>
      <vt:lpstr>汉仪旗黑</vt:lpstr>
      <vt:lpstr>Arial Unicode MS</vt:lpstr>
      <vt:lpstr>-webkit-standard</vt:lpstr>
      <vt:lpstr>苹方-简</vt:lpstr>
      <vt:lpstr>WPS</vt:lpstr>
      <vt:lpstr>望海潮</vt:lpstr>
      <vt:lpstr>PowerPoint 演示文稿</vt:lpstr>
      <vt:lpstr>任务一：读·字音</vt:lpstr>
      <vt:lpstr>任务二：读·意象</vt:lpstr>
      <vt:lpstr>PowerPoint 演示文稿</vt:lpstr>
      <vt:lpstr>选景：形胜     都会     繁华</vt:lpstr>
      <vt:lpstr>任务四：读·柳永</vt:lpstr>
      <vt:lpstr>PowerPoint 演示文稿</vt:lpstr>
      <vt:lpstr>PowerPoint 演示文稿</vt:lpstr>
      <vt:lpstr>拓展思考</vt:lpstr>
      <vt:lpstr>任务三：读·技法</vt:lpstr>
      <vt:lpstr>PowerPoint 演示文稿</vt:lpstr>
      <vt:lpstr>作业布置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匪夷所思</cp:lastModifiedBy>
  <cp:revision>11</cp:revision>
  <dcterms:created xsi:type="dcterms:W3CDTF">2025-03-06T06:30:34Z</dcterms:created>
  <dcterms:modified xsi:type="dcterms:W3CDTF">2025-03-06T06:30:34Z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2052-6.14.0.8924</vt:lpwstr>
  </property>
  <property fmtid="{D5CDD505-2E9C-101B-9397-08002B2CF9AE}" pid="3" name="ICV">
    <vt:lpwstr>A4881FD14DBF8DD4D3B1C36732DAA3CF_41</vt:lpwstr>
  </property>
</Properties>
</file>