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0" r:id="rId3"/>
    <p:sldId id="281" r:id="rId4"/>
    <p:sldId id="282" r:id="rId5"/>
    <p:sldId id="283" r:id="rId6"/>
    <p:sldId id="284" r:id="rId7"/>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60"/>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143000" y="1556703"/>
            <a:ext cx="6858000" cy="2387600"/>
          </a:xfrm>
        </p:spPr>
        <p:txBody>
          <a:bodyPr/>
          <a:p>
            <a:r>
              <a:rPr lang="zh-CN" altLang="en-US" sz="8000" b="1">
                <a:solidFill>
                  <a:srgbClr val="FF0000"/>
                </a:solidFill>
                <a:latin typeface="微软雅黑" panose="020B0503020204020204" charset="-122"/>
                <a:ea typeface="微软雅黑" panose="020B0503020204020204" charset="-122"/>
              </a:rPr>
              <a:t>二模前</a:t>
            </a:r>
            <a:r>
              <a:rPr lang="zh-CN" altLang="en-US" sz="8000" b="1">
                <a:solidFill>
                  <a:srgbClr val="FF0000"/>
                </a:solidFill>
                <a:latin typeface="微软雅黑" panose="020B0503020204020204" charset="-122"/>
                <a:ea typeface="微软雅黑" panose="020B0503020204020204" charset="-122"/>
              </a:rPr>
              <a:t>模拟卷</a:t>
            </a:r>
            <a:endParaRPr lang="zh-CN" altLang="en-US" sz="8000" b="1">
              <a:solidFill>
                <a:srgbClr val="FF0000"/>
              </a:solidFill>
              <a:latin typeface="微软雅黑" panose="020B0503020204020204" charset="-122"/>
              <a:ea typeface="微软雅黑" panose="020B050302020402020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79705" y="116840"/>
            <a:ext cx="8359775" cy="2306955"/>
          </a:xfrm>
          <a:prstGeom prst="rect">
            <a:avLst/>
          </a:prstGeom>
        </p:spPr>
        <p:txBody>
          <a:bodyPr wrap="square">
            <a:spAutoFit/>
          </a:bodyPr>
          <a:p>
            <a:pPr marL="333375" indent="-333375" algn="l" defTabSz="266700">
              <a:lnSpc>
                <a:spcPct val="100000"/>
              </a:lnSpc>
              <a:spcBef>
                <a:spcPct val="0"/>
              </a:spcBef>
              <a:spcAft>
                <a:spcPct val="0"/>
              </a:spcAft>
            </a:pPr>
            <a:r>
              <a:rPr lang="en-US" altLang="zh-CN" sz="2400" b="1">
                <a:latin typeface="微软雅黑" panose="020B0503020204020204" charset="-122"/>
                <a:ea typeface="微软雅黑" panose="020B0503020204020204" charset="-122"/>
                <a:cs typeface="微软雅黑" panose="020B0503020204020204" charset="-122"/>
              </a:rPr>
              <a:t>16. (1) </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变化：</a:t>
            </a:r>
            <a:r>
              <a:rPr lang="zh-CN" altLang="en-US" sz="2400" b="1">
                <a:latin typeface="微软雅黑" panose="020B0503020204020204" charset="-122"/>
                <a:ea typeface="微软雅黑" panose="020B0503020204020204" charset="-122"/>
                <a:cs typeface="微软雅黑" panose="020B0503020204020204" charset="-122"/>
              </a:rPr>
              <a:t>从颂扬忠孝廉义到标榜</a:t>
            </a:r>
            <a:r>
              <a:rPr lang="en-US" altLang="zh-CN" sz="2400" b="1">
                <a:latin typeface="微软雅黑" panose="020B0503020204020204" charset="-122"/>
                <a:ea typeface="微软雅黑" panose="020B0503020204020204"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清高</a:t>
            </a:r>
            <a:r>
              <a:rPr lang="en-US" altLang="zh-CN" sz="2400" b="1">
                <a:latin typeface="微软雅黑" panose="020B0503020204020204" charset="-122"/>
                <a:ea typeface="微软雅黑" panose="020B0503020204020204"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；从儒家榜样教育到发挥宗教在榜样教育中的作用。</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(2</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分，任答一点可得</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2</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a:p>
            <a:pPr marL="333375" indent="-333375" algn="l" defTabSz="266700">
              <a:lnSpc>
                <a:spcPct val="100000"/>
              </a:lnSpc>
              <a:spcBef>
                <a:spcPct val="0"/>
              </a:spcBef>
              <a:spcAft>
                <a:spcPct val="0"/>
              </a:spcAft>
            </a:pP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原因：</a:t>
            </a:r>
            <a:r>
              <a:rPr lang="en-US" altLang="en-US" sz="2400" b="1">
                <a:latin typeface="微软雅黑" panose="020B0503020204020204" charset="-122"/>
                <a:ea typeface="微软雅黑" panose="020B0503020204020204" charset="-122"/>
                <a:cs typeface="微软雅黑" panose="020B0503020204020204" charset="-122"/>
              </a:rPr>
              <a:t>①</a:t>
            </a:r>
            <a:r>
              <a:rPr lang="zh-CN" altLang="en-US" sz="2400" b="1">
                <a:latin typeface="微软雅黑" panose="020B0503020204020204" charset="-122"/>
                <a:ea typeface="微软雅黑" panose="020B0503020204020204" charset="-122"/>
                <a:cs typeface="微软雅黑" panose="020B0503020204020204" charset="-122"/>
              </a:rPr>
              <a:t>政治：政权更迭频繁、政治黑暗；</a:t>
            </a:r>
            <a:r>
              <a:rPr lang="en-US" altLang="en-US" sz="2400" b="1">
                <a:latin typeface="微软雅黑" panose="020B0503020204020204" charset="-122"/>
                <a:ea typeface="微软雅黑" panose="020B0503020204020204" charset="-122"/>
                <a:cs typeface="微软雅黑" panose="020B0503020204020204" charset="-122"/>
              </a:rPr>
              <a:t>②</a:t>
            </a:r>
            <a:r>
              <a:rPr lang="zh-CN" altLang="en-US" sz="2400" b="1">
                <a:latin typeface="微软雅黑" panose="020B0503020204020204" charset="-122"/>
                <a:ea typeface="微软雅黑" panose="020B0503020204020204" charset="-122"/>
                <a:cs typeface="微软雅黑" panose="020B0503020204020204" charset="-122"/>
              </a:rPr>
              <a:t>社会：社会动荡、人民生活困苦，寄希望于宗教；</a:t>
            </a:r>
            <a:r>
              <a:rPr lang="en-US" altLang="en-US" sz="2400" b="1">
                <a:latin typeface="微软雅黑" panose="020B0503020204020204" charset="-122"/>
                <a:ea typeface="微软雅黑" panose="020B0503020204020204" charset="-122"/>
                <a:cs typeface="微软雅黑" panose="020B0503020204020204" charset="-122"/>
              </a:rPr>
              <a:t>③</a:t>
            </a:r>
            <a:r>
              <a:rPr lang="zh-CN" altLang="en-US" sz="2400" b="1">
                <a:latin typeface="微软雅黑" panose="020B0503020204020204" charset="-122"/>
                <a:ea typeface="微软雅黑" panose="020B0503020204020204" charset="-122"/>
                <a:cs typeface="微软雅黑" panose="020B0503020204020204" charset="-122"/>
              </a:rPr>
              <a:t>思想文化：儒学渐趋式微；佛、道的兴起，冲击传统价值观。</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(3</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分，每点</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1</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nvSpPr>
        <p:spPr>
          <a:xfrm>
            <a:off x="-76200" y="2423795"/>
            <a:ext cx="9015095" cy="1198880"/>
          </a:xfrm>
          <a:prstGeom prst="rect">
            <a:avLst/>
          </a:prstGeom>
          <a:noFill/>
        </p:spPr>
        <p:txBody>
          <a:bodyPr wrap="square" rtlCol="0">
            <a:spAutoFit/>
          </a:bodyPr>
          <a:p>
            <a:pPr marL="1000125" indent="-400050" algn="l" defTabSz="266700">
              <a:lnSpc>
                <a:spcPct val="100000"/>
              </a:lnSpc>
              <a:spcBef>
                <a:spcPct val="0"/>
              </a:spcBef>
              <a:spcAft>
                <a:spcPct val="0"/>
              </a:spcAft>
            </a:pPr>
            <a:r>
              <a:rPr lang="en-US" altLang="zh-CN" sz="2400" b="1">
                <a:latin typeface="微软雅黑" panose="020B0503020204020204" charset="-122"/>
                <a:ea typeface="微软雅黑" panose="020B0503020204020204" charset="-122"/>
                <a:cs typeface="微软雅黑" panose="020B0503020204020204" charset="-122"/>
              </a:rPr>
              <a:t>(2) </a:t>
            </a:r>
            <a:r>
              <a:rPr lang="en-US" altLang="en-US" sz="2400" b="1">
                <a:latin typeface="微软雅黑" panose="020B0503020204020204" charset="-122"/>
                <a:ea typeface="微软雅黑" panose="020B0503020204020204" charset="-122"/>
                <a:cs typeface="微软雅黑" panose="020B0503020204020204" charset="-122"/>
              </a:rPr>
              <a:t>①</a:t>
            </a:r>
            <a:r>
              <a:rPr lang="zh-CN" altLang="en-US" sz="2400" b="1">
                <a:latin typeface="微软雅黑" panose="020B0503020204020204" charset="-122"/>
                <a:ea typeface="微软雅黑" panose="020B0503020204020204" charset="-122"/>
                <a:cs typeface="微软雅黑" panose="020B0503020204020204" charset="-122"/>
              </a:rPr>
              <a:t>救亡图存，挽救民族危机；</a:t>
            </a:r>
            <a:r>
              <a:rPr lang="en-US" altLang="en-US" sz="2400" b="1">
                <a:latin typeface="微软雅黑" panose="020B0503020204020204" charset="-122"/>
                <a:ea typeface="微软雅黑" panose="020B0503020204020204" charset="-122"/>
                <a:cs typeface="微软雅黑" panose="020B0503020204020204" charset="-122"/>
              </a:rPr>
              <a:t>②</a:t>
            </a:r>
            <a:r>
              <a:rPr lang="zh-CN" altLang="en-US" sz="2400" b="1">
                <a:latin typeface="微软雅黑" panose="020B0503020204020204" charset="-122"/>
                <a:ea typeface="微软雅黑" panose="020B0503020204020204" charset="-122"/>
                <a:cs typeface="微软雅黑" panose="020B0503020204020204" charset="-122"/>
              </a:rPr>
              <a:t>反帝反封建；</a:t>
            </a:r>
            <a:r>
              <a:rPr lang="en-US" altLang="en-US" sz="2400" b="1">
                <a:latin typeface="微软雅黑" panose="020B0503020204020204" charset="-122"/>
                <a:ea typeface="微软雅黑" panose="020B0503020204020204" charset="-122"/>
                <a:cs typeface="微软雅黑" panose="020B0503020204020204" charset="-122"/>
              </a:rPr>
              <a:t>③</a:t>
            </a:r>
            <a:r>
              <a:rPr lang="zh-CN" altLang="en-US" sz="2400" b="1">
                <a:latin typeface="微软雅黑" panose="020B0503020204020204" charset="-122"/>
                <a:ea typeface="微软雅黑" panose="020B0503020204020204" charset="-122"/>
                <a:cs typeface="微软雅黑" panose="020B0503020204020204" charset="-122"/>
              </a:rPr>
              <a:t>开启民智，解放思想；</a:t>
            </a:r>
            <a:r>
              <a:rPr lang="en-US" altLang="en-US" sz="2400" b="1">
                <a:latin typeface="微软雅黑" panose="020B0503020204020204" charset="-122"/>
                <a:ea typeface="微软雅黑" panose="020B0503020204020204" charset="-122"/>
                <a:cs typeface="微软雅黑" panose="020B0503020204020204" charset="-122"/>
              </a:rPr>
              <a:t>④</a:t>
            </a:r>
            <a:r>
              <a:rPr lang="zh-CN" altLang="en-US" sz="2400" b="1">
                <a:latin typeface="微软雅黑" panose="020B0503020204020204" charset="-122"/>
                <a:ea typeface="微软雅黑" panose="020B0503020204020204" charset="-122"/>
                <a:cs typeface="微软雅黑" panose="020B0503020204020204" charset="-122"/>
              </a:rPr>
              <a:t>英勇抗敌，强国兴邦；</a:t>
            </a:r>
            <a:r>
              <a:rPr lang="en-US" altLang="en-US" sz="2400" b="1">
                <a:latin typeface="微软雅黑" panose="020B0503020204020204" charset="-122"/>
                <a:ea typeface="微软雅黑" panose="020B0503020204020204" charset="-122"/>
                <a:cs typeface="微软雅黑" panose="020B0503020204020204" charset="-122"/>
              </a:rPr>
              <a:t>⑤</a:t>
            </a:r>
            <a:r>
              <a:rPr lang="zh-CN" altLang="en-US" sz="2400" b="1">
                <a:latin typeface="微软雅黑" panose="020B0503020204020204" charset="-122"/>
                <a:ea typeface="微软雅黑" panose="020B0503020204020204" charset="-122"/>
                <a:cs typeface="微软雅黑" panose="020B0503020204020204" charset="-122"/>
              </a:rPr>
              <a:t>民族独立与解放。</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每点</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1</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分，任答</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3</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点可得</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3</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2" name="文本框 1"/>
          <p:cNvSpPr txBox="1"/>
          <p:nvPr/>
        </p:nvSpPr>
        <p:spPr>
          <a:xfrm>
            <a:off x="107315" y="3717290"/>
            <a:ext cx="8886190" cy="3046095"/>
          </a:xfrm>
          <a:prstGeom prst="rect">
            <a:avLst/>
          </a:prstGeom>
        </p:spPr>
        <p:txBody>
          <a:bodyPr wrap="square">
            <a:spAutoFit/>
          </a:bodyPr>
          <a:p>
            <a:pPr marL="0" indent="266700" algn="l" defTabSz="266700">
              <a:spcBef>
                <a:spcPct val="0"/>
              </a:spcBef>
              <a:spcAft>
                <a:spcPct val="0"/>
              </a:spcAft>
            </a:pP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(3) </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特征：</a:t>
            </a:r>
            <a:r>
              <a:rPr lang="zh-CN" altLang="en-US" sz="2400" b="1">
                <a:latin typeface="微软雅黑" panose="020B0503020204020204" charset="-122"/>
                <a:ea typeface="微软雅黑" panose="020B0503020204020204" charset="-122"/>
                <a:cs typeface="微软雅黑" panose="020B0503020204020204" charset="-122"/>
              </a:rPr>
              <a:t>先进性；革命性；时代性；示范性。</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(1</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点</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1</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3</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点</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3</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a:p>
            <a:pPr marL="0" indent="266700" algn="just" defTabSz="266700">
              <a:spcBef>
                <a:spcPct val="0"/>
              </a:spcBef>
              <a:spcAft>
                <a:spcPct val="0"/>
              </a:spcAft>
            </a:pP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作用：</a:t>
            </a:r>
            <a:r>
              <a:rPr lang="en-US" altLang="zh-CN" sz="2400" b="1">
                <a:latin typeface="微软雅黑" panose="020B0503020204020204" charset="-122"/>
                <a:ea typeface="微软雅黑" panose="020B0503020204020204" charset="-122"/>
                <a:cs typeface="微软雅黑" panose="020B0503020204020204" charset="-122"/>
              </a:rPr>
              <a:t>①</a:t>
            </a:r>
            <a:r>
              <a:rPr lang="zh-CN" altLang="en-US" sz="2400" b="1">
                <a:latin typeface="微软雅黑" panose="020B0503020204020204" charset="-122"/>
                <a:ea typeface="微软雅黑" panose="020B0503020204020204" charset="-122"/>
                <a:cs typeface="微软雅黑" panose="020B0503020204020204" charset="-122"/>
              </a:rPr>
              <a:t>激励和团结民主革命力量，完成民族独立和人民解放；</a:t>
            </a:r>
            <a:r>
              <a:rPr lang="en-US" altLang="zh-CN" sz="2400" b="1">
                <a:latin typeface="微软雅黑" panose="020B0503020204020204" charset="-122"/>
                <a:ea typeface="微软雅黑" panose="020B0503020204020204" charset="-122"/>
                <a:cs typeface="微软雅黑" panose="020B0503020204020204" charset="-122"/>
              </a:rPr>
              <a:t>②</a:t>
            </a:r>
            <a:r>
              <a:rPr lang="zh-CN" altLang="en-US" sz="2400" b="1">
                <a:latin typeface="微软雅黑" panose="020B0503020204020204" charset="-122"/>
                <a:ea typeface="微软雅黑" panose="020B0503020204020204" charset="-122"/>
                <a:cs typeface="微软雅黑" panose="020B0503020204020204" charset="-122"/>
              </a:rPr>
              <a:t>增强民众对党的政治认同，激发人民建设社会主义的积极性与创造性；</a:t>
            </a:r>
            <a:r>
              <a:rPr lang="en-US" altLang="zh-CN" sz="2400" b="1">
                <a:latin typeface="微软雅黑" panose="020B0503020204020204" charset="-122"/>
                <a:ea typeface="微软雅黑" panose="020B0503020204020204" charset="-122"/>
                <a:cs typeface="微软雅黑" panose="020B0503020204020204" charset="-122"/>
              </a:rPr>
              <a:t>③</a:t>
            </a:r>
            <a:r>
              <a:rPr lang="zh-CN" altLang="en-US" sz="2400" b="1">
                <a:latin typeface="微软雅黑" panose="020B0503020204020204" charset="-122"/>
                <a:ea typeface="微软雅黑" panose="020B0503020204020204" charset="-122"/>
                <a:cs typeface="微软雅黑" panose="020B0503020204020204" charset="-122"/>
              </a:rPr>
              <a:t>社会主义文化建设的重要组成部分，培育社会主义核心价值观和促进公民道德建设的重要载体；</a:t>
            </a:r>
            <a:r>
              <a:rPr lang="en-US" altLang="zh-CN" sz="2400" b="1">
                <a:latin typeface="微软雅黑" panose="020B0503020204020204" charset="-122"/>
                <a:ea typeface="微软雅黑" panose="020B0503020204020204" charset="-122"/>
                <a:cs typeface="微软雅黑" panose="020B0503020204020204" charset="-122"/>
              </a:rPr>
              <a:t>④</a:t>
            </a:r>
            <a:r>
              <a:rPr lang="zh-CN" altLang="en-US" sz="2400" b="1">
                <a:latin typeface="微软雅黑" panose="020B0503020204020204" charset="-122"/>
                <a:ea typeface="微软雅黑" panose="020B0503020204020204" charset="-122"/>
                <a:cs typeface="微软雅黑" panose="020B0503020204020204" charset="-122"/>
              </a:rPr>
              <a:t>在国家治理、社会管控、个人修养中发挥着极其重要的作用。</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任答三点可得</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3</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分，其他言之有理亦可</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79705" y="332740"/>
            <a:ext cx="8785225" cy="5077460"/>
          </a:xfrm>
          <a:prstGeom prst="rect">
            <a:avLst/>
          </a:prstGeom>
        </p:spPr>
        <p:txBody>
          <a:bodyPr wrap="square">
            <a:spAutoFit/>
          </a:bodyPr>
          <a:p>
            <a:pPr marL="333375" indent="-333375" algn="l" defTabSz="266700">
              <a:lnSpc>
                <a:spcPct val="150000"/>
              </a:lnSpc>
              <a:spcBef>
                <a:spcPct val="0"/>
              </a:spcBef>
              <a:spcAft>
                <a:spcPct val="0"/>
              </a:spcAft>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17. (1) </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原则：</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诸子均分。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(2</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a:p>
            <a:pPr marL="333375" indent="-333375" algn="l" defTabSz="266700">
              <a:lnSpc>
                <a:spcPct val="150000"/>
              </a:lnSpc>
              <a:spcBef>
                <a:spcPct val="0"/>
              </a:spcBef>
              <a:spcAft>
                <a:spcPct val="0"/>
              </a:spcAft>
            </a:pP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影响：</a:t>
            </a:r>
            <a:r>
              <a:rPr lang="en-US" altLang="en-US" sz="2400" b="1">
                <a:solidFill>
                  <a:schemeClr val="tx1"/>
                </a:solidFill>
                <a:latin typeface="微软雅黑" panose="020B0503020204020204" charset="-122"/>
                <a:ea typeface="微软雅黑" panose="020B0503020204020204" charset="-122"/>
                <a:cs typeface="微软雅黑" panose="020B0503020204020204" charset="-122"/>
              </a:rPr>
              <a:t>①</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有利于个体农耕的延续；</a:t>
            </a:r>
            <a:r>
              <a:rPr lang="en-US" altLang="en-US" sz="2400" b="1">
                <a:solidFill>
                  <a:schemeClr val="tx1"/>
                </a:solidFill>
                <a:latin typeface="微软雅黑" panose="020B0503020204020204" charset="-122"/>
                <a:ea typeface="微软雅黑" panose="020B0503020204020204" charset="-122"/>
                <a:cs typeface="微软雅黑" panose="020B0503020204020204" charset="-122"/>
              </a:rPr>
              <a:t>②</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强化精耕细作的模式，提升土地利用率；</a:t>
            </a:r>
            <a:r>
              <a:rPr lang="en-US" altLang="en-US" sz="2400" b="1">
                <a:solidFill>
                  <a:schemeClr val="tx1"/>
                </a:solidFill>
                <a:latin typeface="微软雅黑" panose="020B0503020204020204" charset="-122"/>
                <a:ea typeface="微软雅黑" panose="020B0503020204020204" charset="-122"/>
                <a:cs typeface="微软雅黑" panose="020B0503020204020204" charset="-122"/>
              </a:rPr>
              <a:t>③</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推动商品市场、劳动力市场和金融市场的发展；</a:t>
            </a:r>
            <a:r>
              <a:rPr lang="en-US" altLang="en-US" sz="2400" b="1">
                <a:solidFill>
                  <a:schemeClr val="tx1"/>
                </a:solidFill>
                <a:latin typeface="微软雅黑" panose="020B0503020204020204" charset="-122"/>
                <a:ea typeface="微软雅黑" panose="020B0503020204020204" charset="-122"/>
                <a:cs typeface="微软雅黑" panose="020B0503020204020204" charset="-122"/>
              </a:rPr>
              <a:t>④</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抑制了经济转型。</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(4</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a:p>
            <a:pPr marL="333375" indent="-333375" algn="l" defTabSz="266700">
              <a:lnSpc>
                <a:spcPct val="150000"/>
              </a:lnSpc>
              <a:spcBef>
                <a:spcPct val="0"/>
              </a:spcBef>
              <a:spcAft>
                <a:spcPct val="0"/>
              </a:spcAft>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(2)</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 </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原因：</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封君封臣制度；庄园产权的整体性；农牧结合，自成一体的生产秩序。</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(3</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a:p>
            <a:pPr marL="333375" indent="-333375" algn="l" defTabSz="266700">
              <a:lnSpc>
                <a:spcPct val="150000"/>
              </a:lnSpc>
              <a:spcBef>
                <a:spcPct val="0"/>
              </a:spcBef>
              <a:spcAft>
                <a:spcPct val="0"/>
              </a:spcAft>
            </a:pP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作用：</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推动商品经济发展，助推资本主义因素的成长；有利于强化王权、推动民族国家的形成；推动航海探险，促进世界由分散走向整体；推动欧洲文化的积累传承和发展。</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(4</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6195" y="44450"/>
            <a:ext cx="9123680" cy="6616065"/>
          </a:xfrm>
          <a:prstGeom prst="rect">
            <a:avLst/>
          </a:prstGeom>
        </p:spPr>
        <p:txBody>
          <a:bodyPr wrap="square">
            <a:spAutoFit/>
          </a:bodyPr>
          <a:p>
            <a:pPr marL="333375" indent="-333375" algn="l" defTabSz="266700">
              <a:lnSpc>
                <a:spcPts val="3180"/>
              </a:lnSpc>
              <a:spcBef>
                <a:spcPct val="0"/>
              </a:spcBef>
              <a:spcAft>
                <a:spcPct val="0"/>
              </a:spcAft>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近代中国新闻观念的演变</a:t>
            </a:r>
            <a:endParaRPr lang="en-US" altLang="zh-CN" sz="2400" b="1">
              <a:solidFill>
                <a:schemeClr val="tx1"/>
              </a:solidFill>
              <a:latin typeface="微软雅黑" panose="020B0503020204020204" charset="-122"/>
              <a:ea typeface="微软雅黑" panose="020B0503020204020204" charset="-122"/>
              <a:cs typeface="微软雅黑" panose="020B0503020204020204" charset="-122"/>
            </a:endParaRPr>
          </a:p>
          <a:p>
            <a:pPr marL="333375" indent="-333375" algn="l" defTabSz="266700">
              <a:lnSpc>
                <a:spcPts val="3180"/>
              </a:lnSpc>
              <a:spcBef>
                <a:spcPct val="0"/>
              </a:spcBef>
              <a:spcAft>
                <a:spcPct val="0"/>
              </a:spcAft>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近代中国新闻观念的演变与民族危机深化和社会变革需求紧密交织，深刻反映了救亡图存的时代主题。</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(2</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a:p>
            <a:pPr marL="333375" indent="-333375" algn="l" defTabSz="266700">
              <a:lnSpc>
                <a:spcPts val="3180"/>
              </a:lnSpc>
              <a:spcBef>
                <a:spcPct val="0"/>
              </a:spcBef>
              <a:spcAft>
                <a:spcPct val="0"/>
              </a:spcAft>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鸦片战争后，民族危机不断加剧，知识分子</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开眼看世界</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，积极借助报刊这一新载体抒发言论、评议时政。魏源提出</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刊印逐日新闻纸，许百姓议政</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，王韬创办《循环日报》，强调</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强中以攘外，诹远以师长</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。此时新闻观念，开始服务于</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师夷长技以制夷</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的实践。</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(4</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a:p>
            <a:pPr marL="333375" indent="-333375" algn="l" defTabSz="266700">
              <a:lnSpc>
                <a:spcPts val="3180"/>
              </a:lnSpc>
              <a:spcBef>
                <a:spcPct val="0"/>
              </a:spcBef>
              <a:spcAft>
                <a:spcPct val="0"/>
              </a:spcAft>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随着资本主义经济的发展，资产阶级登上历史舞台。梁启超以</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倡导民权</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为宗旨，批判专制、宣扬立宪。此阶段新闻观念突破器物层面，直指制度变革，成为政治动员的利器。</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(2</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a:p>
            <a:pPr marL="333375" indent="-333375" algn="l" defTabSz="266700">
              <a:lnSpc>
                <a:spcPts val="3180"/>
              </a:lnSpc>
              <a:spcBef>
                <a:spcPct val="0"/>
              </a:spcBef>
              <a:spcAft>
                <a:spcPct val="0"/>
              </a:spcAft>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全面抗战爆发后，中日民族矛盾成为社会主要矛盾。杜绍文和彭正光都将新闻作为抗战的</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精神武器</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。此时新闻观念起到激发民族意识，鼓舞人民抗日的作用。</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(3</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a:p>
            <a:pPr marL="333375" indent="-333375" algn="l" defTabSz="266700">
              <a:lnSpc>
                <a:spcPts val="3180"/>
              </a:lnSpc>
              <a:spcBef>
                <a:spcPct val="0"/>
              </a:spcBef>
              <a:spcAft>
                <a:spcPct val="0"/>
              </a:spcAft>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近代新闻观念的演变，近代中国新闻观念的演变始终与民族命运共振，随时代使命而嬗变。</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(2</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79705" y="332740"/>
            <a:ext cx="8785225" cy="6339205"/>
          </a:xfrm>
          <a:prstGeom prst="rect">
            <a:avLst/>
          </a:prstGeom>
        </p:spPr>
        <p:txBody>
          <a:bodyPr wrap="square">
            <a:spAutoFit/>
          </a:bodyPr>
          <a:p>
            <a:pPr marL="333375" indent="-333375" algn="l" defTabSz="266700">
              <a:lnSpc>
                <a:spcPts val="3480"/>
              </a:lnSpc>
              <a:spcBef>
                <a:spcPct val="0"/>
              </a:spcBef>
              <a:spcAft>
                <a:spcPct val="0"/>
              </a:spcAft>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19. (1)</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 </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原因：</a:t>
            </a:r>
            <a:r>
              <a:rPr lang="en-US" altLang="en-US" sz="2400" b="1">
                <a:solidFill>
                  <a:schemeClr val="tx1"/>
                </a:solidFill>
                <a:latin typeface="微软雅黑" panose="020B0503020204020204" charset="-122"/>
                <a:ea typeface="微软雅黑" panose="020B0503020204020204" charset="-122"/>
                <a:cs typeface="微软雅黑" panose="020B0503020204020204" charset="-122"/>
              </a:rPr>
              <a:t>①</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政府的支持与重视；</a:t>
            </a:r>
            <a:r>
              <a:rPr lang="en-US" altLang="en-US" sz="2400" b="1">
                <a:solidFill>
                  <a:schemeClr val="tx1"/>
                </a:solidFill>
                <a:latin typeface="微软雅黑" panose="020B0503020204020204" charset="-122"/>
                <a:ea typeface="微软雅黑" panose="020B0503020204020204" charset="-122"/>
                <a:cs typeface="微软雅黑" panose="020B0503020204020204" charset="-122"/>
              </a:rPr>
              <a:t>②</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航海业发展的需要；</a:t>
            </a:r>
            <a:r>
              <a:rPr lang="en-US" altLang="en-US" sz="2400" b="1">
                <a:solidFill>
                  <a:schemeClr val="tx1"/>
                </a:solidFill>
                <a:latin typeface="微软雅黑" panose="020B0503020204020204" charset="-122"/>
                <a:ea typeface="微软雅黑" panose="020B0503020204020204" charset="-122"/>
                <a:cs typeface="微软雅黑" panose="020B0503020204020204" charset="-122"/>
              </a:rPr>
              <a:t>③</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工业革命的开展；</a:t>
            </a:r>
            <a:r>
              <a:rPr lang="en-US" altLang="en-US" sz="2400" b="1">
                <a:solidFill>
                  <a:schemeClr val="tx1"/>
                </a:solidFill>
                <a:latin typeface="微软雅黑" panose="020B0503020204020204" charset="-122"/>
                <a:ea typeface="微软雅黑" panose="020B0503020204020204" charset="-122"/>
                <a:cs typeface="微软雅黑" panose="020B0503020204020204" charset="-122"/>
              </a:rPr>
              <a:t>④</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钟表技术的发展</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科技的发展</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a:t>
            </a:r>
            <a:r>
              <a:rPr lang="en-US" altLang="en-US" sz="2400" b="1">
                <a:solidFill>
                  <a:schemeClr val="tx1"/>
                </a:solidFill>
                <a:latin typeface="微软雅黑" panose="020B0503020204020204" charset="-122"/>
                <a:ea typeface="微软雅黑" panose="020B0503020204020204" charset="-122"/>
                <a:cs typeface="微软雅黑" panose="020B0503020204020204" charset="-122"/>
              </a:rPr>
              <a:t>⑤</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工厂制的确立</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人们的时间观念增强</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(4</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a:p>
            <a:pPr marL="333375" indent="-333375" algn="l" defTabSz="266700">
              <a:lnSpc>
                <a:spcPts val="3480"/>
              </a:lnSpc>
              <a:spcBef>
                <a:spcPct val="0"/>
              </a:spcBef>
              <a:spcAft>
                <a:spcPct val="0"/>
              </a:spcAft>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(2) </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矛盾：</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帝国主义之间的矛盾；帝国主义与殖民地半殖民地之间的矛盾。</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(4</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a:p>
            <a:pPr marL="333375" indent="-333375" algn="l" defTabSz="266700">
              <a:lnSpc>
                <a:spcPts val="3480"/>
              </a:lnSpc>
              <a:spcBef>
                <a:spcPct val="0"/>
              </a:spcBef>
              <a:spcAft>
                <a:spcPct val="0"/>
              </a:spcAft>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(3)</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 </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评析：</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时间全球化</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是伴随着</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19</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世纪中期后英国在世界范围内推行的以格林尼治时间为标准时间而开展的。</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(1</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第一次工业革命使英国综合国力进一步增强，出于争夺世界霸权、对外殖民掠夺，发展商业贸易</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开拓海外市场</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的需要，英美推行</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时间全球化</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(2</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时间全球化</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虽遭到部分国家反对，但是符合历史发展潮流的，推动全球交流与合作</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推动世界市场的形成与发展</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，有利于全球经济和科技的发展，增强时间观念和合作意识。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(2</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但是</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时间全球化</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的推行带有霸权主义色彩，使殖民掠夺和文化冲突进一步加深。</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(2</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分</a:t>
            </a:r>
            <a:r>
              <a:rPr lang="en-US" altLang="zh-CN" sz="2400" b="1">
                <a:solidFill>
                  <a:srgbClr val="FF0000"/>
                </a:solidFill>
                <a:latin typeface="微软雅黑" panose="020B0503020204020204" charset="-122"/>
                <a:ea typeface="微软雅黑" panose="020B0503020204020204" charset="-122"/>
                <a:cs typeface="微软雅黑" panose="020B0503020204020204" charset="-122"/>
              </a:rPr>
              <a:t>)</a:t>
            </a:r>
            <a:endParaRPr lang="en-US" altLang="zh-CN" sz="2400" b="1">
              <a:solidFill>
                <a:srgbClr val="FF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1441</Words>
  <Application>WPS 演示</Application>
  <PresentationFormat/>
  <Paragraphs>26</Paragraphs>
  <Slides>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Arial</vt:lpstr>
      <vt:lpstr>宋体</vt:lpstr>
      <vt:lpstr>Wingdings</vt:lpstr>
      <vt:lpstr>微软雅黑</vt:lpstr>
      <vt:lpstr>Times New Roman</vt:lpstr>
      <vt:lpstr>Arial Unicode MS</vt:lpstr>
      <vt:lpstr>Calibri</vt:lpstr>
      <vt:lpstr>黑体</vt:lpstr>
      <vt:lpstr>默认设计模板</vt:lpstr>
      <vt:lpstr>二模前模拟卷</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柚子宝宝</dc:creator>
  <cp:lastModifiedBy>吴海燕</cp:lastModifiedBy>
  <cp:revision>33</cp:revision>
  <dcterms:created xsi:type="dcterms:W3CDTF">2025-04-21T02:02:00Z</dcterms:created>
  <dcterms:modified xsi:type="dcterms:W3CDTF">2025-04-29T02:09:50Z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2052-12.1.0.20784</vt:lpwstr>
  </property>
  <property fmtid="{D5CDD505-2E9C-101B-9397-08002B2CF9AE}" pid="3" name="ICV">
    <vt:lpwstr>E864694A3C7B43A5AE8C423680C9E8CF_12</vt:lpwstr>
  </property>
</Properties>
</file>