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82" r:id="rId3"/>
    <p:sldId id="260" r:id="rId4"/>
    <p:sldId id="275" r:id="rId6"/>
    <p:sldId id="276" r:id="rId7"/>
    <p:sldId id="278" r:id="rId8"/>
    <p:sldId id="258" r:id="rId9"/>
    <p:sldId id="277" r:id="rId10"/>
    <p:sldId id="266" r:id="rId11"/>
    <p:sldId id="279" r:id="rId12"/>
    <p:sldId id="270" r:id="rId13"/>
    <p:sldId id="280" r:id="rId14"/>
    <p:sldId id="268" r:id="rId15"/>
    <p:sldId id="281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2" userDrawn="1">
          <p15:clr>
            <a:srgbClr val="A4A3A4"/>
          </p15:clr>
        </p15:guide>
        <p15:guide id="2" pos="289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C" initials="" lastIdx="0" clrIdx="0"/>
  <p:cmAuthor id="1" name="李 长福" initials="李" lastIdx="3" clrIdx="0"/>
  <p:cmAuthor id="2" name="作者" initials="A" lastIdx="0" clrIdx="1"/>
  <p:cmAuthor id="3" name="fafa" initials="f" lastIdx="0" clrIdx="1"/>
  <p:cmAuthor id="4" name="王习习" initials="王" lastIdx="0" clrIdx="0"/>
  <p:cmAuthor id="5" name="宋洁然" initials="宋" lastIdx="0" clrIdx="1"/>
  <p:cmAuthor id="6" name="ming qiu" initials="m" lastIdx="0" clrIdx="1"/>
  <p:cmAuthor id="7" name="1206988966@qq.com" initials="1" lastIdx="0" clrIdx="2"/>
  <p:cmAuthor id="8" name="姜伟光" initials="姜" lastIdx="0" clrIdx="0"/>
  <p:cmAuthor id="9" name="12279" initials="1" lastIdx="0" clrIdx="8"/>
  <p:cmAuthor id="10" name="86136" initials="8" lastIdx="0" clrIdx="9"/>
  <p:cmAuthor id="11" name="善良 的路辉" initials="A" lastIdx="0" clrIdx="10"/>
  <p:cmAuthor id="12" name="SkyUser" initials="S" lastIdx="0" clrIdx="0"/>
  <p:cmAuthor id="13" name="Rcyz-HL" initials="R" lastIdx="0" clrIdx="12"/>
  <p:cmAuthor id="14" name="文璇璇" initials="文" lastIdx="0" clrIdx="13"/>
  <p:cmAuthor id="15" name="admin" initials="a" lastIdx="0" clrIdx="14"/>
  <p:cmAuthor id="6850951" name="远古汗青" initials="远" lastIdx="1" clrIdx="14"/>
  <p:cmAuthor id="2001" name="骆倩怡_Znauj26B" initials="authorId_382814100" lastIdx="0" clrIdx="0"/>
  <p:cmAuthor id="16" name="Nicole Li  李倩" initials="N" lastIdx="0" clrIdx="0"/>
  <p:cmAuthor id="18" name="222" initials="2" lastIdx="0" clrIdx="0"/>
  <p:cmAuthor id="21" name="xiaoxuan Zeng" initials="x" lastIdx="0" clrIdx="0"/>
  <p:cmAuthor id="23" name="administrator-pc" initials="" lastIdx="0" clrIdx="0"/>
  <p:cmAuthor id="22" name="dongwc0205" initials="d" lastIdx="0" clrIdx="15"/>
  <p:cmAuthor id="24" name="easonyoun" initials="e" lastIdx="0" clrIdx="0"/>
  <p:cmAuthor id="25" name="zhouyangfan" initials="z" lastIdx="0" clrIdx="0"/>
  <p:cmAuthor id="26" name="tplife" initials="t" lastIdx="0" clrIdx="0"/>
  <p:cmAuthor id="27" name="??" initials="?" lastIdx="0" clrIdx="0"/>
  <p:cmAuthor id="28" name="何 龙" initials="何" lastIdx="0" clrIdx="2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2"/>
        <p:guide pos="2891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commentAuthors" Target="commentAuthors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07315" y="1124585"/>
            <a:ext cx="8857615" cy="50387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90000"/>
              </a:lnSpc>
            </a:pPr>
            <a:r>
              <a:rPr lang="zh-CN" altLang="en-US" sz="2400" b="1">
                <a:solidFill>
                  <a:schemeClr val="tx1"/>
                </a:solidFill>
                <a:highlight>
                  <a:srgbClr val="FFFF00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选择题暴露的问题小结：</a:t>
            </a:r>
            <a:endParaRPr lang="zh-CN" altLang="en-US" sz="24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90000"/>
              </a:lnSpc>
            </a:pP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基础知识不扎实：对历史大事件的时空定位有欠缺。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90000"/>
              </a:lnSpc>
            </a:pP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例如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13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题。需要强化对教材历史表的记忆。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90000"/>
              </a:lnSpc>
            </a:pP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对地图、宣传画的理解不到位：</a:t>
            </a:r>
            <a:endParaRPr lang="zh-CN" altLang="en-US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90000"/>
              </a:lnSpc>
            </a:pP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例如</a:t>
            </a:r>
            <a:r>
              <a:rPr lang="en-US" alt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7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题。需加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强对课本上地图的回顾，以及对注释的理解。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90000"/>
              </a:lnSpc>
            </a:pP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历史思维能力和对史料的理解能力欠佳：</a:t>
            </a:r>
            <a:endParaRPr lang="zh-CN" altLang="en-US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例如：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15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16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题，需在复习中注意对历史事件深入的理解，在练习中注重进行规律性的总结。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55650" y="332740"/>
            <a:ext cx="791781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600" b="1">
                <a:latin typeface="黑体" panose="02010609060101010101" charset="-122"/>
                <a:ea typeface="黑体" panose="02010609060101010101" charset="-122"/>
              </a:rPr>
              <a:t>苏锡常镇二模（周测四）试卷讲评</a:t>
            </a:r>
            <a:endParaRPr lang="zh-CN" altLang="en-US" sz="3600" b="1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67995" y="4292600"/>
            <a:ext cx="8510270" cy="39878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                                                                                                    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7950" y="188595"/>
            <a:ext cx="8655685" cy="66490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80010" y="116205"/>
            <a:ext cx="8905875" cy="6564630"/>
          </a:xfrm>
          <a:prstGeom prst="rect">
            <a:avLst/>
          </a:prstGeom>
        </p:spPr>
        <p:txBody>
          <a:bodyPr wrap="square">
            <a:noAutofit/>
          </a:bodyPr>
          <a:p>
            <a:pPr algn="ctr"/>
            <a:r>
              <a:rPr lang="en-US" altLang="zh-CN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工业革命发生在英国有着复杂的历史背景。（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分）</a:t>
            </a:r>
            <a:endParaRPr lang="zh-CN" altLang="en-US" sz="24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经济上，英国在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16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17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世纪通过殖民扩张和海外贸易积累了大量财富，为工业化提供了资金支持；圈地运动使得失地农民被迫成为工人，为工业化提供了大量劳动力。（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分）</a:t>
            </a:r>
            <a:endParaRPr lang="zh-CN" altLang="en-US" sz="24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政治上，英国“光荣革命”后， 政局稳定，为资本主义发展扫除了障碍；鼓励企业家精神和创新精神，为工业革命提供了宽松的政治环境。（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分）</a:t>
            </a:r>
            <a:endParaRPr lang="zh-CN" altLang="en-US" sz="24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文化方面，文艺复兴、启蒙运动激发了人们对科学的探索和对进步的追求；国家重视教育，科学家和人才受到极大的尊重。（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分）</a:t>
            </a:r>
            <a:endParaRPr lang="zh-CN" altLang="en-US" sz="24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生产和技术上，英国的手工工场发展水平较高，工人的生产技术日趋纯熟；农业资本主义发展迅速，能够提供工业发展所需的充足资源和国内市场；到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17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世纪中期，英国已经成为欧洲的科技中心之一，很多科学家热心于生产技术的改进。（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分）</a:t>
            </a:r>
            <a:endParaRPr lang="zh-CN" altLang="en-US" sz="24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此外，英国还拥有广阔的海外殖民地，为其提供丰富的原料和产品市场；开发了煤炭资源，并且煤炭作为一种新的资源被大规模运用。（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分）这些都促成了“关键的突破首先在英国发生”。</a:t>
            </a:r>
            <a:endParaRPr lang="zh-CN" altLang="en-US" sz="2400">
              <a:solidFill>
                <a:schemeClr val="tx1"/>
              </a:solidFill>
              <a:highlight>
                <a:srgbClr val="FFFF00"/>
              </a:highligh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67995" y="4292600"/>
            <a:ext cx="8510270" cy="39878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                                                                                                    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36550" y="476250"/>
            <a:ext cx="8641715" cy="540575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80000"/>
              </a:lnSpc>
            </a:pP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存在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问题：</a:t>
            </a:r>
            <a:endParaRPr lang="en-US" altLang="zh-CN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80000"/>
              </a:lnSpc>
            </a:pP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时间不够，没有完成；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80000"/>
              </a:lnSpc>
            </a:pP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论题与主题不分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，如”工业革命的背景“或者”工业革命的起源“；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80000"/>
              </a:lnSpc>
            </a:pP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审题错误。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题目说的是英国工业革命的起因。一些学生写成影响的视角。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80000"/>
              </a:lnSpc>
            </a:pP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布局不合理，字数偏少。</a:t>
            </a:r>
            <a:endParaRPr lang="zh-CN" altLang="en-US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80000"/>
              </a:lnSpc>
            </a:pPr>
            <a:r>
              <a:rPr lang="en-US" altLang="zh-CN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5.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只有史实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没有史论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，表达不连贯，论证不严密。</a:t>
            </a:r>
            <a:endParaRPr lang="zh-CN" altLang="en-US" sz="24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79705" y="116205"/>
            <a:ext cx="8759190" cy="6564630"/>
          </a:xfrm>
          <a:prstGeom prst="rect">
            <a:avLst/>
          </a:prstGeom>
        </p:spPr>
        <p:txBody>
          <a:bodyPr wrap="square">
            <a:noAutofit/>
          </a:bodyPr>
          <a:p>
            <a:pPr algn="ctr"/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工业革命发生在英国有着复杂的历史背景。（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分）</a:t>
            </a:r>
            <a:endParaRPr lang="zh-CN" altLang="en-US" sz="24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经济上，英国在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16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17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世纪通过</a:t>
            </a:r>
            <a:r>
              <a:rPr lang="zh-CN" altLang="en-US" sz="2400">
                <a:solidFill>
                  <a:srgbClr val="000000"/>
                </a:solidFill>
                <a:highlight>
                  <a:srgbClr val="FFFF00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殖民扩张和海外贸易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积累了大量财富，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为工业化提供了资金支持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；圈地运动使得失地农民被迫成为工人，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为工业化提供了大量劳动力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。（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分）</a:t>
            </a:r>
            <a:endParaRPr lang="zh-CN" altLang="en-US" sz="24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政治上，英国</a:t>
            </a:r>
            <a:r>
              <a:rPr lang="zh-CN" altLang="en-US" sz="2400">
                <a:solidFill>
                  <a:srgbClr val="000000"/>
                </a:solidFill>
                <a:highlight>
                  <a:srgbClr val="FFFF00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“光荣革命”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后， </a:t>
            </a:r>
            <a:r>
              <a:rPr lang="zh-CN" altLang="en-US" sz="2400">
                <a:solidFill>
                  <a:srgbClr val="000000"/>
                </a:solidFill>
                <a:highlight>
                  <a:srgbClr val="FFFF00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政局稳定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为资本主义发展扫除了障碍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；鼓励企业家精神和创新精神，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为工业革命提供了宽松的政治环境。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分）</a:t>
            </a:r>
            <a:endParaRPr lang="zh-CN" altLang="en-US" sz="24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文化方面，</a:t>
            </a:r>
            <a:r>
              <a:rPr lang="zh-CN" altLang="en-US" sz="2400">
                <a:solidFill>
                  <a:srgbClr val="000000"/>
                </a:solidFill>
                <a:highlight>
                  <a:srgbClr val="FFFF00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文艺复兴、启蒙运动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激发了人们对科学的探索和对进步的追求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；国家重视教育，科学家和人才受到极大的尊重。（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分）生产和技术上，英国的</a:t>
            </a:r>
            <a:r>
              <a:rPr lang="zh-CN" altLang="en-US" sz="2400">
                <a:solidFill>
                  <a:srgbClr val="000000"/>
                </a:solidFill>
                <a:highlight>
                  <a:srgbClr val="FFFF00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手工工场发展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水平较高，工人的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生产技术日趋纯熟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；</a:t>
            </a:r>
            <a:r>
              <a:rPr lang="zh-CN" altLang="en-US" sz="2400">
                <a:solidFill>
                  <a:srgbClr val="000000"/>
                </a:solidFill>
                <a:highlight>
                  <a:srgbClr val="FFFF00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农业资本主义发展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迅速，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能够提供工业发展所需的充足资源和国内市场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；到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17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世纪中期，英国已经成为欧洲的</a:t>
            </a:r>
            <a:r>
              <a:rPr lang="zh-CN" altLang="en-US" sz="2400">
                <a:solidFill>
                  <a:srgbClr val="000000"/>
                </a:solidFill>
                <a:highlight>
                  <a:srgbClr val="FFFF00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科技中心之一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，很多科学家热心于生产技术的改进。（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分）</a:t>
            </a:r>
            <a:endParaRPr lang="zh-CN" altLang="en-US" sz="24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此外，英国还拥有广阔的</a:t>
            </a:r>
            <a:r>
              <a:rPr lang="zh-CN" altLang="en-US" sz="2400">
                <a:solidFill>
                  <a:srgbClr val="000000"/>
                </a:solidFill>
                <a:highlight>
                  <a:srgbClr val="FFFF00"/>
                </a:highligh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海外殖民地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为其提供丰富的原料和产品市场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；开发了煤炭资源，并且煤炭作为一种新的资源被大规模运用。（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分）</a:t>
            </a:r>
            <a:endParaRPr lang="zh-CN" altLang="en-US" sz="24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r>
              <a:rPr lang="zh-CN" altLang="en-US" sz="2400">
                <a:solidFill>
                  <a:srgbClr val="00B0F0"/>
                </a:solidFill>
                <a:latin typeface="宋体" panose="02010600030101010101" pitchFamily="2" charset="-122"/>
                <a:sym typeface="+mn-ea"/>
              </a:rPr>
              <a:t>综上所述，英国的综合条件更为优越，共同促成了工业革命率先在英国展开。</a:t>
            </a:r>
            <a:endParaRPr lang="zh-CN" altLang="en-US" sz="2400">
              <a:solidFill>
                <a:srgbClr val="002060"/>
              </a:solidFill>
              <a:highlight>
                <a:srgbClr val="FFFF00"/>
              </a:highligh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79070" y="132080"/>
            <a:ext cx="8636000" cy="150685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18.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变化：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前期由陈独秀个人转为资产阶级知识分子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团体；后期再转为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马克思主义知识分子。（</a:t>
            </a: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分）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67360" y="1268730"/>
            <a:ext cx="837565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0000"/>
              </a:lnSpc>
            </a:pP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意义：</a:t>
            </a:r>
            <a:endParaRPr lang="zh-CN" altLang="en-US" sz="2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前期：扩大新文化运动；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   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促进思想解放（</a:t>
            </a:r>
            <a:r>
              <a:rPr lang="zh-CN" altLang="en-US" sz="2000" b="1">
                <a:solidFill>
                  <a:srgbClr val="00B0F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促进民主科学思想的传播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）。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后期：推动马克思主义传播；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   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为中国共产党的诞生和发展作了舆论宣传。（4分）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23850" y="3284855"/>
            <a:ext cx="8721090" cy="2891790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问题：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不能准确概括</a:t>
            </a: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,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照抄原文</a:t>
            </a: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: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例如由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陈独秀个人撰写到钱玄同、刘半农</a:t>
            </a:r>
            <a:r>
              <a:rPr lang="zh-CN" altLang="en-US" sz="2000" b="1">
                <a:ea typeface="微软雅黑" panose="020B0503020204020204" charset="-122"/>
                <a:cs typeface="Arial" panose="020B0604020202020204" pitchFamily="34" charset="0"/>
              </a:rPr>
              <a:t>……多人撰写；不能有效概括出资产阶级团体或者资产阶级知识分子；</a:t>
            </a:r>
            <a:endParaRPr lang="zh-CN" altLang="en-US" sz="2000" b="1">
              <a:ea typeface="微软雅黑" panose="020B0503020204020204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表述不准确、概念不清晰：将马克思主义知识分子等同于共产主义者</a:t>
            </a: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  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000" b="1">
                <a:solidFill>
                  <a:srgbClr val="00B0F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共产主义者（Communist）</a:t>
            </a: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是指信仰并致力于实现共产主义理想的个人或群体。</a:t>
            </a: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                     </a:t>
            </a:r>
            <a:endParaRPr lang="en-US" altLang="zh-CN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30000"/>
              </a:lnSpc>
            </a:pPr>
            <a:endParaRPr lang="zh-CN" altLang="en-US" sz="2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  <p:bldP spid="6" grpId="0"/>
      <p:bldP spid="6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07950" y="188595"/>
            <a:ext cx="8666480" cy="1198880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（2）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趋势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：1919年后使用频率显著增加；持正面态度的运用也增多。</a:t>
            </a: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（2分）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20000"/>
              </a:lnSpc>
            </a:pPr>
            <a:endParaRPr lang="zh-CN" altLang="en-US" sz="2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79705" y="1124585"/>
            <a:ext cx="882015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0000"/>
              </a:lnSpc>
            </a:pP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原因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zh-CN" altLang="en-US" sz="2000" b="1">
                <a:solidFill>
                  <a:schemeClr val="accent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政治：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资本主义制度弊端的暴露/一战及巴黎和会的教训；五四运动的推动；</a:t>
            </a: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    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十月革命的影响，新民主主义革命的兴起；（</a:t>
            </a:r>
            <a:r>
              <a:rPr lang="zh-CN" altLang="en-US" sz="2000" b="1" dirty="0">
                <a:solidFill>
                  <a:srgbClr val="00B0F0"/>
                </a:solidFill>
                <a:ea typeface="微软雅黑" panose="020B0503020204020204" charset="-122"/>
                <a:sym typeface="+mn-ea"/>
              </a:rPr>
              <a:t>中国共产党的成立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zh-CN" altLang="en-US" sz="2000" b="1">
                <a:solidFill>
                  <a:schemeClr val="accent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思想文化：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马克思主义的传播；新文化运动的深入发展；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000" b="1">
                <a:solidFill>
                  <a:schemeClr val="accent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经济：</a:t>
            </a:r>
            <a:r>
              <a:rPr lang="zh-CN" altLang="en-US" sz="20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zh-CN" altLang="en-US" sz="2000" b="1">
                <a:solidFill>
                  <a:srgbClr val="00B0F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民族资本主义经济发展，工人阶级壮大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）；编辑人员的变化；</a:t>
            </a: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（4分，任答4点即可）</a:t>
            </a:r>
            <a:endParaRPr lang="zh-CN" altLang="en-US" sz="2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52095" y="3860800"/>
            <a:ext cx="9081135" cy="24917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第二问：</a:t>
            </a:r>
            <a:endParaRPr lang="zh-CN" altLang="en-US" sz="2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1.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在使用趋势上概括过于精细化，例如：</a:t>
            </a: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1915-1918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年下降，</a:t>
            </a: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  1919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年</a:t>
            </a: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—1922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年上升</a:t>
            </a: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  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等；</a:t>
            </a: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 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繁杂；</a:t>
            </a: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                                                                                                   </a:t>
            </a:r>
            <a:endParaRPr lang="en-US" altLang="zh-CN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2.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答题角度单一，不能多角度作答，思路要打开，答题规范化。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政经文、昨今明、内外因、天地人、国内外等角度思想</a:t>
            </a:r>
            <a:endParaRPr lang="zh-CN" altLang="en-US" sz="2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7" grpId="0"/>
      <p:bldP spid="7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67995" y="4292600"/>
            <a:ext cx="8510270" cy="39878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                                                                                                    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5605" y="44450"/>
            <a:ext cx="8667750" cy="267652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40000"/>
              </a:lnSpc>
            </a:pP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19.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（1）背景：</a:t>
            </a:r>
            <a:endParaRPr lang="zh-CN" altLang="en-US" sz="2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农民被束缚在封建土地制度之下（</a:t>
            </a:r>
            <a:r>
              <a:rPr lang="zh-CN" altLang="en-US" sz="2000" b="1" dirty="0">
                <a:solidFill>
                  <a:srgbClr val="00B0F0"/>
                </a:solidFill>
                <a:ea typeface="微软雅黑" panose="020B0503020204020204" charset="-122"/>
              </a:rPr>
              <a:t>封建土地所有制、封建地主土地所有制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）；封建土地制度导致严重的土地兼并。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zh-CN" altLang="en-US" sz="2000" b="1" dirty="0">
                <a:solidFill>
                  <a:srgbClr val="00B0F0"/>
                </a:solidFill>
                <a:ea typeface="微软雅黑" panose="020B0503020204020204" charset="-122"/>
              </a:rPr>
              <a:t>新政权建立、解放战争的胜利；阶级矛盾的激化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（2分）</a:t>
            </a:r>
            <a:endParaRPr lang="zh-CN" altLang="en-US" sz="2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52095" y="5012690"/>
            <a:ext cx="864235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40000"/>
              </a:lnSpc>
            </a:pP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（2）</a:t>
            </a: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原因：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土地私有制不利于农业现代化。（</a:t>
            </a:r>
            <a:r>
              <a:rPr lang="zh-CN" altLang="en-US" sz="2000" b="1" dirty="0">
                <a:solidFill>
                  <a:srgbClr val="00B0F0"/>
                </a:solidFill>
                <a:ea typeface="微软雅黑" panose="020B0503020204020204" charset="-122"/>
                <a:sym typeface="+mn-ea"/>
              </a:rPr>
              <a:t>农业现代化的需求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）（2分）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40000"/>
              </a:lnSpc>
            </a:pP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39750" y="2204720"/>
            <a:ext cx="8413115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40000"/>
              </a:lnSpc>
            </a:pP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作用：</a:t>
            </a:r>
            <a:endParaRPr lang="zh-CN" altLang="en-US" sz="2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农民从封建土地制度中解放出来（</a:t>
            </a:r>
            <a:r>
              <a:rPr lang="zh-CN" altLang="en-US" sz="2000" b="1" dirty="0">
                <a:solidFill>
                  <a:srgbClr val="00B0F0"/>
                </a:solidFill>
                <a:ea typeface="微软雅黑" panose="020B0503020204020204" charset="-122"/>
                <a:sym typeface="+mn-ea"/>
              </a:rPr>
              <a:t>提高农民生产积极性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）；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农村生产力得到发展；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为逐步实现工业化扫除了障碍；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有力地支援了抗美援朝；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巩固了人民政权。</a:t>
            </a: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（4分，任答4点即可）</a:t>
            </a:r>
            <a:endParaRPr lang="zh-CN" altLang="en-US" sz="2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99795" y="5516880"/>
            <a:ext cx="831278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40000"/>
              </a:lnSpc>
            </a:pPr>
            <a:r>
              <a:rPr lang="zh-CN" altLang="en-US" sz="2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影响：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促进土地集体化/在农村建立了社会主义经济制度；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推动向社会主义过渡；支撑工业化建设；保障实现农业现代化。（4分）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67995" y="4292600"/>
            <a:ext cx="8510270" cy="39878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                                                                                                    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5605" y="404495"/>
            <a:ext cx="8667750" cy="439991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200000"/>
              </a:lnSpc>
            </a:pPr>
            <a:r>
              <a:rPr lang="zh-CN" altLang="en-US" sz="2000" b="1" dirty="0">
                <a:solidFill>
                  <a:srgbClr val="FF0000"/>
                </a:solidFill>
                <a:ea typeface="微软雅黑" panose="020B0503020204020204" charset="-122"/>
              </a:rPr>
              <a:t>存在</a:t>
            </a:r>
            <a:r>
              <a:rPr lang="en-US" altLang="zh-CN" sz="2000" b="1" dirty="0">
                <a:solidFill>
                  <a:srgbClr val="FF0000"/>
                </a:solidFill>
                <a:ea typeface="微软雅黑" panose="020B0503020204020204" charset="-122"/>
              </a:rPr>
              <a:t>问题</a:t>
            </a:r>
            <a:r>
              <a:rPr lang="en-US" altLang="zh-CN" sz="2000" b="1" dirty="0">
                <a:ea typeface="微软雅黑" panose="020B0503020204020204" charset="-122"/>
              </a:rPr>
              <a:t>：</a:t>
            </a:r>
            <a:endParaRPr lang="en-US" altLang="zh-CN" sz="2000" b="1" dirty="0">
              <a:ea typeface="微软雅黑" panose="020B050302020402020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000" b="1" dirty="0">
                <a:ea typeface="微软雅黑" panose="020B0503020204020204" charset="-122"/>
              </a:rPr>
              <a:t>       1.</a:t>
            </a:r>
            <a:r>
              <a:rPr lang="zh-CN" altLang="en-US" sz="2000" b="1" dirty="0">
                <a:ea typeface="微软雅黑" panose="020B0503020204020204" charset="-122"/>
              </a:rPr>
              <a:t>基本概念不清。第一问中，</a:t>
            </a:r>
            <a:r>
              <a:rPr lang="en-US" altLang="zh-CN" sz="2000" b="1" dirty="0">
                <a:ea typeface="微软雅黑" panose="020B0503020204020204" charset="-122"/>
              </a:rPr>
              <a:t>“</a:t>
            </a:r>
            <a:r>
              <a:rPr lang="zh-CN" altLang="en-US" sz="2000" b="1" dirty="0">
                <a:ea typeface="微软雅黑" panose="020B0503020204020204" charset="-122"/>
              </a:rPr>
              <a:t>土地兼并</a:t>
            </a:r>
            <a:r>
              <a:rPr lang="en-US" altLang="zh-CN" sz="2000" b="1" dirty="0">
                <a:ea typeface="微软雅黑" panose="020B0503020204020204" charset="-122"/>
              </a:rPr>
              <a:t>”</a:t>
            </a:r>
            <a:r>
              <a:rPr lang="zh-CN" altLang="en-US" sz="2000" b="1" dirty="0">
                <a:ea typeface="微软雅黑" panose="020B0503020204020204" charset="-122"/>
              </a:rPr>
              <a:t>和</a:t>
            </a:r>
            <a:r>
              <a:rPr lang="en-US" altLang="zh-CN" sz="2000" b="1" dirty="0">
                <a:ea typeface="微软雅黑" panose="020B0503020204020204" charset="-122"/>
              </a:rPr>
              <a:t>“</a:t>
            </a:r>
            <a:r>
              <a:rPr lang="zh-CN" altLang="en-US" sz="2000" b="1" dirty="0">
                <a:ea typeface="微软雅黑" panose="020B0503020204020204" charset="-122"/>
              </a:rPr>
              <a:t>人地矛盾混淆</a:t>
            </a:r>
            <a:r>
              <a:rPr lang="en-US" altLang="zh-CN" sz="2000" b="1" dirty="0">
                <a:ea typeface="微软雅黑" panose="020B0503020204020204" charset="-122"/>
              </a:rPr>
              <a:t>”</a:t>
            </a:r>
            <a:r>
              <a:rPr lang="zh-CN" altLang="en-US" sz="2000" b="1" dirty="0">
                <a:ea typeface="微软雅黑" panose="020B0503020204020204" charset="-122"/>
              </a:rPr>
              <a:t>。</a:t>
            </a:r>
            <a:endParaRPr lang="zh-CN" altLang="en-US" sz="2000" b="1" dirty="0">
              <a:ea typeface="微软雅黑" panose="020B050302020402020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000" b="1" dirty="0">
                <a:ea typeface="微软雅黑" panose="020B0503020204020204" charset="-122"/>
              </a:rPr>
              <a:t>       2.</a:t>
            </a:r>
            <a:r>
              <a:rPr lang="zh-CN" altLang="en-US" sz="2000" b="1" dirty="0">
                <a:ea typeface="微软雅黑" panose="020B0503020204020204" charset="-122"/>
              </a:rPr>
              <a:t>表述不够专业化，第一小问中，</a:t>
            </a:r>
            <a:r>
              <a:rPr lang="zh-CN" altLang="en-US" sz="2000" b="1" dirty="0">
                <a:highlight>
                  <a:srgbClr val="FFFF00"/>
                </a:highlight>
                <a:ea typeface="微软雅黑" panose="020B0503020204020204" charset="-122"/>
              </a:rPr>
              <a:t>封建土地所有制</a:t>
            </a:r>
            <a:r>
              <a:rPr lang="zh-CN" altLang="en-US" sz="2000" b="1" dirty="0">
                <a:ea typeface="微软雅黑" panose="020B0503020204020204" charset="-122"/>
              </a:rPr>
              <a:t>这样的专业名词基本无法写出。第一小问中，</a:t>
            </a:r>
            <a:r>
              <a:rPr lang="en-US" altLang="zh-CN" sz="2000" b="1" dirty="0">
                <a:ea typeface="微软雅黑" panose="020B0503020204020204" charset="-122"/>
              </a:rPr>
              <a:t>“</a:t>
            </a:r>
            <a:r>
              <a:rPr lang="zh-CN" altLang="en-US" sz="2000" b="1" dirty="0">
                <a:ea typeface="微软雅黑" panose="020B0503020204020204" charset="-122"/>
              </a:rPr>
              <a:t>为工业化扫清障碍写成为工业化奠基</a:t>
            </a:r>
            <a:r>
              <a:rPr lang="en-US" altLang="zh-CN" sz="2000" b="1" dirty="0">
                <a:ea typeface="微软雅黑" panose="020B0503020204020204" charset="-122"/>
              </a:rPr>
              <a:t>”</a:t>
            </a:r>
            <a:r>
              <a:rPr lang="zh-CN" altLang="en-US" sz="2000" b="1" dirty="0">
                <a:ea typeface="微软雅黑" panose="020B0503020204020204" charset="-122"/>
              </a:rPr>
              <a:t>。</a:t>
            </a:r>
            <a:endParaRPr lang="zh-CN" altLang="en-US" sz="2000" b="1" dirty="0">
              <a:ea typeface="微软雅黑" panose="020B050302020402020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000" b="1" dirty="0">
                <a:ea typeface="微软雅黑" panose="020B0503020204020204" charset="-122"/>
              </a:rPr>
              <a:t>       3.</a:t>
            </a:r>
            <a:r>
              <a:rPr lang="zh-CN" altLang="en-US" sz="2000" b="1" dirty="0">
                <a:ea typeface="微软雅黑" panose="020B0503020204020204" charset="-122"/>
              </a:rPr>
              <a:t>回答问题比较片面单一，例如第二小问中部分学生反复围绕调动农民积极性，提高农村生产力的这一点进行作答，而忽视其它方面重要得分点。</a:t>
            </a:r>
            <a:endParaRPr lang="zh-CN" altLang="en-US" sz="2000" b="1" dirty="0">
              <a:ea typeface="微软雅黑" panose="020B050302020402020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</a:t>
            </a:r>
            <a:endParaRPr lang="en-US" altLang="zh-CN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23850" y="260350"/>
            <a:ext cx="8526780" cy="377888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17</a:t>
            </a:r>
            <a:r>
              <a:rPr lang="zh-CN" altLang="en-US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．（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14 </a:t>
            </a:r>
            <a:r>
              <a:rPr lang="zh-CN" altLang="en-US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分）阅读材料，完成下列要求。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endParaRPr lang="zh-CN" altLang="en-US" sz="24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80000"/>
              </a:lnSpc>
            </a:pPr>
            <a:endParaRPr lang="zh-CN" altLang="en-US" sz="2400" b="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材料一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2400" b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《</a:t>
            </a:r>
            <a:r>
              <a:rPr lang="zh-CN" altLang="en-US" sz="2400" b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唐律疏议</a:t>
            </a:r>
            <a:r>
              <a:rPr lang="en-US" altLang="zh-CN" sz="2400" b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》</a:t>
            </a:r>
            <a:r>
              <a:rPr lang="zh-CN" altLang="en-US" sz="2400" b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规定刑名有笞、杖、徒、流、死五种，宣扬“天子”“至尊”地位神圣不可侵犯，若有冒犯，便被扣上“谋反”“谋大逆”等罪名，不仅本人要被处斩，而且家属也要被处死、流放或没为官奴婢。但是，一些贵族官僚，犯罪后可以减刑，用铜赎罪或以官抵罪。还规定贵族、官僚、平民、部曲、奴婢在法律上的地位，如部曲过失杀死主人，处以绞刑，主人过失杀死部曲，不算犯罪。与前代相比，唐律在量刑定罪上较为宽简，降大辟为流刑的有 </a:t>
            </a:r>
            <a:r>
              <a:rPr lang="en-US" altLang="zh-CN" sz="2400" b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92 </a:t>
            </a:r>
            <a:r>
              <a:rPr lang="zh-CN" altLang="en-US" sz="2400" b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条，降流刑为徒刑的有</a:t>
            </a:r>
            <a:r>
              <a:rPr lang="en-US" altLang="zh-CN" sz="2400" b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71 </a:t>
            </a:r>
            <a:r>
              <a:rPr lang="zh-CN" altLang="en-US" sz="2400" b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条。</a:t>
            </a:r>
            <a:endParaRPr lang="zh-CN" altLang="en-US" sz="2400" b="1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400" b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               ——</a:t>
            </a:r>
            <a:r>
              <a:rPr lang="zh-CN" altLang="en-US" sz="2400" b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以上摘编自宁欣《中国古代史》</a:t>
            </a:r>
            <a:endParaRPr lang="zh-CN" altLang="en-US" sz="2400" b="1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95605" y="4076700"/>
            <a:ext cx="8589645" cy="82994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）据材料一，概括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《</a:t>
            </a:r>
            <a:r>
              <a:rPr lang="zh-CN" altLang="en-US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唐律疏议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》</a:t>
            </a:r>
            <a:r>
              <a:rPr lang="zh-CN" altLang="en-US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的内容特征，并结合所学知识说明其影响。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 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分）</a:t>
            </a:r>
            <a:endParaRPr lang="zh-CN" altLang="en-US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7315" y="4915535"/>
            <a:ext cx="9032875" cy="19157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noAutofit/>
          </a:bodyPr>
          <a:p>
            <a:pPr>
              <a:lnSpc>
                <a:spcPct val="160000"/>
              </a:lnSpc>
            </a:pPr>
            <a:r>
              <a:rPr lang="zh-CN" altLang="zh-CN" sz="24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en-US" altLang="zh-CN" sz="2400" b="1" dirty="0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        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特征：</a:t>
            </a:r>
            <a:r>
              <a:rPr lang="en-US" altLang="zh-CN" sz="2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巩卫皇权（</a:t>
            </a:r>
            <a:r>
              <a:rPr lang="en-US" altLang="zh-CN" sz="24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加强君主专制</a:t>
            </a:r>
            <a:r>
              <a:rPr lang="zh-CN" altLang="en-US" sz="24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；加强皇权</a:t>
            </a:r>
            <a:r>
              <a:rPr lang="zh-CN" altLang="en-US" sz="2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）；</a:t>
            </a:r>
            <a:endParaRPr lang="zh-CN" altLang="en-US" sz="24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>
              <a:lnSpc>
                <a:spcPct val="160000"/>
              </a:lnSpc>
            </a:pPr>
            <a:r>
              <a:rPr lang="zh-CN" altLang="en-US" sz="2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en-US" altLang="zh-CN" sz="2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                </a:t>
            </a:r>
            <a:r>
              <a:rPr lang="zh-CN" altLang="en-US" sz="2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等级差别鲜明；</a:t>
            </a:r>
            <a:endParaRPr lang="zh-CN" altLang="en-US" sz="24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>
              <a:lnSpc>
                <a:spcPct val="160000"/>
              </a:lnSpc>
            </a:pPr>
            <a:r>
              <a:rPr lang="zh-CN" altLang="en-US" sz="2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en-US" altLang="zh-CN" sz="2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                </a:t>
            </a:r>
            <a:r>
              <a:rPr lang="zh-CN" altLang="en-US" sz="2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量刑比前代宽简。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（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3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分）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23850" y="1844675"/>
            <a:ext cx="8667750" cy="356298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200000"/>
              </a:lnSpc>
            </a:pPr>
            <a:r>
              <a:rPr lang="zh-CN" altLang="en-US" sz="2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存在</a:t>
            </a:r>
            <a:r>
              <a:rPr lang="en-US" altLang="zh-CN" sz="2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问题：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表述不准确、概念不清晰：</a:t>
            </a:r>
            <a:endParaRPr lang="en-US" altLang="zh-CN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例：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皇权或者君主专制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写成加大皇帝的作用；</a:t>
            </a:r>
            <a:endParaRPr lang="en-US" altLang="zh-CN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    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等级差别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写成阶级分化；</a:t>
            </a:r>
            <a:endParaRPr lang="en-US" altLang="zh-CN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    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律例并行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写成律</a:t>
            </a:r>
            <a:r>
              <a:rPr lang="en-US" altLang="zh-CN" sz="2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令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并行甚至乱写成律令儒家化；</a:t>
            </a:r>
            <a:endParaRPr lang="en-US" altLang="zh-CN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 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    </a:t>
            </a:r>
            <a:endParaRPr lang="en-US" altLang="zh-CN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52705" y="116205"/>
            <a:ext cx="903224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FF0000"/>
                </a:solidFill>
                <a:ea typeface="微软雅黑" panose="020B0503020204020204" charset="-122"/>
                <a:sym typeface="Arial" panose="020B0604020202020204" pitchFamily="34" charset="0"/>
              </a:rPr>
              <a:t>                    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是中华法系确立的标志（</a:t>
            </a:r>
            <a:r>
              <a:rPr lang="en-US" altLang="zh-CN" sz="24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树立了</a:t>
            </a:r>
            <a:r>
              <a:rPr lang="zh-CN" altLang="en-US" sz="24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礼</a:t>
            </a:r>
            <a:r>
              <a:rPr lang="en-US" altLang="zh-CN" sz="24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法结合的典范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）；</a:t>
            </a:r>
            <a:endParaRPr lang="en-US" altLang="zh-CN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                维护了唐王朝封建统治；</a:t>
            </a:r>
            <a:endParaRPr lang="en-US" altLang="zh-CN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                对稳定秩序有积极作用；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（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3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分）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ea typeface="微软雅黑" panose="020B0503020204020204" charset="-122"/>
                <a:sym typeface="Arial" panose="020B0604020202020204" pitchFamily="34" charset="0"/>
              </a:rPr>
              <a:t>                      </a:t>
            </a:r>
            <a:r>
              <a:rPr lang="zh-CN" altLang="en-US" sz="24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有利于封建经济的发展；</a:t>
            </a:r>
            <a:endParaRPr lang="zh-CN" altLang="en-US" sz="2400" b="1" dirty="0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en-US" altLang="zh-CN" sz="24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               为后世立法</a:t>
            </a:r>
            <a:r>
              <a:rPr lang="zh-CN" altLang="en-US" sz="24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提供蓝本；</a:t>
            </a:r>
            <a:endParaRPr lang="zh-CN" altLang="en-US" sz="2400" b="1" dirty="0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en-US" altLang="zh-CN" sz="24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               </a:t>
            </a:r>
            <a:r>
              <a:rPr lang="zh-CN" altLang="en-US" sz="24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对日本、朝鲜等东亚国家产生一定影响。</a:t>
            </a:r>
            <a:endParaRPr lang="zh-CN" altLang="en-US" sz="2400" b="1" dirty="0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95605" y="3500755"/>
            <a:ext cx="8667750" cy="267525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40000"/>
              </a:lnSpc>
            </a:pPr>
            <a:r>
              <a:rPr lang="zh-CN" altLang="en-US" sz="2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存在</a:t>
            </a:r>
            <a:r>
              <a:rPr lang="en-US" altLang="zh-CN" sz="2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问题：</a:t>
            </a:r>
            <a:endParaRPr lang="en-US" altLang="zh-CN" sz="24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1.表述不准确：</a:t>
            </a:r>
            <a:endParaRPr lang="en-US" altLang="zh-CN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例：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中华法系确立的标志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写成为中华法系奠定基础或者完善了中华法系。</a:t>
            </a:r>
            <a:endParaRPr lang="en-US" altLang="zh-CN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2.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答题角度单一，不能多角度作答，思路要打开。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 </a:t>
            </a:r>
            <a:r>
              <a:rPr lang="en-US" altLang="zh-CN" sz="24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    </a:t>
            </a:r>
            <a:endParaRPr lang="en-US" altLang="zh-CN" sz="240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44145" y="6176010"/>
            <a:ext cx="8862060" cy="6076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40000"/>
              </a:lnSpc>
            </a:pPr>
            <a:r>
              <a:rPr lang="en-US" altLang="zh-CN" sz="20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 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建议：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政经文、昨今明、内外因、天地人、国内外等角度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思想</a:t>
            </a:r>
            <a:endParaRPr lang="zh-CN" altLang="en-US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860290" y="332105"/>
            <a:ext cx="3822065" cy="3930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683385" y="1916430"/>
            <a:ext cx="5365750" cy="15119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323215" y="264795"/>
            <a:ext cx="45720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 dirty="0">
                <a:solidFill>
                  <a:srgbClr val="FF0000"/>
                </a:solidFill>
                <a:ea typeface="微软雅黑" panose="020B0503020204020204" charset="-122"/>
                <a:sym typeface="Arial" panose="020B0604020202020204" pitchFamily="34" charset="0"/>
              </a:rPr>
              <a:t>   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影响：</a:t>
            </a:r>
            <a:endParaRPr lang="en-US" altLang="zh-CN" sz="24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7" grpId="0" bldLvl="0" animBg="1"/>
      <p:bldP spid="5" grpId="1" animBg="1"/>
      <p:bldP spid="7" grpId="1" animBg="1"/>
      <p:bldP spid="2" grpId="0"/>
      <p:bldP spid="2" grpId="1"/>
      <p:bldP spid="6" grpId="0"/>
      <p:bldP spid="6" grpId="1"/>
      <p:bldP spid="3" grpId="0"/>
      <p:bldP spid="3" grpId="1"/>
      <p:bldP spid="5" grpId="2" bldLvl="0" animBg="1"/>
      <p:bldP spid="7" grpId="2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23850" y="260350"/>
            <a:ext cx="8526780" cy="496506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20000"/>
              </a:lnSpc>
            </a:pPr>
            <a:r>
              <a:rPr lang="en-US" altLang="zh-CN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17</a:t>
            </a:r>
            <a:r>
              <a:rPr lang="zh-CN" altLang="en-US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．阅读材料，完成下列要求。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endParaRPr lang="zh-CN" altLang="en-US" sz="24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材料二</a:t>
            </a:r>
            <a:r>
              <a:rPr lang="zh-CN" altLang="en-US" sz="2400" b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《大明律》以唐律为基础，五种刑名之外，又有凌迟和充军等，将反对专制的各种行为定为</a:t>
            </a:r>
            <a:r>
              <a:rPr lang="en-US" altLang="zh-CN" sz="2400" b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2400" b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谋反</a:t>
            </a:r>
            <a:r>
              <a:rPr lang="en-US" altLang="zh-CN" sz="2400" b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”“</a:t>
            </a:r>
            <a:r>
              <a:rPr lang="zh-CN" altLang="en-US" sz="2400" b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谋大逆</a:t>
            </a:r>
            <a:r>
              <a:rPr lang="en-US" altLang="zh-CN" sz="2400" b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 sz="2400" b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，一律</a:t>
            </a:r>
            <a:r>
              <a:rPr lang="en-US" altLang="zh-CN" sz="2400" b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2400" b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重罪加重</a:t>
            </a:r>
            <a:r>
              <a:rPr lang="en-US" altLang="zh-CN" sz="2400" b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 sz="2400" b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不予赦免。规定文武官员的任用权均由皇帝决定，必须无条件服从；地方只能决定徒、流以下的案件，死刑要报皇帝裁决。肯定元末农民起义的某些成果，降低官僚的法律特权，提高劳动者的法律地位；增加了反映土地私有制进</a:t>
            </a:r>
            <a:endParaRPr lang="zh-CN" altLang="en-US" sz="2400" b="1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400" b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一步扩大、商品经济进一步发展的有关律条。此外，明太祖还颁布了亲自撰写的《御制大诰》三编，汇集了明初大量的重刑判例，它与《大明律》并行，成为有明一代的法律依据。</a:t>
            </a:r>
            <a:r>
              <a:rPr lang="en-US" altLang="zh-CN" sz="2400" b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              </a:t>
            </a:r>
            <a:endParaRPr lang="en-US" altLang="zh-CN" sz="2400" b="1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400" b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                 ——</a:t>
            </a:r>
            <a:r>
              <a:rPr lang="zh-CN" altLang="en-US" sz="2400" b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以上摘编自宁欣《中国古代史》</a:t>
            </a:r>
            <a:endParaRPr lang="zh-CN" altLang="en-US" sz="2400" b="1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96545" y="5589270"/>
            <a:ext cx="8589645" cy="82994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）据材料二，指出明代法治的新变化，并结合所学知识进行简评。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 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分）</a:t>
            </a:r>
            <a:endParaRPr lang="zh-CN" altLang="en-US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51460" y="332105"/>
            <a:ext cx="8891270" cy="39103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</a:pP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（</a:t>
            </a:r>
            <a:r>
              <a:rPr lang="en-US" altLang="zh-CN" sz="2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2</a:t>
            </a:r>
            <a:r>
              <a:rPr lang="zh-CN" altLang="en-US" sz="2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）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变化：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增加刑名；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                 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进一步提升君权；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                 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降低官僚法律特权；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                 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提高劳动者法律地位；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                 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增加适应经济发展的律条；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                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《大诰》与《大明律》并行（</a:t>
            </a:r>
            <a:r>
              <a:rPr lang="zh-CN" altLang="en-US" sz="24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律例并行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）。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                </a:t>
            </a:r>
            <a:r>
              <a:rPr lang="zh-CN" altLang="en-US" sz="2000" b="1" dirty="0">
                <a:solidFill>
                  <a:srgbClr val="FF0000"/>
                </a:solidFill>
                <a:ea typeface="微软雅黑" panose="020B0503020204020204" charset="-122"/>
                <a:sym typeface="Arial" panose="020B0604020202020204" pitchFamily="34" charset="0"/>
              </a:rPr>
              <a:t>（</a:t>
            </a:r>
            <a:r>
              <a:rPr lang="en-US" altLang="zh-CN" sz="2000" b="1" dirty="0">
                <a:solidFill>
                  <a:srgbClr val="FF0000"/>
                </a:solidFill>
                <a:ea typeface="微软雅黑" panose="020B0503020204020204" charset="-122"/>
                <a:sym typeface="Arial" panose="020B0604020202020204" pitchFamily="34" charset="0"/>
              </a:rPr>
              <a:t>4</a:t>
            </a:r>
            <a:r>
              <a:rPr lang="zh-CN" altLang="en-US" sz="2000" b="1" dirty="0">
                <a:solidFill>
                  <a:srgbClr val="FF0000"/>
                </a:solidFill>
                <a:ea typeface="微软雅黑" panose="020B0503020204020204" charset="-122"/>
                <a:sym typeface="Arial" panose="020B0604020202020204" pitchFamily="34" charset="0"/>
              </a:rPr>
              <a:t>分，任答</a:t>
            </a:r>
            <a:r>
              <a:rPr lang="en-US" altLang="zh-CN" sz="2000" b="1" dirty="0">
                <a:solidFill>
                  <a:srgbClr val="FF0000"/>
                </a:solidFill>
                <a:ea typeface="微软雅黑" panose="020B0503020204020204" charset="-122"/>
                <a:sym typeface="Arial" panose="020B0604020202020204" pitchFamily="34" charset="0"/>
              </a:rPr>
              <a:t>4</a:t>
            </a:r>
            <a:r>
              <a:rPr lang="zh-CN" altLang="en-US" sz="2000" b="1" dirty="0">
                <a:solidFill>
                  <a:srgbClr val="FF0000"/>
                </a:solidFill>
                <a:ea typeface="微软雅黑" panose="020B0503020204020204" charset="-122"/>
                <a:sym typeface="Arial" panose="020B0604020202020204" pitchFamily="34" charset="0"/>
              </a:rPr>
              <a:t>点即可）</a:t>
            </a:r>
            <a:endParaRPr lang="zh-CN" altLang="en-US" sz="2000" b="1" dirty="0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FF0000"/>
                </a:solidFill>
                <a:ea typeface="微软雅黑" panose="020B0503020204020204" charset="-122"/>
                <a:sym typeface="Arial" panose="020B0604020202020204" pitchFamily="34" charset="0"/>
              </a:rPr>
              <a:t>    </a:t>
            </a:r>
            <a:endParaRPr lang="zh-CN" altLang="en-US" sz="2000" b="1" dirty="0">
              <a:solidFill>
                <a:srgbClr val="FF0000"/>
              </a:solidFill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15595" y="4076700"/>
            <a:ext cx="8433435" cy="21583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40000"/>
              </a:lnSpc>
            </a:pP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      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存在问题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：到底是直接引用材料还是对材料进行概括出现偏差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建议：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没有把握的情况下两种都上。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40000"/>
              </a:lnSpc>
            </a:pP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 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3" name="图片 2"/>
          <p:cNvPicPr/>
          <p:nvPr/>
        </p:nvPicPr>
        <p:blipFill>
          <a:blip r:embed="rId1"/>
          <a:stretch>
            <a:fillRect/>
          </a:stretch>
        </p:blipFill>
        <p:spPr>
          <a:xfrm>
            <a:off x="251460" y="4149090"/>
            <a:ext cx="8717280" cy="17767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52095" y="620395"/>
            <a:ext cx="9089390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FF0000"/>
                </a:solidFill>
                <a:ea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           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反映了法网愈加严密；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           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君主专制和中央集权空前强化（</a:t>
            </a:r>
            <a:r>
              <a:rPr lang="zh-CN" altLang="en-US" sz="24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容易导致决策失误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）；</a:t>
            </a:r>
            <a:endParaRPr lang="zh-CN" altLang="en-US" sz="24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            但同时也使封建社会的秩序更加完善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；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           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促进了封建经济的恢复发展。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（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4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分）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           </a:t>
            </a:r>
            <a:r>
              <a:rPr lang="en-US" altLang="zh-CN" sz="24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完善法律体系；</a:t>
            </a:r>
            <a:endParaRPr lang="en-US" altLang="zh-CN" sz="2400" b="1" dirty="0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            进一步稳定社会秩序，维护统治</a:t>
            </a:r>
            <a:r>
              <a:rPr lang="zh-CN" altLang="en-US" sz="24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；</a:t>
            </a:r>
            <a:endParaRPr lang="zh-CN" altLang="en-US" sz="2400" b="1" dirty="0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rgbClr val="00B0F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  <a:r>
              <a:rPr lang="en-US" altLang="zh-CN" sz="2400" b="1" dirty="0">
                <a:solidFill>
                  <a:srgbClr val="00B0F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              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652135" y="1341120"/>
            <a:ext cx="2998470" cy="3930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403985" y="2997200"/>
            <a:ext cx="5365750" cy="15119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23850" y="4364355"/>
            <a:ext cx="8495030" cy="23063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0000"/>
              </a:lnSpc>
            </a:pP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基本格式：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      </a:t>
            </a:r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简评、评价：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一般从积极和消极两个方面入手评价，多角度思考。</a:t>
            </a:r>
            <a:endParaRPr lang="zh-CN" altLang="en-US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</a:rPr>
              <a:t>简析、评述和评析：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遵循是什么（内容）；为什么（原因）；怎么样（影响）的格式。</a:t>
            </a:r>
            <a:endParaRPr lang="zh-CN" altLang="en-US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95605" y="764540"/>
            <a:ext cx="45720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 dirty="0">
                <a:solidFill>
                  <a:srgbClr val="FF0000"/>
                </a:solidFill>
                <a:ea typeface="微软雅黑" panose="020B0503020204020204" charset="-122"/>
                <a:sym typeface="Arial" panose="020B0604020202020204" pitchFamily="34" charset="0"/>
              </a:rPr>
              <a:t>  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简评：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  <p:bldP spid="7" grpId="0" bldLvl="0" animBg="1"/>
      <p:bldP spid="4" grpId="1"/>
      <p:bldP spid="5" grpId="1" animBg="1"/>
      <p:bldP spid="7" grpId="1" animBg="1"/>
      <p:bldP spid="5" grpId="2" bldLvl="0" animBg="1"/>
      <p:bldP spid="7" grpId="2" bldLvl="0" animBg="1"/>
      <p:bldP spid="3" grpId="0"/>
      <p:bldP spid="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67995" y="4292600"/>
            <a:ext cx="8510270" cy="39878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                                                                                                    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23850" y="260350"/>
            <a:ext cx="8507095" cy="445008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130000"/>
              </a:lnSpc>
            </a:pPr>
            <a:r>
              <a:rPr lang="en-US" altLang="zh-CN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</a:t>
            </a:r>
            <a:r>
              <a:rPr lang="zh-CN" altLang="en-US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．（</a:t>
            </a:r>
            <a:r>
              <a:rPr lang="en-US" altLang="zh-CN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 </a:t>
            </a:r>
            <a:r>
              <a:rPr lang="zh-CN" altLang="en-US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分）阅读材料，完成下列要求。 </a:t>
            </a:r>
            <a:endParaRPr lang="zh-CN" altLang="en-US" sz="2400" b="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材料 </a:t>
            </a:r>
            <a:r>
              <a:rPr lang="zh-CN" altLang="en-US" sz="2400" b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工业革命，或者说是工业化的启动，无疑蕴含着广泛、深远的起因。</a:t>
            </a:r>
            <a:r>
              <a:rPr lang="zh-CN" altLang="en-US" sz="2400" b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18 世纪以前，在整个西欧社会，普遍发生了商业、科学、文化以及思想领域的变化，这些变化铺垫了历时百 </a:t>
            </a:r>
            <a:endParaRPr lang="zh-CN" altLang="en-US" sz="2400" b="1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年的第一场工业革命。关键的突破首先在英国发生，因为英国在近几百年的时间里，慢慢积累和汇聚了众多的有利于新的生产方式、新的经济发展模式诞生的因素。 </a:t>
            </a:r>
            <a:endParaRPr lang="zh-CN" altLang="en-US" sz="2400" b="1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                         ——王斯德</a:t>
            </a:r>
            <a:r>
              <a:rPr lang="zh-CN" altLang="en-US" sz="2400" b="1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《世界通史》 </a:t>
            </a:r>
            <a:endParaRPr lang="zh-CN" altLang="en-US" sz="2400" b="1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endParaRPr lang="zh-CN" altLang="en-US" sz="2400" b="1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38150" y="5156835"/>
            <a:ext cx="839279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据材料并结合所学知识，就工业革命的发生这一历史现象进行阐述。（要求：论题明确，持论有据，表述清晰）</a:t>
            </a:r>
            <a:endParaRPr lang="zh-CN" altLang="en-US" sz="2400" b="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67995" y="4292600"/>
            <a:ext cx="8510270" cy="39878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                                                                                                    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" name="图片 1" descr="QQ图片2025052014584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5605" y="764540"/>
            <a:ext cx="8689340" cy="51028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5000</Words>
  <Application>WPS 演示</Application>
  <PresentationFormat/>
  <Paragraphs>173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6" baseType="lpstr">
      <vt:lpstr>Arial</vt:lpstr>
      <vt:lpstr>宋体</vt:lpstr>
      <vt:lpstr>Wingdings</vt:lpstr>
      <vt:lpstr>微软雅黑</vt:lpstr>
      <vt:lpstr>黑体</vt:lpstr>
      <vt:lpstr>楷体</vt:lpstr>
      <vt:lpstr>Arial Unicode MS</vt:lpstr>
      <vt:lpstr>Calibri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柚子宝宝</dc:creator>
  <cp:lastModifiedBy>清风</cp:lastModifiedBy>
  <cp:revision>21</cp:revision>
  <dcterms:created xsi:type="dcterms:W3CDTF">2025-05-20T04:51:00Z</dcterms:created>
  <dcterms:modified xsi:type="dcterms:W3CDTF">2025-05-21T02:24:50Z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2052-12.1.0.21171</vt:lpwstr>
  </property>
  <property fmtid="{D5CDD505-2E9C-101B-9397-08002B2CF9AE}" pid="3" name="ICV">
    <vt:lpwstr>E6A4650A91144C378772CDD02CD82648_13</vt:lpwstr>
  </property>
</Properties>
</file>