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4" r:id="rId4"/>
    <p:sldId id="265" r:id="rId5"/>
    <p:sldId id="257" r:id="rId6"/>
    <p:sldId id="258" r:id="rId7"/>
    <p:sldId id="260" r:id="rId8"/>
    <p:sldId id="266" r:id="rId9"/>
    <p:sldId id="267" r:id="rId10"/>
    <p:sldId id="268" r:id="rId11"/>
    <p:sldId id="263" r:id="rId12"/>
    <p:sldId id="259" r:id="rId13"/>
    <p:sldId id="261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9" r:id="rId23"/>
    <p:sldId id="280" r:id="rId24"/>
    <p:sldId id="276" r:id="rId25"/>
    <p:sldId id="281" r:id="rId26"/>
    <p:sldId id="283" r:id="rId27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2" pos="38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  <p:cmAuthor id="1" name="幸兴" initials="幸" lastIdx="1" clrIdx="8"/>
  <p:cmAuthor id="3" name="未知用户1" initials="未" lastIdx="0" clrIdx="0"/>
  <p:cmAuthor id="4" name="Administrator" initials="优化电脑商行" lastIdx="1" clrIdx="1"/>
  <p:cmAuthor id="5" name="yyyaogd@126.com" initials="y" lastIdx="0" clrIdx="0"/>
  <p:cmAuthor id="6" name="user" initials="u" lastIdx="2" clrIdx="3"/>
  <p:cmAuthor id="7" name="meflyup" initials="m" lastIdx="24" clrIdx="0"/>
  <p:cmAuthor id="8" name="YZ" initials="Y" lastIdx="1" clrIdx="4"/>
  <p:cmAuthor id="9" name="hp" initials="h" lastIdx="1" clrIdx="9"/>
  <p:cmAuthor id="10" name="刘 译璟" initials="刘" lastIdx="32" clrIdx="0"/>
  <p:cmAuthor id="11" name="Wei" initials="2" lastIdx="9" clrIdx="0"/>
  <p:cmAuthor id="12" name="番茄花园" initials="番" lastIdx="1" clrIdx="0"/>
  <p:cmAuthor id="0" name="幸全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A8BE"/>
    <a:srgbClr val="E9E1E7"/>
    <a:srgbClr val="98C2E6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  <p:guide pos="381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gs" Target="tags/tag94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3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4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75.xml"/><Relationship Id="rId2" Type="http://schemas.openxmlformats.org/officeDocument/2006/relationships/image" Target="NULL" TargetMode="Externa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0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1.xml"/><Relationship Id="rId2" Type="http://schemas.openxmlformats.org/officeDocument/2006/relationships/image" Target="NULL" TargetMode="Externa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9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0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1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-635" y="1502410"/>
            <a:ext cx="12192635" cy="23488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7200">
                <a:latin typeface="汉仪青云简" panose="00020600040101010101" charset="-122"/>
                <a:ea typeface="汉仪青云简" panose="00020600040101010101" charset="-122"/>
                <a:cs typeface="汉仪青云简" panose="00020600040101010101" charset="-122"/>
              </a:rPr>
              <a:t>2025</a:t>
            </a:r>
            <a:r>
              <a:rPr lang="zh-CN" altLang="en-US" sz="7200">
                <a:latin typeface="汉仪青云简" panose="00020600040101010101" charset="-122"/>
                <a:ea typeface="汉仪青云简" panose="00020600040101010101" charset="-122"/>
                <a:cs typeface="汉仪青云简" panose="00020600040101010101" charset="-122"/>
              </a:rPr>
              <a:t>届高三语文</a:t>
            </a:r>
            <a:endParaRPr lang="zh-CN" altLang="en-US" sz="7200">
              <a:latin typeface="汉仪青云简" panose="00020600040101010101" charset="-122"/>
              <a:ea typeface="汉仪青云简" panose="00020600040101010101" charset="-122"/>
              <a:cs typeface="汉仪青云简" panose="00020600040101010101" charset="-122"/>
            </a:endParaRPr>
          </a:p>
          <a:p>
            <a:pPr algn="ctr"/>
            <a:r>
              <a:rPr lang="zh-CN" altLang="en-US" sz="7200">
                <a:latin typeface="汉仪青云简" panose="00020600040101010101" charset="-122"/>
                <a:ea typeface="汉仪青云简" panose="00020600040101010101" charset="-122"/>
                <a:cs typeface="汉仪青云简" panose="00020600040101010101" charset="-122"/>
              </a:rPr>
              <a:t>信息类阅读最后一课</a:t>
            </a:r>
            <a:endParaRPr lang="zh-CN" altLang="en-US" sz="7200">
              <a:latin typeface="汉仪青云简" panose="00020600040101010101" charset="-122"/>
              <a:ea typeface="汉仪青云简" panose="00020600040101010101" charset="-122"/>
              <a:cs typeface="汉仪青云简" panose="000206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635" y="3989070"/>
            <a:ext cx="121926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 b="1">
                <a:solidFill>
                  <a:srgbClr val="82A8BE"/>
                </a:solidFill>
                <a:latin typeface="楷体" panose="02010609060101010101" charset="-122"/>
                <a:ea typeface="楷体" panose="02010609060101010101" charset="-122"/>
              </a:rPr>
              <a:t>舍我其谁，一往无前</a:t>
            </a:r>
            <a:endParaRPr lang="zh-CN" altLang="en-US" sz="4000" b="1">
              <a:solidFill>
                <a:srgbClr val="82A8BE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圆角矩形 1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982345"/>
            <a:ext cx="8840470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类型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1  </a:t>
            </a:r>
            <a:r>
              <a:rPr lang="zh-CN" altLang="en-US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分析行文思路</a:t>
            </a:r>
            <a:r>
              <a:rPr lang="en-US" altLang="zh-CN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/</a:t>
            </a:r>
            <a:r>
              <a:rPr lang="zh-CN" altLang="en-US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论证思路</a:t>
            </a:r>
            <a:r>
              <a:rPr lang="en-US" altLang="zh-CN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/</a:t>
            </a:r>
            <a:r>
              <a:rPr lang="zh-CN" altLang="en-US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论证结构</a:t>
            </a:r>
            <a:endParaRPr lang="zh-CN" altLang="en-US" sz="2800" b="1">
              <a:highlight>
                <a:srgbClr val="00FF00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225425" y="1656715"/>
          <a:ext cx="11727815" cy="6569710"/>
        </p:xfrm>
        <a:graphic>
          <a:graphicData uri="http://schemas.openxmlformats.org/drawingml/2006/table">
            <a:tbl>
              <a:tblPr/>
              <a:tblGrid>
                <a:gridCol w="3792220"/>
                <a:gridCol w="4093845"/>
                <a:gridCol w="3841750"/>
              </a:tblGrid>
              <a:tr h="342900">
                <a:tc>
                  <a:txBody>
                    <a:bodyPr/>
                    <a:p>
                      <a:pPr marL="0" indent="26670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800">
                          <a:latin typeface="黑体" panose="02010609060101010101" charset="-122"/>
                          <a:ea typeface="黑体" panose="02010609060101010101" charset="-122"/>
                        </a:rPr>
                        <a:t>行文脉络</a:t>
                      </a:r>
                      <a:r>
                        <a:rPr lang="en-US" altLang="zh-CN" sz="2800">
                          <a:latin typeface="Times New Roman" panose="02020603050405020304"/>
                          <a:ea typeface="黑体" panose="02010609060101010101" charset="-122"/>
                        </a:rPr>
                        <a:t>(</a:t>
                      </a:r>
                      <a:r>
                        <a:rPr lang="zh-CN" sz="2800">
                          <a:latin typeface="黑体" panose="02010609060101010101" charset="-122"/>
                          <a:ea typeface="黑体" panose="02010609060101010101" charset="-122"/>
                        </a:rPr>
                        <a:t>行文思路</a:t>
                      </a:r>
                      <a:r>
                        <a:rPr lang="en-US" altLang="zh-CN" sz="2800">
                          <a:latin typeface="Times New Roman" panose="02020603050405020304"/>
                          <a:ea typeface="黑体" panose="02010609060101010101" charset="-122"/>
                        </a:rPr>
                        <a:t>)</a:t>
                      </a:r>
                      <a:endParaRPr lang="zh-CN" sz="2800">
                        <a:latin typeface="Times New Roman" panose="02020603050405020304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800">
                          <a:latin typeface="黑体" panose="02010609060101010101" charset="-122"/>
                          <a:ea typeface="黑体" panose="02010609060101010101" charset="-122"/>
                        </a:rPr>
                        <a:t>论证思路</a:t>
                      </a:r>
                      <a:endParaRPr lang="zh-CN" sz="28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800">
                          <a:latin typeface="黑体" panose="02010609060101010101" charset="-122"/>
                          <a:ea typeface="黑体" panose="02010609060101010101" charset="-122"/>
                        </a:rPr>
                        <a:t>论证结构</a:t>
                      </a:r>
                      <a:endParaRPr lang="zh-CN" sz="28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7840">
                <a:tc>
                  <a:txBody>
                    <a:bodyPr/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行文脉络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行文思路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主要是答写作内容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——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从作者的角度，把文章推进的思路讲述清楚。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行文脉络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行文思路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答主干，要重点梳理主要观点。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格式：首先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，然后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，接着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，最后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论证思路主要答如何论证中心论点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——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观点是什么，通过什么方法、步骤去论证观点。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论证思路强调构思，除梳理主要观点外，还要考虑论证结构和论证方法。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格式：行文脉络＋论证方法。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指出总体结构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总分式、并列式、层进式、对照式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分析局部结构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某段落或某一部分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，局部结构的分析要注意句与句之间的关系，如并列、因果、假设、条件、递进、转折、目的等。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26670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格式：总体结构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局部结构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＋解释每部分是怎样体现这样的结构的。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115" y="1172845"/>
            <a:ext cx="11772265" cy="3760470"/>
          </a:xfrm>
          <a:prstGeom prst="rect">
            <a:avLst/>
          </a:prstGeom>
        </p:spPr>
        <p:txBody>
          <a:bodyPr>
            <a:noAutofit/>
          </a:bodyPr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(2021·</a:t>
            </a: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新高考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Ⅱ</a:t>
            </a: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卷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请简要分析文章的论证结构。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2667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【参考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答案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】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文本采取了总分式论证结构。首先指出制定和遵守相应的网络规则的必要性；然后亮出观点，引导青年们树立文明的网络行为观，无疑有助于网络行为失范的校正和网络空间的治理，有助于青年一代的健康成长；接着从“底线意识”的角度论述“五不”的内容；再从“基准意识”的角度论述“等效意识”“反身意识”“价值意识”和“契约意识”的具体内容。</a:t>
            </a: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812165"/>
            <a:ext cx="5080000" cy="565150"/>
          </a:xfrm>
          <a:prstGeom prst="rect">
            <a:avLst/>
          </a:prstGeom>
        </p:spPr>
        <p:txBody>
          <a:bodyPr>
            <a:spAutoFit/>
          </a:bodyPr>
          <a:p>
            <a:pPr indent="28067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类型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  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分析</a:t>
            </a:r>
            <a:r>
              <a:rPr lang="zh-CN" altLang="en-US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论证特点</a:t>
            </a:r>
            <a:endParaRPr lang="zh-CN" altLang="en-US" sz="2800" b="1">
              <a:highlight>
                <a:srgbClr val="00FF00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1263015"/>
            <a:ext cx="12192635" cy="1325880"/>
          </a:xfrm>
          <a:prstGeom prst="rect">
            <a:avLst/>
          </a:prstGeom>
        </p:spPr>
        <p:txBody>
          <a:bodyPr>
            <a:noAutofit/>
          </a:bodyPr>
          <a:p>
            <a:pPr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论证特点涉及的角度比较多</a:t>
            </a:r>
            <a:r>
              <a:rPr lang="zh-CN" altLang="en-US" sz="2400">
                <a:latin typeface="Times New Roman" panose="02020603050405020304"/>
                <a:ea typeface="宋体" panose="02010600030101010101" pitchFamily="2" charset="-122"/>
              </a:rPr>
              <a:t>，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主要包括论</a:t>
            </a:r>
            <a:r>
              <a:rPr lang="zh-CN" altLang="en-US" sz="2400">
                <a:latin typeface="Times New Roman" panose="02020603050405020304"/>
                <a:ea typeface="宋体" panose="02010600030101010101" pitchFamily="2" charset="-122"/>
              </a:rPr>
              <a:t>证结构、论证方法、论证方式、论证语言等。在指出各角度特点时还需要点明各种特点效果，分析其作用。</a:t>
            </a:r>
            <a:endParaRPr lang="zh-CN" altLang="en-US" sz="2400">
              <a:latin typeface="Times New Roman" panose="02020603050405020304"/>
              <a:ea typeface="宋体" panose="02010600030101010101" pitchFamily="2" charset="-122"/>
            </a:endParaRPr>
          </a:p>
        </p:txBody>
      </p:sp>
      <p:pic>
        <p:nvPicPr>
          <p:cNvPr id="5" name="图片 19" descr="X152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315595" y="2117725"/>
            <a:ext cx="11525250" cy="474027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937260"/>
            <a:ext cx="7011670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类型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　分析论证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方法及论证效果</a:t>
            </a:r>
            <a:endParaRPr lang="zh-CN" altLang="en-US" sz="2800" b="1">
              <a:highlight>
                <a:srgbClr val="00FF00"/>
              </a:highlight>
              <a:latin typeface="Calibri" panose="020F0502020204030204"/>
              <a:ea typeface="宋体" panose="02010600030101010101" pitchFamily="2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06045" y="1446530"/>
          <a:ext cx="11991975" cy="5379720"/>
        </p:xfrm>
        <a:graphic>
          <a:graphicData uri="http://schemas.openxmlformats.org/drawingml/2006/table">
            <a:tbl>
              <a:tblPr/>
              <a:tblGrid>
                <a:gridCol w="1424940"/>
                <a:gridCol w="3958590"/>
                <a:gridCol w="6608445"/>
              </a:tblGrid>
              <a:tr h="401955"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论证方法</a:t>
                      </a:r>
                      <a:endParaRPr lang="zh-CN" sz="24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论证特点</a:t>
                      </a:r>
                      <a:endParaRPr lang="zh-CN" sz="24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论证效果</a:t>
                      </a:r>
                      <a:endParaRPr lang="zh-CN" sz="24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391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举例论证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运用概述和具体事例来论证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使说理有事实依据，真实可信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增强文章的说服力、权威性。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586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引用论证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运用常理与哲理，包括名人名言、科学原理、定理公式等来论证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增强文章的权威性、说服力与感染力（增加文采），使论证更有力。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使论证显得有高度，有深度，有信度。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对比论证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通过对事物的相反或相异的属性的比较来揭示需要论证的论点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分辨差异，解释本质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，达到否定错误论点，树立正确论点的目的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正反对比鲜明，给人以深刻的印象，使论证更有力。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6017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比喻论证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用人们熟知的事物作比喻来证明观点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能够把道理讲得浅显易懂，语言生动形象，容易被人接受。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化抽象为具体，化陌生为熟识，化深奥为浅显。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63246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30175" y="813435"/>
          <a:ext cx="11854180" cy="5952490"/>
        </p:xfrm>
        <a:graphic>
          <a:graphicData uri="http://schemas.openxmlformats.org/drawingml/2006/table">
            <a:tbl>
              <a:tblPr/>
              <a:tblGrid>
                <a:gridCol w="1252855"/>
                <a:gridCol w="4496435"/>
                <a:gridCol w="6104890"/>
              </a:tblGrid>
              <a:tr h="163195"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论证方法</a:t>
                      </a:r>
                      <a:endParaRPr lang="zh-CN" sz="20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论证特点</a:t>
                      </a:r>
                      <a:endParaRPr lang="zh-CN" sz="20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论证效果</a:t>
                      </a:r>
                      <a:endParaRPr lang="zh-CN" sz="20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462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假设论证</a:t>
                      </a:r>
                      <a:endParaRPr lang="zh-CN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运用假设推理对所列举的论据进行分析的一种方法。其标志性词语：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“如果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那么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……”“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假如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怎能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……”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。叙正面事例从反面假设推论，叙反面事例从正面假设推论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用好假设论证法，可以更好地突出所用的论据，增强其说服力。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还可以起到发人深思的论证效果，体现思维深度，升华文章格调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399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类比论证</a:t>
                      </a:r>
                      <a:endParaRPr lang="zh-CN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类比论证是一种通过已知事物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或事例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与跟它有某些相同特点的事物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或事例</a:t>
                      </a: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进行比较类推从而证明论点的论证方法。同类相比，由此及彼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使类推的论点浅显化，更易于读者接受，而且生动引人，说理更形象从而达到论证观点的目的。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通过相同属性的类比，推出令人信服的结论，从而有力地证明论点。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70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因果论证</a:t>
                      </a:r>
                      <a:endParaRPr lang="zh-CN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根据客观事物之间都具有这种普遍的和必然的因果联系的规律性，通过揭示原因来论证结果</a:t>
                      </a:r>
                      <a:endParaRPr lang="zh-CN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揭示事物的本质，能有机地把论点与事例结合在一起。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使文章逻辑性强，思辨性强，无可辩驳。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70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反证法</a:t>
                      </a:r>
                      <a:endParaRPr lang="zh-CN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又叫归谬法，即先假设对方的论断是正确的，然后从对方的论断中推导出一个荒谬的结论来，从而证明对方的论断不能成立。特点是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“以错攻错”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增强逻辑性，有幽默感，以退为进</a:t>
                      </a:r>
                      <a:r>
                        <a:rPr 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，后发制人。</a:t>
                      </a:r>
                      <a:endParaRPr lang="zh-CN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常和泼辣、犀利的语言相配合，产生辛辣、有力而富有幽默感的表达效果。</a:t>
                      </a:r>
                      <a:endParaRPr lang="zh-CN" altLang="en-US" sz="20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9380" y="873760"/>
            <a:ext cx="11941175" cy="3979545"/>
          </a:xfrm>
          <a:prstGeom prst="rect">
            <a:avLst/>
          </a:prstGeom>
        </p:spPr>
        <p:txBody>
          <a:bodyPr>
            <a:noAutofit/>
          </a:bodyPr>
          <a:p>
            <a:pPr marL="0" indent="266700" algn="just" defTabSz="26670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2113DF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2024</a:t>
            </a: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新课标卷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</a:t>
            </a:r>
            <a:r>
              <a:rPr lang="zh-CN" altLang="en-US" sz="2800">
                <a:solidFill>
                  <a:srgbClr val="2113DF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lang="zh-CN" altLang="en-US" sz="2800" b="0">
                <a:latin typeface="Calibri" panose="020F0502020204030204"/>
                <a:ea typeface="宋体" panose="02010600030101010101" pitchFamily="2" charset="-122"/>
              </a:rPr>
              <a:t>4.</a:t>
            </a:r>
            <a:r>
              <a:rPr lang="zh-CN" altLang="en-US" sz="2800">
                <a:latin typeface="Calibri" panose="020F0502020204030204"/>
                <a:ea typeface="宋体" panose="02010600030101010101" pitchFamily="2" charset="-122"/>
              </a:rPr>
              <a:t>材料一多处使用了设问句和反问句，请简要分析其论证效果。</a:t>
            </a:r>
            <a:r>
              <a:rPr lang="en-US" altLang="zh-CN" sz="2800">
                <a:latin typeface="Calibri" panose="020F0502020204030204"/>
                <a:ea typeface="Calibri" panose="020F0502020204030204"/>
              </a:rPr>
              <a:t>(4</a:t>
            </a:r>
            <a:r>
              <a:rPr lang="zh-CN" altLang="en-US" sz="2800">
                <a:latin typeface="Calibri" panose="020F0502020204030204"/>
                <a:ea typeface="宋体" panose="02010600030101010101" pitchFamily="2" charset="-122"/>
              </a:rPr>
              <a:t>分</a:t>
            </a:r>
            <a:r>
              <a:rPr lang="en-US" altLang="zh-CN" sz="2800">
                <a:latin typeface="Calibri" panose="020F0502020204030204"/>
                <a:ea typeface="Calibri" panose="020F0502020204030204"/>
              </a:rPr>
              <a:t>)</a:t>
            </a:r>
            <a:endParaRPr lang="en-US" altLang="zh-CN" sz="2800">
              <a:latin typeface="Calibri" panose="020F0502020204030204"/>
              <a:ea typeface="Calibri" panose="020F0502020204030204"/>
            </a:endParaRPr>
          </a:p>
          <a:p>
            <a:pPr marL="0" indent="266700" algn="just" defTabSz="26670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【参考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答案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】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①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设问句在问答之间切中要害，驳斥了典型的错误论调，阐明了文章的主旨；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②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以设问句和反问句层层推进，形成缜密的论证逻辑；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③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设问和反问句赋予文章雄辩的气势，增强了文章的说服力和感染力。</a:t>
            </a: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266700" algn="just" defTabSz="26670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2800">
              <a:solidFill>
                <a:srgbClr val="2113D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2113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>
                <a:solidFill>
                  <a:srgbClr val="2113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2025</a:t>
            </a:r>
            <a:r>
              <a:rPr lang="zh-CN" altLang="en-US" sz="2800">
                <a:solidFill>
                  <a:srgbClr val="2113D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届南京市高三学情调研）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．材料中多处引述文献，这对论证有何作用？请简要说明。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【参考答案】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①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运用文献来证实：例如用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《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左传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·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隐公四年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》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里石碏的例子来论证“子”的称谓在春秋发生了变化。</a:t>
            </a: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②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运用文献来证伪：例如用“三桓”被尊称为“子”来驳“道德学问说”。</a:t>
            </a: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 </a:t>
            </a:r>
            <a:endParaRPr lang="en-US" altLang="zh-CN" sz="2800" b="1">
              <a:highlight>
                <a:srgbClr val="00FF00"/>
              </a:highlight>
              <a:latin typeface="Calibri" panose="020F0502020204030204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873760"/>
            <a:ext cx="12192635" cy="497205"/>
          </a:xfrm>
          <a:prstGeom prst="rect">
            <a:avLst/>
          </a:prstGeom>
        </p:spPr>
        <p:txBody>
          <a:bodyPr wrap="square">
            <a:spAutoFit/>
          </a:bodyPr>
          <a:p>
            <a:pPr indent="28067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类型</a:t>
            </a:r>
            <a:r>
              <a:rPr lang="en-US" altLang="zh-CN" sz="24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4</a:t>
            </a:r>
            <a:r>
              <a:rPr lang="zh-CN" altLang="en-US" sz="24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 </a:t>
            </a:r>
            <a:r>
              <a:rPr lang="en-US" altLang="zh-CN" sz="24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 </a:t>
            </a:r>
            <a:r>
              <a:rPr lang="zh-CN" altLang="en-US" sz="2400" b="1">
                <a:highlight>
                  <a:srgbClr val="00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归纳概括内容要点</a:t>
            </a:r>
            <a:r>
              <a:rPr lang="zh-CN" altLang="en-US" sz="24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题</a:t>
            </a:r>
            <a:r>
              <a:rPr lang="en-US" altLang="zh-CN" sz="2400">
                <a:latin typeface="Times New Roman" panose="02020603050405020304"/>
                <a:ea typeface="仿宋_GB2312" panose="02010609030101010101" charset="-122"/>
              </a:rPr>
              <a:t>(</a:t>
            </a:r>
            <a:r>
              <a:rPr lang="zh-CN" altLang="en-US" sz="2400">
                <a:latin typeface="仿宋_GB2312" panose="02010609030101010101" charset="-122"/>
                <a:ea typeface="仿宋_GB2312" panose="02010609030101010101" charset="-122"/>
              </a:rPr>
              <a:t>特点、内容、意义、影响、措施、原因、结果、启示等</a:t>
            </a:r>
            <a:r>
              <a:rPr lang="en-US" altLang="zh-CN" sz="2400">
                <a:latin typeface="Times New Roman" panose="02020603050405020304"/>
                <a:ea typeface="仿宋_GB2312" panose="02010609030101010101" charset="-122"/>
              </a:rPr>
              <a:t>)</a:t>
            </a:r>
            <a:endParaRPr lang="en-US" altLang="zh-CN" sz="2400">
              <a:latin typeface="Times New Roman" panose="02020603050405020304"/>
              <a:ea typeface="仿宋_GB2312" panose="02010609030101010101" charset="-122"/>
            </a:endParaRPr>
          </a:p>
        </p:txBody>
      </p:sp>
      <p:pic>
        <p:nvPicPr>
          <p:cNvPr id="38" name="图片 23" descr="Y27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38735" y="1544320"/>
            <a:ext cx="12051030" cy="479361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2080" y="965835"/>
            <a:ext cx="11914505" cy="3369945"/>
          </a:xfrm>
          <a:prstGeom prst="rect">
            <a:avLst/>
          </a:prstGeom>
        </p:spPr>
        <p:txBody>
          <a:bodyPr>
            <a:noAutofit/>
          </a:bodyPr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2113DF"/>
                </a:solidFill>
                <a:latin typeface="Calibri" panose="020F0502020204030204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2023</a:t>
            </a: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新课标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Ⅰ</a:t>
            </a: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卷</a:t>
            </a:r>
            <a:r>
              <a:rPr lang="zh-CN" altLang="en-US" sz="2800">
                <a:solidFill>
                  <a:srgbClr val="2113DF"/>
                </a:solidFill>
                <a:latin typeface="Calibri" panose="020F0502020204030204"/>
                <a:ea typeface="宋体" panose="02010600030101010101" pitchFamily="2" charset="-122"/>
                <a:sym typeface="+mn-ea"/>
              </a:rPr>
              <a:t>）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请简要</a:t>
            </a:r>
            <a:r>
              <a:rPr lang="zh-CN" altLang="en-US" sz="2800">
                <a:latin typeface="Times New Roman" panose="02020603050405020304"/>
                <a:ea typeface="宋体" panose="02010600030101010101" pitchFamily="2" charset="-122"/>
              </a:rPr>
              <a:t>说明文本中的西方媒体在报道时使用了哪些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2800">
                <a:latin typeface="Times New Roman" panose="02020603050405020304"/>
                <a:ea typeface="宋体" panose="02010600030101010101" pitchFamily="2" charset="-122"/>
              </a:rPr>
              <a:t>竞争性真相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2800">
                <a:latin typeface="Times New Roman" panose="02020603050405020304"/>
                <a:ea typeface="宋体" panose="02010600030101010101" pitchFamily="2" charset="-122"/>
              </a:rPr>
              <a:t>。</a:t>
            </a:r>
            <a:endParaRPr lang="zh-CN" altLang="en-US" sz="280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【参考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答案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】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　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①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从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2006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年到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2013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年，玻利维亚和秘鲁的藜麦价格上涨了两倍；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②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玻利维亚的藜麦消费量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5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年间下降了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34%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③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藜麦种植区的儿童营养不良率正在上升；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④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玻利维亚人和秘鲁人正在食用便宜的进口食物。</a:t>
            </a: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2113DF"/>
                </a:solidFill>
                <a:latin typeface="Calibri" panose="020F0502020204030204"/>
                <a:ea typeface="宋体" panose="02010600030101010101" pitchFamily="2" charset="-122"/>
              </a:rPr>
              <a:t>（</a:t>
            </a:r>
            <a:r>
              <a:rPr lang="en-US" altLang="zh-CN" sz="2800">
                <a:solidFill>
                  <a:srgbClr val="2113DF"/>
                </a:solidFill>
                <a:latin typeface="Calibri" panose="020F0502020204030204"/>
                <a:ea typeface="Calibri" panose="020F0502020204030204"/>
              </a:rPr>
              <a:t>2024</a:t>
            </a:r>
            <a:r>
              <a:rPr lang="zh-CN" altLang="en-US" sz="2800">
                <a:solidFill>
                  <a:srgbClr val="2113DF"/>
                </a:solidFill>
                <a:latin typeface="Calibri" panose="020F0502020204030204"/>
                <a:ea typeface="宋体" panose="02010600030101010101" pitchFamily="2" charset="-122"/>
              </a:rPr>
              <a:t>九省联考）</a:t>
            </a:r>
            <a:r>
              <a:rPr lang="zh-CN" altLang="en-US" sz="2800">
                <a:latin typeface="Calibri" panose="020F0502020204030204"/>
                <a:ea typeface="宋体" panose="02010600030101010101" pitchFamily="2" charset="-122"/>
              </a:rPr>
              <a:t>哪些因素对欧亚大陆游牧业的产生起了重要作用？请结合材料简要概括。（</a:t>
            </a:r>
            <a:r>
              <a:rPr lang="en-US" altLang="zh-CN" sz="2800">
                <a:latin typeface="Calibri" panose="020F0502020204030204"/>
                <a:ea typeface="Calibri" panose="020F0502020204030204"/>
              </a:rPr>
              <a:t>6</a:t>
            </a:r>
            <a:r>
              <a:rPr lang="zh-CN" altLang="en-US" sz="2800">
                <a:latin typeface="Calibri" panose="020F0502020204030204"/>
                <a:ea typeface="宋体" panose="02010600030101010101" pitchFamily="2" charset="-122"/>
              </a:rPr>
              <a:t>分）</a:t>
            </a:r>
            <a:endParaRPr lang="zh-CN" altLang="en-US" sz="2800">
              <a:latin typeface="Calibri" panose="020F0502020204030204"/>
              <a:ea typeface="宋体" panose="02010600030101010101" pitchFamily="2" charset="-122"/>
            </a:endParaRPr>
          </a:p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【参考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答案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】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①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气候波动：欧亚大陆转入冷期，推动与原始农业结合的放养型畜牧业产生；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②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农牧交错带的环境敏感性：容易受气候变化的影响转变其自然带属性； 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③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马的驯化与马具的发明：人类对马的利用，使畜牧业进一步与原始农业分离，成为游牧型畜牧业。</a:t>
            </a: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977900"/>
            <a:ext cx="12071350" cy="95313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28067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类型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 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文本材料内容，解读题目中的观点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/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文本观点，解读题目中的实际问题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/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文内观点，解读文外材料</a:t>
            </a:r>
            <a:endParaRPr lang="zh-CN" altLang="en-US" sz="2800" b="1">
              <a:highlight>
                <a:srgbClr val="00FF00"/>
              </a:highlight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1955" y="2011045"/>
            <a:ext cx="6456680" cy="6756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3800" b="1">
                <a:solidFill>
                  <a:schemeClr val="tx1"/>
                </a:solidFill>
                <a:sym typeface="+mn-ea"/>
              </a:rPr>
              <a:t>用文本内观点分析文本外材料</a:t>
            </a:r>
            <a:endParaRPr lang="zh-CN" altLang="en-US" sz="3800" b="1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1955" y="4878070"/>
            <a:ext cx="8412480" cy="122999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buClrTx/>
              <a:buSzTx/>
              <a:buFontTx/>
            </a:pPr>
            <a:r>
              <a:rPr lang="zh-CN" altLang="en-US" sz="3800" b="1">
                <a:solidFill>
                  <a:schemeClr val="tx1"/>
                </a:solidFill>
                <a:sym typeface="+mn-ea"/>
              </a:rPr>
              <a:t>用材料甲的观点来分析材料乙的实例</a:t>
            </a:r>
            <a:endParaRPr lang="zh-CN" altLang="en-US" sz="3800" b="1">
              <a:solidFill>
                <a:schemeClr val="tx1"/>
              </a:solidFill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zh-CN" altLang="en-US" sz="3600" b="1">
                <a:solidFill>
                  <a:schemeClr val="tx1"/>
                </a:solidFill>
                <a:sym typeface="+mn-ea"/>
              </a:rPr>
              <a:t>（以材料乙的案例来印证材料甲的观点）</a:t>
            </a:r>
            <a:endParaRPr lang="zh-CN" altLang="en-US" sz="3600" b="1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728835" y="5123815"/>
            <a:ext cx="18592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4400" b="1">
                <a:solidFill>
                  <a:srgbClr val="FF0000"/>
                </a:solidFill>
                <a:sym typeface="+mn-ea"/>
              </a:rPr>
              <a:t>内关联</a:t>
            </a:r>
            <a:endParaRPr lang="zh-CN" altLang="en-US" sz="44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728835" y="1918970"/>
            <a:ext cx="20370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400" b="1">
                <a:solidFill>
                  <a:srgbClr val="FF0000"/>
                </a:solidFill>
                <a:sym typeface="+mn-ea"/>
              </a:rPr>
              <a:t>外关联</a:t>
            </a:r>
            <a:endParaRPr lang="zh-CN" altLang="en-US" sz="36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800" y="3321685"/>
            <a:ext cx="120192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4400" b="1">
                <a:solidFill>
                  <a:srgbClr val="FF0000"/>
                </a:solidFill>
                <a:sym typeface="+mn-ea"/>
              </a:rPr>
              <a:t>本质相同</a:t>
            </a:r>
            <a:r>
              <a:rPr lang="zh-CN" altLang="en-US" sz="3600" b="1">
                <a:solidFill>
                  <a:schemeClr val="tx1"/>
                </a:solidFill>
                <a:sym typeface="+mn-ea"/>
              </a:rPr>
              <a:t>：</a:t>
            </a:r>
            <a:r>
              <a:rPr lang="zh-CN" altLang="en-US" sz="4000" b="1">
                <a:solidFill>
                  <a:schemeClr val="tx1"/>
                </a:solidFill>
                <a:sym typeface="+mn-ea"/>
              </a:rPr>
              <a:t>观点（理论）</a:t>
            </a:r>
            <a:r>
              <a:rPr lang="en-US" altLang="zh-CN" sz="4000" b="1">
                <a:sym typeface="+mn-ea"/>
              </a:rPr>
              <a:t>→</a:t>
            </a:r>
            <a:r>
              <a:rPr lang="en-US" altLang="zh-CN" sz="4000" b="1">
                <a:solidFill>
                  <a:schemeClr val="tx1"/>
                </a:solidFill>
                <a:sym typeface="+mn-ea"/>
              </a:rPr>
              <a:t>→</a:t>
            </a:r>
            <a:r>
              <a:rPr lang="zh-CN" altLang="en-US" sz="4000" b="1">
                <a:solidFill>
                  <a:schemeClr val="tx1"/>
                </a:solidFill>
                <a:sym typeface="+mn-ea"/>
              </a:rPr>
              <a:t>分析</a:t>
            </a:r>
            <a:r>
              <a:rPr lang="en-US" altLang="zh-CN" sz="4000" b="1">
                <a:solidFill>
                  <a:schemeClr val="tx1"/>
                </a:solidFill>
                <a:sym typeface="+mn-ea"/>
              </a:rPr>
              <a:t>→</a:t>
            </a:r>
            <a:r>
              <a:rPr lang="en-US" altLang="zh-CN" sz="4000" b="1">
                <a:sym typeface="+mn-ea"/>
              </a:rPr>
              <a:t>→</a:t>
            </a:r>
            <a:r>
              <a:rPr lang="zh-CN" altLang="en-US" sz="4000" b="1">
                <a:solidFill>
                  <a:schemeClr val="tx1"/>
                </a:solidFill>
                <a:sym typeface="+mn-ea"/>
              </a:rPr>
              <a:t>材料（实践）</a:t>
            </a:r>
            <a:endParaRPr lang="zh-CN" altLang="en-US" sz="4000" b="1">
              <a:solidFill>
                <a:schemeClr val="tx1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75565" y="989965"/>
            <a:ext cx="5614670" cy="156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wrap="square">
            <a:spAutoFit/>
          </a:bodyPr>
          <a:p>
            <a:pPr marL="200025" indent="-200025" fontAlgn="auto">
              <a:lnSpc>
                <a:spcPct val="100000"/>
              </a:lnSpc>
            </a:pPr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【2024年新课标Ⅱ卷】</a:t>
            </a:r>
            <a:endParaRPr lang="zh-CN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00025" indent="-200025" fontAlgn="auto">
              <a:lnSpc>
                <a:spcPct val="100000"/>
              </a:lnSpc>
            </a:pPr>
            <a:r>
              <a:rPr 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“科学无国界，科学家有祖国”</a:t>
            </a:r>
            <a:r>
              <a:rPr 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，这在</a:t>
            </a:r>
            <a:r>
              <a:rPr lang="zh-CN" altLang="en-US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中国航天人</a:t>
            </a:r>
            <a:r>
              <a:rPr 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身上是</a:t>
            </a:r>
            <a:r>
              <a:rPr lang="zh-CN" altLang="en-US" sz="2400" b="1">
                <a:solidFill>
                  <a:srgbClr val="00B05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如何体现</a:t>
            </a:r>
            <a:r>
              <a:rPr 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的？请根据</a:t>
            </a:r>
            <a:r>
              <a:rPr lang="zh-CN" altLang="en-US" sz="24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材料</a:t>
            </a:r>
            <a:r>
              <a:rPr 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简要</a:t>
            </a:r>
            <a:r>
              <a:rPr lang="zh-CN" altLang="en-US" sz="2400" b="1">
                <a:solidFill>
                  <a:srgbClr val="00B05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分析</a:t>
            </a:r>
            <a:r>
              <a:rPr 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。（6分）</a:t>
            </a:r>
            <a:endParaRPr lang="zh-CN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00090" y="939800"/>
            <a:ext cx="6266815" cy="272351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noAutofit/>
          </a:bodyPr>
          <a:p>
            <a:pPr indent="304800" algn="just" defTabSz="266700" fontAlgn="auto">
              <a:spcBef>
                <a:spcPct val="0"/>
              </a:spcBef>
              <a:spcAft>
                <a:spcPct val="0"/>
              </a:spcAft>
            </a:pPr>
            <a:r>
              <a:rPr lang="en-US" altLang="zh-CN" sz="2200"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中国航天人体现了“科学无国界”的探索精神（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分），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开启了月背探测的新纪元，为人类的航天事业作出重大贡献（</a:t>
            </a:r>
            <a:r>
              <a:rPr lang="en-US" altLang="zh-CN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分），同时中国愿意与其他国家在探月研究领域进行合作（</a:t>
            </a:r>
            <a:r>
              <a:rPr lang="en-US" altLang="zh-CN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分）。</a:t>
            </a:r>
            <a:endParaRPr lang="zh-CN" altLang="en-US" sz="22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04800" algn="just" defTabSz="266700" fontAlgn="auto">
              <a:spcBef>
                <a:spcPct val="0"/>
              </a:spcBef>
              <a:spcAft>
                <a:spcPct val="0"/>
              </a:spcAft>
            </a:pPr>
            <a:r>
              <a:rPr lang="en-US" altLang="zh-CN" sz="2200"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中国航天人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体现出饱满的爱国热情，有报效祖国、为国争光的爱国情怀。（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分）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围绕国家重大战略需求，为抢占科技战略制高点不懈奋斗（</a:t>
            </a:r>
            <a:r>
              <a:rPr lang="en-US" altLang="zh-CN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分），展现了中国航天人的智慧和勇气（</a:t>
            </a:r>
            <a:r>
              <a:rPr lang="en-US" altLang="zh-CN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分）。</a:t>
            </a:r>
            <a:endParaRPr lang="zh-CN" altLang="en-US" sz="2200" b="1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930" y="4051300"/>
            <a:ext cx="5615305" cy="2489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spc="150" dirty="0" smtClean="0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【</a:t>
            </a:r>
            <a:r>
              <a:rPr lang="zh-CN" altLang="en-US" sz="2400" b="1" spc="150" dirty="0">
                <a:solidFill>
                  <a:srgbClr val="FF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</a:t>
            </a:r>
            <a:r>
              <a:rPr lang="en-US" altLang="zh-CN" sz="2400" b="1" spc="150" dirty="0">
                <a:solidFill>
                  <a:srgbClr val="FF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22</a:t>
            </a:r>
            <a:r>
              <a:rPr lang="zh-CN" altLang="en-US" sz="2400" b="1" spc="150" dirty="0">
                <a:solidFill>
                  <a:srgbClr val="FF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年新高考Ⅰ卷</a:t>
            </a:r>
            <a:r>
              <a:rPr lang="zh-CN" altLang="en-US" sz="2400" b="1" spc="150" dirty="0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】</a:t>
            </a:r>
            <a:endParaRPr lang="zh-CN" altLang="en-US" sz="2400" b="1" spc="150" dirty="0"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“己所不欲，勿施于人”出自《论语》，现已成为国际社会公认的处理人际关系和国际关系的黄金准则。请结合材料一对这一现象加以分析。（4分）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00090" y="3698875"/>
            <a:ext cx="6266815" cy="3061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noAutofit/>
          </a:bodyPr>
          <a:p>
            <a:pPr marL="0" indent="304800" algn="just" defTabSz="266700">
              <a:spcBef>
                <a:spcPct val="0"/>
              </a:spcBef>
              <a:spcAft>
                <a:spcPct val="0"/>
              </a:spcAft>
            </a:pPr>
            <a:r>
              <a:rPr sz="2200"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“己所不欲，勿施于人”意思是</a:t>
            </a:r>
            <a:r>
              <a:rPr lang="zh-CN" altLang="en-US" sz="2200" u="sng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以对待自身的行为为参照物来对待他人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，体现了</a:t>
            </a:r>
            <a:r>
              <a:rPr lang="zh-CN" altLang="en-US" sz="2200" u="sng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理性思辨换位思考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的古代哲学大智慧，（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zh-CN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能够</a:t>
            </a:r>
            <a:r>
              <a:rPr lang="zh-CN" altLang="en-US" sz="2200" b="1" u="sng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体现中国立场、中国智慧和中国价值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的理念（</a:t>
            </a:r>
            <a:r>
              <a:rPr lang="en-US" altLang="zh-CN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lang="zh-CN" altLang="en-US" sz="2200" b="1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304800" algn="just" defTabSz="266700">
              <a:spcBef>
                <a:spcPct val="0"/>
              </a:spcBef>
              <a:spcAft>
                <a:spcPct val="0"/>
              </a:spcAft>
            </a:pPr>
            <a:r>
              <a:rPr sz="2200"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成为国际社会公认的处理人际关系和国际关系的</a:t>
            </a:r>
            <a:r>
              <a:rPr lang="zh-CN" altLang="en-US" sz="2200" u="sng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黄金准则，</a:t>
            </a:r>
            <a:r>
              <a:rPr lang="zh-CN" altLang="en-US" sz="2200" b="1" u="sng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体现与时俱进、推陈出新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2200" b="1" u="sng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具有当代价值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分）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2200" b="1" u="sng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为谋求中国与世界共同发展进步提供了思路和方法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，体现了</a:t>
            </a:r>
            <a:r>
              <a:rPr lang="zh-CN" altLang="en-US" sz="2200" b="1" u="sng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民族性和世界性的统一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分）</a:t>
            </a:r>
            <a:r>
              <a:rPr lang="zh-CN" altLang="en-US" sz="22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200" b="1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55040" y="2629535"/>
            <a:ext cx="3856355" cy="1383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r>
              <a:rPr 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</a:t>
            </a:r>
            <a:r>
              <a:rPr lang="zh-CN" alt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抓定位点，回归文本</a:t>
            </a:r>
            <a:endParaRPr lang="zh-CN" altLang="en-US" sz="2800" b="1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</a:t>
            </a:r>
            <a:r>
              <a:rPr lang="zh-CN" alt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拆解情境，</a:t>
            </a:r>
            <a:r>
              <a:rPr lang="zh-CN" alt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找到</a:t>
            </a:r>
            <a:r>
              <a:rPr lang="zh-CN" alt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思路</a:t>
            </a:r>
            <a:endParaRPr lang="zh-CN" altLang="en-US" sz="2800" b="1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3.</a:t>
            </a:r>
            <a:r>
              <a:rPr lang="zh-CN" alt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紧扣情境，结合文本</a:t>
            </a:r>
            <a:endParaRPr lang="zh-CN" altLang="en-US" sz="2800" b="1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6995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/>
      <p:bldP spid="15" grpId="0" animBg="1"/>
      <p:bldP spid="15" grpId="1" animBg="1"/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82600" y="572770"/>
            <a:ext cx="10921365" cy="489267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中心论点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是整篇文章需要表达的观点，是作者对所论述的问题的基本看法，也就是写这篇文章的目的。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分论点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是从属于中心论点并为阐述中心论点服务的若干思想观点。中心论点和分论点的关系是被证明与证明关系。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论据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是用来证明论点正确性和可行性的材料。</a:t>
            </a:r>
            <a:r>
              <a:rPr lang="en-US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论点与论据之间的关系：归纳、演绎和类比。</a:t>
            </a:r>
            <a:r>
              <a:rPr lang="en-US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论据与论据的关系：并列和对比。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873760"/>
            <a:ext cx="12192635" cy="199961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28067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类型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6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 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启示类问答题</a:t>
            </a:r>
            <a:endParaRPr lang="zh-CN" altLang="en-US" sz="2800" b="1">
              <a:highlight>
                <a:srgbClr val="00FF00"/>
              </a:highlight>
              <a:latin typeface="Calibri" panose="020F0502020204030204"/>
              <a:ea typeface="宋体" panose="02010600030101010101" pitchFamily="2" charset="-122"/>
            </a:endParaRPr>
          </a:p>
          <a:p>
            <a:pPr marL="0" indent="28067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这类题目通常要我们结合文章内容，谈谈自己的感受或者受到的启发。回答的时候，你可以先简要概括一下文章的主要内容，然后说说自己从中学到了什么，或者有什么感悟。要结合自己的实际生活，回答出深度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80670" algn="just" defTabSz="26670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2625090"/>
            <a:ext cx="12192635" cy="3967480"/>
          </a:xfrm>
          <a:prstGeom prst="rect">
            <a:avLst/>
          </a:prstGeom>
        </p:spPr>
        <p:txBody>
          <a:bodyPr>
            <a:noAutofit/>
          </a:bodyPr>
          <a:p>
            <a:pPr marL="200025" indent="266700" algn="l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2024</a:t>
            </a: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新高考</a:t>
            </a:r>
            <a:r>
              <a:rPr lang="en-US" altLang="zh-CN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</a:t>
            </a:r>
            <a:r>
              <a:rPr lang="zh-CN" altLang="en-US" sz="28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卷）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．习近平总书记曾以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论持久战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为例，指出要“善于从战略上看问题、想问题”。请根据材料谈谈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论持久战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对我们“看问题、想问题”有什么启示。（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【参考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答案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】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①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要从全局、长远和大势着眼；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②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要抓住问题的根本；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③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要切实考虑解决问题的具体路径和方法；</a:t>
            </a:r>
            <a:r>
              <a:rPr lang="en-US" altLang="zh-CN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④</a:t>
            </a:r>
            <a:r>
              <a:rPr lang="zh-CN" altLang="en-US" sz="28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要注意调动和发挥人的主观能动性。</a:t>
            </a:r>
            <a:endParaRPr lang="zh-CN" altLang="en-US" sz="28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873760"/>
            <a:ext cx="12192635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28067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类型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7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 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教考结合</a:t>
            </a:r>
            <a:r>
              <a:rPr lang="zh-CN" altLang="en-US" sz="2800" b="1">
                <a:highlight>
                  <a:srgbClr val="00FF00"/>
                </a:highlight>
                <a:latin typeface="Calibri" panose="020F0502020204030204"/>
                <a:ea typeface="宋体" panose="02010600030101010101" pitchFamily="2" charset="-122"/>
              </a:rPr>
              <a:t>类问答题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92710" y="1484630"/>
          <a:ext cx="11915775" cy="10397490"/>
        </p:xfrm>
        <a:graphic>
          <a:graphicData uri="http://schemas.openxmlformats.org/drawingml/2006/table">
            <a:tbl>
              <a:tblPr/>
              <a:tblGrid>
                <a:gridCol w="2937510"/>
                <a:gridCol w="940435"/>
                <a:gridCol w="1506855"/>
                <a:gridCol w="6530975"/>
              </a:tblGrid>
              <a:tr h="280035"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篇名</a:t>
                      </a:r>
                      <a:endParaRPr lang="zh-CN" sz="24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文体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可能关联点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9941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《反对党八股</a:t>
                      </a:r>
                      <a:r>
                        <a:rPr lang="en-US" altLang="zh-CN" sz="2400" b="1">
                          <a:latin typeface="Calibri" panose="020F0502020204030204"/>
                          <a:ea typeface="Calibri" panose="020F0502020204030204"/>
                        </a:rPr>
                        <a:t>(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节选</a:t>
                      </a:r>
                      <a:r>
                        <a:rPr lang="en-US" altLang="zh-CN" sz="2400" b="1">
                          <a:latin typeface="Calibri" panose="020F0502020204030204"/>
                          <a:ea typeface="Calibri" panose="020F0502020204030204"/>
                        </a:rPr>
                        <a:t>)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rowSpan="4"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 </a:t>
                      </a:r>
                      <a:endParaRPr lang="en-US" alt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政论文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关联话题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学习之道、理论与实践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</a:tr>
              <a:tr h="42100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《改造我们的学习》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关联文体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政论文、领导人讲话等理论文章特点和阅读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</a:tr>
              <a:tr h="47434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《人的正确思想是从哪里来的？》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 </a:t>
                      </a:r>
                      <a:endParaRPr lang="en-US" alt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关联考点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论证方法：正反对比、例证、引证</a:t>
                      </a:r>
                      <a:endParaRPr lang="zh-CN" altLang="en-US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</a:tr>
              <a:tr h="45529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《实践是检验真理的唯一标准》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论证特点：针对性</a:t>
                      </a:r>
                      <a:endParaRPr lang="zh-CN" altLang="en-US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《修辞立其诚》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rowSpan="3"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社科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论文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关联话</a:t>
                      </a:r>
                      <a:r>
                        <a:rPr lang="zh-CN" altLang="en-US" sz="2400" b="1">
                          <a:latin typeface="Calibri" panose="020F0502020204030204"/>
                          <a:ea typeface="Calibri" panose="020F0502020204030204"/>
                        </a:rPr>
                        <a:t> 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题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真、善、诚、人性、正义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</a:tr>
              <a:tr h="30353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《怜悯是人的天性》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关联文体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社科论文的特点和阅读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</a:tr>
              <a:tr h="33655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《人应当坚持正义》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关联考</a:t>
                      </a:r>
                      <a:r>
                        <a:rPr lang="zh-CN" altLang="en-US" sz="2400" b="1">
                          <a:latin typeface="Calibri" panose="020F0502020204030204"/>
                          <a:ea typeface="Calibri" panose="020F0502020204030204"/>
                        </a:rPr>
                        <a:t> 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点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理解核心概念；</a:t>
                      </a: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厘清论述思路；</a:t>
                      </a: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③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认识论文的思辨性</a:t>
                      </a:r>
                      <a:endParaRPr lang="zh-CN" altLang="en-US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92710" y="1123315"/>
          <a:ext cx="11915775" cy="9497060"/>
        </p:xfrm>
        <a:graphic>
          <a:graphicData uri="http://schemas.openxmlformats.org/drawingml/2006/table">
            <a:tbl>
              <a:tblPr/>
              <a:tblGrid>
                <a:gridCol w="2937510"/>
                <a:gridCol w="940435"/>
                <a:gridCol w="1506855"/>
                <a:gridCol w="6530975"/>
              </a:tblGrid>
              <a:tr h="280035"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篇名</a:t>
                      </a:r>
                      <a:endParaRPr lang="zh-CN" sz="24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文体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可能关联点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1945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《拿来主义》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杂文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（驳论文）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关联考点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论证方法：比喻论证</a:t>
                      </a:r>
                      <a:r>
                        <a:rPr lang="en-US" altLang="zh-CN" sz="2400" b="1">
                          <a:latin typeface="Calibri" panose="020F0502020204030204"/>
                          <a:ea typeface="Calibri" panose="020F0502020204030204"/>
                        </a:rPr>
                        <a:t>/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论证方式：破立结合</a:t>
                      </a:r>
                      <a:r>
                        <a:rPr lang="en-US" altLang="zh-CN" sz="2400" b="1">
                          <a:latin typeface="Calibri" panose="020F0502020204030204"/>
                          <a:ea typeface="Calibri" panose="020F0502020204030204"/>
                        </a:rPr>
                        <a:t>/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论证语言：犀利而幽默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</a:tr>
              <a:tr h="37338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《说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“木叶”</a:t>
                      </a: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》</a:t>
                      </a:r>
                      <a:endParaRPr lang="en-US" alt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rowSpan="2"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 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评论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关联文体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评论的特点和阅读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</a:tr>
              <a:tr h="30353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《以工匠精神雕琢时代品质》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关联考点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评论角度的选择；</a:t>
                      </a: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评论针对性</a:t>
                      </a:r>
                      <a:endParaRPr lang="zh-CN" altLang="en-US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</a:tr>
              <a:tr h="30353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《读书：目的和前提》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rowSpan="2"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 </a:t>
                      </a: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随笔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关联话题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读书与学习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</a:tr>
              <a:tr h="303530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《上图书馆》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关联文体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随笔观点鲜明、知识丰富、表达自由的特点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</a:tr>
              <a:tr h="280035"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《乡土中国》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社会论著</a:t>
                      </a:r>
                      <a:endParaRPr lang="zh-CN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gridSpan="2"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在</a:t>
                      </a:r>
                      <a:r>
                        <a:rPr lang="zh-CN" altLang="en-US" sz="2400" b="1">
                          <a:latin typeface="Calibri" panose="020F0502020204030204"/>
                          <a:ea typeface="宋体" panose="02010600030101010101" pitchFamily="2" charset="-122"/>
                        </a:rPr>
                        <a:t>“整本书阅读”一章中梳理</a:t>
                      </a:r>
                      <a:endParaRPr lang="zh-CN" altLang="en-US" sz="2400" b="1"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</a:txBody>
                  <a:tcPr marL="121920" marR="121920" marT="60960" marB="6096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三、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信息类主观题复盘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944245"/>
            <a:ext cx="12108815" cy="577342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2025</a:t>
            </a:r>
            <a:r>
              <a:rPr lang="zh-CN" altLang="en-US" sz="24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年深圳市高三年级第一次调研考试） </a:t>
            </a:r>
            <a:r>
              <a:rPr lang="en-US" altLang="zh-CN" sz="24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 </a:t>
            </a:r>
            <a:endParaRPr lang="en-US" altLang="zh-CN" sz="2400" b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材料一：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摘编自阎云翔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差序格局与中国文化的等级观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》)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材料二：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摘编自翟学伟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再论“差序格局”的贡献、局限与理论遗产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》)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4.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费孝通对“差序格局”的具体阐释体现其在研究方法上做到中西结合。请结合材料简要分析。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(4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分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【参考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答案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/>
                <a:ea typeface="黑体" panose="02010609060101010101" charset="-122"/>
              </a:rPr>
              <a:t>】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：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①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费孝通采用了西方人类学的比较法，引进西方的“团体格局”来说明中国乡土社会的“差序格局”。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②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费孝通又使用比喻的方法来说明“差序格局”，这一方法与中国传统学术的“譬”的方法一脉相通。（每点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分，共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分。）</a:t>
            </a:r>
            <a:endParaRPr lang="zh-CN" altLang="en-US" sz="24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（2025江苏省苏北四市一模联考）</a:t>
            </a:r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</a:rPr>
              <a:t>李清照的《声声慢（寻寻觅觅）》是经典作品，请结合材料简要说说其对我们养成优良文风的启示。（6分）</a:t>
            </a:r>
            <a:endParaRPr lang="zh-CN" altLang="en-US" sz="24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【参考答案】（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6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分）</a:t>
            </a:r>
            <a:r>
              <a:rPr lang="en-US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①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怎一个愁字了得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：作品要有文心；</a:t>
            </a:r>
            <a:r>
              <a:rPr lang="en-US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②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开篇连用七组叠词：行文要追求创新；</a:t>
            </a:r>
            <a:r>
              <a:rPr lang="en-US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③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三杯两盏淡酒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：作品要师法自然；</a:t>
            </a:r>
            <a:r>
              <a:rPr lang="en-US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④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叠字（拟人、排比）的运用：要注重语言修辞；</a:t>
            </a:r>
            <a:r>
              <a:rPr lang="en-US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⑤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既写了个人遭遇，又有家国情怀：要有对时代和生活的体验与思考（如回答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入乎其内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”“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出乎其外</a:t>
            </a:r>
            <a:r>
              <a:rPr lang="en-US" altLang="zh-CN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 sz="2400" b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亦可得分）</a:t>
            </a:r>
            <a:endParaRPr lang="zh-CN" altLang="en-US" sz="2400" b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dist"/>
            <a:r>
              <a:rPr lang="zh-CN" altLang="en-US" sz="2800">
                <a:solidFill>
                  <a:schemeClr val="tx1"/>
                </a:solidFill>
              </a:rPr>
              <a:t>注意事项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955675"/>
            <a:ext cx="12192000" cy="54629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457200" fontAlgn="auto">
              <a:lnSpc>
                <a:spcPct val="120000"/>
              </a:lnSpc>
            </a:pPr>
            <a:r>
              <a:rPr lang="en-US" altLang="zh-CN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1.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选择题审题要细，一定要看清选是还是选非，可以把题目的正确与不正确等这些字眼圈起来。</a:t>
            </a:r>
            <a:endParaRPr lang="zh-CN" altLang="en-US" sz="32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altLang="zh-CN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2.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选择题每做一题，必须在题号前写明答案，切忌在选项上打，这样可能导致填涂失误</a:t>
            </a:r>
            <a:r>
              <a:rPr lang="en-US" altLang="zh-CN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;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也不要选定一个便手忙脚乱在卡上填涂一个，这样会阻碍思维。</a:t>
            </a:r>
            <a:endParaRPr lang="zh-CN" altLang="en-US" sz="32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altLang="zh-CN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3.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目前，大部分简答题都是反套路的新题型，要特别特别留意精细审题。所以，根据题目信息，理清答题思路、答题要点至关重要。一些传统的套路题，答题模板只能作为基础积累，千万不能经验主义、机械作答，以免答非所问。</a:t>
            </a:r>
            <a:endParaRPr lang="zh-CN" altLang="en-US" sz="32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2092325"/>
            <a:ext cx="12192635" cy="23488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sz="7200">
                <a:latin typeface="汉仪青云简" panose="00020600040101010101" charset="-122"/>
                <a:ea typeface="汉仪青云简" panose="00020600040101010101" charset="-122"/>
                <a:cs typeface="汉仪青云简" panose="00020600040101010101" charset="-122"/>
              </a:rPr>
              <a:t>沉着冷静，我定成功！</a:t>
            </a:r>
            <a:endParaRPr lang="zh-CN" sz="7200">
              <a:latin typeface="汉仪青云简" panose="00020600040101010101" charset="-122"/>
              <a:ea typeface="汉仪青云简" panose="00020600040101010101" charset="-122"/>
              <a:cs typeface="汉仪青云简" panose="00020600040101010101" charset="-122"/>
            </a:endParaRPr>
          </a:p>
          <a:p>
            <a:pPr algn="ctr"/>
            <a:r>
              <a:rPr lang="en-US" altLang="zh-CN" sz="4400">
                <a:solidFill>
                  <a:srgbClr val="82A8BE"/>
                </a:solidFill>
                <a:latin typeface="汉仪青云简" panose="00020600040101010101" charset="-122"/>
                <a:ea typeface="汉仪青云简" panose="00020600040101010101" charset="-122"/>
                <a:cs typeface="汉仪青云简" panose="00020600040101010101" charset="-122"/>
              </a:rPr>
              <a:t>2025</a:t>
            </a:r>
            <a:r>
              <a:rPr lang="zh-CN" altLang="en-US" sz="4400">
                <a:solidFill>
                  <a:srgbClr val="82A8BE"/>
                </a:solidFill>
                <a:latin typeface="汉仪青云简" panose="00020600040101010101" charset="-122"/>
                <a:ea typeface="汉仪青云简" panose="00020600040101010101" charset="-122"/>
                <a:cs typeface="汉仪青云简" panose="00020600040101010101" charset="-122"/>
              </a:rPr>
              <a:t>年高考加油！</a:t>
            </a:r>
            <a:endParaRPr lang="zh-CN" altLang="en-US" sz="4400">
              <a:solidFill>
                <a:srgbClr val="82A8BE"/>
              </a:solidFill>
              <a:latin typeface="汉仪青云简" panose="00020600040101010101" charset="-122"/>
              <a:ea typeface="汉仪青云简" panose="00020600040101010101" charset="-122"/>
              <a:cs typeface="汉仪青云简" panose="0002060004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68605" y="193675"/>
          <a:ext cx="11615420" cy="6431280"/>
        </p:xfrm>
        <a:graphic>
          <a:graphicData uri="http://schemas.openxmlformats.org/drawingml/2006/table">
            <a:tbl>
              <a:tblPr/>
              <a:tblGrid>
                <a:gridCol w="910590"/>
                <a:gridCol w="777875"/>
                <a:gridCol w="4039870"/>
                <a:gridCol w="5871210"/>
                <a:gridCol w="15875"/>
              </a:tblGrid>
              <a:tr h="316865"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800" b="1">
                          <a:solidFill>
                            <a:schemeClr val="accent6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要素</a:t>
                      </a:r>
                      <a:endParaRPr lang="zh-CN" sz="2800" b="1">
                        <a:solidFill>
                          <a:schemeClr val="accent6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800" b="1">
                          <a:solidFill>
                            <a:schemeClr val="accent6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内容特点</a:t>
                      </a:r>
                      <a:endParaRPr lang="zh-CN" sz="2800" b="1">
                        <a:solidFill>
                          <a:schemeClr val="accent6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800" b="1">
                          <a:solidFill>
                            <a:schemeClr val="accent6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注意点</a:t>
                      </a:r>
                      <a:endParaRPr lang="zh-CN" sz="2800" b="1">
                        <a:solidFill>
                          <a:schemeClr val="accent6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endParaRPr sz="2400"/>
                    </a:p>
                  </a:txBody>
                  <a:tcPr marL="0" marR="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50240">
                <a:tc rowSpan="2">
                  <a:txBody>
                    <a:bodyPr/>
                    <a:p>
                      <a:pPr marL="0" indent="13335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13335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方式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立论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运用充分有力的论据从正面直接证明自己论点的正确性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驳论点：对文章论点中的根本性错误进行反驳。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驳论据：既可以直接反驳，也可以通过归纳论据中的谬误的办法来反驳。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驳论证：针对举例论证可以找出例子与事实情理不符的部分，针对道理论证可以用相关知识指出其错误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endParaRPr sz="2400"/>
                    </a:p>
                  </a:txBody>
                  <a:tcPr marL="0" marR="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083310"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驳论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通过揭露和驳斥错误的、反动的论点来确立自己的论点。常用的方法有：直接反驳、反证法、归谬法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endParaRPr sz="2400"/>
                    </a:p>
                  </a:txBody>
                  <a:tcPr marL="0" marR="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33705">
                <a:tc rowSpan="3">
                  <a:txBody>
                    <a:bodyPr/>
                    <a:p>
                      <a:pPr marL="0" indent="13335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13335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过程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论点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提出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怎样提出来的</a:t>
                      </a:r>
                      <a:r>
                        <a:rPr lang="en-US" alt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如时机、位置</a:t>
                      </a:r>
                      <a:r>
                        <a:rPr lang="en-US" alt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 sz="2400"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要点的表述要尽可能体现出文本的思路脉络，体现层次之间的联系，如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先是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再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后转入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最后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……”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根据文本材料特征，还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需要适当使用一些专业术语，如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首先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(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提出问题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)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然后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(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分析问题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)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最后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(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解决问题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)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……”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，又如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先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(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列举现象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)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再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(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分析产生的原因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)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然后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(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指出相关危害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)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最后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(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提出解决的措施</a:t>
                      </a:r>
                      <a:r>
                        <a:rPr lang="en-US" altLang="zh-CN" sz="2400">
                          <a:latin typeface="Times New Roman" panose="02020603050405020304"/>
                          <a:ea typeface="Times New Roman" panose="02020603050405020304"/>
                        </a:rPr>
                        <a:t>)</a:t>
                      </a:r>
                      <a:r>
                        <a:rPr lang="en-US" alt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……”</a:t>
                      </a:r>
                      <a:r>
                        <a:rPr lang="zh-CN" sz="2400">
                          <a:latin typeface="Times New Roman" panose="02020603050405020304"/>
                          <a:ea typeface="宋体" panose="02010600030101010101" pitchFamily="2" charset="-122"/>
                        </a:rPr>
                        <a:t>等</a:t>
                      </a:r>
                      <a:endParaRPr lang="zh-CN" sz="2400"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</a:tr>
              <a:tr h="433070"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论据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选用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用了哪些论据，是否有正反两面的分析说理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 gridSpan="2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300480">
                <a:tc vMerge="1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论证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solidFill>
                            <a:schemeClr val="accent6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层次</a:t>
                      </a:r>
                      <a:endParaRPr lang="zh-CN" sz="2400" b="1">
                        <a:solidFill>
                          <a:schemeClr val="accent6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说清楚证明过程的层次性，中间本论部分还应考虑从哪几个方面论证及先后次序</a:t>
                      </a:r>
                      <a:endParaRPr lang="zh-CN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 gridSpan="2"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1567815" y="1608455"/>
            <a:ext cx="2247265" cy="348107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>
                <a:solidFill>
                  <a:schemeClr val="tx1"/>
                </a:solidFill>
              </a:rPr>
              <a:t>一</a:t>
            </a:r>
            <a:endParaRPr lang="zh-CN" altLang="en-US" sz="4000">
              <a:solidFill>
                <a:schemeClr val="tx1"/>
              </a:solidFill>
            </a:endParaRPr>
          </a:p>
          <a:p>
            <a:pPr algn="ctr"/>
            <a:r>
              <a:rPr lang="zh-CN" altLang="en-US" sz="4000">
                <a:solidFill>
                  <a:schemeClr val="tx1"/>
                </a:solidFill>
              </a:rPr>
              <a:t>信息类阅读必备心态</a:t>
            </a:r>
            <a:endParaRPr lang="zh-CN" altLang="en-US" sz="400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916805" y="1608455"/>
            <a:ext cx="2247265" cy="348107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>
                <a:solidFill>
                  <a:schemeClr val="tx1"/>
                </a:solidFill>
              </a:rPr>
              <a:t>二</a:t>
            </a:r>
            <a:endParaRPr lang="zh-CN" altLang="en-US" sz="4000">
              <a:solidFill>
                <a:schemeClr val="tx1"/>
              </a:solidFill>
            </a:endParaRPr>
          </a:p>
          <a:p>
            <a:pPr algn="ctr"/>
            <a:r>
              <a:rPr lang="zh-CN" altLang="en-US" sz="4000">
                <a:solidFill>
                  <a:schemeClr val="tx1"/>
                </a:solidFill>
              </a:rPr>
              <a:t>信息类选择题陷阱</a:t>
            </a:r>
            <a:endParaRPr lang="zh-CN" altLang="en-US" sz="400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265795" y="1608455"/>
            <a:ext cx="2247265" cy="348107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>
                <a:solidFill>
                  <a:schemeClr val="tx1"/>
                </a:solidFill>
              </a:rPr>
              <a:t>三</a:t>
            </a:r>
            <a:endParaRPr lang="zh-CN" altLang="en-US" sz="4000">
              <a:solidFill>
                <a:schemeClr val="tx1"/>
              </a:solidFill>
            </a:endParaRPr>
          </a:p>
          <a:p>
            <a:pPr algn="ctr"/>
            <a:r>
              <a:rPr lang="zh-CN" altLang="en-US" sz="4000">
                <a:solidFill>
                  <a:schemeClr val="tx1"/>
                </a:solidFill>
              </a:rPr>
              <a:t>信息类主观题复盘</a:t>
            </a:r>
            <a:endParaRPr lang="zh-CN" altLang="en-US" sz="40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一、信息类阅读必备心态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2" name="椭圆 1"/>
          <p:cNvSpPr/>
          <p:nvPr/>
        </p:nvSpPr>
        <p:spPr>
          <a:xfrm>
            <a:off x="4146550" y="1687830"/>
            <a:ext cx="3898265" cy="3719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8800">
                <a:solidFill>
                  <a:schemeClr val="tx1"/>
                </a:solidFill>
              </a:rPr>
              <a:t>胆大心细</a:t>
            </a:r>
            <a:endParaRPr lang="zh-CN" altLang="en-US" sz="8800">
              <a:solidFill>
                <a:schemeClr val="tx1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71855" y="1210310"/>
            <a:ext cx="2605405" cy="147256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>
                <a:solidFill>
                  <a:schemeClr val="tx1"/>
                </a:solidFill>
              </a:rPr>
              <a:t>仔细读文</a:t>
            </a:r>
            <a:endParaRPr lang="zh-CN" altLang="en-US" sz="3600">
              <a:solidFill>
                <a:schemeClr val="tx1"/>
              </a:solidFill>
            </a:endParaRPr>
          </a:p>
          <a:p>
            <a:pPr algn="ctr"/>
            <a:r>
              <a:rPr lang="zh-CN" altLang="en-US" sz="3600">
                <a:solidFill>
                  <a:schemeClr val="tx1"/>
                </a:solidFill>
              </a:rPr>
              <a:t>圈点勾画</a:t>
            </a:r>
            <a:endParaRPr lang="zh-CN" altLang="en-US" sz="360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71855" y="4220845"/>
            <a:ext cx="2605405" cy="147256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>
                <a:solidFill>
                  <a:schemeClr val="tx1"/>
                </a:solidFill>
              </a:rPr>
              <a:t>耐心选择</a:t>
            </a:r>
            <a:endParaRPr lang="zh-CN" altLang="en-US" sz="3600">
              <a:solidFill>
                <a:schemeClr val="tx1"/>
              </a:solidFill>
            </a:endParaRPr>
          </a:p>
          <a:p>
            <a:pPr algn="ctr"/>
            <a:r>
              <a:rPr lang="zh-CN" altLang="en-US" sz="3600">
                <a:solidFill>
                  <a:schemeClr val="tx1"/>
                </a:solidFill>
              </a:rPr>
              <a:t>切忌烦躁</a:t>
            </a:r>
            <a:endParaRPr lang="zh-CN" altLang="en-US" sz="360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934450" y="2809875"/>
            <a:ext cx="2605405" cy="147256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>
                <a:solidFill>
                  <a:schemeClr val="tx1"/>
                </a:solidFill>
              </a:rPr>
              <a:t>自信答题</a:t>
            </a:r>
            <a:endParaRPr lang="zh-CN" altLang="en-US" sz="3600">
              <a:solidFill>
                <a:schemeClr val="tx1"/>
              </a:solidFill>
            </a:endParaRPr>
          </a:p>
          <a:p>
            <a:pPr algn="ctr"/>
            <a:r>
              <a:rPr lang="zh-CN" altLang="en-US" sz="3600">
                <a:solidFill>
                  <a:schemeClr val="tx1"/>
                </a:solidFill>
              </a:rPr>
              <a:t>确无遗漏</a:t>
            </a:r>
            <a:endParaRPr lang="zh-CN" altLang="en-US" sz="36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二、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信息类选择题陷阱</a:t>
            </a:r>
            <a:endParaRPr lang="zh-CN" altLang="en-US" sz="2800">
              <a:solidFill>
                <a:schemeClr val="tx1"/>
              </a:solidFill>
            </a:endParaRPr>
          </a:p>
        </p:txBody>
      </p:sp>
      <p:pic>
        <p:nvPicPr>
          <p:cNvPr id="9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54405"/>
            <a:ext cx="12192635" cy="581723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二、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信息类选择题陷阱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pSp>
        <p:nvGrpSpPr>
          <p:cNvPr id="26" name="组合 26"/>
          <p:cNvGrpSpPr/>
          <p:nvPr/>
        </p:nvGrpSpPr>
        <p:grpSpPr>
          <a:xfrm>
            <a:off x="132715" y="3007995"/>
            <a:ext cx="11882120" cy="3156120"/>
            <a:chOff x="0" y="0"/>
            <a:chExt cx="8150" cy="2706"/>
          </a:xfrm>
        </p:grpSpPr>
        <p:pic>
          <p:nvPicPr>
            <p:cNvPr id="13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8150" cy="25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文本框 14"/>
            <p:cNvSpPr txBox="1"/>
            <p:nvPr/>
          </p:nvSpPr>
          <p:spPr>
            <a:xfrm>
              <a:off x="2619" y="138"/>
              <a:ext cx="5407" cy="256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upright="1"/>
            <a:lstStyle/>
            <a:p>
              <a:pPr marL="0" marR="0" algn="just">
                <a:lnSpc>
                  <a:spcPct val="95000"/>
                </a:lnSpc>
                <a:spcBef>
                  <a:spcPts val="100"/>
                </a:spcBef>
              </a:pPr>
              <a:r>
                <a:rPr lang="en-US" altLang="zh-CN" sz="2400" kern="100" spc="-55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细读选项，根据选项信息在文中找到对应的内容；并圈画</a:t>
              </a:r>
              <a:r>
                <a:rPr lang="en-US" altLang="zh-CN" sz="2400" kern="100" spc="55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 </a:t>
              </a:r>
              <a:r>
                <a:rPr lang="en-US" altLang="zh-CN" sz="2400" kern="100" spc="-5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出选项中的关键点，对选项论述的内容有大</a:t>
              </a:r>
              <a:r>
                <a:rPr lang="en-US" altLang="zh-CN" sz="2400" kern="100" spc="-55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致的了解</a:t>
              </a:r>
              <a:endParaRPr lang="en-US" altLang="zh-CN" sz="24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/>
              </a:endParaRPr>
            </a:p>
            <a:p>
              <a:pPr marL="0" marR="0" algn="just">
                <a:lnSpc>
                  <a:spcPct val="99000"/>
                </a:lnSpc>
                <a:spcBef>
                  <a:spcPts val="1300"/>
                </a:spcBef>
              </a:pPr>
              <a:r>
                <a:rPr lang="en-US" altLang="zh-CN" sz="2400" kern="100" spc="-65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1.对照选项与原文，比对不同：①词语替换；②选</a:t>
              </a:r>
              <a:r>
                <a:rPr lang="en-US" altLang="zh-CN" sz="2400" kern="100" spc="-7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项删掉的</a:t>
              </a:r>
              <a:r>
                <a:rPr lang="en-US" altLang="zh-CN" sz="2400" kern="10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 </a:t>
              </a:r>
              <a:r>
                <a:rPr lang="en-US" altLang="zh-CN" sz="2400" kern="100" spc="35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原文内容(是否有限制性);③比原文多的表述；</a:t>
              </a:r>
              <a:r>
                <a:rPr lang="en-US" altLang="zh-CN" sz="2400" kern="100" spc="3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④表比</a:t>
              </a:r>
              <a:r>
                <a:rPr lang="en-US" altLang="zh-CN" sz="2400" kern="10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 </a:t>
              </a:r>
              <a:r>
                <a:rPr lang="en-US" altLang="zh-CN" sz="2400" kern="100" spc="-5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较的论断；⑤对观点态度的概括等</a:t>
              </a:r>
              <a:endParaRPr lang="en-US" altLang="zh-CN" sz="2400" kern="1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/>
              </a:endParaRPr>
            </a:p>
            <a:p>
              <a:pPr marL="0" marR="0" algn="just">
                <a:lnSpc>
                  <a:spcPct val="98000"/>
                </a:lnSpc>
                <a:spcBef>
                  <a:spcPts val="100"/>
                </a:spcBef>
              </a:pPr>
              <a:r>
                <a:rPr lang="en-US" altLang="zh-CN" sz="2400" kern="100" spc="-7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2.对照错误类型，判断正误：张冠李戴、混淆概念、曲解文</a:t>
              </a:r>
              <a:r>
                <a:rPr lang="en-US" altLang="zh-CN" sz="2400" kern="100" spc="9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 </a:t>
              </a:r>
              <a:r>
                <a:rPr lang="en-US" altLang="zh-CN" sz="2400" kern="100" spc="-5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Times New Roman" panose="02020603050405020304"/>
                </a:rPr>
                <a:t>意、条件关系不当、表述矛盾、以偏概全等</a:t>
              </a:r>
              <a:endParaRPr lang="en-US" altLang="zh-CN" sz="2400" kern="100" spc="-5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/>
              </a:endParaRPr>
            </a:p>
          </p:txBody>
        </p:sp>
        <p:sp>
          <p:nvSpPr>
            <p:cNvPr id="15" name="文本框 15"/>
            <p:cNvSpPr txBox="1"/>
            <p:nvPr/>
          </p:nvSpPr>
          <p:spPr>
            <a:xfrm>
              <a:off x="40" y="365"/>
              <a:ext cx="1479" cy="209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upright="1"/>
            <a:lstStyle/>
            <a:p>
              <a:pPr marL="0" algn="just">
                <a:lnSpc>
                  <a:spcPct val="93000"/>
                </a:lnSpc>
                <a:spcBef>
                  <a:spcPts val="0"/>
                </a:spcBef>
              </a:pPr>
              <a:r>
                <a:rPr lang="en-US" altLang="zh-CN" sz="2400" kern="100" spc="-80"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Times New Roman" panose="02020603050405020304"/>
                </a:rPr>
                <a:t>“按图”找原文</a:t>
              </a:r>
              <a:endParaRPr lang="en-US" altLang="zh-CN" sz="2400" kern="1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Times New Roman" panose="02020603050405020304"/>
              </a:endParaRPr>
            </a:p>
            <a:p>
              <a:pPr algn="just">
                <a:lnSpc>
                  <a:spcPct val="137000"/>
                </a:lnSpc>
              </a:pPr>
              <a:r>
                <a:rPr lang="en-US" altLang="zh-CN" sz="2400" kern="100">
                  <a:latin typeface="Arial" panose="020B060402020202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 </a:t>
              </a:r>
              <a:endParaRPr lang="en-US" altLang="zh-CN" sz="2400" kern="100">
                <a:latin typeface="Arial" panose="020B060402020202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  <a:p>
              <a:pPr algn="just">
                <a:lnSpc>
                  <a:spcPct val="138000"/>
                </a:lnSpc>
              </a:pPr>
              <a:r>
                <a:rPr lang="en-US" altLang="zh-CN" sz="2400" kern="100">
                  <a:latin typeface="Arial" panose="020B060402020202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 </a:t>
              </a:r>
              <a:endParaRPr lang="en-US" altLang="zh-CN" sz="2400" kern="100">
                <a:latin typeface="Arial" panose="020B06040202020202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  <a:p>
              <a:pPr marL="0" algn="just">
                <a:lnSpc>
                  <a:spcPct val="92000"/>
                </a:lnSpc>
                <a:spcBef>
                  <a:spcPts val="100"/>
                </a:spcBef>
              </a:pPr>
              <a:r>
                <a:rPr lang="en-US" altLang="zh-CN" sz="2400" kern="100" spc="-65"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Times New Roman" panose="02020603050405020304"/>
                </a:rPr>
                <a:t>“索骥”细比对</a:t>
              </a:r>
              <a:endParaRPr lang="en-US" altLang="zh-CN" sz="2400" kern="100" spc="-65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Times New Roman" panose="02020603050405020304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-635" y="873760"/>
            <a:ext cx="12192635" cy="2369820"/>
          </a:xfrm>
          <a:prstGeom prst="rect">
            <a:avLst/>
          </a:prstGeom>
        </p:spPr>
        <p:txBody>
          <a:bodyPr>
            <a:noAutofit/>
          </a:bodyPr>
          <a:p>
            <a:pPr marL="0" indent="267970" algn="ctr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718F7"/>
                </a:solidFill>
                <a:latin typeface="Calibri" panose="020F0502020204030204"/>
                <a:ea typeface="宋体" panose="02010600030101010101" pitchFamily="2" charset="-122"/>
              </a:rPr>
              <a:t>信息类内容理解题</a:t>
            </a:r>
            <a:endParaRPr lang="zh-CN" altLang="en-US" sz="2400" b="1">
              <a:solidFill>
                <a:srgbClr val="0718F7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内容理解题往往基于文本内容考查，选项对文本内容进行整合、概括或者转述。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常见问法：</a:t>
            </a:r>
            <a:r>
              <a:rPr lang="zh-CN" altLang="en-US" sz="2400">
                <a:latin typeface="Calibri" panose="020F0502020204030204"/>
                <a:ea typeface="宋体" panose="02010600030101010101" pitchFamily="2" charset="-122"/>
              </a:rPr>
              <a:t>☆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下列对材料</a:t>
            </a:r>
            <a:r>
              <a:rPr lang="en-US" altLang="zh-CN" sz="2400">
                <a:latin typeface="Calibri" panose="020F0502020204030204"/>
                <a:ea typeface="宋体" panose="02010600030101010101" pitchFamily="2" charset="-122"/>
              </a:rPr>
              <a:t>/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原文相关内容的理解和分析，正确</a:t>
            </a:r>
            <a:r>
              <a:rPr lang="en-US" altLang="zh-CN" sz="2400">
                <a:latin typeface="Calibri" panose="020F0502020204030204"/>
                <a:ea typeface="宋体" panose="02010600030101010101" pitchFamily="2" charset="-122"/>
              </a:rPr>
              <a:t>/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不正确的一项是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这类题，选项表述一般都可以在文中找到对应的内容，所以</a:t>
            </a:r>
            <a:r>
              <a:rPr lang="zh-CN" altLang="en-US" sz="2400">
                <a:latin typeface="Calibri" panose="020F0502020204030204"/>
                <a:ea typeface="宋体" panose="02010600030101010101" pitchFamily="2" charset="-122"/>
              </a:rPr>
              <a:t>“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比对</a:t>
            </a:r>
            <a:r>
              <a:rPr lang="zh-CN" altLang="en-US" sz="2400">
                <a:latin typeface="Calibri" panose="020F0502020204030204"/>
                <a:ea typeface="宋体" panose="02010600030101010101" pitchFamily="2" charset="-122"/>
              </a:rPr>
              <a:t>”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是解答这类题的核心，比对的关键点，就在于选项表述与对应文本的不同之处。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873760"/>
            <a:ext cx="12192635" cy="5984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3430905" y="873443"/>
            <a:ext cx="5080000" cy="460375"/>
          </a:xfrm>
          <a:prstGeom prst="rect">
            <a:avLst/>
          </a:prstGeom>
        </p:spPr>
        <p:txBody>
          <a:bodyPr>
            <a:spAutoFit/>
          </a:bodyPr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718F7"/>
                </a:solidFill>
                <a:latin typeface="Calibri" panose="020F0502020204030204"/>
                <a:ea typeface="宋体" panose="02010600030101010101" pitchFamily="2" charset="-122"/>
              </a:rPr>
              <a:t>信息内容推断题</a:t>
            </a:r>
            <a:endParaRPr lang="zh-CN" altLang="en-US" sz="2400" b="1">
              <a:solidFill>
                <a:srgbClr val="0718F7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二、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信息类选择题陷阱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775710" y="137160"/>
            <a:ext cx="4390390" cy="736600"/>
          </a:xfrm>
          <a:prstGeom prst="roundRect">
            <a:avLst/>
          </a:prstGeom>
          <a:solidFill>
            <a:srgbClr val="E9E1E7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>
                <a:solidFill>
                  <a:schemeClr val="tx1"/>
                </a:solidFill>
              </a:rPr>
              <a:t>二、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信息类选择题陷阱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1334135"/>
            <a:ext cx="12192635" cy="5173345"/>
          </a:xfrm>
          <a:prstGeom prst="rect">
            <a:avLst/>
          </a:prstGeom>
        </p:spPr>
        <p:txBody>
          <a:bodyPr>
            <a:noAutofit/>
          </a:bodyPr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718F7"/>
                </a:solidFill>
                <a:latin typeface="Calibri" panose="020F0502020204030204"/>
                <a:ea typeface="宋体" panose="02010600030101010101" pitchFamily="2" charset="-122"/>
                <a:sym typeface="+mn-ea"/>
              </a:rPr>
              <a:t>信息类综合论证题</a:t>
            </a:r>
            <a:endParaRPr lang="zh-CN" altLang="en-US" sz="2400" b="1">
              <a:solidFill>
                <a:srgbClr val="0718F7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解答这类题，要有整体意识，从文章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文段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的全局出发，锁定选项中的关键要素， 一方面要辨析选项中关于论证思路、论证手法的论断是否正确，另一方面要判断选项对论点的概括是否正确、中心论点和分论点是否混淆等。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718F7"/>
                </a:solidFill>
                <a:latin typeface="Calibri" panose="020F0502020204030204"/>
                <a:ea typeface="宋体" panose="02010600030101010101" pitchFamily="2" charset="-122"/>
              </a:rPr>
              <a:t>信息类图表解读题</a:t>
            </a:r>
            <a:endParaRPr lang="zh-CN" altLang="en-US" sz="2400" b="1">
              <a:solidFill>
                <a:srgbClr val="0718F7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解答图表解读题，一是学会看图，抓住图中的重要信息；二是把握材料内容，结合文意推断。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718F7"/>
                </a:solidFill>
                <a:latin typeface="Calibri" panose="020F0502020204030204"/>
                <a:ea typeface="宋体" panose="02010600030101010101" pitchFamily="2" charset="-122"/>
              </a:rPr>
              <a:t>信息类选用论据题</a:t>
            </a:r>
            <a:endParaRPr lang="zh-CN" altLang="en-US" sz="2400" b="1">
              <a:solidFill>
                <a:srgbClr val="0718F7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marL="0" indent="266700" algn="just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这类题目信息较分散、概括性较强、观点较隐蔽，考生在做题时，应遵循一个原则：据文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推断、合理推断，不要妄加推断、过度推断。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TABLE_ENDDRAG_ORIGIN_RECT" val="914*502"/>
  <p:tag name="TABLE_ENDDRAG_RECT" val="21*15*914*502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TABLE_ENDDRAG_ORIGIN_RECT" val="944*414"/>
  <p:tag name="TABLE_ENDDRAG_RECT" val="8*109*944*414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TABLE_ENDDRAG_ORIGIN_RECT" val="933*454"/>
  <p:tag name="TABLE_ENDDRAG_RECT" val="10*75*933*454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DIAGRAM_VIRTUALLY_FRAME" val="{&quot;height&quot;:179.25,&quot;left&quot;:231.75,&quot;top&quot;:159.15,&quot;width&quot;:500.85}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TABLE_ENDDRAG_ORIGIN_RECT" val="938*418"/>
  <p:tag name="TABLE_ENDDRAG_RECT" val="7*109*938*418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TABLE_ENDDRAG_ORIGIN_RECT" val="938*418"/>
  <p:tag name="TABLE_ENDDRAG_RECT" val="7*109*938*418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4.xml><?xml version="1.0" encoding="utf-8"?>
<p:tagLst xmlns:p="http://schemas.openxmlformats.org/presentationml/2006/main">
  <p:tag name="commondata" val="eyJoZGlkIjoiMDQ5ZDBhN2I3NTNiMDIxMTExMzZjMTg4ZWYxMjMxZTk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6397</Words>
  <Application>WPS 演示</Application>
  <PresentationFormat>宽屏</PresentationFormat>
  <Paragraphs>451</Paragraphs>
  <Slides>25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1" baseType="lpstr">
      <vt:lpstr>Arial</vt:lpstr>
      <vt:lpstr>宋体</vt:lpstr>
      <vt:lpstr>Wingdings</vt:lpstr>
      <vt:lpstr>Wingdings</vt:lpstr>
      <vt:lpstr>汉仪青云简</vt:lpstr>
      <vt:lpstr>楷体</vt:lpstr>
      <vt:lpstr>汉仪颜楷简</vt:lpstr>
      <vt:lpstr>黑体</vt:lpstr>
      <vt:lpstr>Times New Roman</vt:lpstr>
      <vt:lpstr>Arial</vt:lpstr>
      <vt:lpstr>Calibri</vt:lpstr>
      <vt:lpstr>微软雅黑</vt:lpstr>
      <vt:lpstr>Arial Unicode MS</vt:lpstr>
      <vt:lpstr>仿宋_GB2312</vt:lpstr>
      <vt:lpstr>仿宋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WPS_1559635298</cp:lastModifiedBy>
  <cp:revision>170</cp:revision>
  <dcterms:created xsi:type="dcterms:W3CDTF">2019-06-19T02:08:00Z</dcterms:created>
  <dcterms:modified xsi:type="dcterms:W3CDTF">2025-06-14T13:56:59Z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2931F8B7D2814A2195B51B7E2FC8E54A_13</vt:lpwstr>
  </property>
</Properties>
</file>