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bookmarkIdSeed="2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652" r:id="rId2"/>
    <p:sldId id="653" r:id="rId3"/>
    <p:sldId id="542" r:id="rId4"/>
    <p:sldId id="593" r:id="rId5"/>
    <p:sldId id="594" r:id="rId6"/>
    <p:sldId id="595" r:id="rId7"/>
    <p:sldId id="596" r:id="rId8"/>
    <p:sldId id="654" r:id="rId9"/>
    <p:sldId id="451" r:id="rId10"/>
    <p:sldId id="665" r:id="rId11"/>
    <p:sldId id="655" r:id="rId12"/>
    <p:sldId id="597" r:id="rId13"/>
    <p:sldId id="598" r:id="rId14"/>
    <p:sldId id="599" r:id="rId15"/>
    <p:sldId id="600" r:id="rId16"/>
    <p:sldId id="656" r:id="rId17"/>
    <p:sldId id="601" r:id="rId18"/>
    <p:sldId id="602" r:id="rId19"/>
    <p:sldId id="603" r:id="rId20"/>
    <p:sldId id="605" r:id="rId21"/>
    <p:sldId id="604" r:id="rId22"/>
    <p:sldId id="606" r:id="rId23"/>
    <p:sldId id="607" r:id="rId24"/>
    <p:sldId id="608" r:id="rId25"/>
    <p:sldId id="609" r:id="rId26"/>
    <p:sldId id="610" r:id="rId27"/>
    <p:sldId id="611" r:id="rId28"/>
    <p:sldId id="657" r:id="rId29"/>
    <p:sldId id="618" r:id="rId30"/>
    <p:sldId id="612" r:id="rId31"/>
    <p:sldId id="619" r:id="rId32"/>
    <p:sldId id="620" r:id="rId33"/>
    <p:sldId id="633" r:id="rId34"/>
    <p:sldId id="635" r:id="rId35"/>
    <p:sldId id="634" r:id="rId36"/>
    <p:sldId id="658" r:id="rId37"/>
    <p:sldId id="613" r:id="rId38"/>
    <p:sldId id="621" r:id="rId39"/>
    <p:sldId id="638" r:id="rId40"/>
    <p:sldId id="637" r:id="rId41"/>
    <p:sldId id="639" r:id="rId42"/>
    <p:sldId id="666" r:id="rId43"/>
    <p:sldId id="659" r:id="rId44"/>
    <p:sldId id="614" r:id="rId45"/>
    <p:sldId id="623" r:id="rId46"/>
    <p:sldId id="624" r:id="rId47"/>
    <p:sldId id="647" r:id="rId48"/>
    <p:sldId id="640" r:id="rId49"/>
    <p:sldId id="648" r:id="rId50"/>
    <p:sldId id="660" r:id="rId51"/>
    <p:sldId id="615" r:id="rId52"/>
    <p:sldId id="649" r:id="rId53"/>
    <p:sldId id="625" r:id="rId54"/>
    <p:sldId id="626" r:id="rId55"/>
    <p:sldId id="661" r:id="rId56"/>
    <p:sldId id="616" r:id="rId57"/>
    <p:sldId id="627" r:id="rId58"/>
    <p:sldId id="631" r:id="rId59"/>
    <p:sldId id="643" r:id="rId60"/>
    <p:sldId id="644" r:id="rId61"/>
    <p:sldId id="662" r:id="rId62"/>
    <p:sldId id="617" r:id="rId63"/>
    <p:sldId id="629" r:id="rId64"/>
    <p:sldId id="632" r:id="rId65"/>
    <p:sldId id="645" r:id="rId66"/>
    <p:sldId id="650" r:id="rId6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3981" autoAdjust="0"/>
  </p:normalViewPr>
  <p:slideViewPr>
    <p:cSldViewPr snapToGrid="0">
      <p:cViewPr varScale="1">
        <p:scale>
          <a:sx n="77" d="100"/>
          <a:sy n="77" d="100"/>
        </p:scale>
        <p:origin x="510" y="78"/>
      </p:cViewPr>
      <p:guideLst>
        <p:guide orient="horz" pos="2160"/>
        <p:guide pos="38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1048977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A8DBB9-FF4D-4FDA-AD34-27FA86519578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78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1048979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104897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1CCE20-FD2F-40C5-ABE3-3369F20AA0E6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7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104897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104897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104897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3" name="标题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4" name="副标题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3145729" name="直接连接符​​(S) 8"/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5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3234F-2943-4AD6-8E73-34C216403FC9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586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5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5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5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8B044-5115-4C63-8F06-0D627F0729F0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55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95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长方形 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93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3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3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476C3-78BD-40CB-9C6F-0D41DD7E1D50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35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936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8D0B-2B50-4FF2-9AB1-6176146AA7AB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104872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80BD-59E7-4F41-98EF-EC6BFD46E1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594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595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59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8" name="标题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19" name="文本占位符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cxnSp>
        <p:nvCxnSpPr>
          <p:cNvPr id="3145731" name="直接连接符​​(S) 8"/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0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630FC-7090-4D1C-93D5-113C82941F4E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621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622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标题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58" name="内容占位符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59" name="内容占位符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60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DFCFC-F8E9-4049-95DD-C79391CC7BFF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61" name="页脚占位符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962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标题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45" name="文本占位符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048946" name="内容占位符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048948" name="内容占位符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49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E5E81-E012-42C1-892B-1E2892457684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50" name="页脚占位符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951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1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05DBCF-E3D4-4FC7-9203-C0C05B2BAA55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81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81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6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10A522-F0F5-43AE-870D-B1652467F5E7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627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矩形 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964" name="标题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65" name="内容占位符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48966" name="文本占位符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048967" name="日期占位符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/>
          </a:lstStyle>
          <a:p>
            <a:pPr rtl="0"/>
            <a:fld id="{4571CF06-CFCF-4651-AD58-EA72AF9A9AA5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6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48969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矩形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938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939" name="标题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40" name="文本占位符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048941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8803E1-1726-4879-80E3-452B390141DD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942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10489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标题占位符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dirty="0"/>
              <a:t>单击此处编辑母版标题样式</a:t>
            </a:r>
            <a:endParaRPr lang="en-US" dirty="0"/>
          </a:p>
        </p:txBody>
      </p:sp>
      <p:sp>
        <p:nvSpPr>
          <p:cNvPr id="1048578" name="文本占位符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  <a:endParaRPr lang="en-US" dirty="0"/>
          </a:p>
        </p:txBody>
      </p:sp>
      <p:sp>
        <p:nvSpPr>
          <p:cNvPr id="1048579" name="日期占位符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ECCA8BC-1B61-46E2-9581-00FC2FDA063C}" type="datetime1">
              <a:rPr lang="zh-CN" altLang="en-US" smtClean="0"/>
              <a:t>2022/2/15</a:t>
            </a:fld>
            <a:endParaRPr lang="en-US" dirty="0"/>
          </a:p>
        </p:txBody>
      </p:sp>
      <p:sp>
        <p:nvSpPr>
          <p:cNvPr id="1048580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104858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45728" name="直接连接符​​(S) 9"/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Bar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新宋体" panose="02010609030101010101" pitchFamily="49" charset="-122"/>
          <a:ea typeface="新宋体" panose="0201060903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38417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56705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74993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93281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pic>
        <p:nvPicPr>
          <p:cNvPr id="3" name="图片 2" descr="图怪兽_f8bd60b99044a9d5eddcdce6006073d2_93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pic>
        <p:nvPicPr>
          <p:cNvPr id="2" name="图片 1" descr="图怪兽_070350aafe68479d0011777e01b47924_749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解题思路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640" y="2249170"/>
            <a:ext cx="4785995" cy="33381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577215" y="444500"/>
            <a:ext cx="95281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问题：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“原句VS改句”，原句表达效果为什么更好？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77215" y="2374265"/>
            <a:ext cx="1053592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思路：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第一步：找不同。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对比分析，改句与原句在表达方式、表达内容上有什么不同？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49630" y="201295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577215" y="444500"/>
            <a:ext cx="95281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问题：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“原句VS改句”，原句表达效果为什么更好？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81940" y="1873250"/>
            <a:ext cx="11608435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思路：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第二步：定范围。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在第一步的基础上进行深入思考，体味原句的表达方式有什么特点，表达内容有什么内涵；确定从哪几个方面来回答，也就是踩准得分点。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577215" y="444500"/>
            <a:ext cx="95281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问题：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“原句VS改句”，原句表达效果为什么更好？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77215" y="2374265"/>
            <a:ext cx="105359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思路：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第三步：析效果。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在第二步的基础上对原句的表达方式、表达内容的效果分别进行分析。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2099945" y="1060450"/>
            <a:ext cx="6156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解题金钥匙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354455" y="3135630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从七个方面进行突破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一、倒装句式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710180"/>
            <a:ext cx="974344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原句与改句相比，句子内容没有多大变化，但是在句子内部结构上会有变化，多为倒装句，起强调突出作用。这类题目的倒装类型有两种。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710180"/>
            <a:ext cx="974344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将定语、状语等修改成分独立出来，单独形成一个个小分句。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600835"/>
            <a:ext cx="11795760" cy="494474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本课任务：     </a:t>
            </a:r>
            <a:r>
              <a:rPr lang="zh-CN" altLang="en-US" sz="4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紧跟新高考</a:t>
            </a:r>
            <a:r>
              <a:rPr lang="en-US" altLang="zh-CN" sz="4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zh-CN" altLang="en-US" sz="4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改句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表达效果对比分析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640" y="2249170"/>
            <a:ext cx="4785995" cy="33381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" y="1261745"/>
            <a:ext cx="11495405" cy="498792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57384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题1.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西边田野上走来一个人，个子高高的，扛着锨，走路一摇一晃。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改句：西边田野上走来一个个子高高的、扛着锨、一摇一晃的人。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6915150" y="1750695"/>
            <a:ext cx="40684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原句将修饰语（定语）独立成句，有强调意味，突出了人物的动作、姿态、形象特点。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330835" y="1536700"/>
            <a:ext cx="57384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它就是一个看不见形影的家长，严厉而又古板。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改句：它就是一个看不见形影的严厉而又古板的家长。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826250" y="1536700"/>
            <a:ext cx="4068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改句为普通的常式句，比较平淡；文中句子将“严厉而又古板”独立出来，起到了强调作用，突出挂钟的铁面无私。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710180"/>
            <a:ext cx="97434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在句意不变的前提下，句子的主语是可以变换的，这也是变换句式的一种方法技巧。在主语不同的情况下，就要分析原句所突出的主语（主体）为什么更合适语境。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" y="1498600"/>
            <a:ext cx="10567035" cy="509651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1586230"/>
            <a:ext cx="10259695" cy="491045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57384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浸入骨髓的冰凉仿能要把身体的所有温暖都抽去。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改句：身体的所有温暖仿佛都要被漫入骨髓的冰凉抽去。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539230" y="1592580"/>
            <a:ext cx="406844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原句“浸入骨髓的冰凉”作主语，与前句“天很冷很冷”相照应，陈述主体一致：与下句“留下”搭配。②原句用主动语态，更能突出强调“冰凉”的影响力。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解题金钥匙一：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倒装句式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57384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4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艾草的植株有奇香，这香气纯正、浓烈、持久，能提神醒脑、祛病强身。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改句：艾草的植株有纯正、浓烈、持久的奇香，能提神醒脑、祛病强身。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915150" y="1750695"/>
            <a:ext cx="40684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“能提神醒脑、祛病强身”的是艾草“香气”而非“植株”，原文表达更加准确。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二、长短句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长短句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710180"/>
            <a:ext cx="974344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倒装句中的修饰成分单独成句，就是化长为短。还有一些句子，把句子内容分开来说，形成一个个小分句子，也是化长为短。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180848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1" name="文本框 12"/>
          <p:cNvSpPr txBox="1"/>
          <p:nvPr/>
        </p:nvSpPr>
        <p:spPr>
          <a:xfrm>
            <a:off x="220345" y="210185"/>
            <a:ext cx="5598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高考一轮复习备考系列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652145" y="793750"/>
            <a:ext cx="952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题型起源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41960" y="2117090"/>
            <a:ext cx="1053592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2020年新高考全国Ⅰ卷·山东卷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语言文字运用题开创了这道题型之先河。此后，2021届实行新高考地区纷纷效仿这一题型。在目前阶段，这一新师题型代表了一种命题方向，有一定的训练价值。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32460" y="1224915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632460" y="21018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长短句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89280" y="1306830"/>
            <a:ext cx="1001966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短句的效果：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①强调作用，突出感情表达；②句式活泼灵动，简洁明快，节奏感较强，与原文语体风格一致；③句式整齐，节奏分明，音韵和谐，富有音乐美感，读来朗朗上口；④长短句结合，句式活泼，错落有致，具有节奏感；⑤用语形象，极富画面感，表现力强。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长短句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" y="1600835"/>
            <a:ext cx="10596245" cy="483933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例6.</a:t>
            </a:r>
          </a:p>
          <a:p>
            <a:pPr algn="ctr" rtl="0"/>
            <a:r>
              <a:rPr lang="en-US" dirty="0"/>
              <a:t>原句：那山是太奇绝了，但缺路，少矿，又不能种粮食。</a:t>
            </a:r>
          </a:p>
          <a:p>
            <a:pPr algn="ctr" rtl="0"/>
            <a:r>
              <a:rPr lang="en-US" dirty="0"/>
              <a:t>改句：那缺路少矿又不能种庄稼的山是太奇绝了。</a:t>
            </a:r>
          </a:p>
          <a:p>
            <a:pPr algn="ctr" rtl="0"/>
            <a:r>
              <a:rPr lang="en-US" dirty="0"/>
              <a:t>长短句效果分析：语体的风格不同:原句为短句，简洁明快，节奏感较强。改写后的句子为长句，在气势语气上不如原句。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0543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长短句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97660"/>
            <a:ext cx="10815955" cy="484886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长短句子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57384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它的根扎在白色的盐碱土上，枝却那样红，叶却那样绿。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改句：它把根扎在白色的盐碱土上，却长出了红色的枝条与绿色的叶子。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915150" y="1750695"/>
            <a:ext cx="44342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①“枝”“叶”两个短句句式工整，节奏分明，读起来朗朗上口；②三个分句，一长两短，错落有致，句式灵活。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长短句子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02565" y="1116965"/>
            <a:ext cx="1125537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西边田野上走来一个人，个子高高的，扛着锨，走路一摇一晃。他的脊背上爬满了晒太阳的蜻蜓，他并不知觉。他正从一个大斜坡上下来，影子在他前面，长长的。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改句：西边田野上走来一个个子高高的、扛着锨、一摇一晃的人，他并不知觉他的脊背上爬满了晒太阳的蜻蜓，他从一个大斜坡上下来时前面留下长长的影子。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解题金钥匙二：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长短句子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43915" y="1878330"/>
            <a:ext cx="901192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题</a:t>
            </a:r>
            <a:r>
              <a:rPr lang="en-US" altLang="zh-CN" sz="4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6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原句采用短句，读起来富有节奏感，增强了文章的画面感和感染力，有利于刻画人物，给读者留下了深刻印象。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三、特殊句式 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解题金钥匙三：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特殊句式 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295525"/>
            <a:ext cx="97434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这里所说的特殊句，是指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变陈述句为反问句、感叹句或排比句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，改变平淡的表达，增强表达效果。反问句语气较为强烈，表意较为肯定；感叹句表达感情更为强烈；排比句有气势，有力度，表达感情也比较强烈充分。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【典型例目】</a:t>
            </a:r>
          </a:p>
          <a:p>
            <a:pPr algn="ctr" rtl="0"/>
            <a:r>
              <a:rPr lang="en-US" dirty="0"/>
              <a:t>例7.</a:t>
            </a:r>
          </a:p>
          <a:p>
            <a:pPr algn="ctr" rtl="0"/>
            <a:r>
              <a:rPr lang="en-US" dirty="0"/>
              <a:t>原句：美丽的江南水乡啊，你是那样的唯美，那样的妩媚，那样的令人神往！</a:t>
            </a:r>
          </a:p>
          <a:p>
            <a:pPr algn="ctr" rtl="0"/>
            <a:r>
              <a:rPr lang="en-US" dirty="0"/>
              <a:t>改句：江南水乡，十分美丽和妩媚，令人向往。</a:t>
            </a:r>
          </a:p>
          <a:p>
            <a:pPr algn="ctr" rtl="0"/>
            <a:r>
              <a:rPr lang="en-US" dirty="0"/>
              <a:t>特殊句式效果分析：①原文是感叹句，情感表达效果好；②原句使用了排比的修辞手法，强烈地表达出作者对江南的赞美之情；③原句使用了第二人称，拉近了与读者的距离，读来倍感亲切。（少一个要点扣1分，答出3点得满分）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9878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解题金钥匙三：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特殊句式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27810"/>
            <a:ext cx="10280015" cy="469328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【典型例目】</a:t>
            </a:r>
          </a:p>
          <a:p>
            <a:pPr algn="ctr" rtl="0"/>
            <a:r>
              <a:rPr lang="en-US" dirty="0"/>
              <a:t>例7.</a:t>
            </a:r>
          </a:p>
          <a:p>
            <a:pPr algn="ctr" rtl="0"/>
            <a:r>
              <a:rPr lang="en-US" dirty="0"/>
              <a:t>原句：美丽的江南水乡啊，你是那样的唯美，那样的妩媚，那样的令人神往！</a:t>
            </a:r>
          </a:p>
          <a:p>
            <a:pPr algn="ctr" rtl="0"/>
            <a:r>
              <a:rPr lang="en-US" dirty="0"/>
              <a:t>改句：江南水乡，十分美丽和妩媚，令人向往。</a:t>
            </a:r>
          </a:p>
          <a:p>
            <a:pPr algn="ctr" rtl="0"/>
            <a:r>
              <a:rPr lang="en-US" dirty="0"/>
              <a:t>特殊句式效果分析：①原文是感叹句，情感表达效果好；②原句使用了排比的修辞手法，强烈地表达出作者对江南的赞美之情；③原句使用了第二人称，拉近了与读者的距离，读来倍感亲切。（少一个要点扣1分，答出3点得满分）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9878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解题金钥匙三：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特殊句式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27810"/>
            <a:ext cx="10280015" cy="469328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156845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577215" y="516890"/>
            <a:ext cx="952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原题再现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7215" y="1645920"/>
            <a:ext cx="10626725" cy="477266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解题金钥匙三：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特殊句式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57384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7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崇尚荷花，追求的不正是人与人之间，人与社会之间的和谐相处吗？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改句：荷花追求的是人与人之间，人与社会之间的和谐相处。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915150" y="1750695"/>
            <a:ext cx="4434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运用反问，语气较为强烈，表意较为肯定，引人深思。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解题金钥匙三：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特殊句式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57384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8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为这草原上的剪花娘子印一本画册，让更多人看到地们，知道她们，一定！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改句：定要为这草原上的剪花娘子印一本画册，让更多人看到她们，知道她们。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6598920" y="1486535"/>
            <a:ext cx="38963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（1）原文运用倒装，更能突出强调我想印画册让更多人了解剪花娘子的决心。（2）原文“一定”单独成句，且使用感叹句式，表达感情强烈，强化了作者对民间艺人和剪纸艺术的喜爱赞叹之情。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  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欢迎指导！！</a:t>
            </a:r>
            <a:r>
              <a:rPr lang="zh-CN" altLang="en-US"/>
              <a:t> 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421765" y="3979545"/>
            <a:ext cx="1889125" cy="832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j-cs"/>
              </a:defRPr>
            </a:lvl1pPr>
          </a:lstStyle>
          <a:p>
            <a:r>
              <a:rPr lang="en-US" altLang="zh-CN"/>
              <a:t> </a:t>
            </a:r>
            <a:r>
              <a:rPr lang="zh-CN" altLang="en-US"/>
              <a:t>个人公众号</a:t>
            </a:r>
          </a:p>
          <a:p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语文畅学优</a:t>
            </a:r>
          </a:p>
        </p:txBody>
      </p:sp>
      <p:pic>
        <p:nvPicPr>
          <p:cNvPr id="8" name="图片 7" descr="qrcode_for_gh_aabf89059f26_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95" y="2097405"/>
            <a:ext cx="1882140" cy="1882140"/>
          </a:xfrm>
          <a:prstGeom prst="rect">
            <a:avLst/>
          </a:prstGeom>
        </p:spPr>
      </p:pic>
      <p:pic>
        <p:nvPicPr>
          <p:cNvPr id="9" name="图片 8" descr="QQ图片20200902135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370" y="1940560"/>
            <a:ext cx="1556385" cy="2038985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/>
        </p:nvSpPr>
        <p:spPr>
          <a:xfrm>
            <a:off x="5020310" y="4046855"/>
            <a:ext cx="1889125" cy="832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j-cs"/>
              </a:defRPr>
            </a:lvl1pPr>
          </a:lstStyle>
          <a:p>
            <a:r>
              <a:rPr lang="en-US" altLang="zh-CN"/>
              <a:t>  QQ</a:t>
            </a:r>
            <a:r>
              <a:rPr lang="zh-CN" altLang="en-US"/>
              <a:t>交流群</a:t>
            </a:r>
          </a:p>
          <a:p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语文畅学优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560" y="2272665"/>
            <a:ext cx="1706880" cy="170688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7716520" y="4130675"/>
            <a:ext cx="1889125" cy="832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j-cs"/>
              </a:defRPr>
            </a:lvl1pPr>
          </a:lstStyle>
          <a:p>
            <a:r>
              <a:rPr lang="en-US" altLang="zh-CN"/>
              <a:t>  </a:t>
            </a:r>
            <a:r>
              <a:rPr lang="zh-CN" altLang="en-US"/>
              <a:t>个人微信</a:t>
            </a:r>
          </a:p>
          <a:p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 </a:t>
            </a:r>
            <a:r>
              <a:rPr lang="en-US" altLang="zh-C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wxcbh3407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四、运用修辞 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26440" y="1439545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42481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解题金钥匙四：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运用修辞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23240" y="1622425"/>
            <a:ext cx="1097216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运用修辞用法来增加表达效果是写作的需要。修辞考查是重要考点，不仅语用题考查，文学类文本阅读、古诗鉴赏也会涉及到。常见的修辞手法有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比喻、拟人、排比、反复、设问、对比、对偶、通感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等。先要找准修辞手法，然后再结合句子内容分析修辞手法的具体表达效果。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解题金钥匙四：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运用修辞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43685"/>
            <a:ext cx="10329545" cy="486791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解题金钥匙四：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运用修辞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413510"/>
            <a:ext cx="10844530" cy="5334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634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解题金钥匙四：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运用修辞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" y="941070"/>
            <a:ext cx="10921365" cy="591629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解题金钥匙四：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运用修辞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33755" y="1483995"/>
            <a:ext cx="87356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9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原句“难堪”运用拟人修辞，通过“我”扎不进弯曲针头的难堪，表达对邻居痛苦不堪，却仍默默承受的愧疚。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解题金钥匙五：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运用修辞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842708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10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这宝贵的土地，不事稼穑的剥削阶级只知道想方设法地掠夺它，把它作为榨取劳动者血汗的工具；亲自在上面播种五谷的劳动者，才真正对它怀着强烈的感情，把它看作命根子，把它当成哺育自己的母亲。 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改句：剥削阶级只知道掠夺它用来压榨劳动者，劳动者才对它感情深厚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029700" y="1730375"/>
            <a:ext cx="25660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原文运用比喻修辞，更形象地写出了劳动者对土地的感情。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180848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642620" y="793750"/>
            <a:ext cx="952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答案得分点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41960" y="1808480"/>
            <a:ext cx="1053592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从强调的重点来看：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句“我心满意足地把饼和粥都一扫而光”重点在“一扫而光”，强调吃的结果；原句重点落在“又心满，又意足”，能更好的表达“我”吃完肉饼后心情的舒畅与满足，强调的是吃完的心情，更符合原文的逻辑。 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五、运用词语 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解题金钥匙五：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运用词语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426970"/>
            <a:ext cx="1020826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改句多会删去、压缩一些修饰性的词语，对原句的分析可以从这些省去的词语入手，分析词语的内涵以及其所起到的表达效果。词语有动词、形容词、关联词等。不同词语，不同对待，不同分析。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【典型例目】</a:t>
            </a:r>
          </a:p>
          <a:p>
            <a:pPr algn="ctr" rtl="0"/>
            <a:r>
              <a:rPr lang="en-US" dirty="0"/>
              <a:t>例7.</a:t>
            </a:r>
          </a:p>
          <a:p>
            <a:pPr algn="ctr" rtl="0"/>
            <a:r>
              <a:rPr lang="en-US" dirty="0"/>
              <a:t>原句：美丽的江南水乡啊，你是那样的唯美，那样的妩媚，那样的令人神往！</a:t>
            </a:r>
          </a:p>
          <a:p>
            <a:pPr algn="ctr" rtl="0"/>
            <a:r>
              <a:rPr lang="en-US" dirty="0"/>
              <a:t>改句：江南水乡，十分美丽和妩媚，令人向往。</a:t>
            </a:r>
          </a:p>
          <a:p>
            <a:pPr algn="ctr" rtl="0"/>
            <a:r>
              <a:rPr lang="en-US" dirty="0"/>
              <a:t>特殊句式效果分析：①原文是感叹句，情感表达效果好；②原句使用了排比的修辞手法，强烈地表达出作者对江南的赞美之情；③原句使用了第二人称，拉近了与读者的距离，读来倍感亲切。（少一个要点扣1分，答出3点得满分）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9878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解题金钥匙五：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运用词语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27175"/>
            <a:ext cx="10211435" cy="491998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【典型例目】</a:t>
            </a:r>
          </a:p>
          <a:p>
            <a:pPr algn="ctr" rtl="0"/>
            <a:r>
              <a:rPr lang="en-US" dirty="0"/>
              <a:t>例9.</a:t>
            </a:r>
          </a:p>
          <a:p>
            <a:pPr algn="ctr" rtl="0"/>
            <a:r>
              <a:rPr lang="en-US" dirty="0"/>
              <a:t>原句：或许紫禁城的空间太过浩大，雨点是以慢动作降落的，似从天而降的伞兵。</a:t>
            </a:r>
          </a:p>
          <a:p>
            <a:pPr algn="ctr" rtl="0"/>
            <a:r>
              <a:rPr lang="en-US" dirty="0"/>
              <a:t>改句：在紫禁城空旷浩大的空间中，雨点慢慢地降落，从天而降。</a:t>
            </a:r>
          </a:p>
          <a:p>
            <a:pPr algn="ctr" rtl="0"/>
            <a:r>
              <a:rPr lang="en-US" dirty="0"/>
              <a:t>词语效果分析：(1)原文中“或许”是一种主观感受，增添了可能性。(2)原文中的“慢动作”凸显了雨点降落的姿态，与空间的宏大有关。(3)原文运用比喻，将雨点比喻成伞兵，生动形像。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解题金钥匙五：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运用词语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58290"/>
            <a:ext cx="9804400" cy="464248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词语效果分析：①“匍匐、跳、蹲、搅”这几个动词的使用，准确的描绘了黄河口的人们敲锣打鼓时的动作和状态，富有力量美和感染力；②“左边歪、右边歪”重复，强调了人们舞动鼓槌时的动态美；③“不停地……不停地……不停地……”排比的修辞手法，突出强调了人们动作的连续，渲染了黄河口锣鼓的威力，这种震撼人心的力量与黄河一路奔波，浩浩汤汤奔流入海的壮观景致相一致；④短句的使用，使得此处韵律感非常强，读起来有气势，朗朗上口。如果换成修改后的语段，则不能突出这几个方面的效果，所以修改的语段不如原文表达效果好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解题金钥匙五：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运用词语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15110"/>
            <a:ext cx="10160635" cy="486473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六、语体（语言风格） 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503555" y="849630"/>
            <a:ext cx="102977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解题金钥匙六：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语体（语言风格）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18845" y="2710180"/>
            <a:ext cx="974344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改句多平淡，原句的语体风格与原文相一致，更合语境。从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口头语和书面语、长短句结合、句式灵活多变、语气节奏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等方面思考，与上下文体和谐一致。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370840" y="315595"/>
            <a:ext cx="10060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解题金钥匙六：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语体（语言风格）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1645920"/>
            <a:ext cx="10022840" cy="484124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370840" y="315595"/>
            <a:ext cx="10060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解题金钥匙六：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语体（语言风格）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" y="1646555"/>
            <a:ext cx="10388600" cy="466026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解题金钥匙六：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语体（语言风格）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882713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啊！这宝贵的土地，不事稼穑的剥削阶级只知道想方设法地掠夺它，把它作为榨取劳动者血汗的工具；亲自在上面播种五谷的劳动者，才真正对它怀着强烈的感情，把它看作命根子，把它当成哺育自己的母亲。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几个世纪以来，那些当年被逼迫得走投无路的破产中国农民，飘流到海外去谋生的当儿，身上就常常怀着一撮家乡的泥土……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改句：剥削阶级只知道掠夺它用来压榨劳动者，劳动者才对它感情深厚。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217660" y="1809115"/>
            <a:ext cx="256603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原句情感充沛，与抒情性语境更为符合。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180848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642620" y="793750"/>
            <a:ext cx="952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答案得分点2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41960" y="1808480"/>
            <a:ext cx="1053592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从适用的位置来看：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改句“我心满意足地把饼和粥都一扫而光”用来结束文段，语意未尽，似乎话还没说完，给人以结尾收束匆促之感；原句“又心满，又意足”，运用短句放在句子最后，语气舒缓，语意完整，适合做段落的结尾。</a:t>
            </a:r>
          </a:p>
        </p:txBody>
      </p:sp>
    </p:spTree>
  </p:cSld>
  <p:clrMapOvr>
    <a:masterClrMapping/>
  </p:clrMapOvr>
  <p:transition>
    <p:randomBa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解题金钥匙六：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语体（语言风格）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202565" y="1116965"/>
            <a:ext cx="842708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14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生命的幸福原来不在于人的环境、人的地位、人所能享受的物质，而在于人的心灵如何与生活对应。因此，幸福不是由外在事物决定的，贫困者有贫困者的幸福，富有者有富有者的幸福，位尊权贵者有其幸福，身份卑微者也自有其幸福。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在生命里，人人都有笑有泪；在生活中，人人都有幸福与忧恼：这是人间世界真实的相貌。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改句：在生命和生活里，人人都有笑与泪、幸福与烦忧。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9029700" y="1730375"/>
            <a:ext cx="256603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语气节奏不同：改句语气平淡，节奏感不强；原句节奏鲜明，音调和谐，与文段风格一致。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解题金钥匙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525" y="3979545"/>
            <a:ext cx="2603500" cy="1816100"/>
          </a:xfrm>
          <a:prstGeom prst="rect">
            <a:avLst/>
          </a:prstGeom>
          <a:noFill/>
        </p:spPr>
      </p:pic>
      <p:sp>
        <p:nvSpPr>
          <p:cNvPr id="2" name="文本框 12"/>
          <p:cNvSpPr txBox="1"/>
          <p:nvPr/>
        </p:nvSpPr>
        <p:spPr>
          <a:xfrm>
            <a:off x="1463675" y="2601595"/>
            <a:ext cx="784606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七、结构安排   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</a:p>
        </p:txBody>
      </p:sp>
    </p:spTree>
  </p:cSld>
  <p:clrMapOvr>
    <a:masterClrMapping/>
  </p:clrMapOvr>
  <p:transition>
    <p:randomBa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22339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18845" y="98806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解题金钥匙七：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结构安排 </a:t>
            </a:r>
            <a:endParaRPr lang="zh-CN" altLang="en-US" sz="3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859790" y="2423160"/>
            <a:ext cx="99009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可以把原句放到整个文段中，从前文、后文的衔接紧密度（承前启后）来审查，原句内容表达更恰当，更合语境；可以根据句子的位置，断定其内容表达更合文段结构安排。还可以从句子的内部结构顺序的逻辑性角度思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解题金钥匙七：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结构安排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587500"/>
            <a:ext cx="10141585" cy="488823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29945" y="141351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726440" y="315595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解题金钥匙七：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结构安排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1611630"/>
            <a:ext cx="10210800" cy="458660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解题金钥匙七：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结构安排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02565" y="1116965"/>
            <a:ext cx="111563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【现学现练】 题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.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原句：在这样简陋的房屋之内，你只教把炉子一生，电灯一点，棉门帘一挂上，在屋里住着，却一辈子总是暖炖炖象是春三四月里的样子。</a:t>
            </a:r>
            <a:r>
              <a:rPr lang="zh-CN" altLang="en-US" sz="28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尤其使你感觉到屋内的温软堪恋的，是屋外窗外面乌乌在叫啸的西北风。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天色老是灰沉沉的，路上面也老是灰的围障，而从风尘灰土中下车，一踏进屋里，就觉得一团春气，包围在你的左右四周，使你马上就忘记了屋外的一切寒冬的苦楚…… </a:t>
            </a:r>
          </a:p>
          <a:p>
            <a:pPr indent="457200" fontAlgn="auto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改句：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屋外窗外面的西北风，尤其使你感觉到屋内的温软堪恋。</a:t>
            </a:r>
          </a:p>
        </p:txBody>
      </p:sp>
    </p:spTree>
  </p:cSld>
  <p:clrMapOvr>
    <a:masterClrMapping/>
  </p:clrMapOvr>
  <p:transition>
    <p:randomBa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05130" y="101473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0" y="0"/>
            <a:ext cx="9378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解题金钥匙七：</a:t>
            </a:r>
            <a:r>
              <a:rPr lang="zh-CN" altLang="en-US" sz="4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结构安排 </a:t>
            </a: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031240" y="2275840"/>
            <a:ext cx="87356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题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15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【答案】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原句能更好承接上文，在简陋房子里感受到暖意；同时引领下文，西北风的强劲带来的满身灰尘。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8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 【题型起源】</a:t>
            </a:r>
          </a:p>
          <a:p>
            <a:pPr algn="ctr" rtl="0"/>
            <a:r>
              <a:rPr lang="en-US" dirty="0"/>
              <a:t>2020年新高考全国Ⅰ卷·山东卷语言文字运用题开创了这道题型之先河。此后，2021届实行新高考地区纷纷效仿这一题型。在目前阶段，这一新题型代表了一种命题方向，有一定的训练价值。</a:t>
            </a:r>
          </a:p>
        </p:txBody>
      </p:sp>
      <p:cxnSp>
        <p:nvCxnSpPr>
          <p:cNvPr id="3145730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9790" y="1808480"/>
            <a:ext cx="97002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390" y="210185"/>
            <a:ext cx="1784985" cy="271589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642620" y="793750"/>
            <a:ext cx="9528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答案得分点3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41960" y="1808480"/>
            <a:ext cx="1053592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从语体风格来看：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改句“我心满意足地把饼和粥都一扫而光”表达比较普通；原句“我把饼和粥都一扫而光，又心满，又意足”，口语化，活泼俏皮，和整个文段较口语化的文风更和谐。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原句与改句表达效果对比分析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题型模式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4A4C0A-F292-41BE-9CD1-530467B1B9F8}" type="datetime1">
              <a:rPr lang="zh-CN" altLang="en-US" smtClean="0"/>
              <a:t>2022/2/15</a:t>
            </a:fld>
            <a:endParaRPr lang="en-US" dirty="0"/>
          </a:p>
        </p:txBody>
      </p:sp>
      <p:pic>
        <p:nvPicPr>
          <p:cNvPr id="2097153" name="Picture 11" descr="http://hbimg.b0.upaiyun.com/57ddbbc10ca09c446f48e0f380996aa2ef45764a2857f-l9xE06_fw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640" y="2249170"/>
            <a:ext cx="4785995" cy="33381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1066800" y="6943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2020年新高考全国Ⅰ卷·山东卷语用</a:t>
            </a:r>
            <a:r>
              <a:rPr lang="en-US" altLang="zh-CN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题型模式</a:t>
            </a:r>
          </a:p>
        </p:txBody>
      </p:sp>
      <p:sp>
        <p:nvSpPr>
          <p:cNvPr id="1048598" name="内容占位符 2"/>
          <p:cNvSpPr>
            <a:spLocks noGrp="1"/>
          </p:cNvSpPr>
          <p:nvPr>
            <p:ph idx="1"/>
          </p:nvPr>
        </p:nvSpPr>
        <p:spPr>
          <a:xfrm>
            <a:off x="427990" y="1880870"/>
            <a:ext cx="11632565" cy="4700270"/>
          </a:xfrm>
        </p:spPr>
        <p:txBody>
          <a:bodyPr>
            <a:normAutofit fontScale="32500" lnSpcReduction="10000"/>
          </a:bodyPr>
          <a:lstStyle/>
          <a:p>
            <a:pPr marL="0" indent="0" algn="l">
              <a:buNone/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en-US" altLang="zh-CN" sz="64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r>
              <a:rPr lang="en-US" altLang="zh-CN" sz="9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1.给出一文段，在文段中以波浪线形式画出一句话来，我们称之为“原句”。</a:t>
            </a:r>
          </a:p>
          <a:p>
            <a:pPr marL="0" indent="0" algn="l">
              <a:buNone/>
            </a:pPr>
            <a:r>
              <a:rPr lang="en-US" altLang="zh-CN" sz="9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2.题目就这句话进行改写，改写的句子语义基本相同，我们称之为“改句”。</a:t>
            </a:r>
          </a:p>
          <a:p>
            <a:pPr marL="0" indent="0" algn="l">
              <a:buNone/>
            </a:pPr>
            <a:r>
              <a:rPr lang="en-US" altLang="zh-CN" sz="9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3.然后就原句和改句的表达效果进行对比分析。要求多是“为什么说原文表达效果更好?”</a:t>
            </a:r>
          </a:p>
          <a:p>
            <a:pPr marL="0" indent="0" algn="l">
              <a:buNone/>
            </a:pPr>
            <a:r>
              <a:rPr lang="en-US" altLang="zh-CN" sz="9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4.题号在19或20。</a:t>
            </a:r>
          </a:p>
          <a:p>
            <a:pPr marL="0" indent="0" algn="l">
              <a:buNone/>
            </a:pPr>
            <a:r>
              <a:rPr lang="en-US" altLang="zh-CN" sz="9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5.题型为主观题。</a:t>
            </a:r>
          </a:p>
          <a:p>
            <a:pPr marL="0" indent="0" algn="l">
              <a:buNone/>
            </a:pPr>
            <a:r>
              <a:rPr lang="en-US" altLang="zh-CN" sz="9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6.分值为4分。得分点有两到三个，多的也有四个。评分方式多为2+2；也有1+1+2（答对两点得2分，答对三点得4分），或1+1+1+1。   </a:t>
            </a:r>
            <a:r>
              <a:rPr lang="en-US" altLang="zh-CN" sz="9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randomBa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277,&quot;width&quot;:28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30,&quot;width&quot;:8310}"/>
</p:tagLst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4245</Words>
  <Application>Microsoft Office PowerPoint</Application>
  <PresentationFormat>宽屏</PresentationFormat>
  <Paragraphs>298</Paragraphs>
  <Slides>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5" baseType="lpstr">
      <vt:lpstr>Franklin Gothic Book</vt:lpstr>
      <vt:lpstr>Microsoft YaHei UI</vt:lpstr>
      <vt:lpstr>等线</vt:lpstr>
      <vt:lpstr>黑体</vt:lpstr>
      <vt:lpstr>楷体</vt:lpstr>
      <vt:lpstr>微软雅黑</vt:lpstr>
      <vt:lpstr>新宋体</vt:lpstr>
      <vt:lpstr>Calibri</vt:lpstr>
      <vt:lpstr>1_RetrospectVTI</vt:lpstr>
      <vt:lpstr>PowerPoint 演示文稿</vt:lpstr>
      <vt:lpstr> 本课任务：     紧跟新高考—— 原句与改句表达效果对比分析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原句与改句表达效果对比分析题型模式  </vt:lpstr>
      <vt:lpstr> 2020年新高考全国Ⅰ卷·山东卷语用19题 题型模式</vt:lpstr>
      <vt:lpstr>PowerPoint 演示文稿</vt:lpstr>
      <vt:lpstr>       原句与改句表达效果对比分析解题思路  </vt:lpstr>
      <vt:lpstr>PowerPoint 演示文稿</vt:lpstr>
      <vt:lpstr>PowerPoint 演示文稿</vt:lpstr>
      <vt:lpstr>PowerPoint 演示文稿</vt:lpstr>
      <vt:lpstr>PowerPoint 演示文稿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欢迎指导！！ 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原句与改句表达效果对比分析解题金钥匙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72</cp:revision>
  <dcterms:created xsi:type="dcterms:W3CDTF">2020-09-02T03:15:00Z</dcterms:created>
  <dcterms:modified xsi:type="dcterms:W3CDTF">2022-02-15T00:31:21Z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