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71" r:id="rId3"/>
    <p:sldId id="472" r:id="rId4"/>
    <p:sldId id="473" r:id="rId5"/>
    <p:sldId id="474" r:id="rId6"/>
    <p:sldId id="475" r:id="rId7"/>
    <p:sldId id="459" r:id="rId9"/>
    <p:sldId id="477" r:id="rId10"/>
    <p:sldId id="476" r:id="rId11"/>
    <p:sldId id="494" r:id="rId12"/>
    <p:sldId id="464" r:id="rId13"/>
    <p:sldId id="480" r:id="rId14"/>
    <p:sldId id="479" r:id="rId15"/>
    <p:sldId id="500" r:id="rId16"/>
    <p:sldId id="484" r:id="rId17"/>
    <p:sldId id="485" r:id="rId18"/>
    <p:sldId id="488" r:id="rId19"/>
    <p:sldId id="486" r:id="rId20"/>
    <p:sldId id="501" r:id="rId21"/>
    <p:sldId id="495" r:id="rId22"/>
    <p:sldId id="497" r:id="rId23"/>
    <p:sldId id="498" r:id="rId24"/>
    <p:sldId id="496" r:id="rId25"/>
    <p:sldId id="499" r:id="rId26"/>
    <p:sldId id="502" r:id="rId27"/>
    <p:sldId id="503" r:id="rId28"/>
    <p:sldId id="504" r:id="rId29"/>
    <p:sldId id="505" r:id="rId30"/>
    <p:sldId id="509" r:id="rId31"/>
    <p:sldId id="506" r:id="rId32"/>
    <p:sldId id="507" r:id="rId33"/>
    <p:sldId id="510" r:id="rId34"/>
    <p:sldId id="511" r:id="rId35"/>
    <p:sldId id="512" r:id="rId36"/>
    <p:sldId id="513" r:id="rId37"/>
  </p:sldIdLst>
  <p:sldSz cx="9144000" cy="6858000" type="screen4x3"/>
  <p:notesSz cx="6858000" cy="9144000"/>
  <p:custDataLst>
    <p:tags r:id="rId4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 userDrawn="1">
          <p15:clr>
            <a:srgbClr val="A4A3A4"/>
          </p15:clr>
        </p15:guide>
        <p15:guide id="2" pos="28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" lastIdx="0" clrIdx="0"/>
  <p:cmAuthor id="1" name="李 长福" initials="李" lastIdx="3" clrIdx="0"/>
  <p:cmAuthor id="2" name="作者" initials="A" lastIdx="0" clrIdx="1"/>
  <p:cmAuthor id="3" name="fafa" initials="f" lastIdx="0" clrIdx="1"/>
  <p:cmAuthor id="4" name="王习习" initials="王" lastIdx="0" clrIdx="0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12279" initials="1" lastIdx="0" clrIdx="8"/>
  <p:cmAuthor id="10" name="86136" initials="8" lastIdx="0" clrIdx="9"/>
  <p:cmAuthor id="11" name="善良 的路辉" initials="A" lastIdx="0" clrIdx="10"/>
  <p:cmAuthor id="12" name="SkyUser" initials="S" lastIdx="0" clrIdx="0"/>
  <p:cmAuthor id="13" name="Rcyz-HL" initials="R" lastIdx="0" clrIdx="12"/>
  <p:cmAuthor id="14" name="文璇璇" initials="文" lastIdx="0" clrIdx="13"/>
  <p:cmAuthor id="15" name="admin" initials="a" lastIdx="0" clrIdx="14"/>
  <p:cmAuthor id="6850951" name="远古汗青" initials="远" lastIdx="1" clrIdx="14"/>
  <p:cmAuthor id="2001" name="骆倩怡_Znauj26B" initials="authorId_382814100" lastIdx="0" clrIdx="0"/>
  <p:cmAuthor id="16" name="Nicole Li  李倩" initials="N" lastIdx="0" clrIdx="0"/>
  <p:cmAuthor id="18" name="222" initials="2" lastIdx="0" clrIdx="0"/>
  <p:cmAuthor id="21" name="xiaoxuan Zeng" initials="x" lastIdx="0" clrIdx="0"/>
  <p:cmAuthor id="23" name="administrator-pc" initials="" lastIdx="0" clrIdx="0"/>
  <p:cmAuthor id="22" name="dongwc0205" initials="d" lastIdx="0" clrIdx="15"/>
  <p:cmAuthor id="24" name="easonyoun" initials="e" lastIdx="0" clrIdx="0"/>
  <p:cmAuthor id="25" name="zhouyangfan" initials="z" lastIdx="0" clrIdx="0"/>
  <p:cmAuthor id="26" name="tplife" initials="t" lastIdx="0" clrIdx="0"/>
  <p:cmAuthor id="27" name="??" initials="?" lastIdx="0" clrIdx="0"/>
  <p:cmAuthor id="28" name="何 龙" initials="何" lastIdx="0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76" y="66"/>
      </p:cViewPr>
      <p:guideLst>
        <p:guide orient="horz" pos="2095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2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slide" Target="slide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 txBox="1"/>
          <p:nvPr/>
        </p:nvSpPr>
        <p:spPr>
          <a:xfrm>
            <a:off x="1166178" y="476250"/>
            <a:ext cx="53578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南京市二模历史试卷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讲评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467360" y="1341120"/>
          <a:ext cx="7865110" cy="0"/>
        </p:xfrm>
        <a:graphic>
          <a:graphicData uri="http://schemas.openxmlformats.org/drawingml/2006/table">
            <a:tbl>
              <a:tblPr/>
              <a:tblGrid>
                <a:gridCol w="715010"/>
                <a:gridCol w="715010"/>
                <a:gridCol w="715010"/>
                <a:gridCol w="715010"/>
                <a:gridCol w="715010"/>
                <a:gridCol w="715010"/>
                <a:gridCol w="715010"/>
                <a:gridCol w="715010"/>
                <a:gridCol w="715010"/>
                <a:gridCol w="715010"/>
                <a:gridCol w="715010"/>
              </a:tblGrid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题号</a:t>
                      </a:r>
                      <a:endParaRPr 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6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7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8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9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10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答案</a:t>
                      </a:r>
                      <a:endParaRPr 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B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A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D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D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A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D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B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题号</a:t>
                      </a:r>
                      <a:endParaRPr 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11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12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13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14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15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16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答案</a:t>
                      </a:r>
                      <a:endParaRPr 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B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B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D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C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A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Times New Roman" panose="02020603050405020304"/>
                        </a:rPr>
                        <a:t>B</a:t>
                      </a:r>
                      <a:endParaRPr lang="en-US" altLang="zh-CN" sz="2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 b="1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  <a:endParaRPr lang="en-US" altLang="zh-CN"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2400" b="1"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15" y="188595"/>
            <a:ext cx="894842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．阅读材料，完成下列要求。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）据材料一并结合所学知识，概括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19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世纪末至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世纪初，德国的医药行业迅猛发展的原因。（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分）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" y="691833"/>
            <a:ext cx="8955741" cy="55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83506" y="1667828"/>
            <a:ext cx="429482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一、原因类试题</a:t>
            </a:r>
            <a:endParaRPr lang="zh-CN" altLang="en-US" sz="3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2100" y="2204561"/>
            <a:ext cx="47820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看设问，看答案的出处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2100" y="2584609"/>
            <a:ext cx="59826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看设问的主体，是一元还是多元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2100" y="3017520"/>
            <a:ext cx="39214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答题逻辑的维度</a:t>
            </a:r>
            <a:endParaRPr lang="zh-CN" altLang="en-US" sz="2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62100" y="3399155"/>
            <a:ext cx="7317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）政治、经济、思想、科技、教育、军事等</a:t>
            </a:r>
            <a:endParaRPr lang="zh-CN" altLang="en-US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2100" y="3716655"/>
            <a:ext cx="47158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）天时地利人和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562100" y="4065905"/>
            <a:ext cx="4056380" cy="1377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）事情的前后关联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562100" y="4414838"/>
            <a:ext cx="37952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）内外因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15" y="188595"/>
            <a:ext cx="894842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．阅读材料，完成下列要求。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）据材料一并结合所学知识，概括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19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世纪末至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世纪初，德国的医药行业迅猛发展的原因。（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5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分）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560" y="2061210"/>
            <a:ext cx="8928100" cy="454215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原因：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德国统一，政治稳定；第二次工业革命，科学与技术紧密结合；大量科研投入和人才储备；科学化的管理；积极参与国际竞争；拜耳公司的成功经验。（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15" y="188595"/>
            <a:ext cx="8948420" cy="1694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．阅读材料，完成下列要求。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）根据材料二并结合所学知识，指出近代中国医药起步时期面临的困难。简述中国近代医药行业发展的历史意义。（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8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分）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650" y="1882775"/>
            <a:ext cx="72929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影响：由近及远，如投石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入水。</a:t>
            </a:r>
            <a:endParaRPr lang="zh-CN" altLang="en-US" sz="3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315" y="2564765"/>
            <a:ext cx="8928100" cy="406146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困难：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外部受列强侵略与经济封锁。（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分）内部受封建制度束缚；技术落后；自身资金匮乏；基础薄弱等（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意义：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推动医药工业的近代化（促进医药技术进步、医药产业发展）；满足人民的健康需求；激发民族精神；为后世医药业发展奠定基础。（任意一点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分，共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315" y="188595"/>
            <a:ext cx="894842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19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．阅读材料，完成下列要求。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）据材料，概括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世纪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50—60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年代中国动画电影发展的特点。（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分）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）据材料并结合所学知识，简析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世纪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50—60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年代中国动画电影发展的因素。（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分）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5868" y="116667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二、特点类试题</a:t>
            </a:r>
            <a:endParaRPr lang="zh-CN" altLang="en-US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605" y="981075"/>
            <a:ext cx="8394065" cy="352869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square">
            <a:no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en-US" sz="40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不要具体描写，要抽象概括；</a:t>
            </a:r>
            <a:endParaRPr lang="zh-CN" altLang="en-US" sz="40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en-US" sz="40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不要定量表达，要定性表达；</a:t>
            </a:r>
            <a:endParaRPr lang="zh-CN" altLang="en-US" sz="40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en-US" sz="40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不要长篇大句，要短句词语；</a:t>
            </a:r>
            <a:endParaRPr lang="zh-CN" altLang="en-US" sz="40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zh-CN" altLang="en-US" sz="40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不要用大白话，要用学科术语。</a:t>
            </a:r>
            <a:endParaRPr lang="zh-CN" altLang="en-US" sz="40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9797" y="44212"/>
            <a:ext cx="8586954" cy="63696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材料题类型一：特点特征类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时间视角：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起源时间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早（晚）；历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时悠久，存在时间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长；起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步时间相对较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早（晚）；存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续时间相对较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长（短）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空间视角：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集中分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布于（地理方位）；分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布范围相对广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泛（集中）；覆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盖范围相对较广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内容丰富；种类繁多；具有多样性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主体视角：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为主体；官方主导；社会力量广泛参与；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主，辅之以其他力量。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进程视角：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具有渐进性；阶段性明显；曲折性、反复性、连续性；具有导向性。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目的视角：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为目的；服务于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的需要；以维护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为出发点；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转变视角：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转变为</a:t>
            </a: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增强、削弱；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……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不平衡、不对称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地位视角：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领先世界；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9.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结果视角：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效果显著、成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果丰硕；</a:t>
            </a:r>
            <a:r>
              <a:rPr lang="zh-CN" altLang="en-US" sz="2400" dirty="0" smtClean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影响深远；影响力提升；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sz="24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315" y="188595"/>
            <a:ext cx="8948420" cy="2014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19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．阅读材料，完成下列要求。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）据材料，概括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世纪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50—60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年代中国动画电影发展的特点。（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7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分）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endParaRPr lang="en-US" altLang="zh-CN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）据材料并结合所学知识，简析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世纪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50—60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年代中国动画电影发展的因素。（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6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分）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315" y="2348865"/>
            <a:ext cx="8928100" cy="4061460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特点：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从借鉴到自主创新（具有阶段性）（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分）；政府推动；挖掘传统文化元素（吸取民族文化艺术）；与时代精神相结合；运用现代技术；国际影响力提升。（任意一点得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分，共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因素：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一五计划、三大改造（社会主义全面建设）；双百方针的提出；科技的进步和教育的发展；中苏关系变化；上海美术电影厂的建立；创作者的努力。（任意一点得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分，共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7995" y="188595"/>
            <a:ext cx="8385175" cy="39693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20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．完成下列要求。（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13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分）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26670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历史学家对大西洋的有很多不同的称呼，如黑色大西洋、生态大西洋、革命大西洋、帝国大西洋等。请围绕历史上的大西洋世界，选择某一个称呼，运用世界近代史的具体史实予以论述。（要求：论题明确，论证充分，史实准确，表达清晰）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4149090"/>
            <a:ext cx="8912860" cy="24174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95605" y="332105"/>
            <a:ext cx="8268335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266700" indent="-20002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．马监是北宋官方设立的马匹养殖与管理机构。图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主要反映出北宋（　　）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2032000" y="1844675"/>
            <a:ext cx="4155440" cy="2585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3850" y="3584575"/>
            <a:ext cx="8541385" cy="3063875"/>
          </a:xfrm>
          <a:prstGeom prst="rect">
            <a:avLst/>
          </a:prstGeom>
        </p:spPr>
        <p:txBody>
          <a:bodyPr wrap="square">
            <a:noAutofit/>
          </a:bodyPr>
          <a:p>
            <a:endParaRPr lang="en-US" altLang="zh-CN" sz="2800"/>
          </a:p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宋体" panose="02010600030101010101" pitchFamily="2" charset="-122"/>
              </a:rPr>
              <a:t> </a:t>
            </a:r>
            <a:endParaRPr lang="en-US" altLang="zh-CN" sz="2800">
              <a:latin typeface="Times New Roman" panose="02020603050405020304"/>
              <a:ea typeface="宋体" panose="02010600030101010101" pitchFamily="2" charset="-122"/>
            </a:endParaRPr>
          </a:p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图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1  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北宋马监在各省分布数量图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marL="26670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</a:pP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．崇文抑武的政策</a:t>
            </a:r>
            <a:r>
              <a:rPr lang="en-US" altLang="zh-CN" sz="2800">
                <a:latin typeface="Times New Roman" panose="02020603050405020304"/>
                <a:ea typeface="宋体" panose="02010600030101010101" pitchFamily="2" charset="-122"/>
              </a:rPr>
              <a:t>     </a:t>
            </a: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B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．冗官冗兵的现象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  <a:p>
            <a:pPr marL="26670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667000" algn="l"/>
              </a:tabLst>
            </a:pP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C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．区域经济的差异</a:t>
            </a:r>
            <a:r>
              <a:rPr lang="en-US" altLang="zh-CN" sz="2800">
                <a:latin typeface="Times New Roman" panose="02020603050405020304"/>
                <a:ea typeface="宋体" panose="02010600030101010101" pitchFamily="2" charset="-122"/>
              </a:rPr>
              <a:t>    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D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．守内虚外的局势</a:t>
            </a:r>
            <a:endParaRPr lang="zh-CN" altLang="en-US" sz="28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80" y="178435"/>
            <a:ext cx="8517255" cy="65747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1"/>
          <p:cNvSpPr txBox="1"/>
          <p:nvPr/>
        </p:nvSpPr>
        <p:spPr>
          <a:xfrm>
            <a:off x="179705" y="44450"/>
            <a:ext cx="843407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明确论题类：</a:t>
            </a:r>
            <a:r>
              <a:rPr lang="en-US" altLang="zh-CN" sz="2800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论题模版的常见类型：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推动、促进了</a:t>
            </a: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的发展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。如思想解放推动了改革开放。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的什么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。如南京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是近代中国的缩影。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受</a:t>
            </a: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的影响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。田子茂的生平受时代环境影响。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反映了</a:t>
            </a:r>
            <a:r>
              <a:rPr lang="en-US" altLang="zh-CN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800" b="1">
                <a:solidFill>
                  <a:srgbClr val="0117BF"/>
                </a:solidFill>
                <a:latin typeface="Times New Roman" panose="02020603050405020304"/>
                <a:sym typeface="+mn-ea"/>
              </a:rPr>
              <a:t>田子茂的生平映射了北宋的政治状况。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095" y="3367405"/>
            <a:ext cx="8361045" cy="310769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论题：西欧的殖民扩张缔造了帝国大西洋。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分；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黑色大西洋是黑奴贸易的见证者。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分；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帝国大西洋是世界近代史的缩影。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分；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黑色大西洋是殖民扩张的结果。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分；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黑色大西洋是近代世界殖民体系的缩影。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分；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近代三角贸易促进黑色大西洋的形成。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分；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殖民扩张造就了黑色大西洋。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11</a:t>
            </a:r>
            <a:r>
              <a:rPr lang="zh-CN" altLang="en-US" sz="28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分；</a:t>
            </a:r>
            <a:endParaRPr lang="zh-CN" altLang="en-US" sz="28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1"/>
          <p:cNvSpPr txBox="1"/>
          <p:nvPr/>
        </p:nvSpPr>
        <p:spPr>
          <a:xfrm>
            <a:off x="179705" y="260350"/>
            <a:ext cx="84340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明确论题类：</a:t>
            </a:r>
            <a:r>
              <a:rPr lang="en-US" altLang="zh-CN" sz="2800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dirty="0" smtClean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论题模版的常见类型</a:t>
            </a:r>
            <a:r>
              <a:rPr lang="zh-CN" altLang="en-US" sz="2800" dirty="0">
                <a:solidFill>
                  <a:srgbClr val="FF0000"/>
                </a:solidFill>
                <a:highlight>
                  <a:srgbClr val="00FFFF"/>
                </a:highlight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800" dirty="0" smtClean="0">
              <a:highlight>
                <a:srgbClr val="00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</a:t>
            </a:r>
            <a:r>
              <a:rPr lang="zh-CN" altLang="en-US" sz="2800" dirty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题要考虑便于自己发挥，心中有史实。</a:t>
            </a:r>
            <a:endParaRPr lang="zh-CN" altLang="en-US" sz="2800" dirty="0">
              <a:solidFill>
                <a:schemeClr val="tx1"/>
              </a:solidFill>
              <a:highlight>
                <a:srgbClr val="00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1"/>
          <p:cNvSpPr txBox="1"/>
          <p:nvPr/>
        </p:nvSpPr>
        <p:spPr>
          <a:xfrm>
            <a:off x="198120" y="2277110"/>
            <a:ext cx="841565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）论述应注意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信息提取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史论结合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（如：甲午战后（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史实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），中国民族危机加深（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结论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））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）背景、内容、影响（为什么、是什么、怎么样）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）小结升华，画龙点睛。建议从唯物史观和家国情怀的角度出发。（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尽量不要照搬论题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79705" y="260350"/>
            <a:ext cx="843407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明确论题类：</a:t>
            </a:r>
            <a:r>
              <a:rPr lang="en-US" altLang="zh-CN" sz="2800" dirty="0" smtClean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dirty="0" smtClean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论题模版的常见类型：</a:t>
            </a:r>
            <a:endParaRPr lang="en-US" altLang="zh-CN" sz="2800" dirty="0" smtClean="0">
              <a:solidFill>
                <a:schemeClr val="tx1"/>
              </a:solidFill>
              <a:highlight>
                <a:srgbClr val="00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</a:t>
            </a:r>
            <a:r>
              <a:rPr lang="zh-CN" altLang="en-US" sz="2800" dirty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题要考虑便于自己发挥，心中有史实。</a:t>
            </a:r>
            <a:endParaRPr lang="zh-CN" altLang="en-US" sz="2800" dirty="0">
              <a:solidFill>
                <a:schemeClr val="tx1"/>
              </a:solidFill>
              <a:highlight>
                <a:srgbClr val="00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3.“</a:t>
            </a:r>
            <a:r>
              <a:rPr lang="zh-CN" altLang="en-US" sz="2800" dirty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唯有套路得人心</a:t>
            </a:r>
            <a:r>
              <a:rPr lang="en-US" altLang="zh-CN" sz="2800" dirty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highlight>
                <a:srgbClr val="00FFFF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9705" y="476885"/>
            <a:ext cx="8859520" cy="26765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陆地之间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海而著称的地中海被冠以多种称呼：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伟大的海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"“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堕落的海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智慧之海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贸易之海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等，不同的称呼反映了人们对地中海历史的不同理解。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围绕历史上的地中海世界，选择某一称呼或者自拟一个称呼，并运用世界史具体史实，予以论述。（要求：以称呼为题，论证充分，史实准确，表述清晰）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2240" y="116840"/>
            <a:ext cx="9065895" cy="633920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ts val="406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智慧之海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406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古代的地中海区域孕育出古希腊和古罗马人在政治与法律制度、思想文化方面的智慧。古希腊罗马小国寡民的城邦体制孕育出以公民为核心的多种政体，其中的民主制、共和制为近代民主政体提供了主权在民、分权制衡等智慧之光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406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古希腊的政治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制度为人文主义思想的诞生创造了有利条件，智者学派、苏格拉底、柏拉图和亚里士多德等先哲以人为中心，弘扬与尊重人的价值。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406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古罗马在国家治理和商品经济发展过程中，从习惯法到成文法，不断完善法律制度与体系。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406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古代地中海区域在政治、法律与思想方面创造了辉煌灿烂的文明，创造了人类文明发展史上的智慧之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2240" y="116840"/>
            <a:ext cx="9002395" cy="64928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ts val="416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贸易之海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416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古代，无论是古希腊、埃及，还是亚历山大、罗马、阿拉伯等大帝国时期，地中海区域的商贸往来极为频繁，是连接亚欧非大陆的经济文化交流的桥梁，陆上丝绸之路与海上丝绸之路就是佐证。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416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13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世纪的地中海区域商贸往来愈加频繁，西欧各国在长期的航行中积累经验和获取财富，尤其是意大利沿岸的城市出现了资本主义萌芽，奥斯曼帝国垄断了当时的航路，这使得其他西欧国家急于开辟新航路，最终建立了跨越大陆和海洋的全球性联系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416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地中海孕育出贸易之海，推进了东西方之间的经济文化交流和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发展。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2240" y="116840"/>
            <a:ext cx="9002395" cy="648271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ts val="356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第一步：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选择或自拟称呼。根据自己较熟悉的知识选择或自拟一个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称呼。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356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第二步：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运用世界史相关史实进行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论述。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356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比如选择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伟大的海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，可结合罗马的扩张、罗马帝国的建立与发展，以及罗马法从《十二铜表法》发展到《民法大全》的历程等史实展开论述，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史论结合。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356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堕落的海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”,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可结合西罗马帝国灭亡后的中世纪的相关史实展开论述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如欧洲封君封臣制、基督教会的统治、罗马教皇、宗教战争、十字军进行东征等史实展开论述。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356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智慧之海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，建议主要以人文主义这一线索展开，可以结合古希腊智者学派、苏格拉底、柏拉图、亚里士多德，以及近代欧洲文艺复兴、宗教改革以及近代科学的兴起等相关史实进行论述。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356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贸易之海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，可结合古希腊的对外贸易繁荣，罗马帝国的扩展促进了贸易的发展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连接欧亚大陆古代丝绸之路，以及新航路开辟等相关史实展开论述。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ts val="356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第三步：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 txBox="1"/>
          <p:nvPr/>
        </p:nvSpPr>
        <p:spPr>
          <a:xfrm>
            <a:off x="1547495" y="2564765"/>
            <a:ext cx="6337300" cy="2312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苏锡常镇二模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历史试卷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讲评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5560" y="44450"/>
            <a:ext cx="9032875" cy="656272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17.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特征：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巩卫皇权（</a:t>
            </a:r>
            <a:r>
              <a: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加强君主专制</a:t>
            </a:r>
            <a:r>
              <a:rPr lang="zh-CN" alt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；加强皇权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）；等级差别鲜明；量刑比前代宽简。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影响：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是中华法系确立的标志（</a:t>
            </a:r>
            <a:r>
              <a: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树立了立法结合的典范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）；维护了唐王朝封建统治；对稳定秩序有积极作用；</a:t>
            </a:r>
            <a:r>
              <a:rPr lang="zh-CN" alt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有利于封建经济的发展；</a:t>
            </a:r>
            <a:r>
              <a: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为后世立法</a:t>
            </a:r>
            <a:r>
              <a:rPr lang="zh-CN" alt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提供蓝本；对日本、朝鲜等东亚国家产生一定影响。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）变化：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增加刑名；进一步提升君权；降低官僚法律特权；提高劳动者法律地位；增加适应经济发展的律条；《大诰》与《大明律》并行（</a:t>
            </a:r>
            <a:r>
              <a:rPr lang="zh-CN" alt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律例并行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）。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分，任答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点即可）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简评：反映了法网愈加严密；君主专制和中央集权空前强化（</a:t>
            </a:r>
            <a:r>
              <a:rPr lang="zh-CN" alt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容易导致决策失误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）；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但同时也使封建社会的秩序更加完善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；</a:t>
            </a:r>
            <a:r>
              <a:rPr lang="en-US" altLang="zh-CN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完善法律体系；进一步稳定社会秩序，维护统治</a:t>
            </a:r>
            <a:r>
              <a:rPr lang="zh-CN" alt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；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促进了封建经济的恢复发展。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87960" y="188595"/>
            <a:ext cx="8768080" cy="64782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9070" y="147320"/>
            <a:ext cx="8862695" cy="656272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题的问题：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ts val="358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表述不准确、概念不清晰：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皇权或者君主专制写成加大皇帝的作用；等级差别写成阶级分化；律例并行写成律令并行甚至乱写成律令儒家化；中华法系确立的标志写成为中华法系奠定基础或者完善了中华法系。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       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ts val="358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到底是直接引用材料还是对材料进行概括出现偏差。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建议没有把握的情况下两种都上。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ts val="358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                                                                                        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答题角度单一，不能多角度作答，思路没有打开。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政经文</a:t>
            </a:r>
            <a:r>
              <a:rPr lang="zh-CN" altLang="en-US" sz="2400" b="1" dirty="0">
                <a:ea typeface="微软雅黑" panose="020B0503020204020204" charset="-122"/>
                <a:sym typeface="Arial" panose="020B0604020202020204" pitchFamily="34" charset="0"/>
              </a:rPr>
              <a:t>天时地利人和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、昨今明、内外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主客等等多想一想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79070" y="3501390"/>
            <a:ext cx="8893175" cy="169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79070" y="132080"/>
            <a:ext cx="8636000" cy="15068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18.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变化：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前期由陈独秀个人转为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资产阶级知识分子</a:t>
            </a:r>
            <a:r>
              <a:rPr lang="zh-CN" altLang="en-US" sz="20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团体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；后期再转为</a:t>
            </a:r>
            <a:r>
              <a:rPr lang="zh-CN" altLang="en-US" sz="20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马克思主义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知识分子。（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360" y="1268730"/>
            <a:ext cx="83756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意义：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前期：扩大新文化运动；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促进思想解放（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促进民主科学思想的传播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后期：推动马克思主义传播；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为中国共产党的诞生和发展作了舆论宣传。（4分）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705" y="3501390"/>
            <a:ext cx="8721090" cy="28917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问题：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不能准确概括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照抄原文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例如由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陈独秀个人撰写到钱玄同、刘半农</a:t>
            </a:r>
            <a:r>
              <a:rPr lang="zh-CN" altLang="en-US" sz="2000" b="1">
                <a:ea typeface="微软雅黑" panose="020B0503020204020204" charset="-122"/>
                <a:cs typeface="Arial" panose="020B0604020202020204" pitchFamily="34" charset="0"/>
              </a:rPr>
              <a:t>……多人撰写；不能有效概括出资产阶级团体或者资产阶级知识分子。</a:t>
            </a:r>
            <a:endParaRPr lang="zh-CN" altLang="en-US" sz="2000" b="1"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表述不准确、概念不清晰：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将马克思主义知识分子等同于共产主义者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共产主义者（Communist）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是指信仰并致力于实现共产主义理想的个人或群体。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                  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7950" y="188595"/>
            <a:ext cx="8666480" cy="11988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：1919年后使用频率显著增加；持正面态度的运用也增多。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（2分）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705" y="1124585"/>
            <a:ext cx="88201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原因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政治：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资本主义制度弊端的暴露；一战及巴黎和会的教训；五四运动的推动；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新民主主义革命的兴起；</a:t>
            </a:r>
            <a:r>
              <a:rPr lang="zh-CN" altLang="en-US" sz="2000" b="1" dirty="0">
                <a:solidFill>
                  <a:srgbClr val="00B0F0"/>
                </a:solidFill>
                <a:ea typeface="微软雅黑" panose="020B0503020204020204" charset="-122"/>
                <a:sym typeface="+mn-ea"/>
              </a:rPr>
              <a:t>中国共产党的成立。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思想文化：十月革命的影响，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马克思主义的传播；新文化运动的深入发展；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经济：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民族资本主义经济发展，工人阶级壮大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；编辑人员的变化；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（4分，任答4点即可）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095" y="3860800"/>
            <a:ext cx="857948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第二问：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在使用趋势上概括过于精细化，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1915-1918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年下降，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1919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—1922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年上升等。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                                                                           </a:t>
            </a:r>
            <a:endParaRPr lang="en-US" altLang="zh-CN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答题角度单一，不能多角度作答。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4" grpId="2"/>
      <p:bldP spid="5" grpId="2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7995" y="4292600"/>
            <a:ext cx="8510270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                                                                                                 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" y="44450"/>
            <a:ext cx="8667750" cy="193802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4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19.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（1）背景：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农民被束缚在封建土地制度之下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封建土地制度导致严重的土地兼并。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2000" b="1" dirty="0">
                <a:solidFill>
                  <a:srgbClr val="00B0F0"/>
                </a:solidFill>
                <a:ea typeface="微软雅黑" panose="020B0503020204020204" charset="-122"/>
              </a:rPr>
              <a:t>新政权建立、阶级矛盾的激化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（2分）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095" y="5012690"/>
            <a:ext cx="8642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（2）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原因：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土地私有制不利于农业现代化。（</a:t>
            </a:r>
            <a:r>
              <a:rPr lang="zh-CN" altLang="en-US" sz="2000" b="1" dirty="0">
                <a:solidFill>
                  <a:srgbClr val="00B0F0"/>
                </a:solidFill>
                <a:ea typeface="微软雅黑" panose="020B0503020204020204" charset="-122"/>
                <a:sym typeface="+mn-ea"/>
              </a:rPr>
              <a:t>农业现代化的需求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）（2分）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5150" y="1844675"/>
            <a:ext cx="84131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作用：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农民从封建土地制度中解放出来；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提高了农民的生产积极性；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农村生产力得到发展；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为逐步实现工业化扫除了障碍；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有力地支援了抗美援朝；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巩固了人民政权。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（4分，任答4点即可）</a:t>
            </a:r>
            <a:endParaRPr lang="zh-CN" altLang="en-US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9795" y="5534660"/>
            <a:ext cx="83127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影响：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促进土地集体化；在农村建立了社会主义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经济制度；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推动向社会主义过渡；支撑工业化建设；保障实现农业现代化。（4分）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67995" y="4292600"/>
            <a:ext cx="8510270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                                                                                                    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" y="404495"/>
            <a:ext cx="8667750" cy="67392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ea typeface="微软雅黑" panose="020B0503020204020204" charset="-122"/>
              </a:rPr>
              <a:t>存在</a:t>
            </a:r>
            <a:r>
              <a:rPr lang="en-US" altLang="zh-CN" sz="2400" b="1" dirty="0">
                <a:solidFill>
                  <a:srgbClr val="FF0000"/>
                </a:solidFill>
                <a:ea typeface="微软雅黑" panose="020B0503020204020204" charset="-122"/>
              </a:rPr>
              <a:t>问题</a:t>
            </a:r>
            <a:r>
              <a:rPr lang="en-US" altLang="zh-CN" sz="2400" b="1" dirty="0">
                <a:ea typeface="微软雅黑" panose="020B0503020204020204" charset="-122"/>
              </a:rPr>
              <a:t>：</a:t>
            </a:r>
            <a:endParaRPr lang="en-US" altLang="zh-CN" sz="2400" b="1" dirty="0"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ea typeface="微软雅黑" panose="020B0503020204020204" charset="-122"/>
              </a:rPr>
              <a:t>       </a:t>
            </a:r>
            <a:r>
              <a:rPr lang="en-US" altLang="zh-CN" sz="2400" b="1" dirty="0">
                <a:solidFill>
                  <a:srgbClr val="FF0000"/>
                </a:solidFill>
                <a:ea typeface="微软雅黑" panose="020B0503020204020204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charset="-122"/>
              </a:rPr>
              <a:t>基本概念不清。</a:t>
            </a:r>
            <a:r>
              <a:rPr lang="zh-CN" altLang="en-US" sz="2400" b="1" dirty="0">
                <a:ea typeface="微软雅黑" panose="020B0503020204020204" charset="-122"/>
              </a:rPr>
              <a:t>第一问中，</a:t>
            </a:r>
            <a:r>
              <a:rPr lang="en-US" altLang="zh-CN" sz="2400" b="1" dirty="0"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ea typeface="微软雅黑" panose="020B0503020204020204" charset="-122"/>
              </a:rPr>
              <a:t>土地兼并</a:t>
            </a:r>
            <a:r>
              <a:rPr lang="en-US" altLang="zh-CN" sz="2400" b="1" dirty="0">
                <a:ea typeface="微软雅黑" panose="020B0503020204020204" charset="-122"/>
              </a:rPr>
              <a:t>”</a:t>
            </a:r>
            <a:r>
              <a:rPr lang="zh-CN" altLang="en-US" sz="2400" b="1" dirty="0">
                <a:ea typeface="微软雅黑" panose="020B0503020204020204" charset="-122"/>
              </a:rPr>
              <a:t>和</a:t>
            </a:r>
            <a:r>
              <a:rPr lang="en-US" altLang="zh-CN" sz="2400" b="1" dirty="0"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ea typeface="微软雅黑" panose="020B0503020204020204" charset="-122"/>
              </a:rPr>
              <a:t>人地矛盾混淆</a:t>
            </a:r>
            <a:r>
              <a:rPr lang="en-US" altLang="zh-CN" sz="2400" b="1" dirty="0">
                <a:ea typeface="微软雅黑" panose="020B0503020204020204" charset="-122"/>
              </a:rPr>
              <a:t>”</a:t>
            </a:r>
            <a:r>
              <a:rPr lang="zh-CN" altLang="en-US" sz="2400" b="1" dirty="0">
                <a:ea typeface="微软雅黑" panose="020B0503020204020204" charset="-122"/>
              </a:rPr>
              <a:t>。</a:t>
            </a:r>
            <a:endParaRPr lang="zh-CN" altLang="en-US" sz="2400" b="1" dirty="0"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ea typeface="微软雅黑" panose="020B0503020204020204" charset="-122"/>
              </a:rPr>
              <a:t>       </a:t>
            </a:r>
            <a:r>
              <a:rPr lang="en-US" altLang="zh-CN" sz="2400" b="1" dirty="0">
                <a:solidFill>
                  <a:srgbClr val="FF0000"/>
                </a:solidFill>
                <a:ea typeface="微软雅黑" panose="020B0503020204020204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charset="-122"/>
              </a:rPr>
              <a:t>表述不够专业化。</a:t>
            </a:r>
            <a:r>
              <a:rPr lang="zh-CN" altLang="en-US" sz="2400" b="1" dirty="0">
                <a:ea typeface="微软雅黑" panose="020B0503020204020204" charset="-122"/>
              </a:rPr>
              <a:t>第一小问中，封建土地所有制这样的专业名词基本无法写出。第一小问中，</a:t>
            </a:r>
            <a:r>
              <a:rPr lang="en-US" altLang="zh-CN" sz="2400" b="1" dirty="0"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ea typeface="微软雅黑" panose="020B0503020204020204" charset="-122"/>
              </a:rPr>
              <a:t>为工业化扫清障碍写成为工业化奠基</a:t>
            </a:r>
            <a:r>
              <a:rPr lang="en-US" altLang="zh-CN" sz="2400" b="1" dirty="0">
                <a:ea typeface="微软雅黑" panose="020B0503020204020204" charset="-122"/>
              </a:rPr>
              <a:t>”</a:t>
            </a:r>
            <a:r>
              <a:rPr lang="zh-CN" altLang="en-US" sz="2400" b="1" dirty="0">
                <a:ea typeface="微软雅黑" panose="020B0503020204020204" charset="-122"/>
              </a:rPr>
              <a:t>。</a:t>
            </a:r>
            <a:endParaRPr lang="zh-CN" altLang="en-US" sz="2400" b="1" dirty="0"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ea typeface="微软雅黑" panose="020B0503020204020204" charset="-122"/>
              </a:rPr>
              <a:t>      </a:t>
            </a:r>
            <a:r>
              <a:rPr lang="en-US" altLang="zh-CN" sz="2400" b="1" dirty="0">
                <a:solidFill>
                  <a:srgbClr val="FF0000"/>
                </a:solidFill>
                <a:ea typeface="微软雅黑" panose="020B0503020204020204" charset="-122"/>
              </a:rPr>
              <a:t> 3.</a:t>
            </a:r>
            <a:r>
              <a:rPr lang="zh-CN" altLang="en-US" sz="2400" b="1" dirty="0">
                <a:solidFill>
                  <a:srgbClr val="FF0000"/>
                </a:solidFill>
                <a:ea typeface="微软雅黑" panose="020B0503020204020204" charset="-122"/>
              </a:rPr>
              <a:t>回答问题比较片面单一。</a:t>
            </a:r>
            <a:r>
              <a:rPr lang="zh-CN" altLang="en-US" sz="2400" b="1" dirty="0">
                <a:ea typeface="微软雅黑" panose="020B0503020204020204" charset="-122"/>
              </a:rPr>
              <a:t>例如第二小问中部分学生反复围绕调动农民积极性，提高农村生产力的这一点进行作答，而忽视其它方面重要得分点。</a:t>
            </a:r>
            <a:endParaRPr lang="zh-CN" altLang="en-US" sz="2400" b="1" dirty="0">
              <a:ea typeface="微软雅黑" panose="020B050302020402020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06095" y="223520"/>
            <a:ext cx="8456930" cy="6501765"/>
          </a:xfrm>
          <a:prstGeom prst="rect">
            <a:avLst/>
          </a:prstGeom>
        </p:spPr>
        <p:txBody>
          <a:bodyPr>
            <a:noAutofit/>
          </a:bodyPr>
          <a:p>
            <a:pPr marL="266700" indent="-20002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5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．明洪武年间，政府规定“户丁既尽，虽无井田之拘，约束在于邻里。是农是工，各守本业，毋许闲情。不从吾命者，五刑备坐于家身。”万历年间“宛平匠户，多逃徙无稽，里甲不能拘，官府不能诘。”导致这一变化的原因是（　　）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  <a:p>
            <a:pPr marL="26670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</a:pP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A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．君主专制加强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  <a:p>
            <a:pPr marL="26670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</a:pP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B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．户籍永停编审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  <a:p>
            <a:pPr marL="26670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</a:pPr>
            <a:r>
              <a:rPr lang="en-US" altLang="zh-CN" sz="2800">
                <a:latin typeface="Times New Roman" panose="02020603050405020304"/>
                <a:ea typeface="Times New Roman" panose="02020603050405020304"/>
              </a:rPr>
              <a:t>C</a:t>
            </a:r>
            <a:r>
              <a:rPr lang="zh-CN" altLang="en-US" sz="2800">
                <a:latin typeface="Times New Roman" panose="02020603050405020304"/>
                <a:ea typeface="宋体" panose="02010600030101010101" pitchFamily="2" charset="-122"/>
              </a:rPr>
              <a:t>．租庸调制取消</a:t>
            </a:r>
            <a:endParaRPr lang="zh-CN" altLang="en-US" sz="2800">
              <a:latin typeface="Times New Roman" panose="02020603050405020304"/>
              <a:ea typeface="宋体" panose="02010600030101010101" pitchFamily="2" charset="-122"/>
            </a:endParaRPr>
          </a:p>
          <a:p>
            <a:pPr marL="26670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466850" algn="l"/>
                <a:tab pos="2667000" algn="l"/>
                <a:tab pos="3867150" algn="l"/>
              </a:tabLst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D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．一条鞭法实施</a:t>
            </a:r>
            <a:endParaRPr lang="zh-CN" altLang="en-US" sz="280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79705" y="0"/>
            <a:ext cx="8781415" cy="36099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200" b="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其特点有以下几点。其一，赋役合并。原本政府向民众征收田赋（粮）与徭役（差）内部都有许多小类，一条鞭法将赋、役的不同小类进行归并，而合并得最为彻底的是赋、役二者的合一。其二，量地计丁，即将丁徭摊入到田亩之中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其三，一概折银。赋役的折银征收，正是众多的赋役项目可能进行归并的前提，这当然与明朝中后期白银的流入与普遍使用有关。其四，基于以上几点做法，就可以将赋役征收的程序进行简化。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——《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普通高中历史选择性必修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1&lt;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国家制度与社会治理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</a:t>
            </a: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教师教学用书</a:t>
            </a:r>
            <a:r>
              <a:rPr lang="en-US" altLang="zh-CN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2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315" y="3500755"/>
            <a:ext cx="864997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明朝的一条鞭法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）简化赋税征收的项目和方法，成为以后历代税收征收的基本取向。（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）计亩征银，增加了政府的财政收入，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减轻了农民的经济负担和人身束缚。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）计亩征银还推动了商品经济的发展。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总之，一条鞭法结束了唐朝以来推行了数百年的两税法，下启清朝地丁合一的新税制，对以后中国税收制度的发展产生重要影响。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5560" y="188595"/>
            <a:ext cx="9084310" cy="624014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50000">
                  <a:schemeClr val="accent1"/>
                </a:gs>
                <a:gs pos="0">
                  <a:schemeClr val="accent1">
                    <a:lumMod val="25000"/>
                    <a:lumOff val="75000"/>
                  </a:schemeClr>
                </a:gs>
                <a:gs pos="100000">
                  <a:schemeClr val="accent1">
                    <a:lumMod val="85000"/>
                  </a:schemeClr>
                </a:gs>
              </a:gsLst>
              <a:lin ang="5400000" scaled="0"/>
            </a:gradFill>
          </a:ln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17.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职能：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邮驿（信息传递）；接待过往人员；军事保障；文书记录。（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原因：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政治：宋代对西北边疆的控制减弱（民族政权并立）。（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）经济：交通路线发生变化（海上丝绸之路繁荣）；经济重心逐渐南移。（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任意一点得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）自然：敦煌地区自然环境恶化。（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价值：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是一手资料（实物史料）（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）；可用于研究汉代边疆治理、邮驿制度、民族交往、丝绸之路和汉字书法等问题（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任意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点得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分，共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）；扩大了历史研究的领域；充实研究材料，对传统史书进行补正（相互印证）等（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任意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点得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分，共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）。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53670" y="332105"/>
            <a:ext cx="8822055" cy="6238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05" y="692150"/>
            <a:ext cx="8541385" cy="4836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H_Others_2"/>
          <p:cNvSpPr txBox="1"/>
          <p:nvPr>
            <p:custDataLst>
              <p:tags r:id="rId1"/>
            </p:custDataLst>
          </p:nvPr>
        </p:nvSpPr>
        <p:spPr>
          <a:xfrm>
            <a:off x="2452663" y="3685164"/>
            <a:ext cx="1517528" cy="2305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8139" y="1069658"/>
            <a:ext cx="8522018" cy="3972401"/>
          </a:xfrm>
        </p:spPr>
        <p:txBody>
          <a:bodyPr>
            <a:noAutofit/>
          </a:bodyPr>
          <a:p>
            <a:pPr fontAlgn="auto">
              <a:lnSpc>
                <a:spcPct val="100000"/>
              </a:lnSpc>
            </a:pPr>
            <a:r>
              <a:rPr lang="zh-CN" altLang="en-US" sz="2025" b="1">
                <a:solidFill>
                  <a:srgbClr val="1523D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</a:t>
            </a:r>
            <a:r>
              <a:rPr lang="zh-CN" altLang="en-US" sz="2025" b="1">
                <a:solidFill>
                  <a:srgbClr val="1523D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" action="ppaction://noaction"/>
              </a:rPr>
              <a:t>“</a:t>
            </a:r>
            <a:r>
              <a:rPr lang="zh-CN" altLang="en-US" sz="2025" b="1">
                <a:solidFill>
                  <a:srgbClr val="1523D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 action="ppaction://hlinksldjump"/>
              </a:rPr>
              <a:t>史料价值</a:t>
            </a:r>
            <a:r>
              <a:rPr lang="zh-CN" altLang="en-US" sz="2025" b="1">
                <a:solidFill>
                  <a:srgbClr val="1523D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" action="ppaction://noaction"/>
              </a:rPr>
              <a:t>”</a:t>
            </a:r>
            <a:r>
              <a:rPr lang="zh-CN" altLang="en-US" sz="2025" b="1">
                <a:solidFill>
                  <a:srgbClr val="1523D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类的题通常怎么答？</a:t>
            </a:r>
            <a:endParaRPr lang="zh-CN" altLang="en-US" sz="2025" b="1">
              <a:solidFill>
                <a:srgbClr val="1523D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 sz="2025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1.史料来源</a:t>
            </a:r>
            <a:r>
              <a:rPr lang="en-US" altLang="zh-CN" sz="2025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025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类型：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来自于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一手/二手史料，文献/实物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图像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口述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音像史料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zh-CN" altLang="en-US" sz="202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</a:t>
            </a:r>
            <a:endParaRPr lang="zh-CN" altLang="en-US" sz="202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25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25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.结合材料内容答具体史料价值：</a:t>
            </a:r>
            <a:endParaRPr lang="zh-CN" altLang="en-US" sz="202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材料内容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，反映了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可用于研究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有较高的</a:t>
            </a:r>
            <a:r>
              <a:rPr lang="en-US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一定的史料价值。</a:t>
            </a:r>
            <a:endParaRPr lang="en-US" altLang="zh-CN" sz="202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endParaRPr lang="en-US" altLang="zh-CN" sz="202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en-US" altLang="zh-CN" sz="2025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25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.补充总结：</a:t>
            </a:r>
            <a:endParaRPr lang="zh-CN" altLang="en-US" sz="202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zh-CN" altLang="zh-CN" sz="2025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如：该材料有一定的主观性，使用时应与其他史料互证等。</a:t>
            </a:r>
            <a:endParaRPr lang="zh-CN" altLang="zh-CN" sz="2025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zh-CN" sz="2025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zh-CN" altLang="zh-CN" sz="750" b="1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 build="p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COMMONDATA" val="eyJoZGlkIjoiYzJmNDYwYmY4ZTVjYmQzZWQxNzM2NTQzZjRiYzcxOD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5931</Words>
  <Application>WPS 演示</Application>
  <PresentationFormat>全屏显示(4:3)</PresentationFormat>
  <Paragraphs>323</Paragraphs>
  <Slides>34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Times New Roman</vt:lpstr>
      <vt:lpstr>楷体</vt:lpstr>
      <vt:lpstr>Arial Unicode MS</vt:lpstr>
      <vt:lpstr>Calibri</vt:lpstr>
      <vt:lpstr>黑体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柚子宝宝</dc:creator>
  <cp:lastModifiedBy>吴海燕</cp:lastModifiedBy>
  <cp:revision>314</cp:revision>
  <dcterms:created xsi:type="dcterms:W3CDTF">2024-07-07T02:31:00Z</dcterms:created>
  <dcterms:modified xsi:type="dcterms:W3CDTF">2025-05-20T06:50:59Z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11383FBAB30B4B20B049C1C409E787D0_13</vt:lpwstr>
  </property>
</Properties>
</file>