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0"/>
  </p:notesMasterIdLst>
  <p:handoutMasterIdLst>
    <p:handoutMasterId r:id="rId61"/>
  </p:handoutMasterIdLst>
  <p:sldIdLst>
    <p:sldId id="958" r:id="rId2"/>
    <p:sldId id="1136" r:id="rId3"/>
    <p:sldId id="1137" r:id="rId4"/>
    <p:sldId id="1160" r:id="rId5"/>
    <p:sldId id="1161" r:id="rId6"/>
    <p:sldId id="1162" r:id="rId7"/>
    <p:sldId id="1163" r:id="rId8"/>
    <p:sldId id="1164" r:id="rId9"/>
    <p:sldId id="1165" r:id="rId10"/>
    <p:sldId id="1196" r:id="rId11"/>
    <p:sldId id="1197" r:id="rId12"/>
    <p:sldId id="1166" r:id="rId13"/>
    <p:sldId id="1138" r:id="rId14"/>
    <p:sldId id="954" r:id="rId15"/>
    <p:sldId id="1122" r:id="rId16"/>
    <p:sldId id="1126" r:id="rId17"/>
    <p:sldId id="1129" r:id="rId18"/>
    <p:sldId id="1198" r:id="rId19"/>
    <p:sldId id="1199" r:id="rId20"/>
    <p:sldId id="1130" r:id="rId21"/>
    <p:sldId id="1121" r:id="rId22"/>
    <p:sldId id="1114" r:id="rId23"/>
    <p:sldId id="1123" r:id="rId24"/>
    <p:sldId id="1173" r:id="rId25"/>
    <p:sldId id="1174" r:id="rId26"/>
    <p:sldId id="1175" r:id="rId27"/>
    <p:sldId id="1176" r:id="rId28"/>
    <p:sldId id="1200" r:id="rId29"/>
    <p:sldId id="1202" r:id="rId30"/>
    <p:sldId id="1201" r:id="rId31"/>
    <p:sldId id="1203" r:id="rId32"/>
    <p:sldId id="1177" r:id="rId33"/>
    <p:sldId id="1178" r:id="rId34"/>
    <p:sldId id="1179" r:id="rId35"/>
    <p:sldId id="1204" r:id="rId36"/>
    <p:sldId id="1205" r:id="rId37"/>
    <p:sldId id="1180" r:id="rId38"/>
    <p:sldId id="1206" r:id="rId39"/>
    <p:sldId id="1207" r:id="rId40"/>
    <p:sldId id="1208" r:id="rId41"/>
    <p:sldId id="1181" r:id="rId42"/>
    <p:sldId id="1209" r:id="rId43"/>
    <p:sldId id="1182" r:id="rId44"/>
    <p:sldId id="1183" r:id="rId45"/>
    <p:sldId id="1210" r:id="rId46"/>
    <p:sldId id="1211" r:id="rId47"/>
    <p:sldId id="1212" r:id="rId48"/>
    <p:sldId id="1216" r:id="rId49"/>
    <p:sldId id="1213" r:id="rId50"/>
    <p:sldId id="1217" r:id="rId51"/>
    <p:sldId id="1214" r:id="rId52"/>
    <p:sldId id="1215" r:id="rId53"/>
    <p:sldId id="1184" r:id="rId54"/>
    <p:sldId id="1185" r:id="rId55"/>
    <p:sldId id="1186" r:id="rId56"/>
    <p:sldId id="1187" r:id="rId57"/>
    <p:sldId id="1188" r:id="rId58"/>
    <p:sldId id="960" r:id="rId59"/>
  </p:sldIdLst>
  <p:sldSz cx="12241213" cy="6858000"/>
  <p:notesSz cx="6858000" cy="9144000"/>
  <p:defaultTextStyle>
    <a:defPPr>
      <a:defRPr lang="en-US"/>
    </a:defPPr>
    <a:lvl1pPr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1pPr>
    <a:lvl2pPr marL="4572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2pPr>
    <a:lvl3pPr marL="9144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3pPr>
    <a:lvl4pPr marL="13716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4pPr>
    <a:lvl5pPr marL="18288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5pPr>
    <a:lvl6pPr marL="2286000" algn="l" defTabSz="914400" rtl="0" eaLnBrk="1" latinLnBrk="0" hangingPunct="1">
      <a:defRPr sz="2400" kern="1200">
        <a:solidFill>
          <a:srgbClr val="FF0000"/>
        </a:solidFill>
        <a:latin typeface="Times New Roman" pitchFamily="18" charset="0"/>
        <a:ea typeface="黑体" pitchFamily="2" charset="-122"/>
        <a:cs typeface="+mn-cs"/>
      </a:defRPr>
    </a:lvl6pPr>
    <a:lvl7pPr marL="2743200" algn="l" defTabSz="914400" rtl="0" eaLnBrk="1" latinLnBrk="0" hangingPunct="1">
      <a:defRPr sz="2400" kern="1200">
        <a:solidFill>
          <a:srgbClr val="FF0000"/>
        </a:solidFill>
        <a:latin typeface="Times New Roman" pitchFamily="18" charset="0"/>
        <a:ea typeface="黑体" pitchFamily="2" charset="-122"/>
        <a:cs typeface="+mn-cs"/>
      </a:defRPr>
    </a:lvl7pPr>
    <a:lvl8pPr marL="3200400" algn="l" defTabSz="914400" rtl="0" eaLnBrk="1" latinLnBrk="0" hangingPunct="1">
      <a:defRPr sz="2400" kern="1200">
        <a:solidFill>
          <a:srgbClr val="FF0000"/>
        </a:solidFill>
        <a:latin typeface="Times New Roman" pitchFamily="18" charset="0"/>
        <a:ea typeface="黑体" pitchFamily="2" charset="-122"/>
        <a:cs typeface="+mn-cs"/>
      </a:defRPr>
    </a:lvl8pPr>
    <a:lvl9pPr marL="3657600" algn="l" defTabSz="914400" rtl="0" eaLnBrk="1" latinLnBrk="0" hangingPunct="1">
      <a:defRPr sz="2400" kern="1200">
        <a:solidFill>
          <a:srgbClr val="FF0000"/>
        </a:solidFill>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646"/>
    <a:srgbClr val="E4BFA0"/>
    <a:srgbClr val="E0AD6A"/>
    <a:srgbClr val="EAEAEA"/>
    <a:srgbClr val="F2F2F2"/>
    <a:srgbClr val="F1DECF"/>
    <a:srgbClr val="FDFDF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0" autoAdjust="0"/>
    <p:restoredTop sz="93533" autoAdjust="0"/>
  </p:normalViewPr>
  <p:slideViewPr>
    <p:cSldViewPr>
      <p:cViewPr>
        <p:scale>
          <a:sx n="66" d="100"/>
          <a:sy n="66" d="100"/>
        </p:scale>
        <p:origin x="-763" y="-461"/>
      </p:cViewPr>
      <p:guideLst>
        <p:guide orient="horz" pos="1888"/>
        <p:guide pos="3855"/>
        <p:guide pos="7257"/>
        <p:guide pos="408"/>
        <p:guide pos="544"/>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8" d="100"/>
          <a:sy n="48" d="100"/>
        </p:scale>
        <p:origin x="268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ea typeface="宋体" pitchFamily="2" charset="-122"/>
              </a:defRPr>
            </a:lvl1pPr>
          </a:lstStyle>
          <a:p>
            <a:pPr>
              <a:defRPr/>
            </a:pPr>
            <a:fld id="{E43939CE-BF80-41EC-870A-C80F4F848736}" type="datetimeFigureOut">
              <a:rPr lang="zh-CN" altLang="en-US"/>
              <a:pPr>
                <a:defRPr/>
              </a:pPr>
              <a:t>2024/11/19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754136EB-FA23-4AEB-8BA1-CB4411086394}" type="slidenum">
              <a:rPr lang="zh-CN" altLang="en-US"/>
              <a:pPr>
                <a:defRPr/>
              </a:pPr>
              <a:t>‹#›</a:t>
            </a:fld>
            <a:endParaRPr lang="zh-CN" altLang="en-US"/>
          </a:p>
        </p:txBody>
      </p:sp>
    </p:spTree>
    <p:extLst>
      <p:ext uri="{BB962C8B-B14F-4D97-AF65-F5344CB8AC3E}">
        <p14:creationId xmlns:p14="http://schemas.microsoft.com/office/powerpoint/2010/main" val="81864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5844" name="Rectangle 4"/>
          <p:cNvSpPr>
            <a:spLocks noGrp="1" noRot="1" noChangeAspect="1" noChangeArrowheads="1"/>
          </p:cNvSpPr>
          <p:nvPr>
            <p:ph type="sldImg" idx="2"/>
          </p:nvPr>
        </p:nvSpPr>
        <p:spPr bwMode="auto">
          <a:xfrm>
            <a:off x="369888" y="685800"/>
            <a:ext cx="6118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宋体" pitchFamily="2" charset="-122"/>
                <a:cs typeface="Times New Roman" pitchFamily="18" charset="0"/>
              </a:defRPr>
            </a:lvl1pPr>
          </a:lstStyle>
          <a:p>
            <a:pPr>
              <a:defRPr/>
            </a:pPr>
            <a:fld id="{15EB4B2C-5948-4847-BC5D-6637CC92AA95}" type="slidenum">
              <a:rPr lang="en-US" altLang="zh-CN"/>
              <a:pPr>
                <a:defRPr/>
              </a:pPr>
              <a:t>‹#›</a:t>
            </a:fld>
            <a:endParaRPr lang="en-US" altLang="zh-CN"/>
          </a:p>
        </p:txBody>
      </p:sp>
    </p:spTree>
    <p:extLst>
      <p:ext uri="{BB962C8B-B14F-4D97-AF65-F5344CB8AC3E}">
        <p14:creationId xmlns:p14="http://schemas.microsoft.com/office/powerpoint/2010/main" val="161330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41FA47B9-F733-4D01-991B-A583983AC7B7}" type="slidenum">
              <a:rPr lang="en-US" altLang="zh-CN" sz="1200" smtClean="0">
                <a:solidFill>
                  <a:schemeClr val="tx1"/>
                </a:solidFill>
                <a:latin typeface="Arial" charset="0"/>
                <a:ea typeface="宋体" charset="-122"/>
              </a:rPr>
              <a:pPr/>
              <a:t>1</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p:sp>
      <p:sp>
        <p:nvSpPr>
          <p:cNvPr id="3993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994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34305917-314E-4F55-B2BD-B6235A4349DB}" type="slidenum">
              <a:rPr lang="en-US" altLang="zh-CN" sz="1200" smtClean="0">
                <a:solidFill>
                  <a:schemeClr val="tx1"/>
                </a:solidFill>
                <a:latin typeface="Arial" charset="0"/>
                <a:ea typeface="宋体" charset="-122"/>
              </a:rPr>
              <a:pPr/>
              <a:t>14</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p:sp>
      <p:sp>
        <p:nvSpPr>
          <p:cNvPr id="40963"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40964"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C051F80E-531A-4905-9BA3-18DD07076300}" type="slidenum">
              <a:rPr lang="en-US" altLang="zh-CN" sz="1200" smtClean="0">
                <a:solidFill>
                  <a:schemeClr val="tx1"/>
                </a:solidFill>
                <a:latin typeface="Arial" charset="0"/>
                <a:ea typeface="宋体" charset="-122"/>
              </a:rPr>
              <a:pPr/>
              <a:t>21</a:t>
            </a:fld>
            <a:endParaRPr lang="en-US" altLang="zh-CN" sz="1200" smtClean="0">
              <a:solidFill>
                <a:schemeClr val="tx1"/>
              </a:solidFill>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标题模板">
    <p:bg>
      <p:bgPr>
        <a:solidFill>
          <a:schemeClr val="bg1"/>
        </a:solidFill>
        <a:effectLst/>
      </p:bgPr>
    </p:bg>
    <p:spTree>
      <p:nvGrpSpPr>
        <p:cNvPr id="1" name=""/>
        <p:cNvGrpSpPr/>
        <p:nvPr/>
      </p:nvGrpSpPr>
      <p:grpSpPr>
        <a:xfrm>
          <a:off x="0" y="0"/>
          <a:ext cx="0" cy="0"/>
          <a:chOff x="0" y="0"/>
          <a:chExt cx="0" cy="0"/>
        </a:xfrm>
      </p:grpSpPr>
      <p:pic>
        <p:nvPicPr>
          <p:cNvPr id="8" name="图片 7" descr="图片包含 游戏机&#10;&#10;描述已自动生成"/>
          <p:cNvPicPr>
            <a:picLocks noChangeAspect="1"/>
          </p:cNvPicPr>
          <p:nvPr userDrawn="1"/>
        </p:nvPicPr>
        <p:blipFill rotWithShape="1">
          <a:blip r:embed="rId2">
            <a:duotone>
              <a:schemeClr val="bg2">
                <a:shade val="45000"/>
                <a:satMod val="135000"/>
              </a:schemeClr>
              <a:prstClr val="white"/>
            </a:duotone>
          </a:blip>
          <a:srcRect r="8112"/>
          <a:stretch/>
        </p:blipFill>
        <p:spPr>
          <a:xfrm>
            <a:off x="2886956" y="1127530"/>
            <a:ext cx="9368112" cy="5734800"/>
          </a:xfrm>
          <a:prstGeom prst="rect">
            <a:avLst/>
          </a:prstGeom>
        </p:spPr>
      </p:pic>
      <p:sp>
        <p:nvSpPr>
          <p:cNvPr id="3" name="矩形 2"/>
          <p:cNvSpPr/>
          <p:nvPr userDrawn="1"/>
        </p:nvSpPr>
        <p:spPr bwMode="auto">
          <a:xfrm>
            <a:off x="2886956" y="357188"/>
            <a:ext cx="9354257" cy="6500812"/>
          </a:xfrm>
          <a:prstGeom prst="rect">
            <a:avLst/>
          </a:prstGeom>
          <a:gradFill flip="none" rotWithShape="1">
            <a:gsLst>
              <a:gs pos="0">
                <a:schemeClr val="bg1"/>
              </a:gs>
              <a:gs pos="100000">
                <a:schemeClr val="bg1">
                  <a:lumMod val="65000"/>
                  <a:alpha val="0"/>
                </a:schemeClr>
              </a:gs>
            </a:gsLst>
            <a:lin ang="0" scaled="1"/>
            <a:tileRect/>
          </a:gradFill>
          <a:ln w="9525" cap="flat" cmpd="sng" algn="ctr">
            <a:noFill/>
            <a:prstDash val="solid"/>
            <a:round/>
            <a:headEnd type="none" w="med" len="med"/>
            <a:tailEnd type="none" w="med" len="med"/>
          </a:ln>
          <a:effectLst/>
        </p:spPr>
        <p:txBody>
          <a:bodyPr wrap="square" anchor="ctr">
            <a:spAutoFit/>
          </a:bodyPr>
          <a:lstStyle/>
          <a:p>
            <a:pPr eaLnBrk="1" hangingPunct="1">
              <a:defRPr/>
            </a:pPr>
            <a:endParaRPr lang="zh-CN" altLang="en-US" dirty="0">
              <a:ea typeface="宋体" pitchFamily="2" charset="-122"/>
              <a:cs typeface="Times New Roman" pitchFamily="18" charset="0"/>
            </a:endParaRPr>
          </a:p>
        </p:txBody>
      </p:sp>
      <p:sp>
        <p:nvSpPr>
          <p:cNvPr id="4" name="文本框 10"/>
          <p:cNvSpPr txBox="1">
            <a:spLocks noChangeArrowheads="1"/>
          </p:cNvSpPr>
          <p:nvPr userDrawn="1"/>
        </p:nvSpPr>
        <p:spPr bwMode="auto">
          <a:xfrm>
            <a:off x="2798763" y="241300"/>
            <a:ext cx="8588375" cy="584200"/>
          </a:xfrm>
          <a:prstGeom prst="rect">
            <a:avLst/>
          </a:prstGeom>
          <a:noFill/>
          <a:ln>
            <a:noFill/>
          </a:ln>
        </p:spPr>
        <p:txBody>
          <a:bodyP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r>
              <a:rPr lang="zh-CN" altLang="en-US" sz="3200" b="1">
                <a:solidFill>
                  <a:schemeClr val="bg1"/>
                </a:solidFill>
                <a:latin typeface="微软雅黑" panose="020B0503020204020204" pitchFamily="34" charset="-122"/>
                <a:ea typeface="微软雅黑" panose="020B0503020204020204" pitchFamily="34" charset="-122"/>
              </a:rPr>
              <a:t>高考总复习    一轮复习导学案 </a:t>
            </a:r>
            <a:r>
              <a:rPr lang="en-US" altLang="zh-CN" sz="3200" b="1">
                <a:solidFill>
                  <a:schemeClr val="bg1"/>
                </a:solidFill>
                <a:latin typeface="微软雅黑" panose="020B0503020204020204" pitchFamily="34" charset="-122"/>
                <a:ea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rPr>
              <a:t>数学（提高版）</a:t>
            </a:r>
          </a:p>
        </p:txBody>
      </p:sp>
      <p:sp>
        <p:nvSpPr>
          <p:cNvPr id="5" name="矩形 6"/>
          <p:cNvSpPr>
            <a:spLocks noChangeArrowheads="1"/>
          </p:cNvSpPr>
          <p:nvPr userDrawn="1"/>
        </p:nvSpPr>
        <p:spPr bwMode="auto">
          <a:xfrm>
            <a:off x="-144463" y="-244475"/>
            <a:ext cx="12601576" cy="1366838"/>
          </a:xfrm>
          <a:prstGeom prst="rect">
            <a:avLst/>
          </a:prstGeom>
          <a:solidFill>
            <a:srgbClr val="CC4646"/>
          </a:solidFill>
          <a:ln w="76200" algn="ctr">
            <a:solidFill>
              <a:srgbClr val="E4BFA0"/>
            </a:solidFill>
            <a:round/>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sz="2400"/>
          </a:p>
        </p:txBody>
      </p:sp>
      <p:pic>
        <p:nvPicPr>
          <p:cNvPr id="6" name="Picture 128" descr="标志"/>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8" y="-69850"/>
            <a:ext cx="1563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userDrawn="1"/>
        </p:nvSpPr>
        <p:spPr bwMode="auto">
          <a:xfrm>
            <a:off x="1787525" y="184150"/>
            <a:ext cx="10512425" cy="671513"/>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defRPr/>
            </a:pPr>
            <a:r>
              <a:rPr lang="zh-CN" altLang="en-US" sz="3800" b="1" dirty="0" smtClean="0">
                <a:solidFill>
                  <a:srgbClr val="FFFFFF"/>
                </a:solidFill>
                <a:latin typeface="微软雅黑" pitchFamily="34" charset="-122"/>
                <a:ea typeface="微软雅黑" pitchFamily="34" charset="-122"/>
              </a:rPr>
              <a:t>南方凤凰台  </a:t>
            </a:r>
            <a:r>
              <a:rPr lang="en-US" altLang="zh-CN" sz="3800" b="1" dirty="0" smtClean="0">
                <a:solidFill>
                  <a:srgbClr val="FFFFFF"/>
                </a:solidFill>
                <a:latin typeface="微软雅黑" pitchFamily="34" charset="-122"/>
                <a:ea typeface="微软雅黑" pitchFamily="34" charset="-122"/>
              </a:rPr>
              <a:t>5A</a:t>
            </a:r>
            <a:r>
              <a:rPr lang="zh-CN" altLang="en-US" sz="3800" b="1" dirty="0" smtClean="0">
                <a:solidFill>
                  <a:srgbClr val="FFFFFF"/>
                </a:solidFill>
                <a:latin typeface="微软雅黑" pitchFamily="34" charset="-122"/>
                <a:ea typeface="微软雅黑" pitchFamily="34" charset="-122"/>
              </a:rPr>
              <a:t>新考案  二轮</a:t>
            </a:r>
            <a:r>
              <a:rPr lang="en-US" altLang="zh-CN" sz="3800" b="1" dirty="0" smtClean="0">
                <a:solidFill>
                  <a:srgbClr val="FFFFFF"/>
                </a:solidFill>
                <a:latin typeface="宋体" pitchFamily="2" charset="-122"/>
                <a:ea typeface="宋体" pitchFamily="2" charset="-122"/>
              </a:rPr>
              <a:t>·</a:t>
            </a:r>
            <a:r>
              <a:rPr lang="zh-CN" altLang="en-US" sz="3800" b="1" dirty="0" smtClean="0">
                <a:solidFill>
                  <a:srgbClr val="FFFFFF"/>
                </a:solidFill>
                <a:latin typeface="微软雅黑" pitchFamily="34" charset="-122"/>
                <a:ea typeface="微软雅黑" pitchFamily="34" charset="-122"/>
              </a:rPr>
              <a:t>生物学</a:t>
            </a:r>
            <a:endParaRPr lang="zh-CN" altLang="en-US" sz="3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160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学习目标模板">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圆角矩形 15"/>
          <p:cNvSpPr>
            <a:spLocks noChangeArrowheads="1"/>
          </p:cNvSpPr>
          <p:nvPr userDrawn="1"/>
        </p:nvSpPr>
        <p:spPr bwMode="auto">
          <a:xfrm>
            <a:off x="234950" y="484908"/>
            <a:ext cx="11790363" cy="5957455"/>
          </a:xfrm>
          <a:prstGeom prst="roundRect">
            <a:avLst>
              <a:gd name="adj" fmla="val 2671"/>
            </a:avLst>
          </a:prstGeom>
          <a:solidFill>
            <a:schemeClr val="bg1"/>
          </a:solidFill>
          <a:ln w="28575">
            <a:solidFill>
              <a:srgbClr val="808080"/>
            </a:solidFill>
            <a:round/>
            <a:headEnd/>
            <a:tailEnd/>
          </a:ln>
          <a:effectLst>
            <a:outerShdw blurRad="50800" dist="38100" dir="2700000" algn="tl" rotWithShape="0">
              <a:prstClr val="black">
                <a:alpha val="40000"/>
              </a:prstClr>
            </a:outerShdw>
          </a:effectLst>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grpSp>
        <p:nvGrpSpPr>
          <p:cNvPr id="4" name="Group 17"/>
          <p:cNvGrpSpPr>
            <a:grpSpLocks/>
          </p:cNvGrpSpPr>
          <p:nvPr userDrawn="1"/>
        </p:nvGrpSpPr>
        <p:grpSpPr bwMode="auto">
          <a:xfrm>
            <a:off x="7056710" y="6143903"/>
            <a:ext cx="4968552" cy="471488"/>
            <a:chOff x="3613" y="3282"/>
            <a:chExt cx="4068" cy="297"/>
          </a:xfrm>
        </p:grpSpPr>
        <p:sp>
          <p:nvSpPr>
            <p:cNvPr id="5" name="圆角矩形 6"/>
            <p:cNvSpPr/>
            <p:nvPr userDrawn="1"/>
          </p:nvSpPr>
          <p:spPr bwMode="auto">
            <a:xfrm>
              <a:off x="3613" y="3282"/>
              <a:ext cx="3871" cy="297"/>
            </a:xfrm>
            <a:prstGeom prst="roundRect">
              <a:avLst/>
            </a:prstGeom>
            <a:solidFill>
              <a:srgbClr val="CC4646"/>
            </a:solidFill>
            <a:ln w="38100" cap="flat" cmpd="sng" algn="ctr">
              <a:solidFill>
                <a:srgbClr val="E4BFA0"/>
              </a:solidFill>
              <a:prstDash val="solid"/>
            </a:ln>
            <a:effectLst>
              <a:outerShdw blurRad="50800" dist="38100" dir="5400000" algn="t" rotWithShape="0">
                <a:prstClr val="black">
                  <a:alpha val="40000"/>
                </a:prstClr>
              </a:outerShdw>
            </a:effectLst>
          </p:spPr>
          <p:txBody>
            <a:bodyPr lIns="121960" tIns="60980" rIns="121960" bIns="60980"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fontAlgn="auto" hangingPunct="1">
                <a:spcBef>
                  <a:spcPts val="0"/>
                </a:spcBef>
                <a:spcAft>
                  <a:spcPts val="0"/>
                </a:spcAft>
                <a:defRPr/>
              </a:pPr>
              <a:endParaRPr lang="zh-CN" altLang="en-US" sz="3000" b="1" kern="0" dirty="0">
                <a:solidFill>
                  <a:srgbClr val="FFFFFF"/>
                </a:solidFill>
                <a:latin typeface="微软雅黑" panose="020B0503020204020204" pitchFamily="34" charset="-122"/>
                <a:ea typeface="微软雅黑" panose="020B0503020204020204" pitchFamily="34" charset="-122"/>
              </a:endParaRPr>
            </a:p>
          </p:txBody>
        </p:sp>
        <p:sp>
          <p:nvSpPr>
            <p:cNvPr id="6" name="文本框 3"/>
            <p:cNvSpPr txBox="1">
              <a:spLocks noChangeArrowheads="1"/>
            </p:cNvSpPr>
            <p:nvPr userDrawn="1"/>
          </p:nvSpPr>
          <p:spPr bwMode="auto">
            <a:xfrm>
              <a:off x="4218" y="3312"/>
              <a:ext cx="34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0000"/>
                  </a:solidFill>
                  <a:latin typeface="Times New Roman" pitchFamily="18" charset="0"/>
                  <a:ea typeface="宋体" charset="-122"/>
                </a:defRPr>
              </a:lvl1pPr>
              <a:lvl2pPr marL="742950" indent="-285750">
                <a:defRPr sz="2800">
                  <a:solidFill>
                    <a:srgbClr val="FF0000"/>
                  </a:solidFill>
                  <a:latin typeface="Times New Roman" pitchFamily="18" charset="0"/>
                  <a:ea typeface="宋体" charset="-122"/>
                </a:defRPr>
              </a:lvl2pPr>
              <a:lvl3pPr marL="1143000" indent="-228600">
                <a:defRPr sz="2800">
                  <a:solidFill>
                    <a:srgbClr val="FF0000"/>
                  </a:solidFill>
                  <a:latin typeface="Times New Roman" pitchFamily="18" charset="0"/>
                  <a:ea typeface="宋体" charset="-122"/>
                </a:defRPr>
              </a:lvl3pPr>
              <a:lvl4pPr marL="1600200" indent="-228600">
                <a:defRPr sz="2800">
                  <a:solidFill>
                    <a:srgbClr val="FF0000"/>
                  </a:solidFill>
                  <a:latin typeface="Times New Roman" pitchFamily="18" charset="0"/>
                  <a:ea typeface="宋体" charset="-122"/>
                </a:defRPr>
              </a:lvl4pPr>
              <a:lvl5pPr marL="2057400" indent="-228600">
                <a:defRPr sz="2800">
                  <a:solidFill>
                    <a:srgbClr val="FF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FF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FF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FF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FF0000"/>
                  </a:solidFill>
                  <a:latin typeface="Times New Roman" pitchFamily="18" charset="0"/>
                  <a:ea typeface="宋体" charset="-122"/>
                </a:defRPr>
              </a:lvl9pPr>
            </a:lstStyle>
            <a:p>
              <a:pPr eaLnBrk="0" hangingPunct="0">
                <a:defRPr/>
              </a:pPr>
              <a:r>
                <a:rPr lang="zh-CN" altLang="en-US" sz="1800" dirty="0" smtClean="0">
                  <a:solidFill>
                    <a:srgbClr val="FFFFFF"/>
                  </a:solidFill>
                  <a:latin typeface="微软雅黑" panose="020B0503020204020204" pitchFamily="34" charset="-122"/>
                  <a:ea typeface="微软雅黑" panose="020B0503020204020204" pitchFamily="34" charset="-122"/>
                  <a:cs typeface="+mn-cs"/>
                </a:rPr>
                <a:t>南方凤凰台  </a:t>
              </a:r>
              <a:r>
                <a:rPr lang="en-US" altLang="zh-CN" sz="1800" dirty="0" smtClean="0">
                  <a:solidFill>
                    <a:srgbClr val="FFFFFF"/>
                  </a:solidFill>
                  <a:latin typeface="微软雅黑" panose="020B0503020204020204" pitchFamily="34" charset="-122"/>
                  <a:ea typeface="微软雅黑" panose="020B0503020204020204" pitchFamily="34" charset="-122"/>
                  <a:cs typeface="+mn-cs"/>
                </a:rPr>
                <a:t>5A</a:t>
              </a:r>
              <a:r>
                <a:rPr lang="zh-CN" altLang="en-US" sz="1800" dirty="0" smtClean="0">
                  <a:solidFill>
                    <a:srgbClr val="FFFFFF"/>
                  </a:solidFill>
                  <a:latin typeface="微软雅黑" panose="020B0503020204020204" pitchFamily="34" charset="-122"/>
                  <a:ea typeface="微软雅黑" panose="020B0503020204020204" pitchFamily="34" charset="-122"/>
                  <a:cs typeface="+mn-cs"/>
                </a:rPr>
                <a:t>新考案  二轮 </a:t>
              </a:r>
              <a:r>
                <a:rPr lang="en-US" altLang="zh-CN" sz="1800" dirty="0" smtClean="0">
                  <a:solidFill>
                    <a:srgbClr val="FFFFFF"/>
                  </a:solidFill>
                  <a:latin typeface="微软雅黑" panose="020B0503020204020204" pitchFamily="34" charset="-122"/>
                  <a:ea typeface="微软雅黑" panose="020B0503020204020204" pitchFamily="34" charset="-122"/>
                  <a:cs typeface="+mn-cs"/>
                </a:rPr>
                <a:t>· </a:t>
              </a:r>
              <a:r>
                <a:rPr lang="zh-CN" altLang="en-US" sz="1800" dirty="0" smtClean="0">
                  <a:solidFill>
                    <a:srgbClr val="FFFFFF"/>
                  </a:solidFill>
                  <a:latin typeface="微软雅黑" panose="020B0503020204020204" pitchFamily="34" charset="-122"/>
                  <a:ea typeface="微软雅黑" panose="020B0503020204020204" pitchFamily="34" charset="-122"/>
                  <a:cs typeface="+mn-cs"/>
                </a:rPr>
                <a:t>生物学</a:t>
              </a:r>
            </a:p>
          </p:txBody>
        </p:sp>
      </p:grpSp>
      <p:sp>
        <p:nvSpPr>
          <p:cNvPr id="14" name="文本占位符 10"/>
          <p:cNvSpPr>
            <a:spLocks noGrp="1"/>
          </p:cNvSpPr>
          <p:nvPr>
            <p:ph type="body" sz="quarter" idx="10"/>
          </p:nvPr>
        </p:nvSpPr>
        <p:spPr>
          <a:xfrm>
            <a:off x="490126" y="1556792"/>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pic>
        <p:nvPicPr>
          <p:cNvPr id="8" name="图片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45424" y="6192399"/>
            <a:ext cx="387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6"/>
          <p:cNvSpPr>
            <a:spLocks noChangeArrowheads="1"/>
          </p:cNvSpPr>
          <p:nvPr userDrawn="1"/>
        </p:nvSpPr>
        <p:spPr bwMode="auto">
          <a:xfrm>
            <a:off x="720725" y="250925"/>
            <a:ext cx="2590800" cy="585787"/>
          </a:xfrm>
          <a:prstGeom prst="roundRect">
            <a:avLst>
              <a:gd name="adj" fmla="val 16667"/>
            </a:avLst>
          </a:prstGeom>
          <a:solidFill>
            <a:srgbClr val="CC4646"/>
          </a:solidFill>
          <a:ln w="57150" algn="ctr">
            <a:solidFill>
              <a:srgbClr val="E4BFA0"/>
            </a:solidFill>
            <a:miter lim="800000"/>
            <a:headEnd/>
            <a:tailEnd/>
          </a:ln>
          <a:effectLst>
            <a:outerShdw blurRad="50800" dist="38100" dir="5400000" algn="t" rotWithShape="0">
              <a:srgbClr val="000000">
                <a:alpha val="39999"/>
              </a:srgbClr>
            </a:outerShdw>
          </a:effectLst>
        </p:spPr>
        <p:txBody>
          <a:bodyPr lIns="121960" tIns="60980" rIns="121960" bIns="60980" anchor="ctr"/>
          <a:lstStyle/>
          <a:p>
            <a:pPr algn="ctr"/>
            <a:r>
              <a:rPr lang="zh-CN" altLang="en-US" sz="2800" b="1" dirty="0" smtClean="0">
                <a:solidFill>
                  <a:srgbClr val="FFFFFF"/>
                </a:solidFill>
                <a:latin typeface="微软雅黑" pitchFamily="34" charset="-122"/>
                <a:ea typeface="微软雅黑" pitchFamily="34" charset="-122"/>
              </a:rPr>
              <a:t>核 心 建 构</a:t>
            </a:r>
            <a:endParaRPr lang="zh-CN" altLang="en-US" sz="2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35535752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高考回溯</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82124216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考能提升</a:t>
            </a:r>
            <a:endParaRPr lang="zh-CN" altLang="en-US" b="1" dirty="0">
              <a:solidFill>
                <a:srgbClr val="FFFFFF"/>
              </a:solidFill>
              <a:latin typeface="微软雅黑" pitchFamily="34" charset="-122"/>
              <a:ea typeface="微软雅黑" pitchFamily="34" charset="-122"/>
            </a:endParaRP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9045080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重难整合</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60157925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配套热练</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240254857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解析模板">
    <p:bg>
      <p:bgPr>
        <a:solidFill>
          <a:srgbClr val="EAEAEA"/>
        </a:solidFill>
        <a:effectLst/>
      </p:bgPr>
    </p:bg>
    <p:spTree>
      <p:nvGrpSpPr>
        <p:cNvPr id="1" name=""/>
        <p:cNvGrpSpPr/>
        <p:nvPr/>
      </p:nvGrpSpPr>
      <p:grpSpPr>
        <a:xfrm>
          <a:off x="0" y="0"/>
          <a:ext cx="0" cy="0"/>
          <a:chOff x="0" y="0"/>
          <a:chExt cx="0" cy="0"/>
        </a:xfrm>
      </p:grpSpPr>
      <p:sp>
        <p:nvSpPr>
          <p:cNvPr id="3" name="流程图: 文档 2"/>
          <p:cNvSpPr/>
          <p:nvPr userDrawn="1"/>
        </p:nvSpPr>
        <p:spPr>
          <a:xfrm flipH="1" flipV="1">
            <a:off x="0" y="3429000"/>
            <a:ext cx="12241213" cy="3429000"/>
          </a:xfrm>
          <a:prstGeom prst="flowChartDocument">
            <a:avLst/>
          </a:prstGeom>
          <a:solidFill>
            <a:srgbClr val="CC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4" name="圆角矩形 15"/>
          <p:cNvSpPr>
            <a:spLocks noChangeArrowheads="1"/>
          </p:cNvSpPr>
          <p:nvPr userDrawn="1"/>
        </p:nvSpPr>
        <p:spPr bwMode="auto">
          <a:xfrm>
            <a:off x="234950" y="476250"/>
            <a:ext cx="11790363" cy="6048375"/>
          </a:xfrm>
          <a:prstGeom prst="roundRect">
            <a:avLst>
              <a:gd name="adj" fmla="val 2671"/>
            </a:avLst>
          </a:prstGeom>
          <a:solidFill>
            <a:schemeClr val="bg1"/>
          </a:solidFill>
          <a:ln w="57150">
            <a:solidFill>
              <a:srgbClr val="E0AD6A"/>
            </a:solidFill>
            <a:round/>
            <a:headEnd/>
            <a:tailEnd/>
          </a:ln>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sp>
        <p:nvSpPr>
          <p:cNvPr id="7" name="文本占位符 10"/>
          <p:cNvSpPr>
            <a:spLocks noGrp="1"/>
          </p:cNvSpPr>
          <p:nvPr>
            <p:ph type="body" sz="quarter" idx="10"/>
          </p:nvPr>
        </p:nvSpPr>
        <p:spPr>
          <a:xfrm>
            <a:off x="490126" y="908720"/>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29858188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模板">
    <p:bg>
      <p:bgPr>
        <a:solidFill>
          <a:srgbClr val="EAEAEA"/>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144463" y="2344738"/>
            <a:ext cx="12530138" cy="2168525"/>
          </a:xfrm>
          <a:prstGeom prst="rect">
            <a:avLst/>
          </a:prstGeom>
          <a:solidFill>
            <a:srgbClr val="CC4646"/>
          </a:solidFill>
          <a:ln w="101600">
            <a:solidFill>
              <a:srgbClr val="E4BFA0"/>
            </a:solidFill>
            <a:miter lim="800000"/>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 name="标题 5"/>
          <p:cNvSpPr>
            <a:spLocks noGrp="1"/>
          </p:cNvSpPr>
          <p:nvPr>
            <p:ph type="title"/>
          </p:nvPr>
        </p:nvSpPr>
        <p:spPr>
          <a:xfrm>
            <a:off x="1" y="2920206"/>
            <a:ext cx="12241212" cy="1017588"/>
          </a:xfrm>
          <a:prstGeom prst="rect">
            <a:avLst/>
          </a:prstGeom>
        </p:spPr>
        <p:txBody>
          <a:bodyPr anchor="ctr"/>
          <a:lstStyle>
            <a:lvl1pPr>
              <a:defRPr sz="6000">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5829539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总结提炼 模板">
    <p:spTree>
      <p:nvGrpSpPr>
        <p:cNvPr id="1" name=""/>
        <p:cNvGrpSpPr/>
        <p:nvPr/>
      </p:nvGrpSpPr>
      <p:grpSpPr>
        <a:xfrm>
          <a:off x="0" y="0"/>
          <a:ext cx="0" cy="0"/>
          <a:chOff x="0" y="0"/>
          <a:chExt cx="0" cy="0"/>
        </a:xfrm>
      </p:grpSpPr>
      <p:sp>
        <p:nvSpPr>
          <p:cNvPr id="3" name="流程图: 文档 2"/>
          <p:cNvSpPr/>
          <p:nvPr userDrawn="1"/>
        </p:nvSpPr>
        <p:spPr>
          <a:xfrm flipH="1">
            <a:off x="-215900" y="-171450"/>
            <a:ext cx="12601575" cy="933450"/>
          </a:xfrm>
          <a:prstGeom prst="flowChartDocument">
            <a:avLst/>
          </a:prstGeom>
          <a:blipFill>
            <a:blip r:embed="rId2"/>
            <a:tile tx="0" ty="0" sx="100000" sy="100000" flip="none" algn="tl"/>
          </a:blip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latin typeface="+mj-ea"/>
              <a:ea typeface="+mj-ea"/>
            </a:endParaRPr>
          </a:p>
        </p:txBody>
      </p:sp>
      <p:sp>
        <p:nvSpPr>
          <p:cNvPr id="4" name="流程图: 文档 3"/>
          <p:cNvSpPr/>
          <p:nvPr userDrawn="1"/>
        </p:nvSpPr>
        <p:spPr>
          <a:xfrm flipV="1">
            <a:off x="-215900" y="6254750"/>
            <a:ext cx="12601575" cy="1120775"/>
          </a:xfrm>
          <a:prstGeom prst="flowChartDocument">
            <a:avLst/>
          </a:prstGeom>
          <a:blipFill>
            <a:blip r:embed="rId2"/>
            <a:tile tx="0" ty="0" sx="100000" sy="100000" flip="none" algn="tl"/>
          </a:blipFill>
          <a:ln w="571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5" name="矩形: 圆角 4"/>
          <p:cNvSpPr/>
          <p:nvPr userDrawn="1"/>
        </p:nvSpPr>
        <p:spPr>
          <a:xfrm>
            <a:off x="287338" y="-531813"/>
            <a:ext cx="1225550" cy="1584326"/>
          </a:xfrm>
          <a:prstGeom prst="roundRect">
            <a:avLst>
              <a:gd name="adj" fmla="val 660"/>
            </a:avLst>
          </a:prstGeom>
          <a:ln w="571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800" b="1" dirty="0">
              <a:solidFill>
                <a:srgbClr val="FFFFFF"/>
              </a:solidFill>
              <a:latin typeface="+mj-ea"/>
              <a:ea typeface="+mj-ea"/>
            </a:endParaRPr>
          </a:p>
        </p:txBody>
      </p:sp>
      <p:sp>
        <p:nvSpPr>
          <p:cNvPr id="6" name="文本框 5"/>
          <p:cNvSpPr txBox="1">
            <a:spLocks noChangeArrowheads="1"/>
          </p:cNvSpPr>
          <p:nvPr userDrawn="1"/>
        </p:nvSpPr>
        <p:spPr bwMode="auto">
          <a:xfrm>
            <a:off x="395288" y="57150"/>
            <a:ext cx="1009650" cy="954088"/>
          </a:xfrm>
          <a:prstGeom prst="rect">
            <a:avLst/>
          </a:prstGeom>
          <a:noFill/>
          <a:ln>
            <a:noFill/>
          </a:ln>
        </p:spPr>
        <p:txBody>
          <a:bodyPr wrap="none">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algn="ctr">
              <a:defRPr/>
            </a:pPr>
            <a:r>
              <a:rPr lang="zh-CN" altLang="en-US" b="1">
                <a:solidFill>
                  <a:srgbClr val="FFFFFF"/>
                </a:solidFill>
                <a:latin typeface="微软雅黑" panose="020B0503020204020204" pitchFamily="34" charset="-122"/>
                <a:ea typeface="微软雅黑" panose="020B0503020204020204" pitchFamily="34" charset="-122"/>
              </a:rPr>
              <a:t>总 结</a:t>
            </a:r>
            <a:endParaRPr lang="en-US" altLang="zh-CN" b="1">
              <a:solidFill>
                <a:srgbClr val="FFFFFF"/>
              </a:solidFill>
              <a:latin typeface="微软雅黑" panose="020B0503020204020204" pitchFamily="34" charset="-122"/>
              <a:ea typeface="微软雅黑" panose="020B0503020204020204" pitchFamily="34" charset="-122"/>
            </a:endParaRPr>
          </a:p>
          <a:p>
            <a:pPr algn="ctr">
              <a:defRPr/>
            </a:pPr>
            <a:r>
              <a:rPr lang="zh-CN" altLang="en-US" b="1">
                <a:solidFill>
                  <a:srgbClr val="FFFFFF"/>
                </a:solidFill>
                <a:latin typeface="微软雅黑" panose="020B0503020204020204" pitchFamily="34" charset="-122"/>
                <a:ea typeface="微软雅黑" panose="020B0503020204020204" pitchFamily="34" charset="-122"/>
              </a:rPr>
              <a:t>提 炼</a:t>
            </a:r>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10" name="文本占位符 10"/>
          <p:cNvSpPr>
            <a:spLocks noGrp="1"/>
          </p:cNvSpPr>
          <p:nvPr>
            <p:ph type="body" sz="quarter" idx="10"/>
          </p:nvPr>
        </p:nvSpPr>
        <p:spPr>
          <a:xfrm>
            <a:off x="490126" y="1416376"/>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60725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60" r:id="rId6"/>
    <p:sldLayoutId id="2147484257" r:id="rId7"/>
    <p:sldLayoutId id="2147484258" r:id="rId8"/>
    <p:sldLayoutId id="2147484259" r:id="rId9"/>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2800" b="1" kern="1200">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6pPr>
      <a:lvl7pPr marL="9144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7pPr>
      <a:lvl8pPr marL="13716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8pPr>
      <a:lvl9pPr marL="18288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9pPr>
    </p:titleStyle>
    <p:bodyStyle>
      <a:lvl1pPr marL="342900" indent="279400" algn="just" rtl="0" eaLnBrk="0" fontAlgn="base" hangingPunct="0">
        <a:lnSpc>
          <a:spcPct val="150000"/>
        </a:lnSpc>
        <a:spcBef>
          <a:spcPct val="20000"/>
        </a:spcBef>
        <a:spcAft>
          <a:spcPct val="0"/>
        </a:spcAft>
        <a:buClr>
          <a:schemeClr val="accent1"/>
        </a:buClr>
        <a:buFont typeface="Wingdings" pitchFamily="2" charset="2"/>
        <a:tabLst>
          <a:tab pos="5029200" algn="l"/>
        </a:tabLst>
        <a:defRPr sz="28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S-198.TIF" TargetMode="External"/><Relationship Id="rId5" Type="http://schemas.openxmlformats.org/officeDocument/2006/relationships/image" Target="../media/image10.png"/><Relationship Id="rId4" Type="http://schemas.openxmlformats.org/officeDocument/2006/relationships/image" Target="S-197.TI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S-200.TIF" TargetMode="External"/><Relationship Id="rId5" Type="http://schemas.openxmlformats.org/officeDocument/2006/relationships/image" Target="../media/image12.png"/><Relationship Id="rId4" Type="http://schemas.openxmlformats.org/officeDocument/2006/relationships/image" Target="S-199.TI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c204a.TIF"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C204.TIF"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c205a.TIF"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c205b.TIF"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C205.TIF"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C206.TIF"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C207.TIF"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C208.TIF" TargetMode="External"/><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C209.TIF" TargetMode="Externa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CB50.TIF"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CB51.TIF"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CB52.TIF"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CB53.TIF"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标题 1"/>
          <p:cNvSpPr txBox="1">
            <a:spLocks/>
          </p:cNvSpPr>
          <p:nvPr/>
        </p:nvSpPr>
        <p:spPr>
          <a:xfrm>
            <a:off x="647700" y="3297238"/>
            <a:ext cx="8208963" cy="1443037"/>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lnSpc>
                <a:spcPct val="120000"/>
              </a:lnSpc>
              <a:defRPr/>
            </a:pPr>
            <a:r>
              <a:rPr lang="zh-CN" altLang="en-US" sz="3200" kern="0" dirty="0">
                <a:solidFill>
                  <a:srgbClr val="CC4646"/>
                </a:solidFill>
                <a:latin typeface="微软雅黑" panose="020B0503020204020204" pitchFamily="34" charset="-122"/>
              </a:rPr>
              <a:t>专题提</a:t>
            </a:r>
            <a:r>
              <a:rPr lang="zh-CN" altLang="en-US" sz="3200" kern="0" dirty="0" smtClean="0">
                <a:solidFill>
                  <a:srgbClr val="CC4646"/>
                </a:solidFill>
                <a:latin typeface="微软雅黑" panose="020B0503020204020204" pitchFamily="34" charset="-122"/>
              </a:rPr>
              <a:t>优</a:t>
            </a:r>
            <a:endParaRPr lang="en-US" altLang="zh-CN" sz="3200" kern="0" dirty="0" smtClean="0">
              <a:solidFill>
                <a:srgbClr val="CC4646"/>
              </a:solidFill>
              <a:latin typeface="微软雅黑" panose="020B0503020204020204" pitchFamily="34" charset="-122"/>
            </a:endParaRPr>
          </a:p>
          <a:p>
            <a:pPr algn="l">
              <a:lnSpc>
                <a:spcPct val="120000"/>
              </a:lnSpc>
              <a:defRPr/>
            </a:pPr>
            <a:r>
              <a:rPr lang="zh-CN" altLang="en-US" sz="3200" kern="0" dirty="0" smtClean="0">
                <a:solidFill>
                  <a:srgbClr val="CC4646"/>
                </a:solidFill>
                <a:latin typeface="微软雅黑" panose="020B0503020204020204" pitchFamily="34" charset="-122"/>
              </a:rPr>
              <a:t>专题</a:t>
            </a:r>
            <a:r>
              <a:rPr lang="en-US" altLang="zh-CN" sz="3200" kern="0" dirty="0" smtClean="0">
                <a:solidFill>
                  <a:srgbClr val="CC4646"/>
                </a:solidFill>
                <a:latin typeface="微软雅黑" panose="020B0503020204020204" pitchFamily="34" charset="-122"/>
              </a:rPr>
              <a:t>9</a:t>
            </a:r>
            <a:r>
              <a:rPr lang="zh-CN" altLang="en-US" sz="3200" kern="0" dirty="0">
                <a:solidFill>
                  <a:srgbClr val="CC4646"/>
                </a:solidFill>
                <a:latin typeface="微软雅黑" panose="020B0503020204020204" pitchFamily="34" charset="-122"/>
                <a:ea typeface="微软雅黑" panose="020B0503020204020204" pitchFamily="34" charset="-122"/>
              </a:rPr>
              <a:t>　</a:t>
            </a:r>
            <a:r>
              <a:rPr lang="zh-CN" altLang="en-US" sz="3200" kern="0" dirty="0">
                <a:solidFill>
                  <a:schemeClr val="tx1"/>
                </a:solidFill>
                <a:latin typeface="微软雅黑" panose="020B0503020204020204" pitchFamily="34" charset="-122"/>
              </a:rPr>
              <a:t>实验和研究性课题</a:t>
            </a:r>
            <a:endParaRPr lang="en-US" altLang="zh-CN" sz="3200" kern="0" dirty="0">
              <a:solidFill>
                <a:srgbClr val="CC3300"/>
              </a:solidFill>
              <a:latin typeface="微软雅黑" panose="020B0503020204020204" pitchFamily="34" charset="-122"/>
            </a:endParaRPr>
          </a:p>
        </p:txBody>
      </p:sp>
      <p:sp>
        <p:nvSpPr>
          <p:cNvPr id="10" name="副标题 2"/>
          <p:cNvSpPr txBox="1">
            <a:spLocks/>
          </p:cNvSpPr>
          <p:nvPr/>
        </p:nvSpPr>
        <p:spPr>
          <a:xfrm>
            <a:off x="647700" y="4868863"/>
            <a:ext cx="8785225" cy="1192212"/>
          </a:xfrm>
        </p:spPr>
        <p:txBody>
          <a:bodyPr>
            <a:normAutofit/>
          </a:bodyPr>
          <a:lstStyle>
            <a:lvl1pPr marL="342900" indent="279400" algn="just" rtl="0" eaLnBrk="0" fontAlgn="base" hangingPunct="0">
              <a:lnSpc>
                <a:spcPct val="140000"/>
              </a:lnSpc>
              <a:spcBef>
                <a:spcPct val="20000"/>
              </a:spcBef>
              <a:spcAft>
                <a:spcPct val="0"/>
              </a:spcAft>
              <a:buClr>
                <a:schemeClr val="accent1"/>
              </a:buClr>
              <a:buFont typeface="Wingdings" panose="05000000000000000000" pitchFamily="2" charset="2"/>
              <a:defRPr sz="24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defRPr sz="2400">
                <a:solidFill>
                  <a:srgbClr val="000000"/>
                </a:solidFill>
                <a:latin typeface="+mn-lt"/>
              </a:defRPr>
            </a:lvl2pPr>
            <a:lvl3pPr marL="1592263" indent="-228600" algn="just" rtl="0" eaLnBrk="0" fontAlgn="base" hangingPunct="0">
              <a:lnSpc>
                <a:spcPct val="145000"/>
              </a:lnSpc>
              <a:spcBef>
                <a:spcPct val="20000"/>
              </a:spcBef>
              <a:spcAft>
                <a:spcPct val="0"/>
              </a:spcAft>
              <a:buClr>
                <a:schemeClr val="tx1"/>
              </a:buClr>
              <a:buChar char="•"/>
              <a:defRPr sz="2400">
                <a:solidFill>
                  <a:srgbClr val="000000"/>
                </a:solidFill>
                <a:latin typeface="+mn-lt"/>
              </a:defRPr>
            </a:lvl3pPr>
            <a:lvl4pPr marL="2000250" indent="-228600" algn="just" rtl="0" eaLnBrk="0" fontAlgn="base" hangingPunct="0">
              <a:lnSpc>
                <a:spcPct val="145000"/>
              </a:lnSpc>
              <a:spcBef>
                <a:spcPct val="20000"/>
              </a:spcBef>
              <a:spcAft>
                <a:spcPct val="0"/>
              </a:spcAft>
              <a:buChar char="–"/>
              <a:defRPr sz="2400">
                <a:solidFill>
                  <a:srgbClr val="000000"/>
                </a:solidFill>
                <a:latin typeface="+mn-lt"/>
              </a:defRPr>
            </a:lvl4pPr>
            <a:lvl5pPr marL="2408238" indent="-228600" algn="just" rtl="0" eaLnBrk="0" fontAlgn="base" hangingPunct="0">
              <a:lnSpc>
                <a:spcPct val="145000"/>
              </a:lnSpc>
              <a:spcBef>
                <a:spcPct val="20000"/>
              </a:spcBef>
              <a:spcAft>
                <a:spcPct val="0"/>
              </a:spcAft>
              <a:buChar char="»"/>
              <a:defRPr sz="2400">
                <a:solidFill>
                  <a:srgbClr val="000000"/>
                </a:solidFill>
                <a:latin typeface="+mn-lt"/>
              </a:defRPr>
            </a:lvl5pPr>
            <a:lvl6pPr marL="2865438" indent="-228600" algn="just" rtl="0" fontAlgn="base" hangingPunct="0">
              <a:lnSpc>
                <a:spcPct val="145000"/>
              </a:lnSpc>
              <a:spcBef>
                <a:spcPct val="20000"/>
              </a:spcBef>
              <a:spcAft>
                <a:spcPct val="0"/>
              </a:spcAft>
              <a:defRPr sz="2400">
                <a:solidFill>
                  <a:srgbClr val="000000"/>
                </a:solidFill>
                <a:latin typeface="+mn-lt"/>
              </a:defRPr>
            </a:lvl6pPr>
            <a:lvl7pPr marL="3322638" indent="-228600" algn="just" rtl="0" fontAlgn="base" hangingPunct="0">
              <a:lnSpc>
                <a:spcPct val="145000"/>
              </a:lnSpc>
              <a:spcBef>
                <a:spcPct val="20000"/>
              </a:spcBef>
              <a:spcAft>
                <a:spcPct val="0"/>
              </a:spcAft>
              <a:defRPr sz="2400">
                <a:solidFill>
                  <a:srgbClr val="000000"/>
                </a:solidFill>
                <a:latin typeface="+mn-lt"/>
              </a:defRPr>
            </a:lvl7pPr>
            <a:lvl8pPr marL="3779838" indent="-228600" algn="just" rtl="0" fontAlgn="base" hangingPunct="0">
              <a:lnSpc>
                <a:spcPct val="145000"/>
              </a:lnSpc>
              <a:spcBef>
                <a:spcPct val="20000"/>
              </a:spcBef>
              <a:spcAft>
                <a:spcPct val="0"/>
              </a:spcAft>
              <a:defRPr sz="2400">
                <a:solidFill>
                  <a:srgbClr val="000000"/>
                </a:solidFill>
                <a:latin typeface="+mn-lt"/>
              </a:defRPr>
            </a:lvl8pPr>
            <a:lvl9pPr marL="4237038" indent="-228600" algn="just" rtl="0" fontAlgn="base" hangingPunct="0">
              <a:lnSpc>
                <a:spcPct val="145000"/>
              </a:lnSpc>
              <a:spcBef>
                <a:spcPct val="20000"/>
              </a:spcBef>
              <a:spcAft>
                <a:spcPct val="0"/>
              </a:spcAft>
              <a:defRPr sz="2400">
                <a:solidFill>
                  <a:srgbClr val="000000"/>
                </a:solidFill>
                <a:latin typeface="+mn-lt"/>
              </a:defRPr>
            </a:lvl9pPr>
          </a:lstStyle>
          <a:p>
            <a:pPr marL="0" indent="0" algn="l">
              <a:lnSpc>
                <a:spcPct val="120000"/>
              </a:lnSpc>
              <a:defRPr/>
            </a:pPr>
            <a:r>
              <a:rPr lang="zh-CN" altLang="en-US" kern="0" dirty="0" smtClean="0">
                <a:solidFill>
                  <a:srgbClr val="CC4646"/>
                </a:solidFill>
                <a:latin typeface="微软雅黑" panose="020B0503020204020204" pitchFamily="34" charset="-122"/>
                <a:ea typeface="微软雅黑" panose="020B0503020204020204" pitchFamily="34" charset="-122"/>
              </a:rPr>
              <a:t>小专题</a:t>
            </a:r>
            <a:r>
              <a:rPr lang="en-US" altLang="zh-CN" kern="0" dirty="0" smtClean="0">
                <a:solidFill>
                  <a:srgbClr val="CC4646"/>
                </a:solidFill>
                <a:latin typeface="微软雅黑" panose="020B0503020204020204" pitchFamily="34" charset="-122"/>
                <a:ea typeface="微软雅黑" panose="020B0503020204020204" pitchFamily="34" charset="-122"/>
              </a:rPr>
              <a:t>2</a:t>
            </a:r>
            <a:r>
              <a:rPr lang="zh-CN" altLang="en-US" kern="0" dirty="0" smtClean="0">
                <a:solidFill>
                  <a:srgbClr val="CC4646"/>
                </a:solidFill>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高中生物学探究实验归纳</a:t>
            </a:r>
          </a:p>
        </p:txBody>
      </p:sp>
      <p:sp>
        <p:nvSpPr>
          <p:cNvPr id="9220" name="矩形 5"/>
          <p:cNvSpPr>
            <a:spLocks noChangeArrowheads="1"/>
          </p:cNvSpPr>
          <p:nvPr/>
        </p:nvSpPr>
        <p:spPr bwMode="auto">
          <a:xfrm>
            <a:off x="720725" y="4799013"/>
            <a:ext cx="5183188" cy="11112"/>
          </a:xfrm>
          <a:prstGeom prst="rect">
            <a:avLst/>
          </a:prstGeom>
          <a:solidFill>
            <a:srgbClr val="C5C4C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eaLnBrk="1" hangingPunct="1"/>
            <a:endParaRPr lang="zh-CN" altLang="en-US">
              <a:ea typeface="宋体" charset="-122"/>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12302382"/>
              </p:ext>
            </p:extLst>
          </p:nvPr>
        </p:nvGraphicFramePr>
        <p:xfrm>
          <a:off x="393539" y="1268760"/>
          <a:ext cx="11447364" cy="4754880"/>
        </p:xfrm>
        <a:graphic>
          <a:graphicData uri="http://schemas.openxmlformats.org/drawingml/2006/table">
            <a:tbl>
              <a:tblPr/>
              <a:tblGrid>
                <a:gridCol w="1907894"/>
                <a:gridCol w="1907894"/>
                <a:gridCol w="1335215"/>
                <a:gridCol w="2088232"/>
                <a:gridCol w="2016224"/>
                <a:gridCol w="2191905"/>
              </a:tblGrid>
              <a:tr h="15047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类型</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知识点</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元素</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标记的</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化合物</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标记物</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转移情况</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结论</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0470">
                <a:tc rowSpan="2">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标记特征化合物，探究详细的生理过程，研究生物学原理</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生物膜在功能上的联系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3</a:t>
                      </a:r>
                      <a:r>
                        <a:rPr lang="en-US" sz="2400" kern="100">
                          <a:solidFill>
                            <a:srgbClr val="000000"/>
                          </a:solidFill>
                          <a:effectLst/>
                          <a:latin typeface="Times New Roman"/>
                          <a:ea typeface="黑体"/>
                          <a:cs typeface="Courier New"/>
                        </a:rPr>
                        <a:t>H</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亮氨酸</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核糖体</a:t>
                      </a:r>
                      <a:r>
                        <a:rPr lang="en-US" sz="2400" u="wavy" kern="100">
                          <a:solidFill>
                            <a:srgbClr val="000000"/>
                          </a:solidFill>
                          <a:effectLst/>
                          <a:latin typeface="宋体"/>
                          <a:ea typeface="黑体"/>
                          <a:cs typeface="Times New Roman"/>
                        </a:rPr>
                        <a:t>→</a:t>
                      </a:r>
                      <a:r>
                        <a:rPr lang="zh-CN" sz="2400" u="wavy" kern="100">
                          <a:solidFill>
                            <a:srgbClr val="000000"/>
                          </a:solidFill>
                          <a:effectLst/>
                          <a:latin typeface="Times New Roman"/>
                          <a:ea typeface="黑体"/>
                          <a:cs typeface="Times New Roman"/>
                        </a:rPr>
                        <a:t>内质网</a:t>
                      </a:r>
                      <a:r>
                        <a:rPr lang="en-US" sz="2400" u="wavy" kern="100">
                          <a:solidFill>
                            <a:srgbClr val="000000"/>
                          </a:solidFill>
                          <a:effectLst/>
                          <a:latin typeface="宋体"/>
                          <a:ea typeface="黑体"/>
                          <a:cs typeface="Times New Roman"/>
                        </a:rPr>
                        <a:t>→</a:t>
                      </a:r>
                      <a:r>
                        <a:rPr lang="zh-CN" sz="2400" u="wavy" kern="100">
                          <a:solidFill>
                            <a:srgbClr val="000000"/>
                          </a:solidFill>
                          <a:effectLst/>
                          <a:latin typeface="Times New Roman"/>
                          <a:ea typeface="黑体"/>
                          <a:cs typeface="Times New Roman"/>
                        </a:rPr>
                        <a:t>高尔基体</a:t>
                      </a:r>
                      <a:r>
                        <a:rPr lang="en-US" sz="2400" u="wavy" kern="100">
                          <a:solidFill>
                            <a:srgbClr val="000000"/>
                          </a:solidFill>
                          <a:effectLst/>
                          <a:latin typeface="宋体"/>
                          <a:ea typeface="黑体"/>
                          <a:cs typeface="Times New Roman"/>
                        </a:rPr>
                        <a:t>→</a:t>
                      </a:r>
                      <a:r>
                        <a:rPr lang="zh-CN" sz="2400" u="wavy" kern="100">
                          <a:solidFill>
                            <a:srgbClr val="000000"/>
                          </a:solidFill>
                          <a:effectLst/>
                          <a:latin typeface="Times New Roman"/>
                          <a:ea typeface="黑体"/>
                          <a:cs typeface="Times New Roman"/>
                        </a:rPr>
                        <a:t>细胞膜</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各种生物膜在功能上密切分工，紧密联系，形成一个整体</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0470">
                <a:tc vMerge="1">
                  <a:txBody>
                    <a:bodyPr/>
                    <a:lstStyle/>
                    <a:p>
                      <a:endParaRPr lang="zh-CN" altLang="en-US"/>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检测目的基因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32</a:t>
                      </a:r>
                      <a:r>
                        <a:rPr lang="en-US" sz="2400" kern="100">
                          <a:solidFill>
                            <a:srgbClr val="000000"/>
                          </a:solidFill>
                          <a:effectLst/>
                          <a:latin typeface="Times New Roman"/>
                          <a:ea typeface="黑体"/>
                          <a:cs typeface="Courier New"/>
                        </a:rPr>
                        <a:t>P</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核苷酸标记的探针</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与目的基因形成杂交链</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目的基因与</a:t>
                      </a:r>
                      <a:r>
                        <a:rPr lang="en-US" sz="2400" kern="100" dirty="0">
                          <a:solidFill>
                            <a:srgbClr val="000000"/>
                          </a:solidFill>
                          <a:effectLst/>
                          <a:latin typeface="Times New Roman"/>
                          <a:ea typeface="黑体"/>
                          <a:cs typeface="Courier New"/>
                        </a:rPr>
                        <a:t>DNA</a:t>
                      </a:r>
                      <a:r>
                        <a:rPr lang="zh-CN" sz="2400" kern="100" dirty="0">
                          <a:solidFill>
                            <a:srgbClr val="000000"/>
                          </a:solidFill>
                          <a:effectLst/>
                          <a:latin typeface="Times New Roman"/>
                          <a:ea typeface="黑体"/>
                          <a:cs typeface="Times New Roman"/>
                        </a:rPr>
                        <a:t>探针有</a:t>
                      </a:r>
                      <a:r>
                        <a:rPr lang="zh-CN" sz="2400" u="wavy" kern="100" dirty="0">
                          <a:solidFill>
                            <a:srgbClr val="000000"/>
                          </a:solidFill>
                          <a:effectLst/>
                          <a:latin typeface="Times New Roman"/>
                          <a:ea typeface="黑体"/>
                          <a:cs typeface="Times New Roman"/>
                        </a:rPr>
                        <a:t>相同的核苷酸序列</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9731659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170189195"/>
              </p:ext>
            </p:extLst>
          </p:nvPr>
        </p:nvGraphicFramePr>
        <p:xfrm>
          <a:off x="393539" y="1641320"/>
          <a:ext cx="11447364" cy="3803904"/>
        </p:xfrm>
        <a:graphic>
          <a:graphicData uri="http://schemas.openxmlformats.org/drawingml/2006/table">
            <a:tbl>
              <a:tblPr/>
              <a:tblGrid>
                <a:gridCol w="1907894"/>
                <a:gridCol w="1907894"/>
                <a:gridCol w="1335215"/>
                <a:gridCol w="1872208"/>
                <a:gridCol w="2516259"/>
                <a:gridCol w="1907894"/>
              </a:tblGrid>
              <a:tr h="15047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类型</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知识点</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元素</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标记的</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化合物</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标记物</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转移情况</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结论</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047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标记特征化合物，探究详细的生理过程，研究生物学原理</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的复制</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15</a:t>
                      </a:r>
                      <a:r>
                        <a:rPr lang="en-US" sz="2400" kern="100">
                          <a:solidFill>
                            <a:srgbClr val="000000"/>
                          </a:solidFill>
                          <a:effectLst/>
                          <a:latin typeface="Times New Roman"/>
                          <a:ea typeface="黑体"/>
                          <a:cs typeface="Courier New"/>
                        </a:rPr>
                        <a:t>N</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核苷酸</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将亲代</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分子用</a:t>
                      </a:r>
                      <a:r>
                        <a:rPr lang="en-US" sz="2400" kern="100" baseline="30000">
                          <a:solidFill>
                            <a:srgbClr val="000000"/>
                          </a:solidFill>
                          <a:effectLst/>
                          <a:latin typeface="Times New Roman"/>
                          <a:ea typeface="黑体"/>
                          <a:cs typeface="Courier New"/>
                        </a:rPr>
                        <a:t>15</a:t>
                      </a:r>
                      <a:r>
                        <a:rPr lang="en-US" sz="2400" kern="100">
                          <a:solidFill>
                            <a:srgbClr val="000000"/>
                          </a:solidFill>
                          <a:effectLst/>
                          <a:latin typeface="Times New Roman"/>
                          <a:ea typeface="黑体"/>
                          <a:cs typeface="Courier New"/>
                        </a:rPr>
                        <a:t>N</a:t>
                      </a:r>
                      <a:r>
                        <a:rPr lang="zh-CN" sz="2400" kern="100">
                          <a:solidFill>
                            <a:srgbClr val="000000"/>
                          </a:solidFill>
                          <a:effectLst/>
                          <a:latin typeface="Times New Roman"/>
                          <a:ea typeface="黑体"/>
                          <a:cs typeface="Times New Roman"/>
                        </a:rPr>
                        <a:t>标记，然后转入含</a:t>
                      </a:r>
                      <a:r>
                        <a:rPr lang="en-US" sz="2400" kern="100" baseline="30000">
                          <a:solidFill>
                            <a:srgbClr val="000000"/>
                          </a:solidFill>
                          <a:effectLst/>
                          <a:latin typeface="Times New Roman"/>
                          <a:ea typeface="黑体"/>
                          <a:cs typeface="Courier New"/>
                        </a:rPr>
                        <a:t>14</a:t>
                      </a:r>
                      <a:r>
                        <a:rPr lang="en-US" sz="2400" kern="100">
                          <a:solidFill>
                            <a:srgbClr val="000000"/>
                          </a:solidFill>
                          <a:effectLst/>
                          <a:latin typeface="Times New Roman"/>
                          <a:ea typeface="黑体"/>
                          <a:cs typeface="Courier New"/>
                        </a:rPr>
                        <a:t>N</a:t>
                      </a:r>
                      <a:r>
                        <a:rPr lang="zh-CN" sz="2400" kern="100">
                          <a:solidFill>
                            <a:srgbClr val="000000"/>
                          </a:solidFill>
                          <a:effectLst/>
                          <a:latin typeface="Times New Roman"/>
                          <a:ea typeface="黑体"/>
                          <a:cs typeface="Times New Roman"/>
                        </a:rPr>
                        <a:t>的培养基中培养，产生的子代</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分子中含</a:t>
                      </a:r>
                      <a:r>
                        <a:rPr lang="en-US" sz="2400" kern="100" baseline="30000">
                          <a:solidFill>
                            <a:srgbClr val="000000"/>
                          </a:solidFill>
                          <a:effectLst/>
                          <a:latin typeface="Times New Roman"/>
                          <a:ea typeface="黑体"/>
                          <a:cs typeface="Courier New"/>
                        </a:rPr>
                        <a:t>15</a:t>
                      </a:r>
                      <a:r>
                        <a:rPr lang="en-US" sz="2400" kern="100">
                          <a:solidFill>
                            <a:srgbClr val="000000"/>
                          </a:solidFill>
                          <a:effectLst/>
                          <a:latin typeface="Times New Roman"/>
                          <a:ea typeface="黑体"/>
                          <a:cs typeface="Courier New"/>
                        </a:rPr>
                        <a:t>N</a:t>
                      </a:r>
                      <a:r>
                        <a:rPr lang="zh-CN" sz="2400" kern="100">
                          <a:solidFill>
                            <a:srgbClr val="000000"/>
                          </a:solidFill>
                          <a:effectLst/>
                          <a:latin typeface="Times New Roman"/>
                          <a:ea typeface="黑体"/>
                          <a:cs typeface="Times New Roman"/>
                        </a:rPr>
                        <a:t>、</a:t>
                      </a:r>
                      <a:r>
                        <a:rPr lang="en-US" sz="2400" kern="100" baseline="30000">
                          <a:solidFill>
                            <a:srgbClr val="000000"/>
                          </a:solidFill>
                          <a:effectLst/>
                          <a:latin typeface="Times New Roman"/>
                          <a:ea typeface="黑体"/>
                          <a:cs typeface="Courier New"/>
                        </a:rPr>
                        <a:t>14</a:t>
                      </a:r>
                      <a:r>
                        <a:rPr lang="en-US" sz="2400" kern="100">
                          <a:solidFill>
                            <a:srgbClr val="000000"/>
                          </a:solidFill>
                          <a:effectLst/>
                          <a:latin typeface="Times New Roman"/>
                          <a:ea typeface="黑体"/>
                          <a:cs typeface="Courier New"/>
                        </a:rPr>
                        <a:t>N</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en-US" sz="2400" kern="100" dirty="0">
                          <a:solidFill>
                            <a:srgbClr val="000000"/>
                          </a:solidFill>
                          <a:effectLst/>
                          <a:latin typeface="Times New Roman"/>
                          <a:ea typeface="黑体"/>
                          <a:cs typeface="Courier New"/>
                        </a:rPr>
                        <a:t>DNA</a:t>
                      </a:r>
                      <a:r>
                        <a:rPr lang="zh-CN" sz="2400" kern="100" dirty="0">
                          <a:solidFill>
                            <a:srgbClr val="000000"/>
                          </a:solidFill>
                          <a:effectLst/>
                          <a:latin typeface="Times New Roman"/>
                          <a:ea typeface="黑体"/>
                          <a:cs typeface="Times New Roman"/>
                        </a:rPr>
                        <a:t>的复制方式是半保留复制</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9731659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984328"/>
            <a:ext cx="11286237" cy="668645"/>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zh-CN" altLang="zh-CN" kern="100" dirty="0">
                <a:cs typeface="Times New Roman"/>
              </a:rPr>
              <a:t>其他常见的生物技术</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222394739"/>
              </p:ext>
            </p:extLst>
          </p:nvPr>
        </p:nvGraphicFramePr>
        <p:xfrm>
          <a:off x="474562" y="1655180"/>
          <a:ext cx="11308466" cy="4754880"/>
        </p:xfrm>
        <a:graphic>
          <a:graphicData uri="http://schemas.openxmlformats.org/drawingml/2006/table">
            <a:tbl>
              <a:tblPr/>
              <a:tblGrid>
                <a:gridCol w="2477692"/>
                <a:gridCol w="8830774"/>
              </a:tblGrid>
              <a:tr h="138896">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技术手段</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应用举例</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3889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研磨与过滤技术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从生物组织中提取物质，如酶、色素、</a:t>
                      </a:r>
                      <a:r>
                        <a:rPr lang="en-US" sz="2400" kern="100" dirty="0">
                          <a:solidFill>
                            <a:srgbClr val="000000"/>
                          </a:solidFill>
                          <a:effectLst/>
                          <a:latin typeface="Times New Roman"/>
                          <a:ea typeface="黑体"/>
                          <a:cs typeface="Courier New"/>
                        </a:rPr>
                        <a:t>DNA</a:t>
                      </a:r>
                      <a:r>
                        <a:rPr lang="zh-CN" sz="2400" kern="100" dirty="0">
                          <a:solidFill>
                            <a:srgbClr val="000000"/>
                          </a:solidFill>
                          <a:effectLst/>
                          <a:latin typeface="Times New Roman"/>
                          <a:ea typeface="黑体"/>
                          <a:cs typeface="Times New Roman"/>
                        </a:rPr>
                        <a:t>等。研磨时将材料</a:t>
                      </a:r>
                      <a:r>
                        <a:rPr lang="zh-CN" sz="2400" u="wavy" kern="100" dirty="0">
                          <a:solidFill>
                            <a:srgbClr val="000000"/>
                          </a:solidFill>
                          <a:effectLst/>
                          <a:latin typeface="Times New Roman"/>
                          <a:ea typeface="黑体"/>
                          <a:cs typeface="Times New Roman"/>
                        </a:rPr>
                        <a:t>切碎</a:t>
                      </a:r>
                      <a:r>
                        <a:rPr lang="zh-CN" sz="2400" kern="100" dirty="0">
                          <a:solidFill>
                            <a:srgbClr val="000000"/>
                          </a:solidFill>
                          <a:effectLst/>
                          <a:latin typeface="Times New Roman"/>
                          <a:ea typeface="黑体"/>
                          <a:cs typeface="Times New Roman"/>
                        </a:rPr>
                        <a:t>，常加入研磨剂</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常用二氧化硅</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a:t>
                      </a:r>
                      <a:r>
                        <a:rPr lang="zh-CN" sz="2400" u="wavy" kern="100" dirty="0">
                          <a:solidFill>
                            <a:srgbClr val="000000"/>
                          </a:solidFill>
                          <a:effectLst/>
                          <a:latin typeface="Times New Roman"/>
                          <a:ea typeface="黑体"/>
                          <a:cs typeface="Times New Roman"/>
                        </a:rPr>
                        <a:t>提取液</a:t>
                      </a:r>
                      <a:r>
                        <a:rPr lang="zh-CN" sz="2400" kern="100" dirty="0">
                          <a:solidFill>
                            <a:srgbClr val="000000"/>
                          </a:solidFill>
                          <a:effectLst/>
                          <a:latin typeface="Times New Roman"/>
                          <a:ea typeface="黑体"/>
                          <a:cs typeface="Times New Roman"/>
                        </a:rPr>
                        <a:t>和其他必要物质，研磨后往往用</a:t>
                      </a:r>
                      <a:r>
                        <a:rPr lang="zh-CN" sz="2400" u="wavy" kern="100" dirty="0">
                          <a:solidFill>
                            <a:srgbClr val="000000"/>
                          </a:solidFill>
                          <a:effectLst/>
                          <a:latin typeface="Times New Roman"/>
                          <a:ea typeface="黑体"/>
                          <a:cs typeface="Times New Roman"/>
                        </a:rPr>
                        <a:t>滤纸、纱布、尼龙布</a:t>
                      </a:r>
                      <a:r>
                        <a:rPr lang="zh-CN" sz="2400" kern="100" dirty="0">
                          <a:solidFill>
                            <a:srgbClr val="000000"/>
                          </a:solidFill>
                          <a:effectLst/>
                          <a:latin typeface="Times New Roman"/>
                          <a:ea typeface="黑体"/>
                          <a:cs typeface="Times New Roman"/>
                        </a:rPr>
                        <a:t>等进行过滤</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3889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恒温技术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适用于有酶参加的反应，一般水浴或用恒温箱</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3889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离心技术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用于细胞结构或物质等的分离，高中生物涉及差速离心法和密度梯度离心法两种类型。如证明</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进行半保留复制实验中的密度梯度离心</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3889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纸层析技术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用于溶液中</a:t>
                      </a:r>
                      <a:r>
                        <a:rPr lang="zh-CN" sz="2400" u="wavy" kern="100" dirty="0">
                          <a:solidFill>
                            <a:srgbClr val="000000"/>
                          </a:solidFill>
                          <a:effectLst/>
                          <a:latin typeface="Times New Roman"/>
                          <a:ea typeface="黑体"/>
                          <a:cs typeface="Times New Roman"/>
                        </a:rPr>
                        <a:t>物质的分离</a:t>
                      </a:r>
                      <a:r>
                        <a:rPr lang="zh-CN" sz="2400" kern="100" dirty="0">
                          <a:solidFill>
                            <a:srgbClr val="000000"/>
                          </a:solidFill>
                          <a:effectLst/>
                          <a:latin typeface="Times New Roman"/>
                          <a:ea typeface="黑体"/>
                          <a:cs typeface="Times New Roman"/>
                        </a:rPr>
                        <a:t>。主要包括制备滤纸条、画滤液细线、层析分离等</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04783015"/>
              </p:ext>
            </p:extLst>
          </p:nvPr>
        </p:nvGraphicFramePr>
        <p:xfrm>
          <a:off x="612775" y="1756768"/>
          <a:ext cx="11015663" cy="3328416"/>
        </p:xfrm>
        <a:graphic>
          <a:graphicData uri="http://schemas.openxmlformats.org/drawingml/2006/table">
            <a:tbl>
              <a:tblPr/>
              <a:tblGrid>
                <a:gridCol w="2313289"/>
                <a:gridCol w="8702374"/>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技术手段</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应用举例</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解离技术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破坏细胞壁，分散植物细胞，制作临时装片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微电流测量技术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用于刺激神经元细胞时，反映兴奋的传递情况</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无土栽培技术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用于植物必需元素与非必需元素的鉴定</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电泳技术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用于物质的分离。如</a:t>
                      </a:r>
                      <a:r>
                        <a:rPr lang="zh-CN" sz="2400" u="wavy" kern="100">
                          <a:solidFill>
                            <a:srgbClr val="000000"/>
                          </a:solidFill>
                          <a:effectLst/>
                          <a:latin typeface="Times New Roman"/>
                          <a:ea typeface="黑体"/>
                          <a:cs typeface="Times New Roman"/>
                        </a:rPr>
                        <a:t>琼脂糖凝胶电泳</a:t>
                      </a:r>
                      <a:r>
                        <a:rPr lang="zh-CN" sz="2400" kern="100">
                          <a:solidFill>
                            <a:srgbClr val="000000"/>
                          </a:solidFill>
                          <a:effectLst/>
                          <a:latin typeface="Times New Roman"/>
                          <a:ea typeface="黑体"/>
                          <a:cs typeface="Times New Roman"/>
                        </a:rPr>
                        <a:t>等</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分子杂交技术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基因工程中目的基因的鉴定，涉及</a:t>
                      </a:r>
                      <a:r>
                        <a:rPr lang="en-US" sz="2400" kern="100" dirty="0">
                          <a:solidFill>
                            <a:srgbClr val="000000"/>
                          </a:solidFill>
                          <a:effectLst/>
                          <a:latin typeface="Times New Roman"/>
                          <a:ea typeface="黑体"/>
                          <a:cs typeface="Courier New"/>
                        </a:rPr>
                        <a:t>DNA</a:t>
                      </a:r>
                      <a:r>
                        <a:rPr lang="zh-CN" sz="2400" kern="100" dirty="0">
                          <a:solidFill>
                            <a:srgbClr val="000000"/>
                          </a:solidFill>
                          <a:effectLst/>
                          <a:latin typeface="Times New Roman"/>
                          <a:ea typeface="黑体"/>
                          <a:cs typeface="Times New Roman"/>
                        </a:rPr>
                        <a:t>分子杂交、</a:t>
                      </a:r>
                      <a:r>
                        <a:rPr lang="en-US" sz="2400" kern="100" dirty="0">
                          <a:solidFill>
                            <a:srgbClr val="000000"/>
                          </a:solidFill>
                          <a:effectLst/>
                          <a:latin typeface="Times New Roman"/>
                          <a:ea typeface="黑体"/>
                          <a:cs typeface="Courier New"/>
                        </a:rPr>
                        <a:t>DNA</a:t>
                      </a:r>
                      <a:r>
                        <a:rPr lang="zh-CN" sz="2400" kern="100" dirty="0">
                          <a:solidFill>
                            <a:srgbClr val="000000"/>
                          </a:solidFill>
                          <a:effectLst/>
                          <a:latin typeface="Times New Roman"/>
                          <a:ea typeface="黑体"/>
                          <a:cs typeface="Times New Roman"/>
                        </a:rPr>
                        <a:t>－</a:t>
                      </a:r>
                      <a:r>
                        <a:rPr lang="en-US" sz="2400" kern="100" dirty="0">
                          <a:solidFill>
                            <a:srgbClr val="000000"/>
                          </a:solidFill>
                          <a:effectLst/>
                          <a:latin typeface="Times New Roman"/>
                          <a:ea typeface="黑体"/>
                          <a:cs typeface="Courier New"/>
                        </a:rPr>
                        <a:t>RNA</a:t>
                      </a:r>
                      <a:r>
                        <a:rPr lang="zh-CN" sz="2400" kern="100" dirty="0">
                          <a:solidFill>
                            <a:srgbClr val="000000"/>
                          </a:solidFill>
                          <a:effectLst/>
                          <a:latin typeface="Times New Roman"/>
                          <a:ea typeface="黑体"/>
                          <a:cs typeface="Times New Roman"/>
                        </a:rPr>
                        <a:t>分子杂交、抗原</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抗体杂交</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46400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rgbClr val="FFFFFF"/>
                </a:solidFill>
                <a:latin typeface="微软雅黑" pitchFamily="34" charset="-122"/>
                <a:ea typeface="微软雅黑" pitchFamily="34" charset="-122"/>
              </a:rPr>
              <a:t>考能提升</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984250"/>
            <a:ext cx="11285537" cy="2090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lnSpc>
                <a:spcPct val="110000"/>
              </a:lnSpc>
              <a:spcAft>
                <a:spcPts val="0"/>
              </a:spcAft>
              <a:tabLst>
                <a:tab pos="5581015" algn="l"/>
              </a:tabLst>
            </a:pPr>
            <a:r>
              <a:rPr lang="zh-CN" altLang="zh-CN" kern="100" dirty="0">
                <a:cs typeface="Times New Roman"/>
              </a:rPr>
              <a:t>命题　实验综合探究</a:t>
            </a:r>
            <a:endParaRPr lang="zh-CN" altLang="zh-CN" sz="1050" kern="100" dirty="0">
              <a:latin typeface="宋体"/>
              <a:cs typeface="Courier New"/>
            </a:endParaRPr>
          </a:p>
          <a:p>
            <a:pPr indent="609600">
              <a:lnSpc>
                <a:spcPct val="110000"/>
              </a:lnSpc>
              <a:spcAft>
                <a:spcPts val="0"/>
              </a:spcAft>
              <a:tabLst>
                <a:tab pos="5581015" algn="l"/>
              </a:tabLst>
            </a:pPr>
            <a:r>
              <a:rPr lang="en-US" altLang="zh-CN" kern="100" dirty="0" smtClean="0">
                <a:cs typeface="Courier New"/>
              </a:rPr>
              <a:t>         </a:t>
            </a:r>
            <a:r>
              <a:rPr lang="en-US" altLang="zh-CN" kern="100" dirty="0">
                <a:cs typeface="Courier New"/>
              </a:rPr>
              <a:t>(</a:t>
            </a:r>
            <a:r>
              <a:rPr lang="zh-CN" altLang="zh-CN" kern="100" dirty="0">
                <a:cs typeface="Times New Roman"/>
              </a:rPr>
              <a:t>多选</a:t>
            </a:r>
            <a:r>
              <a:rPr lang="en-US" altLang="zh-CN" kern="100" dirty="0">
                <a:cs typeface="Courier New"/>
              </a:rPr>
              <a:t>)(2024·</a:t>
            </a:r>
            <a:r>
              <a:rPr lang="zh-CN" altLang="zh-CN" kern="100" dirty="0">
                <a:cs typeface="Times New Roman"/>
              </a:rPr>
              <a:t>南通海门区一调</a:t>
            </a:r>
            <a:r>
              <a:rPr lang="en-US" altLang="zh-CN" kern="100" dirty="0">
                <a:cs typeface="Courier New"/>
              </a:rPr>
              <a:t>)</a:t>
            </a:r>
            <a:r>
              <a:rPr lang="zh-CN" altLang="zh-CN" kern="100" dirty="0">
                <a:cs typeface="Times New Roman"/>
              </a:rPr>
              <a:t>栅藻是一种可产油脂的真核微藻，常用带微孔的滤膜进行吸附式培养，滤膜置于</a:t>
            </a:r>
            <a:r>
              <a:rPr lang="en-US" altLang="zh-CN" kern="100" dirty="0">
                <a:cs typeface="Courier New"/>
              </a:rPr>
              <a:t>BG11</a:t>
            </a:r>
            <a:r>
              <a:rPr lang="zh-CN" altLang="zh-CN" kern="100" dirty="0">
                <a:cs typeface="Times New Roman"/>
              </a:rPr>
              <a:t>琼脂培养基上，通过改变琼脂浓度控制透过膜的水量，如图</a:t>
            </a:r>
            <a:r>
              <a:rPr lang="en-US" altLang="zh-CN" kern="100" dirty="0">
                <a:cs typeface="Courier New"/>
              </a:rPr>
              <a:t>1</a:t>
            </a:r>
            <a:r>
              <a:rPr lang="zh-CN" altLang="zh-CN" kern="100" dirty="0">
                <a:cs typeface="Times New Roman"/>
              </a:rPr>
              <a:t>。科研人员为提高栅藻的培养效率和油脂产量，探究不同含水量对栅藻培养的影响，结果如图</a:t>
            </a:r>
            <a:r>
              <a:rPr lang="en-US" altLang="zh-CN" kern="100" dirty="0">
                <a:cs typeface="Courier New"/>
              </a:rPr>
              <a:t>2</a:t>
            </a:r>
            <a:r>
              <a:rPr lang="zh-CN" altLang="zh-CN" kern="100" dirty="0">
                <a:cs typeface="Times New Roman"/>
              </a:rPr>
              <a:t>。下列叙述错误的是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grpSp>
        <p:nvGrpSpPr>
          <p:cNvPr id="4" name="组合 27"/>
          <p:cNvGrpSpPr>
            <a:grpSpLocks/>
          </p:cNvGrpSpPr>
          <p:nvPr/>
        </p:nvGrpSpPr>
        <p:grpSpPr bwMode="auto">
          <a:xfrm>
            <a:off x="1071563" y="1389626"/>
            <a:ext cx="831850" cy="471488"/>
            <a:chOff x="1020763" y="1855967"/>
            <a:chExt cx="831320" cy="470525"/>
          </a:xfrm>
        </p:grpSpPr>
        <p:pic>
          <p:nvPicPr>
            <p:cNvPr id="5"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a:solidFill>
                    <a:srgbClr val="000000"/>
                  </a:solidFill>
                  <a:latin typeface="Times New Roman" pitchFamily="18" charset="0"/>
                  <a:ea typeface="楷体" pitchFamily="49" charset="-122"/>
                </a:rPr>
                <a:t>1</a:t>
              </a:r>
              <a:endParaRPr lang="zh-CN" altLang="en-US" b="1" dirty="0">
                <a:solidFill>
                  <a:srgbClr val="000000"/>
                </a:solidFill>
                <a:latin typeface="Times New Roman" pitchFamily="18" charset="0"/>
                <a:ea typeface="楷体" pitchFamily="49" charset="-122"/>
              </a:endParaRPr>
            </a:p>
          </p:txBody>
        </p:sp>
      </p:grpSp>
      <p:pic>
        <p:nvPicPr>
          <p:cNvPr id="3074" name="Picture 2" descr="S-197.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891213" y="4372122"/>
            <a:ext cx="3756550" cy="166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198.T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777719" y="3068960"/>
            <a:ext cx="2898891" cy="263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123157" y="6165304"/>
            <a:ext cx="646331" cy="461665"/>
          </a:xfrm>
          <a:prstGeom prst="rect">
            <a:avLst/>
          </a:prstGeom>
        </p:spPr>
        <p:txBody>
          <a:bodyPr wrap="none">
            <a:spAutoFit/>
          </a:bodyPr>
          <a:lstStyle/>
          <a:p>
            <a:r>
              <a:rPr lang="zh-CN" altLang="zh-CN" kern="100" dirty="0">
                <a:solidFill>
                  <a:srgbClr val="000000"/>
                </a:solidFill>
                <a:latin typeface="Times New Roman"/>
                <a:ea typeface="黑体"/>
                <a:cs typeface="Times New Roman"/>
              </a:rPr>
              <a:t>图</a:t>
            </a:r>
            <a:r>
              <a:rPr lang="en-US" altLang="zh-CN" kern="100" dirty="0">
                <a:solidFill>
                  <a:srgbClr val="000000"/>
                </a:solidFill>
                <a:latin typeface="Times New Roman"/>
                <a:ea typeface="黑体"/>
              </a:rPr>
              <a:t>1</a:t>
            </a:r>
            <a:endParaRPr lang="zh-CN" altLang="en-US" dirty="0"/>
          </a:p>
        </p:txBody>
      </p:sp>
      <p:sp>
        <p:nvSpPr>
          <p:cNvPr id="10" name="矩形 9"/>
          <p:cNvSpPr/>
          <p:nvPr/>
        </p:nvSpPr>
        <p:spPr>
          <a:xfrm>
            <a:off x="8979947" y="6165304"/>
            <a:ext cx="646331" cy="461665"/>
          </a:xfrm>
          <a:prstGeom prst="rect">
            <a:avLst/>
          </a:prstGeom>
        </p:spPr>
        <p:txBody>
          <a:bodyPr wrap="none">
            <a:spAutoFit/>
          </a:bodyPr>
          <a:lstStyle/>
          <a:p>
            <a:r>
              <a:rPr lang="zh-CN" altLang="zh-CN" kern="100">
                <a:solidFill>
                  <a:srgbClr val="000000"/>
                </a:solidFill>
                <a:latin typeface="Times New Roman"/>
                <a:ea typeface="黑体"/>
                <a:cs typeface="Times New Roman"/>
              </a:rPr>
              <a:t>图</a:t>
            </a:r>
            <a:r>
              <a:rPr lang="en-US" altLang="zh-CN" kern="100" dirty="0">
                <a:solidFill>
                  <a:srgbClr val="000000"/>
                </a:solidFill>
                <a:latin typeface="Times New Roman"/>
                <a:ea typeface="黑体"/>
              </a:rPr>
              <a:t>2</a:t>
            </a:r>
            <a:endParaRPr lang="zh-CN" altLang="en-US" dirty="0"/>
          </a:p>
        </p:txBody>
      </p:sp>
      <p:sp>
        <p:nvSpPr>
          <p:cNvPr id="7" name="矩形 6"/>
          <p:cNvSpPr/>
          <p:nvPr/>
        </p:nvSpPr>
        <p:spPr>
          <a:xfrm>
            <a:off x="6275326" y="5759858"/>
            <a:ext cx="6032421" cy="461665"/>
          </a:xfrm>
          <a:prstGeom prst="rect">
            <a:avLst/>
          </a:prstGeom>
        </p:spPr>
        <p:txBody>
          <a:bodyPr wrap="none">
            <a:spAutoFit/>
          </a:bodyPr>
          <a:lstStyle/>
          <a:p>
            <a:r>
              <a:rPr lang="zh-CN" altLang="zh-CN" kern="100" dirty="0">
                <a:solidFill>
                  <a:srgbClr val="000000"/>
                </a:solidFill>
                <a:latin typeface="Times New Roman"/>
                <a:ea typeface="黑体"/>
                <a:cs typeface="Times New Roman"/>
              </a:rPr>
              <a:t>注：产率即单位时间单位面积的物质产量。</a:t>
            </a:r>
            <a:endParaRPr lang="zh-CN" altLang="en-US" dirty="0"/>
          </a:p>
        </p:txBody>
      </p:sp>
      <p:sp>
        <p:nvSpPr>
          <p:cNvPr id="3" name="矩形 2"/>
          <p:cNvSpPr/>
          <p:nvPr/>
        </p:nvSpPr>
        <p:spPr>
          <a:xfrm>
            <a:off x="7996993" y="2621103"/>
            <a:ext cx="595035" cy="461665"/>
          </a:xfrm>
          <a:prstGeom prst="rect">
            <a:avLst/>
          </a:prstGeom>
        </p:spPr>
        <p:txBody>
          <a:bodyPr wrap="none">
            <a:spAutoFit/>
          </a:bodyPr>
          <a:lstStyle/>
          <a:p>
            <a:r>
              <a:rPr lang="en-US" altLang="zh-CN" dirty="0"/>
              <a:t>BC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984250"/>
            <a:ext cx="11285537" cy="1822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lnSpc>
                <a:spcPct val="120000"/>
              </a:lnSpc>
              <a:spcAft>
                <a:spcPts val="0"/>
              </a:spcAft>
              <a:tabLst>
                <a:tab pos="5581015" algn="l"/>
              </a:tabLst>
            </a:pPr>
            <a:r>
              <a:rPr lang="en-US" altLang="zh-CN" kern="100">
                <a:cs typeface="Courier New"/>
              </a:rPr>
              <a:t>A. </a:t>
            </a:r>
            <a:r>
              <a:rPr lang="zh-CN" altLang="zh-CN" kern="100" dirty="0">
                <a:cs typeface="Times New Roman"/>
              </a:rPr>
              <a:t>装置应给予相同且适宜的光照强度、温度、接种量</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B. </a:t>
            </a:r>
            <a:r>
              <a:rPr lang="zh-CN" altLang="zh-CN" kern="100" dirty="0">
                <a:cs typeface="Times New Roman"/>
              </a:rPr>
              <a:t>装置中琼脂培养基浓度为自变量，琼脂浓度越高，透过膜的水量越高</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C. </a:t>
            </a:r>
            <a:r>
              <a:rPr lang="zh-CN" altLang="zh-CN" kern="100" dirty="0">
                <a:cs typeface="Times New Roman"/>
              </a:rPr>
              <a:t>分离各组细胞中光合色素，滤纸条上扩散距离最远的色素带宽度逐渐变窄</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D. </a:t>
            </a:r>
            <a:r>
              <a:rPr lang="zh-CN" altLang="zh-CN" kern="100" dirty="0">
                <a:cs typeface="Times New Roman"/>
              </a:rPr>
              <a:t>该实验中</a:t>
            </a:r>
            <a:r>
              <a:rPr lang="en-US" altLang="zh-CN" kern="100" dirty="0">
                <a:cs typeface="Courier New"/>
              </a:rPr>
              <a:t>2%</a:t>
            </a:r>
            <a:r>
              <a:rPr lang="zh-CN" altLang="zh-CN" kern="100" dirty="0">
                <a:cs typeface="Times New Roman"/>
              </a:rPr>
              <a:t>琼脂浓度培养基培养栅藻更有利于提高油脂产量</a:t>
            </a:r>
            <a:endParaRPr lang="zh-CN" altLang="zh-CN" sz="1050" kern="100" dirty="0">
              <a:effectLst/>
              <a:latin typeface="宋体"/>
              <a:cs typeface="Courier New"/>
            </a:endParaRPr>
          </a:p>
        </p:txBody>
      </p:sp>
      <p:sp>
        <p:nvSpPr>
          <p:cNvPr id="8" name="矩形: 圆角 10"/>
          <p:cNvSpPr>
            <a:spLocks noChangeArrowheads="1"/>
          </p:cNvSpPr>
          <p:nvPr/>
        </p:nvSpPr>
        <p:spPr bwMode="auto">
          <a:xfrm>
            <a:off x="468313" y="2924944"/>
            <a:ext cx="11298237" cy="369985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2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本实验的目的是探究不同含水量对栅藻培养的影响，因此实验的自变量为含水量的不同，其他无关变量应该相同且适宜，即装置应给予相同且适宜的光照强度、温度、接种量，</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正确；结合图</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可知，装置中琼脂培养基浓度为自变量，琼脂浓度越高，透过膜的水量越低，</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错误；分离各组细胞中光合色素，滤纸条上扩散距离最远的色素带为胡萝卜素，其宽度可能会变宽，因为在叶绿素含量下降的情况下，栅藻生物量产量并未大幅度下降，</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错误；比较图</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可知，</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琼脂浓度培养基培养的栅藻油脂产率最高，所以培养基中的琼脂浓度为</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时更有利于提高油脂产量，</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508968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124744"/>
            <a:ext cx="11285537" cy="20128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en-US" altLang="zh-CN" kern="100" dirty="0" smtClean="0">
                <a:cs typeface="Courier New"/>
              </a:rPr>
              <a:t>          </a:t>
            </a:r>
            <a:r>
              <a:rPr lang="en-US" altLang="zh-CN" kern="100" dirty="0">
                <a:cs typeface="Courier New"/>
              </a:rPr>
              <a:t>(2024·</a:t>
            </a:r>
            <a:r>
              <a:rPr lang="zh-CN" altLang="zh-CN" kern="100" dirty="0">
                <a:cs typeface="Times New Roman"/>
              </a:rPr>
              <a:t>江西卷节选</a:t>
            </a:r>
            <a:r>
              <a:rPr lang="en-US" altLang="zh-CN" kern="100" dirty="0">
                <a:cs typeface="Courier New"/>
              </a:rPr>
              <a:t>)</a:t>
            </a:r>
            <a:r>
              <a:rPr lang="zh-CN" altLang="zh-CN" kern="100" dirty="0">
                <a:cs typeface="Times New Roman"/>
              </a:rPr>
              <a:t>当某品种菠萝蜜成熟到一定程度，会出现呼吸速率迅速上升，再迅速下降的现象。研究人员以新采摘的该菠萝蜜为实验材料，测定了常温有氧贮藏条件下果实的呼吸速率和乙烯释放速率，变化趋势如下图。回答下列问题</a:t>
            </a:r>
            <a:r>
              <a:rPr lang="zh-CN" altLang="zh-CN" kern="100" dirty="0" smtClean="0">
                <a:cs typeface="Times New Roman"/>
              </a:rPr>
              <a:t>：</a:t>
            </a:r>
            <a:endParaRPr lang="zh-CN" altLang="zh-CN" sz="1050" kern="100" dirty="0">
              <a:latin typeface="宋体"/>
              <a:cs typeface="Courier New"/>
            </a:endParaRPr>
          </a:p>
        </p:txBody>
      </p:sp>
      <p:grpSp>
        <p:nvGrpSpPr>
          <p:cNvPr id="7" name="组合 27"/>
          <p:cNvGrpSpPr>
            <a:grpSpLocks/>
          </p:cNvGrpSpPr>
          <p:nvPr/>
        </p:nvGrpSpPr>
        <p:grpSpPr bwMode="auto">
          <a:xfrm>
            <a:off x="1071563" y="1165522"/>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2</a:t>
              </a:r>
              <a:endParaRPr lang="zh-CN" altLang="en-US" b="1" dirty="0">
                <a:solidFill>
                  <a:srgbClr val="000000"/>
                </a:solidFill>
                <a:latin typeface="Times New Roman" pitchFamily="18" charset="0"/>
                <a:ea typeface="楷体" pitchFamily="49" charset="-122"/>
              </a:endParaRPr>
            </a:p>
          </p:txBody>
        </p:sp>
      </p:grpSp>
      <p:pic>
        <p:nvPicPr>
          <p:cNvPr id="4098" name="Picture 2" descr="S-199.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722315" y="3068960"/>
            <a:ext cx="3108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S-200.T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438503" y="3101348"/>
            <a:ext cx="31384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3"/>
          <p:cNvSpPr txBox="1">
            <a:spLocks/>
          </p:cNvSpPr>
          <p:nvPr/>
        </p:nvSpPr>
        <p:spPr bwMode="auto">
          <a:xfrm>
            <a:off x="490538" y="5604146"/>
            <a:ext cx="11285537" cy="10009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a:cs typeface="Courier New"/>
              </a:rPr>
              <a:t>(1)</a:t>
            </a:r>
            <a:r>
              <a:rPr lang="zh-CN" altLang="zh-CN" kern="100" dirty="0">
                <a:cs typeface="Times New Roman"/>
              </a:rPr>
              <a:t>据图可知，菠萝蜜在贮藏初期会释放少量乙烯，随后有大量乙烯生成，这体现了乙烯产生的调节方式为</a:t>
            </a:r>
            <a:r>
              <a:rPr lang="en-US" altLang="zh-CN" kern="100" dirty="0">
                <a:cs typeface="Courier New"/>
              </a:rPr>
              <a:t>_______________</a:t>
            </a:r>
            <a:r>
              <a:rPr lang="zh-CN" altLang="zh-CN" kern="100" dirty="0">
                <a:cs typeface="Times New Roman"/>
              </a:rPr>
              <a:t>。</a:t>
            </a:r>
            <a:endParaRPr lang="zh-CN" altLang="zh-CN" sz="1050" kern="100" dirty="0">
              <a:effectLst/>
              <a:latin typeface="宋体"/>
              <a:cs typeface="Courier New"/>
            </a:endParaRPr>
          </a:p>
        </p:txBody>
      </p:sp>
      <p:sp>
        <p:nvSpPr>
          <p:cNvPr id="2" name="矩形 1"/>
          <p:cNvSpPr/>
          <p:nvPr/>
        </p:nvSpPr>
        <p:spPr>
          <a:xfrm>
            <a:off x="4409757" y="6083720"/>
            <a:ext cx="1723549" cy="461665"/>
          </a:xfrm>
          <a:prstGeom prst="rect">
            <a:avLst/>
          </a:prstGeom>
        </p:spPr>
        <p:txBody>
          <a:bodyPr wrap="none">
            <a:spAutoFit/>
          </a:bodyPr>
          <a:lstStyle/>
          <a:p>
            <a:r>
              <a:rPr lang="zh-CN" altLang="zh-CN" dirty="0"/>
              <a:t>正反馈调节</a:t>
            </a:r>
            <a:endParaRPr lang="zh-CN" altLang="en-US" dirty="0"/>
          </a:p>
        </p:txBody>
      </p:sp>
    </p:spTree>
    <p:extLst>
      <p:ext uri="{BB962C8B-B14F-4D97-AF65-F5344CB8AC3E}">
        <p14:creationId xmlns:p14="http://schemas.microsoft.com/office/powerpoint/2010/main" val="1369771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199649"/>
            <a:ext cx="11286237" cy="4893647"/>
          </a:xfrm>
        </p:spPr>
        <p:txBody>
          <a:bodyPr/>
          <a:lstStyle/>
          <a:p>
            <a:pPr indent="609600">
              <a:spcAft>
                <a:spcPts val="0"/>
              </a:spcAft>
              <a:tabLst>
                <a:tab pos="5581015" algn="l"/>
              </a:tabLst>
            </a:pPr>
            <a:r>
              <a:rPr lang="en-US" altLang="zh-CN" kern="100" dirty="0">
                <a:cs typeface="Courier New"/>
              </a:rPr>
              <a:t>(2)</a:t>
            </a:r>
            <a:r>
              <a:rPr lang="zh-CN" altLang="zh-CN" kern="100" dirty="0">
                <a:cs typeface="Times New Roman"/>
              </a:rPr>
              <a:t>据图推测，菠萝蜜在贮藏</a:t>
            </a:r>
            <a:r>
              <a:rPr lang="en-US" altLang="zh-CN" kern="100" dirty="0">
                <a:cs typeface="Courier New"/>
              </a:rPr>
              <a:t>5 d</a:t>
            </a:r>
            <a:r>
              <a:rPr lang="zh-CN" altLang="zh-CN" kern="100" dirty="0">
                <a:cs typeface="Times New Roman"/>
              </a:rPr>
              <a:t>内可溶性糖的含量变化趋势是</a:t>
            </a:r>
            <a:r>
              <a:rPr lang="en-US" altLang="zh-CN" kern="100" dirty="0" smtClean="0">
                <a:cs typeface="Courier New"/>
              </a:rPr>
              <a:t>_______________ __________</a:t>
            </a:r>
            <a:r>
              <a:rPr lang="zh-CN" altLang="zh-CN" kern="100" dirty="0" smtClean="0">
                <a:cs typeface="Times New Roman"/>
              </a:rPr>
              <a:t>。</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为证实上述推测，拟设计实验进行验证。假设菠萝蜜中的可溶性糖均为葡萄糖，现有充足的新采摘菠萝蜜、仪器设备</a:t>
            </a:r>
            <a:r>
              <a:rPr lang="en-US" altLang="zh-CN" kern="100" dirty="0">
                <a:cs typeface="Courier New"/>
              </a:rPr>
              <a:t>(</a:t>
            </a:r>
            <a:r>
              <a:rPr lang="zh-CN" altLang="zh-CN" kern="100" dirty="0">
                <a:cs typeface="Times New Roman"/>
              </a:rPr>
              <a:t>如比色仪，可用于定量分析溶液中物质的浓度</a:t>
            </a:r>
            <a:r>
              <a:rPr lang="en-US" altLang="zh-CN" kern="100" dirty="0">
                <a:cs typeface="Courier New"/>
              </a:rPr>
              <a:t>)</a:t>
            </a:r>
            <a:r>
              <a:rPr lang="zh-CN" altLang="zh-CN" kern="100" dirty="0">
                <a:cs typeface="Times New Roman"/>
              </a:rPr>
              <a:t>、玻璃器皿和试剂</a:t>
            </a:r>
            <a:r>
              <a:rPr lang="en-US" altLang="zh-CN" kern="100" dirty="0">
                <a:cs typeface="Courier New"/>
              </a:rPr>
              <a:t>(</a:t>
            </a:r>
            <a:r>
              <a:rPr lang="zh-CN" altLang="zh-CN" kern="100" dirty="0">
                <a:cs typeface="Times New Roman"/>
              </a:rPr>
              <a:t>如</a:t>
            </a:r>
            <a:r>
              <a:rPr lang="en-US" altLang="zh-CN" kern="100" dirty="0">
                <a:cs typeface="Courier New"/>
              </a:rPr>
              <a:t>DNS</a:t>
            </a:r>
            <a:r>
              <a:rPr lang="zh-CN" altLang="zh-CN" kern="100" dirty="0">
                <a:cs typeface="Times New Roman"/>
              </a:rPr>
              <a:t>试剂，该试剂能够和葡萄糖在沸水浴中加热产生棕红色的可溶性物质</a:t>
            </a:r>
            <a:r>
              <a:rPr lang="en-US" altLang="zh-CN" kern="100" dirty="0">
                <a:cs typeface="Courier New"/>
              </a:rPr>
              <a:t>)</a:t>
            </a:r>
            <a:r>
              <a:rPr lang="zh-CN" altLang="zh-CN" kern="100" dirty="0">
                <a:cs typeface="Times New Roman"/>
              </a:rPr>
              <a:t>等。简要描述实验过程：</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en-US" altLang="zh-CN" kern="100" dirty="0" smtClean="0">
                <a:cs typeface="Courier New"/>
              </a:rPr>
              <a:t>__________________________________________________________________ ______</a:t>
            </a:r>
            <a:r>
              <a:rPr lang="zh-CN" altLang="zh-CN" kern="100" dirty="0" smtClean="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分别制作匀浆，取等量匀浆液；</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en-US" altLang="zh-CN" kern="100" dirty="0" smtClean="0">
                <a:cs typeface="Courier New"/>
              </a:rPr>
              <a:t>____________________________________________</a:t>
            </a:r>
            <a:r>
              <a:rPr lang="zh-CN" altLang="zh-CN" kern="100" dirty="0" smtClean="0">
                <a:cs typeface="Times New Roman"/>
              </a:rPr>
              <a:t>；</a:t>
            </a:r>
            <a:endParaRPr lang="zh-CN" altLang="zh-CN" sz="1050" kern="100" dirty="0">
              <a:latin typeface="宋体"/>
              <a:cs typeface="Courier New"/>
            </a:endParaRPr>
          </a:p>
        </p:txBody>
      </p:sp>
      <p:sp>
        <p:nvSpPr>
          <p:cNvPr id="3" name="文本占位符 1"/>
          <p:cNvSpPr txBox="1">
            <a:spLocks/>
          </p:cNvSpPr>
          <p:nvPr/>
        </p:nvSpPr>
        <p:spPr>
          <a:xfrm>
            <a:off x="490126" y="1173602"/>
            <a:ext cx="11286237" cy="98450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063038">
              <a:spcAft>
                <a:spcPts val="0"/>
              </a:spcAft>
              <a:tabLst>
                <a:tab pos="5581015" algn="l"/>
              </a:tabLst>
            </a:pPr>
            <a:r>
              <a:rPr lang="zh-CN" altLang="zh-CN" kern="100" dirty="0">
                <a:solidFill>
                  <a:srgbClr val="FF0000"/>
                </a:solidFill>
                <a:cs typeface="Times New Roman"/>
              </a:rPr>
              <a:t>逐渐上升而后相对稳定</a:t>
            </a:r>
            <a:endParaRPr lang="zh-CN" altLang="zh-CN" sz="1050" kern="100" dirty="0">
              <a:effectLst/>
              <a:latin typeface="宋体"/>
              <a:cs typeface="Courier New"/>
            </a:endParaRPr>
          </a:p>
        </p:txBody>
      </p:sp>
      <p:sp>
        <p:nvSpPr>
          <p:cNvPr id="4" name="文本占位符 1"/>
          <p:cNvSpPr txBox="1">
            <a:spLocks/>
          </p:cNvSpPr>
          <p:nvPr/>
        </p:nvSpPr>
        <p:spPr>
          <a:xfrm>
            <a:off x="490126" y="4005064"/>
            <a:ext cx="11286237" cy="98450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168400">
              <a:spcAft>
                <a:spcPts val="0"/>
              </a:spcAft>
              <a:tabLst>
                <a:tab pos="5581015" algn="l"/>
              </a:tabLst>
            </a:pPr>
            <a:r>
              <a:rPr lang="zh-CN" altLang="zh-CN" kern="100" dirty="0">
                <a:solidFill>
                  <a:srgbClr val="FF0000"/>
                </a:solidFill>
                <a:cs typeface="Times New Roman"/>
              </a:rPr>
              <a:t>将采摘后分别放置</a:t>
            </a:r>
            <a:r>
              <a:rPr lang="en-US" altLang="zh-CN" kern="100" dirty="0">
                <a:solidFill>
                  <a:srgbClr val="FF0000"/>
                </a:solidFill>
                <a:cs typeface="Courier New"/>
              </a:rPr>
              <a:t>0</a:t>
            </a:r>
            <a:r>
              <a:rPr lang="zh-CN" altLang="zh-CN" kern="100" dirty="0">
                <a:solidFill>
                  <a:srgbClr val="FF0000"/>
                </a:solidFill>
                <a:cs typeface="Times New Roman"/>
              </a:rPr>
              <a:t>、</a:t>
            </a:r>
            <a:r>
              <a:rPr lang="en-US" altLang="zh-CN" kern="100" dirty="0">
                <a:solidFill>
                  <a:srgbClr val="FF0000"/>
                </a:solidFill>
                <a:cs typeface="Courier New"/>
              </a:rPr>
              <a:t>1</a:t>
            </a:r>
            <a:r>
              <a:rPr lang="zh-CN" altLang="zh-CN" kern="100" dirty="0">
                <a:solidFill>
                  <a:srgbClr val="FF0000"/>
                </a:solidFill>
                <a:cs typeface="Times New Roman"/>
              </a:rPr>
              <a:t>、</a:t>
            </a:r>
            <a:r>
              <a:rPr lang="en-US" altLang="zh-CN" kern="100" dirty="0">
                <a:solidFill>
                  <a:srgbClr val="FF0000"/>
                </a:solidFill>
                <a:cs typeface="Courier New"/>
              </a:rPr>
              <a:t>2</a:t>
            </a:r>
            <a:r>
              <a:rPr lang="zh-CN" altLang="zh-CN" kern="100" dirty="0">
                <a:solidFill>
                  <a:srgbClr val="FF0000"/>
                </a:solidFill>
                <a:cs typeface="Times New Roman"/>
              </a:rPr>
              <a:t>、</a:t>
            </a:r>
            <a:r>
              <a:rPr lang="en-US" altLang="zh-CN" kern="100" dirty="0">
                <a:solidFill>
                  <a:srgbClr val="FF0000"/>
                </a:solidFill>
                <a:cs typeface="Courier New"/>
              </a:rPr>
              <a:t>3</a:t>
            </a:r>
            <a:r>
              <a:rPr lang="zh-CN" altLang="zh-CN" kern="100" dirty="0">
                <a:solidFill>
                  <a:srgbClr val="FF0000"/>
                </a:solidFill>
                <a:cs typeface="Times New Roman"/>
              </a:rPr>
              <a:t>、</a:t>
            </a:r>
            <a:r>
              <a:rPr lang="en-US" altLang="zh-CN" kern="100" dirty="0">
                <a:solidFill>
                  <a:srgbClr val="FF0000"/>
                </a:solidFill>
                <a:cs typeface="Courier New"/>
              </a:rPr>
              <a:t>4</a:t>
            </a:r>
            <a:r>
              <a:rPr lang="zh-CN" altLang="zh-CN" kern="100" dirty="0">
                <a:solidFill>
                  <a:srgbClr val="FF0000"/>
                </a:solidFill>
                <a:cs typeface="Times New Roman"/>
              </a:rPr>
              <a:t>、</a:t>
            </a:r>
            <a:r>
              <a:rPr lang="en-US" altLang="zh-CN" kern="100" dirty="0" smtClean="0">
                <a:solidFill>
                  <a:srgbClr val="FF0000"/>
                </a:solidFill>
                <a:cs typeface="Courier New"/>
              </a:rPr>
              <a:t>5</a:t>
            </a:r>
            <a:r>
              <a:rPr lang="en-US" altLang="zh-CN" kern="100" dirty="0" smtClean="0">
                <a:cs typeface="Courier New"/>
              </a:rPr>
              <a:t> </a:t>
            </a:r>
            <a:r>
              <a:rPr lang="en-US" altLang="zh-CN" kern="100" dirty="0" smtClean="0">
                <a:solidFill>
                  <a:srgbClr val="FF0000"/>
                </a:solidFill>
                <a:cs typeface="Courier New"/>
              </a:rPr>
              <a:t>d</a:t>
            </a:r>
            <a:r>
              <a:rPr lang="zh-CN" altLang="zh-CN" kern="100" dirty="0">
                <a:solidFill>
                  <a:srgbClr val="FF0000"/>
                </a:solidFill>
                <a:cs typeface="Times New Roman"/>
              </a:rPr>
              <a:t>的菠萝蜜分成</a:t>
            </a:r>
            <a:r>
              <a:rPr lang="en-US" altLang="zh-CN" kern="100" dirty="0">
                <a:solidFill>
                  <a:srgbClr val="FF0000"/>
                </a:solidFill>
                <a:cs typeface="Courier New"/>
              </a:rPr>
              <a:t>6</a:t>
            </a:r>
            <a:r>
              <a:rPr lang="zh-CN" altLang="zh-CN" kern="100" dirty="0">
                <a:solidFill>
                  <a:srgbClr val="FF0000"/>
                </a:solidFill>
                <a:cs typeface="Times New Roman"/>
              </a:rPr>
              <a:t>组，编号为</a:t>
            </a:r>
            <a:r>
              <a:rPr lang="en-US" altLang="zh-CN" kern="100" dirty="0">
                <a:solidFill>
                  <a:srgbClr val="FF0000"/>
                </a:solidFill>
                <a:latin typeface="宋体"/>
                <a:cs typeface="Times New Roman"/>
              </a:rPr>
              <a:t>①②③④⑤⑥</a:t>
            </a:r>
            <a:endParaRPr lang="zh-CN" altLang="zh-CN" sz="1050" kern="100" dirty="0">
              <a:effectLst/>
              <a:latin typeface="宋体"/>
              <a:cs typeface="Courier New"/>
            </a:endParaRPr>
          </a:p>
        </p:txBody>
      </p:sp>
      <p:sp>
        <p:nvSpPr>
          <p:cNvPr id="5" name="文本占位符 1"/>
          <p:cNvSpPr txBox="1">
            <a:spLocks/>
          </p:cNvSpPr>
          <p:nvPr/>
        </p:nvSpPr>
        <p:spPr>
          <a:xfrm>
            <a:off x="490126" y="5445224"/>
            <a:ext cx="11286237" cy="520848"/>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168400">
              <a:spcAft>
                <a:spcPts val="0"/>
              </a:spcAft>
              <a:tabLst>
                <a:tab pos="5581015" algn="l"/>
              </a:tabLst>
            </a:pPr>
            <a:r>
              <a:rPr lang="zh-CN" altLang="zh-CN" kern="100" dirty="0">
                <a:solidFill>
                  <a:srgbClr val="FF0000"/>
                </a:solidFill>
                <a:cs typeface="Times New Roman"/>
              </a:rPr>
              <a:t>在</a:t>
            </a:r>
            <a:r>
              <a:rPr lang="en-US" altLang="zh-CN" kern="100" dirty="0">
                <a:solidFill>
                  <a:srgbClr val="FF0000"/>
                </a:solidFill>
                <a:cs typeface="Courier New"/>
              </a:rPr>
              <a:t>6</a:t>
            </a:r>
            <a:r>
              <a:rPr lang="zh-CN" altLang="zh-CN" kern="100" dirty="0">
                <a:solidFill>
                  <a:srgbClr val="FF0000"/>
                </a:solidFill>
                <a:cs typeface="Times New Roman"/>
              </a:rPr>
              <a:t>支试管中分别添加等量的</a:t>
            </a:r>
            <a:r>
              <a:rPr lang="en-US" altLang="zh-CN" kern="100" dirty="0">
                <a:solidFill>
                  <a:srgbClr val="FF0000"/>
                </a:solidFill>
                <a:cs typeface="Courier New"/>
              </a:rPr>
              <a:t>DNS</a:t>
            </a:r>
            <a:r>
              <a:rPr lang="zh-CN" altLang="zh-CN" kern="100" dirty="0">
                <a:solidFill>
                  <a:srgbClr val="FF0000"/>
                </a:solidFill>
                <a:cs typeface="Times New Roman"/>
              </a:rPr>
              <a:t>试剂，混匀</a:t>
            </a:r>
            <a:endParaRPr lang="zh-CN" altLang="zh-CN" sz="1050" kern="100" dirty="0">
              <a:effectLst/>
              <a:latin typeface="宋体"/>
              <a:cs typeface="Courier New"/>
            </a:endParaRPr>
          </a:p>
        </p:txBody>
      </p:sp>
    </p:spTree>
    <p:extLst>
      <p:ext uri="{BB962C8B-B14F-4D97-AF65-F5344CB8AC3E}">
        <p14:creationId xmlns:p14="http://schemas.microsoft.com/office/powerpoint/2010/main" val="2211579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844824"/>
            <a:ext cx="11286237" cy="1532727"/>
          </a:xfrm>
        </p:spPr>
        <p:txBody>
          <a:bodyPr/>
          <a:lstStyle/>
          <a:p>
            <a:pPr lvl="0" indent="609600">
              <a:spcAft>
                <a:spcPts val="0"/>
              </a:spcAft>
              <a:buClr>
                <a:srgbClr val="CC4646"/>
              </a:buClr>
              <a:tabLst>
                <a:tab pos="5581015" algn="l"/>
              </a:tabLst>
            </a:pPr>
            <a:r>
              <a:rPr lang="en-US" altLang="zh-CN" kern="100" dirty="0">
                <a:latin typeface="宋体"/>
                <a:cs typeface="Times New Roman"/>
              </a:rPr>
              <a:t>④</a:t>
            </a:r>
            <a:r>
              <a:rPr lang="zh-CN" altLang="zh-CN" kern="100" dirty="0">
                <a:cs typeface="Times New Roman"/>
              </a:rPr>
              <a:t>分别在沸水浴中加热；</a:t>
            </a:r>
            <a:endParaRPr lang="zh-CN" altLang="zh-CN" sz="1050" kern="100" dirty="0">
              <a:latin typeface="宋体"/>
              <a:cs typeface="Courier New"/>
            </a:endParaRPr>
          </a:p>
          <a:p>
            <a:pPr lvl="0" indent="609600">
              <a:spcAft>
                <a:spcPts val="0"/>
              </a:spcAft>
              <a:buClr>
                <a:srgbClr val="CC4646"/>
              </a:buClr>
              <a:tabLst>
                <a:tab pos="5581015" algn="l"/>
              </a:tabLst>
            </a:pPr>
            <a:r>
              <a:rPr lang="en-US" altLang="zh-CN" kern="100" dirty="0">
                <a:latin typeface="宋体"/>
                <a:cs typeface="Times New Roman"/>
              </a:rPr>
              <a:t>⑤</a:t>
            </a:r>
            <a:r>
              <a:rPr lang="en-US" altLang="zh-CN" kern="100" dirty="0" smtClean="0">
                <a:cs typeface="Courier New"/>
              </a:rPr>
              <a:t>_________________________________________________________________ _________</a:t>
            </a:r>
            <a:r>
              <a:rPr lang="zh-CN" altLang="zh-CN" kern="100" dirty="0" smtClean="0">
                <a:cs typeface="Times New Roman"/>
              </a:rPr>
              <a:t>。</a:t>
            </a:r>
            <a:endParaRPr lang="zh-CN" altLang="zh-CN" sz="1050" kern="100" dirty="0">
              <a:latin typeface="宋体"/>
              <a:cs typeface="Courier New"/>
            </a:endParaRPr>
          </a:p>
        </p:txBody>
      </p:sp>
      <p:sp>
        <p:nvSpPr>
          <p:cNvPr id="3" name="文本占位符 1"/>
          <p:cNvSpPr txBox="1">
            <a:spLocks/>
          </p:cNvSpPr>
          <p:nvPr/>
        </p:nvSpPr>
        <p:spPr>
          <a:xfrm>
            <a:off x="490126" y="3325935"/>
            <a:ext cx="11286237" cy="1532727"/>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dirty="0">
                <a:cs typeface="Courier New"/>
              </a:rPr>
              <a:t>(3)</a:t>
            </a:r>
            <a:r>
              <a:rPr lang="zh-CN" altLang="zh-CN" kern="100" dirty="0">
                <a:cs typeface="Times New Roman"/>
              </a:rPr>
              <a:t>综合上述发现，新采摘的菠萝蜜在贮藏过程中释放的乙烯能调控果实的呼吸速率上升，其原因是</a:t>
            </a:r>
            <a:r>
              <a:rPr lang="en-US" altLang="zh-CN" kern="100" dirty="0" smtClean="0">
                <a:cs typeface="Courier New"/>
              </a:rPr>
              <a:t>______________________________________________________ ______________________________________________</a:t>
            </a:r>
            <a:r>
              <a:rPr lang="zh-CN" altLang="zh-CN" kern="100" dirty="0" smtClean="0">
                <a:cs typeface="Times New Roman"/>
              </a:rPr>
              <a:t>。</a:t>
            </a:r>
            <a:endParaRPr lang="zh-CN" altLang="zh-CN" sz="1050" kern="100" dirty="0">
              <a:effectLst/>
              <a:latin typeface="宋体"/>
              <a:cs typeface="Courier New"/>
            </a:endParaRPr>
          </a:p>
        </p:txBody>
      </p:sp>
      <p:sp>
        <p:nvSpPr>
          <p:cNvPr id="4" name="文本占位符 1"/>
          <p:cNvSpPr txBox="1">
            <a:spLocks/>
          </p:cNvSpPr>
          <p:nvPr/>
        </p:nvSpPr>
        <p:spPr>
          <a:xfrm>
            <a:off x="490126" y="2277334"/>
            <a:ext cx="11286237" cy="98450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076325">
              <a:spcAft>
                <a:spcPts val="0"/>
              </a:spcAft>
              <a:tabLst>
                <a:tab pos="5581015" algn="l"/>
              </a:tabLst>
            </a:pPr>
            <a:r>
              <a:rPr lang="zh-CN" altLang="zh-CN" kern="100" dirty="0">
                <a:solidFill>
                  <a:srgbClr val="FF0000"/>
                </a:solidFill>
                <a:cs typeface="Times New Roman"/>
              </a:rPr>
              <a:t>在加热的过程中使用比色仪分别测定</a:t>
            </a:r>
            <a:r>
              <a:rPr lang="en-US" altLang="zh-CN" kern="100" dirty="0">
                <a:solidFill>
                  <a:srgbClr val="FF0000"/>
                </a:solidFill>
                <a:cs typeface="Courier New"/>
              </a:rPr>
              <a:t>6</a:t>
            </a:r>
            <a:r>
              <a:rPr lang="zh-CN" altLang="zh-CN" kern="100" dirty="0">
                <a:solidFill>
                  <a:srgbClr val="FF0000"/>
                </a:solidFill>
                <a:cs typeface="Times New Roman"/>
              </a:rPr>
              <a:t>组试管中棕红色可溶性物质的浓度，并记录</a:t>
            </a:r>
            <a:endParaRPr lang="zh-CN" altLang="zh-CN" sz="1050" kern="100" dirty="0">
              <a:effectLst/>
              <a:latin typeface="宋体"/>
              <a:cs typeface="Courier New"/>
            </a:endParaRPr>
          </a:p>
        </p:txBody>
      </p:sp>
      <p:sp>
        <p:nvSpPr>
          <p:cNvPr id="5" name="文本占位符 1"/>
          <p:cNvSpPr txBox="1">
            <a:spLocks/>
          </p:cNvSpPr>
          <p:nvPr/>
        </p:nvSpPr>
        <p:spPr>
          <a:xfrm>
            <a:off x="490126" y="3770468"/>
            <a:ext cx="11286237" cy="98450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22638">
              <a:spcAft>
                <a:spcPts val="0"/>
              </a:spcAft>
              <a:tabLst>
                <a:tab pos="5581015" algn="l"/>
              </a:tabLst>
            </a:pPr>
            <a:r>
              <a:rPr lang="zh-CN" altLang="zh-CN" kern="100" dirty="0">
                <a:solidFill>
                  <a:srgbClr val="FF0000"/>
                </a:solidFill>
                <a:cs typeface="Times New Roman"/>
              </a:rPr>
              <a:t>呼吸速率随乙烯释放速率的增加而增加，乙烯释放速率降低后，呼吸速率也随之降低，表明两者的相关性</a:t>
            </a:r>
            <a:endParaRPr lang="zh-CN" altLang="zh-CN" sz="1050" kern="100" dirty="0">
              <a:effectLst/>
              <a:latin typeface="宋体"/>
              <a:cs typeface="Courier New"/>
            </a:endParaRPr>
          </a:p>
        </p:txBody>
      </p:sp>
    </p:spTree>
    <p:extLst>
      <p:ext uri="{BB962C8B-B14F-4D97-AF65-F5344CB8AC3E}">
        <p14:creationId xmlns:p14="http://schemas.microsoft.com/office/powerpoint/2010/main" val="135512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rgbClr val="FFFFFF"/>
                </a:solidFill>
                <a:latin typeface="微软雅黑" pitchFamily="34" charset="-122"/>
                <a:ea typeface="微软雅黑" pitchFamily="34" charset="-122"/>
              </a:rPr>
              <a:t>重难整合</a:t>
            </a:r>
          </a:p>
        </p:txBody>
      </p:sp>
    </p:spTree>
    <p:extLst>
      <p:ext uri="{BB962C8B-B14F-4D97-AF65-F5344CB8AC3E}">
        <p14:creationId xmlns:p14="http://schemas.microsoft.com/office/powerpoint/2010/main" val="18080383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2348880"/>
            <a:ext cx="11298237" cy="249524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图中显示，菠萝蜜在贮藏</a:t>
            </a:r>
            <a:r>
              <a:rPr lang="en-US" altLang="zh-CN" kern="100" dirty="0">
                <a:solidFill>
                  <a:srgbClr val="000000"/>
                </a:solidFill>
                <a:latin typeface="Times New Roman"/>
                <a:ea typeface="黑体"/>
                <a:cs typeface="Courier New"/>
              </a:rPr>
              <a:t>5 d</a:t>
            </a:r>
            <a:r>
              <a:rPr lang="zh-CN" altLang="zh-CN" kern="100" dirty="0">
                <a:solidFill>
                  <a:srgbClr val="000000"/>
                </a:solidFill>
                <a:latin typeface="Times New Roman"/>
                <a:ea typeface="黑体"/>
                <a:cs typeface="Times New Roman"/>
              </a:rPr>
              <a:t>内呼吸速率迅速上升而后下降，同时乙烯的产生量也表现出先上升后下降的趋势，据此推测，该过程中可溶性糖的含量变化趋势是逐渐上升而后相对稳定。为证实上述推测，拟设计实验进行验证。本实验的目的是检测葡萄糖含量的变化，利用的原理是颜色反应，颜色的深浅代表葡萄糖含量的多少，据此简要描述实验过程。</a:t>
            </a:r>
            <a:endParaRPr lang="zh-CN" altLang="zh-CN" sz="1050" kern="100" dirty="0">
              <a:effectLst/>
              <a:latin typeface="宋体"/>
              <a:cs typeface="Courier New"/>
            </a:endParaRPr>
          </a:p>
        </p:txBody>
      </p:sp>
    </p:spTree>
    <p:extLst>
      <p:ext uri="{BB962C8B-B14F-4D97-AF65-F5344CB8AC3E}">
        <p14:creationId xmlns:p14="http://schemas.microsoft.com/office/powerpoint/2010/main" val="2422789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配套热练</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5533823"/>
          </a:xfrm>
        </p:spPr>
        <p:txBody>
          <a:bodyPr/>
          <a:lstStyle/>
          <a:p>
            <a:pPr indent="609600">
              <a:spcAft>
                <a:spcPts val="0"/>
              </a:spcAft>
              <a:tabLst>
                <a:tab pos="5581015" algn="l"/>
              </a:tabLst>
            </a:pPr>
            <a:r>
              <a:rPr lang="zh-CN" altLang="zh-CN" kern="100" dirty="0">
                <a:cs typeface="Times New Roman"/>
              </a:rPr>
              <a:t>一、</a:t>
            </a:r>
            <a:r>
              <a:rPr lang="zh-CN" altLang="zh-CN" kern="100" dirty="0">
                <a:latin typeface="宋体"/>
                <a:ea typeface="Times New Roman"/>
                <a:cs typeface="Courier New"/>
              </a:rPr>
              <a:t> </a:t>
            </a:r>
            <a:r>
              <a:rPr lang="zh-CN" altLang="zh-CN" kern="100" dirty="0">
                <a:cs typeface="Times New Roman"/>
              </a:rPr>
              <a:t>单项选择题</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(2024·</a:t>
            </a:r>
            <a:r>
              <a:rPr lang="zh-CN" altLang="zh-CN" kern="100" dirty="0">
                <a:cs typeface="Times New Roman"/>
              </a:rPr>
              <a:t>南通三模</a:t>
            </a:r>
            <a:r>
              <a:rPr lang="en-US" altLang="zh-CN" kern="100" dirty="0">
                <a:cs typeface="Courier New"/>
              </a:rPr>
              <a:t>)</a:t>
            </a:r>
            <a:r>
              <a:rPr lang="zh-CN" altLang="zh-CN" kern="100" dirty="0">
                <a:cs typeface="Times New Roman"/>
              </a:rPr>
              <a:t>细胞骨架与细胞运动、分裂等生命活动密切相关，为研究胞质环流与细胞骨架的关系，科研人员用不同浓度的</a:t>
            </a:r>
            <a:r>
              <a:rPr lang="en-US" altLang="zh-CN" kern="100" dirty="0">
                <a:cs typeface="Courier New"/>
              </a:rPr>
              <a:t>APM(</a:t>
            </a:r>
            <a:r>
              <a:rPr lang="zh-CN" altLang="zh-CN" kern="100" dirty="0">
                <a:cs typeface="Times New Roman"/>
              </a:rPr>
              <a:t>植物微管解聚剂</a:t>
            </a:r>
            <a:r>
              <a:rPr lang="en-US" altLang="zh-CN" kern="100" dirty="0">
                <a:cs typeface="Courier New"/>
              </a:rPr>
              <a:t>)</a:t>
            </a:r>
            <a:r>
              <a:rPr lang="zh-CN" altLang="zh-CN" kern="100" dirty="0">
                <a:cs typeface="Times New Roman"/>
              </a:rPr>
              <a:t>处理紫露草雄蕊毛细胞后，测定胞质环流的速度，结果如下图。下列叙述错误的是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endParaRPr lang="en-US" altLang="zh-CN" kern="100" dirty="0" smtClean="0">
              <a:cs typeface="Courier New"/>
            </a:endParaRPr>
          </a:p>
          <a:p>
            <a:pPr indent="609600">
              <a:spcAft>
                <a:spcPts val="0"/>
              </a:spcAft>
              <a:tabLst>
                <a:tab pos="5581015" algn="l"/>
              </a:tabLst>
            </a:pPr>
            <a:endParaRPr lang="en-US" altLang="zh-CN" kern="100" dirty="0">
              <a:cs typeface="Courier New"/>
            </a:endParaRPr>
          </a:p>
          <a:p>
            <a:pPr indent="609600">
              <a:spcAft>
                <a:spcPts val="0"/>
              </a:spcAft>
              <a:tabLst>
                <a:tab pos="5581015" algn="l"/>
              </a:tabLst>
            </a:pPr>
            <a:endParaRPr lang="en-US" altLang="zh-CN" kern="100" dirty="0" smtClean="0">
              <a:cs typeface="Courier New"/>
            </a:endParaRPr>
          </a:p>
          <a:p>
            <a:pPr indent="609600">
              <a:spcAft>
                <a:spcPts val="0"/>
              </a:spcAft>
              <a:tabLst>
                <a:tab pos="5581015" algn="l"/>
              </a:tabLst>
            </a:pPr>
            <a:r>
              <a:rPr lang="en-US" altLang="zh-CN" kern="100" dirty="0" smtClean="0">
                <a:cs typeface="Courier New"/>
              </a:rPr>
              <a:t>A</a:t>
            </a:r>
            <a:r>
              <a:rPr lang="en-US" altLang="zh-CN" kern="100" dirty="0">
                <a:cs typeface="Courier New"/>
              </a:rPr>
              <a:t>. </a:t>
            </a:r>
            <a:r>
              <a:rPr lang="zh-CN" altLang="zh-CN" kern="100" dirty="0">
                <a:cs typeface="Times New Roman"/>
              </a:rPr>
              <a:t>可用细胞质基质中的叶绿体的运动作为标志</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先用低倍镜找到雄蕊毛细胞，再换高倍镜观察</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APM</a:t>
            </a:r>
            <a:r>
              <a:rPr lang="zh-CN" altLang="zh-CN" kern="100" dirty="0">
                <a:cs typeface="Times New Roman"/>
              </a:rPr>
              <a:t>使植物细胞中微管解聚，从而破坏细胞骨架</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一定范围内，</a:t>
            </a:r>
            <a:r>
              <a:rPr lang="en-US" altLang="zh-CN" kern="100" dirty="0">
                <a:cs typeface="Courier New"/>
              </a:rPr>
              <a:t>APM</a:t>
            </a:r>
            <a:r>
              <a:rPr lang="zh-CN" altLang="zh-CN" kern="100" dirty="0">
                <a:cs typeface="Times New Roman"/>
              </a:rPr>
              <a:t>浓度越大，对胞质环流的抑制作用越</a:t>
            </a:r>
            <a:r>
              <a:rPr lang="zh-CN" altLang="zh-CN" kern="100" dirty="0" smtClean="0">
                <a:cs typeface="Times New Roman"/>
              </a:rPr>
              <a:t>明显</a:t>
            </a:r>
            <a:endParaRPr lang="zh-CN" altLang="zh-CN" sz="1050" kern="100" dirty="0">
              <a:latin typeface="宋体"/>
              <a:cs typeface="Courier New"/>
            </a:endParaRPr>
          </a:p>
        </p:txBody>
      </p:sp>
      <p:pic>
        <p:nvPicPr>
          <p:cNvPr id="3074" name="Picture 2" descr="c204a.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208838" y="3156997"/>
            <a:ext cx="3618689" cy="257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585102" y="2648487"/>
            <a:ext cx="407484" cy="461665"/>
          </a:xfrm>
          <a:prstGeom prst="rect">
            <a:avLst/>
          </a:prstGeom>
        </p:spPr>
        <p:txBody>
          <a:bodyPr wrap="none">
            <a:spAutoFit/>
          </a:body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140929"/>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紫露草雄蕊毛细胞无叶绿体，无法以其细胞质基质中的叶绿体的运动作为标志观察胞质环流，</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错误；使用显微镜时，先用低倍镜找到雄蕊毛细胞，再换高倍镜观察，</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a:t>
            </a:r>
            <a:r>
              <a:rPr lang="en-US" altLang="zh-CN" kern="100" dirty="0">
                <a:solidFill>
                  <a:srgbClr val="000000"/>
                </a:solidFill>
                <a:latin typeface="Times New Roman"/>
                <a:ea typeface="黑体"/>
                <a:cs typeface="Courier New"/>
              </a:rPr>
              <a:t>APM</a:t>
            </a:r>
            <a:r>
              <a:rPr lang="zh-CN" altLang="zh-CN" kern="100" dirty="0">
                <a:solidFill>
                  <a:srgbClr val="000000"/>
                </a:solidFill>
                <a:latin typeface="Times New Roman"/>
                <a:ea typeface="黑体"/>
                <a:cs typeface="Times New Roman"/>
              </a:rPr>
              <a:t>是植物微管解聚剂，微管是构成细胞骨架的重要成分，</a:t>
            </a:r>
            <a:r>
              <a:rPr lang="en-US" altLang="zh-CN" kern="100" dirty="0">
                <a:solidFill>
                  <a:srgbClr val="000000"/>
                </a:solidFill>
                <a:latin typeface="Times New Roman"/>
                <a:ea typeface="黑体"/>
                <a:cs typeface="Courier New"/>
              </a:rPr>
              <a:t>APM</a:t>
            </a:r>
            <a:r>
              <a:rPr lang="zh-CN" altLang="zh-CN" kern="100" dirty="0">
                <a:solidFill>
                  <a:srgbClr val="000000"/>
                </a:solidFill>
                <a:latin typeface="Times New Roman"/>
                <a:ea typeface="黑体"/>
                <a:cs typeface="Times New Roman"/>
              </a:rPr>
              <a:t>可使植物细胞中微管解聚，从而破坏细胞骨架，</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正确；由图中数据可知，一定范围内，</a:t>
            </a:r>
            <a:r>
              <a:rPr lang="en-US" altLang="zh-CN" kern="100" dirty="0">
                <a:solidFill>
                  <a:srgbClr val="000000"/>
                </a:solidFill>
                <a:latin typeface="Times New Roman"/>
                <a:ea typeface="黑体"/>
                <a:cs typeface="Courier New"/>
              </a:rPr>
              <a:t>APM</a:t>
            </a:r>
            <a:r>
              <a:rPr lang="zh-CN" altLang="zh-CN" kern="100" dirty="0">
                <a:solidFill>
                  <a:srgbClr val="000000"/>
                </a:solidFill>
                <a:latin typeface="Times New Roman"/>
                <a:ea typeface="黑体"/>
                <a:cs typeface="Times New Roman"/>
              </a:rPr>
              <a:t>浓度越大对胞质环流的抑制作用越明显，</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4041812"/>
          </a:xfrm>
        </p:spPr>
        <p:txBody>
          <a:bodyPr/>
          <a:lstStyle/>
          <a:p>
            <a:pPr indent="612140">
              <a:spcAft>
                <a:spcPts val="0"/>
              </a:spcAft>
              <a:tabLst>
                <a:tab pos="5581015" algn="l"/>
              </a:tabLst>
            </a:pPr>
            <a:r>
              <a:rPr lang="en-US" altLang="zh-CN" sz="3200" b="1" kern="100" dirty="0">
                <a:solidFill>
                  <a:srgbClr val="CC4646"/>
                </a:solidFill>
                <a:cs typeface="Courier New"/>
              </a:rPr>
              <a:t>2.</a:t>
            </a:r>
            <a:r>
              <a:rPr lang="en-US" altLang="zh-CN" kern="100" dirty="0">
                <a:cs typeface="Courier New"/>
              </a:rPr>
              <a:t> (2024·</a:t>
            </a:r>
            <a:r>
              <a:rPr lang="zh-CN" altLang="zh-CN" kern="100" dirty="0">
                <a:cs typeface="Times New Roman"/>
              </a:rPr>
              <a:t>江西卷</a:t>
            </a:r>
            <a:r>
              <a:rPr lang="en-US" altLang="zh-CN" kern="100" dirty="0">
                <a:cs typeface="Courier New"/>
              </a:rPr>
              <a:t>)</a:t>
            </a:r>
            <a:r>
              <a:rPr lang="zh-CN" altLang="zh-CN" kern="100" dirty="0">
                <a:cs typeface="Times New Roman"/>
              </a:rPr>
              <a:t>某些病原微生物的感染会引起机体产生急性炎症反应</a:t>
            </a:r>
            <a:r>
              <a:rPr lang="en-US" altLang="zh-CN" kern="100" dirty="0">
                <a:cs typeface="Courier New"/>
              </a:rPr>
              <a:t>(</a:t>
            </a:r>
            <a:r>
              <a:rPr lang="zh-CN" altLang="zh-CN" kern="100" dirty="0">
                <a:cs typeface="Times New Roman"/>
              </a:rPr>
              <a:t>造成机体组织损伤</a:t>
            </a:r>
            <a:r>
              <a:rPr lang="en-US" altLang="zh-CN" kern="100" dirty="0">
                <a:cs typeface="Courier New"/>
              </a:rPr>
              <a:t>)</a:t>
            </a:r>
            <a:r>
              <a:rPr lang="zh-CN" altLang="zh-CN" kern="100" dirty="0">
                <a:cs typeface="Times New Roman"/>
              </a:rPr>
              <a:t>。为研究化合物</a:t>
            </a:r>
            <a:r>
              <a:rPr lang="en-US" altLang="zh-CN" kern="100" dirty="0">
                <a:cs typeface="Courier New"/>
              </a:rPr>
              <a:t>Y</a:t>
            </a:r>
            <a:r>
              <a:rPr lang="zh-CN" altLang="zh-CN" kern="100" dirty="0">
                <a:cs typeface="Times New Roman"/>
              </a:rPr>
              <a:t>的抗炎效果，研究人员以细菌脂多糖</a:t>
            </a:r>
            <a:r>
              <a:rPr lang="en-US" altLang="zh-CN" kern="100" dirty="0">
                <a:cs typeface="Courier New"/>
              </a:rPr>
              <a:t>(LPS)</a:t>
            </a:r>
            <a:r>
              <a:rPr lang="zh-CN" altLang="zh-CN" kern="100" dirty="0">
                <a:cs typeface="Times New Roman"/>
              </a:rPr>
              <a:t>诱导的急性炎症小鼠为空白对照，以中药复方制剂</a:t>
            </a:r>
            <a:r>
              <a:rPr lang="en-US" altLang="zh-CN" kern="100" dirty="0">
                <a:cs typeface="Courier New"/>
              </a:rPr>
              <a:t>H</a:t>
            </a:r>
            <a:r>
              <a:rPr lang="zh-CN" altLang="zh-CN" kern="100" dirty="0">
                <a:cs typeface="Times New Roman"/>
              </a:rPr>
              <a:t>为阳性对照，用相关淋巴细胞的增殖率表示炎症反应程度，进行相关实验，结果如下图。下列说法错误的是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LPS</a:t>
            </a:r>
            <a:r>
              <a:rPr lang="zh-CN" altLang="zh-CN" kern="100" dirty="0">
                <a:cs typeface="Times New Roman"/>
              </a:rPr>
              <a:t>诱导的急性炎症是一种特异性免疫失调所引起的机体反应</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中药复方制剂</a:t>
            </a:r>
            <a:r>
              <a:rPr lang="en-US" altLang="zh-CN" kern="100" dirty="0">
                <a:cs typeface="Courier New"/>
              </a:rPr>
              <a:t>H</a:t>
            </a:r>
            <a:r>
              <a:rPr lang="zh-CN" altLang="zh-CN" kern="100" dirty="0">
                <a:cs typeface="Times New Roman"/>
              </a:rPr>
              <a:t>可以缓解</a:t>
            </a:r>
            <a:r>
              <a:rPr lang="en-US" altLang="zh-CN" kern="100" dirty="0">
                <a:cs typeface="Courier New"/>
              </a:rPr>
              <a:t>LPS</a:t>
            </a:r>
            <a:r>
              <a:rPr lang="zh-CN" altLang="zh-CN" kern="100" dirty="0">
                <a:cs typeface="Times New Roman"/>
              </a:rPr>
              <a:t>诱导的小鼠急性炎症</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化合物</a:t>
            </a:r>
            <a:r>
              <a:rPr lang="en-US" altLang="zh-CN" kern="100" dirty="0">
                <a:cs typeface="Courier New"/>
              </a:rPr>
              <a:t>Y</a:t>
            </a:r>
            <a:r>
              <a:rPr lang="zh-CN" altLang="zh-CN" kern="100" dirty="0">
                <a:cs typeface="Times New Roman"/>
              </a:rPr>
              <a:t>可以增强急性炎症小鼠的特异性免疫反应</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中药复方制剂</a:t>
            </a:r>
            <a:r>
              <a:rPr lang="en-US" altLang="zh-CN" kern="100" dirty="0">
                <a:cs typeface="Courier New"/>
              </a:rPr>
              <a:t>H</a:t>
            </a:r>
            <a:r>
              <a:rPr lang="zh-CN" altLang="zh-CN" kern="100" dirty="0">
                <a:cs typeface="Times New Roman"/>
              </a:rPr>
              <a:t>比化合物</a:t>
            </a:r>
            <a:r>
              <a:rPr lang="en-US" altLang="zh-CN" kern="100" dirty="0">
                <a:cs typeface="Courier New"/>
              </a:rPr>
              <a:t>Y</a:t>
            </a:r>
            <a:r>
              <a:rPr lang="zh-CN" altLang="zh-CN" kern="100" dirty="0">
                <a:cs typeface="Times New Roman"/>
              </a:rPr>
              <a:t>具有更好的抗炎</a:t>
            </a:r>
            <a:r>
              <a:rPr lang="zh-CN" altLang="zh-CN" kern="100" dirty="0" smtClean="0">
                <a:cs typeface="Times New Roman"/>
              </a:rPr>
              <a:t>效果</a:t>
            </a:r>
            <a:endParaRPr lang="zh-CN" altLang="zh-CN" sz="1050" kern="100" dirty="0">
              <a:latin typeface="宋体"/>
              <a:cs typeface="Courier New"/>
            </a:endParaRPr>
          </a:p>
        </p:txBody>
      </p:sp>
      <p:pic>
        <p:nvPicPr>
          <p:cNvPr id="4098" name="Picture 2" descr="C204.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208838" y="3640997"/>
            <a:ext cx="3671455" cy="279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009999" y="2673600"/>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1556792"/>
            <a:ext cx="11298237" cy="3994392"/>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以细菌脂多糖</a:t>
            </a:r>
            <a:r>
              <a:rPr lang="en-US" altLang="zh-CN" kern="100" dirty="0">
                <a:solidFill>
                  <a:srgbClr val="000000"/>
                </a:solidFill>
                <a:latin typeface="Times New Roman"/>
                <a:ea typeface="黑体"/>
                <a:cs typeface="Courier New"/>
              </a:rPr>
              <a:t>(LPS)</a:t>
            </a:r>
            <a:r>
              <a:rPr lang="zh-CN" altLang="zh-CN" kern="100" dirty="0">
                <a:solidFill>
                  <a:srgbClr val="000000"/>
                </a:solidFill>
                <a:latin typeface="Times New Roman"/>
                <a:ea typeface="黑体"/>
                <a:cs typeface="Times New Roman"/>
              </a:rPr>
              <a:t>诱导的急性炎症是一种特异性免疫失调所引起的机体反应，</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正确；淋巴细胞的增殖率越高，说明炎症反应程度越大，据图所示，使用中药复方制剂</a:t>
            </a:r>
            <a:r>
              <a:rPr lang="en-US" altLang="zh-CN" kern="100" dirty="0">
                <a:solidFill>
                  <a:srgbClr val="000000"/>
                </a:solidFill>
                <a:latin typeface="Times New Roman"/>
                <a:ea typeface="黑体"/>
                <a:cs typeface="Courier New"/>
              </a:rPr>
              <a:t>H</a:t>
            </a:r>
            <a:r>
              <a:rPr lang="zh-CN" altLang="zh-CN" kern="100" dirty="0">
                <a:solidFill>
                  <a:srgbClr val="000000"/>
                </a:solidFill>
                <a:latin typeface="Times New Roman"/>
                <a:ea typeface="黑体"/>
                <a:cs typeface="Times New Roman"/>
              </a:rPr>
              <a:t>，淋巴细胞的增殖率明显降低，表明中药复方制剂</a:t>
            </a:r>
            <a:r>
              <a:rPr lang="en-US" altLang="zh-CN" kern="100" dirty="0">
                <a:solidFill>
                  <a:srgbClr val="000000"/>
                </a:solidFill>
                <a:latin typeface="Times New Roman"/>
                <a:ea typeface="黑体"/>
                <a:cs typeface="Courier New"/>
              </a:rPr>
              <a:t>H</a:t>
            </a:r>
            <a:r>
              <a:rPr lang="zh-CN" altLang="zh-CN" kern="100" dirty="0">
                <a:solidFill>
                  <a:srgbClr val="000000"/>
                </a:solidFill>
                <a:latin typeface="Times New Roman"/>
                <a:ea typeface="黑体"/>
                <a:cs typeface="Times New Roman"/>
              </a:rPr>
              <a:t>可以缓解</a:t>
            </a:r>
            <a:r>
              <a:rPr lang="en-US" altLang="zh-CN" kern="100" dirty="0">
                <a:solidFill>
                  <a:srgbClr val="000000"/>
                </a:solidFill>
                <a:latin typeface="Times New Roman"/>
                <a:ea typeface="黑体"/>
                <a:cs typeface="Courier New"/>
              </a:rPr>
              <a:t>LPS</a:t>
            </a:r>
            <a:r>
              <a:rPr lang="zh-CN" altLang="zh-CN" kern="100" dirty="0">
                <a:solidFill>
                  <a:srgbClr val="000000"/>
                </a:solidFill>
                <a:latin typeface="Times New Roman"/>
                <a:ea typeface="黑体"/>
                <a:cs typeface="Times New Roman"/>
              </a:rPr>
              <a:t>诱导的小鼠急性炎症，</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正确；特异性免疫反应需要淋巴细胞的参与，使用化合物</a:t>
            </a:r>
            <a:r>
              <a:rPr lang="en-US" altLang="zh-CN" kern="100" dirty="0">
                <a:solidFill>
                  <a:srgbClr val="000000"/>
                </a:solidFill>
                <a:latin typeface="Times New Roman"/>
                <a:ea typeface="黑体"/>
                <a:cs typeface="Courier New"/>
              </a:rPr>
              <a:t>Y</a:t>
            </a:r>
            <a:r>
              <a:rPr lang="zh-CN" altLang="zh-CN" kern="100" dirty="0">
                <a:solidFill>
                  <a:srgbClr val="000000"/>
                </a:solidFill>
                <a:latin typeface="Times New Roman"/>
                <a:ea typeface="黑体"/>
                <a:cs typeface="Times New Roman"/>
              </a:rPr>
              <a:t>后，淋巴细胞的增殖率降低，因此化合物</a:t>
            </a:r>
            <a:r>
              <a:rPr lang="en-US" altLang="zh-CN" kern="100" dirty="0">
                <a:solidFill>
                  <a:srgbClr val="000000"/>
                </a:solidFill>
                <a:latin typeface="Times New Roman"/>
                <a:ea typeface="黑体"/>
                <a:cs typeface="Courier New"/>
              </a:rPr>
              <a:t>Y</a:t>
            </a:r>
            <a:r>
              <a:rPr lang="zh-CN" altLang="zh-CN" kern="100" dirty="0">
                <a:solidFill>
                  <a:srgbClr val="000000"/>
                </a:solidFill>
                <a:latin typeface="Times New Roman"/>
                <a:ea typeface="黑体"/>
                <a:cs typeface="Times New Roman"/>
              </a:rPr>
              <a:t>会减弱急性炎症小鼠的特异性免疫反应，</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错误；使用中药复方制剂</a:t>
            </a:r>
            <a:r>
              <a:rPr lang="en-US" altLang="zh-CN" kern="100" dirty="0">
                <a:solidFill>
                  <a:srgbClr val="000000"/>
                </a:solidFill>
                <a:latin typeface="Times New Roman"/>
                <a:ea typeface="黑体"/>
                <a:cs typeface="Courier New"/>
              </a:rPr>
              <a:t>H</a:t>
            </a:r>
            <a:r>
              <a:rPr lang="zh-CN" altLang="zh-CN" kern="100" dirty="0">
                <a:solidFill>
                  <a:srgbClr val="000000"/>
                </a:solidFill>
                <a:latin typeface="Times New Roman"/>
                <a:ea typeface="黑体"/>
                <a:cs typeface="Times New Roman"/>
              </a:rPr>
              <a:t>时淋巴细胞增殖率小于使用化合物</a:t>
            </a:r>
            <a:r>
              <a:rPr lang="en-US" altLang="zh-CN" kern="100" dirty="0">
                <a:solidFill>
                  <a:srgbClr val="000000"/>
                </a:solidFill>
                <a:latin typeface="Times New Roman"/>
                <a:ea typeface="黑体"/>
                <a:cs typeface="Courier New"/>
              </a:rPr>
              <a:t>Y</a:t>
            </a:r>
            <a:r>
              <a:rPr lang="zh-CN" altLang="zh-CN" kern="100" dirty="0">
                <a:solidFill>
                  <a:srgbClr val="000000"/>
                </a:solidFill>
                <a:latin typeface="Times New Roman"/>
                <a:ea typeface="黑体"/>
                <a:cs typeface="Times New Roman"/>
              </a:rPr>
              <a:t>时，而淋巴细胞的增殖率越高说明炎症反应程度越大，说明中药复方制剂</a:t>
            </a:r>
            <a:r>
              <a:rPr lang="en-US" altLang="zh-CN" kern="100" dirty="0">
                <a:solidFill>
                  <a:srgbClr val="000000"/>
                </a:solidFill>
                <a:latin typeface="Times New Roman"/>
                <a:ea typeface="黑体"/>
                <a:cs typeface="Courier New"/>
              </a:rPr>
              <a:t>H</a:t>
            </a:r>
            <a:r>
              <a:rPr lang="zh-CN" altLang="zh-CN" kern="100" dirty="0">
                <a:solidFill>
                  <a:srgbClr val="000000"/>
                </a:solidFill>
                <a:latin typeface="Times New Roman"/>
                <a:ea typeface="黑体"/>
                <a:cs typeface="Times New Roman"/>
              </a:rPr>
              <a:t>比化合物</a:t>
            </a:r>
            <a:r>
              <a:rPr lang="en-US" altLang="zh-CN" kern="100" dirty="0">
                <a:solidFill>
                  <a:srgbClr val="000000"/>
                </a:solidFill>
                <a:latin typeface="Times New Roman"/>
                <a:ea typeface="黑体"/>
                <a:cs typeface="Courier New"/>
              </a:rPr>
              <a:t>Y</a:t>
            </a:r>
            <a:r>
              <a:rPr lang="zh-CN" altLang="zh-CN" kern="100" dirty="0">
                <a:solidFill>
                  <a:srgbClr val="000000"/>
                </a:solidFill>
                <a:latin typeface="Times New Roman"/>
                <a:ea typeface="黑体"/>
                <a:cs typeface="Times New Roman"/>
              </a:rPr>
              <a:t>具有更好的抗炎效果，</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172903"/>
          </a:xfrm>
        </p:spPr>
        <p:txBody>
          <a:bodyPr/>
          <a:lstStyle/>
          <a:p>
            <a:pPr indent="591820">
              <a:spcAft>
                <a:spcPts val="0"/>
              </a:spcAft>
              <a:tabLst>
                <a:tab pos="5581015" algn="l"/>
              </a:tabLst>
            </a:pPr>
            <a:r>
              <a:rPr lang="en-US" altLang="zh-CN" sz="3200" b="1" kern="100">
                <a:solidFill>
                  <a:srgbClr val="CC4646"/>
                </a:solidFill>
                <a:cs typeface="Courier New"/>
              </a:rPr>
              <a:t>3.</a:t>
            </a:r>
            <a:r>
              <a:rPr lang="en-US" altLang="zh-CN" kern="100">
                <a:cs typeface="Courier New"/>
              </a:rPr>
              <a:t> </a:t>
            </a:r>
            <a:r>
              <a:rPr lang="en-US" altLang="zh-CN" kern="100" dirty="0">
                <a:cs typeface="Courier New"/>
              </a:rPr>
              <a:t>(2023·</a:t>
            </a:r>
            <a:r>
              <a:rPr lang="zh-CN" altLang="zh-CN" kern="100" dirty="0">
                <a:cs typeface="Times New Roman"/>
              </a:rPr>
              <a:t>浙江</a:t>
            </a:r>
            <a:r>
              <a:rPr lang="en-US" altLang="zh-CN" kern="100" dirty="0">
                <a:cs typeface="Courier New"/>
              </a:rPr>
              <a:t>6</a:t>
            </a:r>
            <a:r>
              <a:rPr lang="zh-CN" altLang="zh-CN" kern="100" dirty="0">
                <a:cs typeface="Times New Roman"/>
              </a:rPr>
              <a:t>月卷</a:t>
            </a:r>
            <a:r>
              <a:rPr lang="en-US" altLang="zh-CN" kern="100" dirty="0">
                <a:cs typeface="Courier New"/>
              </a:rPr>
              <a:t>)</a:t>
            </a:r>
            <a:r>
              <a:rPr lang="zh-CN" altLang="zh-CN" kern="100" dirty="0">
                <a:cs typeface="Times New Roman"/>
              </a:rPr>
              <a:t>为研究红光、远红光及赤霉素对莴苣种子萌发的影响，研究小组进行黑暗条件下莴苣种子萌发的实验。其中红光和远红光对莴苣种子赤霉素含量的影响如图甲所示，红光、远红光及外施赤霉素对莴苣种子萌发的影响如图乙所示。据图分析，下列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pic>
        <p:nvPicPr>
          <p:cNvPr id="5122" name="Picture 2" descr="c205a.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024262" y="3212976"/>
            <a:ext cx="234632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205b.T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621538" y="3970784"/>
            <a:ext cx="32908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16350" y="6165304"/>
            <a:ext cx="492443" cy="461665"/>
          </a:xfrm>
          <a:prstGeom prst="rect">
            <a:avLst/>
          </a:prstGeom>
        </p:spPr>
        <p:txBody>
          <a:bodyPr wrap="none">
            <a:spAutoFit/>
          </a:bodyPr>
          <a:lstStyle/>
          <a:p>
            <a:r>
              <a:rPr lang="zh-CN" altLang="zh-CN" kern="100" dirty="0">
                <a:solidFill>
                  <a:srgbClr val="000000"/>
                </a:solidFill>
                <a:latin typeface="Times New Roman"/>
                <a:ea typeface="黑体"/>
                <a:cs typeface="Times New Roman"/>
              </a:rPr>
              <a:t>甲</a:t>
            </a:r>
            <a:endParaRPr lang="zh-CN" altLang="en-US" dirty="0"/>
          </a:p>
        </p:txBody>
      </p:sp>
      <p:sp>
        <p:nvSpPr>
          <p:cNvPr id="6" name="矩形 5"/>
          <p:cNvSpPr/>
          <p:nvPr/>
        </p:nvSpPr>
        <p:spPr>
          <a:xfrm>
            <a:off x="7890638" y="6153729"/>
            <a:ext cx="492443" cy="461665"/>
          </a:xfrm>
          <a:prstGeom prst="rect">
            <a:avLst/>
          </a:prstGeom>
        </p:spPr>
        <p:txBody>
          <a:bodyPr wrap="none">
            <a:spAutoFit/>
          </a:bodyPr>
          <a:lstStyle/>
          <a:p>
            <a:r>
              <a:rPr lang="zh-CN" altLang="zh-CN" kern="100">
                <a:solidFill>
                  <a:srgbClr val="000000"/>
                </a:solidFill>
                <a:latin typeface="Times New Roman"/>
                <a:ea typeface="黑体"/>
                <a:cs typeface="Times New Roman"/>
              </a:rPr>
              <a:t>乙</a:t>
            </a:r>
            <a:endParaRPr lang="zh-CN" altLang="en-US" dirty="0"/>
          </a:p>
        </p:txBody>
      </p:sp>
      <p:sp>
        <p:nvSpPr>
          <p:cNvPr id="4" name="矩形 3"/>
          <p:cNvSpPr/>
          <p:nvPr/>
        </p:nvSpPr>
        <p:spPr>
          <a:xfrm>
            <a:off x="5730756" y="2674195"/>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00352"/>
            <a:ext cx="11286237" cy="2012859"/>
          </a:xfrm>
        </p:spPr>
        <p:txBody>
          <a:bodyPr/>
          <a:lstStyle/>
          <a:p>
            <a:pPr indent="609600">
              <a:spcAft>
                <a:spcPts val="0"/>
              </a:spcAft>
              <a:tabLst>
                <a:tab pos="5581015" algn="l"/>
              </a:tabLst>
            </a:pPr>
            <a:r>
              <a:rPr lang="en-US" altLang="zh-CN" kern="100">
                <a:cs typeface="Courier New"/>
              </a:rPr>
              <a:t>A. </a:t>
            </a:r>
            <a:r>
              <a:rPr lang="zh-CN" altLang="zh-CN" kern="100" dirty="0">
                <a:cs typeface="Times New Roman"/>
              </a:rPr>
              <a:t>远红光处理莴苣种子使赤霉素含量增加，促进种子萌发</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红光能激活光敏色素，促进合成赤霉素相关基因的表达</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红光与赤霉素处理相比，莴苣种子萌发的响应时间相同</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若红光处理结合外施脱落酸，莴苣种子萌发率比单独红光处理高</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303051"/>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图甲显示远红光使种子赤霉素含量下降，进而抑制种子萌发，与图乙结果相符，</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错误；图甲显示红光能使种子赤霉素含量增加，其机理为红光将光敏色素激活，进而调节相关基因表达，</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正确；图乙显示红光处理</a:t>
            </a:r>
            <a:r>
              <a:rPr lang="en-US" altLang="zh-CN" kern="100" dirty="0">
                <a:solidFill>
                  <a:srgbClr val="000000"/>
                </a:solidFill>
                <a:latin typeface="Times New Roman"/>
                <a:ea typeface="黑体"/>
                <a:cs typeface="Courier New"/>
              </a:rPr>
              <a:t>6 d</a:t>
            </a:r>
            <a:r>
              <a:rPr lang="zh-CN" altLang="zh-CN" kern="100" dirty="0">
                <a:solidFill>
                  <a:srgbClr val="000000"/>
                </a:solidFill>
                <a:latin typeface="Times New Roman"/>
                <a:ea typeface="黑体"/>
                <a:cs typeface="Times New Roman"/>
              </a:rPr>
              <a:t>左右莴苣种子开始萌发，赤霉素处理</a:t>
            </a:r>
            <a:r>
              <a:rPr lang="en-US" altLang="zh-CN" kern="100" dirty="0">
                <a:solidFill>
                  <a:srgbClr val="000000"/>
                </a:solidFill>
                <a:latin typeface="Times New Roman"/>
                <a:ea typeface="黑体"/>
                <a:cs typeface="Courier New"/>
              </a:rPr>
              <a:t>10 d</a:t>
            </a:r>
            <a:r>
              <a:rPr lang="zh-CN" altLang="zh-CN" kern="100" dirty="0">
                <a:solidFill>
                  <a:srgbClr val="000000"/>
                </a:solidFill>
                <a:latin typeface="Times New Roman"/>
                <a:ea typeface="黑体"/>
                <a:cs typeface="Times New Roman"/>
              </a:rPr>
              <a:t>时莴苣种子开始萌发，两种处理下莴苣种子萌发的响应时间不同，</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错误；红光处理促进种子萌发，脱落酸会抑制种子萌发，二者作用相反，所以红光处理结合外施脱落酸，莴苣种子萌发率比单独红光处理低，</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836712"/>
            <a:ext cx="11286237" cy="1527278"/>
          </a:xfrm>
        </p:spPr>
        <p:txBody>
          <a:bodyPr/>
          <a:lstStyle/>
          <a:p>
            <a:pPr indent="612140">
              <a:lnSpc>
                <a:spcPct val="120000"/>
              </a:lnSpc>
              <a:spcAft>
                <a:spcPts val="0"/>
              </a:spcAft>
              <a:tabLst>
                <a:tab pos="5581015" algn="l"/>
              </a:tabLst>
            </a:pPr>
            <a:r>
              <a:rPr lang="en-US" altLang="zh-CN" sz="3200" b="1" kern="100">
                <a:solidFill>
                  <a:srgbClr val="CC4646"/>
                </a:solidFill>
                <a:cs typeface="Courier New"/>
              </a:rPr>
              <a:t>4.</a:t>
            </a:r>
            <a:r>
              <a:rPr lang="en-US" altLang="zh-CN" kern="100">
                <a:cs typeface="Courier New"/>
              </a:rPr>
              <a:t> </a:t>
            </a:r>
            <a:r>
              <a:rPr lang="zh-CN" altLang="zh-CN" kern="100" dirty="0">
                <a:cs typeface="Times New Roman"/>
              </a:rPr>
              <a:t>为探究不同激素对生根率的影响，科研人员使用不同浓度的萘乙酸</a:t>
            </a:r>
            <a:r>
              <a:rPr lang="en-US" altLang="zh-CN" kern="100" dirty="0">
                <a:cs typeface="Courier New"/>
              </a:rPr>
              <a:t>(NAA)</a:t>
            </a:r>
            <a:r>
              <a:rPr lang="zh-CN" altLang="zh-CN" kern="100" dirty="0">
                <a:cs typeface="Times New Roman"/>
              </a:rPr>
              <a:t>、吲哚丁酸</a:t>
            </a:r>
            <a:r>
              <a:rPr lang="en-US" altLang="zh-CN" kern="100" dirty="0">
                <a:cs typeface="Courier New"/>
              </a:rPr>
              <a:t>(IBA)</a:t>
            </a:r>
            <a:r>
              <a:rPr lang="zh-CN" altLang="zh-CN" kern="100" dirty="0">
                <a:cs typeface="Times New Roman"/>
              </a:rPr>
              <a:t>和吲哚乙酸</a:t>
            </a:r>
            <a:r>
              <a:rPr lang="en-US" altLang="zh-CN" kern="100" dirty="0">
                <a:cs typeface="Courier New"/>
              </a:rPr>
              <a:t>(IAA)</a:t>
            </a:r>
            <a:r>
              <a:rPr lang="zh-CN" altLang="zh-CN" kern="100" dirty="0">
                <a:cs typeface="Times New Roman"/>
              </a:rPr>
              <a:t>处理蔓越莓插穗，结果如下表所示。下列说法正确的是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502708998"/>
              </p:ext>
            </p:extLst>
          </p:nvPr>
        </p:nvGraphicFramePr>
        <p:xfrm>
          <a:off x="2286337" y="2060848"/>
          <a:ext cx="9450893" cy="4358640"/>
        </p:xfrm>
        <a:graphic>
          <a:graphicData uri="http://schemas.openxmlformats.org/drawingml/2006/table">
            <a:tbl>
              <a:tblPr/>
              <a:tblGrid>
                <a:gridCol w="1639765"/>
                <a:gridCol w="2467367"/>
                <a:gridCol w="2981038"/>
                <a:gridCol w="2362723"/>
              </a:tblGrid>
              <a:tr h="208345">
                <a:tc>
                  <a:txBody>
                    <a:bodyPr/>
                    <a:lstStyle/>
                    <a:p>
                      <a:pPr algn="ctr">
                        <a:lnSpc>
                          <a:spcPct val="130000"/>
                        </a:lnSpc>
                        <a:spcAft>
                          <a:spcPts val="0"/>
                        </a:spcAft>
                        <a:tabLst>
                          <a:tab pos="5581015" algn="l"/>
                        </a:tabLst>
                      </a:pPr>
                      <a:r>
                        <a:rPr lang="zh-CN" sz="2200" kern="100" dirty="0">
                          <a:solidFill>
                            <a:srgbClr val="000000"/>
                          </a:solidFill>
                          <a:effectLst/>
                          <a:latin typeface="Times New Roman"/>
                          <a:ea typeface="黑体"/>
                          <a:cs typeface="Times New Roman"/>
                        </a:rPr>
                        <a:t>处理</a:t>
                      </a:r>
                      <a:endParaRPr lang="zh-CN" sz="220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200" kern="100">
                          <a:solidFill>
                            <a:srgbClr val="000000"/>
                          </a:solidFill>
                          <a:effectLst/>
                          <a:latin typeface="Times New Roman"/>
                          <a:ea typeface="黑体"/>
                          <a:cs typeface="Times New Roman"/>
                        </a:rPr>
                        <a:t>激素种类</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200" kern="100">
                          <a:solidFill>
                            <a:srgbClr val="000000"/>
                          </a:solidFill>
                          <a:effectLst/>
                          <a:latin typeface="Times New Roman"/>
                          <a:ea typeface="黑体"/>
                          <a:cs typeface="Times New Roman"/>
                        </a:rPr>
                        <a:t>激素浓度</a:t>
                      </a:r>
                      <a:r>
                        <a:rPr lang="en-US" sz="2200" kern="100">
                          <a:solidFill>
                            <a:srgbClr val="000000"/>
                          </a:solidFill>
                          <a:effectLst/>
                          <a:latin typeface="Times New Roman"/>
                          <a:ea typeface="黑体"/>
                          <a:cs typeface="Courier New"/>
                        </a:rPr>
                        <a:t>/(mg·L</a:t>
                      </a:r>
                      <a:r>
                        <a:rPr lang="zh-CN" sz="2200" kern="100" baseline="30000">
                          <a:solidFill>
                            <a:srgbClr val="000000"/>
                          </a:solidFill>
                          <a:effectLst/>
                          <a:latin typeface="Times New Roman"/>
                          <a:ea typeface="黑体"/>
                          <a:cs typeface="Times New Roman"/>
                        </a:rPr>
                        <a:t>－</a:t>
                      </a:r>
                      <a:r>
                        <a:rPr lang="en-US" sz="2200" kern="100" baseline="30000">
                          <a:solidFill>
                            <a:srgbClr val="000000"/>
                          </a:solidFill>
                          <a:effectLst/>
                          <a:latin typeface="Times New Roman"/>
                          <a:ea typeface="黑体"/>
                          <a:cs typeface="Courier New"/>
                        </a:rPr>
                        <a:t>1</a:t>
                      </a:r>
                      <a:r>
                        <a:rPr lang="en-US" sz="2200" kern="100">
                          <a:solidFill>
                            <a:srgbClr val="000000"/>
                          </a:solidFill>
                          <a:effectLst/>
                          <a:latin typeface="Times New Roman"/>
                          <a:ea typeface="黑体"/>
                          <a:cs typeface="Courier New"/>
                        </a:rPr>
                        <a:t>)</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200" kern="100">
                          <a:solidFill>
                            <a:srgbClr val="000000"/>
                          </a:solidFill>
                          <a:effectLst/>
                          <a:latin typeface="Times New Roman"/>
                          <a:ea typeface="黑体"/>
                          <a:cs typeface="Times New Roman"/>
                        </a:rPr>
                        <a:t>生根率</a:t>
                      </a:r>
                      <a:r>
                        <a:rPr lang="en-US" sz="2200" kern="100">
                          <a:solidFill>
                            <a:srgbClr val="000000"/>
                          </a:solidFill>
                          <a:effectLst/>
                          <a:latin typeface="Times New Roman"/>
                          <a:ea typeface="黑体"/>
                          <a:cs typeface="Courier New"/>
                        </a:rPr>
                        <a:t>/%</a:t>
                      </a:r>
                      <a:endParaRPr lang="zh-CN" sz="220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1</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rowSpan="3">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NAA</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54.0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2</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100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76.0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3</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200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68.0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4</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rowSpan="3">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IBA</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40.0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100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55.0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6</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200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27.0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7</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rowSpan="3">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IAA</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50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35.5</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8</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100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60.5</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08345">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9</a:t>
                      </a:r>
                      <a:endParaRPr lang="zh-CN" sz="220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en-US" sz="2200" kern="100">
                          <a:solidFill>
                            <a:srgbClr val="000000"/>
                          </a:solidFill>
                          <a:effectLst/>
                          <a:latin typeface="Times New Roman"/>
                          <a:ea typeface="黑体"/>
                          <a:cs typeface="Courier New"/>
                        </a:rPr>
                        <a:t>200</a:t>
                      </a:r>
                      <a:endParaRPr lang="zh-CN" sz="220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en-US" sz="2200" kern="100" dirty="0">
                          <a:solidFill>
                            <a:srgbClr val="000000"/>
                          </a:solidFill>
                          <a:effectLst/>
                          <a:latin typeface="Times New Roman"/>
                          <a:ea typeface="黑体"/>
                          <a:cs typeface="Courier New"/>
                        </a:rPr>
                        <a:t>62.0</a:t>
                      </a:r>
                      <a:endParaRPr lang="zh-CN" sz="220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矩形 3"/>
          <p:cNvSpPr/>
          <p:nvPr/>
        </p:nvSpPr>
        <p:spPr>
          <a:xfrm>
            <a:off x="1440086" y="1928407"/>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4290512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00352"/>
            <a:ext cx="11286237" cy="1961243"/>
          </a:xfrm>
        </p:spPr>
        <p:txBody>
          <a:bodyPr/>
          <a:lstStyle/>
          <a:p>
            <a:pPr indent="609600">
              <a:spcAft>
                <a:spcPts val="0"/>
              </a:spcAft>
              <a:tabLst>
                <a:tab pos="5581015" algn="l"/>
              </a:tabLst>
            </a:pPr>
            <a:r>
              <a:rPr lang="en-US" altLang="zh-CN" kern="100">
                <a:cs typeface="Courier New"/>
              </a:rPr>
              <a:t>A. </a:t>
            </a:r>
            <a:r>
              <a:rPr lang="zh-CN" altLang="zh-CN" kern="100" dirty="0">
                <a:cs typeface="Times New Roman"/>
              </a:rPr>
              <a:t>三种激素的分子结构和生理效应相似</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浓度为</a:t>
            </a:r>
            <a:r>
              <a:rPr lang="en-US" altLang="zh-CN" kern="100" dirty="0">
                <a:cs typeface="Courier New"/>
              </a:rPr>
              <a:t>200 </a:t>
            </a:r>
            <a:r>
              <a:rPr lang="en-US" altLang="zh-CN" kern="100" dirty="0" err="1">
                <a:cs typeface="Courier New"/>
              </a:rPr>
              <a:t>mg·L</a:t>
            </a:r>
            <a:r>
              <a:rPr lang="zh-CN" altLang="zh-CN" kern="100" baseline="30000" dirty="0">
                <a:cs typeface="Times New Roman"/>
              </a:rPr>
              <a:t>－</a:t>
            </a:r>
            <a:r>
              <a:rPr lang="en-US" altLang="zh-CN" kern="100" baseline="30000" dirty="0">
                <a:cs typeface="Courier New"/>
              </a:rPr>
              <a:t>1</a:t>
            </a:r>
            <a:r>
              <a:rPr lang="zh-CN" altLang="zh-CN" kern="100" dirty="0">
                <a:cs typeface="Times New Roman"/>
              </a:rPr>
              <a:t>的</a:t>
            </a:r>
            <a:r>
              <a:rPr lang="en-US" altLang="zh-CN" kern="100" dirty="0">
                <a:cs typeface="Courier New"/>
              </a:rPr>
              <a:t>IBA</a:t>
            </a:r>
            <a:r>
              <a:rPr lang="zh-CN" altLang="zh-CN" kern="100" dirty="0">
                <a:cs typeface="Times New Roman"/>
              </a:rPr>
              <a:t>可抑制蔓越莓插穗生根</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实验中不同浓度的</a:t>
            </a:r>
            <a:r>
              <a:rPr lang="en-US" altLang="zh-CN" kern="100" dirty="0">
                <a:cs typeface="Courier New"/>
              </a:rPr>
              <a:t>IAA</a:t>
            </a:r>
            <a:r>
              <a:rPr lang="zh-CN" altLang="zh-CN" kern="100" dirty="0">
                <a:cs typeface="Times New Roman"/>
              </a:rPr>
              <a:t>都可促进蔓越莓插穗生根</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不同种类和浓度的激素对生根率的影响一定不同</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159035"/>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en-US" altLang="zh-CN" kern="100" dirty="0">
                <a:solidFill>
                  <a:srgbClr val="000000"/>
                </a:solidFill>
                <a:latin typeface="Times New Roman"/>
                <a:ea typeface="黑体"/>
                <a:cs typeface="Courier New"/>
              </a:rPr>
              <a:t>NAA</a:t>
            </a:r>
            <a:r>
              <a:rPr lang="zh-CN" altLang="zh-CN" kern="100" dirty="0">
                <a:solidFill>
                  <a:srgbClr val="000000"/>
                </a:solidFill>
                <a:latin typeface="Times New Roman"/>
                <a:ea typeface="黑体"/>
                <a:cs typeface="Times New Roman"/>
              </a:rPr>
              <a:t>为植物生长调节剂，不是激素，且</a:t>
            </a:r>
            <a:r>
              <a:rPr lang="en-US" altLang="zh-CN" kern="100" dirty="0">
                <a:solidFill>
                  <a:srgbClr val="000000"/>
                </a:solidFill>
                <a:latin typeface="Times New Roman"/>
                <a:ea typeface="黑体"/>
                <a:cs typeface="Courier New"/>
              </a:rPr>
              <a:t>NAA</a:t>
            </a:r>
            <a:r>
              <a:rPr lang="zh-CN" altLang="zh-CN" kern="100" dirty="0">
                <a:solidFill>
                  <a:srgbClr val="000000"/>
                </a:solidFill>
                <a:latin typeface="Times New Roman"/>
                <a:ea typeface="黑体"/>
                <a:cs typeface="Times New Roman"/>
              </a:rPr>
              <a:t>和</a:t>
            </a:r>
            <a:r>
              <a:rPr lang="en-US" altLang="zh-CN" kern="100" dirty="0">
                <a:solidFill>
                  <a:srgbClr val="000000"/>
                </a:solidFill>
                <a:latin typeface="Times New Roman"/>
                <a:ea typeface="黑体"/>
                <a:cs typeface="Courier New"/>
              </a:rPr>
              <a:t>IAA</a:t>
            </a:r>
            <a:r>
              <a:rPr lang="zh-CN" altLang="zh-CN" kern="100" dirty="0">
                <a:solidFill>
                  <a:srgbClr val="000000"/>
                </a:solidFill>
                <a:latin typeface="Times New Roman"/>
                <a:ea typeface="黑体"/>
                <a:cs typeface="Times New Roman"/>
              </a:rPr>
              <a:t>的结构完全不同，</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错误；浓度为</a:t>
            </a:r>
            <a:r>
              <a:rPr lang="en-US" altLang="zh-CN" kern="100" dirty="0">
                <a:solidFill>
                  <a:srgbClr val="000000"/>
                </a:solidFill>
                <a:latin typeface="Times New Roman"/>
                <a:ea typeface="黑体"/>
                <a:cs typeface="Courier New"/>
              </a:rPr>
              <a:t>200 </a:t>
            </a:r>
            <a:r>
              <a:rPr lang="en-US" altLang="zh-CN" kern="100" dirty="0" err="1">
                <a:solidFill>
                  <a:srgbClr val="000000"/>
                </a:solidFill>
                <a:latin typeface="Times New Roman"/>
                <a:ea typeface="黑体"/>
                <a:cs typeface="Courier New"/>
              </a:rPr>
              <a:t>mg·L</a:t>
            </a:r>
            <a:r>
              <a:rPr lang="zh-CN" altLang="zh-CN" kern="100" baseline="30000" dirty="0">
                <a:solidFill>
                  <a:srgbClr val="000000"/>
                </a:solidFill>
                <a:latin typeface="Times New Roman"/>
                <a:ea typeface="黑体"/>
                <a:cs typeface="Times New Roman"/>
              </a:rPr>
              <a:t>－</a:t>
            </a:r>
            <a:r>
              <a:rPr lang="en-US" altLang="zh-CN" kern="100" baseline="30000" dirty="0">
                <a:solidFill>
                  <a:srgbClr val="000000"/>
                </a:solidFill>
                <a:latin typeface="Times New Roman"/>
                <a:ea typeface="黑体"/>
                <a:cs typeface="Courier New"/>
              </a:rPr>
              <a:t>1</a:t>
            </a:r>
            <a:r>
              <a:rPr lang="zh-CN" altLang="zh-CN" kern="100" dirty="0">
                <a:solidFill>
                  <a:srgbClr val="000000"/>
                </a:solidFill>
                <a:latin typeface="Times New Roman"/>
                <a:ea typeface="黑体"/>
                <a:cs typeface="Times New Roman"/>
              </a:rPr>
              <a:t>的</a:t>
            </a:r>
            <a:r>
              <a:rPr lang="en-US" altLang="zh-CN" kern="100" dirty="0">
                <a:solidFill>
                  <a:srgbClr val="000000"/>
                </a:solidFill>
                <a:latin typeface="Times New Roman"/>
                <a:ea typeface="黑体"/>
                <a:cs typeface="Courier New"/>
              </a:rPr>
              <a:t>IBA</a:t>
            </a:r>
            <a:r>
              <a:rPr lang="zh-CN" altLang="zh-CN" kern="100" dirty="0">
                <a:solidFill>
                  <a:srgbClr val="000000"/>
                </a:solidFill>
                <a:latin typeface="Times New Roman"/>
                <a:ea typeface="黑体"/>
                <a:cs typeface="Times New Roman"/>
              </a:rPr>
              <a:t>处理蔓越莓插穗，生根率较低浓度低，但没有空白对照，无法确定是否抑制生根，</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错误；实验中三组浓度的</a:t>
            </a:r>
            <a:r>
              <a:rPr lang="en-US" altLang="zh-CN" kern="100" dirty="0">
                <a:solidFill>
                  <a:srgbClr val="000000"/>
                </a:solidFill>
                <a:latin typeface="Times New Roman"/>
                <a:ea typeface="黑体"/>
                <a:cs typeface="Courier New"/>
              </a:rPr>
              <a:t>IAA</a:t>
            </a:r>
            <a:r>
              <a:rPr lang="zh-CN" altLang="zh-CN" kern="100" dirty="0">
                <a:solidFill>
                  <a:srgbClr val="000000"/>
                </a:solidFill>
                <a:latin typeface="Times New Roman"/>
                <a:ea typeface="黑体"/>
                <a:cs typeface="Times New Roman"/>
              </a:rPr>
              <a:t>处理的蔓越莓生根率依次升高，根据</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低浓度促进高浓度抑制</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可知，三组还在低浓度促进蔓越莓插穗生根的区间，</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a:t>
            </a:r>
            <a:r>
              <a:rPr lang="en-US" altLang="zh-CN" kern="100" dirty="0">
                <a:solidFill>
                  <a:srgbClr val="000000"/>
                </a:solidFill>
                <a:latin typeface="Times New Roman"/>
                <a:ea typeface="黑体"/>
                <a:cs typeface="Courier New"/>
              </a:rPr>
              <a:t>IAA</a:t>
            </a:r>
            <a:r>
              <a:rPr lang="zh-CN" altLang="zh-CN" kern="100" dirty="0">
                <a:solidFill>
                  <a:srgbClr val="000000"/>
                </a:solidFill>
                <a:latin typeface="Times New Roman"/>
                <a:ea typeface="黑体"/>
                <a:cs typeface="Times New Roman"/>
              </a:rPr>
              <a:t>的生理作用具有两重性，当生长素浓度不同时，其对生根率的影响可能是相同的，</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553319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111613"/>
            <a:ext cx="11286237" cy="5053691"/>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1</a:t>
            </a:r>
            <a:r>
              <a:rPr lang="zh-CN" altLang="zh-CN" kern="100" dirty="0">
                <a:cs typeface="Times New Roman"/>
              </a:rPr>
              <a:t>　高中生物实验常用方法</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zh-CN" altLang="zh-CN" kern="100" dirty="0">
                <a:cs typeface="Times New Roman"/>
              </a:rPr>
              <a:t>常用实验方法、思路</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a:t>
            </a:r>
            <a:r>
              <a:rPr lang="zh-CN" altLang="zh-CN" kern="100" dirty="0">
                <a:cs typeface="Times New Roman"/>
              </a:rPr>
              <a:t>显微观察法：如</a:t>
            </a:r>
            <a:r>
              <a:rPr lang="en-US" altLang="zh-CN" kern="100" dirty="0">
                <a:latin typeface="宋体"/>
                <a:cs typeface="Times New Roman"/>
              </a:rPr>
              <a:t>“</a:t>
            </a:r>
            <a:r>
              <a:rPr lang="zh-CN" altLang="zh-CN" kern="100" dirty="0">
                <a:cs typeface="Times New Roman"/>
              </a:rPr>
              <a:t>观察细胞有丝分裂</a:t>
            </a:r>
            <a:r>
              <a:rPr lang="en-US" altLang="zh-CN" kern="100" dirty="0">
                <a:latin typeface="宋体"/>
                <a:cs typeface="Times New Roman"/>
              </a:rPr>
              <a:t>”“</a:t>
            </a:r>
            <a:r>
              <a:rPr lang="zh-CN" altLang="zh-CN" kern="100" dirty="0">
                <a:cs typeface="Times New Roman"/>
              </a:rPr>
              <a:t>观察叶绿体和细胞质流动</a:t>
            </a:r>
            <a:r>
              <a:rPr lang="en-US" altLang="zh-CN" kern="100" dirty="0">
                <a:latin typeface="宋体"/>
                <a:cs typeface="Times New Roman"/>
              </a:rPr>
              <a:t>”“</a:t>
            </a:r>
            <a:r>
              <a:rPr lang="zh-CN" altLang="zh-CN" kern="100" dirty="0">
                <a:cs typeface="Times New Roman"/>
              </a:rPr>
              <a:t>用显微镜观察多种多样的细胞</a:t>
            </a:r>
            <a:r>
              <a:rPr lang="en-US" altLang="zh-CN" kern="100" dirty="0">
                <a:latin typeface="宋体"/>
                <a:cs typeface="Times New Roman"/>
              </a:rPr>
              <a:t>”</a:t>
            </a:r>
            <a:r>
              <a:rPr lang="zh-CN" altLang="zh-CN" kern="100" dirty="0">
                <a:cs typeface="Times New Roman"/>
              </a:rPr>
              <a:t>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(2)</a:t>
            </a:r>
            <a:r>
              <a:rPr lang="zh-CN" altLang="zh-CN" kern="100" dirty="0">
                <a:cs typeface="Times New Roman"/>
              </a:rPr>
              <a:t>观色法：</a:t>
            </a:r>
            <a:r>
              <a:rPr lang="en-US" altLang="zh-CN" kern="100" dirty="0">
                <a:latin typeface="宋体"/>
                <a:cs typeface="Times New Roman"/>
              </a:rPr>
              <a:t>“</a:t>
            </a:r>
            <a:r>
              <a:rPr lang="zh-CN" altLang="zh-CN" kern="100" dirty="0">
                <a:cs typeface="Times New Roman"/>
              </a:rPr>
              <a:t>生物组织中还原糖、脂肪和蛋白质的鉴定</a:t>
            </a:r>
            <a:r>
              <a:rPr lang="en-US" altLang="zh-CN" kern="100" dirty="0">
                <a:latin typeface="宋体"/>
                <a:cs typeface="Times New Roman"/>
              </a:rPr>
              <a:t>”</a:t>
            </a:r>
            <a:r>
              <a:rPr lang="zh-CN" altLang="zh-CN" kern="100" dirty="0">
                <a:cs typeface="Times New Roman"/>
              </a:rPr>
              <a:t>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(3)</a:t>
            </a:r>
            <a:r>
              <a:rPr lang="zh-CN" altLang="zh-CN" u="wavy" kern="100" dirty="0">
                <a:cs typeface="Times New Roman"/>
              </a:rPr>
              <a:t>同位素标记法</a:t>
            </a:r>
            <a:r>
              <a:rPr lang="en-US" altLang="zh-CN" kern="100" dirty="0">
                <a:cs typeface="Courier New"/>
              </a:rPr>
              <a:t>(</a:t>
            </a:r>
            <a:r>
              <a:rPr lang="zh-CN" altLang="zh-CN" kern="100" dirty="0">
                <a:cs typeface="Times New Roman"/>
              </a:rPr>
              <a:t>元素示踪法</a:t>
            </a:r>
            <a:r>
              <a:rPr lang="en-US" altLang="zh-CN" kern="100" dirty="0">
                <a:cs typeface="Courier New"/>
              </a:rPr>
              <a:t>)</a:t>
            </a:r>
            <a:r>
              <a:rPr lang="zh-CN" altLang="zh-CN" kern="100" dirty="0">
                <a:cs typeface="Times New Roman"/>
              </a:rPr>
              <a:t>：</a:t>
            </a:r>
            <a:r>
              <a:rPr lang="en-US" altLang="zh-CN" kern="100" dirty="0">
                <a:latin typeface="宋体"/>
                <a:cs typeface="Times New Roman"/>
              </a:rPr>
              <a:t>“</a:t>
            </a:r>
            <a:r>
              <a:rPr lang="zh-CN" altLang="zh-CN" kern="100" dirty="0">
                <a:cs typeface="Times New Roman"/>
              </a:rPr>
              <a:t>噬菌体侵染细菌的实验</a:t>
            </a:r>
            <a:r>
              <a:rPr lang="en-US" altLang="zh-CN" kern="100" dirty="0">
                <a:latin typeface="宋体"/>
                <a:cs typeface="Times New Roman"/>
              </a:rPr>
              <a:t>”</a:t>
            </a:r>
            <a:r>
              <a:rPr lang="zh-CN" altLang="zh-CN" kern="100" dirty="0">
                <a:cs typeface="Times New Roman"/>
              </a:rPr>
              <a:t>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(4)</a:t>
            </a:r>
            <a:r>
              <a:rPr lang="zh-CN" altLang="zh-CN" kern="100" dirty="0">
                <a:cs typeface="Times New Roman"/>
              </a:rPr>
              <a:t>补充法</a:t>
            </a:r>
            <a:r>
              <a:rPr lang="en-US" altLang="zh-CN" kern="100" dirty="0">
                <a:cs typeface="Courier New"/>
              </a:rPr>
              <a:t>(</a:t>
            </a:r>
            <a:r>
              <a:rPr lang="zh-CN" altLang="zh-CN" kern="100" dirty="0">
                <a:cs typeface="Times New Roman"/>
              </a:rPr>
              <a:t>加法原理</a:t>
            </a:r>
            <a:r>
              <a:rPr lang="en-US" altLang="zh-CN" kern="100" dirty="0">
                <a:cs typeface="Courier New"/>
              </a:rPr>
              <a:t>)</a:t>
            </a:r>
            <a:r>
              <a:rPr lang="zh-CN" altLang="zh-CN" kern="100" dirty="0">
                <a:cs typeface="Times New Roman"/>
              </a:rPr>
              <a:t>：用</a:t>
            </a:r>
            <a:r>
              <a:rPr lang="zh-CN" altLang="zh-CN" u="wavy" kern="100" dirty="0">
                <a:cs typeface="Times New Roman"/>
              </a:rPr>
              <a:t>饲喂法研究甲状腺激素</a:t>
            </a:r>
            <a:r>
              <a:rPr lang="zh-CN" altLang="zh-CN" kern="100" dirty="0">
                <a:cs typeface="Times New Roman"/>
              </a:rPr>
              <a:t>，用</a:t>
            </a:r>
            <a:r>
              <a:rPr lang="zh-CN" altLang="zh-CN" u="wavy" kern="100" dirty="0">
                <a:cs typeface="Times New Roman"/>
              </a:rPr>
              <a:t>注射法研究胰岛素和生长激素</a:t>
            </a:r>
            <a:r>
              <a:rPr lang="zh-CN" altLang="zh-CN" kern="100" dirty="0">
                <a:cs typeface="Times New Roman"/>
              </a:rPr>
              <a:t>，用移植法研究性激素等。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(5)</a:t>
            </a:r>
            <a:r>
              <a:rPr lang="zh-CN" altLang="zh-CN" kern="100" dirty="0">
                <a:cs typeface="Times New Roman"/>
              </a:rPr>
              <a:t>减法原理：用阉割法、</a:t>
            </a:r>
            <a:r>
              <a:rPr lang="zh-CN" altLang="zh-CN" u="wavy" kern="100" dirty="0">
                <a:cs typeface="Times New Roman"/>
              </a:rPr>
              <a:t>摘除法</a:t>
            </a:r>
            <a:r>
              <a:rPr lang="zh-CN" altLang="zh-CN" kern="100" dirty="0">
                <a:cs typeface="Times New Roman"/>
              </a:rPr>
              <a:t>研究激素的作用；用酶解法研究肺炎链球菌体外转化实验。</a:t>
            </a:r>
            <a:endParaRPr lang="zh-CN" altLang="zh-CN" sz="1050" kern="100" dirty="0">
              <a:effectLst/>
              <a:latin typeface="宋体"/>
              <a:cs typeface="Courier New"/>
            </a:endParaRPr>
          </a:p>
        </p:txBody>
      </p:sp>
    </p:spTree>
    <p:extLst>
      <p:ext uri="{BB962C8B-B14F-4D97-AF65-F5344CB8AC3E}">
        <p14:creationId xmlns:p14="http://schemas.microsoft.com/office/powerpoint/2010/main" val="89324717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300951"/>
          </a:xfrm>
        </p:spPr>
        <p:txBody>
          <a:bodyPr/>
          <a:lstStyle/>
          <a:p>
            <a:pPr indent="609600">
              <a:lnSpc>
                <a:spcPct val="114000"/>
              </a:lnSpc>
              <a:spcAft>
                <a:spcPts val="0"/>
              </a:spcAft>
              <a:tabLst>
                <a:tab pos="5581015" algn="l"/>
              </a:tabLst>
            </a:pPr>
            <a:r>
              <a:rPr lang="zh-CN" altLang="zh-CN" kern="100" dirty="0">
                <a:cs typeface="Times New Roman"/>
              </a:rPr>
              <a:t>二、</a:t>
            </a:r>
            <a:r>
              <a:rPr lang="zh-CN" altLang="zh-CN" kern="100" dirty="0">
                <a:latin typeface="宋体"/>
                <a:ea typeface="Times New Roman"/>
                <a:cs typeface="Courier New"/>
              </a:rPr>
              <a:t> </a:t>
            </a:r>
            <a:r>
              <a:rPr lang="zh-CN" altLang="zh-CN" kern="100" dirty="0">
                <a:cs typeface="Times New Roman"/>
              </a:rPr>
              <a:t>多项选择题</a:t>
            </a:r>
            <a:endParaRPr lang="zh-CN" altLang="zh-CN" sz="1050" kern="100" dirty="0">
              <a:latin typeface="宋体"/>
              <a:cs typeface="Courier New"/>
            </a:endParaRPr>
          </a:p>
          <a:p>
            <a:pPr indent="612140">
              <a:lnSpc>
                <a:spcPct val="114000"/>
              </a:lnSpc>
              <a:spcAft>
                <a:spcPts val="0"/>
              </a:spcAft>
              <a:tabLst>
                <a:tab pos="5581015" algn="l"/>
              </a:tabLst>
            </a:pPr>
            <a:r>
              <a:rPr lang="en-US" altLang="zh-CN" sz="3200" b="1" kern="100" dirty="0">
                <a:solidFill>
                  <a:srgbClr val="CC4646"/>
                </a:solidFill>
                <a:cs typeface="Courier New"/>
              </a:rPr>
              <a:t>5.</a:t>
            </a:r>
            <a:r>
              <a:rPr lang="en-US" altLang="zh-CN" kern="100" dirty="0">
                <a:cs typeface="Courier New"/>
              </a:rPr>
              <a:t> (2024·</a:t>
            </a:r>
            <a:r>
              <a:rPr lang="zh-CN" altLang="zh-CN" kern="100" dirty="0">
                <a:cs typeface="Times New Roman"/>
              </a:rPr>
              <a:t>南通二调</a:t>
            </a:r>
            <a:r>
              <a:rPr lang="en-US" altLang="zh-CN" kern="100" dirty="0">
                <a:cs typeface="Courier New"/>
              </a:rPr>
              <a:t>)</a:t>
            </a:r>
            <a:r>
              <a:rPr lang="zh-CN" altLang="zh-CN" kern="100" dirty="0">
                <a:cs typeface="Times New Roman"/>
              </a:rPr>
              <a:t>为探究重金属</a:t>
            </a:r>
            <a:r>
              <a:rPr lang="en-US" altLang="zh-CN" kern="100" dirty="0">
                <a:cs typeface="Courier New"/>
              </a:rPr>
              <a:t>Cr</a:t>
            </a:r>
            <a:r>
              <a:rPr lang="en-US" altLang="zh-CN" kern="100" baseline="30000" dirty="0">
                <a:cs typeface="Courier New"/>
              </a:rPr>
              <a:t>6</a:t>
            </a:r>
            <a:r>
              <a:rPr lang="zh-CN" altLang="zh-CN" kern="100" baseline="30000" dirty="0">
                <a:cs typeface="Times New Roman"/>
              </a:rPr>
              <a:t>＋</a:t>
            </a:r>
            <a:r>
              <a:rPr lang="zh-CN" altLang="zh-CN" kern="100" dirty="0">
                <a:cs typeface="Times New Roman"/>
              </a:rPr>
              <a:t>对蚕豆根尖细胞有丝分裂的影响，将萌发的蚕豆种子在胚根长到</a:t>
            </a:r>
            <a:r>
              <a:rPr lang="en-US" altLang="zh-CN" kern="100" dirty="0">
                <a:cs typeface="Courier New"/>
              </a:rPr>
              <a:t>1 cm</a:t>
            </a:r>
            <a:r>
              <a:rPr lang="zh-CN" altLang="zh-CN" kern="100" dirty="0">
                <a:cs typeface="Times New Roman"/>
              </a:rPr>
              <a:t>时，转入盛有一定浓度</a:t>
            </a:r>
            <a:r>
              <a:rPr lang="en-US" altLang="zh-CN" kern="100" dirty="0">
                <a:cs typeface="Courier New"/>
              </a:rPr>
              <a:t>Cr</a:t>
            </a:r>
            <a:r>
              <a:rPr lang="en-US" altLang="zh-CN" kern="100" baseline="30000" dirty="0">
                <a:cs typeface="Courier New"/>
              </a:rPr>
              <a:t>6</a:t>
            </a:r>
            <a:r>
              <a:rPr lang="zh-CN" altLang="zh-CN" kern="100" baseline="30000" dirty="0">
                <a:cs typeface="Times New Roman"/>
              </a:rPr>
              <a:t>＋</a:t>
            </a:r>
            <a:r>
              <a:rPr lang="zh-CN" altLang="zh-CN" kern="100" dirty="0">
                <a:cs typeface="Times New Roman"/>
              </a:rPr>
              <a:t>溶液的培养皿中浸泡处理，每隔</a:t>
            </a:r>
            <a:r>
              <a:rPr lang="en-US" altLang="zh-CN" kern="100" dirty="0">
                <a:cs typeface="Courier New"/>
              </a:rPr>
              <a:t>24 h</a:t>
            </a:r>
            <a:r>
              <a:rPr lang="zh-CN" altLang="zh-CN" kern="100" dirty="0">
                <a:cs typeface="Times New Roman"/>
              </a:rPr>
              <a:t>更换溶液，处理</a:t>
            </a:r>
            <a:r>
              <a:rPr lang="en-US" altLang="zh-CN" kern="100" dirty="0">
                <a:cs typeface="Courier New"/>
              </a:rPr>
              <a:t>72 h</a:t>
            </a:r>
            <a:r>
              <a:rPr lang="zh-CN" altLang="zh-CN" kern="100" dirty="0">
                <a:cs typeface="Times New Roman"/>
              </a:rPr>
              <a:t>后，制作有丝分裂装片，镜检、观察，拍摄到如甲、乙所示的两幅图片，下列叙述正确的是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833" y="3645024"/>
            <a:ext cx="4599421" cy="23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占位符 1"/>
          <p:cNvSpPr txBox="1">
            <a:spLocks/>
          </p:cNvSpPr>
          <p:nvPr/>
        </p:nvSpPr>
        <p:spPr>
          <a:xfrm>
            <a:off x="490127" y="3286543"/>
            <a:ext cx="6863706" cy="3407151"/>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lnSpc>
                <a:spcPct val="114000"/>
              </a:lnSpc>
              <a:spcAft>
                <a:spcPts val="0"/>
              </a:spcAft>
              <a:tabLst>
                <a:tab pos="5581015" algn="l"/>
              </a:tabLst>
            </a:pPr>
            <a:r>
              <a:rPr lang="en-US" altLang="zh-CN" kern="100" dirty="0">
                <a:cs typeface="Courier New"/>
              </a:rPr>
              <a:t>A. </a:t>
            </a:r>
            <a:r>
              <a:rPr lang="zh-CN" altLang="zh-CN" kern="100" dirty="0">
                <a:cs typeface="Times New Roman"/>
              </a:rPr>
              <a:t>制作有丝分裂装片时解离的时间要适当，确保根尖组织细胞分散</a:t>
            </a:r>
            <a:endParaRPr lang="zh-CN" altLang="zh-CN" sz="1050" kern="100" dirty="0">
              <a:latin typeface="宋体"/>
              <a:cs typeface="Courier New"/>
            </a:endParaRPr>
          </a:p>
          <a:p>
            <a:pPr indent="609600">
              <a:lnSpc>
                <a:spcPct val="114000"/>
              </a:lnSpc>
              <a:spcAft>
                <a:spcPts val="0"/>
              </a:spcAft>
              <a:tabLst>
                <a:tab pos="5581015" algn="l"/>
              </a:tabLst>
            </a:pPr>
            <a:r>
              <a:rPr lang="en-US" altLang="zh-CN" kern="100" dirty="0">
                <a:cs typeface="Courier New"/>
              </a:rPr>
              <a:t>B. </a:t>
            </a:r>
            <a:r>
              <a:rPr lang="zh-CN" altLang="zh-CN" kern="100" dirty="0">
                <a:cs typeface="Times New Roman"/>
              </a:rPr>
              <a:t>装片中单层细胞区比多层细胞区更容易找到理想的分裂期细胞</a:t>
            </a:r>
            <a:endParaRPr lang="zh-CN" altLang="zh-CN" sz="1050" kern="100" dirty="0">
              <a:latin typeface="宋体"/>
              <a:cs typeface="Courier New"/>
            </a:endParaRPr>
          </a:p>
          <a:p>
            <a:pPr indent="609600">
              <a:lnSpc>
                <a:spcPct val="114000"/>
              </a:lnSpc>
              <a:spcAft>
                <a:spcPts val="0"/>
              </a:spcAft>
              <a:tabLst>
                <a:tab pos="5581015" algn="l"/>
              </a:tabLst>
            </a:pPr>
            <a:r>
              <a:rPr lang="en-US" altLang="zh-CN" kern="100" dirty="0">
                <a:cs typeface="Courier New"/>
              </a:rPr>
              <a:t>C. </a:t>
            </a:r>
            <a:r>
              <a:rPr lang="zh-CN" altLang="zh-CN" kern="100" dirty="0">
                <a:cs typeface="Times New Roman"/>
              </a:rPr>
              <a:t>图甲所示细胞中姐妹染色单体正在分离，部分染色体出现断裂现象</a:t>
            </a:r>
            <a:endParaRPr lang="zh-CN" altLang="zh-CN" sz="1050" kern="100" dirty="0">
              <a:latin typeface="宋体"/>
              <a:cs typeface="Courier New"/>
            </a:endParaRPr>
          </a:p>
          <a:p>
            <a:pPr indent="609600">
              <a:lnSpc>
                <a:spcPct val="114000"/>
              </a:lnSpc>
              <a:spcAft>
                <a:spcPts val="0"/>
              </a:spcAft>
              <a:tabLst>
                <a:tab pos="5581015" algn="l"/>
              </a:tabLst>
            </a:pPr>
            <a:r>
              <a:rPr lang="en-US" altLang="zh-CN" kern="100" dirty="0">
                <a:cs typeface="Courier New"/>
              </a:rPr>
              <a:t>D. </a:t>
            </a:r>
            <a:r>
              <a:rPr lang="zh-CN" altLang="zh-CN" kern="100" dirty="0">
                <a:cs typeface="Times New Roman"/>
              </a:rPr>
              <a:t>图乙所示细胞处于分裂末期，箭头所指微核是由断裂的染色体形成的</a:t>
            </a:r>
            <a:endParaRPr lang="zh-CN" altLang="zh-CN" sz="1050" kern="100" dirty="0">
              <a:effectLst/>
              <a:latin typeface="宋体"/>
              <a:cs typeface="Courier New"/>
            </a:endParaRPr>
          </a:p>
        </p:txBody>
      </p:sp>
      <p:sp>
        <p:nvSpPr>
          <p:cNvPr id="3" name="矩形 2"/>
          <p:cNvSpPr/>
          <p:nvPr/>
        </p:nvSpPr>
        <p:spPr>
          <a:xfrm>
            <a:off x="5861185" y="2835451"/>
            <a:ext cx="835485" cy="461665"/>
          </a:xfrm>
          <a:prstGeom prst="rect">
            <a:avLst/>
          </a:prstGeom>
        </p:spPr>
        <p:txBody>
          <a:bodyPr wrap="none">
            <a:spAutoFit/>
          </a:bodyPr>
          <a:lstStyle/>
          <a:p>
            <a:r>
              <a:rPr lang="en-US" altLang="zh-CN" dirty="0"/>
              <a:t>ABD</a:t>
            </a:r>
            <a:endParaRPr lang="zh-CN" altLang="en-US" dirty="0"/>
          </a:p>
        </p:txBody>
      </p:sp>
    </p:spTree>
    <p:extLst>
      <p:ext uri="{BB962C8B-B14F-4D97-AF65-F5344CB8AC3E}">
        <p14:creationId xmlns:p14="http://schemas.microsoft.com/office/powerpoint/2010/main" val="1118235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060848"/>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dirty="0">
                <a:solidFill>
                  <a:srgbClr val="044A7E"/>
                </a:solidFill>
                <a:latin typeface="Times New Roman"/>
                <a:ea typeface="黑体"/>
                <a:cs typeface="Times New Roman"/>
              </a:rPr>
              <a:t>【解析】</a:t>
            </a:r>
            <a:r>
              <a:rPr lang="zh-CN" altLang="zh-CN" kern="100" dirty="0">
                <a:solidFill>
                  <a:srgbClr val="000000"/>
                </a:solidFill>
                <a:latin typeface="Times New Roman"/>
                <a:ea typeface="黑体"/>
                <a:cs typeface="Times New Roman"/>
              </a:rPr>
              <a:t>制作洋葱根尖细胞有丝分裂装片时，解离的时间要适当，时间过短，细胞不能充分分散，时间过长，根尖过于酥软，</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正确；细胞重叠会影响观察效果，</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正确；图甲所示细胞中染色体的着丝粒排列在赤道板上，说明该细胞处于有丝分裂中期，</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错误；图乙所示细胞一分为二，处于分裂末期，箭头所指为断裂的染色体片段，这些片段在细胞分裂末期不能进入子细胞核，而成了细胞核外的团块，称为微核，</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182744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5533823"/>
          </a:xfrm>
        </p:spPr>
        <p:txBody>
          <a:bodyPr/>
          <a:lstStyle/>
          <a:p>
            <a:pPr indent="620395">
              <a:spcAft>
                <a:spcPts val="0"/>
              </a:spcAft>
              <a:tabLst>
                <a:tab pos="5581015" algn="l"/>
              </a:tabLst>
            </a:pPr>
            <a:r>
              <a:rPr lang="en-US" altLang="zh-CN" sz="3200" b="1" kern="100" dirty="0">
                <a:solidFill>
                  <a:srgbClr val="CC4646"/>
                </a:solidFill>
                <a:cs typeface="Courier New"/>
              </a:rPr>
              <a:t>6.</a:t>
            </a:r>
            <a:r>
              <a:rPr lang="en-US" altLang="zh-CN" kern="100" dirty="0">
                <a:cs typeface="Courier New"/>
              </a:rPr>
              <a:t> (2024·</a:t>
            </a:r>
            <a:r>
              <a:rPr lang="zh-CN" altLang="zh-CN" kern="100" dirty="0">
                <a:cs typeface="Times New Roman"/>
              </a:rPr>
              <a:t>常州</a:t>
            </a:r>
            <a:r>
              <a:rPr lang="en-US" altLang="zh-CN" kern="100" dirty="0">
                <a:cs typeface="Courier New"/>
              </a:rPr>
              <a:t>11</a:t>
            </a:r>
            <a:r>
              <a:rPr lang="zh-CN" altLang="zh-CN" kern="100" dirty="0">
                <a:cs typeface="Times New Roman"/>
              </a:rPr>
              <a:t>月调研</a:t>
            </a:r>
            <a:r>
              <a:rPr lang="en-US" altLang="zh-CN" kern="100" dirty="0">
                <a:cs typeface="Courier New"/>
              </a:rPr>
              <a:t>)</a:t>
            </a:r>
            <a:r>
              <a:rPr lang="zh-CN" altLang="zh-CN" kern="100" dirty="0">
                <a:cs typeface="Times New Roman"/>
              </a:rPr>
              <a:t>蛋白酶、强酸或强碱可以将明胶中蛋白质水解为氨基酸和短肽，在明胶培养基上形成水解圈。研究小组用相应的</a:t>
            </a:r>
            <a:r>
              <a:rPr lang="en-US" altLang="zh-CN" kern="100" dirty="0">
                <a:cs typeface="Courier New"/>
              </a:rPr>
              <a:t>pH</a:t>
            </a:r>
            <a:r>
              <a:rPr lang="zh-CN" altLang="zh-CN" kern="100" dirty="0">
                <a:cs typeface="Times New Roman"/>
              </a:rPr>
              <a:t>缓冲液配制蛋白酶液，探究</a:t>
            </a:r>
            <a:r>
              <a:rPr lang="en-US" altLang="zh-CN" kern="100" dirty="0">
                <a:latin typeface="宋体"/>
                <a:cs typeface="Times New Roman"/>
              </a:rPr>
              <a:t>“</a:t>
            </a:r>
            <a:r>
              <a:rPr lang="en-US" altLang="zh-CN" kern="100" dirty="0">
                <a:cs typeface="Courier New"/>
              </a:rPr>
              <a:t>pH</a:t>
            </a:r>
            <a:r>
              <a:rPr lang="zh-CN" altLang="zh-CN" kern="100" dirty="0">
                <a:cs typeface="Times New Roman"/>
              </a:rPr>
              <a:t>对碱性蛋白酶活性的影响</a:t>
            </a:r>
            <a:r>
              <a:rPr lang="en-US" altLang="zh-CN" kern="100" dirty="0">
                <a:latin typeface="宋体"/>
                <a:cs typeface="Times New Roman"/>
              </a:rPr>
              <a:t>”</a:t>
            </a:r>
            <a:r>
              <a:rPr lang="zh-CN" altLang="zh-CN" kern="100" dirty="0">
                <a:cs typeface="Times New Roman"/>
              </a:rPr>
              <a:t>，实验结果如图所示。下列叙述错误的是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endParaRPr lang="en-US" altLang="zh-CN" kern="100" dirty="0" smtClean="0">
              <a:cs typeface="Courier New"/>
            </a:endParaRPr>
          </a:p>
          <a:p>
            <a:pPr indent="609600">
              <a:spcAft>
                <a:spcPts val="0"/>
              </a:spcAft>
              <a:tabLst>
                <a:tab pos="5581015" algn="l"/>
              </a:tabLst>
            </a:pPr>
            <a:endParaRPr lang="en-US" altLang="zh-CN" kern="100" dirty="0">
              <a:cs typeface="Courier New"/>
            </a:endParaRPr>
          </a:p>
          <a:p>
            <a:pPr indent="609600">
              <a:spcAft>
                <a:spcPts val="0"/>
              </a:spcAft>
              <a:tabLst>
                <a:tab pos="5581015" algn="l"/>
              </a:tabLst>
            </a:pPr>
            <a:endParaRPr lang="en-US" altLang="zh-CN" kern="100" dirty="0" smtClean="0">
              <a:cs typeface="Courier New"/>
            </a:endParaRPr>
          </a:p>
          <a:p>
            <a:pPr indent="609600">
              <a:spcAft>
                <a:spcPts val="0"/>
              </a:spcAft>
              <a:tabLst>
                <a:tab pos="5581015" algn="l"/>
              </a:tabLst>
            </a:pPr>
            <a:r>
              <a:rPr lang="en-US" altLang="zh-CN" kern="100" dirty="0" smtClean="0">
                <a:cs typeface="Courier New"/>
              </a:rPr>
              <a:t>A</a:t>
            </a:r>
            <a:r>
              <a:rPr lang="en-US" altLang="zh-CN" kern="100" dirty="0">
                <a:cs typeface="Courier New"/>
              </a:rPr>
              <a:t>. </a:t>
            </a:r>
            <a:r>
              <a:rPr lang="zh-CN" altLang="zh-CN" kern="100" dirty="0">
                <a:cs typeface="Times New Roman"/>
              </a:rPr>
              <a:t>水解圈直径越大，说明蛋白酶的活性越高</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上述实验方法可以探究温度对蛋白酶活性的影响</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图中</a:t>
            </a:r>
            <a:r>
              <a:rPr lang="en-US" altLang="zh-CN" kern="100" dirty="0">
                <a:cs typeface="Courier New"/>
              </a:rPr>
              <a:t>pH</a:t>
            </a:r>
            <a:r>
              <a:rPr lang="zh-CN" altLang="zh-CN" kern="100" dirty="0">
                <a:cs typeface="Times New Roman"/>
              </a:rPr>
              <a:t>＝</a:t>
            </a:r>
            <a:r>
              <a:rPr lang="en-US" altLang="zh-CN" kern="100" dirty="0">
                <a:cs typeface="Courier New"/>
              </a:rPr>
              <a:t>3</a:t>
            </a:r>
            <a:r>
              <a:rPr lang="zh-CN" altLang="zh-CN" kern="100" dirty="0">
                <a:cs typeface="Times New Roman"/>
              </a:rPr>
              <a:t>组后续加入</a:t>
            </a:r>
            <a:r>
              <a:rPr lang="en-US" altLang="zh-CN" kern="100" dirty="0">
                <a:cs typeface="Courier New"/>
              </a:rPr>
              <a:t>pH</a:t>
            </a:r>
            <a:r>
              <a:rPr lang="zh-CN" altLang="zh-CN" kern="100" dirty="0">
                <a:cs typeface="Times New Roman"/>
              </a:rPr>
              <a:t>＝</a:t>
            </a:r>
            <a:r>
              <a:rPr lang="en-US" altLang="zh-CN" kern="100" dirty="0">
                <a:cs typeface="Courier New"/>
              </a:rPr>
              <a:t>10</a:t>
            </a:r>
            <a:r>
              <a:rPr lang="zh-CN" altLang="zh-CN" kern="100" dirty="0">
                <a:cs typeface="Times New Roman"/>
              </a:rPr>
              <a:t>的缓冲溶液，水解圈大小可能不变</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水解圈中的液体用双缩脲试剂检测不会呈现</a:t>
            </a:r>
            <a:r>
              <a:rPr lang="zh-CN" altLang="zh-CN" kern="100" dirty="0" smtClean="0">
                <a:cs typeface="Times New Roman"/>
              </a:rPr>
              <a:t>紫色</a:t>
            </a:r>
            <a:endParaRPr lang="zh-CN" altLang="zh-CN" sz="1050" kern="100" dirty="0">
              <a:latin typeface="宋体"/>
              <a:cs typeface="Courier New"/>
            </a:endParaRPr>
          </a:p>
        </p:txBody>
      </p:sp>
      <p:pic>
        <p:nvPicPr>
          <p:cNvPr id="7170" name="Picture 2" descr="C205.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133452" y="2699000"/>
            <a:ext cx="2812762" cy="26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20006" y="2648487"/>
            <a:ext cx="835485" cy="461665"/>
          </a:xfrm>
          <a:prstGeom prst="rect">
            <a:avLst/>
          </a:prstGeom>
        </p:spPr>
        <p:txBody>
          <a:bodyPr wrap="none">
            <a:spAutoFit/>
          </a:bodyPr>
          <a:lstStyle/>
          <a:p>
            <a:r>
              <a:rPr lang="en-US" altLang="zh-CN" dirty="0"/>
              <a:t>ABD</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348880"/>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蛋白酶、强酸或强碱可以将明胶中蛋白质水解为氨基酸和短肽，水解圈直径与缓冲液</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和酶活性有关，</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错误；探究温度对蛋白酶活性的影响，需在最适</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条件下设置多个温度梯度，用一个培养基不能设置多个温度梯度，</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错误；强酸、强碱均会使蛋白酶变性，图中</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组后续加入</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10</a:t>
            </a:r>
            <a:r>
              <a:rPr lang="zh-CN" altLang="zh-CN" kern="100" dirty="0">
                <a:solidFill>
                  <a:srgbClr val="000000"/>
                </a:solidFill>
                <a:latin typeface="Times New Roman"/>
                <a:ea typeface="黑体"/>
                <a:cs typeface="Times New Roman"/>
              </a:rPr>
              <a:t>的缓冲溶液，水解圈大小可能不变，</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正确；水解圈中的液体含有蛋白酶和短肽，故用双缩脲试剂检测会呈现紫色，</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25762"/>
            <a:ext cx="11286237" cy="5558445"/>
          </a:xfrm>
        </p:spPr>
        <p:txBody>
          <a:bodyPr/>
          <a:lstStyle/>
          <a:p>
            <a:pPr indent="609600">
              <a:lnSpc>
                <a:spcPct val="120000"/>
              </a:lnSpc>
              <a:spcAft>
                <a:spcPts val="0"/>
              </a:spcAft>
              <a:tabLst>
                <a:tab pos="5581015" algn="l"/>
              </a:tabLst>
            </a:pPr>
            <a:r>
              <a:rPr lang="zh-CN" altLang="zh-CN" kern="100" dirty="0">
                <a:cs typeface="Times New Roman"/>
              </a:rPr>
              <a:t>三、</a:t>
            </a:r>
            <a:r>
              <a:rPr lang="zh-CN" altLang="zh-CN" kern="100" dirty="0">
                <a:latin typeface="宋体"/>
                <a:ea typeface="Times New Roman"/>
                <a:cs typeface="Courier New"/>
              </a:rPr>
              <a:t> </a:t>
            </a:r>
            <a:r>
              <a:rPr lang="zh-CN" altLang="zh-CN" kern="100" dirty="0">
                <a:cs typeface="Times New Roman"/>
              </a:rPr>
              <a:t>非选择题</a:t>
            </a:r>
            <a:endParaRPr lang="zh-CN" altLang="zh-CN" sz="1050" kern="100" dirty="0">
              <a:latin typeface="宋体"/>
              <a:cs typeface="Courier New"/>
            </a:endParaRPr>
          </a:p>
          <a:p>
            <a:pPr indent="620395">
              <a:lnSpc>
                <a:spcPct val="120000"/>
              </a:lnSpc>
              <a:spcAft>
                <a:spcPts val="0"/>
              </a:spcAft>
              <a:tabLst>
                <a:tab pos="5581015" algn="l"/>
              </a:tabLst>
            </a:pPr>
            <a:r>
              <a:rPr lang="en-US" altLang="zh-CN" sz="3200" b="1" kern="100" dirty="0">
                <a:solidFill>
                  <a:srgbClr val="CC4646"/>
                </a:solidFill>
                <a:cs typeface="Courier New"/>
              </a:rPr>
              <a:t>7.</a:t>
            </a:r>
            <a:r>
              <a:rPr lang="en-US" altLang="zh-CN" kern="100" dirty="0">
                <a:cs typeface="Courier New"/>
              </a:rPr>
              <a:t> (2024·</a:t>
            </a:r>
            <a:r>
              <a:rPr lang="zh-CN" altLang="zh-CN" kern="100" dirty="0">
                <a:cs typeface="Times New Roman"/>
              </a:rPr>
              <a:t>海安中学</a:t>
            </a:r>
            <a:r>
              <a:rPr lang="en-US" altLang="zh-CN" kern="100" dirty="0">
                <a:cs typeface="Courier New"/>
              </a:rPr>
              <a:t>)</a:t>
            </a:r>
            <a:r>
              <a:rPr lang="zh-CN" altLang="zh-CN" kern="100" dirty="0">
                <a:cs typeface="Times New Roman"/>
              </a:rPr>
              <a:t>谷物中淀粉酶活性是影响啤酒发酵产酒的重要因素。某科研小组为寻找啤酒发酵的优良原料，比较了小麦、谷子、绿豆萌发前后淀粉酶活性，其实验过程及结果如下。分析回答：</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latin typeface="宋体"/>
                <a:cs typeface="Times New Roman"/>
              </a:rPr>
              <a:t>①</a:t>
            </a:r>
            <a:r>
              <a:rPr lang="zh-CN" altLang="zh-CN" kern="100" dirty="0">
                <a:cs typeface="Times New Roman"/>
              </a:rPr>
              <a:t>谷物的萌发：称取等量小麦、谷子、绿豆三种谷物的干种子，都均分为两份，其中一份浸泡</a:t>
            </a:r>
            <a:r>
              <a:rPr lang="en-US" altLang="zh-CN" kern="100" dirty="0">
                <a:cs typeface="Courier New"/>
              </a:rPr>
              <a:t>2.5 h</a:t>
            </a:r>
            <a:r>
              <a:rPr lang="zh-CN" altLang="zh-CN" kern="100" dirty="0">
                <a:cs typeface="Times New Roman"/>
              </a:rPr>
              <a:t>，放入</a:t>
            </a:r>
            <a:r>
              <a:rPr lang="en-US" altLang="zh-CN" kern="100" dirty="0">
                <a:cs typeface="Courier New"/>
              </a:rPr>
              <a:t>25 </a:t>
            </a:r>
            <a:r>
              <a:rPr lang="en-US" altLang="zh-CN" kern="100" dirty="0">
                <a:latin typeface="宋体"/>
                <a:cs typeface="Times New Roman"/>
              </a:rPr>
              <a:t>℃</a:t>
            </a:r>
            <a:r>
              <a:rPr lang="zh-CN" altLang="zh-CN" kern="100" dirty="0">
                <a:cs typeface="Times New Roman"/>
              </a:rPr>
              <a:t>恒温培养箱，至长出芽体为止。</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latin typeface="宋体"/>
                <a:cs typeface="Times New Roman"/>
              </a:rPr>
              <a:t>②</a:t>
            </a:r>
            <a:r>
              <a:rPr lang="zh-CN" altLang="zh-CN" kern="100" dirty="0">
                <a:cs typeface="Times New Roman"/>
              </a:rPr>
              <a:t>酶提取液的制备：将三种谷物的干种子和萌发种子分别置于研钵中，加入石英砂和等量蒸馏水研磨、离心，制备酶提取液。</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latin typeface="宋体"/>
                <a:cs typeface="Times New Roman"/>
              </a:rPr>
              <a:t>③</a:t>
            </a:r>
            <a:r>
              <a:rPr lang="zh-CN" altLang="zh-CN" kern="100" dirty="0">
                <a:cs typeface="Times New Roman"/>
              </a:rPr>
              <a:t>反应进程的控制：分别取</a:t>
            </a:r>
            <a:r>
              <a:rPr lang="en-US" altLang="zh-CN" kern="100" dirty="0">
                <a:latin typeface="宋体"/>
                <a:cs typeface="Times New Roman"/>
              </a:rPr>
              <a:t>②</a:t>
            </a:r>
            <a:r>
              <a:rPr lang="zh-CN" altLang="zh-CN" kern="100" dirty="0">
                <a:cs typeface="Times New Roman"/>
              </a:rPr>
              <a:t>制备的酶提取液</a:t>
            </a:r>
            <a:r>
              <a:rPr lang="en-US" altLang="zh-CN" kern="100" dirty="0">
                <a:cs typeface="Courier New"/>
              </a:rPr>
              <a:t>1 mL</a:t>
            </a:r>
            <a:r>
              <a:rPr lang="zh-CN" altLang="zh-CN" kern="100" dirty="0">
                <a:cs typeface="Times New Roman"/>
              </a:rPr>
              <a:t>置于不同的试管中，</a:t>
            </a:r>
            <a:r>
              <a:rPr lang="zh-CN" altLang="zh-CN" kern="100" dirty="0" smtClean="0">
                <a:cs typeface="Times New Roman"/>
              </a:rPr>
              <a:t>加入</a:t>
            </a:r>
            <a:r>
              <a:rPr lang="en-US" altLang="zh-CN" kern="100" dirty="0" smtClean="0">
                <a:cs typeface="Times New Roman"/>
              </a:rPr>
              <a:t>    </a:t>
            </a:r>
            <a:r>
              <a:rPr lang="en-US" altLang="zh-CN" kern="100" dirty="0" smtClean="0">
                <a:cs typeface="Courier New"/>
              </a:rPr>
              <a:t>1 </a:t>
            </a:r>
            <a:r>
              <a:rPr lang="en-US" altLang="zh-CN" kern="100" dirty="0">
                <a:cs typeface="Courier New"/>
              </a:rPr>
              <a:t>mL 1%</a:t>
            </a:r>
            <a:r>
              <a:rPr lang="zh-CN" altLang="zh-CN" kern="100" dirty="0">
                <a:cs typeface="Times New Roman"/>
              </a:rPr>
              <a:t>的淀粉溶液，</a:t>
            </a:r>
            <a:r>
              <a:rPr lang="en-US" altLang="zh-CN" kern="100" dirty="0">
                <a:cs typeface="Courier New"/>
              </a:rPr>
              <a:t>25 </a:t>
            </a:r>
            <a:r>
              <a:rPr lang="en-US" altLang="zh-CN" kern="100" dirty="0">
                <a:latin typeface="宋体"/>
                <a:cs typeface="Times New Roman"/>
              </a:rPr>
              <a:t>℃</a:t>
            </a:r>
            <a:r>
              <a:rPr lang="zh-CN" altLang="zh-CN" kern="100" dirty="0">
                <a:cs typeface="Times New Roman"/>
              </a:rPr>
              <a:t>保温</a:t>
            </a:r>
            <a:r>
              <a:rPr lang="en-US" altLang="zh-CN" kern="100" dirty="0">
                <a:cs typeface="Courier New"/>
              </a:rPr>
              <a:t>5 min</a:t>
            </a:r>
            <a:r>
              <a:rPr lang="zh-CN" altLang="zh-CN" kern="100" dirty="0">
                <a:cs typeface="Times New Roman"/>
              </a:rPr>
              <a:t>后，立即将试管放入沸水浴中保温</a:t>
            </a:r>
            <a:r>
              <a:rPr lang="en-US" altLang="zh-CN" kern="100" dirty="0">
                <a:cs typeface="Courier New"/>
              </a:rPr>
              <a:t>5 min</a:t>
            </a:r>
            <a:r>
              <a:rPr lang="zh-CN" altLang="zh-CN" kern="100" dirty="0">
                <a:cs typeface="Times New Roman"/>
              </a:rPr>
              <a:t>。</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latin typeface="宋体"/>
                <a:cs typeface="Times New Roman"/>
              </a:rPr>
              <a:t>④</a:t>
            </a:r>
            <a:r>
              <a:rPr lang="zh-CN" altLang="zh-CN" kern="100" dirty="0">
                <a:cs typeface="Times New Roman"/>
              </a:rPr>
              <a:t>吸光度的测定：在试管中加入？、摇匀、加热，当溶液由蓝色变为砖红色后，用分光光度计依次测定各试管的吸光度</a:t>
            </a:r>
            <a:r>
              <a:rPr lang="zh-CN" altLang="zh-CN" kern="100" dirty="0" smtClean="0">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340835"/>
            <a:ext cx="11286237" cy="984500"/>
          </a:xfrm>
        </p:spPr>
        <p:txBody>
          <a:bodyPr/>
          <a:lstStyle/>
          <a:p>
            <a:pPr indent="609600">
              <a:spcAft>
                <a:spcPts val="0"/>
              </a:spcAft>
              <a:tabLst>
                <a:tab pos="5581015" algn="l"/>
              </a:tabLst>
            </a:pPr>
            <a:r>
              <a:rPr lang="en-US" altLang="zh-CN" kern="100">
                <a:latin typeface="宋体"/>
                <a:cs typeface="Times New Roman"/>
              </a:rPr>
              <a:t>⑤</a:t>
            </a:r>
            <a:r>
              <a:rPr lang="zh-CN" altLang="zh-CN" kern="100" dirty="0">
                <a:cs typeface="Times New Roman"/>
              </a:rPr>
              <a:t>酶活性的计算：将测定值与标准麦芽糖溶液吸光度比对，计算出淀粉酶活性，结果如下：</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126765981"/>
              </p:ext>
            </p:extLst>
          </p:nvPr>
        </p:nvGraphicFramePr>
        <p:xfrm>
          <a:off x="612775" y="2417355"/>
          <a:ext cx="11015662" cy="1426464"/>
        </p:xfrm>
        <a:graphic>
          <a:graphicData uri="http://schemas.openxmlformats.org/drawingml/2006/table">
            <a:tbl>
              <a:tblPr/>
              <a:tblGrid>
                <a:gridCol w="6110509"/>
                <a:gridCol w="1635051"/>
                <a:gridCol w="1635051"/>
                <a:gridCol w="1635051"/>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名称</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小麦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谷子</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绿豆</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未萌发谷物的淀粉酶活性</a:t>
                      </a:r>
                      <a:r>
                        <a:rPr lang="en-US" sz="2400" kern="100">
                          <a:solidFill>
                            <a:srgbClr val="000000"/>
                          </a:solidFill>
                          <a:effectLst/>
                          <a:latin typeface="Times New Roman"/>
                          <a:ea typeface="黑体"/>
                          <a:cs typeface="Courier New"/>
                        </a:rPr>
                        <a:t>/(U·g</a:t>
                      </a:r>
                      <a:r>
                        <a:rPr lang="zh-CN" sz="2400" kern="100" baseline="30000">
                          <a:solidFill>
                            <a:srgbClr val="000000"/>
                          </a:solidFill>
                          <a:effectLst/>
                          <a:latin typeface="Times New Roman"/>
                          <a:ea typeface="黑体"/>
                          <a:cs typeface="Times New Roman"/>
                        </a:rPr>
                        <a:t>－</a:t>
                      </a:r>
                      <a:r>
                        <a:rPr lang="en-US" sz="2400" kern="100" baseline="30000">
                          <a:solidFill>
                            <a:srgbClr val="000000"/>
                          </a:solidFill>
                          <a:effectLst/>
                          <a:latin typeface="Times New Roman"/>
                          <a:ea typeface="黑体"/>
                          <a:cs typeface="Courier New"/>
                        </a:rPr>
                        <a:t>1</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0.028 9</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0.009 4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0.007 4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萌发谷物的淀粉酶活性</a:t>
                      </a:r>
                      <a:r>
                        <a:rPr lang="en-US" sz="2400" kern="100">
                          <a:solidFill>
                            <a:srgbClr val="000000"/>
                          </a:solidFill>
                          <a:effectLst/>
                          <a:latin typeface="Times New Roman"/>
                          <a:ea typeface="黑体"/>
                          <a:cs typeface="Courier New"/>
                        </a:rPr>
                        <a:t>/(U·g</a:t>
                      </a:r>
                      <a:r>
                        <a:rPr lang="zh-CN" sz="2400" kern="100" baseline="30000">
                          <a:solidFill>
                            <a:srgbClr val="000000"/>
                          </a:solidFill>
                          <a:effectLst/>
                          <a:latin typeface="Times New Roman"/>
                          <a:ea typeface="黑体"/>
                          <a:cs typeface="Times New Roman"/>
                        </a:rPr>
                        <a:t>－</a:t>
                      </a:r>
                      <a:r>
                        <a:rPr lang="en-US" sz="2400" kern="100" baseline="30000">
                          <a:solidFill>
                            <a:srgbClr val="000000"/>
                          </a:solidFill>
                          <a:effectLst/>
                          <a:latin typeface="Times New Roman"/>
                          <a:ea typeface="黑体"/>
                          <a:cs typeface="Courier New"/>
                        </a:rPr>
                        <a:t>1</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5</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1.764 5</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0.039 5</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占位符 1"/>
          <p:cNvSpPr txBox="1">
            <a:spLocks/>
          </p:cNvSpPr>
          <p:nvPr/>
        </p:nvSpPr>
        <p:spPr>
          <a:xfrm>
            <a:off x="490126" y="3864413"/>
            <a:ext cx="11286237" cy="2012859"/>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dirty="0">
                <a:cs typeface="Courier New"/>
              </a:rPr>
              <a:t>(1) </a:t>
            </a:r>
            <a:r>
              <a:rPr lang="zh-CN" altLang="zh-CN" kern="100" dirty="0">
                <a:cs typeface="Times New Roman"/>
              </a:rPr>
              <a:t>本研究的自变量有</a:t>
            </a:r>
            <a:r>
              <a:rPr lang="en-US" altLang="zh-CN" kern="100" dirty="0" smtClean="0">
                <a:cs typeface="Courier New"/>
              </a:rPr>
              <a:t>___________________________</a:t>
            </a:r>
            <a:r>
              <a:rPr lang="zh-CN" altLang="zh-CN" kern="100" dirty="0" smtClean="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(2) </a:t>
            </a:r>
            <a:r>
              <a:rPr lang="zh-CN" altLang="zh-CN" kern="100" dirty="0">
                <a:cs typeface="Times New Roman"/>
              </a:rPr>
              <a:t>步骤</a:t>
            </a:r>
            <a:r>
              <a:rPr lang="en-US" altLang="zh-CN" kern="100" dirty="0">
                <a:latin typeface="宋体"/>
                <a:cs typeface="Times New Roman"/>
              </a:rPr>
              <a:t>②</a:t>
            </a:r>
            <a:r>
              <a:rPr lang="zh-CN" altLang="zh-CN" kern="100" dirty="0">
                <a:cs typeface="Times New Roman"/>
              </a:rPr>
              <a:t>中加入</a:t>
            </a:r>
            <a:r>
              <a:rPr lang="en-US" altLang="zh-CN" kern="100" dirty="0">
                <a:latin typeface="宋体"/>
                <a:cs typeface="Times New Roman"/>
              </a:rPr>
              <a:t>“</a:t>
            </a:r>
            <a:r>
              <a:rPr lang="zh-CN" altLang="zh-CN" kern="100" dirty="0">
                <a:cs typeface="Times New Roman"/>
              </a:rPr>
              <a:t>石英砂</a:t>
            </a:r>
            <a:r>
              <a:rPr lang="en-US" altLang="zh-CN" kern="100" dirty="0">
                <a:latin typeface="宋体"/>
                <a:cs typeface="Times New Roman"/>
              </a:rPr>
              <a:t>”</a:t>
            </a:r>
            <a:r>
              <a:rPr lang="zh-CN" altLang="zh-CN" kern="100" dirty="0">
                <a:cs typeface="Times New Roman"/>
              </a:rPr>
              <a:t>的目的是</a:t>
            </a:r>
            <a:r>
              <a:rPr lang="en-US" altLang="zh-CN" kern="100" dirty="0" smtClean="0">
                <a:cs typeface="Courier New"/>
              </a:rPr>
              <a:t>________________________________</a:t>
            </a:r>
            <a:r>
              <a:rPr lang="zh-CN" altLang="zh-CN" kern="100" dirty="0" smtClean="0">
                <a:cs typeface="Times New Roman"/>
              </a:rPr>
              <a:t>；</a:t>
            </a:r>
            <a:r>
              <a:rPr lang="zh-CN" altLang="zh-CN" kern="100" dirty="0">
                <a:cs typeface="Times New Roman"/>
              </a:rPr>
              <a:t>步骤</a:t>
            </a:r>
            <a:r>
              <a:rPr lang="en-US" altLang="zh-CN" kern="100" dirty="0">
                <a:latin typeface="宋体"/>
                <a:cs typeface="Times New Roman"/>
              </a:rPr>
              <a:t>③</a:t>
            </a:r>
            <a:r>
              <a:rPr lang="zh-CN" altLang="zh-CN" kern="100" dirty="0">
                <a:cs typeface="Times New Roman"/>
              </a:rPr>
              <a:t>中立即将试管在沸水浴中保温</a:t>
            </a:r>
            <a:r>
              <a:rPr lang="en-US" altLang="zh-CN" kern="100" dirty="0">
                <a:cs typeface="Courier New"/>
              </a:rPr>
              <a:t>5 min</a:t>
            </a:r>
            <a:r>
              <a:rPr lang="zh-CN" altLang="zh-CN" kern="100" dirty="0">
                <a:cs typeface="Times New Roman"/>
              </a:rPr>
              <a:t>的作用是</a:t>
            </a:r>
            <a:r>
              <a:rPr lang="en-US" altLang="zh-CN" kern="100" dirty="0" smtClean="0">
                <a:cs typeface="Courier New"/>
              </a:rPr>
              <a:t>___________________________</a:t>
            </a:r>
            <a:r>
              <a:rPr lang="zh-CN" altLang="zh-CN" kern="100" dirty="0" smtClean="0">
                <a:cs typeface="Times New Roman"/>
              </a:rPr>
              <a:t>，</a:t>
            </a:r>
            <a:r>
              <a:rPr lang="zh-CN" altLang="zh-CN" kern="100" dirty="0">
                <a:cs typeface="Times New Roman"/>
              </a:rPr>
              <a:t>避免因吸光度测定先后对实验结果的影响；步骤</a:t>
            </a:r>
            <a:r>
              <a:rPr lang="en-US" altLang="zh-CN" kern="100" dirty="0">
                <a:latin typeface="宋体"/>
                <a:cs typeface="Times New Roman"/>
              </a:rPr>
              <a:t>④“</a:t>
            </a:r>
            <a:r>
              <a:rPr lang="zh-CN" altLang="zh-CN" kern="100" dirty="0">
                <a:cs typeface="Times New Roman"/>
              </a:rPr>
              <a:t>？</a:t>
            </a:r>
            <a:r>
              <a:rPr lang="en-US" altLang="zh-CN" kern="100" dirty="0">
                <a:latin typeface="宋体"/>
                <a:cs typeface="Times New Roman"/>
              </a:rPr>
              <a:t>”</a:t>
            </a:r>
            <a:r>
              <a:rPr lang="zh-CN" altLang="zh-CN" kern="100" dirty="0">
                <a:cs typeface="Times New Roman"/>
              </a:rPr>
              <a:t>加入的试剂是</a:t>
            </a:r>
            <a:r>
              <a:rPr lang="en-US" altLang="zh-CN" kern="100" dirty="0" smtClean="0">
                <a:cs typeface="Courier New"/>
              </a:rPr>
              <a:t>________</a:t>
            </a:r>
            <a:r>
              <a:rPr lang="zh-CN" altLang="zh-CN" kern="100" dirty="0" smtClean="0">
                <a:cs typeface="Times New Roman"/>
              </a:rPr>
              <a:t>。</a:t>
            </a:r>
            <a:endParaRPr lang="zh-CN" altLang="zh-CN" sz="1050" kern="100" dirty="0">
              <a:latin typeface="宋体"/>
              <a:cs typeface="Courier New"/>
            </a:endParaRPr>
          </a:p>
        </p:txBody>
      </p:sp>
      <p:sp>
        <p:nvSpPr>
          <p:cNvPr id="5" name="矩形 4"/>
          <p:cNvSpPr/>
          <p:nvPr/>
        </p:nvSpPr>
        <p:spPr>
          <a:xfrm>
            <a:off x="4354121" y="3862623"/>
            <a:ext cx="3570208" cy="461665"/>
          </a:xfrm>
          <a:prstGeom prst="rect">
            <a:avLst/>
          </a:prstGeom>
        </p:spPr>
        <p:txBody>
          <a:bodyPr wrap="none">
            <a:spAutoFit/>
          </a:bodyPr>
          <a:lstStyle/>
          <a:p>
            <a:pPr algn="ctr"/>
            <a:r>
              <a:rPr lang="zh-CN" altLang="zh-CN" dirty="0"/>
              <a:t>谷物种类、谷物是否萌发</a:t>
            </a:r>
            <a:endParaRPr lang="zh-CN" altLang="en-US" dirty="0"/>
          </a:p>
        </p:txBody>
      </p:sp>
      <p:sp>
        <p:nvSpPr>
          <p:cNvPr id="6" name="矩形 5"/>
          <p:cNvSpPr/>
          <p:nvPr/>
        </p:nvSpPr>
        <p:spPr>
          <a:xfrm>
            <a:off x="6366021" y="4360334"/>
            <a:ext cx="4801314" cy="461665"/>
          </a:xfrm>
          <a:prstGeom prst="rect">
            <a:avLst/>
          </a:prstGeom>
        </p:spPr>
        <p:txBody>
          <a:bodyPr wrap="none">
            <a:spAutoFit/>
          </a:bodyPr>
          <a:lstStyle/>
          <a:p>
            <a:pPr algn="ctr"/>
            <a:r>
              <a:rPr lang="zh-CN" altLang="zh-CN" kern="100" spc="-150">
                <a:latin typeface="Times New Roman"/>
                <a:ea typeface="黑体"/>
                <a:cs typeface="Times New Roman"/>
              </a:rPr>
              <a:t>使研磨更充分，便于酶提取液的制备</a:t>
            </a:r>
            <a:endParaRPr lang="zh-CN" altLang="en-US" spc="-150" dirty="0"/>
          </a:p>
        </p:txBody>
      </p:sp>
      <p:sp>
        <p:nvSpPr>
          <p:cNvPr id="7" name="矩形 6"/>
          <p:cNvSpPr/>
          <p:nvPr/>
        </p:nvSpPr>
        <p:spPr>
          <a:xfrm>
            <a:off x="7189151" y="4834896"/>
            <a:ext cx="4224233" cy="461665"/>
          </a:xfrm>
          <a:prstGeom prst="rect">
            <a:avLst/>
          </a:prstGeom>
        </p:spPr>
        <p:txBody>
          <a:bodyPr wrap="none">
            <a:spAutoFit/>
          </a:bodyPr>
          <a:lstStyle/>
          <a:p>
            <a:pPr algn="ctr"/>
            <a:r>
              <a:rPr lang="zh-CN" altLang="zh-CN" kern="100" spc="-150">
                <a:latin typeface="Times New Roman"/>
                <a:ea typeface="黑体"/>
                <a:cs typeface="Times New Roman"/>
              </a:rPr>
              <a:t>快速使酶失活，使反应同时终止</a:t>
            </a:r>
            <a:endParaRPr lang="zh-CN" altLang="en-US" spc="-150" dirty="0"/>
          </a:p>
        </p:txBody>
      </p:sp>
      <p:sp>
        <p:nvSpPr>
          <p:cNvPr id="8" name="矩形 7"/>
          <p:cNvSpPr/>
          <p:nvPr/>
        </p:nvSpPr>
        <p:spPr>
          <a:xfrm>
            <a:off x="9925455" y="5297675"/>
            <a:ext cx="1415772" cy="461665"/>
          </a:xfrm>
          <a:prstGeom prst="rect">
            <a:avLst/>
          </a:prstGeom>
        </p:spPr>
        <p:txBody>
          <a:bodyPr wrap="none">
            <a:spAutoFit/>
          </a:bodyPr>
          <a:lstStyle/>
          <a:p>
            <a:pPr algn="ctr"/>
            <a:r>
              <a:rPr lang="zh-CN" altLang="zh-CN" kern="100">
                <a:latin typeface="Times New Roman"/>
                <a:ea typeface="黑体"/>
                <a:cs typeface="Times New Roman"/>
              </a:rPr>
              <a:t>斐林试剂</a:t>
            </a:r>
            <a:endParaRPr lang="zh-CN" altLang="en-US" dirty="0"/>
          </a:p>
        </p:txBody>
      </p:sp>
    </p:spTree>
    <p:extLst>
      <p:ext uri="{BB962C8B-B14F-4D97-AF65-F5344CB8AC3E}">
        <p14:creationId xmlns:p14="http://schemas.microsoft.com/office/powerpoint/2010/main" val="1472061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11082"/>
            <a:ext cx="11286237" cy="5802294"/>
          </a:xfrm>
        </p:spPr>
        <p:txBody>
          <a:bodyPr/>
          <a:lstStyle/>
          <a:p>
            <a:pPr indent="609600">
              <a:lnSpc>
                <a:spcPct val="125000"/>
              </a:lnSpc>
              <a:spcAft>
                <a:spcPts val="0"/>
              </a:spcAft>
              <a:tabLst>
                <a:tab pos="5581015" algn="l"/>
              </a:tabLst>
            </a:pPr>
            <a:r>
              <a:rPr lang="en-US" altLang="zh-CN" kern="100" dirty="0">
                <a:cs typeface="Courier New"/>
              </a:rPr>
              <a:t>(3) </a:t>
            </a:r>
            <a:r>
              <a:rPr lang="zh-CN" altLang="zh-CN" kern="100" dirty="0">
                <a:cs typeface="Times New Roman"/>
              </a:rPr>
              <a:t>实验结果表明，谷物萌发过程中淀粉酶活性</a:t>
            </a:r>
            <a:r>
              <a:rPr lang="en-US" altLang="zh-CN" kern="100" dirty="0">
                <a:cs typeface="Courier New"/>
              </a:rPr>
              <a:t>______</a:t>
            </a:r>
            <a:r>
              <a:rPr lang="zh-CN" altLang="zh-CN" kern="100" dirty="0">
                <a:cs typeface="Times New Roman"/>
              </a:rPr>
              <a:t>，其意义是</a:t>
            </a:r>
            <a:r>
              <a:rPr lang="en-US" altLang="zh-CN" kern="100" dirty="0" smtClean="0">
                <a:cs typeface="Courier New"/>
              </a:rPr>
              <a:t>_________ </a:t>
            </a:r>
            <a:r>
              <a:rPr lang="en-US" altLang="zh-CN" kern="100" dirty="0" smtClean="0">
                <a:cs typeface="Courier New"/>
              </a:rPr>
              <a:t>_______________________________</a:t>
            </a:r>
            <a:r>
              <a:rPr lang="zh-CN" altLang="zh-CN" kern="100" dirty="0" smtClean="0">
                <a:cs typeface="Times New Roman"/>
              </a:rPr>
              <a:t>。</a:t>
            </a:r>
            <a:endParaRPr lang="zh-CN" altLang="zh-CN" sz="1050" kern="100" dirty="0">
              <a:latin typeface="宋体"/>
              <a:cs typeface="Courier New"/>
            </a:endParaRPr>
          </a:p>
          <a:p>
            <a:pPr indent="609600">
              <a:lnSpc>
                <a:spcPct val="125000"/>
              </a:lnSpc>
              <a:spcAft>
                <a:spcPts val="0"/>
              </a:spcAft>
              <a:tabLst>
                <a:tab pos="5581015" algn="l"/>
              </a:tabLst>
            </a:pPr>
            <a:r>
              <a:rPr lang="en-US" altLang="zh-CN" kern="100" dirty="0">
                <a:cs typeface="Courier New"/>
              </a:rPr>
              <a:t>(4) </a:t>
            </a:r>
            <a:r>
              <a:rPr lang="zh-CN" altLang="zh-CN" kern="100" dirty="0">
                <a:cs typeface="Times New Roman"/>
              </a:rPr>
              <a:t>本实验对生产实践的指导意义是应优先选择</a:t>
            </a:r>
            <a:r>
              <a:rPr lang="en-US" altLang="zh-CN" kern="100" dirty="0" smtClean="0">
                <a:cs typeface="Courier New"/>
              </a:rPr>
              <a:t>________________</a:t>
            </a:r>
            <a:r>
              <a:rPr lang="zh-CN" altLang="zh-CN" kern="100" dirty="0" smtClean="0">
                <a:cs typeface="Times New Roman"/>
              </a:rPr>
              <a:t>作为</a:t>
            </a:r>
            <a:r>
              <a:rPr lang="zh-CN" altLang="zh-CN" kern="100" dirty="0">
                <a:cs typeface="Times New Roman"/>
              </a:rPr>
              <a:t>啤酒发酵的原料。</a:t>
            </a:r>
            <a:endParaRPr lang="zh-CN" altLang="zh-CN" sz="1050" kern="100" dirty="0">
              <a:latin typeface="宋体"/>
              <a:cs typeface="Courier New"/>
            </a:endParaRPr>
          </a:p>
          <a:p>
            <a:pPr indent="609600">
              <a:lnSpc>
                <a:spcPct val="125000"/>
              </a:lnSpc>
              <a:spcAft>
                <a:spcPts val="0"/>
              </a:spcAft>
              <a:tabLst>
                <a:tab pos="5581015" algn="l"/>
              </a:tabLst>
            </a:pPr>
            <a:r>
              <a:rPr lang="en-US" altLang="zh-CN" kern="100" dirty="0">
                <a:cs typeface="Courier New"/>
              </a:rPr>
              <a:t>(5) </a:t>
            </a:r>
            <a:r>
              <a:rPr lang="zh-CN" altLang="zh-CN" kern="100" dirty="0">
                <a:cs typeface="Times New Roman"/>
              </a:rPr>
              <a:t>敲除酿酒酵母中的蛋白酶基因，减少发酵液中蛋白的水解，有助于增强啤酒泡沫的稳定性，从而改善啤酒的品质。用酪蛋白固体培养基筛选突变体，野生型可以水解酪蛋白，在菌落周围形成透明圈。需要筛选透明圈</a:t>
            </a:r>
            <a:r>
              <a:rPr lang="en-US" altLang="zh-CN" kern="100" dirty="0">
                <a:cs typeface="Courier New"/>
              </a:rPr>
              <a:t>______(</a:t>
            </a:r>
            <a:r>
              <a:rPr lang="zh-CN" altLang="zh-CN" kern="100" dirty="0">
                <a:cs typeface="Times New Roman"/>
              </a:rPr>
              <a:t>选填</a:t>
            </a:r>
            <a:r>
              <a:rPr lang="en-US" altLang="zh-CN" kern="100" dirty="0">
                <a:latin typeface="宋体"/>
                <a:cs typeface="Times New Roman"/>
              </a:rPr>
              <a:t>“</a:t>
            </a:r>
            <a:r>
              <a:rPr lang="zh-CN" altLang="zh-CN" kern="100" dirty="0">
                <a:cs typeface="Times New Roman"/>
              </a:rPr>
              <a:t>较大</a:t>
            </a:r>
            <a:r>
              <a:rPr lang="en-US" altLang="zh-CN" kern="100" dirty="0">
                <a:latin typeface="宋体"/>
                <a:cs typeface="Times New Roman"/>
              </a:rPr>
              <a:t>”</a:t>
            </a:r>
            <a:r>
              <a:rPr lang="zh-CN" altLang="zh-CN" kern="100" dirty="0">
                <a:cs typeface="Times New Roman"/>
              </a:rPr>
              <a:t>或</a:t>
            </a:r>
            <a:r>
              <a:rPr lang="en-US" altLang="zh-CN" kern="100" dirty="0">
                <a:latin typeface="宋体"/>
                <a:cs typeface="Times New Roman"/>
              </a:rPr>
              <a:t>“</a:t>
            </a:r>
            <a:r>
              <a:rPr lang="zh-CN" altLang="zh-CN" kern="100" dirty="0">
                <a:cs typeface="Times New Roman"/>
              </a:rPr>
              <a:t>较小</a:t>
            </a:r>
            <a:r>
              <a:rPr lang="en-US" altLang="zh-CN" kern="100" dirty="0">
                <a:latin typeface="宋体"/>
                <a:cs typeface="Times New Roman"/>
              </a:rPr>
              <a:t>”</a:t>
            </a:r>
            <a:r>
              <a:rPr lang="en-US" altLang="zh-CN" kern="100" dirty="0">
                <a:cs typeface="Courier New"/>
              </a:rPr>
              <a:t>)</a:t>
            </a:r>
            <a:r>
              <a:rPr lang="zh-CN" altLang="zh-CN" kern="100" dirty="0">
                <a:cs typeface="Times New Roman"/>
              </a:rPr>
              <a:t>的菌落，表明其蛋白酶活性</a:t>
            </a:r>
            <a:r>
              <a:rPr lang="en-US" altLang="zh-CN" kern="100" dirty="0">
                <a:cs typeface="Courier New"/>
              </a:rPr>
              <a:t>___(</a:t>
            </a:r>
            <a:r>
              <a:rPr lang="zh-CN" altLang="zh-CN" kern="100" dirty="0">
                <a:cs typeface="Times New Roman"/>
              </a:rPr>
              <a:t>选填</a:t>
            </a:r>
            <a:r>
              <a:rPr lang="en-US" altLang="zh-CN" kern="100" dirty="0">
                <a:latin typeface="宋体"/>
                <a:cs typeface="Times New Roman"/>
              </a:rPr>
              <a:t>“</a:t>
            </a:r>
            <a:r>
              <a:rPr lang="zh-CN" altLang="zh-CN" kern="100" dirty="0">
                <a:cs typeface="Times New Roman"/>
              </a:rPr>
              <a:t>强</a:t>
            </a:r>
            <a:r>
              <a:rPr lang="en-US" altLang="zh-CN" kern="100" dirty="0">
                <a:latin typeface="宋体"/>
                <a:cs typeface="Times New Roman"/>
              </a:rPr>
              <a:t>”</a:t>
            </a:r>
            <a:r>
              <a:rPr lang="zh-CN" altLang="zh-CN" kern="100" dirty="0">
                <a:cs typeface="Times New Roman"/>
              </a:rPr>
              <a:t>或</a:t>
            </a:r>
            <a:r>
              <a:rPr lang="en-US" altLang="zh-CN" kern="100" dirty="0">
                <a:latin typeface="宋体"/>
                <a:cs typeface="Times New Roman"/>
              </a:rPr>
              <a:t>“</a:t>
            </a:r>
            <a:r>
              <a:rPr lang="zh-CN" altLang="zh-CN" kern="100" dirty="0">
                <a:cs typeface="Times New Roman"/>
              </a:rPr>
              <a:t>弱</a:t>
            </a:r>
            <a:r>
              <a:rPr lang="en-US" altLang="zh-CN" kern="100" dirty="0">
                <a:latin typeface="宋体"/>
                <a:cs typeface="Times New Roman"/>
              </a:rPr>
              <a:t>”</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lnSpc>
                <a:spcPct val="125000"/>
              </a:lnSpc>
              <a:spcAft>
                <a:spcPts val="0"/>
              </a:spcAft>
              <a:tabLst>
                <a:tab pos="5581015" algn="l"/>
              </a:tabLst>
            </a:pPr>
            <a:r>
              <a:rPr lang="en-US" altLang="zh-CN" kern="100" dirty="0">
                <a:cs typeface="Courier New"/>
              </a:rPr>
              <a:t>(6) </a:t>
            </a:r>
            <a:r>
              <a:rPr lang="zh-CN" altLang="zh-CN" kern="100" dirty="0">
                <a:cs typeface="Times New Roman"/>
              </a:rPr>
              <a:t>啤酒发酵时具有活力的酵母需达到一定的数量，故在菌种活化的过程中，需定时取样，检测酵母的生长状况。若某次样品经</a:t>
            </a:r>
            <a:r>
              <a:rPr lang="en-US" altLang="zh-CN" kern="100" dirty="0">
                <a:cs typeface="Courier New"/>
              </a:rPr>
              <a:t>2</a:t>
            </a:r>
            <a:r>
              <a:rPr lang="zh-CN" altLang="zh-CN" kern="100" dirty="0">
                <a:cs typeface="Times New Roman"/>
              </a:rPr>
              <a:t>次</a:t>
            </a:r>
            <a:r>
              <a:rPr lang="en-US" altLang="zh-CN" kern="100" dirty="0">
                <a:cs typeface="Courier New"/>
              </a:rPr>
              <a:t>10</a:t>
            </a:r>
            <a:r>
              <a:rPr lang="zh-CN" altLang="zh-CN" kern="100" dirty="0">
                <a:cs typeface="Times New Roman"/>
              </a:rPr>
              <a:t>倍稀释后，经等体积台盼蓝染色，在</a:t>
            </a:r>
            <a:r>
              <a:rPr lang="en-US" altLang="zh-CN" kern="100" dirty="0">
                <a:cs typeface="Courier New"/>
              </a:rPr>
              <a:t>25</a:t>
            </a:r>
            <a:r>
              <a:rPr lang="en-US" altLang="zh-CN" kern="100" dirty="0">
                <a:latin typeface="宋体"/>
                <a:cs typeface="Times New Roman"/>
              </a:rPr>
              <a:t>×</a:t>
            </a:r>
            <a:r>
              <a:rPr lang="en-US" altLang="zh-CN" kern="100" dirty="0">
                <a:cs typeface="Courier New"/>
              </a:rPr>
              <a:t>16</a:t>
            </a:r>
            <a:r>
              <a:rPr lang="zh-CN" altLang="zh-CN" kern="100" dirty="0">
                <a:cs typeface="Times New Roman"/>
              </a:rPr>
              <a:t>型血细胞计数板上计数</a:t>
            </a:r>
            <a:r>
              <a:rPr lang="en-US" altLang="zh-CN" kern="100" dirty="0">
                <a:cs typeface="Courier New"/>
              </a:rPr>
              <a:t>___</a:t>
            </a:r>
            <a:r>
              <a:rPr lang="zh-CN" altLang="zh-CN" kern="100" dirty="0">
                <a:cs typeface="Times New Roman"/>
              </a:rPr>
              <a:t>色细胞，</a:t>
            </a:r>
            <a:r>
              <a:rPr lang="en-US" altLang="zh-CN" kern="100" dirty="0">
                <a:cs typeface="Courier New"/>
              </a:rPr>
              <a:t>5</a:t>
            </a:r>
            <a:r>
              <a:rPr lang="zh-CN" altLang="zh-CN" kern="100" dirty="0">
                <a:cs typeface="Times New Roman"/>
              </a:rPr>
              <a:t>个中格中的细胞数为</a:t>
            </a:r>
            <a:r>
              <a:rPr lang="en-US" altLang="zh-CN" kern="100" dirty="0">
                <a:cs typeface="Courier New"/>
              </a:rPr>
              <a:t>244</a:t>
            </a:r>
            <a:r>
              <a:rPr lang="zh-CN" altLang="zh-CN" kern="100" dirty="0">
                <a:cs typeface="Times New Roman"/>
              </a:rPr>
              <a:t>个，该样品中活酵母细胞的密度为</a:t>
            </a:r>
            <a:r>
              <a:rPr lang="en-US" altLang="zh-CN" kern="100" dirty="0" smtClean="0">
                <a:cs typeface="Courier New"/>
              </a:rPr>
              <a:t>_____________</a:t>
            </a:r>
            <a:r>
              <a:rPr lang="zh-CN" altLang="zh-CN" kern="100" dirty="0" smtClean="0">
                <a:cs typeface="Times New Roman"/>
              </a:rPr>
              <a:t>个</a:t>
            </a:r>
            <a:r>
              <a:rPr lang="zh-CN" altLang="zh-CN" kern="100" dirty="0">
                <a:cs typeface="Times New Roman"/>
              </a:rPr>
              <a:t>细胞</a:t>
            </a:r>
            <a:r>
              <a:rPr lang="en-US" altLang="zh-CN" kern="100" dirty="0">
                <a:cs typeface="Courier New"/>
              </a:rPr>
              <a:t>·mL</a:t>
            </a:r>
            <a:r>
              <a:rPr lang="zh-CN" altLang="zh-CN" kern="100" baseline="30000" dirty="0">
                <a:cs typeface="Times New Roman"/>
              </a:rPr>
              <a:t>－</a:t>
            </a:r>
            <a:r>
              <a:rPr lang="en-US" altLang="zh-CN" kern="100" baseline="30000" dirty="0">
                <a:cs typeface="Courier New"/>
              </a:rPr>
              <a:t>1</a:t>
            </a:r>
            <a:r>
              <a:rPr lang="zh-CN" altLang="zh-CN" kern="100" dirty="0">
                <a:cs typeface="Times New Roman"/>
              </a:rPr>
              <a:t>。</a:t>
            </a:r>
            <a:endParaRPr lang="zh-CN" altLang="zh-CN" sz="1050" kern="100" dirty="0">
              <a:effectLst/>
              <a:latin typeface="宋体"/>
              <a:cs typeface="Courier New"/>
            </a:endParaRPr>
          </a:p>
        </p:txBody>
      </p:sp>
      <p:sp>
        <p:nvSpPr>
          <p:cNvPr id="3" name="矩形 2"/>
          <p:cNvSpPr/>
          <p:nvPr/>
        </p:nvSpPr>
        <p:spPr>
          <a:xfrm>
            <a:off x="7860373" y="992303"/>
            <a:ext cx="800219" cy="461665"/>
          </a:xfrm>
          <a:prstGeom prst="rect">
            <a:avLst/>
          </a:prstGeom>
        </p:spPr>
        <p:txBody>
          <a:bodyPr wrap="none">
            <a:spAutoFit/>
          </a:bodyPr>
          <a:lstStyle/>
          <a:p>
            <a:pPr algn="ctr"/>
            <a:r>
              <a:rPr lang="zh-CN" altLang="zh-CN" kern="100" dirty="0">
                <a:latin typeface="Times New Roman"/>
                <a:ea typeface="黑体"/>
                <a:cs typeface="Times New Roman"/>
              </a:rPr>
              <a:t>升高</a:t>
            </a:r>
            <a:endParaRPr lang="zh-CN" altLang="en-US" dirty="0"/>
          </a:p>
        </p:txBody>
      </p:sp>
      <p:sp>
        <p:nvSpPr>
          <p:cNvPr id="4" name="文本占位符 1"/>
          <p:cNvSpPr txBox="1">
            <a:spLocks/>
          </p:cNvSpPr>
          <p:nvPr/>
        </p:nvSpPr>
        <p:spPr>
          <a:xfrm>
            <a:off x="490126" y="922853"/>
            <a:ext cx="11286237" cy="98450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861550">
              <a:spcAft>
                <a:spcPts val="0"/>
              </a:spcAft>
              <a:tabLst>
                <a:tab pos="5581015" algn="l"/>
              </a:tabLst>
            </a:pPr>
            <a:r>
              <a:rPr lang="zh-CN" altLang="zh-CN" kern="100" dirty="0">
                <a:solidFill>
                  <a:srgbClr val="FF0000"/>
                </a:solidFill>
                <a:cs typeface="Times New Roman"/>
              </a:rPr>
              <a:t>使淀粉水解，为种子萌发提供物质和能量</a:t>
            </a:r>
            <a:endParaRPr lang="zh-CN" altLang="zh-CN" sz="1050" kern="100" dirty="0">
              <a:effectLst/>
              <a:latin typeface="宋体"/>
              <a:cs typeface="Courier New"/>
            </a:endParaRPr>
          </a:p>
        </p:txBody>
      </p:sp>
      <p:sp>
        <p:nvSpPr>
          <p:cNvPr id="6" name="矩形 5"/>
          <p:cNvSpPr/>
          <p:nvPr/>
        </p:nvSpPr>
        <p:spPr>
          <a:xfrm>
            <a:off x="7560766" y="1906703"/>
            <a:ext cx="2339102" cy="461665"/>
          </a:xfrm>
          <a:prstGeom prst="rect">
            <a:avLst/>
          </a:prstGeom>
        </p:spPr>
        <p:txBody>
          <a:bodyPr wrap="none">
            <a:spAutoFit/>
          </a:bodyPr>
          <a:lstStyle/>
          <a:p>
            <a:pPr algn="ctr"/>
            <a:r>
              <a:rPr lang="zh-CN" altLang="zh-CN" kern="100">
                <a:latin typeface="Times New Roman"/>
                <a:ea typeface="黑体"/>
                <a:cs typeface="Times New Roman"/>
              </a:rPr>
              <a:t>萌发的小麦种子</a:t>
            </a:r>
            <a:endParaRPr lang="zh-CN" altLang="en-US" dirty="0"/>
          </a:p>
        </p:txBody>
      </p:sp>
      <p:sp>
        <p:nvSpPr>
          <p:cNvPr id="7" name="矩形 6"/>
          <p:cNvSpPr/>
          <p:nvPr/>
        </p:nvSpPr>
        <p:spPr>
          <a:xfrm>
            <a:off x="8568878" y="3736273"/>
            <a:ext cx="800219" cy="461665"/>
          </a:xfrm>
          <a:prstGeom prst="rect">
            <a:avLst/>
          </a:prstGeom>
        </p:spPr>
        <p:txBody>
          <a:bodyPr wrap="none">
            <a:spAutoFit/>
          </a:bodyPr>
          <a:lstStyle/>
          <a:p>
            <a:pPr algn="ctr"/>
            <a:r>
              <a:rPr lang="zh-CN" altLang="zh-CN" kern="100" dirty="0">
                <a:latin typeface="Times New Roman"/>
                <a:ea typeface="黑体"/>
                <a:cs typeface="Times New Roman"/>
              </a:rPr>
              <a:t>较小</a:t>
            </a:r>
            <a:endParaRPr lang="zh-CN" altLang="en-US" dirty="0"/>
          </a:p>
        </p:txBody>
      </p:sp>
      <p:sp>
        <p:nvSpPr>
          <p:cNvPr id="8" name="矩形 7"/>
          <p:cNvSpPr/>
          <p:nvPr/>
        </p:nvSpPr>
        <p:spPr>
          <a:xfrm>
            <a:off x="5481854" y="4187686"/>
            <a:ext cx="492443" cy="461665"/>
          </a:xfrm>
          <a:prstGeom prst="rect">
            <a:avLst/>
          </a:prstGeom>
        </p:spPr>
        <p:txBody>
          <a:bodyPr wrap="none">
            <a:spAutoFit/>
          </a:bodyPr>
          <a:lstStyle/>
          <a:p>
            <a:pPr algn="ctr"/>
            <a:r>
              <a:rPr lang="zh-CN" altLang="zh-CN" kern="100">
                <a:latin typeface="Times New Roman"/>
                <a:ea typeface="黑体"/>
                <a:cs typeface="Times New Roman"/>
              </a:rPr>
              <a:t>弱</a:t>
            </a:r>
            <a:endParaRPr lang="zh-CN" altLang="en-US" dirty="0"/>
          </a:p>
        </p:txBody>
      </p:sp>
      <p:sp>
        <p:nvSpPr>
          <p:cNvPr id="9" name="矩形 8"/>
          <p:cNvSpPr/>
          <p:nvPr/>
        </p:nvSpPr>
        <p:spPr>
          <a:xfrm>
            <a:off x="5855762" y="5576648"/>
            <a:ext cx="492443" cy="461665"/>
          </a:xfrm>
          <a:prstGeom prst="rect">
            <a:avLst/>
          </a:prstGeom>
        </p:spPr>
        <p:txBody>
          <a:bodyPr wrap="none">
            <a:spAutoFit/>
          </a:bodyPr>
          <a:lstStyle/>
          <a:p>
            <a:pPr algn="ctr"/>
            <a:r>
              <a:rPr lang="zh-CN" altLang="zh-CN" kern="100">
                <a:latin typeface="Times New Roman"/>
                <a:ea typeface="黑体"/>
                <a:cs typeface="Times New Roman"/>
              </a:rPr>
              <a:t>无</a:t>
            </a:r>
            <a:endParaRPr lang="zh-CN" altLang="en-US" dirty="0"/>
          </a:p>
        </p:txBody>
      </p:sp>
      <p:sp>
        <p:nvSpPr>
          <p:cNvPr id="10" name="矩形 9"/>
          <p:cNvSpPr/>
          <p:nvPr/>
        </p:nvSpPr>
        <p:spPr>
          <a:xfrm>
            <a:off x="4823202" y="6028060"/>
            <a:ext cx="1441420" cy="461665"/>
          </a:xfrm>
          <a:prstGeom prst="rect">
            <a:avLst/>
          </a:prstGeom>
        </p:spPr>
        <p:txBody>
          <a:bodyPr wrap="none">
            <a:spAutoFit/>
          </a:bodyPr>
          <a:lstStyle/>
          <a:p>
            <a:pPr algn="ctr"/>
            <a:r>
              <a:rPr lang="en-US" altLang="zh-CN" kern="100">
                <a:latin typeface="Times New Roman"/>
                <a:ea typeface="黑体"/>
              </a:rPr>
              <a:t>2.44</a:t>
            </a:r>
            <a:r>
              <a:rPr lang="en-US" altLang="zh-CN" kern="100">
                <a:latin typeface="宋体"/>
                <a:ea typeface="黑体"/>
                <a:cs typeface="Times New Roman"/>
              </a:rPr>
              <a:t>×</a:t>
            </a:r>
            <a:r>
              <a:rPr lang="en-US" altLang="zh-CN" kern="100">
                <a:latin typeface="Times New Roman"/>
                <a:ea typeface="黑体"/>
              </a:rPr>
              <a:t>10</a:t>
            </a:r>
            <a:r>
              <a:rPr lang="en-US" altLang="zh-CN" kern="100" baseline="30000">
                <a:latin typeface="Times New Roman"/>
                <a:ea typeface="黑体"/>
              </a:rPr>
              <a:t>9</a:t>
            </a:r>
            <a:endParaRPr lang="zh-CN" altLang="en-US" dirty="0"/>
          </a:p>
        </p:txBody>
      </p:sp>
    </p:spTree>
    <p:extLst>
      <p:ext uri="{BB962C8B-B14F-4D97-AF65-F5344CB8AC3E}">
        <p14:creationId xmlns:p14="http://schemas.microsoft.com/office/powerpoint/2010/main" val="3754928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1124744"/>
            <a:ext cx="11298237" cy="541567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spcAft>
                <a:spcPts val="0"/>
              </a:spcAft>
              <a:tabLst>
                <a:tab pos="5581015" algn="l"/>
              </a:tabLst>
            </a:pPr>
            <a:r>
              <a:rPr lang="zh-CN" altLang="zh-CN" kern="100" dirty="0">
                <a:solidFill>
                  <a:srgbClr val="044A7E"/>
                </a:solidFill>
                <a:latin typeface="Times New Roman"/>
                <a:ea typeface="黑体"/>
                <a:cs typeface="Times New Roman"/>
              </a:rPr>
              <a:t>【解析】</a:t>
            </a:r>
            <a:r>
              <a:rPr lang="en-US" altLang="zh-CN" kern="100" dirty="0">
                <a:solidFill>
                  <a:srgbClr val="000000"/>
                </a:solidFill>
                <a:latin typeface="Times New Roman"/>
                <a:ea typeface="黑体"/>
                <a:cs typeface="Courier New"/>
              </a:rPr>
              <a:t>(1)</a:t>
            </a:r>
            <a:r>
              <a:rPr lang="zh-CN" altLang="zh-CN" kern="100" dirty="0">
                <a:solidFill>
                  <a:srgbClr val="000000"/>
                </a:solidFill>
                <a:latin typeface="Times New Roman"/>
                <a:ea typeface="黑体"/>
                <a:cs typeface="Times New Roman"/>
              </a:rPr>
              <a:t>实验的目的是寻找啤酒发酵的优良原料，根据表格中的数据判断，自变量是谷物种类和谷物是否萌发，因变量是淀粉酶的活性。</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加入石英砂可以进行充分地研磨，便于酶提取液的制备。步骤</a:t>
            </a:r>
            <a:r>
              <a:rPr lang="en-US" altLang="zh-CN" kern="1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中，加入酶和淀粉反应了</a:t>
            </a:r>
            <a:r>
              <a:rPr lang="en-US" altLang="zh-CN" kern="100" dirty="0">
                <a:solidFill>
                  <a:srgbClr val="000000"/>
                </a:solidFill>
                <a:latin typeface="Times New Roman"/>
                <a:ea typeface="黑体"/>
                <a:cs typeface="Courier New"/>
              </a:rPr>
              <a:t>5 min</a:t>
            </a:r>
            <a:r>
              <a:rPr lang="zh-CN" altLang="zh-CN" kern="100" dirty="0">
                <a:solidFill>
                  <a:srgbClr val="000000"/>
                </a:solidFill>
                <a:latin typeface="Times New Roman"/>
                <a:ea typeface="黑体"/>
                <a:cs typeface="Times New Roman"/>
              </a:rPr>
              <a:t>，再放入沸水浴中，高温使酶发生变性，可以快速使酶失活，使反应同时终止。在步骤</a:t>
            </a:r>
            <a:r>
              <a:rPr lang="en-US" altLang="zh-CN" kern="100" dirty="0">
                <a:solidFill>
                  <a:srgbClr val="000000"/>
                </a:solidFill>
                <a:latin typeface="Times New Roman"/>
                <a:ea typeface="黑体"/>
                <a:cs typeface="Courier New"/>
              </a:rPr>
              <a:t>4</a:t>
            </a:r>
            <a:r>
              <a:rPr lang="zh-CN" altLang="zh-CN" kern="100" dirty="0">
                <a:solidFill>
                  <a:srgbClr val="000000"/>
                </a:solidFill>
                <a:latin typeface="Times New Roman"/>
                <a:ea typeface="黑体"/>
                <a:cs typeface="Times New Roman"/>
              </a:rPr>
              <a:t>中，加入该试剂后，溶液由蓝色变为砖红色，所以该试剂是斐林试剂。</a:t>
            </a:r>
            <a:r>
              <a:rPr lang="en-US" altLang="zh-CN" kern="1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从表格数据可以看出，萌发种子的淀粉酶活性比不萌发的种子高。在种子萌发过程中可以使淀粉水解，为种子萌发提供物质和能量。</a:t>
            </a:r>
            <a:r>
              <a:rPr lang="en-US" altLang="zh-CN" kern="100" dirty="0">
                <a:solidFill>
                  <a:srgbClr val="000000"/>
                </a:solidFill>
                <a:latin typeface="Times New Roman"/>
                <a:ea typeface="黑体"/>
                <a:cs typeface="Courier New"/>
              </a:rPr>
              <a:t>(4)</a:t>
            </a:r>
            <a:r>
              <a:rPr lang="zh-CN" altLang="zh-CN" kern="100" dirty="0">
                <a:solidFill>
                  <a:srgbClr val="000000"/>
                </a:solidFill>
                <a:latin typeface="Times New Roman"/>
                <a:ea typeface="黑体"/>
                <a:cs typeface="Times New Roman"/>
              </a:rPr>
              <a:t>由于萌发的小麦种子淀粉酶活性最高，所以生产中选择萌发的小麦种子作为啤酒发酵的原料。</a:t>
            </a:r>
            <a:r>
              <a:rPr lang="en-US" altLang="zh-CN" kern="100" dirty="0">
                <a:solidFill>
                  <a:srgbClr val="000000"/>
                </a:solidFill>
                <a:latin typeface="Times New Roman"/>
                <a:ea typeface="黑体"/>
                <a:cs typeface="Courier New"/>
              </a:rPr>
              <a:t>(5)</a:t>
            </a:r>
            <a:r>
              <a:rPr lang="zh-CN" altLang="zh-CN" kern="100" dirty="0">
                <a:solidFill>
                  <a:srgbClr val="000000"/>
                </a:solidFill>
                <a:latin typeface="Times New Roman"/>
                <a:ea typeface="黑体"/>
                <a:cs typeface="Times New Roman"/>
              </a:rPr>
              <a:t>要增强啤酒泡沫的稳定性，就需要减少发酵液中蛋白的水解，所以在用酪蛋白固体培养基筛选突变体时，应该选择透明圈较小的菌落，其蛋白酶活性较弱。</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台盼蓝将死细胞染成蓝色，而不能将活细胞染色，所以计数无色的细胞。若某次样品经</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次</a:t>
            </a:r>
            <a:r>
              <a:rPr lang="en-US" altLang="zh-CN" kern="100" dirty="0">
                <a:solidFill>
                  <a:srgbClr val="000000"/>
                </a:solidFill>
                <a:latin typeface="Times New Roman"/>
                <a:ea typeface="黑体"/>
                <a:cs typeface="Courier New"/>
              </a:rPr>
              <a:t>10</a:t>
            </a:r>
            <a:r>
              <a:rPr lang="zh-CN" altLang="zh-CN" kern="100" dirty="0">
                <a:solidFill>
                  <a:srgbClr val="000000"/>
                </a:solidFill>
                <a:latin typeface="Times New Roman"/>
                <a:ea typeface="黑体"/>
                <a:cs typeface="Times New Roman"/>
              </a:rPr>
              <a:t>倍稀释后再经等体积台盼蓝染色，相当于又稀释</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倍，在</a:t>
            </a:r>
            <a:r>
              <a:rPr lang="en-US" altLang="zh-CN" kern="100" dirty="0">
                <a:solidFill>
                  <a:srgbClr val="000000"/>
                </a:solidFill>
                <a:latin typeface="Times New Roman"/>
                <a:ea typeface="黑体"/>
                <a:cs typeface="Courier New"/>
              </a:rPr>
              <a:t>25</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16</a:t>
            </a:r>
            <a:r>
              <a:rPr lang="zh-CN" altLang="zh-CN" kern="100" dirty="0">
                <a:solidFill>
                  <a:srgbClr val="000000"/>
                </a:solidFill>
                <a:latin typeface="Times New Roman"/>
                <a:ea typeface="黑体"/>
                <a:cs typeface="Times New Roman"/>
              </a:rPr>
              <a:t>型血细胞计数板上计数，</a:t>
            </a:r>
            <a:r>
              <a:rPr lang="en-US" altLang="zh-CN" kern="100" dirty="0">
                <a:solidFill>
                  <a:srgbClr val="000000"/>
                </a:solidFill>
                <a:latin typeface="Times New Roman"/>
                <a:ea typeface="黑体"/>
                <a:cs typeface="Courier New"/>
              </a:rPr>
              <a:t>5</a:t>
            </a:r>
            <a:r>
              <a:rPr lang="zh-CN" altLang="zh-CN" kern="100" dirty="0">
                <a:solidFill>
                  <a:srgbClr val="000000"/>
                </a:solidFill>
                <a:latin typeface="Times New Roman"/>
                <a:ea typeface="黑体"/>
                <a:cs typeface="Times New Roman"/>
              </a:rPr>
              <a:t>个中格中的细胞数为</a:t>
            </a:r>
            <a:r>
              <a:rPr lang="en-US" altLang="zh-CN" kern="100" dirty="0">
                <a:solidFill>
                  <a:srgbClr val="000000"/>
                </a:solidFill>
                <a:latin typeface="Times New Roman"/>
                <a:ea typeface="黑体"/>
                <a:cs typeface="Courier New"/>
              </a:rPr>
              <a:t>244</a:t>
            </a:r>
            <a:r>
              <a:rPr lang="zh-CN" altLang="zh-CN" kern="100" dirty="0">
                <a:solidFill>
                  <a:srgbClr val="000000"/>
                </a:solidFill>
                <a:latin typeface="Times New Roman"/>
                <a:ea typeface="黑体"/>
                <a:cs typeface="Times New Roman"/>
              </a:rPr>
              <a:t>个，则该样品中活酵母细胞的密度为</a:t>
            </a:r>
            <a:r>
              <a:rPr lang="en-US" altLang="zh-CN" kern="100" dirty="0">
                <a:solidFill>
                  <a:srgbClr val="000000"/>
                </a:solidFill>
                <a:latin typeface="Times New Roman"/>
                <a:ea typeface="黑体"/>
                <a:cs typeface="Courier New"/>
              </a:rPr>
              <a:t>244÷5</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25÷0.1</a:t>
            </a:r>
            <a:r>
              <a:rPr lang="en-US" altLang="zh-CN" kern="100" dirty="0" smtClean="0">
                <a:solidFill>
                  <a:srgbClr val="000000"/>
                </a:solidFill>
                <a:latin typeface="宋体"/>
                <a:ea typeface="黑体"/>
                <a:cs typeface="Times New Roman"/>
              </a:rPr>
              <a:t>× </a:t>
            </a:r>
            <a:r>
              <a:rPr lang="en-US" altLang="zh-CN" kern="100" dirty="0" smtClean="0">
                <a:solidFill>
                  <a:srgbClr val="000000"/>
                </a:solidFill>
                <a:latin typeface="Times New Roman"/>
                <a:ea typeface="黑体"/>
                <a:cs typeface="Courier New"/>
              </a:rPr>
              <a:t>10</a:t>
            </a:r>
            <a:r>
              <a:rPr lang="en-US" altLang="zh-CN" kern="100" baseline="30000" dirty="0" smtClean="0">
                <a:solidFill>
                  <a:srgbClr val="000000"/>
                </a:solidFill>
                <a:latin typeface="Times New Roman"/>
                <a:ea typeface="黑体"/>
                <a:cs typeface="Courier New"/>
              </a:rPr>
              <a:t>3</a:t>
            </a:r>
            <a:r>
              <a:rPr lang="en-US" altLang="zh-CN" kern="100" dirty="0" smtClean="0">
                <a:solidFill>
                  <a:srgbClr val="000000"/>
                </a:solidFill>
                <a:latin typeface="宋体"/>
                <a:ea typeface="黑体"/>
                <a:cs typeface="Times New Roman"/>
              </a:rPr>
              <a:t>×</a:t>
            </a:r>
            <a:r>
              <a:rPr lang="en-US" altLang="zh-CN" kern="100" dirty="0" smtClean="0">
                <a:solidFill>
                  <a:srgbClr val="000000"/>
                </a:solidFill>
                <a:latin typeface="Times New Roman"/>
                <a:ea typeface="黑体"/>
                <a:cs typeface="Courier New"/>
              </a:rPr>
              <a:t>10</a:t>
            </a:r>
            <a:r>
              <a:rPr lang="en-US" altLang="zh-CN" kern="100" baseline="30000" dirty="0" smtClean="0">
                <a:solidFill>
                  <a:srgbClr val="000000"/>
                </a:solidFill>
                <a:latin typeface="Times New Roman"/>
                <a:ea typeface="黑体"/>
                <a:cs typeface="Courier New"/>
              </a:rPr>
              <a:t>2</a:t>
            </a:r>
            <a:r>
              <a:rPr lang="en-US" altLang="zh-CN" kern="100" dirty="0" smtClean="0">
                <a:solidFill>
                  <a:srgbClr val="000000"/>
                </a:solidFill>
                <a:latin typeface="宋体"/>
                <a:ea typeface="黑体"/>
                <a:cs typeface="Times New Roman"/>
              </a:rPr>
              <a:t>×</a:t>
            </a:r>
            <a:r>
              <a:rPr lang="en-US" altLang="zh-CN" kern="100" dirty="0" smtClean="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2.44</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10</a:t>
            </a:r>
            <a:r>
              <a:rPr lang="en-US" altLang="zh-CN" kern="100" baseline="30000" dirty="0">
                <a:solidFill>
                  <a:srgbClr val="000000"/>
                </a:solidFill>
                <a:latin typeface="Times New Roman"/>
                <a:ea typeface="黑体"/>
                <a:cs typeface="Courier New"/>
              </a:rPr>
              <a:t>9</a:t>
            </a:r>
            <a:r>
              <a:rPr lang="zh-CN" altLang="zh-CN" kern="100" dirty="0">
                <a:solidFill>
                  <a:srgbClr val="000000"/>
                </a:solidFill>
                <a:latin typeface="Times New Roman"/>
                <a:ea typeface="黑体"/>
                <a:cs typeface="Times New Roman"/>
              </a:rPr>
              <a:t>个</a:t>
            </a:r>
            <a:r>
              <a:rPr lang="en-US" altLang="zh-CN" kern="100" dirty="0">
                <a:solidFill>
                  <a:srgbClr val="000000"/>
                </a:solidFill>
                <a:latin typeface="Times New Roman"/>
                <a:ea typeface="黑体"/>
                <a:cs typeface="Courier New"/>
              </a:rPr>
              <a:t>·mL</a:t>
            </a:r>
            <a:r>
              <a:rPr lang="zh-CN" altLang="zh-CN" kern="100" baseline="30000" dirty="0">
                <a:solidFill>
                  <a:srgbClr val="000000"/>
                </a:solidFill>
                <a:latin typeface="Times New Roman"/>
                <a:ea typeface="黑体"/>
                <a:cs typeface="Times New Roman"/>
              </a:rPr>
              <a:t>－</a:t>
            </a:r>
            <a:r>
              <a:rPr lang="en-US" altLang="zh-CN" kern="100" baseline="30000" dirty="0">
                <a:solidFill>
                  <a:srgbClr val="000000"/>
                </a:solidFill>
                <a:latin typeface="Times New Roman"/>
                <a:ea typeface="黑体"/>
                <a:cs typeface="Courier New"/>
              </a:rPr>
              <a:t>1</a:t>
            </a:r>
            <a:r>
              <a:rPr lang="zh-CN" altLang="zh-CN" kern="100" dirty="0">
                <a:solidFill>
                  <a:srgbClr val="000000"/>
                </a:solidFill>
                <a:latin typeface="Times New Roman"/>
                <a:ea typeface="黑体"/>
                <a:cs typeface="Times New Roman"/>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3038460"/>
          </a:xfrm>
        </p:spPr>
        <p:txBody>
          <a:bodyPr/>
          <a:lstStyle/>
          <a:p>
            <a:pPr indent="612140">
              <a:lnSpc>
                <a:spcPct val="110000"/>
              </a:lnSpc>
              <a:spcAft>
                <a:spcPts val="0"/>
              </a:spcAft>
              <a:tabLst>
                <a:tab pos="5581015" algn="l"/>
              </a:tabLst>
            </a:pPr>
            <a:r>
              <a:rPr lang="en-US" altLang="zh-CN" sz="3200" b="1" kern="100">
                <a:solidFill>
                  <a:srgbClr val="CC4646"/>
                </a:solidFill>
                <a:cs typeface="Courier New"/>
              </a:rPr>
              <a:t>8.</a:t>
            </a:r>
            <a:r>
              <a:rPr lang="en-US" altLang="zh-CN" kern="100">
                <a:cs typeface="Courier New"/>
              </a:rPr>
              <a:t> </a:t>
            </a:r>
            <a:r>
              <a:rPr lang="en-US" altLang="zh-CN" kern="100" dirty="0">
                <a:cs typeface="Courier New"/>
              </a:rPr>
              <a:t>(2024·</a:t>
            </a:r>
            <a:r>
              <a:rPr lang="zh-CN" altLang="zh-CN" kern="100" dirty="0">
                <a:cs typeface="Times New Roman"/>
              </a:rPr>
              <a:t>宿迁四模节选</a:t>
            </a:r>
            <a:r>
              <a:rPr lang="en-US" altLang="zh-CN" kern="100" dirty="0">
                <a:cs typeface="Courier New"/>
              </a:rPr>
              <a:t>)</a:t>
            </a:r>
            <a:r>
              <a:rPr lang="zh-CN" altLang="zh-CN" kern="100" dirty="0">
                <a:cs typeface="Times New Roman"/>
              </a:rPr>
              <a:t>研究发现，睡眠时大脑会释放促睡眠因子</a:t>
            </a:r>
            <a:r>
              <a:rPr lang="en-US" altLang="zh-CN" kern="100" dirty="0">
                <a:cs typeface="Courier New"/>
              </a:rPr>
              <a:t>(PGD</a:t>
            </a:r>
            <a:r>
              <a:rPr lang="en-US" altLang="zh-CN" kern="100" baseline="-25000" dirty="0">
                <a:cs typeface="Courier New"/>
              </a:rPr>
              <a:t>2</a:t>
            </a:r>
            <a:r>
              <a:rPr lang="en-US" altLang="zh-CN" kern="100" dirty="0">
                <a:cs typeface="Courier New"/>
              </a:rPr>
              <a:t>)</a:t>
            </a:r>
            <a:r>
              <a:rPr lang="zh-CN" altLang="zh-CN" kern="100" dirty="0">
                <a:cs typeface="Times New Roman"/>
              </a:rPr>
              <a:t>。长期睡眠不足可能引发</a:t>
            </a:r>
            <a:r>
              <a:rPr lang="en-US" altLang="zh-CN" kern="100" dirty="0">
                <a:cs typeface="Courier New"/>
              </a:rPr>
              <a:t>PGD</a:t>
            </a:r>
            <a:r>
              <a:rPr lang="en-US" altLang="zh-CN" kern="100" baseline="-25000" dirty="0">
                <a:cs typeface="Courier New"/>
              </a:rPr>
              <a:t>2</a:t>
            </a:r>
            <a:r>
              <a:rPr lang="zh-CN" altLang="zh-CN" kern="100" dirty="0">
                <a:cs typeface="Times New Roman"/>
              </a:rPr>
              <a:t>在脑毛细血管中大量积累、肾上腺糖皮质激素过度分泌、抗病毒能力下降等。</a:t>
            </a:r>
            <a:endParaRPr lang="zh-CN" altLang="zh-CN" sz="1050" kern="100" dirty="0">
              <a:latin typeface="宋体"/>
              <a:cs typeface="Courier New"/>
            </a:endParaRPr>
          </a:p>
          <a:p>
            <a:pPr indent="609600">
              <a:lnSpc>
                <a:spcPct val="110000"/>
              </a:lnSpc>
              <a:spcAft>
                <a:spcPts val="0"/>
              </a:spcAft>
              <a:tabLst>
                <a:tab pos="5581015" algn="l"/>
              </a:tabLst>
            </a:pPr>
            <a:r>
              <a:rPr lang="en-US" altLang="zh-CN" kern="100" dirty="0">
                <a:cs typeface="Courier New"/>
              </a:rPr>
              <a:t>(1) </a:t>
            </a:r>
            <a:r>
              <a:rPr lang="zh-CN" altLang="zh-CN" kern="100" dirty="0">
                <a:cs typeface="Times New Roman"/>
              </a:rPr>
              <a:t>研究人员分别检测身体状况良好的志愿者在正常睡眠</a:t>
            </a:r>
            <a:r>
              <a:rPr lang="en-US" altLang="zh-CN" kern="100" dirty="0">
                <a:cs typeface="Courier New"/>
              </a:rPr>
              <a:t>(</a:t>
            </a:r>
            <a:r>
              <a:rPr lang="zh-CN" altLang="zh-CN" kern="100" dirty="0">
                <a:cs typeface="Times New Roman"/>
              </a:rPr>
              <a:t>睡眠时间为</a:t>
            </a:r>
            <a:r>
              <a:rPr lang="en-US" altLang="zh-CN" kern="100" dirty="0">
                <a:cs typeface="Courier New"/>
              </a:rPr>
              <a:t>23</a:t>
            </a:r>
            <a:r>
              <a:rPr lang="zh-CN" altLang="zh-CN" kern="100" dirty="0">
                <a:cs typeface="Times New Roman"/>
              </a:rPr>
              <a:t>：</a:t>
            </a:r>
            <a:r>
              <a:rPr lang="en-US" altLang="zh-CN" kern="100" dirty="0">
                <a:cs typeface="Courier New"/>
              </a:rPr>
              <a:t>00</a:t>
            </a:r>
            <a:r>
              <a:rPr lang="zh-CN" altLang="zh-CN" kern="100" dirty="0">
                <a:cs typeface="Times New Roman"/>
              </a:rPr>
              <a:t>～</a:t>
            </a:r>
            <a:r>
              <a:rPr lang="en-US" altLang="zh-CN" kern="100" dirty="0">
                <a:cs typeface="Courier New"/>
              </a:rPr>
              <a:t>6</a:t>
            </a:r>
            <a:r>
              <a:rPr lang="zh-CN" altLang="zh-CN" kern="100" dirty="0">
                <a:cs typeface="Times New Roman"/>
              </a:rPr>
              <a:t>：</a:t>
            </a:r>
            <a:r>
              <a:rPr lang="en-US" altLang="zh-CN" kern="100" dirty="0">
                <a:cs typeface="Courier New"/>
              </a:rPr>
              <a:t>00)</a:t>
            </a:r>
            <a:r>
              <a:rPr lang="zh-CN" altLang="zh-CN" kern="100" dirty="0">
                <a:cs typeface="Times New Roman"/>
              </a:rPr>
              <a:t>与睡眠剥夺</a:t>
            </a:r>
            <a:r>
              <a:rPr lang="en-US" altLang="zh-CN" kern="100" dirty="0">
                <a:cs typeface="Courier New"/>
              </a:rPr>
              <a:t>(</a:t>
            </a:r>
            <a:r>
              <a:rPr lang="zh-CN" altLang="zh-CN" kern="100" dirty="0">
                <a:cs typeface="Times New Roman"/>
              </a:rPr>
              <a:t>睡眠时间为</a:t>
            </a:r>
            <a:r>
              <a:rPr lang="en-US" altLang="zh-CN" kern="100" dirty="0">
                <a:cs typeface="Courier New"/>
              </a:rPr>
              <a:t>3</a:t>
            </a:r>
            <a:r>
              <a:rPr lang="zh-CN" altLang="zh-CN" kern="100" dirty="0">
                <a:cs typeface="Times New Roman"/>
              </a:rPr>
              <a:t>：</a:t>
            </a:r>
            <a:r>
              <a:rPr lang="en-US" altLang="zh-CN" kern="100" dirty="0">
                <a:cs typeface="Courier New"/>
              </a:rPr>
              <a:t>00</a:t>
            </a:r>
            <a:r>
              <a:rPr lang="zh-CN" altLang="zh-CN" kern="100" dirty="0">
                <a:cs typeface="Times New Roman"/>
              </a:rPr>
              <a:t>～</a:t>
            </a:r>
            <a:r>
              <a:rPr lang="en-US" altLang="zh-CN" kern="100" dirty="0">
                <a:cs typeface="Courier New"/>
              </a:rPr>
              <a:t>6</a:t>
            </a:r>
            <a:r>
              <a:rPr lang="zh-CN" altLang="zh-CN" kern="100" dirty="0">
                <a:cs typeface="Times New Roman"/>
              </a:rPr>
              <a:t>：</a:t>
            </a:r>
            <a:r>
              <a:rPr lang="en-US" altLang="zh-CN" kern="100" dirty="0">
                <a:cs typeface="Courier New"/>
              </a:rPr>
              <a:t>00)</a:t>
            </a:r>
            <a:r>
              <a:rPr lang="zh-CN" altLang="zh-CN" kern="100" dirty="0">
                <a:cs typeface="Times New Roman"/>
              </a:rPr>
              <a:t>两种情况下，体内</a:t>
            </a:r>
            <a:r>
              <a:rPr lang="en-US" altLang="zh-CN" kern="10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的含量变化，结果如下图所示。为进一步探究睡眠与</a:t>
            </a:r>
            <a:r>
              <a:rPr lang="en-US" altLang="zh-CN" kern="10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含量的关系，以下推断与图中的数据相吻合的有</a:t>
            </a:r>
            <a:r>
              <a:rPr lang="en-US" altLang="zh-CN" kern="100" dirty="0">
                <a:latin typeface="宋体"/>
                <a:cs typeface="Times New Roman"/>
              </a:rPr>
              <a:t>______</a:t>
            </a:r>
            <a:r>
              <a:rPr lang="en-US" altLang="zh-CN" kern="100" dirty="0">
                <a:cs typeface="Courier New"/>
              </a:rPr>
              <a:t>(</a:t>
            </a:r>
            <a:r>
              <a:rPr lang="zh-CN" altLang="zh-CN" kern="100" dirty="0">
                <a:cs typeface="Times New Roman"/>
              </a:rPr>
              <a:t>填编号</a:t>
            </a:r>
            <a:r>
              <a:rPr lang="en-US" altLang="zh-CN" kern="100" dirty="0">
                <a:cs typeface="Courier New"/>
              </a:rPr>
              <a:t>)</a:t>
            </a:r>
            <a:r>
              <a:rPr lang="zh-CN" altLang="zh-CN" kern="100" dirty="0">
                <a:cs typeface="Times New Roman"/>
              </a:rPr>
              <a:t>。</a:t>
            </a:r>
            <a:endParaRPr lang="zh-CN" altLang="zh-CN" sz="1050" kern="100" dirty="0">
              <a:effectLst/>
              <a:latin typeface="宋体"/>
              <a:cs typeface="Courier New"/>
            </a:endParaRPr>
          </a:p>
        </p:txBody>
      </p:sp>
      <p:pic>
        <p:nvPicPr>
          <p:cNvPr id="10242" name="Picture 2" descr="C206.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128718" y="3629913"/>
            <a:ext cx="4888928" cy="29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a:xfrm>
            <a:off x="490126" y="4005064"/>
            <a:ext cx="11286237" cy="2012859"/>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dirty="0">
                <a:latin typeface="宋体"/>
                <a:cs typeface="Times New Roman"/>
              </a:rPr>
              <a:t>①</a:t>
            </a:r>
            <a:r>
              <a:rPr lang="en-US" altLang="zh-CN" kern="10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的含量变化受昼夜节律的调控</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en-US" altLang="zh-CN" kern="10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的含量与白天疲劳程度呈正相关</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白天</a:t>
            </a:r>
            <a:r>
              <a:rPr lang="en-US" altLang="zh-CN" kern="10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的</a:t>
            </a:r>
            <a:r>
              <a:rPr lang="zh-CN" altLang="zh-CN" kern="100" spc="-150" dirty="0">
                <a:cs typeface="Times New Roman"/>
              </a:rPr>
              <a:t>含量与夜晚睡眠时间呈负相关</a:t>
            </a:r>
            <a:endParaRPr lang="zh-CN" altLang="zh-CN" sz="1050" kern="100" spc="-150" dirty="0">
              <a:latin typeface="宋体"/>
              <a:cs typeface="Courier New"/>
            </a:endParaRPr>
          </a:p>
          <a:p>
            <a:pPr indent="609600">
              <a:spcAft>
                <a:spcPts val="0"/>
              </a:spcAft>
              <a:tabLst>
                <a:tab pos="5581015" algn="l"/>
              </a:tabLst>
            </a:pPr>
            <a:r>
              <a:rPr lang="en-US" altLang="zh-CN" kern="100" spc="-150" dirty="0">
                <a:latin typeface="宋体"/>
                <a:cs typeface="Times New Roman"/>
              </a:rPr>
              <a:t>④</a:t>
            </a:r>
            <a:r>
              <a:rPr lang="zh-CN" altLang="zh-CN" kern="100" spc="-150" dirty="0">
                <a:cs typeface="Times New Roman"/>
              </a:rPr>
              <a:t>夜晚深度睡眠质量与</a:t>
            </a:r>
            <a:r>
              <a:rPr lang="en-US" altLang="zh-CN" kern="100" spc="-150" dirty="0">
                <a:cs typeface="Courier New"/>
              </a:rPr>
              <a:t>IL</a:t>
            </a:r>
            <a:r>
              <a:rPr lang="zh-CN" altLang="zh-CN" kern="100" dirty="0">
                <a:cs typeface="Times New Roman"/>
              </a:rPr>
              <a:t>－</a:t>
            </a:r>
            <a:r>
              <a:rPr lang="en-US" altLang="zh-CN" kern="100" dirty="0">
                <a:cs typeface="Courier New"/>
              </a:rPr>
              <a:t>6</a:t>
            </a:r>
            <a:r>
              <a:rPr lang="zh-CN" altLang="zh-CN" kern="100" dirty="0">
                <a:cs typeface="Times New Roman"/>
              </a:rPr>
              <a:t>的含量成负相关</a:t>
            </a:r>
            <a:endParaRPr lang="zh-CN" altLang="zh-CN" sz="1050" kern="100" dirty="0">
              <a:effectLst/>
              <a:latin typeface="宋体"/>
              <a:cs typeface="Courier New"/>
            </a:endParaRPr>
          </a:p>
        </p:txBody>
      </p:sp>
      <p:sp>
        <p:nvSpPr>
          <p:cNvPr id="3" name="矩形 2"/>
          <p:cNvSpPr/>
          <p:nvPr/>
        </p:nvSpPr>
        <p:spPr>
          <a:xfrm>
            <a:off x="2163610" y="3452150"/>
            <a:ext cx="800219" cy="461665"/>
          </a:xfrm>
          <a:prstGeom prst="rect">
            <a:avLst/>
          </a:prstGeom>
        </p:spPr>
        <p:txBody>
          <a:bodyPr wrap="none">
            <a:spAutoFit/>
          </a:bodyPr>
          <a:lstStyle/>
          <a:p>
            <a:r>
              <a:rPr lang="en-US" altLang="zh-CN" kern="100" dirty="0">
                <a:latin typeface="宋体"/>
                <a:ea typeface="黑体"/>
                <a:cs typeface="Times New Roman"/>
              </a:rPr>
              <a:t>③④</a:t>
            </a:r>
            <a:endParaRPr lang="zh-CN" altLang="en-US" dirty="0"/>
          </a:p>
        </p:txBody>
      </p:sp>
    </p:spTree>
    <p:extLst>
      <p:ext uri="{BB962C8B-B14F-4D97-AF65-F5344CB8AC3E}">
        <p14:creationId xmlns:p14="http://schemas.microsoft.com/office/powerpoint/2010/main" val="3854742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76416"/>
            <a:ext cx="11286237" cy="2012859"/>
          </a:xfrm>
        </p:spPr>
        <p:txBody>
          <a:bodyPr/>
          <a:lstStyle/>
          <a:p>
            <a:pPr indent="609600">
              <a:spcAft>
                <a:spcPts val="0"/>
              </a:spcAft>
              <a:tabLst>
                <a:tab pos="5581015" algn="l"/>
              </a:tabLst>
            </a:pPr>
            <a:r>
              <a:rPr lang="en-US" altLang="zh-CN" kern="100">
                <a:cs typeface="Courier New"/>
              </a:rPr>
              <a:t>(2) </a:t>
            </a:r>
            <a:r>
              <a:rPr lang="zh-CN" altLang="zh-CN" kern="100" dirty="0">
                <a:cs typeface="Times New Roman"/>
              </a:rPr>
              <a:t>选择正确的选项填入下表，形成实验方案并预期实验结果，用来证实：睡眠剥夺造成的小鼠死亡是由于免疫系统过度激活引起的。</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正常小鼠</a:t>
            </a:r>
            <a:r>
              <a:rPr lang="en-US" altLang="zh-CN" kern="100" dirty="0">
                <a:cs typeface="Courier New"/>
              </a:rPr>
              <a:t>	b. </a:t>
            </a:r>
            <a:r>
              <a:rPr lang="zh-CN" altLang="zh-CN" kern="100" dirty="0">
                <a:cs typeface="Times New Roman"/>
              </a:rPr>
              <a:t>正常睡眠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免疫缺陷小鼠</a:t>
            </a:r>
            <a:r>
              <a:rPr lang="en-US" altLang="zh-CN" kern="100" dirty="0">
                <a:cs typeface="Courier New"/>
              </a:rPr>
              <a:t>	d. </a:t>
            </a:r>
            <a:r>
              <a:rPr lang="zh-CN" altLang="zh-CN" kern="100" dirty="0">
                <a:cs typeface="Times New Roman"/>
              </a:rPr>
              <a:t>睡眠剥夺</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177267396"/>
              </p:ext>
            </p:extLst>
          </p:nvPr>
        </p:nvGraphicFramePr>
        <p:xfrm>
          <a:off x="612775" y="3802736"/>
          <a:ext cx="11015663" cy="1426464"/>
        </p:xfrm>
        <a:graphic>
          <a:graphicData uri="http://schemas.openxmlformats.org/drawingml/2006/table">
            <a:tbl>
              <a:tblPr/>
              <a:tblGrid>
                <a:gridCol w="2381586"/>
                <a:gridCol w="4304921"/>
                <a:gridCol w="4329156"/>
              </a:tblGrid>
              <a:tr h="0">
                <a:tc>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实验材料</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实验处理</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实验组</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①</a:t>
                      </a:r>
                      <a:r>
                        <a:rPr lang="en-US" sz="2400" kern="100">
                          <a:solidFill>
                            <a:srgbClr val="000000"/>
                          </a:solidFill>
                          <a:effectLst/>
                          <a:latin typeface="Times New Roman"/>
                          <a:ea typeface="黑体"/>
                          <a:cs typeface="Courier New"/>
                        </a:rPr>
                        <a:t>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②</a:t>
                      </a:r>
                      <a:r>
                        <a:rPr lang="en-US" sz="2400" kern="100">
                          <a:solidFill>
                            <a:srgbClr val="000000"/>
                          </a:solidFill>
                          <a:effectLst/>
                          <a:latin typeface="Times New Roman"/>
                          <a:ea typeface="黑体"/>
                          <a:cs typeface="Courier New"/>
                        </a:rPr>
                        <a:t>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对照组</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③</a:t>
                      </a:r>
                      <a:r>
                        <a:rPr lang="en-US" sz="2400" kern="100">
                          <a:solidFill>
                            <a:srgbClr val="000000"/>
                          </a:solidFill>
                          <a:effectLst/>
                          <a:latin typeface="Times New Roman"/>
                          <a:ea typeface="黑体"/>
                          <a:cs typeface="Courier New"/>
                        </a:rPr>
                        <a:t>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dirty="0">
                          <a:solidFill>
                            <a:srgbClr val="000000"/>
                          </a:solidFill>
                          <a:effectLst/>
                          <a:latin typeface="宋体"/>
                          <a:ea typeface="黑体"/>
                          <a:cs typeface="Times New Roman"/>
                        </a:rPr>
                        <a:t>④</a:t>
                      </a:r>
                      <a:r>
                        <a:rPr lang="en-US" sz="2400" kern="100" dirty="0">
                          <a:solidFill>
                            <a:srgbClr val="000000"/>
                          </a:solidFill>
                          <a:effectLst/>
                          <a:latin typeface="Times New Roman"/>
                          <a:ea typeface="黑体"/>
                          <a:cs typeface="Courier New"/>
                        </a:rPr>
                        <a:t>___</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5163187" y="4258371"/>
            <a:ext cx="320922" cy="461665"/>
          </a:xfrm>
          <a:prstGeom prst="rect">
            <a:avLst/>
          </a:prstGeom>
        </p:spPr>
        <p:txBody>
          <a:bodyPr wrap="none">
            <a:spAutoFit/>
          </a:bodyPr>
          <a:lstStyle/>
          <a:p>
            <a:pPr algn="ctr"/>
            <a:r>
              <a:rPr lang="en-US" altLang="zh-CN" kern="100" dirty="0">
                <a:latin typeface="Times New Roman"/>
                <a:ea typeface="黑体"/>
              </a:rPr>
              <a:t>a</a:t>
            </a:r>
            <a:endParaRPr lang="zh-CN" altLang="en-US" dirty="0"/>
          </a:p>
        </p:txBody>
      </p:sp>
      <p:sp>
        <p:nvSpPr>
          <p:cNvPr id="5" name="矩形 4"/>
          <p:cNvSpPr/>
          <p:nvPr/>
        </p:nvSpPr>
        <p:spPr>
          <a:xfrm>
            <a:off x="9460153" y="4258371"/>
            <a:ext cx="338555" cy="461665"/>
          </a:xfrm>
          <a:prstGeom prst="rect">
            <a:avLst/>
          </a:prstGeom>
        </p:spPr>
        <p:txBody>
          <a:bodyPr wrap="none">
            <a:spAutoFit/>
          </a:bodyPr>
          <a:lstStyle/>
          <a:p>
            <a:pPr algn="ctr"/>
            <a:r>
              <a:rPr lang="en-US" altLang="zh-CN" kern="100">
                <a:latin typeface="Times New Roman"/>
                <a:ea typeface="黑体"/>
              </a:rPr>
              <a:t>d</a:t>
            </a:r>
            <a:endParaRPr lang="zh-CN" altLang="en-US" dirty="0"/>
          </a:p>
        </p:txBody>
      </p:sp>
      <p:sp>
        <p:nvSpPr>
          <p:cNvPr id="6" name="矩形 5"/>
          <p:cNvSpPr/>
          <p:nvPr/>
        </p:nvSpPr>
        <p:spPr>
          <a:xfrm>
            <a:off x="5163187" y="4709783"/>
            <a:ext cx="320922" cy="461665"/>
          </a:xfrm>
          <a:prstGeom prst="rect">
            <a:avLst/>
          </a:prstGeom>
        </p:spPr>
        <p:txBody>
          <a:bodyPr wrap="none">
            <a:spAutoFit/>
          </a:bodyPr>
          <a:lstStyle/>
          <a:p>
            <a:pPr algn="ctr"/>
            <a:r>
              <a:rPr lang="en-US" altLang="zh-CN" kern="100">
                <a:latin typeface="Times New Roman"/>
                <a:ea typeface="黑体"/>
              </a:rPr>
              <a:t>c</a:t>
            </a:r>
            <a:endParaRPr lang="zh-CN" altLang="en-US" dirty="0"/>
          </a:p>
        </p:txBody>
      </p:sp>
      <p:sp>
        <p:nvSpPr>
          <p:cNvPr id="7" name="矩形 6"/>
          <p:cNvSpPr/>
          <p:nvPr/>
        </p:nvSpPr>
        <p:spPr>
          <a:xfrm>
            <a:off x="9460153" y="4709783"/>
            <a:ext cx="338555" cy="461665"/>
          </a:xfrm>
          <a:prstGeom prst="rect">
            <a:avLst/>
          </a:prstGeom>
        </p:spPr>
        <p:txBody>
          <a:bodyPr wrap="none">
            <a:spAutoFit/>
          </a:bodyPr>
          <a:lstStyle/>
          <a:p>
            <a:pPr algn="ctr"/>
            <a:r>
              <a:rPr lang="en-US" altLang="zh-CN" kern="100" dirty="0">
                <a:latin typeface="Times New Roman"/>
                <a:ea typeface="黑体"/>
              </a:rPr>
              <a:t>d</a:t>
            </a:r>
            <a:endParaRPr lang="zh-CN" altLang="en-US" dirty="0"/>
          </a:p>
        </p:txBody>
      </p:sp>
    </p:spTree>
    <p:extLst>
      <p:ext uri="{BB962C8B-B14F-4D97-AF65-F5344CB8AC3E}">
        <p14:creationId xmlns:p14="http://schemas.microsoft.com/office/powerpoint/2010/main" val="2256845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199649"/>
            <a:ext cx="11286237" cy="4893647"/>
          </a:xfrm>
        </p:spPr>
        <p:txBody>
          <a:bodyPr/>
          <a:lstStyle/>
          <a:p>
            <a:pPr indent="609600">
              <a:spcAft>
                <a:spcPts val="0"/>
              </a:spcAft>
              <a:tabLst>
                <a:tab pos="5581015" algn="l"/>
              </a:tabLst>
            </a:pPr>
            <a:r>
              <a:rPr lang="en-US" altLang="zh-CN" kern="100">
                <a:cs typeface="Courier New"/>
              </a:rPr>
              <a:t>(6)</a:t>
            </a:r>
            <a:r>
              <a:rPr lang="zh-CN" altLang="zh-CN" kern="100" dirty="0">
                <a:cs typeface="Times New Roman"/>
              </a:rPr>
              <a:t>杂交法：植物的杂交、测交实验等。如孟德尔发现遗传规律的植物杂交、测交实验，小麦的杂交实验等。</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雌雄同花：</a:t>
            </a:r>
            <a:r>
              <a:rPr lang="zh-CN" altLang="zh-CN" u="wavy" kern="100" dirty="0">
                <a:cs typeface="Times New Roman"/>
              </a:rPr>
              <a:t>花蕾期去雄</a:t>
            </a:r>
            <a:r>
              <a:rPr lang="zh-CN" altLang="zh-CN" kern="100" dirty="0">
                <a:cs typeface="Times New Roman"/>
              </a:rPr>
              <a:t>＋套袋＋开花期人工授粉＋套袋。</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雌雄异花：花蕾期雌花套袋＋开花期人工授粉＋套袋。</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(7)</a:t>
            </a:r>
            <a:r>
              <a:rPr lang="zh-CN" altLang="zh-CN" kern="100" dirty="0">
                <a:cs typeface="Times New Roman"/>
              </a:rPr>
              <a:t>化学分析法：</a:t>
            </a:r>
            <a:r>
              <a:rPr lang="en-US" altLang="zh-CN" kern="100" dirty="0">
                <a:latin typeface="宋体"/>
                <a:cs typeface="Times New Roman"/>
              </a:rPr>
              <a:t>“</a:t>
            </a:r>
            <a:r>
              <a:rPr lang="zh-CN" altLang="zh-CN" kern="100" dirty="0">
                <a:cs typeface="Times New Roman"/>
              </a:rPr>
              <a:t>叶绿体中色素的提取和分离</a:t>
            </a:r>
            <a:r>
              <a:rPr lang="en-US" altLang="zh-CN" kern="100" dirty="0">
                <a:latin typeface="宋体"/>
                <a:cs typeface="Times New Roman"/>
              </a:rPr>
              <a:t>”</a:t>
            </a:r>
            <a:r>
              <a:rPr lang="zh-CN" altLang="zh-CN" kern="100" dirty="0">
                <a:cs typeface="Times New Roman"/>
              </a:rPr>
              <a:t>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(8)</a:t>
            </a:r>
            <a:r>
              <a:rPr lang="zh-CN" altLang="zh-CN" kern="100" dirty="0">
                <a:cs typeface="Times New Roman"/>
              </a:rPr>
              <a:t>预实验法：目的是为进一步的实验摸索或创造条件，可以检验和保障实验设计的科学性和可行性。例如</a:t>
            </a:r>
            <a:r>
              <a:rPr lang="en-US" altLang="zh-CN" kern="100" dirty="0">
                <a:latin typeface="宋体"/>
                <a:cs typeface="Times New Roman"/>
              </a:rPr>
              <a:t>“</a:t>
            </a:r>
            <a:r>
              <a:rPr lang="zh-CN" altLang="zh-CN" kern="100" dirty="0">
                <a:cs typeface="Times New Roman"/>
              </a:rPr>
              <a:t>探索生长素类调节剂促进插条生根的最适浓度</a:t>
            </a:r>
            <a:r>
              <a:rPr lang="en-US" altLang="zh-CN" kern="100" dirty="0">
                <a:latin typeface="宋体"/>
                <a:cs typeface="Times New Roman"/>
              </a:rPr>
              <a:t>”</a:t>
            </a:r>
            <a:r>
              <a:rPr lang="zh-CN" altLang="zh-CN" kern="100" dirty="0">
                <a:cs typeface="Times New Roman"/>
              </a:rPr>
              <a:t>的实验中，可以先设计一组</a:t>
            </a:r>
            <a:r>
              <a:rPr lang="zh-CN" altLang="zh-CN" u="wavy" kern="100" dirty="0">
                <a:cs typeface="Times New Roman"/>
              </a:rPr>
              <a:t>梯度比较大</a:t>
            </a:r>
            <a:r>
              <a:rPr lang="zh-CN" altLang="zh-CN" kern="100" dirty="0">
                <a:cs typeface="Times New Roman"/>
              </a:rPr>
              <a:t>的预实验进行摸索。</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(9)</a:t>
            </a:r>
            <a:r>
              <a:rPr lang="zh-CN" altLang="zh-CN" kern="100" dirty="0">
                <a:cs typeface="Times New Roman"/>
              </a:rPr>
              <a:t>模拟实验法：模拟渗透作用的实验装置研究膜的透性、模拟性状分离比实验等。</a:t>
            </a:r>
            <a:endParaRPr lang="zh-CN" altLang="zh-CN" sz="1050" kern="100" dirty="0">
              <a:effectLst/>
              <a:latin typeface="宋体"/>
              <a:cs typeface="Courier New"/>
            </a:endParaRPr>
          </a:p>
        </p:txBody>
      </p:sp>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1268760"/>
            <a:ext cx="11298237" cy="4982516"/>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dirty="0">
                <a:solidFill>
                  <a:srgbClr val="044A7E"/>
                </a:solidFill>
                <a:latin typeface="Times New Roman"/>
                <a:ea typeface="黑体"/>
                <a:cs typeface="Times New Roman"/>
              </a:rPr>
              <a:t>【解析】</a:t>
            </a:r>
            <a:r>
              <a:rPr lang="en-US" altLang="zh-CN" kern="100" dirty="0">
                <a:solidFill>
                  <a:srgbClr val="000000"/>
                </a:solidFill>
                <a:latin typeface="Times New Roman"/>
                <a:ea typeface="黑体"/>
                <a:cs typeface="Courier New"/>
              </a:rPr>
              <a:t>(1) </a:t>
            </a:r>
            <a:r>
              <a:rPr lang="zh-CN" altLang="zh-CN" kern="100" dirty="0">
                <a:solidFill>
                  <a:srgbClr val="000000"/>
                </a:solidFill>
                <a:latin typeface="Times New Roman"/>
                <a:ea typeface="黑体"/>
                <a:cs typeface="Times New Roman"/>
              </a:rPr>
              <a:t>本实验的目的是探究睡眠与</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含量的关系，结合实验结果可知，睡眠过程中体内</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的含量上升，睡眠时间正常情况下，</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含量在清醒状态下含量较低，而在睡眠剥夺情况下，即睡眠时间不足，会导致清醒状态下</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的含量再次上升，即表现为</a:t>
            </a:r>
            <a:r>
              <a:rPr lang="en-US" altLang="zh-CN" kern="100" dirty="0">
                <a:solidFill>
                  <a:srgbClr val="000000"/>
                </a:solidFill>
                <a:latin typeface="宋体"/>
                <a:ea typeface="黑体"/>
                <a:cs typeface="Times New Roman"/>
              </a:rPr>
              <a:t>③</a:t>
            </a:r>
            <a:r>
              <a:rPr lang="zh-CN" altLang="zh-CN" kern="100" dirty="0">
                <a:solidFill>
                  <a:srgbClr val="000000"/>
                </a:solidFill>
                <a:latin typeface="Times New Roman"/>
                <a:ea typeface="黑体"/>
                <a:cs typeface="Times New Roman"/>
              </a:rPr>
              <a:t>白天</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的含量与夜晚睡眠时间呈负相关；</a:t>
            </a:r>
            <a:r>
              <a:rPr lang="en-US" altLang="zh-CN" kern="100" dirty="0">
                <a:solidFill>
                  <a:srgbClr val="000000"/>
                </a:solidFill>
                <a:latin typeface="宋体"/>
                <a:ea typeface="黑体"/>
                <a:cs typeface="Times New Roman"/>
              </a:rPr>
              <a:t>④</a:t>
            </a:r>
            <a:r>
              <a:rPr lang="zh-CN" altLang="zh-CN" kern="100" dirty="0">
                <a:solidFill>
                  <a:srgbClr val="000000"/>
                </a:solidFill>
                <a:latin typeface="Times New Roman"/>
                <a:ea typeface="黑体"/>
                <a:cs typeface="Times New Roman"/>
              </a:rPr>
              <a:t>夜晚深度睡眠质量与</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的含量成负相关，题中数据并未研究</a:t>
            </a:r>
            <a:r>
              <a:rPr lang="en-US" altLang="zh-CN" kern="100" dirty="0">
                <a:solidFill>
                  <a:srgbClr val="000000"/>
                </a:solidFill>
                <a:latin typeface="Times New Roman"/>
                <a:ea typeface="黑体"/>
                <a:cs typeface="Courier New"/>
              </a:rPr>
              <a:t>IL</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的含量与昼夜节律以及疲劳程度的关系，即</a:t>
            </a:r>
            <a:r>
              <a:rPr lang="en-US" altLang="zh-CN" kern="100" dirty="0">
                <a:solidFill>
                  <a:srgbClr val="000000"/>
                </a:solidFill>
                <a:latin typeface="宋体"/>
                <a:ea typeface="黑体"/>
                <a:cs typeface="Times New Roman"/>
              </a:rPr>
              <a:t>③④</a:t>
            </a:r>
            <a:r>
              <a:rPr lang="zh-CN" altLang="zh-CN" kern="100" dirty="0">
                <a:solidFill>
                  <a:srgbClr val="000000"/>
                </a:solidFill>
                <a:latin typeface="Times New Roman"/>
                <a:ea typeface="黑体"/>
                <a:cs typeface="Times New Roman"/>
              </a:rPr>
              <a:t>正确。</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分析题意，本实验目的是验证睡眠剥夺小鼠死亡是否由免疫系统过度激活引起，实验的自变量是小鼠免疫功能状况，因变量可通过观察小鼠的存活情况进行比较，实验设计应遵循对照与单一变量原则，故表中实验组应选择</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正常小鼠，并对其进行</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睡眠剥夺处理，对照组选择</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免疫缺陷小鼠，且进行</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睡眠剥夺处理。</a:t>
            </a:r>
            <a:endParaRPr lang="zh-CN" altLang="zh-CN" sz="1050" kern="100" dirty="0">
              <a:effectLst/>
              <a:latin typeface="宋体"/>
              <a:cs typeface="Courier New"/>
            </a:endParaRPr>
          </a:p>
        </p:txBody>
      </p:sp>
    </p:spTree>
    <p:extLst>
      <p:ext uri="{BB962C8B-B14F-4D97-AF65-F5344CB8AC3E}">
        <p14:creationId xmlns:p14="http://schemas.microsoft.com/office/powerpoint/2010/main" val="87409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172903"/>
          </a:xfrm>
        </p:spPr>
        <p:txBody>
          <a:bodyPr/>
          <a:lstStyle/>
          <a:p>
            <a:pPr indent="612140">
              <a:spcAft>
                <a:spcPts val="0"/>
              </a:spcAft>
              <a:tabLst>
                <a:tab pos="5581015" algn="l"/>
              </a:tabLst>
            </a:pPr>
            <a:r>
              <a:rPr lang="en-US" altLang="zh-CN" sz="3200" b="1" kern="100" dirty="0">
                <a:solidFill>
                  <a:srgbClr val="CC4646"/>
                </a:solidFill>
                <a:cs typeface="Courier New"/>
              </a:rPr>
              <a:t>9.</a:t>
            </a:r>
            <a:r>
              <a:rPr lang="en-US" altLang="zh-CN" kern="100" dirty="0">
                <a:cs typeface="Courier New"/>
              </a:rPr>
              <a:t> (2024·</a:t>
            </a:r>
            <a:r>
              <a:rPr lang="zh-CN" altLang="zh-CN" kern="100" dirty="0">
                <a:cs typeface="Times New Roman"/>
              </a:rPr>
              <a:t>宿迁四模节选</a:t>
            </a:r>
            <a:r>
              <a:rPr lang="en-US" altLang="zh-CN" kern="100" dirty="0">
                <a:cs typeface="Courier New"/>
              </a:rPr>
              <a:t>)</a:t>
            </a:r>
            <a:r>
              <a:rPr lang="zh-CN" altLang="zh-CN" kern="100" dirty="0">
                <a:cs typeface="Times New Roman"/>
              </a:rPr>
              <a:t>盐胁迫是我国农业生产面临的重大问题之一。盐分滞留在土壤表层及种植层，会对农作物造成盐胁迫，从而影响其产量。</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 </a:t>
            </a:r>
            <a:r>
              <a:rPr lang="zh-CN" altLang="zh-CN" kern="100" dirty="0">
                <a:cs typeface="Times New Roman"/>
              </a:rPr>
              <a:t>研究人员探究了盐胁迫下，乙烯和茉莉酸对番茄胚根生长的影响，实验结果如图所示：</a:t>
            </a:r>
            <a:endParaRPr lang="zh-CN" altLang="zh-CN" sz="1050" kern="100" dirty="0">
              <a:effectLst/>
              <a:latin typeface="宋体"/>
              <a:cs typeface="Courier New"/>
            </a:endParaRPr>
          </a:p>
        </p:txBody>
      </p:sp>
      <p:pic>
        <p:nvPicPr>
          <p:cNvPr id="12290" name="Picture 2" descr="C207.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287401" y="2726064"/>
            <a:ext cx="5377821" cy="37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a:xfrm>
            <a:off x="490127" y="3114070"/>
            <a:ext cx="5558472" cy="1481111"/>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zh-CN" altLang="zh-CN" kern="100" dirty="0">
                <a:cs typeface="Times New Roman"/>
              </a:rPr>
              <a:t>据图分析，概述实验结果是</a:t>
            </a:r>
            <a:r>
              <a:rPr lang="en-US" altLang="zh-CN" kern="100" dirty="0" smtClean="0">
                <a:cs typeface="Courier New"/>
              </a:rPr>
              <a:t>______ _________________________________________________</a:t>
            </a:r>
            <a:r>
              <a:rPr lang="zh-CN" altLang="zh-CN" kern="100" dirty="0" smtClean="0">
                <a:cs typeface="Times New Roman"/>
              </a:rPr>
              <a:t>。</a:t>
            </a:r>
            <a:endParaRPr lang="zh-CN" altLang="zh-CN" sz="1050" kern="100" dirty="0">
              <a:effectLst/>
              <a:latin typeface="宋体"/>
              <a:cs typeface="Courier New"/>
            </a:endParaRPr>
          </a:p>
        </p:txBody>
      </p:sp>
      <p:sp>
        <p:nvSpPr>
          <p:cNvPr id="5" name="文本占位符 1"/>
          <p:cNvSpPr txBox="1">
            <a:spLocks/>
          </p:cNvSpPr>
          <p:nvPr/>
        </p:nvSpPr>
        <p:spPr>
          <a:xfrm>
            <a:off x="490127" y="3066402"/>
            <a:ext cx="5558472" cy="1464632"/>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0">
              <a:spcAft>
                <a:spcPts val="0"/>
              </a:spcAft>
              <a:tabLst>
                <a:tab pos="5581015" algn="l"/>
              </a:tabLst>
            </a:pPr>
            <a:r>
              <a:rPr lang="en-US" altLang="zh-CN" kern="100" dirty="0" smtClean="0">
                <a:solidFill>
                  <a:srgbClr val="FF0000"/>
                </a:solidFill>
                <a:cs typeface="Times New Roman"/>
              </a:rPr>
              <a:t> </a:t>
            </a:r>
            <a:r>
              <a:rPr lang="zh-CN" altLang="zh-CN" kern="100" dirty="0" smtClean="0">
                <a:solidFill>
                  <a:srgbClr val="FF0000"/>
                </a:solidFill>
                <a:cs typeface="Times New Roman"/>
              </a:rPr>
              <a:t>盐</a:t>
            </a:r>
            <a:r>
              <a:rPr lang="zh-CN" altLang="zh-CN" kern="100" dirty="0">
                <a:solidFill>
                  <a:srgbClr val="FF0000"/>
                </a:solidFill>
                <a:cs typeface="Times New Roman"/>
              </a:rPr>
              <a:t>胁迫会促进茉莉酸和乙烯合成，进而抑制番茄胚根生长</a:t>
            </a:r>
            <a:endParaRPr lang="zh-CN" altLang="zh-CN" sz="1050" kern="100" dirty="0">
              <a:effectLst/>
              <a:latin typeface="宋体"/>
              <a:cs typeface="Courier New"/>
            </a:endParaRPr>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43364"/>
            <a:ext cx="11286237" cy="4361900"/>
          </a:xfrm>
        </p:spPr>
        <p:txBody>
          <a:bodyPr/>
          <a:lstStyle/>
          <a:p>
            <a:pPr indent="609600">
              <a:spcAft>
                <a:spcPts val="0"/>
              </a:spcAft>
              <a:tabLst>
                <a:tab pos="5581015" algn="l"/>
              </a:tabLst>
            </a:pPr>
            <a:r>
              <a:rPr lang="en-US" altLang="zh-CN" kern="100">
                <a:cs typeface="Courier New"/>
              </a:rPr>
              <a:t>(2) </a:t>
            </a:r>
            <a:r>
              <a:rPr lang="zh-CN" altLang="zh-CN" kern="100" dirty="0">
                <a:cs typeface="Times New Roman"/>
              </a:rPr>
              <a:t>研究人员进一步针对盐胁迫影响番茄胚根生长的机制提出以下</a:t>
            </a:r>
            <a:r>
              <a:rPr lang="en-US" altLang="zh-CN" kern="100" dirty="0">
                <a:cs typeface="Courier New"/>
              </a:rPr>
              <a:t>2</a:t>
            </a:r>
            <a:r>
              <a:rPr lang="zh-CN" altLang="zh-CN" kern="100" dirty="0">
                <a:cs typeface="Times New Roman"/>
              </a:rPr>
              <a:t>种假设：</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假设</a:t>
            </a:r>
            <a:r>
              <a:rPr lang="en-US" altLang="zh-CN" kern="100" dirty="0">
                <a:cs typeface="Courier New"/>
              </a:rPr>
              <a:t>1</a:t>
            </a:r>
            <a:r>
              <a:rPr lang="zh-CN" altLang="zh-CN" kern="100" dirty="0">
                <a:cs typeface="Times New Roman"/>
              </a:rPr>
              <a:t>：盐胁迫分别调控乙烯和茉莉酸的合成影响胚根生长</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假设</a:t>
            </a:r>
            <a:r>
              <a:rPr lang="en-US" altLang="zh-CN" kern="100" dirty="0">
                <a:cs typeface="Courier New"/>
              </a:rPr>
              <a:t>2</a:t>
            </a:r>
            <a:r>
              <a:rPr lang="zh-CN" altLang="zh-CN" kern="100" dirty="0">
                <a:cs typeface="Times New Roman"/>
              </a:rPr>
              <a:t>：盐胁迫通过乙烯调控茉莉酸的合成影响胚根生长</a:t>
            </a:r>
            <a:endParaRPr lang="zh-CN" altLang="zh-CN" sz="1050" kern="100" dirty="0">
              <a:latin typeface="宋体"/>
              <a:cs typeface="Courier New"/>
            </a:endParaRPr>
          </a:p>
          <a:p>
            <a:pPr indent="609600">
              <a:spcAft>
                <a:spcPts val="0"/>
              </a:spcAft>
              <a:tabLst>
                <a:tab pos="5581015" algn="l"/>
              </a:tabLst>
            </a:pPr>
            <a:r>
              <a:rPr lang="zh-CN" altLang="zh-CN" kern="100" dirty="0">
                <a:cs typeface="Times New Roman"/>
              </a:rPr>
              <a:t>针对上述假设，设计如下实验方案：取</a:t>
            </a:r>
            <a:r>
              <a:rPr lang="en-US" altLang="zh-CN" kern="100" dirty="0">
                <a:cs typeface="Courier New"/>
              </a:rPr>
              <a:t>__________________</a:t>
            </a:r>
            <a:r>
              <a:rPr lang="zh-CN" altLang="zh-CN" kern="100" dirty="0">
                <a:cs typeface="Times New Roman"/>
              </a:rPr>
              <a:t>的番茄幼苗若干，均分为甲、乙、丙三组，甲组正常条件下培养，乙组给予适宜浓度</a:t>
            </a:r>
            <a:r>
              <a:rPr lang="en-US" altLang="zh-CN" kern="100" dirty="0" err="1">
                <a:cs typeface="Courier New"/>
              </a:rPr>
              <a:t>NaCl</a:t>
            </a:r>
            <a:r>
              <a:rPr lang="zh-CN" altLang="zh-CN" kern="100" dirty="0">
                <a:cs typeface="Times New Roman"/>
              </a:rPr>
              <a:t>处理，丙组给予适宜浓度的</a:t>
            </a:r>
            <a:r>
              <a:rPr lang="en-US" altLang="zh-CN" kern="100" dirty="0" err="1">
                <a:cs typeface="Courier New"/>
              </a:rPr>
              <a:t>NaCl</a:t>
            </a:r>
            <a:r>
              <a:rPr lang="zh-CN" altLang="zh-CN" kern="100" dirty="0">
                <a:cs typeface="Times New Roman"/>
              </a:rPr>
              <a:t>和</a:t>
            </a:r>
            <a:r>
              <a:rPr lang="en-US" altLang="zh-CN" kern="100" dirty="0">
                <a:cs typeface="Courier New"/>
              </a:rPr>
              <a:t>_____________________</a:t>
            </a:r>
            <a:r>
              <a:rPr lang="zh-CN" altLang="zh-CN" kern="100" dirty="0">
                <a:cs typeface="Times New Roman"/>
              </a:rPr>
              <a:t>处理，培养一段时间，检测各组的乙烯和茉莉酸含量。预测结果：若乙烯含量乙组＞甲组＞丙组，茉莉酸含量</a:t>
            </a:r>
            <a:r>
              <a:rPr lang="en-US" altLang="zh-CN" kern="100" dirty="0">
                <a:cs typeface="Courier New"/>
              </a:rPr>
              <a:t>________________________</a:t>
            </a:r>
            <a:r>
              <a:rPr lang="zh-CN" altLang="zh-CN" kern="100" dirty="0">
                <a:cs typeface="Times New Roman"/>
              </a:rPr>
              <a:t>，说明假设</a:t>
            </a:r>
            <a:r>
              <a:rPr lang="en-US" altLang="zh-CN" kern="100" dirty="0">
                <a:cs typeface="Courier New"/>
              </a:rPr>
              <a:t>1</a:t>
            </a:r>
            <a:r>
              <a:rPr lang="zh-CN" altLang="zh-CN" kern="100" dirty="0">
                <a:cs typeface="Times New Roman"/>
              </a:rPr>
              <a:t>正确；若乙烯含量乙组＞甲组＞丙组，茉莉酸含量</a:t>
            </a:r>
            <a:r>
              <a:rPr lang="en-US" altLang="zh-CN" kern="100" dirty="0">
                <a:cs typeface="Courier New"/>
              </a:rPr>
              <a:t>________________________</a:t>
            </a:r>
            <a:r>
              <a:rPr lang="zh-CN" altLang="zh-CN" kern="100" dirty="0">
                <a:cs typeface="Times New Roman"/>
              </a:rPr>
              <a:t>，说明假设</a:t>
            </a:r>
            <a:r>
              <a:rPr lang="en-US" altLang="zh-CN" kern="100" dirty="0">
                <a:cs typeface="Courier New"/>
              </a:rPr>
              <a:t>2</a:t>
            </a:r>
            <a:r>
              <a:rPr lang="zh-CN" altLang="zh-CN" kern="100" dirty="0">
                <a:cs typeface="Times New Roman"/>
              </a:rPr>
              <a:t>正确。</a:t>
            </a:r>
            <a:endParaRPr lang="zh-CN" altLang="zh-CN" sz="1050" kern="100" dirty="0">
              <a:effectLst/>
              <a:latin typeface="宋体"/>
              <a:cs typeface="Courier New"/>
            </a:endParaRPr>
          </a:p>
        </p:txBody>
      </p:sp>
      <p:sp>
        <p:nvSpPr>
          <p:cNvPr id="3" name="矩形 2"/>
          <p:cNvSpPr/>
          <p:nvPr/>
        </p:nvSpPr>
        <p:spPr>
          <a:xfrm>
            <a:off x="6708245" y="2876086"/>
            <a:ext cx="2031325" cy="461665"/>
          </a:xfrm>
          <a:prstGeom prst="rect">
            <a:avLst/>
          </a:prstGeom>
        </p:spPr>
        <p:txBody>
          <a:bodyPr wrap="none">
            <a:spAutoFit/>
          </a:bodyPr>
          <a:lstStyle/>
          <a:p>
            <a:pPr algn="ctr"/>
            <a:r>
              <a:rPr lang="zh-CN" altLang="zh-CN" kern="100" dirty="0">
                <a:latin typeface="Times New Roman"/>
                <a:ea typeface="黑体"/>
                <a:cs typeface="Times New Roman"/>
              </a:rPr>
              <a:t>生理状况相同</a:t>
            </a:r>
            <a:endParaRPr lang="zh-CN" altLang="en-US" dirty="0"/>
          </a:p>
        </p:txBody>
      </p:sp>
      <p:sp>
        <p:nvSpPr>
          <p:cNvPr id="4" name="矩形 3"/>
          <p:cNvSpPr/>
          <p:nvPr/>
        </p:nvSpPr>
        <p:spPr>
          <a:xfrm>
            <a:off x="4158397" y="3813635"/>
            <a:ext cx="2339102" cy="461665"/>
          </a:xfrm>
          <a:prstGeom prst="rect">
            <a:avLst/>
          </a:prstGeom>
        </p:spPr>
        <p:txBody>
          <a:bodyPr wrap="none">
            <a:spAutoFit/>
          </a:bodyPr>
          <a:lstStyle/>
          <a:p>
            <a:pPr algn="ctr"/>
            <a:r>
              <a:rPr lang="zh-CN" altLang="zh-CN" kern="100">
                <a:latin typeface="Times New Roman"/>
                <a:ea typeface="黑体"/>
                <a:cs typeface="Times New Roman"/>
              </a:rPr>
              <a:t>乙烯合成抑制剂</a:t>
            </a:r>
            <a:endParaRPr lang="zh-CN" altLang="en-US" dirty="0"/>
          </a:p>
        </p:txBody>
      </p:sp>
      <p:sp>
        <p:nvSpPr>
          <p:cNvPr id="5" name="矩形 4"/>
          <p:cNvSpPr/>
          <p:nvPr/>
        </p:nvSpPr>
        <p:spPr>
          <a:xfrm>
            <a:off x="1029816" y="4774334"/>
            <a:ext cx="2646878" cy="461665"/>
          </a:xfrm>
          <a:prstGeom prst="rect">
            <a:avLst/>
          </a:prstGeom>
        </p:spPr>
        <p:txBody>
          <a:bodyPr wrap="none">
            <a:spAutoFit/>
          </a:bodyPr>
          <a:lstStyle/>
          <a:p>
            <a:pPr algn="ctr"/>
            <a:r>
              <a:rPr lang="zh-CN" altLang="zh-CN" kern="100">
                <a:latin typeface="Times New Roman"/>
                <a:ea typeface="黑体"/>
                <a:cs typeface="Times New Roman"/>
              </a:rPr>
              <a:t>乙组＝丙组＞甲组</a:t>
            </a:r>
            <a:endParaRPr lang="zh-CN" altLang="en-US" dirty="0"/>
          </a:p>
        </p:txBody>
      </p:sp>
      <p:sp>
        <p:nvSpPr>
          <p:cNvPr id="6" name="矩形 5"/>
          <p:cNvSpPr/>
          <p:nvPr/>
        </p:nvSpPr>
        <p:spPr>
          <a:xfrm>
            <a:off x="2222009" y="5248896"/>
            <a:ext cx="2646878" cy="461665"/>
          </a:xfrm>
          <a:prstGeom prst="rect">
            <a:avLst/>
          </a:prstGeom>
        </p:spPr>
        <p:txBody>
          <a:bodyPr wrap="none">
            <a:spAutoFit/>
          </a:bodyPr>
          <a:lstStyle/>
          <a:p>
            <a:pPr algn="ctr"/>
            <a:r>
              <a:rPr lang="zh-CN" altLang="zh-CN" kern="100">
                <a:latin typeface="Times New Roman"/>
                <a:ea typeface="黑体"/>
                <a:cs typeface="Times New Roman"/>
              </a:rPr>
              <a:t>乙组＞甲组＞丙组</a:t>
            </a:r>
            <a:endParaRPr lang="zh-CN" altLang="en-US" dirty="0"/>
          </a:p>
        </p:txBody>
      </p:sp>
    </p:spTree>
    <p:extLst>
      <p:ext uri="{BB962C8B-B14F-4D97-AF65-F5344CB8AC3E}">
        <p14:creationId xmlns:p14="http://schemas.microsoft.com/office/powerpoint/2010/main" val="1651922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636912"/>
            <a:ext cx="11298237" cy="1507126"/>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据图分析，概述实验结果是：盐胁迫调节下，</a:t>
            </a:r>
            <a:r>
              <a:rPr lang="en-US" altLang="zh-CN" kern="100" dirty="0" err="1">
                <a:solidFill>
                  <a:srgbClr val="000000"/>
                </a:solidFill>
                <a:latin typeface="Times New Roman"/>
                <a:ea typeface="黑体"/>
                <a:cs typeface="Courier New"/>
              </a:rPr>
              <a:t>NaCl</a:t>
            </a:r>
            <a:r>
              <a:rPr lang="zh-CN" altLang="zh-CN" kern="100" dirty="0">
                <a:solidFill>
                  <a:srgbClr val="000000"/>
                </a:solidFill>
                <a:latin typeface="Times New Roman"/>
                <a:ea typeface="黑体"/>
                <a:cs typeface="Times New Roman"/>
              </a:rPr>
              <a:t>＋茉莉酸合成抑制组的胚根长度大于</a:t>
            </a:r>
            <a:r>
              <a:rPr lang="en-US" altLang="zh-CN" kern="100" dirty="0" err="1">
                <a:solidFill>
                  <a:srgbClr val="000000"/>
                </a:solidFill>
                <a:latin typeface="Times New Roman"/>
                <a:ea typeface="黑体"/>
                <a:cs typeface="Courier New"/>
              </a:rPr>
              <a:t>NaCl</a:t>
            </a:r>
            <a:r>
              <a:rPr lang="zh-CN" altLang="zh-CN" kern="100" dirty="0">
                <a:solidFill>
                  <a:srgbClr val="000000"/>
                </a:solidFill>
                <a:latin typeface="Times New Roman"/>
                <a:ea typeface="黑体"/>
                <a:cs typeface="Times New Roman"/>
              </a:rPr>
              <a:t>组，</a:t>
            </a:r>
            <a:r>
              <a:rPr lang="en-US" altLang="zh-CN" kern="100" dirty="0" err="1">
                <a:solidFill>
                  <a:srgbClr val="000000"/>
                </a:solidFill>
                <a:latin typeface="Times New Roman"/>
                <a:ea typeface="黑体"/>
                <a:cs typeface="Courier New"/>
              </a:rPr>
              <a:t>NaCl</a:t>
            </a:r>
            <a:r>
              <a:rPr lang="zh-CN" altLang="zh-CN" kern="100" dirty="0">
                <a:solidFill>
                  <a:srgbClr val="000000"/>
                </a:solidFill>
                <a:latin typeface="Times New Roman"/>
                <a:ea typeface="黑体"/>
                <a:cs typeface="Times New Roman"/>
              </a:rPr>
              <a:t>＋乙烯合成抑制组的胚根长度大于</a:t>
            </a:r>
            <a:r>
              <a:rPr lang="en-US" altLang="zh-CN" kern="100" dirty="0" err="1">
                <a:solidFill>
                  <a:srgbClr val="000000"/>
                </a:solidFill>
                <a:latin typeface="Times New Roman"/>
                <a:ea typeface="黑体"/>
                <a:cs typeface="Courier New"/>
              </a:rPr>
              <a:t>NaCl</a:t>
            </a:r>
            <a:r>
              <a:rPr lang="zh-CN" altLang="zh-CN" kern="100" dirty="0">
                <a:solidFill>
                  <a:srgbClr val="000000"/>
                </a:solidFill>
                <a:latin typeface="Times New Roman"/>
                <a:ea typeface="黑体"/>
                <a:cs typeface="Times New Roman"/>
              </a:rPr>
              <a:t>组，因此盐胁迫会促进茉莉酸和乙烯合成，进而抑制番茄胚根生长。</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800767"/>
          </a:xfrm>
        </p:spPr>
        <p:txBody>
          <a:bodyPr/>
          <a:lstStyle/>
          <a:p>
            <a:pPr indent="612140">
              <a:lnSpc>
                <a:spcPct val="100000"/>
              </a:lnSpc>
              <a:spcAft>
                <a:spcPts val="0"/>
              </a:spcAft>
              <a:tabLst>
                <a:tab pos="5581015" algn="l"/>
              </a:tabLst>
            </a:pPr>
            <a:r>
              <a:rPr lang="en-US" altLang="zh-CN" sz="3200" b="1" kern="100">
                <a:solidFill>
                  <a:srgbClr val="CC4646"/>
                </a:solidFill>
                <a:cs typeface="Courier New"/>
              </a:rPr>
              <a:t>10.</a:t>
            </a:r>
            <a:r>
              <a:rPr lang="en-US" altLang="zh-CN" kern="100">
                <a:cs typeface="Courier New"/>
              </a:rPr>
              <a:t> </a:t>
            </a:r>
            <a:r>
              <a:rPr lang="zh-CN" altLang="zh-CN" kern="100" dirty="0">
                <a:cs typeface="Times New Roman"/>
              </a:rPr>
              <a:t>油菜素内酯</a:t>
            </a:r>
            <a:r>
              <a:rPr lang="en-US" altLang="zh-CN" kern="100" dirty="0">
                <a:cs typeface="Courier New"/>
              </a:rPr>
              <a:t>(BL)</a:t>
            </a:r>
            <a:r>
              <a:rPr lang="zh-CN" altLang="zh-CN" kern="100" dirty="0">
                <a:cs typeface="Times New Roman"/>
              </a:rPr>
              <a:t>是植物生长发育所必需的植物激素。为研究其跨膜运输机制，我国科研人员进行了如下实验：</a:t>
            </a:r>
            <a:endParaRPr lang="zh-CN" altLang="zh-CN" sz="1050" kern="100" dirty="0">
              <a:latin typeface="宋体"/>
              <a:cs typeface="Courier New"/>
            </a:endParaRPr>
          </a:p>
          <a:p>
            <a:pPr indent="609600">
              <a:lnSpc>
                <a:spcPct val="100000"/>
              </a:lnSpc>
              <a:spcAft>
                <a:spcPts val="0"/>
              </a:spcAft>
              <a:tabLst>
                <a:tab pos="5581015" algn="l"/>
              </a:tabLst>
            </a:pPr>
            <a:r>
              <a:rPr lang="zh-CN" altLang="zh-CN" kern="100" dirty="0">
                <a:cs typeface="Times New Roman"/>
              </a:rPr>
              <a:t>实验一：</a:t>
            </a:r>
            <a:r>
              <a:rPr lang="en-US" altLang="zh-CN" kern="100" dirty="0">
                <a:cs typeface="Courier New"/>
              </a:rPr>
              <a:t>ABCB19</a:t>
            </a:r>
            <a:r>
              <a:rPr lang="zh-CN" altLang="zh-CN" kern="100" dirty="0">
                <a:cs typeface="Times New Roman"/>
              </a:rPr>
              <a:t>过去被认为是运输生长素的转运蛋白，但对</a:t>
            </a:r>
            <a:r>
              <a:rPr lang="en-US" altLang="zh-CN" kern="100" dirty="0">
                <a:cs typeface="Courier New"/>
              </a:rPr>
              <a:t>ABCB19</a:t>
            </a:r>
            <a:r>
              <a:rPr lang="zh-CN" altLang="zh-CN" kern="100" dirty="0">
                <a:cs typeface="Times New Roman"/>
              </a:rPr>
              <a:t>蛋白突变体植株进行培育，发现其表型与其他的生长素运输蛋白突变体表现出明显差异。</a:t>
            </a:r>
            <a:endParaRPr lang="zh-CN" altLang="zh-CN" sz="1050" kern="100" dirty="0">
              <a:latin typeface="宋体"/>
              <a:cs typeface="Courier New"/>
            </a:endParaRPr>
          </a:p>
          <a:p>
            <a:pPr indent="609600">
              <a:lnSpc>
                <a:spcPct val="100000"/>
              </a:lnSpc>
              <a:spcAft>
                <a:spcPts val="0"/>
              </a:spcAft>
              <a:tabLst>
                <a:tab pos="5581015" algn="l"/>
              </a:tabLst>
            </a:pPr>
            <a:r>
              <a:rPr lang="zh-CN" altLang="zh-CN" kern="100" dirty="0">
                <a:cs typeface="Times New Roman"/>
              </a:rPr>
              <a:t>实验二：为探究</a:t>
            </a:r>
            <a:r>
              <a:rPr lang="en-US" altLang="zh-CN" kern="100" dirty="0">
                <a:cs typeface="Courier New"/>
              </a:rPr>
              <a:t>ABCB19</a:t>
            </a:r>
            <a:r>
              <a:rPr lang="zh-CN" altLang="zh-CN" kern="100" dirty="0">
                <a:cs typeface="Times New Roman"/>
              </a:rPr>
              <a:t>的底物特异性，用纯化的</a:t>
            </a:r>
            <a:r>
              <a:rPr lang="en-US" altLang="zh-CN" kern="100" dirty="0">
                <a:cs typeface="Courier New"/>
              </a:rPr>
              <a:t>ABCB19</a:t>
            </a:r>
            <a:r>
              <a:rPr lang="zh-CN" altLang="zh-CN" kern="100" dirty="0">
                <a:cs typeface="Times New Roman"/>
              </a:rPr>
              <a:t>分别与生长素</a:t>
            </a:r>
            <a:r>
              <a:rPr lang="en-US" altLang="zh-CN" kern="100" dirty="0">
                <a:cs typeface="Courier New"/>
              </a:rPr>
              <a:t>(IAA)</a:t>
            </a:r>
            <a:r>
              <a:rPr lang="zh-CN" altLang="zh-CN" kern="100" dirty="0">
                <a:cs typeface="Times New Roman"/>
              </a:rPr>
              <a:t>、赤霉素</a:t>
            </a:r>
            <a:r>
              <a:rPr lang="en-US" altLang="zh-CN" kern="100" dirty="0">
                <a:cs typeface="Courier New"/>
              </a:rPr>
              <a:t>(GA)</a:t>
            </a:r>
            <a:r>
              <a:rPr lang="zh-CN" altLang="zh-CN" kern="100" dirty="0">
                <a:cs typeface="Times New Roman"/>
              </a:rPr>
              <a:t>、</a:t>
            </a:r>
            <a:r>
              <a:rPr lang="en-US" altLang="zh-CN" kern="100" dirty="0">
                <a:cs typeface="Courier New"/>
              </a:rPr>
              <a:t>BL</a:t>
            </a:r>
            <a:r>
              <a:rPr lang="zh-CN" altLang="zh-CN" kern="100" dirty="0">
                <a:cs typeface="Times New Roman"/>
              </a:rPr>
              <a:t>在适宜条件下混合，加入足量</a:t>
            </a:r>
            <a:r>
              <a:rPr lang="en-US" altLang="zh-CN" kern="100" dirty="0">
                <a:cs typeface="Courier New"/>
              </a:rPr>
              <a:t>ATP</a:t>
            </a:r>
            <a:r>
              <a:rPr lang="zh-CN" altLang="zh-CN" kern="100" dirty="0">
                <a:cs typeface="Times New Roman"/>
              </a:rPr>
              <a:t>后，测定各组</a:t>
            </a:r>
            <a:r>
              <a:rPr lang="en-US" altLang="zh-CN" kern="100" dirty="0">
                <a:cs typeface="Courier New"/>
              </a:rPr>
              <a:t>ATP</a:t>
            </a:r>
            <a:r>
              <a:rPr lang="zh-CN" altLang="zh-CN" kern="100" dirty="0">
                <a:cs typeface="Times New Roman"/>
              </a:rPr>
              <a:t>酶活性，结果见图</a:t>
            </a:r>
            <a:r>
              <a:rPr lang="en-US" altLang="zh-CN" kern="100" dirty="0">
                <a:cs typeface="Courier New"/>
              </a:rPr>
              <a:t>1</a:t>
            </a:r>
            <a:r>
              <a:rPr lang="zh-CN" altLang="zh-CN" kern="100" dirty="0">
                <a:cs typeface="Times New Roman"/>
              </a:rPr>
              <a:t>。</a:t>
            </a:r>
            <a:endParaRPr lang="zh-CN" altLang="zh-CN" sz="1050" kern="100" dirty="0">
              <a:effectLst/>
              <a:latin typeface="宋体"/>
              <a:cs typeface="Courier New"/>
            </a:endParaRPr>
          </a:p>
        </p:txBody>
      </p:sp>
      <p:pic>
        <p:nvPicPr>
          <p:cNvPr id="13314" name="Picture 2" descr="C208.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024262" y="3501008"/>
            <a:ext cx="3721262" cy="270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C209.T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744978" y="3517037"/>
            <a:ext cx="3320511" cy="257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61727" y="6203694"/>
            <a:ext cx="646331" cy="461665"/>
          </a:xfrm>
          <a:prstGeom prst="rect">
            <a:avLst/>
          </a:prstGeom>
        </p:spPr>
        <p:txBody>
          <a:bodyPr wrap="none">
            <a:spAutoFit/>
          </a:bodyPr>
          <a:lstStyle/>
          <a:p>
            <a:r>
              <a:rPr lang="zh-CN" altLang="zh-CN" kern="100" dirty="0">
                <a:solidFill>
                  <a:srgbClr val="000000"/>
                </a:solidFill>
                <a:latin typeface="Times New Roman"/>
                <a:ea typeface="黑体"/>
                <a:cs typeface="Times New Roman"/>
              </a:rPr>
              <a:t>图</a:t>
            </a:r>
            <a:r>
              <a:rPr lang="en-US" altLang="zh-CN" kern="100" dirty="0">
                <a:solidFill>
                  <a:srgbClr val="000000"/>
                </a:solidFill>
                <a:latin typeface="Times New Roman"/>
                <a:ea typeface="黑体"/>
              </a:rPr>
              <a:t>1</a:t>
            </a:r>
            <a:endParaRPr lang="zh-CN" altLang="en-US" dirty="0"/>
          </a:p>
        </p:txBody>
      </p:sp>
      <p:sp>
        <p:nvSpPr>
          <p:cNvPr id="6" name="矩形 5"/>
          <p:cNvSpPr/>
          <p:nvPr/>
        </p:nvSpPr>
        <p:spPr>
          <a:xfrm>
            <a:off x="9365220" y="6203694"/>
            <a:ext cx="646331" cy="461665"/>
          </a:xfrm>
          <a:prstGeom prst="rect">
            <a:avLst/>
          </a:prstGeom>
        </p:spPr>
        <p:txBody>
          <a:bodyPr wrap="none">
            <a:spAutoFit/>
          </a:bodyPr>
          <a:lstStyle/>
          <a:p>
            <a:r>
              <a:rPr lang="zh-CN" altLang="zh-CN" kern="100" dirty="0" smtClean="0">
                <a:solidFill>
                  <a:srgbClr val="000000"/>
                </a:solidFill>
                <a:latin typeface="Times New Roman"/>
                <a:ea typeface="黑体"/>
                <a:cs typeface="Times New Roman"/>
              </a:rPr>
              <a:t>图</a:t>
            </a:r>
            <a:r>
              <a:rPr lang="en-US" altLang="zh-CN" kern="100" dirty="0" smtClean="0">
                <a:solidFill>
                  <a:srgbClr val="000000"/>
                </a:solidFill>
                <a:latin typeface="Times New Roman"/>
                <a:ea typeface="黑体"/>
              </a:rPr>
              <a:t>2</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39832"/>
            <a:ext cx="11286237" cy="3933384"/>
          </a:xfrm>
        </p:spPr>
        <p:txBody>
          <a:bodyPr/>
          <a:lstStyle/>
          <a:p>
            <a:pPr indent="609600">
              <a:spcAft>
                <a:spcPts val="0"/>
              </a:spcAft>
              <a:tabLst>
                <a:tab pos="5581015" algn="l"/>
              </a:tabLst>
            </a:pPr>
            <a:r>
              <a:rPr lang="zh-CN" altLang="zh-CN" kern="100" dirty="0">
                <a:cs typeface="Times New Roman"/>
              </a:rPr>
              <a:t>请回答下列问题：</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 ABCB19</a:t>
            </a:r>
            <a:r>
              <a:rPr lang="zh-CN" altLang="zh-CN" kern="100" dirty="0">
                <a:cs typeface="Times New Roman"/>
              </a:rPr>
              <a:t>蛋白具有</a:t>
            </a:r>
            <a:r>
              <a:rPr lang="en-US" altLang="zh-CN" kern="100" dirty="0">
                <a:cs typeface="Courier New"/>
              </a:rPr>
              <a:t>ATP</a:t>
            </a:r>
            <a:r>
              <a:rPr lang="zh-CN" altLang="zh-CN" kern="100" dirty="0">
                <a:cs typeface="Times New Roman"/>
              </a:rPr>
              <a:t>酶活性，与底物结合时会被激活，</a:t>
            </a:r>
            <a:r>
              <a:rPr lang="en-US" altLang="zh-CN" kern="100" dirty="0">
                <a:cs typeface="Courier New"/>
              </a:rPr>
              <a:t>ATP</a:t>
            </a:r>
            <a:r>
              <a:rPr lang="zh-CN" altLang="zh-CN" kern="100" dirty="0">
                <a:cs typeface="Times New Roman"/>
              </a:rPr>
              <a:t>酶活性可以反映</a:t>
            </a:r>
            <a:r>
              <a:rPr lang="en-US" altLang="zh-CN" kern="100" dirty="0">
                <a:cs typeface="Courier New"/>
              </a:rPr>
              <a:t>ABCB19</a:t>
            </a:r>
            <a:r>
              <a:rPr lang="zh-CN" altLang="zh-CN" kern="100" dirty="0">
                <a:cs typeface="Times New Roman"/>
              </a:rPr>
              <a:t>的活性。据此分析，图</a:t>
            </a:r>
            <a:r>
              <a:rPr lang="en-US" altLang="zh-CN" kern="100" dirty="0">
                <a:cs typeface="Courier New"/>
              </a:rPr>
              <a:t>1</a:t>
            </a:r>
            <a:r>
              <a:rPr lang="zh-CN" altLang="zh-CN" kern="100" dirty="0">
                <a:cs typeface="Times New Roman"/>
              </a:rPr>
              <a:t>结果表明</a:t>
            </a:r>
            <a:r>
              <a:rPr lang="en-US" altLang="zh-CN" kern="100" dirty="0" smtClean="0">
                <a:cs typeface="Courier New"/>
              </a:rPr>
              <a:t>_______________________________ </a:t>
            </a:r>
            <a:r>
              <a:rPr lang="en-US" altLang="zh-CN" kern="100" dirty="0" smtClean="0">
                <a:cs typeface="Courier New"/>
              </a:rPr>
              <a:t>_______________________________________________</a:t>
            </a:r>
            <a:r>
              <a:rPr lang="zh-CN" altLang="zh-CN" kern="100" dirty="0" smtClean="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(2) </a:t>
            </a:r>
            <a:r>
              <a:rPr lang="zh-CN" altLang="zh-CN" kern="100" dirty="0">
                <a:cs typeface="Times New Roman"/>
              </a:rPr>
              <a:t>结合实验一和二的结果，提出关于转运蛋白</a:t>
            </a:r>
            <a:r>
              <a:rPr lang="en-US" altLang="zh-CN" kern="100" dirty="0">
                <a:cs typeface="Courier New"/>
              </a:rPr>
              <a:t>ABCB19</a:t>
            </a:r>
            <a:r>
              <a:rPr lang="zh-CN" altLang="zh-CN" kern="100" dirty="0">
                <a:cs typeface="Times New Roman"/>
              </a:rPr>
              <a:t>的假说：</a:t>
            </a:r>
            <a:r>
              <a:rPr lang="en-US" altLang="zh-CN" kern="100" dirty="0" smtClean="0">
                <a:cs typeface="Courier New"/>
              </a:rPr>
              <a:t>___________ ________________________________________________________________</a:t>
            </a:r>
            <a:r>
              <a:rPr lang="zh-CN" altLang="zh-CN" kern="100" dirty="0" smtClean="0">
                <a:cs typeface="Times New Roman"/>
              </a:rPr>
              <a:t>。</a:t>
            </a:r>
            <a:r>
              <a:rPr lang="zh-CN" altLang="zh-CN" kern="100" dirty="0">
                <a:cs typeface="Times New Roman"/>
              </a:rPr>
              <a:t>为验证上述假说，科研人员利用</a:t>
            </a:r>
            <a:r>
              <a:rPr lang="en-US" altLang="zh-CN" kern="100" baseline="30000" dirty="0">
                <a:cs typeface="Courier New"/>
              </a:rPr>
              <a:t>3</a:t>
            </a:r>
            <a:r>
              <a:rPr lang="en-US" altLang="zh-CN" kern="100" dirty="0">
                <a:cs typeface="Courier New"/>
              </a:rPr>
              <a:t>H</a:t>
            </a:r>
            <a:r>
              <a:rPr lang="zh-CN" altLang="zh-CN" kern="100" dirty="0">
                <a:cs typeface="Times New Roman"/>
              </a:rPr>
              <a:t>标记的</a:t>
            </a:r>
            <a:r>
              <a:rPr lang="en-US" altLang="zh-CN" kern="100" dirty="0">
                <a:cs typeface="Courier New"/>
              </a:rPr>
              <a:t>BL</a:t>
            </a:r>
            <a:r>
              <a:rPr lang="zh-CN" altLang="zh-CN" kern="100" dirty="0">
                <a:cs typeface="Times New Roman"/>
              </a:rPr>
              <a:t>，脂质体</a:t>
            </a:r>
            <a:r>
              <a:rPr lang="en-US" altLang="zh-CN" kern="100" dirty="0">
                <a:cs typeface="Courier New"/>
              </a:rPr>
              <a:t>WT</a:t>
            </a:r>
            <a:r>
              <a:rPr lang="zh-CN" altLang="zh-CN" kern="100" dirty="0">
                <a:cs typeface="Times New Roman"/>
              </a:rPr>
              <a:t>和</a:t>
            </a:r>
            <a:r>
              <a:rPr lang="en-US" altLang="zh-CN" kern="100" dirty="0">
                <a:cs typeface="Courier New"/>
              </a:rPr>
              <a:t>EQ</a:t>
            </a:r>
            <a:r>
              <a:rPr lang="zh-CN" altLang="zh-CN" kern="100" dirty="0">
                <a:cs typeface="Times New Roman"/>
              </a:rPr>
              <a:t>、</a:t>
            </a:r>
            <a:r>
              <a:rPr lang="en-US" altLang="zh-CN" kern="100" dirty="0">
                <a:cs typeface="Courier New"/>
              </a:rPr>
              <a:t>ATP</a:t>
            </a:r>
            <a:r>
              <a:rPr lang="zh-CN" altLang="zh-CN" kern="100" dirty="0">
                <a:cs typeface="Times New Roman"/>
              </a:rPr>
              <a:t>、</a:t>
            </a:r>
            <a:r>
              <a:rPr lang="en-US" altLang="zh-CN" kern="100" dirty="0">
                <a:cs typeface="Courier New"/>
              </a:rPr>
              <a:t>ATP</a:t>
            </a:r>
            <a:r>
              <a:rPr lang="zh-CN" altLang="zh-CN" kern="100" dirty="0">
                <a:cs typeface="Times New Roman"/>
              </a:rPr>
              <a:t>酶抑制剂等进行转运实验。请根据图</a:t>
            </a:r>
            <a:r>
              <a:rPr lang="en-US" altLang="zh-CN" kern="100" dirty="0">
                <a:cs typeface="Courier New"/>
              </a:rPr>
              <a:t>2</a:t>
            </a:r>
            <a:r>
              <a:rPr lang="zh-CN" altLang="zh-CN" kern="100" dirty="0">
                <a:cs typeface="Times New Roman"/>
              </a:rPr>
              <a:t>的结果，补全实验设计表格。</a:t>
            </a:r>
            <a:endParaRPr lang="zh-CN" altLang="zh-CN" sz="1050" kern="100" dirty="0">
              <a:effectLst/>
              <a:latin typeface="宋体"/>
              <a:cs typeface="Courier New"/>
            </a:endParaRPr>
          </a:p>
        </p:txBody>
      </p:sp>
      <p:sp>
        <p:nvSpPr>
          <p:cNvPr id="3" name="文本占位符 1"/>
          <p:cNvSpPr txBox="1">
            <a:spLocks/>
          </p:cNvSpPr>
          <p:nvPr/>
        </p:nvSpPr>
        <p:spPr>
          <a:xfrm>
            <a:off x="490126" y="2325193"/>
            <a:ext cx="11286237" cy="100098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632575">
              <a:spcAft>
                <a:spcPts val="0"/>
              </a:spcAft>
              <a:tabLst>
                <a:tab pos="5581015" algn="l"/>
              </a:tabLst>
            </a:pPr>
            <a:r>
              <a:rPr lang="en-US" altLang="zh-CN" kern="100" dirty="0">
                <a:solidFill>
                  <a:srgbClr val="FF0000"/>
                </a:solidFill>
                <a:cs typeface="Courier New"/>
              </a:rPr>
              <a:t>ABCB19</a:t>
            </a:r>
            <a:r>
              <a:rPr lang="zh-CN" altLang="zh-CN" kern="100" dirty="0">
                <a:solidFill>
                  <a:srgbClr val="FF0000"/>
                </a:solidFill>
                <a:cs typeface="Times New Roman"/>
              </a:rPr>
              <a:t>可与油菜素内酯发生特异性结合</a:t>
            </a:r>
            <a:r>
              <a:rPr lang="en-US" altLang="zh-CN" kern="100" dirty="0">
                <a:solidFill>
                  <a:srgbClr val="FF0000"/>
                </a:solidFill>
                <a:cs typeface="Courier New"/>
              </a:rPr>
              <a:t>(</a:t>
            </a:r>
            <a:r>
              <a:rPr lang="zh-CN" altLang="zh-CN" kern="100" dirty="0">
                <a:solidFill>
                  <a:srgbClr val="FF0000"/>
                </a:solidFill>
                <a:cs typeface="Times New Roman"/>
              </a:rPr>
              <a:t>或</a:t>
            </a:r>
            <a:r>
              <a:rPr lang="en-US" altLang="zh-CN" kern="100" dirty="0">
                <a:solidFill>
                  <a:srgbClr val="FF0000"/>
                </a:solidFill>
                <a:cs typeface="Courier New"/>
              </a:rPr>
              <a:t>ABCB19</a:t>
            </a:r>
            <a:r>
              <a:rPr lang="zh-CN" altLang="zh-CN" kern="100" dirty="0">
                <a:solidFill>
                  <a:srgbClr val="FF0000"/>
                </a:solidFill>
                <a:cs typeface="Times New Roman"/>
              </a:rPr>
              <a:t>可被油菜素内酯特异性激活</a:t>
            </a:r>
            <a:r>
              <a:rPr lang="en-US" altLang="zh-CN" kern="100" dirty="0">
                <a:solidFill>
                  <a:srgbClr val="FF0000"/>
                </a:solidFill>
                <a:cs typeface="Courier New"/>
              </a:rPr>
              <a:t>)</a:t>
            </a:r>
            <a:endParaRPr lang="zh-CN" altLang="zh-CN" sz="1050" kern="100" dirty="0">
              <a:effectLst/>
              <a:latin typeface="宋体"/>
              <a:cs typeface="Courier New"/>
            </a:endParaRPr>
          </a:p>
        </p:txBody>
      </p:sp>
      <p:sp>
        <p:nvSpPr>
          <p:cNvPr id="4" name="文本占位符 1"/>
          <p:cNvSpPr txBox="1">
            <a:spLocks/>
          </p:cNvSpPr>
          <p:nvPr/>
        </p:nvSpPr>
        <p:spPr>
          <a:xfrm>
            <a:off x="490126" y="3288890"/>
            <a:ext cx="11286237" cy="100098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502775">
              <a:spcAft>
                <a:spcPts val="0"/>
              </a:spcAft>
              <a:tabLst>
                <a:tab pos="5581015" algn="l"/>
              </a:tabLst>
            </a:pPr>
            <a:r>
              <a:rPr lang="en-US" altLang="zh-CN" kern="100" dirty="0">
                <a:solidFill>
                  <a:srgbClr val="FF0000"/>
                </a:solidFill>
                <a:cs typeface="Courier New"/>
              </a:rPr>
              <a:t>ABCB19</a:t>
            </a:r>
            <a:r>
              <a:rPr lang="zh-CN" altLang="zh-CN" kern="100" dirty="0">
                <a:solidFill>
                  <a:srgbClr val="FF0000"/>
                </a:solidFill>
                <a:cs typeface="Times New Roman"/>
              </a:rPr>
              <a:t>能通过主动运输转运油菜素内酯</a:t>
            </a:r>
            <a:r>
              <a:rPr lang="en-US" altLang="zh-CN" kern="100" dirty="0">
                <a:solidFill>
                  <a:srgbClr val="FF0000"/>
                </a:solidFill>
                <a:cs typeface="Courier New"/>
              </a:rPr>
              <a:t>(</a:t>
            </a:r>
            <a:r>
              <a:rPr lang="zh-CN" altLang="zh-CN" kern="100" dirty="0">
                <a:solidFill>
                  <a:srgbClr val="FF0000"/>
                </a:solidFill>
                <a:cs typeface="Times New Roman"/>
              </a:rPr>
              <a:t>或</a:t>
            </a:r>
            <a:r>
              <a:rPr lang="en-US" altLang="zh-CN" kern="100" dirty="0">
                <a:solidFill>
                  <a:srgbClr val="FF0000"/>
                </a:solidFill>
                <a:cs typeface="Courier New"/>
              </a:rPr>
              <a:t>ABCB19</a:t>
            </a:r>
            <a:r>
              <a:rPr lang="zh-CN" altLang="zh-CN" kern="100" dirty="0">
                <a:solidFill>
                  <a:srgbClr val="FF0000"/>
                </a:solidFill>
                <a:cs typeface="Times New Roman"/>
              </a:rPr>
              <a:t>是运输油菜素内酯的载体蛋白</a:t>
            </a:r>
            <a:r>
              <a:rPr lang="en-US" altLang="zh-CN" kern="100" dirty="0">
                <a:solidFill>
                  <a:srgbClr val="FF0000"/>
                </a:solidFill>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728508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3933056"/>
            <a:ext cx="11286237" cy="2012859"/>
          </a:xfrm>
        </p:spPr>
        <p:txBody>
          <a:bodyPr/>
          <a:lstStyle/>
          <a:p>
            <a:pPr indent="609600">
              <a:spcAft>
                <a:spcPts val="0"/>
              </a:spcAft>
              <a:tabLst>
                <a:tab pos="5581015" algn="l"/>
              </a:tabLst>
            </a:pPr>
            <a:r>
              <a:rPr lang="zh-CN" altLang="zh-CN" kern="100" dirty="0">
                <a:cs typeface="Times New Roman"/>
              </a:rPr>
              <a:t>注：</a:t>
            </a:r>
            <a:r>
              <a:rPr lang="en-US" altLang="zh-CN" kern="100" dirty="0">
                <a:cs typeface="Courier New"/>
              </a:rPr>
              <a:t>WT</a:t>
            </a:r>
            <a:r>
              <a:rPr lang="zh-CN" altLang="zh-CN" kern="100" dirty="0">
                <a:cs typeface="Times New Roman"/>
              </a:rPr>
              <a:t>为含</a:t>
            </a:r>
            <a:r>
              <a:rPr lang="en-US" altLang="zh-CN" kern="100" dirty="0">
                <a:cs typeface="Courier New"/>
              </a:rPr>
              <a:t>ABCB19</a:t>
            </a:r>
            <a:r>
              <a:rPr lang="zh-CN" altLang="zh-CN" kern="100" dirty="0">
                <a:cs typeface="Times New Roman"/>
              </a:rPr>
              <a:t>蛋白的脂质体，</a:t>
            </a:r>
            <a:r>
              <a:rPr lang="en-US" altLang="zh-CN" kern="100" dirty="0">
                <a:cs typeface="Courier New"/>
              </a:rPr>
              <a:t>EQ</a:t>
            </a:r>
            <a:r>
              <a:rPr lang="zh-CN" altLang="zh-CN" kern="100" dirty="0">
                <a:cs typeface="Times New Roman"/>
              </a:rPr>
              <a:t>为含突变型</a:t>
            </a:r>
            <a:r>
              <a:rPr lang="en-US" altLang="zh-CN" kern="100" dirty="0">
                <a:cs typeface="Courier New"/>
              </a:rPr>
              <a:t>ABCB19</a:t>
            </a:r>
            <a:r>
              <a:rPr lang="zh-CN" altLang="zh-CN" kern="100" dirty="0">
                <a:cs typeface="Times New Roman"/>
              </a:rPr>
              <a:t>蛋白的脂质体，突变型</a:t>
            </a:r>
            <a:r>
              <a:rPr lang="en-US" altLang="zh-CN" kern="100" dirty="0">
                <a:cs typeface="Courier New"/>
              </a:rPr>
              <a:t>ABCB19</a:t>
            </a:r>
            <a:r>
              <a:rPr lang="zh-CN" altLang="zh-CN" kern="100" dirty="0">
                <a:cs typeface="Times New Roman"/>
              </a:rPr>
              <a:t>蛋白不具有</a:t>
            </a:r>
            <a:r>
              <a:rPr lang="en-US" altLang="zh-CN" kern="100" dirty="0">
                <a:cs typeface="Courier New"/>
              </a:rPr>
              <a:t>ATP</a:t>
            </a:r>
            <a:r>
              <a:rPr lang="zh-CN" altLang="zh-CN" kern="100" dirty="0">
                <a:cs typeface="Times New Roman"/>
              </a:rPr>
              <a:t>酶活性；＋表示添加、－表示不添加。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(3) </a:t>
            </a:r>
            <a:r>
              <a:rPr lang="zh-CN" altLang="zh-CN" kern="100" dirty="0">
                <a:cs typeface="Times New Roman"/>
              </a:rPr>
              <a:t>图</a:t>
            </a:r>
            <a:r>
              <a:rPr lang="en-US" altLang="zh-CN" kern="100" dirty="0">
                <a:cs typeface="Courier New"/>
              </a:rPr>
              <a:t>2</a:t>
            </a:r>
            <a:r>
              <a:rPr lang="zh-CN" altLang="zh-CN" kern="100" dirty="0">
                <a:cs typeface="Times New Roman"/>
              </a:rPr>
              <a:t>中曲线甲后期趋于平缓的原因是</a:t>
            </a:r>
            <a:r>
              <a:rPr lang="en-US" altLang="zh-CN" kern="100" dirty="0" smtClean="0">
                <a:cs typeface="Courier New"/>
              </a:rPr>
              <a:t>__________________________________ </a:t>
            </a:r>
            <a:r>
              <a:rPr lang="en-US" altLang="zh-CN" kern="100" dirty="0" smtClean="0">
                <a:cs typeface="Courier New"/>
              </a:rPr>
              <a:t>_________</a:t>
            </a:r>
            <a:r>
              <a:rPr lang="zh-CN" altLang="zh-CN" kern="100" dirty="0" smtClean="0">
                <a:cs typeface="Times New Roman"/>
              </a:rPr>
              <a:t>。</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4233380768"/>
              </p:ext>
            </p:extLst>
          </p:nvPr>
        </p:nvGraphicFramePr>
        <p:xfrm>
          <a:off x="612775" y="1556792"/>
          <a:ext cx="11015663" cy="2377440"/>
        </p:xfrm>
        <a:graphic>
          <a:graphicData uri="http://schemas.openxmlformats.org/drawingml/2006/table">
            <a:tbl>
              <a:tblPr/>
              <a:tblGrid>
                <a:gridCol w="1315533"/>
                <a:gridCol w="3411131"/>
                <a:gridCol w="1809134"/>
                <a:gridCol w="1293498"/>
                <a:gridCol w="3186367"/>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分组</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脂质体</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3</a:t>
                      </a:r>
                      <a:r>
                        <a:rPr lang="en-US" sz="2400" kern="100">
                          <a:solidFill>
                            <a:srgbClr val="000000"/>
                          </a:solidFill>
                          <a:effectLst/>
                          <a:latin typeface="Times New Roman"/>
                          <a:ea typeface="黑体"/>
                          <a:cs typeface="Courier New"/>
                        </a:rPr>
                        <a:t>H</a:t>
                      </a:r>
                      <a:r>
                        <a:rPr lang="zh-CN" sz="2400" kern="100">
                          <a:solidFill>
                            <a:srgbClr val="000000"/>
                          </a:solidFill>
                          <a:effectLst/>
                          <a:latin typeface="Times New Roman"/>
                          <a:ea typeface="黑体"/>
                          <a:cs typeface="Times New Roman"/>
                        </a:rPr>
                        <a:t>－</a:t>
                      </a:r>
                      <a:r>
                        <a:rPr lang="en-US" sz="2400" kern="100">
                          <a:solidFill>
                            <a:srgbClr val="000000"/>
                          </a:solidFill>
                          <a:effectLst/>
                          <a:latin typeface="Times New Roman"/>
                          <a:ea typeface="黑体"/>
                          <a:cs typeface="Courier New"/>
                        </a:rPr>
                        <a:t>BL</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ATP</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ATP</a:t>
                      </a:r>
                      <a:r>
                        <a:rPr lang="zh-CN" sz="2400" kern="100">
                          <a:solidFill>
                            <a:srgbClr val="000000"/>
                          </a:solidFill>
                          <a:effectLst/>
                          <a:latin typeface="Times New Roman"/>
                          <a:ea typeface="黑体"/>
                          <a:cs typeface="Times New Roman"/>
                        </a:rPr>
                        <a:t>酶抑制剂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①</a:t>
                      </a:r>
                      <a:r>
                        <a:rPr lang="en-US" sz="2400" kern="100">
                          <a:solidFill>
                            <a:srgbClr val="000000"/>
                          </a:solidFill>
                          <a:effectLst/>
                          <a:latin typeface="Times New Roman"/>
                          <a:ea typeface="黑体"/>
                          <a:cs typeface="Courier New"/>
                        </a:rPr>
                        <a:t>______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②</a:t>
                      </a:r>
                      <a:r>
                        <a:rPr lang="en-US" sz="2400" kern="100">
                          <a:solidFill>
                            <a:srgbClr val="000000"/>
                          </a:solidFill>
                          <a:effectLst/>
                          <a:latin typeface="Times New Roman"/>
                          <a:ea typeface="黑体"/>
                          <a:cs typeface="Courier New"/>
                        </a:rPr>
                        <a:t>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乙</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WT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③</a:t>
                      </a:r>
                      <a:r>
                        <a:rPr lang="en-US" sz="2400" kern="100">
                          <a:solidFill>
                            <a:srgbClr val="000000"/>
                          </a:solidFill>
                          <a:effectLst/>
                          <a:latin typeface="Times New Roman"/>
                          <a:ea typeface="黑体"/>
                          <a:cs typeface="Courier New"/>
                        </a:rPr>
                        <a:t>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丙</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EQ</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丁</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④</a:t>
                      </a:r>
                      <a:r>
                        <a:rPr lang="en-US" sz="2400" kern="100">
                          <a:solidFill>
                            <a:srgbClr val="000000"/>
                          </a:solidFill>
                          <a:effectLst/>
                          <a:latin typeface="Times New Roman"/>
                          <a:ea typeface="黑体"/>
                          <a:cs typeface="Courier New"/>
                        </a:rPr>
                        <a:t>______</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456310" y="2023565"/>
            <a:ext cx="662361" cy="461665"/>
          </a:xfrm>
          <a:prstGeom prst="rect">
            <a:avLst/>
          </a:prstGeom>
        </p:spPr>
        <p:txBody>
          <a:bodyPr wrap="none">
            <a:spAutoFit/>
          </a:bodyPr>
          <a:lstStyle/>
          <a:p>
            <a:pPr algn="ctr"/>
            <a:r>
              <a:rPr lang="en-US" altLang="zh-CN" kern="100" dirty="0">
                <a:latin typeface="Times New Roman"/>
                <a:ea typeface="黑体"/>
              </a:rPr>
              <a:t>WT</a:t>
            </a:r>
            <a:endParaRPr lang="zh-CN" altLang="en-US" dirty="0"/>
          </a:p>
        </p:txBody>
      </p:sp>
      <p:sp>
        <p:nvSpPr>
          <p:cNvPr id="5" name="矩形 4"/>
          <p:cNvSpPr/>
          <p:nvPr/>
        </p:nvSpPr>
        <p:spPr>
          <a:xfrm>
            <a:off x="9930494" y="2023565"/>
            <a:ext cx="492443" cy="461665"/>
          </a:xfrm>
          <a:prstGeom prst="rect">
            <a:avLst/>
          </a:prstGeom>
        </p:spPr>
        <p:txBody>
          <a:bodyPr wrap="none">
            <a:spAutoFit/>
          </a:bodyPr>
          <a:lstStyle/>
          <a:p>
            <a:pPr algn="ctr"/>
            <a:r>
              <a:rPr lang="zh-CN" altLang="zh-CN" kern="100">
                <a:latin typeface="Times New Roman"/>
                <a:ea typeface="黑体"/>
                <a:cs typeface="Times New Roman"/>
              </a:rPr>
              <a:t>－</a:t>
            </a:r>
            <a:endParaRPr lang="zh-CN" altLang="en-US" dirty="0"/>
          </a:p>
        </p:txBody>
      </p:sp>
      <p:sp>
        <p:nvSpPr>
          <p:cNvPr id="6" name="矩形 5"/>
          <p:cNvSpPr/>
          <p:nvPr/>
        </p:nvSpPr>
        <p:spPr>
          <a:xfrm>
            <a:off x="9953643" y="2498127"/>
            <a:ext cx="492443" cy="461665"/>
          </a:xfrm>
          <a:prstGeom prst="rect">
            <a:avLst/>
          </a:prstGeom>
        </p:spPr>
        <p:txBody>
          <a:bodyPr wrap="none">
            <a:spAutoFit/>
          </a:bodyPr>
          <a:lstStyle/>
          <a:p>
            <a:pPr algn="ctr"/>
            <a:r>
              <a:rPr lang="zh-CN" altLang="zh-CN" kern="100">
                <a:latin typeface="Times New Roman"/>
                <a:ea typeface="黑体"/>
                <a:cs typeface="Times New Roman"/>
              </a:rPr>
              <a:t>＋</a:t>
            </a:r>
            <a:endParaRPr lang="zh-CN" altLang="en-US" dirty="0"/>
          </a:p>
        </p:txBody>
      </p:sp>
      <p:sp>
        <p:nvSpPr>
          <p:cNvPr id="7" name="矩形 6"/>
          <p:cNvSpPr/>
          <p:nvPr/>
        </p:nvSpPr>
        <p:spPr>
          <a:xfrm>
            <a:off x="3455249" y="3458826"/>
            <a:ext cx="595035" cy="461665"/>
          </a:xfrm>
          <a:prstGeom prst="rect">
            <a:avLst/>
          </a:prstGeom>
        </p:spPr>
        <p:txBody>
          <a:bodyPr wrap="none">
            <a:spAutoFit/>
          </a:bodyPr>
          <a:lstStyle/>
          <a:p>
            <a:pPr algn="ctr"/>
            <a:r>
              <a:rPr lang="en-US" altLang="zh-CN" kern="100">
                <a:latin typeface="Times New Roman"/>
                <a:ea typeface="黑体"/>
              </a:rPr>
              <a:t>EQ</a:t>
            </a:r>
            <a:endParaRPr lang="zh-CN" altLang="en-US" dirty="0"/>
          </a:p>
        </p:txBody>
      </p:sp>
      <p:sp>
        <p:nvSpPr>
          <p:cNvPr id="8" name="文本占位符 1"/>
          <p:cNvSpPr txBox="1">
            <a:spLocks/>
          </p:cNvSpPr>
          <p:nvPr/>
        </p:nvSpPr>
        <p:spPr>
          <a:xfrm>
            <a:off x="490126" y="4815859"/>
            <a:ext cx="11286237" cy="100098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192838">
              <a:spcAft>
                <a:spcPts val="0"/>
              </a:spcAft>
              <a:tabLst>
                <a:tab pos="5581015" algn="l"/>
              </a:tabLst>
            </a:pPr>
            <a:r>
              <a:rPr lang="zh-CN" altLang="zh-CN" kern="100" dirty="0">
                <a:solidFill>
                  <a:srgbClr val="FF0000"/>
                </a:solidFill>
                <a:cs typeface="Times New Roman"/>
              </a:rPr>
              <a:t>加入的</a:t>
            </a:r>
            <a:r>
              <a:rPr lang="en-US" altLang="zh-CN" kern="100" baseline="30000" dirty="0">
                <a:solidFill>
                  <a:srgbClr val="FF0000"/>
                </a:solidFill>
                <a:cs typeface="Courier New"/>
              </a:rPr>
              <a:t>3</a:t>
            </a:r>
            <a:r>
              <a:rPr lang="en-US" altLang="zh-CN" kern="100" dirty="0">
                <a:solidFill>
                  <a:srgbClr val="FF0000"/>
                </a:solidFill>
                <a:cs typeface="Courier New"/>
              </a:rPr>
              <a:t>H</a:t>
            </a:r>
            <a:r>
              <a:rPr lang="zh-CN" altLang="zh-CN" kern="100" dirty="0">
                <a:solidFill>
                  <a:srgbClr val="FF0000"/>
                </a:solidFill>
                <a:cs typeface="Times New Roman"/>
              </a:rPr>
              <a:t>－</a:t>
            </a:r>
            <a:r>
              <a:rPr lang="en-US" altLang="zh-CN" kern="100" dirty="0">
                <a:solidFill>
                  <a:srgbClr val="FF0000"/>
                </a:solidFill>
                <a:cs typeface="Courier New"/>
              </a:rPr>
              <a:t>BL</a:t>
            </a:r>
            <a:r>
              <a:rPr lang="zh-CN" altLang="zh-CN" kern="100" dirty="0">
                <a:solidFill>
                  <a:srgbClr val="FF0000"/>
                </a:solidFill>
                <a:cs typeface="Times New Roman"/>
              </a:rPr>
              <a:t>有限或</a:t>
            </a:r>
            <a:r>
              <a:rPr lang="en-US" altLang="zh-CN" kern="100" dirty="0">
                <a:solidFill>
                  <a:srgbClr val="FF0000"/>
                </a:solidFill>
                <a:cs typeface="Courier New"/>
              </a:rPr>
              <a:t>ATP</a:t>
            </a:r>
            <a:r>
              <a:rPr lang="zh-CN" altLang="zh-CN" kern="100" dirty="0">
                <a:solidFill>
                  <a:srgbClr val="FF0000"/>
                </a:solidFill>
                <a:cs typeface="Times New Roman"/>
              </a:rPr>
              <a:t>有限</a:t>
            </a:r>
            <a:r>
              <a:rPr lang="en-US" altLang="zh-CN" kern="100" dirty="0">
                <a:solidFill>
                  <a:srgbClr val="FF0000"/>
                </a:solidFill>
                <a:cs typeface="Courier New"/>
              </a:rPr>
              <a:t>(ATP</a:t>
            </a:r>
            <a:r>
              <a:rPr lang="zh-CN" altLang="zh-CN" kern="100" dirty="0">
                <a:solidFill>
                  <a:srgbClr val="FF0000"/>
                </a:solidFill>
                <a:cs typeface="Times New Roman"/>
              </a:rPr>
              <a:t>被消耗</a:t>
            </a:r>
            <a:r>
              <a:rPr lang="en-US" altLang="zh-CN" kern="100" dirty="0">
                <a:solidFill>
                  <a:srgbClr val="FF0000"/>
                </a:solidFill>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710921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653034"/>
          </a:xfrm>
        </p:spPr>
        <p:txBody>
          <a:bodyPr/>
          <a:lstStyle/>
          <a:p>
            <a:pPr indent="609600" algn="ctr">
              <a:spcAft>
                <a:spcPts val="0"/>
              </a:spcAft>
              <a:tabLst>
                <a:tab pos="5581015" algn="l"/>
              </a:tabLst>
            </a:pPr>
            <a:r>
              <a:rPr lang="zh-CN" altLang="zh-CN" kern="100">
                <a:cs typeface="Times New Roman"/>
              </a:rPr>
              <a:t>备选好题</a:t>
            </a:r>
            <a:endParaRPr lang="zh-CN" altLang="zh-CN" sz="1050" kern="10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zh-CN" altLang="zh-CN" kern="100" dirty="0">
                <a:cs typeface="Times New Roman"/>
              </a:rPr>
              <a:t>为探究远红光下赤霉素</a:t>
            </a:r>
            <a:r>
              <a:rPr lang="en-US" altLang="zh-CN" kern="100" dirty="0">
                <a:cs typeface="Courier New"/>
              </a:rPr>
              <a:t>(GA)</a:t>
            </a:r>
            <a:r>
              <a:rPr lang="zh-CN" altLang="zh-CN" kern="100" dirty="0">
                <a:cs typeface="Times New Roman"/>
              </a:rPr>
              <a:t>和油菜素内酯</a:t>
            </a:r>
            <a:r>
              <a:rPr lang="en-US" altLang="zh-CN" kern="100" dirty="0">
                <a:cs typeface="Courier New"/>
              </a:rPr>
              <a:t>(BR)</a:t>
            </a:r>
            <a:r>
              <a:rPr lang="zh-CN" altLang="zh-CN" kern="100" dirty="0">
                <a:cs typeface="Times New Roman"/>
              </a:rPr>
              <a:t>对南瓜下胚轴伸长生长的调控机制及二者之间的作用关系，某实验小组以南瓜为实验材料，研究了</a:t>
            </a:r>
            <a:r>
              <a:rPr lang="en-US" altLang="zh-CN" kern="100" dirty="0">
                <a:cs typeface="Courier New"/>
              </a:rPr>
              <a:t>GA</a:t>
            </a:r>
            <a:r>
              <a:rPr lang="zh-CN" altLang="zh-CN" kern="100" dirty="0">
                <a:cs typeface="Times New Roman"/>
              </a:rPr>
              <a:t>、</a:t>
            </a:r>
            <a:r>
              <a:rPr lang="en-US" altLang="zh-CN" kern="100" dirty="0">
                <a:cs typeface="Courier New"/>
              </a:rPr>
              <a:t>BR</a:t>
            </a:r>
            <a:r>
              <a:rPr lang="zh-CN" altLang="zh-CN" kern="100" dirty="0">
                <a:cs typeface="Times New Roman"/>
              </a:rPr>
              <a:t>以及</a:t>
            </a:r>
            <a:r>
              <a:rPr lang="en-US" altLang="zh-CN" kern="100" dirty="0">
                <a:cs typeface="Courier New"/>
              </a:rPr>
              <a:t>GA</a:t>
            </a:r>
            <a:r>
              <a:rPr lang="zh-CN" altLang="zh-CN" kern="100" dirty="0">
                <a:cs typeface="Times New Roman"/>
              </a:rPr>
              <a:t>合成抑制剂</a:t>
            </a:r>
            <a:r>
              <a:rPr lang="en-US" altLang="zh-CN" kern="100" dirty="0">
                <a:cs typeface="Courier New"/>
              </a:rPr>
              <a:t>(PAC)</a:t>
            </a:r>
            <a:r>
              <a:rPr lang="zh-CN" altLang="zh-CN" kern="100" dirty="0">
                <a:cs typeface="Times New Roman"/>
              </a:rPr>
              <a:t>、</a:t>
            </a:r>
            <a:r>
              <a:rPr lang="en-US" altLang="zh-CN" kern="100" dirty="0">
                <a:cs typeface="Courier New"/>
              </a:rPr>
              <a:t>BR</a:t>
            </a:r>
            <a:r>
              <a:rPr lang="zh-CN" altLang="zh-CN" kern="100" dirty="0">
                <a:cs typeface="Times New Roman"/>
              </a:rPr>
              <a:t>合成抑制剂</a:t>
            </a:r>
            <a:r>
              <a:rPr lang="en-US" altLang="zh-CN" kern="100" dirty="0">
                <a:cs typeface="Courier New"/>
              </a:rPr>
              <a:t>(BRZ)</a:t>
            </a:r>
            <a:r>
              <a:rPr lang="zh-CN" altLang="zh-CN" kern="100" dirty="0">
                <a:cs typeface="Times New Roman"/>
              </a:rPr>
              <a:t>对下胚轴生长的影响，实验结果如图所示。下列叙述正确的是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pic>
        <p:nvPicPr>
          <p:cNvPr id="15362" name="Picture 2" descr="CB50.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752454" y="3216760"/>
            <a:ext cx="4831677" cy="330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99933" y="3111351"/>
            <a:ext cx="389850" cy="461665"/>
          </a:xfrm>
          <a:prstGeom prst="rect">
            <a:avLst/>
          </a:prstGeom>
        </p:spPr>
        <p:txBody>
          <a:bodyPr wrap="none">
            <a:spAutoFit/>
          </a:bodyPr>
          <a:lstStyle/>
          <a:p>
            <a:r>
              <a:rPr lang="en-US" altLang="zh-CN" kern="100" dirty="0">
                <a:latin typeface="Times New Roman"/>
                <a:ea typeface="黑体"/>
              </a:rPr>
              <a:t>C</a:t>
            </a:r>
            <a:endParaRPr lang="zh-CN" altLang="en-US" dirty="0"/>
          </a:p>
        </p:txBody>
      </p:sp>
    </p:spTree>
    <p:extLst>
      <p:ext uri="{BB962C8B-B14F-4D97-AF65-F5344CB8AC3E}">
        <p14:creationId xmlns:p14="http://schemas.microsoft.com/office/powerpoint/2010/main" val="750416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18419"/>
            <a:ext cx="11286237" cy="1961243"/>
          </a:xfrm>
        </p:spPr>
        <p:txBody>
          <a:bodyPr/>
          <a:lstStyle/>
          <a:p>
            <a:pPr indent="609600">
              <a:spcAft>
                <a:spcPts val="0"/>
              </a:spcAft>
              <a:tabLst>
                <a:tab pos="5581015" algn="l"/>
              </a:tabLst>
            </a:pPr>
            <a:r>
              <a:rPr lang="en-US" altLang="zh-CN" kern="100">
                <a:cs typeface="Courier New"/>
              </a:rPr>
              <a:t>A. </a:t>
            </a:r>
            <a:r>
              <a:rPr lang="zh-CN" altLang="zh-CN" kern="100" dirty="0">
                <a:cs typeface="Times New Roman"/>
              </a:rPr>
              <a:t>光敏色素只分布在南瓜下胚轴，可吸收远红光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GA</a:t>
            </a:r>
            <a:r>
              <a:rPr lang="zh-CN" altLang="zh-CN" kern="100" dirty="0">
                <a:cs typeface="Times New Roman"/>
              </a:rPr>
              <a:t>比</a:t>
            </a:r>
            <a:r>
              <a:rPr lang="en-US" altLang="zh-CN" kern="100" dirty="0">
                <a:cs typeface="Courier New"/>
              </a:rPr>
              <a:t>BR</a:t>
            </a:r>
            <a:r>
              <a:rPr lang="zh-CN" altLang="zh-CN" kern="100" dirty="0">
                <a:cs typeface="Times New Roman"/>
              </a:rPr>
              <a:t>更适合促进南瓜下胚轴的伸长</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远红光条件下，</a:t>
            </a:r>
            <a:r>
              <a:rPr lang="en-US" altLang="zh-CN" kern="100" dirty="0">
                <a:cs typeface="Courier New"/>
              </a:rPr>
              <a:t>BR</a:t>
            </a:r>
            <a:r>
              <a:rPr lang="zh-CN" altLang="zh-CN" kern="100" dirty="0">
                <a:cs typeface="Times New Roman"/>
              </a:rPr>
              <a:t>和</a:t>
            </a:r>
            <a:r>
              <a:rPr lang="en-US" altLang="zh-CN" kern="100" dirty="0">
                <a:cs typeface="Courier New"/>
              </a:rPr>
              <a:t>GA</a:t>
            </a:r>
            <a:r>
              <a:rPr lang="zh-CN" altLang="zh-CN" kern="100" dirty="0">
                <a:cs typeface="Times New Roman"/>
              </a:rPr>
              <a:t>在调节南瓜下胚轴伸长方面具有协同作用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植物激素的产生和分布是基因表达调控的结果，不受环境因素的影响</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231043"/>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光敏色素分布在植物的各个部位，其中在分生组织的细胞内比较丰富，可吸收红光和远红光，</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错误；对此图中从左到右的第</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4</a:t>
            </a:r>
            <a:r>
              <a:rPr lang="zh-CN" altLang="zh-CN" kern="100" dirty="0">
                <a:solidFill>
                  <a:srgbClr val="000000"/>
                </a:solidFill>
                <a:latin typeface="Times New Roman"/>
                <a:ea typeface="黑体"/>
                <a:cs typeface="Times New Roman"/>
              </a:rPr>
              <a:t>组结果可知，</a:t>
            </a:r>
            <a:r>
              <a:rPr lang="en-US" altLang="zh-CN" kern="100" dirty="0">
                <a:solidFill>
                  <a:srgbClr val="000000"/>
                </a:solidFill>
                <a:latin typeface="Times New Roman"/>
                <a:ea typeface="黑体"/>
                <a:cs typeface="Courier New"/>
              </a:rPr>
              <a:t>GA</a:t>
            </a:r>
            <a:r>
              <a:rPr lang="zh-CN" altLang="zh-CN" kern="100" dirty="0">
                <a:solidFill>
                  <a:srgbClr val="000000"/>
                </a:solidFill>
                <a:latin typeface="Times New Roman"/>
                <a:ea typeface="黑体"/>
                <a:cs typeface="Times New Roman"/>
              </a:rPr>
              <a:t>与</a:t>
            </a:r>
            <a:r>
              <a:rPr lang="en-US" altLang="zh-CN" kern="100" dirty="0">
                <a:solidFill>
                  <a:srgbClr val="000000"/>
                </a:solidFill>
                <a:latin typeface="Times New Roman"/>
                <a:ea typeface="黑体"/>
                <a:cs typeface="Courier New"/>
              </a:rPr>
              <a:t>BR</a:t>
            </a:r>
            <a:r>
              <a:rPr lang="zh-CN" altLang="zh-CN" kern="100" dirty="0">
                <a:solidFill>
                  <a:srgbClr val="000000"/>
                </a:solidFill>
                <a:latin typeface="Times New Roman"/>
                <a:ea typeface="黑体"/>
                <a:cs typeface="Times New Roman"/>
              </a:rPr>
              <a:t>在促进南瓜下胚轴伸长方面，效果相当，</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错误；远红光条件下，</a:t>
            </a:r>
            <a:r>
              <a:rPr lang="en-US" altLang="zh-CN" kern="100" dirty="0">
                <a:solidFill>
                  <a:srgbClr val="000000"/>
                </a:solidFill>
                <a:latin typeface="Times New Roman"/>
                <a:ea typeface="黑体"/>
                <a:cs typeface="Courier New"/>
              </a:rPr>
              <a:t>BR</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GA</a:t>
            </a:r>
            <a:r>
              <a:rPr lang="zh-CN" altLang="zh-CN" kern="100" dirty="0">
                <a:solidFill>
                  <a:srgbClr val="000000"/>
                </a:solidFill>
                <a:latin typeface="Times New Roman"/>
                <a:ea typeface="黑体"/>
                <a:cs typeface="Times New Roman"/>
              </a:rPr>
              <a:t>组的下胚轴长度明显大于对照组，说明两者共同使用能促进下胚轴生长，</a:t>
            </a:r>
            <a:r>
              <a:rPr lang="en-US" altLang="zh-CN" kern="100" dirty="0">
                <a:solidFill>
                  <a:srgbClr val="000000"/>
                </a:solidFill>
                <a:latin typeface="Times New Roman"/>
                <a:ea typeface="黑体"/>
                <a:cs typeface="Courier New"/>
              </a:rPr>
              <a:t>BR</a:t>
            </a:r>
            <a:r>
              <a:rPr lang="zh-CN" altLang="zh-CN" kern="100" dirty="0">
                <a:solidFill>
                  <a:srgbClr val="000000"/>
                </a:solidFill>
                <a:latin typeface="Times New Roman"/>
                <a:ea typeface="黑体"/>
                <a:cs typeface="Times New Roman"/>
              </a:rPr>
              <a:t>和</a:t>
            </a:r>
            <a:r>
              <a:rPr lang="en-US" altLang="zh-CN" kern="100" dirty="0">
                <a:solidFill>
                  <a:srgbClr val="000000"/>
                </a:solidFill>
                <a:latin typeface="Times New Roman"/>
                <a:ea typeface="黑体"/>
                <a:cs typeface="Courier New"/>
              </a:rPr>
              <a:t>GA</a:t>
            </a:r>
            <a:r>
              <a:rPr lang="zh-CN" altLang="zh-CN" kern="100" dirty="0">
                <a:solidFill>
                  <a:srgbClr val="000000"/>
                </a:solidFill>
                <a:latin typeface="Times New Roman"/>
                <a:ea typeface="黑体"/>
                <a:cs typeface="Times New Roman"/>
              </a:rPr>
              <a:t>在调节南瓜下胚轴长度方面发挥协同作用，</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正确；植物激素的产生和分布是基因表达调控的结果，同时也受到环境因素影响，</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1603956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692771"/>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zh-CN" altLang="zh-CN" kern="100" dirty="0">
                <a:cs typeface="Times New Roman"/>
              </a:rPr>
              <a:t>颖壳是水稻种子外包的干燥鳞状的保护壳，含有一定量的叶绿素，使其在灌浆</a:t>
            </a:r>
            <a:r>
              <a:rPr lang="en-US" altLang="zh-CN" kern="100" dirty="0">
                <a:cs typeface="Courier New"/>
              </a:rPr>
              <a:t>(</a:t>
            </a:r>
            <a:r>
              <a:rPr lang="zh-CN" altLang="zh-CN" kern="100" dirty="0">
                <a:cs typeface="Times New Roman"/>
              </a:rPr>
              <a:t>结实</a:t>
            </a:r>
            <a:r>
              <a:rPr lang="en-US" altLang="zh-CN" kern="100" dirty="0">
                <a:cs typeface="Courier New"/>
              </a:rPr>
              <a:t>)</a:t>
            </a:r>
            <a:r>
              <a:rPr lang="zh-CN" altLang="zh-CN" kern="100" dirty="0">
                <a:cs typeface="Times New Roman"/>
              </a:rPr>
              <a:t>期为绿色。颖壳中叶绿素会随着颖壳衰老而消失，研究人员探究颖壳的光合作用对籽粒增重的影响，实验结果如图。下列叙述错误的是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pic>
        <p:nvPicPr>
          <p:cNvPr id="16386" name="Picture 2" descr="CB51.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023477" y="2683857"/>
            <a:ext cx="5478843" cy="38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072934" y="2178125"/>
            <a:ext cx="407484" cy="461665"/>
          </a:xfrm>
          <a:prstGeom prst="rect">
            <a:avLst/>
          </a:prstGeom>
        </p:spPr>
        <p:txBody>
          <a:bodyPr wrap="none">
            <a:spAutoFit/>
          </a:bodyPr>
          <a:lstStyle/>
          <a:p>
            <a:r>
              <a:rPr lang="en-US" altLang="zh-CN" kern="100" dirty="0">
                <a:latin typeface="Times New Roman"/>
                <a:ea typeface="黑体"/>
              </a:rPr>
              <a:t>D</a:t>
            </a:r>
            <a:endParaRPr lang="zh-CN" altLang="en-US" dirty="0"/>
          </a:p>
        </p:txBody>
      </p:sp>
    </p:spTree>
    <p:extLst>
      <p:ext uri="{BB962C8B-B14F-4D97-AF65-F5344CB8AC3E}">
        <p14:creationId xmlns:p14="http://schemas.microsoft.com/office/powerpoint/2010/main" val="344084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183621"/>
            <a:ext cx="11286237" cy="5053691"/>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zh-CN" altLang="zh-CN" kern="100" dirty="0">
                <a:cs typeface="Times New Roman"/>
              </a:rPr>
              <a:t>经典实验中的条件控制与结果显示的方法</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a:t>
            </a:r>
            <a:r>
              <a:rPr lang="zh-CN" altLang="zh-CN" kern="100" dirty="0">
                <a:cs typeface="Times New Roman"/>
              </a:rPr>
              <a:t>实验条件的控制方法</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zh-CN" altLang="zh-CN" kern="100" dirty="0">
                <a:cs typeface="Times New Roman"/>
              </a:rPr>
              <a:t>增加水中氧气：泵入空气或吹气或放入绿色植物。</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减少水中氧气：容器</a:t>
            </a:r>
            <a:r>
              <a:rPr lang="zh-CN" altLang="zh-CN" u="wavy" kern="100" dirty="0">
                <a:cs typeface="Times New Roman"/>
              </a:rPr>
              <a:t>密封或油膜覆盖</a:t>
            </a:r>
            <a:r>
              <a:rPr lang="zh-CN" altLang="zh-CN" kern="100" dirty="0">
                <a:cs typeface="Times New Roman"/>
              </a:rPr>
              <a:t>或用凉开水。</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除去容器中</a:t>
            </a:r>
            <a:r>
              <a:rPr lang="en-US" altLang="zh-CN" kern="100" dirty="0">
                <a:cs typeface="Courier New"/>
              </a:rPr>
              <a:t>CO</a:t>
            </a:r>
            <a:r>
              <a:rPr lang="en-US" altLang="zh-CN" kern="100" baseline="-25000" dirty="0">
                <a:cs typeface="Courier New"/>
              </a:rPr>
              <a:t>2</a:t>
            </a:r>
            <a:r>
              <a:rPr lang="zh-CN" altLang="zh-CN" kern="100" dirty="0">
                <a:cs typeface="Times New Roman"/>
              </a:rPr>
              <a:t>：密闭实验装置中放入</a:t>
            </a:r>
            <a:r>
              <a:rPr lang="en-US" altLang="zh-CN" u="wavy" kern="100" dirty="0" err="1">
                <a:cs typeface="Courier New"/>
              </a:rPr>
              <a:t>NaOH</a:t>
            </a:r>
            <a:r>
              <a:rPr lang="zh-CN" altLang="zh-CN" u="wavy" kern="100" dirty="0">
                <a:cs typeface="Times New Roman"/>
              </a:rPr>
              <a:t>溶液</a:t>
            </a:r>
            <a:r>
              <a:rPr lang="zh-CN" altLang="zh-CN" kern="100" dirty="0">
                <a:cs typeface="Times New Roman"/>
              </a:rPr>
              <a:t>或</a:t>
            </a:r>
            <a:r>
              <a:rPr lang="en-US" altLang="zh-CN" kern="100" dirty="0">
                <a:cs typeface="Courier New"/>
              </a:rPr>
              <a:t>KOH</a:t>
            </a:r>
            <a:r>
              <a:rPr lang="zh-CN" altLang="zh-CN" kern="100" dirty="0">
                <a:cs typeface="Times New Roman"/>
              </a:rPr>
              <a:t>溶液。</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④</a:t>
            </a:r>
            <a:r>
              <a:rPr lang="zh-CN" altLang="zh-CN" kern="100" dirty="0">
                <a:cs typeface="Times New Roman"/>
              </a:rPr>
              <a:t>除去叶片中原有淀粉：置于</a:t>
            </a:r>
            <a:r>
              <a:rPr lang="zh-CN" altLang="zh-CN" u="wavy" kern="100" dirty="0">
                <a:cs typeface="Times New Roman"/>
              </a:rPr>
              <a:t>黑暗环境</a:t>
            </a:r>
            <a:r>
              <a:rPr lang="zh-CN" altLang="zh-CN" kern="100" dirty="0">
                <a:cs typeface="Times New Roman"/>
              </a:rPr>
              <a:t>一段时间。</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⑤</a:t>
            </a:r>
            <a:r>
              <a:rPr lang="zh-CN" altLang="zh-CN" kern="100" dirty="0">
                <a:cs typeface="Times New Roman"/>
              </a:rPr>
              <a:t>除去叶片中叶绿素：酒精脱色</a:t>
            </a:r>
            <a:r>
              <a:rPr lang="en-US" altLang="zh-CN" kern="100" dirty="0">
                <a:cs typeface="Courier New"/>
              </a:rPr>
              <a:t>(</a:t>
            </a:r>
            <a:r>
              <a:rPr lang="zh-CN" altLang="zh-CN" kern="100" dirty="0">
                <a:cs typeface="Times New Roman"/>
              </a:rPr>
              <a:t>水浴恒温加热</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⑥</a:t>
            </a:r>
            <a:r>
              <a:rPr lang="zh-CN" altLang="zh-CN" kern="100" dirty="0">
                <a:cs typeface="Times New Roman"/>
              </a:rPr>
              <a:t>避免光合作用对呼吸作用的干扰：植株</a:t>
            </a:r>
            <a:r>
              <a:rPr lang="zh-CN" altLang="zh-CN" u="wavy" kern="100" dirty="0">
                <a:cs typeface="Times New Roman"/>
              </a:rPr>
              <a:t>遮光或放在黑暗环境中</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⑦</a:t>
            </a:r>
            <a:r>
              <a:rPr lang="zh-CN" altLang="zh-CN" kern="100" dirty="0">
                <a:cs typeface="Times New Roman"/>
              </a:rPr>
              <a:t>如何得到单色光：棱镜色散或彩色薄膜滤光。</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⑧</a:t>
            </a:r>
            <a:r>
              <a:rPr lang="zh-CN" altLang="zh-CN" kern="100" dirty="0">
                <a:cs typeface="Times New Roman"/>
              </a:rPr>
              <a:t>分离细胞器：</a:t>
            </a:r>
            <a:r>
              <a:rPr lang="zh-CN" altLang="zh-CN" u="wavy" kern="100" dirty="0">
                <a:cs typeface="Times New Roman"/>
              </a:rPr>
              <a:t>差速离心法</a:t>
            </a:r>
            <a:r>
              <a:rPr lang="zh-CN" altLang="zh-CN" kern="100" dirty="0">
                <a:cs typeface="Times New Roman"/>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915480"/>
            <a:ext cx="11286237" cy="1961243"/>
          </a:xfrm>
        </p:spPr>
        <p:txBody>
          <a:bodyPr/>
          <a:lstStyle/>
          <a:p>
            <a:pPr indent="609600">
              <a:spcAft>
                <a:spcPts val="0"/>
              </a:spcAft>
              <a:tabLst>
                <a:tab pos="5581015" algn="l"/>
              </a:tabLst>
            </a:pPr>
            <a:r>
              <a:rPr lang="en-US" altLang="zh-CN" kern="100" dirty="0">
                <a:cs typeface="Courier New"/>
              </a:rPr>
              <a:t>A. </a:t>
            </a:r>
            <a:r>
              <a:rPr lang="zh-CN" altLang="zh-CN" kern="100" dirty="0">
                <a:cs typeface="Times New Roman"/>
              </a:rPr>
              <a:t>对稻穗提供</a:t>
            </a:r>
            <a:r>
              <a:rPr lang="en-US" altLang="zh-CN" kern="100" baseline="30000" dirty="0">
                <a:cs typeface="Courier New"/>
              </a:rPr>
              <a:t>14</a:t>
            </a:r>
            <a:r>
              <a:rPr lang="en-US" altLang="zh-CN" kern="100" dirty="0">
                <a:cs typeface="Courier New"/>
              </a:rPr>
              <a:t>C</a:t>
            </a:r>
            <a:r>
              <a:rPr lang="zh-CN" altLang="zh-CN" kern="100" dirty="0">
                <a:cs typeface="Times New Roman"/>
              </a:rPr>
              <a:t>标记的</a:t>
            </a:r>
            <a:r>
              <a:rPr lang="en-US" altLang="zh-CN" kern="100" dirty="0">
                <a:cs typeface="Courier New"/>
              </a:rPr>
              <a:t>CO</a:t>
            </a:r>
            <a:r>
              <a:rPr lang="en-US" altLang="zh-CN" kern="100" baseline="-25000" dirty="0">
                <a:cs typeface="Courier New"/>
              </a:rPr>
              <a:t>2</a:t>
            </a:r>
            <a:r>
              <a:rPr lang="zh-CN" altLang="zh-CN" kern="100" dirty="0">
                <a:cs typeface="Times New Roman"/>
              </a:rPr>
              <a:t>，可追踪颖壳光合作用产物的转移途径</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由图可知，颖壳叶绿素含量消失后子房的增重速率趋于零</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强势粒的颖壳最高叶绿素、最终子房重含量都高于弱势粒</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实验结果表明，颖壳光合作用制造的有机物全部转化为子房的</a:t>
            </a:r>
            <a:r>
              <a:rPr lang="zh-CN" altLang="zh-CN" kern="100" dirty="0" smtClean="0">
                <a:cs typeface="Times New Roman"/>
              </a:rPr>
              <a:t>重量</a:t>
            </a:r>
            <a:endParaRPr lang="zh-CN" altLang="zh-CN" sz="1050" kern="100" dirty="0">
              <a:latin typeface="宋体"/>
              <a:cs typeface="Courier New"/>
            </a:endParaRPr>
          </a:p>
        </p:txBody>
      </p:sp>
      <p:sp>
        <p:nvSpPr>
          <p:cNvPr id="5" name="矩形: 圆角 10"/>
          <p:cNvSpPr>
            <a:spLocks noChangeArrowheads="1"/>
          </p:cNvSpPr>
          <p:nvPr/>
        </p:nvSpPr>
        <p:spPr bwMode="auto">
          <a:xfrm>
            <a:off x="468313" y="3928104"/>
            <a:ext cx="11298237" cy="1013064"/>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实验结果表明，颖壳光合作用制造的有机物转化为子房的重量，但不能得出光合作用制造的有机物全部转化为子房的重量的结论。</a:t>
            </a:r>
            <a:endParaRPr lang="zh-CN" altLang="zh-CN" sz="1050" kern="100">
              <a:effectLst/>
              <a:latin typeface="宋体"/>
              <a:cs typeface="Courier New"/>
            </a:endParaRPr>
          </a:p>
        </p:txBody>
      </p:sp>
    </p:spTree>
    <p:extLst>
      <p:ext uri="{BB962C8B-B14F-4D97-AF65-F5344CB8AC3E}">
        <p14:creationId xmlns:p14="http://schemas.microsoft.com/office/powerpoint/2010/main" val="3889564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4521944"/>
          </a:xfrm>
        </p:spPr>
        <p:txBody>
          <a:bodyPr/>
          <a:lstStyle/>
          <a:p>
            <a:pPr indent="591820">
              <a:spcAft>
                <a:spcPts val="0"/>
              </a:spcAft>
              <a:tabLst>
                <a:tab pos="5581015" algn="l"/>
              </a:tabLst>
            </a:pPr>
            <a:r>
              <a:rPr lang="en-US" altLang="zh-CN" sz="3200" b="1" kern="100" dirty="0">
                <a:solidFill>
                  <a:srgbClr val="CC4646"/>
                </a:solidFill>
                <a:cs typeface="Courier New"/>
              </a:rPr>
              <a:t>3.</a:t>
            </a:r>
            <a:r>
              <a:rPr lang="en-US" altLang="zh-CN" kern="100" dirty="0">
                <a:cs typeface="Courier New"/>
              </a:rPr>
              <a:t> </a:t>
            </a:r>
            <a:r>
              <a:rPr lang="zh-CN" altLang="zh-CN" kern="100" dirty="0">
                <a:cs typeface="Times New Roman"/>
              </a:rPr>
              <a:t>诱集植物是引诱昆虫保护主栽作物和果树免受一种或几种害虫危害的植物。玉米是棉铃虫的寄主植物之一，对棉铃虫具有很好的诱集效果，同时玉米田中的胡蜂可捕食棉铃虫。为探究在棉田每间隔</a:t>
            </a:r>
            <a:r>
              <a:rPr lang="en-US" altLang="zh-CN" kern="100" dirty="0">
                <a:cs typeface="Courier New"/>
              </a:rPr>
              <a:t>2 m</a:t>
            </a:r>
            <a:r>
              <a:rPr lang="zh-CN" altLang="zh-CN" kern="100" dirty="0">
                <a:cs typeface="Times New Roman"/>
              </a:rPr>
              <a:t>种植</a:t>
            </a:r>
            <a:r>
              <a:rPr lang="en-US" altLang="zh-CN" kern="100" dirty="0">
                <a:cs typeface="Courier New"/>
              </a:rPr>
              <a:t>2</a:t>
            </a:r>
            <a:r>
              <a:rPr lang="zh-CN" altLang="zh-CN" kern="100" dirty="0">
                <a:cs typeface="Times New Roman"/>
              </a:rPr>
              <a:t>～</a:t>
            </a:r>
            <a:r>
              <a:rPr lang="en-US" altLang="zh-CN" kern="100" dirty="0">
                <a:cs typeface="Courier New"/>
              </a:rPr>
              <a:t>3</a:t>
            </a:r>
            <a:r>
              <a:rPr lang="zh-CN" altLang="zh-CN" kern="100" dirty="0">
                <a:cs typeface="Times New Roman"/>
              </a:rPr>
              <a:t>行早熟春玉米诱集带，防治棉铃虫的效果，与常规防治对比的相关实验结果如图所示。下列有关叙述错误的是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棉铃虫在棉田的能量金字塔中位于最底部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棉花与玉米间种，可能提高棉花的单株产量</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种植诱集植物玉米能减少棉花田化学农药的使用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进行害虫防治工作还需要了解棉铃虫的</a:t>
            </a:r>
            <a:r>
              <a:rPr lang="zh-CN" altLang="zh-CN" kern="100" dirty="0" smtClean="0">
                <a:cs typeface="Times New Roman"/>
              </a:rPr>
              <a:t>生态位</a:t>
            </a:r>
            <a:endParaRPr lang="zh-CN" altLang="zh-CN" sz="1050" kern="100" dirty="0">
              <a:latin typeface="宋体"/>
              <a:cs typeface="Courier New"/>
            </a:endParaRPr>
          </a:p>
        </p:txBody>
      </p:sp>
      <p:pic>
        <p:nvPicPr>
          <p:cNvPr id="18434" name="Picture 2" descr="CB52.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968328" y="3503213"/>
            <a:ext cx="3830775" cy="158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0"/>
          <p:cNvSpPr>
            <a:spLocks noChangeArrowheads="1"/>
          </p:cNvSpPr>
          <p:nvPr/>
        </p:nvSpPr>
        <p:spPr bwMode="auto">
          <a:xfrm>
            <a:off x="468313" y="5517232"/>
            <a:ext cx="11298237" cy="1013064"/>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棉铃虫为消费者，在棉田的能量金字塔中位于中部，生产者位于最底部。</a:t>
            </a:r>
            <a:endParaRPr lang="zh-CN" altLang="zh-CN" sz="1050" kern="100">
              <a:effectLst/>
              <a:latin typeface="宋体"/>
              <a:cs typeface="Courier New"/>
            </a:endParaRPr>
          </a:p>
        </p:txBody>
      </p:sp>
      <p:sp>
        <p:nvSpPr>
          <p:cNvPr id="3" name="矩形 2"/>
          <p:cNvSpPr/>
          <p:nvPr/>
        </p:nvSpPr>
        <p:spPr>
          <a:xfrm>
            <a:off x="877011" y="3134501"/>
            <a:ext cx="407484" cy="461665"/>
          </a:xfrm>
          <a:prstGeom prst="rect">
            <a:avLst/>
          </a:prstGeom>
        </p:spPr>
        <p:txBody>
          <a:bodyPr wrap="none">
            <a:spAutoFit/>
          </a:bodyPr>
          <a:lstStyle/>
          <a:p>
            <a:r>
              <a:rPr lang="en-US" altLang="zh-CN" kern="100" dirty="0">
                <a:latin typeface="Times New Roman"/>
                <a:ea typeface="黑体"/>
              </a:rPr>
              <a:t>A</a:t>
            </a:r>
            <a:endParaRPr lang="zh-CN" altLang="en-US" dirty="0"/>
          </a:p>
        </p:txBody>
      </p:sp>
    </p:spTree>
    <p:extLst>
      <p:ext uri="{BB962C8B-B14F-4D97-AF65-F5344CB8AC3E}">
        <p14:creationId xmlns:p14="http://schemas.microsoft.com/office/powerpoint/2010/main" val="889430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527278"/>
          </a:xfrm>
        </p:spPr>
        <p:txBody>
          <a:bodyPr/>
          <a:lstStyle/>
          <a:p>
            <a:pPr indent="612140">
              <a:lnSpc>
                <a:spcPct val="120000"/>
              </a:lnSpc>
              <a:spcAft>
                <a:spcPts val="0"/>
              </a:spcAft>
              <a:tabLst>
                <a:tab pos="5581015" algn="l"/>
              </a:tabLst>
            </a:pPr>
            <a:r>
              <a:rPr lang="en-US" altLang="zh-CN" sz="3200" b="1" kern="100">
                <a:solidFill>
                  <a:srgbClr val="CC4646"/>
                </a:solidFill>
                <a:cs typeface="Courier New"/>
              </a:rPr>
              <a:t>4.</a:t>
            </a:r>
            <a:r>
              <a:rPr lang="en-US" altLang="zh-CN" kern="100">
                <a:cs typeface="Courier New"/>
              </a:rPr>
              <a:t> </a:t>
            </a:r>
            <a:r>
              <a:rPr lang="zh-CN" altLang="zh-CN" kern="100" dirty="0">
                <a:cs typeface="Times New Roman"/>
              </a:rPr>
              <a:t>下表是研究小组探究</a:t>
            </a:r>
            <a:r>
              <a:rPr lang="en-US" altLang="zh-CN" kern="100" dirty="0">
                <a:latin typeface="宋体"/>
                <a:cs typeface="Times New Roman"/>
              </a:rPr>
              <a:t>“</a:t>
            </a:r>
            <a:r>
              <a:rPr lang="en-US" altLang="zh-CN" kern="100" dirty="0">
                <a:cs typeface="Courier New"/>
              </a:rPr>
              <a:t>DNA</a:t>
            </a:r>
            <a:r>
              <a:rPr lang="zh-CN" altLang="zh-CN" kern="100" dirty="0">
                <a:cs typeface="Times New Roman"/>
              </a:rPr>
              <a:t>粗提取与鉴定</a:t>
            </a:r>
            <a:r>
              <a:rPr lang="en-US" altLang="zh-CN" kern="100" dirty="0">
                <a:latin typeface="宋体"/>
                <a:cs typeface="Times New Roman"/>
              </a:rPr>
              <a:t>”</a:t>
            </a:r>
            <a:r>
              <a:rPr lang="zh-CN" altLang="zh-CN" kern="100" dirty="0">
                <a:cs typeface="Times New Roman"/>
              </a:rPr>
              <a:t>不同的去杂质方法对实验结果的影响。下列关于</a:t>
            </a:r>
            <a:r>
              <a:rPr lang="en-US" altLang="zh-CN" kern="100" dirty="0">
                <a:latin typeface="宋体"/>
                <a:cs typeface="Times New Roman"/>
              </a:rPr>
              <a:t>“</a:t>
            </a:r>
            <a:r>
              <a:rPr lang="en-US" altLang="zh-CN" kern="100" dirty="0">
                <a:cs typeface="Courier New"/>
              </a:rPr>
              <a:t>DNA</a:t>
            </a:r>
            <a:r>
              <a:rPr lang="zh-CN" altLang="zh-CN" kern="100" dirty="0">
                <a:cs typeface="Times New Roman"/>
              </a:rPr>
              <a:t>粗提取与鉴定</a:t>
            </a:r>
            <a:r>
              <a:rPr lang="en-US" altLang="zh-CN" kern="100" dirty="0">
                <a:latin typeface="宋体"/>
                <a:cs typeface="Times New Roman"/>
              </a:rPr>
              <a:t>”</a:t>
            </a:r>
            <a:r>
              <a:rPr lang="zh-CN" altLang="zh-CN" kern="100" dirty="0">
                <a:cs typeface="Times New Roman"/>
              </a:rPr>
              <a:t>和</a:t>
            </a:r>
            <a:r>
              <a:rPr lang="en-US" altLang="zh-CN" kern="100" dirty="0">
                <a:latin typeface="宋体"/>
                <a:cs typeface="Times New Roman"/>
              </a:rPr>
              <a:t>“</a:t>
            </a:r>
            <a:r>
              <a:rPr lang="en-US" altLang="zh-CN" kern="100" dirty="0">
                <a:cs typeface="Courier New"/>
              </a:rPr>
              <a:t>PCR</a:t>
            </a:r>
            <a:r>
              <a:rPr lang="zh-CN" altLang="zh-CN" kern="100" dirty="0">
                <a:cs typeface="Times New Roman"/>
              </a:rPr>
              <a:t>扩增</a:t>
            </a:r>
            <a:r>
              <a:rPr lang="en-US" altLang="zh-CN" kern="100" dirty="0">
                <a:cs typeface="Courier New"/>
              </a:rPr>
              <a:t>DNA</a:t>
            </a:r>
            <a:r>
              <a:rPr lang="zh-CN" altLang="zh-CN" kern="100" dirty="0">
                <a:cs typeface="Times New Roman"/>
              </a:rPr>
              <a:t>片段及凝胶电泳实验</a:t>
            </a:r>
            <a:r>
              <a:rPr lang="en-US" altLang="zh-CN" kern="100" dirty="0">
                <a:latin typeface="宋体"/>
                <a:cs typeface="Times New Roman"/>
              </a:rPr>
              <a:t>”</a:t>
            </a:r>
            <a:r>
              <a:rPr lang="zh-CN" altLang="zh-CN" kern="100" dirty="0">
                <a:cs typeface="Times New Roman"/>
              </a:rPr>
              <a:t>的叙述，正确的是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294088790"/>
              </p:ext>
            </p:extLst>
          </p:nvPr>
        </p:nvGraphicFramePr>
        <p:xfrm>
          <a:off x="612775" y="2564904"/>
          <a:ext cx="11196463" cy="1426464"/>
        </p:xfrm>
        <a:graphic>
          <a:graphicData uri="http://schemas.openxmlformats.org/drawingml/2006/table">
            <a:tbl>
              <a:tblPr/>
              <a:tblGrid>
                <a:gridCol w="2051447"/>
                <a:gridCol w="1656184"/>
                <a:gridCol w="2952328"/>
                <a:gridCol w="2123930"/>
                <a:gridCol w="2412574"/>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去杂质方法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沉淀质量</a:t>
                      </a:r>
                      <a:r>
                        <a:rPr lang="en-US" sz="2400" kern="100">
                          <a:solidFill>
                            <a:srgbClr val="000000"/>
                          </a:solidFill>
                          <a:effectLst/>
                          <a:latin typeface="Times New Roman"/>
                          <a:ea typeface="黑体"/>
                          <a:cs typeface="Courier New"/>
                        </a:rPr>
                        <a:t>/g</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浓度</a:t>
                      </a:r>
                      <a:r>
                        <a:rPr lang="en-US" sz="2400" kern="100">
                          <a:solidFill>
                            <a:srgbClr val="000000"/>
                          </a:solidFill>
                          <a:effectLst/>
                          <a:latin typeface="Times New Roman"/>
                          <a:ea typeface="黑体"/>
                          <a:cs typeface="Courier New"/>
                        </a:rPr>
                        <a:t>/(ng·μL</a:t>
                      </a:r>
                      <a:r>
                        <a:rPr lang="zh-CN" sz="2400" kern="100" baseline="30000">
                          <a:solidFill>
                            <a:srgbClr val="000000"/>
                          </a:solidFill>
                          <a:effectLst/>
                          <a:latin typeface="Times New Roman"/>
                          <a:ea typeface="黑体"/>
                          <a:cs typeface="Times New Roman"/>
                        </a:rPr>
                        <a:t>－</a:t>
                      </a:r>
                      <a:r>
                        <a:rPr lang="en-US" sz="2400" kern="100" baseline="30000">
                          <a:solidFill>
                            <a:srgbClr val="000000"/>
                          </a:solidFill>
                          <a:effectLst/>
                          <a:latin typeface="Times New Roman"/>
                          <a:ea typeface="黑体"/>
                          <a:cs typeface="Courier New"/>
                        </a:rPr>
                        <a:t>1</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OD260/OD280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二苯胺试剂鉴定</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离心</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0.068</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81.5</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1.53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蓝色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4 </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冰箱静置</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0.102 8</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336.4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1.41</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4" name="文本占位符 1"/>
          <p:cNvSpPr txBox="1">
            <a:spLocks/>
          </p:cNvSpPr>
          <p:nvPr/>
        </p:nvSpPr>
        <p:spPr>
          <a:xfrm>
            <a:off x="490126" y="4005064"/>
            <a:ext cx="11286237" cy="270914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lnSpc>
                <a:spcPct val="120000"/>
              </a:lnSpc>
              <a:spcAft>
                <a:spcPts val="0"/>
              </a:spcAft>
              <a:tabLst>
                <a:tab pos="5581015" algn="l"/>
              </a:tabLst>
            </a:pPr>
            <a:r>
              <a:rPr lang="zh-CN" altLang="zh-CN" kern="100" dirty="0">
                <a:cs typeface="Times New Roman"/>
              </a:rPr>
              <a:t>注：</a:t>
            </a:r>
            <a:r>
              <a:rPr lang="en-US" altLang="zh-CN" kern="100" dirty="0">
                <a:cs typeface="Courier New"/>
              </a:rPr>
              <a:t>OD260</a:t>
            </a:r>
            <a:r>
              <a:rPr lang="zh-CN" altLang="zh-CN" kern="100" dirty="0">
                <a:cs typeface="Times New Roman"/>
              </a:rPr>
              <a:t>与</a:t>
            </a:r>
            <a:r>
              <a:rPr lang="en-US" altLang="zh-CN" kern="100" dirty="0">
                <a:cs typeface="Courier New"/>
              </a:rPr>
              <a:t>OD280</a:t>
            </a:r>
            <a:r>
              <a:rPr lang="zh-CN" altLang="zh-CN" kern="100" dirty="0">
                <a:cs typeface="Times New Roman"/>
              </a:rPr>
              <a:t>的比值可检查</a:t>
            </a:r>
            <a:r>
              <a:rPr lang="en-US" altLang="zh-CN" kern="100" dirty="0">
                <a:cs typeface="Courier New"/>
              </a:rPr>
              <a:t>DNA</a:t>
            </a:r>
            <a:r>
              <a:rPr lang="zh-CN" altLang="zh-CN" kern="100" dirty="0">
                <a:cs typeface="Times New Roman"/>
              </a:rPr>
              <a:t>纯度。纯</a:t>
            </a:r>
            <a:r>
              <a:rPr lang="en-US" altLang="zh-CN" kern="100" dirty="0">
                <a:cs typeface="Courier New"/>
              </a:rPr>
              <a:t>DNA</a:t>
            </a:r>
            <a:r>
              <a:rPr lang="zh-CN" altLang="zh-CN" kern="100" dirty="0">
                <a:cs typeface="Times New Roman"/>
              </a:rPr>
              <a:t>的</a:t>
            </a:r>
            <a:r>
              <a:rPr lang="en-US" altLang="zh-CN" kern="100" dirty="0">
                <a:cs typeface="Courier New"/>
              </a:rPr>
              <a:t>OD260/OD280</a:t>
            </a:r>
            <a:r>
              <a:rPr lang="zh-CN" altLang="zh-CN" kern="100" dirty="0">
                <a:cs typeface="Times New Roman"/>
              </a:rPr>
              <a:t>为</a:t>
            </a:r>
            <a:r>
              <a:rPr lang="en-US" altLang="zh-CN" kern="100" dirty="0">
                <a:cs typeface="Courier New"/>
              </a:rPr>
              <a:t>1.8</a:t>
            </a:r>
            <a:r>
              <a:rPr lang="zh-CN" altLang="zh-CN" kern="100" dirty="0">
                <a:cs typeface="Times New Roman"/>
              </a:rPr>
              <a:t>，当存在蛋白质污染时，这一比值会明显降低。</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A. </a:t>
            </a:r>
            <a:r>
              <a:rPr lang="zh-CN" altLang="zh-CN" kern="100" dirty="0">
                <a:cs typeface="Times New Roman"/>
              </a:rPr>
              <a:t>离心法可以获得更高纯度的</a:t>
            </a:r>
            <a:r>
              <a:rPr lang="en-US" altLang="zh-CN" kern="100" dirty="0">
                <a:cs typeface="Courier New"/>
              </a:rPr>
              <a:t>DNA</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B. </a:t>
            </a:r>
            <a:r>
              <a:rPr lang="zh-CN" altLang="zh-CN" kern="100" dirty="0">
                <a:cs typeface="Times New Roman"/>
              </a:rPr>
              <a:t>与蛋白质鉴定相同，</a:t>
            </a:r>
            <a:r>
              <a:rPr lang="en-US" altLang="zh-CN" kern="100" dirty="0">
                <a:cs typeface="Courier New"/>
              </a:rPr>
              <a:t>DNA</a:t>
            </a:r>
            <a:r>
              <a:rPr lang="zh-CN" altLang="zh-CN" kern="100" dirty="0">
                <a:cs typeface="Times New Roman"/>
              </a:rPr>
              <a:t>的鉴定也需要</a:t>
            </a:r>
            <a:r>
              <a:rPr lang="en-US" altLang="zh-CN" kern="100" dirty="0">
                <a:cs typeface="Courier New"/>
              </a:rPr>
              <a:t>50</a:t>
            </a:r>
            <a:r>
              <a:rPr lang="zh-CN" altLang="zh-CN" kern="100" dirty="0">
                <a:cs typeface="Times New Roman"/>
              </a:rPr>
              <a:t>～</a:t>
            </a:r>
            <a:r>
              <a:rPr lang="en-US" altLang="zh-CN" kern="100" dirty="0">
                <a:cs typeface="Courier New"/>
              </a:rPr>
              <a:t>60 </a:t>
            </a:r>
            <a:r>
              <a:rPr lang="en-US" altLang="zh-CN" kern="100" dirty="0">
                <a:latin typeface="宋体"/>
                <a:cs typeface="Times New Roman"/>
              </a:rPr>
              <a:t>℃</a:t>
            </a:r>
            <a:r>
              <a:rPr lang="zh-CN" altLang="zh-CN" kern="100" dirty="0">
                <a:cs typeface="Times New Roman"/>
              </a:rPr>
              <a:t>水浴加热</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C. </a:t>
            </a:r>
            <a:r>
              <a:rPr lang="zh-CN" altLang="zh-CN" kern="100" dirty="0">
                <a:cs typeface="Times New Roman"/>
              </a:rPr>
              <a:t>一次</a:t>
            </a:r>
            <a:r>
              <a:rPr lang="en-US" altLang="zh-CN" kern="100" dirty="0">
                <a:cs typeface="Courier New"/>
              </a:rPr>
              <a:t>PCR</a:t>
            </a:r>
            <a:r>
              <a:rPr lang="zh-CN" altLang="zh-CN" kern="100" dirty="0">
                <a:cs typeface="Times New Roman"/>
              </a:rPr>
              <a:t>一般要经历</a:t>
            </a:r>
            <a:r>
              <a:rPr lang="en-US" altLang="zh-CN" kern="100" dirty="0">
                <a:cs typeface="Courier New"/>
              </a:rPr>
              <a:t>30</a:t>
            </a:r>
            <a:r>
              <a:rPr lang="zh-CN" altLang="zh-CN" kern="100" dirty="0">
                <a:cs typeface="Times New Roman"/>
              </a:rPr>
              <a:t>次循环，需要两个引物</a:t>
            </a:r>
            <a:endParaRPr lang="zh-CN" altLang="zh-CN" sz="1050" kern="100" dirty="0">
              <a:latin typeface="宋体"/>
              <a:cs typeface="Courier New"/>
            </a:endParaRPr>
          </a:p>
          <a:p>
            <a:pPr indent="609600">
              <a:lnSpc>
                <a:spcPct val="120000"/>
              </a:lnSpc>
              <a:spcAft>
                <a:spcPts val="0"/>
              </a:spcAft>
              <a:tabLst>
                <a:tab pos="5581015" algn="l"/>
              </a:tabLst>
            </a:pPr>
            <a:r>
              <a:rPr lang="en-US" altLang="zh-CN" kern="100" dirty="0">
                <a:cs typeface="Courier New"/>
              </a:rPr>
              <a:t>D. </a:t>
            </a:r>
            <a:r>
              <a:rPr lang="zh-CN" altLang="zh-CN" kern="100" dirty="0">
                <a:cs typeface="Times New Roman"/>
              </a:rPr>
              <a:t>进行凝胶电泳时，带电分子会向着与它所带电荷相同的电极移动</a:t>
            </a:r>
            <a:endParaRPr lang="zh-CN" altLang="zh-CN" sz="1050" kern="100" dirty="0">
              <a:effectLst/>
              <a:latin typeface="宋体"/>
              <a:cs typeface="Courier New"/>
            </a:endParaRPr>
          </a:p>
        </p:txBody>
      </p:sp>
      <p:sp>
        <p:nvSpPr>
          <p:cNvPr id="5" name="矩形 4"/>
          <p:cNvSpPr/>
          <p:nvPr/>
        </p:nvSpPr>
        <p:spPr>
          <a:xfrm>
            <a:off x="3312294" y="2072423"/>
            <a:ext cx="407484" cy="461665"/>
          </a:xfrm>
          <a:prstGeom prst="rect">
            <a:avLst/>
          </a:prstGeom>
        </p:spPr>
        <p:txBody>
          <a:bodyPr wrap="none">
            <a:spAutoFit/>
          </a:bodyPr>
          <a:lstStyle/>
          <a:p>
            <a:r>
              <a:rPr lang="en-US" altLang="zh-CN" kern="100" dirty="0">
                <a:latin typeface="Times New Roman"/>
                <a:ea typeface="黑体"/>
              </a:rPr>
              <a:t>A</a:t>
            </a:r>
            <a:endParaRPr lang="zh-CN" altLang="en-US" dirty="0"/>
          </a:p>
        </p:txBody>
      </p:sp>
    </p:spTree>
    <p:extLst>
      <p:ext uri="{BB962C8B-B14F-4D97-AF65-F5344CB8AC3E}">
        <p14:creationId xmlns:p14="http://schemas.microsoft.com/office/powerpoint/2010/main" val="288947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490975"/>
            <a:ext cx="11298237" cy="201814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的鉴定需要沸水浴加热，蛋白质鉴定不需要水浴加热，</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a:t>
            </a:r>
            <a:r>
              <a:rPr lang="en-US" altLang="zh-CN" kern="100" dirty="0">
                <a:solidFill>
                  <a:srgbClr val="000000"/>
                </a:solidFill>
                <a:latin typeface="Times New Roman"/>
                <a:ea typeface="黑体"/>
                <a:cs typeface="Courier New"/>
              </a:rPr>
              <a:t>PCR</a:t>
            </a:r>
            <a:r>
              <a:rPr lang="zh-CN" altLang="zh-CN" kern="100" dirty="0">
                <a:solidFill>
                  <a:srgbClr val="000000"/>
                </a:solidFill>
                <a:latin typeface="Times New Roman"/>
                <a:ea typeface="黑体"/>
                <a:cs typeface="Times New Roman"/>
              </a:rPr>
              <a:t>利用了</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的半保留复制原理，一次</a:t>
            </a:r>
            <a:r>
              <a:rPr lang="en-US" altLang="zh-CN" kern="100" dirty="0">
                <a:solidFill>
                  <a:srgbClr val="000000"/>
                </a:solidFill>
                <a:latin typeface="Times New Roman"/>
                <a:ea typeface="黑体"/>
                <a:cs typeface="Courier New"/>
              </a:rPr>
              <a:t>PCR</a:t>
            </a:r>
            <a:r>
              <a:rPr lang="zh-CN" altLang="zh-CN" kern="100" dirty="0">
                <a:solidFill>
                  <a:srgbClr val="000000"/>
                </a:solidFill>
                <a:latin typeface="Times New Roman"/>
                <a:ea typeface="黑体"/>
                <a:cs typeface="Times New Roman"/>
              </a:rPr>
              <a:t>一般要经历</a:t>
            </a:r>
            <a:r>
              <a:rPr lang="en-US" altLang="zh-CN" kern="100" dirty="0">
                <a:solidFill>
                  <a:srgbClr val="000000"/>
                </a:solidFill>
                <a:latin typeface="Times New Roman"/>
                <a:ea typeface="黑体"/>
                <a:cs typeface="Courier New"/>
              </a:rPr>
              <a:t>30</a:t>
            </a:r>
            <a:r>
              <a:rPr lang="zh-CN" altLang="zh-CN" kern="100" dirty="0">
                <a:solidFill>
                  <a:srgbClr val="000000"/>
                </a:solidFill>
                <a:latin typeface="Times New Roman"/>
                <a:ea typeface="黑体"/>
                <a:cs typeface="Times New Roman"/>
              </a:rPr>
              <a:t>次循环，得到</a:t>
            </a:r>
            <a:r>
              <a:rPr lang="en-US" altLang="zh-CN" kern="100" dirty="0">
                <a:solidFill>
                  <a:srgbClr val="000000"/>
                </a:solidFill>
                <a:latin typeface="Times New Roman"/>
                <a:ea typeface="黑体"/>
                <a:cs typeface="Courier New"/>
              </a:rPr>
              <a:t>2</a:t>
            </a:r>
            <a:r>
              <a:rPr lang="en-US" altLang="zh-CN" kern="100" baseline="30000" dirty="0">
                <a:solidFill>
                  <a:srgbClr val="000000"/>
                </a:solidFill>
                <a:latin typeface="Times New Roman"/>
                <a:ea typeface="黑体"/>
                <a:cs typeface="Courier New"/>
              </a:rPr>
              <a:t>30</a:t>
            </a:r>
            <a:r>
              <a:rPr lang="zh-CN" altLang="zh-CN" kern="100" dirty="0">
                <a:solidFill>
                  <a:srgbClr val="000000"/>
                </a:solidFill>
                <a:latin typeface="Times New Roman"/>
                <a:ea typeface="黑体"/>
                <a:cs typeface="Times New Roman"/>
              </a:rPr>
              <a:t>个</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分子，有</a:t>
            </a:r>
            <a:r>
              <a:rPr lang="en-US" altLang="zh-CN" kern="100" dirty="0">
                <a:solidFill>
                  <a:srgbClr val="000000"/>
                </a:solidFill>
                <a:latin typeface="Times New Roman"/>
                <a:ea typeface="黑体"/>
                <a:cs typeface="Courier New"/>
              </a:rPr>
              <a:t>2</a:t>
            </a:r>
            <a:r>
              <a:rPr lang="en-US" altLang="zh-CN" kern="100" baseline="30000" dirty="0">
                <a:solidFill>
                  <a:srgbClr val="000000"/>
                </a:solidFill>
                <a:latin typeface="Times New Roman"/>
                <a:ea typeface="黑体"/>
                <a:cs typeface="Courier New"/>
              </a:rPr>
              <a:t>30</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条</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链，每次循环都需要引物，共需要引物</a:t>
            </a:r>
            <a:r>
              <a:rPr lang="en-US" altLang="zh-CN" kern="100" dirty="0">
                <a:solidFill>
                  <a:srgbClr val="000000"/>
                </a:solidFill>
                <a:latin typeface="Times New Roman"/>
                <a:ea typeface="黑体"/>
                <a:cs typeface="Courier New"/>
              </a:rPr>
              <a:t>2</a:t>
            </a:r>
            <a:r>
              <a:rPr lang="en-US" altLang="zh-CN" kern="100" baseline="30000" dirty="0">
                <a:solidFill>
                  <a:srgbClr val="000000"/>
                </a:solidFill>
                <a:latin typeface="Times New Roman"/>
                <a:ea typeface="黑体"/>
                <a:cs typeface="Courier New"/>
              </a:rPr>
              <a:t>30</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个，</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错误；进行凝胶电泳时，带电分子会向着与它所带电荷相反的电极移动，</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08720"/>
            <a:ext cx="11286237" cy="1692771"/>
          </a:xfrm>
        </p:spPr>
        <p:txBody>
          <a:bodyPr/>
          <a:lstStyle/>
          <a:p>
            <a:pPr indent="612140">
              <a:spcAft>
                <a:spcPts val="0"/>
              </a:spcAft>
              <a:tabLst>
                <a:tab pos="5581015" algn="l"/>
              </a:tabLst>
            </a:pPr>
            <a:r>
              <a:rPr lang="en-US" altLang="zh-CN" sz="3200" b="1" kern="100" dirty="0">
                <a:solidFill>
                  <a:srgbClr val="CC4646"/>
                </a:solidFill>
                <a:cs typeface="Courier New"/>
              </a:rPr>
              <a:t>5.</a:t>
            </a:r>
            <a:r>
              <a:rPr lang="en-US" altLang="zh-CN" kern="100" dirty="0">
                <a:cs typeface="Courier New"/>
              </a:rPr>
              <a:t> (</a:t>
            </a:r>
            <a:r>
              <a:rPr lang="zh-CN" altLang="zh-CN" kern="100" dirty="0">
                <a:cs typeface="Times New Roman"/>
              </a:rPr>
              <a:t>多选</a:t>
            </a:r>
            <a:r>
              <a:rPr lang="en-US" altLang="zh-CN" kern="100" dirty="0">
                <a:cs typeface="Courier New"/>
              </a:rPr>
              <a:t>)</a:t>
            </a:r>
            <a:r>
              <a:rPr lang="zh-CN" altLang="zh-CN" kern="100" dirty="0">
                <a:cs typeface="Times New Roman"/>
              </a:rPr>
              <a:t>紫色洋葱鳞片叶是观察植物细胞质壁分离的常用实验材料。为拓展该实验材料的来源，兴趣小组选择几种有色叶片进行了探究，结果如表所示。下列叙述错误的有</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056739775"/>
              </p:ext>
            </p:extLst>
          </p:nvPr>
        </p:nvGraphicFramePr>
        <p:xfrm>
          <a:off x="612775" y="2645832"/>
          <a:ext cx="11015663" cy="3803904"/>
        </p:xfrm>
        <a:graphic>
          <a:graphicData uri="http://schemas.openxmlformats.org/drawingml/2006/table">
            <a:tbl>
              <a:tblPr/>
              <a:tblGrid>
                <a:gridCol w="4395250"/>
                <a:gridCol w="2117210"/>
                <a:gridCol w="2117210"/>
                <a:gridCol w="2385993"/>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材料</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虎耳草叶片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紫甘蓝叶片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紫色洋葱鳞片叶</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取材部位</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下表皮</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上、下表皮</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外衣皮</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紫红色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蓝紫色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紫红色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细胞重叠度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极易得到单层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较易得到单层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不易得到单层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质量分数为</a:t>
                      </a:r>
                      <a:r>
                        <a:rPr lang="en-US" sz="2400" kern="100">
                          <a:solidFill>
                            <a:srgbClr val="000000"/>
                          </a:solidFill>
                          <a:effectLst/>
                          <a:latin typeface="Times New Roman"/>
                          <a:ea typeface="黑体"/>
                          <a:cs typeface="Courier New"/>
                        </a:rPr>
                        <a:t>10%</a:t>
                      </a:r>
                      <a:r>
                        <a:rPr lang="zh-CN" sz="2400" kern="100">
                          <a:solidFill>
                            <a:srgbClr val="000000"/>
                          </a:solidFill>
                          <a:effectLst/>
                          <a:latin typeface="Times New Roman"/>
                          <a:ea typeface="黑体"/>
                          <a:cs typeface="Times New Roman"/>
                        </a:rPr>
                        <a:t>的</a:t>
                      </a:r>
                      <a:r>
                        <a:rPr lang="en-US" sz="2400" kern="100">
                          <a:solidFill>
                            <a:srgbClr val="000000"/>
                          </a:solidFill>
                          <a:effectLst/>
                          <a:latin typeface="Times New Roman"/>
                          <a:ea typeface="黑体"/>
                          <a:cs typeface="Courier New"/>
                        </a:rPr>
                        <a:t>KNO</a:t>
                      </a:r>
                      <a:r>
                        <a:rPr lang="en-US" sz="2400" kern="100" baseline="-25000">
                          <a:solidFill>
                            <a:srgbClr val="000000"/>
                          </a:solidFill>
                          <a:effectLst/>
                          <a:latin typeface="Times New Roman"/>
                          <a:ea typeface="黑体"/>
                          <a:cs typeface="Courier New"/>
                        </a:rPr>
                        <a:t>3</a:t>
                      </a:r>
                      <a:r>
                        <a:rPr lang="zh-CN" sz="2400" kern="100">
                          <a:solidFill>
                            <a:srgbClr val="000000"/>
                          </a:solidFill>
                          <a:effectLst/>
                          <a:latin typeface="Times New Roman"/>
                          <a:ea typeface="黑体"/>
                          <a:cs typeface="Times New Roman"/>
                        </a:rPr>
                        <a:t>溶液处理后效果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很明显</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很明显</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很明显</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质量分数为</a:t>
                      </a:r>
                      <a:r>
                        <a:rPr lang="en-US" sz="2400" kern="100">
                          <a:solidFill>
                            <a:srgbClr val="000000"/>
                          </a:solidFill>
                          <a:effectLst/>
                          <a:latin typeface="Times New Roman"/>
                          <a:ea typeface="黑体"/>
                          <a:cs typeface="Courier New"/>
                        </a:rPr>
                        <a:t>30%</a:t>
                      </a:r>
                      <a:r>
                        <a:rPr lang="zh-CN" sz="2400" kern="100">
                          <a:solidFill>
                            <a:srgbClr val="000000"/>
                          </a:solidFill>
                          <a:effectLst/>
                          <a:latin typeface="Times New Roman"/>
                          <a:ea typeface="黑体"/>
                          <a:cs typeface="Times New Roman"/>
                        </a:rPr>
                        <a:t>的蔗糖溶液处理后效果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很明显</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很明显</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很明显</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2304182" y="2095573"/>
            <a:ext cx="595035" cy="461665"/>
          </a:xfrm>
          <a:prstGeom prst="rect">
            <a:avLst/>
          </a:prstGeom>
        </p:spPr>
        <p:txBody>
          <a:bodyPr wrap="none">
            <a:spAutoFit/>
          </a:bodyPr>
          <a:lstStyle/>
          <a:p>
            <a:r>
              <a:rPr lang="en-US" altLang="zh-CN" dirty="0"/>
              <a:t>BC</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64501"/>
            <a:ext cx="11286237" cy="2012859"/>
          </a:xfrm>
        </p:spPr>
        <p:txBody>
          <a:bodyPr/>
          <a:lstStyle/>
          <a:p>
            <a:pPr indent="609600">
              <a:spcAft>
                <a:spcPts val="0"/>
              </a:spcAft>
              <a:tabLst>
                <a:tab pos="5581015" algn="l"/>
              </a:tabLst>
            </a:pPr>
            <a:r>
              <a:rPr lang="en-US" altLang="zh-CN" kern="100">
                <a:cs typeface="Courier New"/>
              </a:rPr>
              <a:t>A. </a:t>
            </a:r>
            <a:r>
              <a:rPr lang="zh-CN" altLang="zh-CN" kern="100" dirty="0">
                <a:cs typeface="Times New Roman"/>
              </a:rPr>
              <a:t>各种叶片发生质壁分离的外因是外界溶液浓度大于细胞液浓度</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各种叶片发生质壁分离的过程中，细胞的吸水能力都逐渐减弱</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质量分数为</a:t>
            </a:r>
            <a:r>
              <a:rPr lang="en-US" altLang="zh-CN" kern="100" dirty="0">
                <a:cs typeface="Courier New"/>
              </a:rPr>
              <a:t>10%</a:t>
            </a:r>
            <a:r>
              <a:rPr lang="zh-CN" altLang="zh-CN" kern="100" dirty="0">
                <a:cs typeface="Times New Roman"/>
              </a:rPr>
              <a:t>的</a:t>
            </a:r>
            <a:r>
              <a:rPr lang="en-US" altLang="zh-CN" kern="100" dirty="0">
                <a:cs typeface="Courier New"/>
              </a:rPr>
              <a:t>KNO</a:t>
            </a:r>
            <a:r>
              <a:rPr lang="en-US" altLang="zh-CN" kern="100" baseline="-25000" dirty="0">
                <a:cs typeface="Courier New"/>
              </a:rPr>
              <a:t>3</a:t>
            </a:r>
            <a:r>
              <a:rPr lang="zh-CN" altLang="zh-CN" kern="100" dirty="0">
                <a:cs typeface="Times New Roman"/>
              </a:rPr>
              <a:t>溶液处理后，各种叶片均能观察到质壁分离复原</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相较于紫色洋葱鳞片叶，选择虎耳草叶片进行实验时更易操作</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777125"/>
            <a:ext cx="11298237" cy="1524083"/>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各种叶片发生质壁分离的过程中，细胞的吸水能力都逐渐增强，</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错误；质量分数为</a:t>
            </a:r>
            <a:r>
              <a:rPr lang="en-US" altLang="zh-CN" kern="100" dirty="0">
                <a:solidFill>
                  <a:srgbClr val="000000"/>
                </a:solidFill>
                <a:latin typeface="Times New Roman"/>
                <a:ea typeface="黑体"/>
                <a:cs typeface="Courier New"/>
              </a:rPr>
              <a:t>10%</a:t>
            </a:r>
            <a:r>
              <a:rPr lang="zh-CN" altLang="zh-CN" kern="100" dirty="0">
                <a:solidFill>
                  <a:srgbClr val="000000"/>
                </a:solidFill>
                <a:latin typeface="Times New Roman"/>
                <a:ea typeface="黑体"/>
                <a:cs typeface="Times New Roman"/>
              </a:rPr>
              <a:t>的</a:t>
            </a:r>
            <a:r>
              <a:rPr lang="en-US" altLang="zh-CN" kern="100" dirty="0">
                <a:solidFill>
                  <a:srgbClr val="000000"/>
                </a:solidFill>
                <a:latin typeface="Times New Roman"/>
                <a:ea typeface="黑体"/>
                <a:cs typeface="Courier New"/>
              </a:rPr>
              <a:t>KNO</a:t>
            </a:r>
            <a:r>
              <a:rPr lang="en-US" altLang="zh-CN" kern="100" baseline="-250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溶液处理后，细胞可能因失水过多而死亡，无法发生质壁分离复原，</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161023"/>
          </a:xfrm>
        </p:spPr>
        <p:txBody>
          <a:bodyPr/>
          <a:lstStyle/>
          <a:p>
            <a:pPr indent="620395">
              <a:spcAft>
                <a:spcPts val="0"/>
              </a:spcAft>
              <a:tabLst>
                <a:tab pos="5581015" algn="l"/>
              </a:tabLst>
            </a:pPr>
            <a:r>
              <a:rPr lang="en-US" altLang="zh-CN" sz="3200" b="1" kern="100" dirty="0">
                <a:solidFill>
                  <a:srgbClr val="CC4646"/>
                </a:solidFill>
                <a:cs typeface="Courier New"/>
              </a:rPr>
              <a:t>6.</a:t>
            </a:r>
            <a:r>
              <a:rPr lang="en-US" altLang="zh-CN" kern="100" dirty="0">
                <a:cs typeface="Courier New"/>
              </a:rPr>
              <a:t> (</a:t>
            </a:r>
            <a:r>
              <a:rPr lang="zh-CN" altLang="zh-CN" kern="100" dirty="0">
                <a:cs typeface="Times New Roman"/>
              </a:rPr>
              <a:t>多选</a:t>
            </a:r>
            <a:r>
              <a:rPr lang="en-US" altLang="zh-CN" kern="100" dirty="0">
                <a:cs typeface="Courier New"/>
              </a:rPr>
              <a:t>)</a:t>
            </a:r>
            <a:r>
              <a:rPr lang="zh-CN" altLang="zh-CN" kern="100" dirty="0">
                <a:cs typeface="Times New Roman"/>
              </a:rPr>
              <a:t>研究者探究了</a:t>
            </a:r>
            <a:r>
              <a:rPr lang="en-US" altLang="zh-CN" kern="100" dirty="0">
                <a:latin typeface="宋体"/>
                <a:cs typeface="Times New Roman"/>
              </a:rPr>
              <a:t>“</a:t>
            </a:r>
            <a:r>
              <a:rPr lang="zh-CN" altLang="zh-CN" kern="100" dirty="0">
                <a:cs typeface="Times New Roman"/>
              </a:rPr>
              <a:t>光照强度和通气速率对小球藻生长的影响</a:t>
            </a:r>
            <a:r>
              <a:rPr lang="en-US" altLang="zh-CN" kern="100" dirty="0">
                <a:latin typeface="宋体"/>
                <a:cs typeface="Times New Roman"/>
              </a:rPr>
              <a:t>”</a:t>
            </a:r>
            <a:r>
              <a:rPr lang="zh-CN" altLang="zh-CN" kern="100" dirty="0">
                <a:cs typeface="Times New Roman"/>
              </a:rPr>
              <a:t>，为发酵生产藻体饲料提供了依据，结果如图。下列叙述正确的有</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pic>
        <p:nvPicPr>
          <p:cNvPr id="21506" name="Picture 2" descr="CB53.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808238" y="2234654"/>
            <a:ext cx="7010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280846" y="1712383"/>
            <a:ext cx="817853" cy="461665"/>
          </a:xfrm>
          <a:prstGeom prst="rect">
            <a:avLst/>
          </a:prstGeom>
        </p:spPr>
        <p:txBody>
          <a:bodyPr wrap="none">
            <a:spAutoFit/>
          </a:bodyPr>
          <a:lstStyle/>
          <a:p>
            <a:r>
              <a:rPr lang="en-US" altLang="zh-CN" dirty="0"/>
              <a:t>ABC</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46134"/>
            <a:ext cx="11286237" cy="2012859"/>
          </a:xfrm>
        </p:spPr>
        <p:txBody>
          <a:bodyPr/>
          <a:lstStyle/>
          <a:p>
            <a:pPr indent="609600">
              <a:spcAft>
                <a:spcPts val="0"/>
              </a:spcAft>
              <a:tabLst>
                <a:tab pos="5581015" algn="l"/>
              </a:tabLst>
            </a:pPr>
            <a:r>
              <a:rPr lang="en-US" altLang="zh-CN" kern="100">
                <a:cs typeface="Courier New"/>
              </a:rPr>
              <a:t>A. </a:t>
            </a:r>
            <a:r>
              <a:rPr lang="zh-CN" altLang="zh-CN" kern="100" dirty="0">
                <a:cs typeface="Times New Roman"/>
              </a:rPr>
              <a:t>发酵结束后需采用过滤、沉淀等方法将藻体分离和干燥</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发酵过程中适时加入</a:t>
            </a:r>
            <a:r>
              <a:rPr lang="en-US" altLang="zh-CN" kern="100" dirty="0">
                <a:cs typeface="Courier New"/>
              </a:rPr>
              <a:t>NaHCO</a:t>
            </a:r>
            <a:r>
              <a:rPr lang="en-US" altLang="zh-CN" kern="100" baseline="-25000" dirty="0">
                <a:cs typeface="Courier New"/>
              </a:rPr>
              <a:t>3</a:t>
            </a:r>
            <a:r>
              <a:rPr lang="zh-CN" altLang="zh-CN" kern="100" dirty="0">
                <a:cs typeface="Times New Roman"/>
              </a:rPr>
              <a:t>溶液能为藻体提供碳源，促进藻体生长</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可以利用血细胞计数板，在显微镜下观察、计数，测定藻体的数量</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光照强度为</a:t>
            </a:r>
            <a:r>
              <a:rPr lang="en-US" altLang="zh-CN" kern="100" dirty="0">
                <a:cs typeface="Courier New"/>
              </a:rPr>
              <a:t>5 000 lux</a:t>
            </a:r>
            <a:r>
              <a:rPr lang="zh-CN" altLang="zh-CN" kern="100" dirty="0">
                <a:cs typeface="Times New Roman"/>
              </a:rPr>
              <a:t>和通气速率为</a:t>
            </a:r>
            <a:r>
              <a:rPr lang="en-US" altLang="zh-CN" kern="100" dirty="0">
                <a:cs typeface="Courier New"/>
              </a:rPr>
              <a:t>0.4 </a:t>
            </a:r>
            <a:r>
              <a:rPr lang="en-US" altLang="zh-CN" kern="100" dirty="0" err="1">
                <a:cs typeface="Courier New"/>
              </a:rPr>
              <a:t>vvm</a:t>
            </a:r>
            <a:r>
              <a:rPr lang="zh-CN" altLang="zh-CN" kern="100" dirty="0">
                <a:cs typeface="Times New Roman"/>
              </a:rPr>
              <a:t>是藻体发酵最优条件</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758758"/>
            <a:ext cx="11298237" cy="1524083"/>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最优条件通常需要通过对比实验来确定，即在不同光照强度和通气速率下，找出获得藻体生物量最大的条件，该实验光照强度和通气速率的梯度设置过大，不能确定</a:t>
            </a:r>
            <a:r>
              <a:rPr lang="en-US" altLang="zh-CN" kern="100" dirty="0">
                <a:solidFill>
                  <a:srgbClr val="000000"/>
                </a:solidFill>
                <a:latin typeface="Times New Roman"/>
                <a:ea typeface="黑体"/>
                <a:cs typeface="Courier New"/>
              </a:rPr>
              <a:t>5 000 lux</a:t>
            </a:r>
            <a:r>
              <a:rPr lang="zh-CN" altLang="zh-CN" kern="100" dirty="0">
                <a:solidFill>
                  <a:srgbClr val="000000"/>
                </a:solidFill>
                <a:latin typeface="Times New Roman"/>
                <a:ea typeface="黑体"/>
                <a:cs typeface="Times New Roman"/>
              </a:rPr>
              <a:t>的光照强度和</a:t>
            </a:r>
            <a:r>
              <a:rPr lang="en-US" altLang="zh-CN" kern="100" dirty="0">
                <a:solidFill>
                  <a:srgbClr val="000000"/>
                </a:solidFill>
                <a:latin typeface="Times New Roman"/>
                <a:ea typeface="黑体"/>
                <a:cs typeface="Courier New"/>
              </a:rPr>
              <a:t>0.4 </a:t>
            </a:r>
            <a:r>
              <a:rPr lang="en-US" altLang="zh-CN" kern="100" dirty="0" err="1">
                <a:solidFill>
                  <a:srgbClr val="000000"/>
                </a:solidFill>
                <a:latin typeface="Times New Roman"/>
                <a:ea typeface="黑体"/>
                <a:cs typeface="Courier New"/>
              </a:rPr>
              <a:t>vvm</a:t>
            </a:r>
            <a:r>
              <a:rPr lang="zh-CN" altLang="zh-CN" kern="100" dirty="0">
                <a:solidFill>
                  <a:srgbClr val="000000"/>
                </a:solidFill>
                <a:latin typeface="Times New Roman"/>
                <a:ea typeface="黑体"/>
                <a:cs typeface="Times New Roman"/>
              </a:rPr>
              <a:t>的通气速率是最优条件，</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646113" y="2513013"/>
            <a:ext cx="5449887" cy="958850"/>
            <a:chOff x="408" y="1583"/>
            <a:chExt cx="3447" cy="604"/>
          </a:xfrm>
        </p:grpSpPr>
        <p:sp>
          <p:nvSpPr>
            <p:cNvPr id="17" name="标题 1"/>
            <p:cNvSpPr txBox="1">
              <a:spLocks/>
            </p:cNvSpPr>
            <p:nvPr/>
          </p:nvSpPr>
          <p:spPr>
            <a:xfrm>
              <a:off x="408" y="1583"/>
              <a:ext cx="2534" cy="546"/>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defRPr/>
              </a:pPr>
              <a:r>
                <a:rPr lang="zh-CN" altLang="en-US" sz="4800" kern="0" dirty="0">
                  <a:solidFill>
                    <a:schemeClr val="tx1"/>
                  </a:solidFill>
                  <a:latin typeface="微软雅黑" pitchFamily="34" charset="-122"/>
                </a:rPr>
                <a:t>谢谢观赏</a:t>
              </a:r>
            </a:p>
          </p:txBody>
        </p:sp>
        <p:sp>
          <p:nvSpPr>
            <p:cNvPr id="34821" name="Rectangle 5"/>
            <p:cNvSpPr>
              <a:spLocks noChangeArrowheads="1"/>
            </p:cNvSpPr>
            <p:nvPr/>
          </p:nvSpPr>
          <p:spPr bwMode="auto">
            <a:xfrm flipV="1">
              <a:off x="454" y="2176"/>
              <a:ext cx="3401" cy="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ea typeface="宋体" charset="-122"/>
              </a:endParaRPr>
            </a:p>
          </p:txBody>
        </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079557"/>
            <a:ext cx="11286237" cy="5373779"/>
          </a:xfrm>
        </p:spPr>
        <p:txBody>
          <a:bodyPr/>
          <a:lstStyle/>
          <a:p>
            <a:pPr indent="609600">
              <a:spcAft>
                <a:spcPts val="0"/>
              </a:spcAft>
              <a:tabLst>
                <a:tab pos="5581015" algn="l"/>
              </a:tabLst>
            </a:pPr>
            <a:r>
              <a:rPr lang="en-US" altLang="zh-CN" kern="100">
                <a:cs typeface="Courier New"/>
              </a:rPr>
              <a:t>(2)</a:t>
            </a:r>
            <a:r>
              <a:rPr lang="zh-CN" altLang="zh-CN" kern="100" dirty="0">
                <a:cs typeface="Times New Roman"/>
              </a:rPr>
              <a:t>实验中控制温度的方法</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zh-CN" altLang="zh-CN" kern="100" dirty="0">
                <a:cs typeface="Times New Roman"/>
              </a:rPr>
              <a:t>斐林试剂鉴定还原糖：</a:t>
            </a:r>
            <a:r>
              <a:rPr lang="zh-CN" altLang="zh-CN" u="wavy" kern="100" dirty="0">
                <a:cs typeface="Times New Roman"/>
              </a:rPr>
              <a:t>水浴加热</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酶促反应：水浴保温</a:t>
            </a:r>
            <a:r>
              <a:rPr lang="en-US" altLang="zh-CN" kern="100" dirty="0">
                <a:cs typeface="Courier New"/>
              </a:rPr>
              <a:t>(</a:t>
            </a:r>
            <a:r>
              <a:rPr lang="zh-CN" altLang="zh-CN" kern="100" dirty="0">
                <a:cs typeface="Times New Roman"/>
              </a:rPr>
              <a:t>最适温度或实验给定温度</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二苯胺试剂鉴定</a:t>
            </a:r>
            <a:r>
              <a:rPr lang="en-US" altLang="zh-CN" kern="100" dirty="0">
                <a:cs typeface="Courier New"/>
              </a:rPr>
              <a:t>DNA</a:t>
            </a:r>
            <a:r>
              <a:rPr lang="zh-CN" altLang="zh-CN" kern="100" dirty="0">
                <a:cs typeface="Times New Roman"/>
              </a:rPr>
              <a:t>：沸水浴加热。</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④</a:t>
            </a:r>
            <a:r>
              <a:rPr lang="zh-CN" altLang="zh-CN" kern="100" dirty="0">
                <a:cs typeface="Times New Roman"/>
              </a:rPr>
              <a:t>细胞和组织培养：</a:t>
            </a:r>
            <a:r>
              <a:rPr lang="zh-CN" altLang="zh-CN" u="wavy" kern="100" dirty="0">
                <a:cs typeface="Times New Roman"/>
              </a:rPr>
              <a:t>恒温箱</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(3)</a:t>
            </a:r>
            <a:r>
              <a:rPr lang="zh-CN" altLang="zh-CN" kern="100" dirty="0">
                <a:cs typeface="Times New Roman"/>
              </a:rPr>
              <a:t>实验中处理激素的方法</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zh-CN" altLang="zh-CN" kern="100" dirty="0">
                <a:cs typeface="Times New Roman"/>
              </a:rPr>
              <a:t>消除叶片中脱落酸的影响：去除成熟的叶片。</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消除植株本身的生长素：去掉生长旺盛的器官或组织</a:t>
            </a:r>
            <a:r>
              <a:rPr lang="en-US" altLang="zh-CN" kern="100" dirty="0">
                <a:cs typeface="Courier New"/>
              </a:rPr>
              <a:t>(</a:t>
            </a:r>
            <a:r>
              <a:rPr lang="zh-CN" altLang="zh-CN" kern="100" dirty="0">
                <a:cs typeface="Times New Roman"/>
              </a:rPr>
              <a:t>芽、生长点</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补充植物激素的方法：涂抹、喷洒、用</a:t>
            </a:r>
            <a:r>
              <a:rPr lang="zh-CN" altLang="zh-CN" u="wavy" kern="100" dirty="0">
                <a:cs typeface="Times New Roman"/>
              </a:rPr>
              <a:t>含植物生长调节剂</a:t>
            </a:r>
            <a:r>
              <a:rPr lang="zh-CN" altLang="zh-CN" kern="100" dirty="0">
                <a:cs typeface="Times New Roman"/>
              </a:rPr>
              <a:t>的琼脂作载体。</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④</a:t>
            </a:r>
            <a:r>
              <a:rPr lang="zh-CN" altLang="zh-CN" kern="100" dirty="0">
                <a:cs typeface="Times New Roman"/>
              </a:rPr>
              <a:t>补充动物激素的方法：口服</a:t>
            </a:r>
            <a:r>
              <a:rPr lang="en-US" altLang="zh-CN" kern="100" dirty="0">
                <a:cs typeface="Courier New"/>
              </a:rPr>
              <a:t>(</a:t>
            </a:r>
            <a:r>
              <a:rPr lang="zh-CN" altLang="zh-CN" kern="100" dirty="0">
                <a:cs typeface="Times New Roman"/>
              </a:rPr>
              <a:t>饲喂</a:t>
            </a:r>
            <a:r>
              <a:rPr lang="en-US" altLang="zh-CN" kern="100" dirty="0">
                <a:cs typeface="Courier New"/>
              </a:rPr>
              <a:t>)</a:t>
            </a:r>
            <a:r>
              <a:rPr lang="zh-CN" altLang="zh-CN" kern="100" dirty="0">
                <a:cs typeface="Times New Roman"/>
              </a:rPr>
              <a:t>、注射。</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⑤</a:t>
            </a:r>
            <a:r>
              <a:rPr lang="zh-CN" altLang="zh-CN" kern="100" dirty="0">
                <a:cs typeface="Times New Roman"/>
              </a:rPr>
              <a:t>阻断植物激素传递：插云母片等。</a:t>
            </a:r>
            <a:endParaRPr lang="zh-CN" altLang="zh-CN" sz="1050" kern="100" dirty="0">
              <a:effectLst/>
              <a:latin typeface="宋体"/>
              <a:cs typeface="Courier New"/>
            </a:endParaRPr>
          </a:p>
        </p:txBody>
      </p:sp>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655856"/>
            <a:ext cx="11286237" cy="3933384"/>
          </a:xfrm>
        </p:spPr>
        <p:txBody>
          <a:bodyPr/>
          <a:lstStyle/>
          <a:p>
            <a:pPr indent="609600">
              <a:spcAft>
                <a:spcPts val="0"/>
              </a:spcAft>
              <a:tabLst>
                <a:tab pos="5581015" algn="l"/>
              </a:tabLst>
            </a:pPr>
            <a:r>
              <a:rPr lang="en-US" altLang="zh-CN" kern="100">
                <a:cs typeface="Courier New"/>
              </a:rPr>
              <a:t>(4)</a:t>
            </a:r>
            <a:r>
              <a:rPr lang="zh-CN" altLang="zh-CN" kern="100" dirty="0">
                <a:cs typeface="Times New Roman"/>
              </a:rPr>
              <a:t>实验结果的显示方法</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zh-CN" altLang="zh-CN" kern="100" dirty="0">
                <a:cs typeface="Times New Roman"/>
              </a:rPr>
              <a:t>光合速率：</a:t>
            </a:r>
            <a:r>
              <a:rPr lang="en-US" altLang="zh-CN" u="wavy" kern="100" dirty="0">
                <a:cs typeface="Courier New"/>
              </a:rPr>
              <a:t>O</a:t>
            </a:r>
            <a:r>
              <a:rPr lang="en-US" altLang="zh-CN" u="wavy" kern="100" baseline="-25000" dirty="0">
                <a:cs typeface="Courier New"/>
              </a:rPr>
              <a:t>2</a:t>
            </a:r>
            <a:r>
              <a:rPr lang="zh-CN" altLang="zh-CN" u="wavy" kern="100" dirty="0">
                <a:cs typeface="Times New Roman"/>
              </a:rPr>
              <a:t>释放量</a:t>
            </a:r>
            <a:r>
              <a:rPr lang="zh-CN" altLang="zh-CN" kern="100" dirty="0">
                <a:cs typeface="Times New Roman"/>
              </a:rPr>
              <a:t>、</a:t>
            </a:r>
            <a:r>
              <a:rPr lang="en-US" altLang="zh-CN" u="wavy" kern="100" dirty="0">
                <a:cs typeface="Courier New"/>
              </a:rPr>
              <a:t>CO</a:t>
            </a:r>
            <a:r>
              <a:rPr lang="en-US" altLang="zh-CN" u="wavy" kern="100" baseline="-25000" dirty="0">
                <a:cs typeface="Courier New"/>
              </a:rPr>
              <a:t>2</a:t>
            </a:r>
            <a:r>
              <a:rPr lang="zh-CN" altLang="zh-CN" u="wavy" kern="100" dirty="0">
                <a:cs typeface="Times New Roman"/>
              </a:rPr>
              <a:t>吸收量</a:t>
            </a:r>
            <a:r>
              <a:rPr lang="zh-CN" altLang="zh-CN" kern="100" dirty="0">
                <a:cs typeface="Times New Roman"/>
              </a:rPr>
              <a:t>或淀粉产生量。</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呼吸速率：</a:t>
            </a:r>
            <a:r>
              <a:rPr lang="en-US" altLang="zh-CN" kern="100" dirty="0">
                <a:cs typeface="Courier New"/>
              </a:rPr>
              <a:t>O</a:t>
            </a:r>
            <a:r>
              <a:rPr lang="en-US" altLang="zh-CN" kern="100" baseline="-25000" dirty="0">
                <a:cs typeface="Courier New"/>
              </a:rPr>
              <a:t>2</a:t>
            </a:r>
            <a:r>
              <a:rPr lang="zh-CN" altLang="zh-CN" kern="100" dirty="0">
                <a:cs typeface="Times New Roman"/>
              </a:rPr>
              <a:t>吸收量、</a:t>
            </a:r>
            <a:r>
              <a:rPr lang="en-US" altLang="zh-CN" kern="100" dirty="0">
                <a:cs typeface="Courier New"/>
              </a:rPr>
              <a:t>CO</a:t>
            </a:r>
            <a:r>
              <a:rPr lang="en-US" altLang="zh-CN" kern="100" baseline="-25000" dirty="0">
                <a:cs typeface="Courier New"/>
              </a:rPr>
              <a:t>2</a:t>
            </a:r>
            <a:r>
              <a:rPr lang="zh-CN" altLang="zh-CN" kern="100" dirty="0">
                <a:cs typeface="Times New Roman"/>
              </a:rPr>
              <a:t>释放量或淀粉减少量。</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细胞液浓度大小：质壁分离程度。</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④</a:t>
            </a:r>
            <a:r>
              <a:rPr lang="zh-CN" altLang="zh-CN" kern="100" dirty="0">
                <a:cs typeface="Times New Roman"/>
              </a:rPr>
              <a:t>细胞是否死亡：质壁分离、</a:t>
            </a:r>
            <a:r>
              <a:rPr lang="zh-CN" altLang="zh-CN" u="wavy" kern="100" dirty="0">
                <a:cs typeface="Times New Roman"/>
              </a:rPr>
              <a:t>台盼蓝溶液染色</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⑤</a:t>
            </a:r>
            <a:r>
              <a:rPr lang="zh-CN" altLang="zh-CN" kern="100" dirty="0">
                <a:cs typeface="Times New Roman"/>
              </a:rPr>
              <a:t>甲状腺激素的作用：动物</a:t>
            </a:r>
            <a:r>
              <a:rPr lang="zh-CN" altLang="zh-CN" u="wavy" kern="100" dirty="0">
                <a:cs typeface="Times New Roman"/>
              </a:rPr>
              <a:t>耗氧量</a:t>
            </a:r>
            <a:r>
              <a:rPr lang="zh-CN" altLang="zh-CN" kern="100" dirty="0">
                <a:cs typeface="Times New Roman"/>
              </a:rPr>
              <a:t>、发育速度等。</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⑥</a:t>
            </a:r>
            <a:r>
              <a:rPr lang="zh-CN" altLang="zh-CN" kern="100" dirty="0">
                <a:cs typeface="Times New Roman"/>
              </a:rPr>
              <a:t>生长激素的作用：生长速度</a:t>
            </a:r>
            <a:r>
              <a:rPr lang="en-US" altLang="zh-CN" kern="100" dirty="0">
                <a:cs typeface="Courier New"/>
              </a:rPr>
              <a:t>(</a:t>
            </a:r>
            <a:r>
              <a:rPr lang="zh-CN" altLang="zh-CN" kern="100" dirty="0">
                <a:cs typeface="Times New Roman"/>
              </a:rPr>
              <a:t>体重变化、身高变化</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⑦</a:t>
            </a:r>
            <a:r>
              <a:rPr lang="zh-CN" altLang="zh-CN" kern="100" dirty="0">
                <a:cs typeface="Times New Roman"/>
              </a:rPr>
              <a:t>胰岛素的作用：血糖浓度变化、动物活动状态。</a:t>
            </a:r>
            <a:endParaRPr lang="zh-CN" altLang="zh-CN" sz="1050" kern="100" dirty="0">
              <a:effectLst/>
              <a:latin typeface="宋体"/>
              <a:cs typeface="Courier New"/>
            </a:endParaRPr>
          </a:p>
        </p:txBody>
      </p:sp>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908720"/>
            <a:ext cx="11286237" cy="1001043"/>
          </a:xfrm>
        </p:spPr>
        <p:txBody>
          <a:bodyPr/>
          <a:lstStyle/>
          <a:p>
            <a:pPr indent="609600">
              <a:lnSpc>
                <a:spcPct val="110000"/>
              </a:lnSpc>
              <a:spcAft>
                <a:spcPts val="0"/>
              </a:spcAft>
              <a:tabLst>
                <a:tab pos="5581015" algn="l"/>
              </a:tabLst>
            </a:pPr>
            <a:r>
              <a:rPr lang="zh-CN" altLang="zh-CN" kern="100">
                <a:cs typeface="Times New Roman"/>
              </a:rPr>
              <a:t>突破</a:t>
            </a:r>
            <a:r>
              <a:rPr lang="en-US" altLang="zh-CN" kern="100" dirty="0">
                <a:cs typeface="Courier New"/>
              </a:rPr>
              <a:t>2</a:t>
            </a:r>
            <a:r>
              <a:rPr lang="zh-CN" altLang="zh-CN" kern="100" dirty="0">
                <a:cs typeface="Times New Roman"/>
              </a:rPr>
              <a:t>　高中生物实验常用技术</a:t>
            </a:r>
            <a:endParaRPr lang="zh-CN" altLang="zh-CN" sz="1050" kern="100" dirty="0">
              <a:latin typeface="宋体"/>
              <a:cs typeface="Courier New"/>
            </a:endParaRPr>
          </a:p>
          <a:p>
            <a:pPr indent="612140">
              <a:lnSpc>
                <a:spcPct val="110000"/>
              </a:lnSpc>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zh-CN" altLang="zh-CN" kern="100" dirty="0">
                <a:cs typeface="Times New Roman"/>
              </a:rPr>
              <a:t>同位素示踪技术</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382791763"/>
              </p:ext>
            </p:extLst>
          </p:nvPr>
        </p:nvGraphicFramePr>
        <p:xfrm>
          <a:off x="468313" y="1870471"/>
          <a:ext cx="11304587" cy="5014913"/>
        </p:xfrm>
        <a:graphic>
          <a:graphicData uri="http://schemas.openxmlformats.org/presentationml/2006/ole">
            <mc:AlternateContent xmlns:mc="http://schemas.openxmlformats.org/markup-compatibility/2006">
              <mc:Choice xmlns:v="urn:schemas-microsoft-com:vml" Requires="v">
                <p:oleObj spid="_x0000_s2057" name="文档" r:id="rId3" imgW="11304698" imgH="5014147" progId="Word.Document.12">
                  <p:embed/>
                </p:oleObj>
              </mc:Choice>
              <mc:Fallback>
                <p:oleObj name="文档" r:id="rId3" imgW="11304698" imgH="5014147" progId="Word.Document.12">
                  <p:embed/>
                  <p:pic>
                    <p:nvPicPr>
                      <p:cNvPr id="0" name=""/>
                      <p:cNvPicPr/>
                      <p:nvPr/>
                    </p:nvPicPr>
                    <p:blipFill>
                      <a:blip r:embed="rId4"/>
                      <a:stretch>
                        <a:fillRect/>
                      </a:stretch>
                    </p:blipFill>
                    <p:spPr>
                      <a:xfrm>
                        <a:off x="468313" y="1870471"/>
                        <a:ext cx="11304587" cy="5014913"/>
                      </a:xfrm>
                      <a:prstGeom prst="rect">
                        <a:avLst/>
                      </a:prstGeom>
                    </p:spPr>
                  </p:pic>
                </p:oleObj>
              </mc:Fallback>
            </mc:AlternateContent>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018714825"/>
              </p:ext>
            </p:extLst>
          </p:nvPr>
        </p:nvGraphicFramePr>
        <p:xfrm>
          <a:off x="393539" y="1196752"/>
          <a:ext cx="11447364" cy="5230368"/>
        </p:xfrm>
        <a:graphic>
          <a:graphicData uri="http://schemas.openxmlformats.org/drawingml/2006/table">
            <a:tbl>
              <a:tblPr/>
              <a:tblGrid>
                <a:gridCol w="1907894"/>
                <a:gridCol w="2234997"/>
                <a:gridCol w="1224136"/>
                <a:gridCol w="2088232"/>
                <a:gridCol w="2084211"/>
                <a:gridCol w="1907894"/>
              </a:tblGrid>
              <a:tr h="15047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类型</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知识点</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标记</a:t>
                      </a:r>
                      <a:endParaRPr lang="zh-CN" sz="1050" kern="100" dirty="0">
                        <a:effectLst/>
                        <a:latin typeface="宋体"/>
                        <a:cs typeface="Courier New"/>
                      </a:endParaRPr>
                    </a:p>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元素</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标记的</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化合物</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标记物</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转移情况</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结论</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0470">
                <a:tc rowSpan="2">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标记特征元素，探究化合物的作用</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是遗传物质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32</a:t>
                      </a:r>
                      <a:r>
                        <a:rPr lang="en-US" sz="2400" kern="100">
                          <a:solidFill>
                            <a:srgbClr val="000000"/>
                          </a:solidFill>
                          <a:effectLst/>
                          <a:latin typeface="Times New Roman"/>
                          <a:ea typeface="黑体"/>
                          <a:cs typeface="Courier New"/>
                        </a:rPr>
                        <a:t>P</a:t>
                      </a:r>
                      <a:r>
                        <a:rPr lang="zh-CN" sz="2400" kern="100">
                          <a:solidFill>
                            <a:srgbClr val="000000"/>
                          </a:solidFill>
                          <a:effectLst/>
                          <a:latin typeface="Times New Roman"/>
                          <a:ea typeface="黑体"/>
                          <a:cs typeface="Times New Roman"/>
                        </a:rPr>
                        <a:t>、</a:t>
                      </a:r>
                      <a:endParaRPr lang="zh-CN" sz="1050" kern="100">
                        <a:effectLst/>
                        <a:latin typeface="宋体"/>
                        <a:cs typeface="Courier New"/>
                      </a:endParaRPr>
                    </a:p>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35</a:t>
                      </a:r>
                      <a:r>
                        <a:rPr lang="en-US" sz="2400" kern="100">
                          <a:solidFill>
                            <a:srgbClr val="000000"/>
                          </a:solidFill>
                          <a:effectLst/>
                          <a:latin typeface="Times New Roman"/>
                          <a:ea typeface="黑体"/>
                          <a:cs typeface="Courier New"/>
                        </a:rPr>
                        <a:t>S</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分别标记</a:t>
                      </a:r>
                      <a:r>
                        <a:rPr lang="en-US" sz="2400" u="wavy" kern="100">
                          <a:solidFill>
                            <a:srgbClr val="000000"/>
                          </a:solidFill>
                          <a:effectLst/>
                          <a:latin typeface="Times New Roman"/>
                          <a:ea typeface="黑体"/>
                          <a:cs typeface="Courier New"/>
                        </a:rPr>
                        <a:t>DNA</a:t>
                      </a:r>
                      <a:r>
                        <a:rPr lang="zh-CN" sz="2400" u="wavy" kern="100">
                          <a:solidFill>
                            <a:srgbClr val="000000"/>
                          </a:solidFill>
                          <a:effectLst/>
                          <a:latin typeface="Times New Roman"/>
                          <a:ea typeface="黑体"/>
                          <a:cs typeface="Times New Roman"/>
                        </a:rPr>
                        <a:t>、蛋白质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子代噬菌体检测到</a:t>
                      </a:r>
                      <a:r>
                        <a:rPr lang="en-US" sz="2400" kern="100" baseline="30000" dirty="0">
                          <a:solidFill>
                            <a:srgbClr val="000000"/>
                          </a:solidFill>
                          <a:effectLst/>
                          <a:latin typeface="Times New Roman"/>
                          <a:ea typeface="黑体"/>
                          <a:cs typeface="Courier New"/>
                        </a:rPr>
                        <a:t>32</a:t>
                      </a:r>
                      <a:r>
                        <a:rPr lang="en-US" sz="2400" kern="100" dirty="0">
                          <a:solidFill>
                            <a:srgbClr val="000000"/>
                          </a:solidFill>
                          <a:effectLst/>
                          <a:latin typeface="Times New Roman"/>
                          <a:ea typeface="黑体"/>
                          <a:cs typeface="Courier New"/>
                        </a:rPr>
                        <a:t>P</a:t>
                      </a:r>
                      <a:r>
                        <a:rPr lang="zh-CN" sz="2400" kern="100" dirty="0">
                          <a:solidFill>
                            <a:srgbClr val="000000"/>
                          </a:solidFill>
                          <a:effectLst/>
                          <a:latin typeface="Times New Roman"/>
                          <a:ea typeface="黑体"/>
                          <a:cs typeface="Times New Roman"/>
                        </a:rPr>
                        <a:t>，未检测到</a:t>
                      </a:r>
                      <a:r>
                        <a:rPr lang="en-US" sz="2400" kern="100" baseline="30000" dirty="0">
                          <a:solidFill>
                            <a:srgbClr val="000000"/>
                          </a:solidFill>
                          <a:effectLst/>
                          <a:latin typeface="Times New Roman"/>
                          <a:ea typeface="黑体"/>
                          <a:cs typeface="Courier New"/>
                        </a:rPr>
                        <a:t>35</a:t>
                      </a:r>
                      <a:r>
                        <a:rPr lang="en-US" sz="2400" kern="100" dirty="0">
                          <a:solidFill>
                            <a:srgbClr val="000000"/>
                          </a:solidFill>
                          <a:effectLst/>
                          <a:latin typeface="Times New Roman"/>
                          <a:ea typeface="黑体"/>
                          <a:cs typeface="Courier New"/>
                        </a:rPr>
                        <a:t>S</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亲子代之间连续性的物质是</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是遗传物质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0470">
                <a:tc vMerge="1">
                  <a:txBody>
                    <a:bodyPr/>
                    <a:lstStyle/>
                    <a:p>
                      <a:endParaRPr lang="zh-CN" altLang="en-US"/>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放射性</a:t>
                      </a:r>
                      <a:r>
                        <a:rPr lang="en-US" sz="2400" kern="100" baseline="30000" dirty="0">
                          <a:solidFill>
                            <a:srgbClr val="000000"/>
                          </a:solidFill>
                          <a:effectLst/>
                          <a:latin typeface="Times New Roman"/>
                          <a:ea typeface="黑体"/>
                          <a:cs typeface="Courier New"/>
                        </a:rPr>
                        <a:t>131</a:t>
                      </a:r>
                      <a:r>
                        <a:rPr lang="en-US" sz="2400" kern="100" dirty="0">
                          <a:solidFill>
                            <a:srgbClr val="000000"/>
                          </a:solidFill>
                          <a:effectLst/>
                          <a:latin typeface="Times New Roman"/>
                          <a:ea typeface="黑体"/>
                          <a:cs typeface="Courier New"/>
                        </a:rPr>
                        <a:t>I</a:t>
                      </a:r>
                      <a:r>
                        <a:rPr lang="zh-CN" sz="2400" kern="100" dirty="0">
                          <a:solidFill>
                            <a:srgbClr val="000000"/>
                          </a:solidFill>
                          <a:effectLst/>
                          <a:latin typeface="Times New Roman"/>
                          <a:ea typeface="黑体"/>
                          <a:cs typeface="Times New Roman"/>
                        </a:rPr>
                        <a:t>标记甲状腺激素</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en-US" sz="2400" kern="100" baseline="30000">
                          <a:solidFill>
                            <a:srgbClr val="000000"/>
                          </a:solidFill>
                          <a:effectLst/>
                          <a:latin typeface="Times New Roman"/>
                          <a:ea typeface="黑体"/>
                          <a:cs typeface="Courier New"/>
                        </a:rPr>
                        <a:t>131</a:t>
                      </a:r>
                      <a:r>
                        <a:rPr lang="en-US" sz="2400" kern="100">
                          <a:solidFill>
                            <a:srgbClr val="000000"/>
                          </a:solidFill>
                          <a:effectLst/>
                          <a:latin typeface="Times New Roman"/>
                          <a:ea typeface="黑体"/>
                          <a:cs typeface="Courier New"/>
                        </a:rPr>
                        <a:t>I</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甲状腺激素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碘治疗大脖子病：</a:t>
                      </a:r>
                      <a:r>
                        <a:rPr lang="en-US" sz="2400" kern="100" baseline="30000">
                          <a:solidFill>
                            <a:srgbClr val="000000"/>
                          </a:solidFill>
                          <a:effectLst/>
                          <a:latin typeface="Times New Roman"/>
                          <a:ea typeface="黑体"/>
                          <a:cs typeface="Courier New"/>
                        </a:rPr>
                        <a:t>131</a:t>
                      </a:r>
                      <a:r>
                        <a:rPr lang="en-US" sz="2400" kern="100">
                          <a:solidFill>
                            <a:srgbClr val="000000"/>
                          </a:solidFill>
                          <a:effectLst/>
                          <a:latin typeface="Times New Roman"/>
                          <a:ea typeface="黑体"/>
                          <a:cs typeface="Courier New"/>
                        </a:rPr>
                        <a:t>I</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甲状腺激素有放射性</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碘是合成甲状腺激素的原料</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高考总复习模板">
  <a:themeElements>
    <a:clrScheme name="南方凤凰台">
      <a:dk1>
        <a:srgbClr val="000000"/>
      </a:dk1>
      <a:lt1>
        <a:srgbClr val="FFFFFF"/>
      </a:lt1>
      <a:dk2>
        <a:srgbClr val="FF9900"/>
      </a:dk2>
      <a:lt2>
        <a:srgbClr val="C0C0C0"/>
      </a:lt2>
      <a:accent1>
        <a:srgbClr val="CC4646"/>
      </a:accent1>
      <a:accent2>
        <a:srgbClr val="E4BFA0"/>
      </a:accent2>
      <a:accent3>
        <a:srgbClr val="E0AD6A"/>
      </a:accent3>
      <a:accent4>
        <a:srgbClr val="EAEAEA"/>
      </a:accent4>
      <a:accent5>
        <a:srgbClr val="FFC000"/>
      </a:accent5>
      <a:accent6>
        <a:srgbClr val="92D050"/>
      </a:accent6>
      <a:hlink>
        <a:srgbClr val="CC4646"/>
      </a:hlink>
      <a:folHlink>
        <a:srgbClr val="A1A18B"/>
      </a:folHlink>
    </a:clrScheme>
    <a:fontScheme name="南方凤凰台">
      <a:majorFont>
        <a:latin typeface="Arial"/>
        <a:ea typeface="微软雅黑"/>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2600" b="1" dirty="0">
            <a:latin typeface="+mn-lt"/>
            <a:ea typeface="黑体" pitchFamily="2" charset="-122"/>
          </a:defRPr>
        </a:defPPr>
      </a:lstStyle>
    </a:spDef>
  </a:objectDefaults>
  <a:extraClrSchemeLst>
    <a:extraClrScheme>
      <a:clrScheme name="752179280 1">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752179280 2">
        <a:dk1>
          <a:srgbClr val="30311D"/>
        </a:dk1>
        <a:lt1>
          <a:srgbClr val="FFFFFF"/>
        </a:lt1>
        <a:dk2>
          <a:srgbClr val="44808E"/>
        </a:dk2>
        <a:lt2>
          <a:srgbClr val="DDDDDD"/>
        </a:lt2>
        <a:accent1>
          <a:srgbClr val="DCC242"/>
        </a:accent1>
        <a:accent2>
          <a:srgbClr val="388FDE"/>
        </a:accent2>
        <a:accent3>
          <a:srgbClr val="FFFFFF"/>
        </a:accent3>
        <a:accent4>
          <a:srgbClr val="272817"/>
        </a:accent4>
        <a:accent5>
          <a:srgbClr val="EBDDB0"/>
        </a:accent5>
        <a:accent6>
          <a:srgbClr val="3281C9"/>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752179280 3">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6E9"/>
        </a:accent5>
        <a:accent6>
          <a:srgbClr val="D67F44"/>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752179280 4">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02 数学 基础版 新版 1.8.potx" id="{125CB588-5FA8-4359-B072-FB653980EAF7}" vid="{E75D5FC5-4DB3-4578-A7AD-7EC1EC8C07DB}"/>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8016</TotalTime>
  <Pages>0</Pages>
  <Words>6487</Words>
  <Characters>0</Characters>
  <Application>Microsoft Office PowerPoint</Application>
  <DocSecurity>0</DocSecurity>
  <PresentationFormat>自定义</PresentationFormat>
  <Lines>0</Lines>
  <Paragraphs>447</Paragraphs>
  <Slides>58</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58</vt:i4>
      </vt:variant>
    </vt:vector>
  </HeadingPairs>
  <TitlesOfParts>
    <vt:vector size="60" baseType="lpstr">
      <vt:lpstr>高考总复习模板</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CSU</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XSLQQ752179280</dc:creator>
  <cp:lastModifiedBy>Windows User</cp:lastModifiedBy>
  <cp:revision>1807</cp:revision>
  <cp:lastPrinted>1899-12-30T00:00:00Z</cp:lastPrinted>
  <dcterms:created xsi:type="dcterms:W3CDTF">2008-03-11T13:01:56Z</dcterms:created>
  <dcterms:modified xsi:type="dcterms:W3CDTF">2024-11-19T06:38:59Z</dcterms:modified>
</cp:coreProperties>
</file>