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257" r:id="rId6"/>
    <p:sldId id="285" r:id="rId7"/>
    <p:sldId id="286" r:id="rId8"/>
    <p:sldId id="316" r:id="rId9"/>
    <p:sldId id="324" r:id="rId10"/>
    <p:sldId id="317" r:id="rId11"/>
    <p:sldId id="319" r:id="rId12"/>
    <p:sldId id="270" r:id="rId13"/>
    <p:sldId id="269" r:id="rId14"/>
    <p:sldId id="323" r:id="rId15"/>
    <p:sldId id="322" r:id="rId16"/>
    <p:sldId id="282" r:id="rId17"/>
    <p:sldId id="265" r:id="rId18"/>
    <p:sldId id="264" r:id="rId19"/>
    <p:sldId id="268" r:id="rId20"/>
    <p:sldId id="328" r:id="rId21"/>
    <p:sldId id="325" r:id="rId22"/>
    <p:sldId id="327" r:id="rId23"/>
    <p:sldId id="326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7" name="www.xkb1.com" initials="" lastIdx="0" clrIdx="1"/>
  <p:cmAuthor id="1" name="Administrator" initials="A" lastIdx="1" clrIdx="0"/>
  <p:cmAuthor id="8" name="lenovo" initials="" lastIdx="0" clrIdx="0"/>
  <p:cmAuthor id="2" name="作者" initials="A" lastIdx="0" clrIdx="1"/>
  <p:cmAuthor id="9" name="dongyu" initials="" lastIdx="0" clrIdx="8"/>
  <p:cmAuthor id="3" name="Author" initials="A" lastIdx="0" clrIdx="2"/>
  <p:cmAuthor id="4" name="win" initials="w" lastIdx="0" clrIdx="0"/>
  <p:cmAuthor id="5" name="xkb1.com" initials="" lastIdx="0" clrIdx="0"/>
  <p:cmAuthor id="6" name="xiaoxuan Zeng" initials="" lastIdx="0" clrIdx="0"/>
  <p:cmAuthor id="10" name="Microsoft" initials="M" lastIdx="0" clrIdx="9"/>
  <p:cmAuthor id="11" name="ASUS" initials="A" lastIdx="0" clrIdx="10"/>
  <p:cmAuthor id="13" name="孙红亮" initials="孙" lastIdx="0" clrIdx="11"/>
  <p:cmAuthor id="14" name="Lenovo" initials="L" lastIdx="0" clrIdx="9"/>
  <p:cmAuthor id="15" name="未知用户12" initials="未" lastIdx="0" clrIdx="0"/>
  <p:cmAuthor id="16" name="未知用户9" initials="未" lastIdx="0" clrIdx="25"/>
  <p:cmAuthor id="17" name="刘浩" initials="刘" lastIdx="0" clrIdx="0"/>
  <p:cmAuthor id="18" name="孙宇婷" initials="孙" lastIdx="0" clrIdx="21"/>
  <p:cmAuthor id="19" name="未知用户4" initials="未" lastIdx="0" clrIdx="0"/>
  <p:cmAuthor id="20" name="Windows 用户" initials="W" lastIdx="0" clrIdx="0"/>
  <p:cmAuthor id="21" name="li marry" initials="l" lastIdx="0" clrIdx="0"/>
  <p:cmAuthor id="22" name="自由精灵" initials="自" lastIdx="0" clrIdx="21"/>
  <p:cmAuthor id="23" name="NFB" initials="N" lastIdx="0" clrIdx="14"/>
  <p:cmAuthor id="24" name="CHINESE-BC06F90" initials="C" lastIdx="0" clrIdx="0"/>
  <p:cmAuthor id="12" name="user" initials="" lastIdx="0" clrIdx="0"/>
  <p:cmAuthor id="25" name="李彦利" initials="" lastIdx="0" clrIdx="25"/>
  <p:cmAuthor id="26" name="刘刘" initials="" lastIdx="0" clrIdx="20"/>
  <p:cmAuthor id="76" name="叶 思冰" initials="叶" lastIdx="0" clrIdx="25"/>
  <p:cmAuthor id="29" name="86151" initials="8" lastIdx="0" clrIdx="28"/>
  <p:cmAuthor id="31" name="未知用户1" initials="未" lastIdx="0" clrIdx="22"/>
  <p:cmAuthor id="28" name="nijingen" initials="n" lastIdx="0" clrIdx="27"/>
  <p:cmAuthor id="27" name="86136" initials="8" lastIdx="0" clrIdx="26"/>
  <p:cmAuthor id="77" name="zhou ming" initials="zm" lastIdx="0" clrIdx="26"/>
  <p:cmAuthor id="33" name="86138" initials="8" lastIdx="0" clrIdx="33"/>
  <p:cmAuthor id="49837069" name="DELL" initials="D" lastIdx="0" clrIdx="25"/>
  <p:cmAuthor id="2000" name="张瑞霞" initials="authorId_524709945" lastIdx="0" clrIdx="0"/>
  <p:cmAuthor id="2001" name="Dino._6ZFrB7nA" initials="authorId_1257418890" lastIdx="0" clrIdx="1"/>
  <p:cmAuthor id="34" name="a'su's" initials="a" lastIdx="0" clrIdx="33"/>
  <p:cmAuthor id="36" name="陈芳" initials="A" lastIdx="0" clrIdx="35"/>
  <p:cmAuthor id="30" name="LJH" initials="L" lastIdx="0" clrIdx="0"/>
  <p:cmAuthor id="32" name="admin" initials="a" lastIdx="0" clrIdx="3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7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12T14:47:04.929" idx="1">
    <p:pos x="7364" y="161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12T14:47:04.929" idx="1">
    <p:pos x="7364" y="161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【答案】</a:t>
            </a:r>
            <a:r>
              <a:rPr lang="en-US" altLang="zh-CN"/>
              <a:t>B</a:t>
            </a:r>
            <a:endParaRPr lang="en-US" altLang="zh-CN"/>
          </a:p>
          <a:p>
            <a:r>
              <a:rPr lang="zh-CN" altLang="en-US"/>
              <a:t>【详解】《协调好动力与压力，遇事就能伸缩自如》，漫画的寓意是指在生活中找到平衡点，既不过分追求动力带来的快速前进，也不被压力所压垮，保持一种适度与和谐的状态。</a:t>
            </a:r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：这句话的意思是事物往往成对出现，没有孤立存在的，体现了联系的观点，不符合漫画寓意，</a:t>
            </a:r>
            <a:r>
              <a:rPr lang="en-US" altLang="zh-CN"/>
              <a:t>A</a:t>
            </a:r>
            <a:r>
              <a:rPr lang="zh-CN" altLang="en-US"/>
              <a:t>排除。</a:t>
            </a:r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：这句话强调的是在两个极端之间找到平衡点，保持中庸之道，以达到和谐的状态，符合漫画寓意，</a:t>
            </a:r>
            <a:r>
              <a:rPr lang="en-US" altLang="zh-CN"/>
              <a:t>B</a:t>
            </a:r>
            <a:r>
              <a:rPr lang="zh-CN" altLang="en-US"/>
              <a:t>正确。</a:t>
            </a:r>
            <a:endParaRPr lang="zh-CN" altLang="en-US"/>
          </a:p>
          <a:p>
            <a:r>
              <a:rPr lang="en-US" altLang="zh-CN"/>
              <a:t>C</a:t>
            </a:r>
            <a:r>
              <a:rPr lang="zh-CN" altLang="en-US"/>
              <a:t>：这句话的意思是事物发展到极端就会向相反的方向转化，逆境到了极点就会向顺境转化，体现了矛盾双方在一定条件下相互转化，不符合漫画寓意，</a:t>
            </a:r>
            <a:r>
              <a:rPr lang="en-US" altLang="zh-CN"/>
              <a:t>C</a:t>
            </a:r>
            <a:r>
              <a:rPr lang="zh-CN" altLang="en-US"/>
              <a:t>排除。</a:t>
            </a:r>
            <a:endParaRPr lang="zh-CN" altLang="en-US"/>
          </a:p>
          <a:p>
            <a:r>
              <a:rPr lang="en-US" altLang="zh-CN"/>
              <a:t>D</a:t>
            </a:r>
            <a:r>
              <a:rPr lang="zh-CN" altLang="en-US"/>
              <a:t>：这句话的意思是面临困境时就要想办法改变，遇到困难时要寻求解决之道，启示我们要充分发挥主观能动性，不符合漫画寓意，</a:t>
            </a:r>
            <a:r>
              <a:rPr lang="en-US" altLang="zh-CN"/>
              <a:t>D</a:t>
            </a:r>
            <a:r>
              <a:rPr lang="zh-CN" altLang="en-US"/>
              <a:t>排除。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【详解】</a:t>
            </a:r>
            <a:r>
              <a:rPr lang="en-US" altLang="zh-CN"/>
              <a:t>“</a:t>
            </a:r>
            <a:r>
              <a:rPr lang="zh-CN" altLang="en-US"/>
              <a:t>鞋子合不合脚，自己穿了才知道。一个国家的发展道路合不合适，只有这个国家的人民才最有发言权。</a:t>
            </a:r>
            <a:r>
              <a:rPr lang="en-US" altLang="zh-CN"/>
              <a:t>”</a:t>
            </a:r>
            <a:r>
              <a:rPr lang="zh-CN" altLang="en-US"/>
              <a:t>运用了类比思维的方法，将个人穿鞋的感受类比到国家发展道路的合适性。</a:t>
            </a:r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：这句话的意思是不积累一步半步的行程，就没有办法达到千里之远；不积累细小的流水，就没有办法汇成江河大海。这句话体现了质量互变规律，属于辩证思维的方法，</a:t>
            </a:r>
            <a:r>
              <a:rPr lang="en-US" altLang="zh-CN"/>
              <a:t>A</a:t>
            </a:r>
            <a:r>
              <a:rPr lang="zh-CN" altLang="en-US"/>
              <a:t>排除。</a:t>
            </a:r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：这句话的意思是说，人的善良本性就像水总是往低处流一样自然；人没有不善良的，就像水没有不往低处流的一样。将人性的善良类比于水的自然下流，使用了类比思维的方法，</a:t>
            </a:r>
            <a:r>
              <a:rPr lang="en-US" altLang="zh-CN"/>
              <a:t>B</a:t>
            </a:r>
            <a:r>
              <a:rPr lang="zh-CN" altLang="en-US"/>
              <a:t>正确。</a:t>
            </a:r>
            <a:endParaRPr lang="zh-CN" altLang="en-US"/>
          </a:p>
          <a:p>
            <a:r>
              <a:rPr lang="en-US" altLang="zh-CN"/>
              <a:t>C</a:t>
            </a:r>
            <a:r>
              <a:rPr lang="zh-CN" altLang="en-US"/>
              <a:t>：这句话强调了学习和思考的相辅相成的关系，是辩证思维方法的体现，</a:t>
            </a:r>
            <a:r>
              <a:rPr lang="en-US" altLang="zh-CN"/>
              <a:t>C</a:t>
            </a:r>
            <a:r>
              <a:rPr lang="zh-CN" altLang="en-US"/>
              <a:t>排除。</a:t>
            </a:r>
            <a:endParaRPr lang="zh-CN" altLang="en-US"/>
          </a:p>
          <a:p>
            <a:r>
              <a:rPr lang="en-US" altLang="zh-CN"/>
              <a:t>D</a:t>
            </a:r>
            <a:r>
              <a:rPr lang="zh-CN" altLang="en-US"/>
              <a:t>：这句话的意思是，治理国家的领导人首先需要把自己的家庭治理好，如果一个人连自己的家庭都无法教育好，那么他就不可能教育好其他人。这句话通过观察和分析个人与家庭的关系，归纳出治理国家的一般原则，体现了归纳思维，</a:t>
            </a:r>
            <a:r>
              <a:rPr lang="en-US" altLang="zh-CN"/>
              <a:t>D</a:t>
            </a:r>
            <a:r>
              <a:rPr lang="zh-CN" altLang="en-US"/>
              <a:t>排除。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辩证思维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以唯物辩证法为指导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辩证思维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是马克思主义唯物辩证法和认识论在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思维领域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中的延伸和具体化。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特朗普一直将关税视为解决经济问题的“灵丹妙药”，声称这些关税措施是为了保护美国本土产业、减少贸易逆差、增加就业机会，</a:t>
            </a:r>
            <a:r>
              <a:rPr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可以帮助重建美国国内制造业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实现“让美国再次伟大”。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但事实</a:t>
            </a:r>
            <a:r>
              <a:rPr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绝非像其声称的那样美好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眼下，美国挥舞的关税“乱拳”已打在本国消费者身上，更进一步波及全球经济金融市场。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美国政府单方面发起关税战，对几乎所有贸易伙伴滥施关税，同时不断升级对华关税。美方这一行为，逆世界潮流而动，遭到国际社会普遍反对。中方不愿打贸易战，但中国政府也绝不会坐视中国人民的正当权益被损害和剥夺。面对美方一意孤行，中方以坚定的意志、丰富的手段，坚决反制并奉陪到底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2.jpeg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【正文】一部分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4285" y="5080"/>
            <a:ext cx="759460" cy="75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【正文】一部分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4511643" y="6597582"/>
            <a:ext cx="7512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79"/>
          <p:cNvCxnSpPr/>
          <p:nvPr userDrawn="1"/>
        </p:nvCxnSpPr>
        <p:spPr bwMode="auto">
          <a:xfrm>
            <a:off x="191135" y="764540"/>
            <a:ext cx="4968876" cy="0"/>
          </a:xfrm>
          <a:prstGeom prst="straightConnector1">
            <a:avLst/>
          </a:prstGeom>
          <a:ln w="63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4285" y="5080"/>
            <a:ext cx="759460" cy="75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331" y="365057"/>
            <a:ext cx="10517243" cy="132531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331" y="6355173"/>
            <a:ext cx="2743629" cy="365057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9231" y="6355173"/>
            <a:ext cx="4115443" cy="36505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1946" y="6355173"/>
            <a:ext cx="2743629" cy="365057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26999"/>
                </a:schemeClr>
              </a:gs>
              <a:gs pos="100000">
                <a:schemeClr val="bg1">
                  <a:alpha val="46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83EBDF0-0980-4E04-9732-4DF8D4DD0C14}" type="slidenum">
              <a:rPr lang="zh-CN" altLang="en-US"/>
            </a:fld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1"/>
            <p:custDataLst>
              <p:tags r:id="rId6"/>
            </p:custDataLst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【正文】一部分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4511643" y="6597582"/>
            <a:ext cx="7512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79"/>
          <p:cNvCxnSpPr/>
          <p:nvPr userDrawn="1"/>
        </p:nvCxnSpPr>
        <p:spPr bwMode="auto">
          <a:xfrm>
            <a:off x="191135" y="764540"/>
            <a:ext cx="4968876" cy="0"/>
          </a:xfrm>
          <a:prstGeom prst="straightConnector1">
            <a:avLst/>
          </a:prstGeom>
          <a:ln w="63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4285" y="5080"/>
            <a:ext cx="759460" cy="75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20" Type="http://schemas.openxmlformats.org/officeDocument/2006/relationships/tags" Target="../tags/tag71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../media/image15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0" Type="http://schemas.openxmlformats.org/officeDocument/2006/relationships/notesSlide" Target="../notesSlides/notesSlide10.xml"/><Relationship Id="rId1" Type="http://schemas.openxmlformats.org/officeDocument/2006/relationships/tags" Target="../tags/tag11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0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2.xml"/><Relationship Id="rId6" Type="http://schemas.openxmlformats.org/officeDocument/2006/relationships/image" Target="NULL" TargetMode="External"/><Relationship Id="rId5" Type="http://schemas.openxmlformats.org/officeDocument/2006/relationships/image" Target="../media/image10.png"/><Relationship Id="rId4" Type="http://schemas.openxmlformats.org/officeDocument/2006/relationships/tags" Target="../tags/tag77.xml"/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1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tags" Target="../tags/tag79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5.xml"/><Relationship Id="rId1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2" descr="红鸟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22" r="83168"/>
          <a:stretch>
            <a:fillRect/>
          </a:stretch>
        </p:blipFill>
        <p:spPr bwMode="auto">
          <a:xfrm>
            <a:off x="10608880" y="6021767"/>
            <a:ext cx="587811" cy="3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 descr="红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73" b="-8168"/>
          <a:stretch>
            <a:fillRect/>
          </a:stretch>
        </p:blipFill>
        <p:spPr bwMode="auto">
          <a:xfrm>
            <a:off x="10983447" y="5733702"/>
            <a:ext cx="553500" cy="3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9057247" y="1778798"/>
            <a:ext cx="1462189" cy="1094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112494" y="1790230"/>
            <a:ext cx="1462189" cy="1094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1000" y="1090930"/>
            <a:ext cx="6755765" cy="895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唯物</a:t>
            </a:r>
            <a:r>
              <a:rPr lang="zh-CN" altLang="en-US" sz="48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辩证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zh-CN" altLang="en-US" sz="48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8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与辩证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思维</a:t>
            </a:r>
            <a:endParaRPr lang="zh-CN" altLang="en-US" sz="48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939280" y="4390390"/>
            <a:ext cx="3938270" cy="11283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秦淮中学</a:t>
            </a:r>
            <a:r>
              <a:rPr lang="en-US" altLang="zh-CN" sz="36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杨也</a:t>
            </a:r>
            <a:endParaRPr lang="zh-CN" altLang="en-US" sz="3600" b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58280" y="3106613"/>
            <a:ext cx="109360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届</a:t>
            </a:r>
            <a:r>
              <a:rPr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高三二轮复习</a:t>
            </a:r>
            <a:r>
              <a:rPr 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</a:t>
            </a:r>
            <a:endParaRPr lang="zh-CN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0350" y="1158875"/>
            <a:ext cx="921575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日：特朗普发布行政命令，对中国征收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34%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对等关税，叠加之前的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20%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全面关税，共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54%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关税；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中国反制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34%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日：特朗普发布修正行政命令，对中国关税提高至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104%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中国反制提高至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84%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，并适度减少美国影片进口数量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日：特朗普发布修正行政命令，对中国关税提高至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125%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中国反制提高至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125%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，并强调如果美方后续对中国输美商品继续加征关税，中方将不予理会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1315" y="255270"/>
            <a:ext cx="9565005" cy="368300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rgbClr val="B50A09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cs"/>
              </a:defRPr>
            </a:lvl1pPr>
          </a:lstStyle>
          <a:p>
            <a:pPr lvl="0" algn="l">
              <a:buClrTx/>
              <a:buSzTx/>
              <a:buFontTx/>
            </a:pPr>
            <a:r>
              <a:rPr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坚决反制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维护国家</a:t>
            </a:r>
            <a:r>
              <a:rPr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利益</a:t>
            </a:r>
            <a:endParaRPr sz="2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7a04e9e8a018dd3dbd47f7bf4281723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5820" y="1393190"/>
            <a:ext cx="2206625" cy="355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5570" y="4674235"/>
            <a:ext cx="11960225" cy="20237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活动二：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某班围绕“美滥施关税是否会给中国经济带来巨大冲击？”这一议题开展议学活动。请你结合材料，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运用矛盾观和《当代国际政治与经济》的相关知识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，就打消这一疑虑发表你的看法。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665" y="581025"/>
            <a:ext cx="11576685" cy="4093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711200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我国是全球150多个国家和地区的主要贸易伙伴，2018年以来，我对东盟出口占比由12.8%提升到16.4%，对共建“一带一路”国家出口占比由38.7%提升到47.8%，且保持较快增长势头。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11200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美市场依赖已在下降，我对美出口占全部出口的份额已从2018年的19.2%降至2024年的14.7%，当前美国不仅在很多消费品上离不开中国，很多投资品和中间产品也需要从中国进口，有若干品类依存度超过50%，短期内在国际市场上很难找到替代来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据统计，2024年我有出口实绩的数十万家企业中，接近85%的企业同时开展内销业务，内销金额占销售总额的近75%。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825" y="323215"/>
            <a:ext cx="11666220" cy="5616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参考示例：</a:t>
            </a:r>
            <a:endParaRPr 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矛盾是事物发展的源泉和动力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，美征收关税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反而会倒逼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促进货物贸易优化升级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增加新的动力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，且我国经济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内生动力明显增强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，已具备较强的应对能力，因此不会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带来巨大冲击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矛盾具有普遍性，要承认、直面、分析、解决矛盾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短期内不可避免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地对我出口造成负面影响，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给部分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出口竞争力不强或过度依赖美国市场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的企业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带来冲击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主要矛盾与次要矛盾辩证关系，要坚持两点论与重点论的统一。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顺应经济全球化趋势，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多边贸易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体制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，反对贸易保护主义，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既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注重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对外开放、合作共赢，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又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强调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独立自主、自力更生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，实现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关键核心技术自主可控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以共建“一带一路”为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重点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依托我国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超大规模市场优势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国内大循环吸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引全球资源要素，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加快构建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以国内大循环为主体，国内国际双循环相互促进的新发展格局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61315" y="255270"/>
            <a:ext cx="6096000" cy="368300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rgbClr val="B50A09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cs"/>
              </a:defRPr>
            </a:lvl1pPr>
          </a:lstStyle>
          <a:p>
            <a:pPr lvl="0" algn="l">
              <a:buClrTx/>
              <a:buSzTx/>
              <a:buFontTx/>
            </a:pPr>
            <a:r>
              <a:rPr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人民日报：</a:t>
            </a:r>
            <a:r>
              <a:rPr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集中精力办好自己的事</a:t>
            </a:r>
            <a:endParaRPr sz="2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08000"/>
            <a:ext cx="1207643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（一）美滥施关税将对我造成冲击，但“天塌不下来”。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中国是超大规模经济体，国内市场缓冲空间广阔；积极构建多元化市场，新兴市场经贸合作潜力巨大；国家正加快打通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出口转内销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政策堵点卡点。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（二）当前我国经济企稳向好，应对美关税冲击有底气、有信心。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经济循环不断改善，科技赋能持续发力，风险缓释成效明显。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（三）面对美滥施关税的乱拳，我们心中有数、手上有招。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党中央已有预判，应对预案的提前量和富余量打得较足；充实完善政策工具箱，根据外部影响程度动态调整政策；支持企业调整经营策略。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四）坚定不移办好自己的事，以国内经济结构调整应对外部环境调整。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315" y="5008245"/>
            <a:ext cx="11357610" cy="1409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活动三：结合材料与实际，运用《经济与社会》与辩证思维的相关知识，说明我国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应如何应对外贸出口挑战。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0975" y="77470"/>
            <a:ext cx="12011025" cy="6703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参考示例：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党：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坚强领导，总揽全局、协调各方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政府：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①构建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以国内大循环为主体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国内国际双循环相互促进的新发展格局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增强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国内大循环内生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动力，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建设现代化产业体系，增强产业链供应链韧性，建设全国统一大市场。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实施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多元化的外贸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战略，建设更高水平开放型经济。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履行经济职能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，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有效市场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有为政府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相结合③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把实施扩大内需战略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同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深化供给侧结构性改革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有机结合起来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教育、科技、人才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是全面建设社会主义现代化国家的基础性、战略性支撑。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提高自主创新能力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，不断提升国际竞争力。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②坚持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正确的经营战略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，形成品牌服务质量的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出口竞争新优势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承担社会责任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个人：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维护国家利益、理性消费支持国货、提升个人素质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endParaRPr lang="zh-CN" altLang="en-US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8530" y="306070"/>
            <a:ext cx="3793490" cy="953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坚持整体性与动态性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质量互变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15705" y="4168140"/>
            <a:ext cx="2921635" cy="975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坚持辩证否定观，树立创新理念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975" y="6196965"/>
            <a:ext cx="9323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集中力量办大事的制度优势、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伟大斗争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740910" y="1456690"/>
            <a:ext cx="7632065" cy="3322955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正如习近平总书记所指出：</a:t>
            </a:r>
            <a:endParaRPr lang="zh-CN" altLang="en-US" sz="2800" b="1" i="0">
              <a:solidFill>
                <a:srgbClr val="2222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中国经济是一片大海，而不是一个小池塘</a:t>
            </a:r>
            <a:r>
              <a:rPr lang="en-US" altLang="zh-CN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 i="0">
              <a:solidFill>
                <a:srgbClr val="2222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这片大海经受得起狂风骤雨的洗礼，</a:t>
            </a:r>
            <a:endParaRPr lang="zh-CN" altLang="en-US" sz="2800" b="1" i="0">
              <a:solidFill>
                <a:srgbClr val="2222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抵御得住贸易寒流的侵袭，</a:t>
            </a:r>
            <a:endParaRPr lang="zh-CN" altLang="en-US" sz="2800" b="1" i="0">
              <a:solidFill>
                <a:srgbClr val="2222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终将让世人见证</a:t>
            </a:r>
            <a:r>
              <a:rPr lang="en-US" altLang="zh-CN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海纳百川</a:t>
            </a:r>
            <a:r>
              <a:rPr lang="en-US" altLang="zh-CN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i="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的从容与坚定。</a:t>
            </a:r>
            <a:endParaRPr lang="zh-CN" altLang="en-US" sz="2800" b="1" i="0">
              <a:solidFill>
                <a:srgbClr val="2222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 descr="W020231210765327380817"/>
          <p:cNvPicPr>
            <a:picLocks noChangeAspect="1"/>
          </p:cNvPicPr>
          <p:nvPr/>
        </p:nvPicPr>
        <p:blipFill>
          <a:blip r:embed="rId1"/>
          <a:srcRect b="33287"/>
          <a:stretch>
            <a:fillRect/>
          </a:stretch>
        </p:blipFill>
        <p:spPr>
          <a:xfrm>
            <a:off x="0" y="0"/>
            <a:ext cx="4628515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705" y="815340"/>
            <a:ext cx="11518900" cy="4610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1．下列选项与漫画《协调好动力与压力，遇事就能伸缩自如》（作者：张鹏飞）的寓意最符合的是（   ）</a:t>
            </a:r>
            <a:endParaRPr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endParaRPr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A．物生有两，无独有偶	</a:t>
            </a:r>
            <a:endParaRPr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B．执两用中，守中致和</a:t>
            </a:r>
            <a:endParaRPr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C．物极必反，否极泰来	</a:t>
            </a:r>
            <a:endParaRPr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D．穷则思变，困则谋通</a:t>
            </a:r>
            <a:endParaRPr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3745865" y="145732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535" name="线形标注 2 6"/>
          <p:cNvSpPr/>
          <p:nvPr>
            <p:custDataLst>
              <p:tags r:id="rId2"/>
            </p:custDataLst>
          </p:nvPr>
        </p:nvSpPr>
        <p:spPr>
          <a:xfrm>
            <a:off x="4519295" y="2858135"/>
            <a:ext cx="2352040" cy="52451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30629"/>
              <a:gd name="adj6" fmla="val -30669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9150" y="1011555"/>
            <a:ext cx="1018540" cy="38163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003" name="图片 100003" descr="@@@f6ebc90a49034b669760734fdb8e13a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75625" y="1512570"/>
            <a:ext cx="3736975" cy="259651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79705" y="137160"/>
            <a:ext cx="1944370" cy="61531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题组训练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线形标注 2 6"/>
          <p:cNvSpPr/>
          <p:nvPr>
            <p:custDataLst>
              <p:tags r:id="rId6"/>
            </p:custDataLst>
          </p:nvPr>
        </p:nvSpPr>
        <p:spPr>
          <a:xfrm>
            <a:off x="4519295" y="3584575"/>
            <a:ext cx="2352040" cy="52451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30629"/>
              <a:gd name="adj6" fmla="val -30669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得中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线形标注 2 6"/>
          <p:cNvSpPr/>
          <p:nvPr>
            <p:custDataLst>
              <p:tags r:id="rId7"/>
            </p:custDataLst>
          </p:nvPr>
        </p:nvSpPr>
        <p:spPr>
          <a:xfrm>
            <a:off x="4519295" y="4311015"/>
            <a:ext cx="6078855" cy="52451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6037"/>
              <a:gd name="adj5" fmla="val 27723"/>
              <a:gd name="adj6" fmla="val -1304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矛盾双方在一定条件下相互转化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线形标注 2 6"/>
          <p:cNvSpPr/>
          <p:nvPr>
            <p:custDataLst>
              <p:tags r:id="rId8"/>
            </p:custDataLst>
          </p:nvPr>
        </p:nvSpPr>
        <p:spPr>
          <a:xfrm>
            <a:off x="4519295" y="5037455"/>
            <a:ext cx="4434840" cy="55372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22362"/>
              <a:gd name="adj6" fmla="val -1467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充分发挥主观能动性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22535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705" y="815340"/>
            <a:ext cx="11518900" cy="51644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．露作为一种自然现象，人们对它的观察和认识充分体现在词汇中。露珠强调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露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的形状特征，秋露点明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露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的季节特征，朝露、宿露突出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露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的时间特征，花露、草露、竹露体现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露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的空间特征等。由材料可知（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劳动和社会交往提供和丰富了意识的内容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意识对客观世界的反映可以通过语言表达出来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事物是普遍性与特殊性的对立统一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人们借助抽象思维把握事物本质和规律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①②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B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①④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C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②③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D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③④</a:t>
            </a:r>
            <a:endParaRPr lang="en-US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0940415" y="180022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535" name="线形标注 2 6"/>
          <p:cNvSpPr/>
          <p:nvPr>
            <p:custDataLst>
              <p:tags r:id="rId2"/>
            </p:custDataLst>
          </p:nvPr>
        </p:nvSpPr>
        <p:spPr>
          <a:xfrm>
            <a:off x="7317105" y="4848225"/>
            <a:ext cx="3623310" cy="52451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30629"/>
              <a:gd name="adj6" fmla="val -30669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</a:t>
            </a: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运用了形象思维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79705" y="137160"/>
            <a:ext cx="1944370" cy="61531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题组训练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线形标注 2 6"/>
          <p:cNvSpPr/>
          <p:nvPr>
            <p:custDataLst>
              <p:tags r:id="rId4"/>
            </p:custDataLst>
          </p:nvPr>
        </p:nvSpPr>
        <p:spPr>
          <a:xfrm>
            <a:off x="7317105" y="2767965"/>
            <a:ext cx="4082415" cy="54356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30629"/>
              <a:gd name="adj6" fmla="val -21931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材料强调的是意识作用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535" grpId="0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705" y="815340"/>
            <a:ext cx="11518900" cy="5718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大美潇湘，山水如画，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潇湘八景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最早由宋初山水画大师所作，作为一个超越地域和历史范畴的美学意象，成为千百年来历代文人墨客创作的文化母题与图式，成就了中国山水画别开生面、自成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派的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潇湘山水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。亦如美学家宗白华所言：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艺术家以心灵映射万象，代山川而立言。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由此可知（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 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潇湘的自然山水是能被艺术家的心灵所反映的客观实在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艺术家以手中画笔为潇湘自然山水描绘图景、设定法则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潇湘八景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作为美学意象是有相对独立性的社会意识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自成一派的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潇湘山水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寓于中国山水画艺术共性之中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①②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B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①③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C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②④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D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③④</a:t>
            </a:r>
            <a:endParaRPr lang="en-US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0598150" y="265620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5000" y="4011930"/>
            <a:ext cx="1432560" cy="40132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9705" y="137160"/>
            <a:ext cx="1944370" cy="61531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题组训练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05275" y="5346065"/>
            <a:ext cx="8086694" cy="1007272"/>
            <a:chOff x="4700" y="3377"/>
            <a:chExt cx="9945" cy="407"/>
          </a:xfrm>
        </p:grpSpPr>
        <p:sp>
          <p:nvSpPr>
            <p:cNvPr id="18" name="线形标注 2 6"/>
            <p:cNvSpPr/>
            <p:nvPr>
              <p:custDataLst>
                <p:tags r:id="rId3"/>
              </p:custDataLst>
            </p:nvPr>
          </p:nvSpPr>
          <p:spPr>
            <a:xfrm>
              <a:off x="10297" y="3377"/>
              <a:ext cx="4348" cy="407"/>
            </a:xfrm>
            <a:prstGeom prst="borderCallout2">
              <a:avLst>
                <a:gd name="adj1" fmla="val 26730"/>
                <a:gd name="adj2" fmla="val -780"/>
                <a:gd name="adj3" fmla="val 22284"/>
                <a:gd name="adj4" fmla="val -9522"/>
                <a:gd name="adj5" fmla="val 22584"/>
                <a:gd name="adj6" fmla="val -9647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06" tIns="45703" rIns="91406" bIns="45703" numCol="1" anchor="t" anchorCtr="0" compatLnSpc="1">
              <a:noAutofit/>
            </a:bodyPr>
            <a:p>
              <a:pPr lvl="0" algn="ctr" fontAlgn="base">
                <a:lnSpc>
                  <a:spcPct val="9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2800" b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共性寓于个性之中，并通过个性表现出来</a:t>
              </a:r>
              <a:endPara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0" y="3377"/>
              <a:ext cx="5187" cy="15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705" y="815340"/>
            <a:ext cx="1151890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某机构根据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年以来我国居民肉蛋奶、蔬菜以及食糖、食用油消费量变化的统计数据得出：我国居民饮食消费逐渐从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吃得饱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吃得好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转向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吃得健康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，营养健康理念逐渐深入人心。这一认识过程（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运用了完全归纳推理的方法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是从否定到肯定再到否定的过程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体观了辩证思维的动态性特征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在感性具体的基础上达到理性认识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①②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B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①④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C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②③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D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③④</a:t>
            </a:r>
            <a:endParaRPr lang="en-US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9699625" y="197358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9705" y="137160"/>
            <a:ext cx="1944370" cy="61531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题组训练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58290" y="2546252"/>
            <a:ext cx="6498628" cy="626142"/>
            <a:chOff x="4700" y="3281"/>
            <a:chExt cx="7992" cy="253"/>
          </a:xfrm>
        </p:grpSpPr>
        <p:sp>
          <p:nvSpPr>
            <p:cNvPr id="18" name="线形标注 2 6"/>
            <p:cNvSpPr/>
            <p:nvPr>
              <p:custDataLst>
                <p:tags r:id="rId3"/>
              </p:custDataLst>
            </p:nvPr>
          </p:nvSpPr>
          <p:spPr>
            <a:xfrm>
              <a:off x="9294" y="3281"/>
              <a:ext cx="3398" cy="218"/>
            </a:xfrm>
            <a:prstGeom prst="borderCallout2">
              <a:avLst>
                <a:gd name="adj1" fmla="val 34904"/>
                <a:gd name="adj2" fmla="val -381"/>
                <a:gd name="adj3" fmla="val 25440"/>
                <a:gd name="adj4" fmla="val -23459"/>
                <a:gd name="adj5" fmla="val 45566"/>
                <a:gd name="adj6" fmla="val -68733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06" tIns="45703" rIns="91406" bIns="45703" numCol="1" anchor="t" anchorCtr="0" compatLnSpc="1">
              <a:noAutofit/>
            </a:bodyPr>
            <a:p>
              <a:pPr lvl="0" algn="ctr" fontAlgn="base">
                <a:lnSpc>
                  <a:spcPct val="9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2800" b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不完全归纳</a:t>
              </a:r>
              <a:endPara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0" y="3377"/>
              <a:ext cx="2343" cy="15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558290" y="1017905"/>
            <a:ext cx="2410460" cy="38163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43000" y="3172460"/>
            <a:ext cx="10324801" cy="1026315"/>
            <a:chOff x="3389" y="3281"/>
            <a:chExt cx="11960" cy="340"/>
          </a:xfrm>
        </p:grpSpPr>
        <p:sp>
          <p:nvSpPr>
            <p:cNvPr id="10" name="线形标注 2 6"/>
            <p:cNvSpPr/>
            <p:nvPr>
              <p:custDataLst>
                <p:tags r:id="rId4"/>
              </p:custDataLst>
            </p:nvPr>
          </p:nvSpPr>
          <p:spPr>
            <a:xfrm>
              <a:off x="9294" y="3281"/>
              <a:ext cx="6055" cy="340"/>
            </a:xfrm>
            <a:prstGeom prst="borderCallout2">
              <a:avLst>
                <a:gd name="adj1" fmla="val 34904"/>
                <a:gd name="adj2" fmla="val -381"/>
                <a:gd name="adj3" fmla="val 25440"/>
                <a:gd name="adj4" fmla="val -23459"/>
                <a:gd name="adj5" fmla="val 29141"/>
                <a:gd name="adj6" fmla="val -36952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06" tIns="45703" rIns="91406" bIns="45703" numCol="1" anchor="t" anchorCtr="0" compatLnSpc="1">
              <a:noAutofit/>
            </a:bodyPr>
            <a:p>
              <a:pPr lvl="0" algn="ctr" fontAlgn="base">
                <a:lnSpc>
                  <a:spcPct val="9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2800" b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辩证否定应该是从肯定到否定再到</a:t>
              </a:r>
              <a:r>
                <a:rPr lang="zh-CN" altLang="en-US" sz="2800" b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否定之否定</a:t>
              </a:r>
              <a:r>
                <a:rPr lang="zh-CN" altLang="en-US" sz="2800" b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的过程</a:t>
              </a:r>
              <a:endPara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389" y="3377"/>
              <a:ext cx="3654" cy="16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47780"/>
          <a:stretch>
            <a:fillRect/>
          </a:stretch>
        </p:blipFill>
        <p:spPr>
          <a:xfrm>
            <a:off x="69215" y="907415"/>
            <a:ext cx="8583930" cy="129349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319405" y="98425"/>
            <a:ext cx="5098415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rgbClr val="B50A09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cs"/>
              </a:defRPr>
            </a:lvl1pPr>
          </a:lstStyle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时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政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热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点</a:t>
            </a:r>
            <a:endParaRPr lang="zh-CN" altLang="en-US" sz="32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9405" y="2827020"/>
            <a:ext cx="4037965" cy="2661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05655" y="2827020"/>
            <a:ext cx="7272020" cy="2868930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 anchor="t">
            <a:noAutofit/>
          </a:bodyPr>
          <a:p>
            <a:pPr lvl="0" indent="7112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当地时间</a:t>
            </a:r>
            <a:r>
              <a:rPr lang="en-US" altLang="zh-CN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lang="en-US" altLang="zh-CN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日，美国白宫发表声明称，</a:t>
            </a:r>
            <a:r>
              <a:rPr lang="en-US" altLang="zh-CN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特朗普将对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所有国家征收10%的“基准关税”</a:t>
            </a:r>
            <a:r>
              <a:rPr lang="en-US" altLang="zh-CN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，此外，特朗普将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对美国贸易逆差最大的国家</a:t>
            </a:r>
            <a:r>
              <a:rPr lang="en-US" altLang="zh-CN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征收个性化的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更高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“对等关税”</a:t>
            </a:r>
            <a:r>
              <a:rPr lang="zh-CN" altLang="en-US" sz="2800" b="1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 dirty="0" err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indent="7112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en-US" altLang="zh-CN" sz="2800" b="1" dirty="0" err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705" y="815340"/>
            <a:ext cx="11518900" cy="448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5.“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鞋子合不合脚，自己穿了才知道。一个国家的发展道路合不合适，只有这个国家的人民才最有发言权。</a:t>
            </a: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下列选项中，与这段话所呈现的主要思维方法最为相近的是（</a:t>
            </a:r>
            <a:r>
              <a:rPr lang="en-US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．不积跬步，无以至千里；不积小流，无以成江海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．人性之善也，犹水之就下也；人无有不善，水无有不下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．学而不思则罔，思而不学则殆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4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．所谓治国必先齐其家者，其家不可教而能教人者，无之</a:t>
            </a:r>
            <a:endParaRPr lang="zh-CN" altLang="en-US" sz="2400" b="1" spc="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827020" y="180086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535" name="线形标注 2 6"/>
          <p:cNvSpPr/>
          <p:nvPr>
            <p:custDataLst>
              <p:tags r:id="rId2"/>
            </p:custDataLst>
          </p:nvPr>
        </p:nvSpPr>
        <p:spPr>
          <a:xfrm>
            <a:off x="6993255" y="359410"/>
            <a:ext cx="3411855" cy="52451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128813"/>
              <a:gd name="adj6" fmla="val -46139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类比推理，</a:t>
            </a: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逻辑思维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52635" y="1526540"/>
            <a:ext cx="1289050" cy="43116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79705" y="137160"/>
            <a:ext cx="1944370" cy="61531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题组训练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线形标注 2 6"/>
          <p:cNvSpPr/>
          <p:nvPr>
            <p:custDataLst>
              <p:tags r:id="rId4"/>
            </p:custDataLst>
          </p:nvPr>
        </p:nvSpPr>
        <p:spPr>
          <a:xfrm>
            <a:off x="8216900" y="2268855"/>
            <a:ext cx="3199765" cy="851535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61521"/>
              <a:gd name="adj6" fmla="val -19309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质量互变规律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属于辩证思维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线形标注 2 6"/>
          <p:cNvSpPr/>
          <p:nvPr>
            <p:custDataLst>
              <p:tags r:id="rId5"/>
            </p:custDataLst>
          </p:nvPr>
        </p:nvSpPr>
        <p:spPr>
          <a:xfrm>
            <a:off x="5337810" y="4154805"/>
            <a:ext cx="1786255" cy="52451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6037"/>
              <a:gd name="adj5" fmla="val 27723"/>
              <a:gd name="adj6" fmla="val -1304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辩证思维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线形标注 2 6"/>
          <p:cNvSpPr/>
          <p:nvPr>
            <p:custDataLst>
              <p:tags r:id="rId6"/>
            </p:custDataLst>
          </p:nvPr>
        </p:nvSpPr>
        <p:spPr>
          <a:xfrm>
            <a:off x="6660515" y="5441315"/>
            <a:ext cx="4281170" cy="453390"/>
          </a:xfrm>
          <a:prstGeom prst="borderCallout2">
            <a:avLst>
              <a:gd name="adj1" fmla="val 26391"/>
              <a:gd name="adj2" fmla="val -660"/>
              <a:gd name="adj3" fmla="val 688"/>
              <a:gd name="adj4" fmla="val -2119"/>
              <a:gd name="adj5" fmla="val -47018"/>
              <a:gd name="adj6" fmla="val -989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归纳</a:t>
            </a: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推理，逻辑思维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线形标注 2 6"/>
          <p:cNvSpPr/>
          <p:nvPr>
            <p:custDataLst>
              <p:tags r:id="rId7"/>
            </p:custDataLst>
          </p:nvPr>
        </p:nvSpPr>
        <p:spPr>
          <a:xfrm>
            <a:off x="9291955" y="3223260"/>
            <a:ext cx="2407285" cy="822960"/>
          </a:xfrm>
          <a:prstGeom prst="borderCallout2">
            <a:avLst>
              <a:gd name="adj1" fmla="val 26391"/>
              <a:gd name="adj2" fmla="val -660"/>
              <a:gd name="adj3" fmla="val 33535"/>
              <a:gd name="adj4" fmla="val -16468"/>
              <a:gd name="adj5" fmla="val 47941"/>
              <a:gd name="adj6" fmla="val -2810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06" tIns="45703" rIns="91406" bIns="45703" numCol="1" anchor="t" anchorCtr="0" compatLnSpc="1">
            <a:noAutofit/>
          </a:bodyPr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类比</a:t>
            </a: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推理，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 fontAlgn="base"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逻辑思维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22535" grpId="0" bldLvl="0" animBg="1"/>
      <p:bldP spid="10" grpId="0" bldLvl="0" animBg="1"/>
      <p:bldP spid="11" grpId="0" bldLvl="0" animBg="1"/>
      <p:bldP spid="12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3035" y="278130"/>
            <a:ext cx="1139253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美国政府挥舞关税大棒，其理由是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美国长期存在货物贸易逆差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让美国“吃亏”。实际上，客观认识和评价中美双边贸易是否平衡，需要全面深入考察，不能只看货物贸易差额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，美国不仅是全球贸易体系的受益者，更在服务贸易领域占据绝对优势。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美国巨额贸易逆差的背后本质是美国国内经济的失衡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美国经济的典型特征是低储蓄、高消费，储蓄长期低于投资，因此不得不通过贸易赤字形式大量利用外国储蓄，这是美国贸易逆差形成并长期存在的根本原因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11200" fontAlgn="auto"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​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buNone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​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412875" y="5018405"/>
            <a:ext cx="9537700" cy="14293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活动一：结合材料，运用唯物辩证法的相关知识，</a:t>
            </a:r>
            <a:endParaRPr 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对美国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“贸易吃亏论”予以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驳斥。</a:t>
            </a:r>
            <a:endParaRPr 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4475" y="395605"/>
            <a:ext cx="11947525" cy="4710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参考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示例：</a:t>
            </a:r>
            <a:endParaRPr 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5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联系具有客观性，要把握事物的固有联系，切忌主观随意性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，美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无视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美国长期从国际贸易中大量获利的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事实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违背经济规律的主观臆断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其实质是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推行经济霸凌，搞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贸易保护主义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defTabSz="914400" fontAlgn="auto">
              <a:lnSpc>
                <a:spcPct val="125000"/>
              </a:lnSpc>
              <a:buClrTx/>
              <a:buSzTx/>
              <a:buFontTx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​②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整体居于主导地位，统率着部分，要树立全局观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。美国货物贸易逆差要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综合考虑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多种因素影响，应该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把各个方面综合起来看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defTabSz="914400" fontAlgn="auto">
              <a:lnSpc>
                <a:spcPct val="125000"/>
              </a:lnSpc>
              <a:buClrTx/>
              <a:buSzTx/>
              <a:buFontTx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矛盾即对立统一，一分为二的观点看问题。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只看到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对它最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不利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的一面，并且将这种不利夸大，对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有利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的方面都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置之不理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defTabSz="914400" fontAlgn="auto">
              <a:lnSpc>
                <a:spcPct val="125000"/>
              </a:lnSpc>
              <a:buClrTx/>
              <a:buSzTx/>
              <a:buFontTx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主要矛盾的主要方面决定事物的性质，坚持两点论与重点论的统一</a:t>
            </a:r>
            <a:r>
              <a:rPr lang="zh-CN" altLang="en-US" sz="2400" b="1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美国贸易逆差的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根本原因在于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国内经济的失衡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，将责任转嫁他国是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主次颠倒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defTabSz="914400" fontAlgn="auto">
              <a:lnSpc>
                <a:spcPct val="125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事物的发展是内外因共同作用的结果，既要着重抓住事物发展的内部矛盾（内因），又不能忽视事物发展的外部矛盾（外因）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。美国试图将贸易逆差归咎于中国，其实对华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贸易出口不够，是美国</a:t>
            </a:r>
            <a:r>
              <a:rPr lang="zh-CN" altLang="en-US" sz="2400" b="1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自己的能力问题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spc="150" dirty="0"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buNone/>
            </a:pP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buNone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对象 2542593"/>
          <p:cNvGraphicFramePr/>
          <p:nvPr>
            <p:custDataLst>
              <p:tags r:id="rId1"/>
            </p:custDataLst>
          </p:nvPr>
        </p:nvGraphicFramePr>
        <p:xfrm>
          <a:off x="804863" y="788988"/>
          <a:ext cx="9801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9801225" imgH="1371600" progId="Word.Document.8">
                  <p:embed/>
                </p:oleObj>
              </mc:Choice>
              <mc:Fallback>
                <p:oleObj name="" r:id="rId2" imgW="9801225" imgH="137160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4863" y="788988"/>
                        <a:ext cx="9801225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图片 2542595" descr="F:/senior middle school 政治/DVD D/PPT可自主编辑课件/第二部分/19RZZJ-69.T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r:link="rId6"/>
          <a:srcRect b="47497"/>
          <a:stretch>
            <a:fillRect/>
          </a:stretch>
        </p:blipFill>
        <p:spPr>
          <a:xfrm>
            <a:off x="1304925" y="2451100"/>
            <a:ext cx="9299575" cy="14585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1023620" y="3909695"/>
            <a:ext cx="2650490" cy="1289050"/>
            <a:chOff x="1637" y="6157"/>
            <a:chExt cx="4174" cy="2030"/>
          </a:xfrm>
        </p:grpSpPr>
        <p:sp>
          <p:nvSpPr>
            <p:cNvPr id="4" name="圆角矩形 3"/>
            <p:cNvSpPr/>
            <p:nvPr/>
          </p:nvSpPr>
          <p:spPr>
            <a:xfrm>
              <a:off x="1637" y="6157"/>
              <a:ext cx="4174" cy="2030"/>
            </a:xfrm>
            <a:prstGeom prst="round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55" y="6285"/>
              <a:ext cx="3289" cy="1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3200" b="1"/>
                <a:t>第一步</a:t>
              </a:r>
              <a:endParaRPr lang="zh-CN" altLang="en-US" sz="3200" b="1"/>
            </a:p>
            <a:p>
              <a:pPr algn="ctr"/>
              <a:r>
                <a:rPr lang="zh-CN" altLang="en-US" sz="3200" b="1"/>
                <a:t>分析</a:t>
              </a:r>
              <a:r>
                <a:rPr lang="zh-CN" altLang="en-US" sz="3200" b="1">
                  <a:solidFill>
                    <a:srgbClr val="FF0000"/>
                  </a:solidFill>
                </a:rPr>
                <a:t>原因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98010" y="3909060"/>
            <a:ext cx="3629025" cy="1289685"/>
            <a:chOff x="7001" y="6157"/>
            <a:chExt cx="5715" cy="2031"/>
          </a:xfrm>
        </p:grpSpPr>
        <p:sp>
          <p:nvSpPr>
            <p:cNvPr id="8" name="圆角矩形 7"/>
            <p:cNvSpPr/>
            <p:nvPr/>
          </p:nvSpPr>
          <p:spPr>
            <a:xfrm>
              <a:off x="7001" y="6157"/>
              <a:ext cx="5715" cy="2031"/>
            </a:xfrm>
            <a:prstGeom prst="round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379" y="6383"/>
              <a:ext cx="4960" cy="1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3200" b="1"/>
                <a:t>第</a:t>
              </a:r>
              <a:r>
                <a:rPr lang="zh-CN" altLang="en-US" sz="3200" b="1"/>
                <a:t>二步</a:t>
              </a:r>
              <a:endParaRPr lang="zh-CN" altLang="en-US" sz="3200" b="1"/>
            </a:p>
            <a:p>
              <a:pPr algn="ctr"/>
              <a:r>
                <a:rPr lang="zh-CN" altLang="en-US" sz="3200" b="1"/>
                <a:t>指出</a:t>
              </a:r>
              <a:r>
                <a:rPr lang="zh-CN" altLang="en-US" sz="3200" b="1">
                  <a:solidFill>
                    <a:srgbClr val="FF0000"/>
                  </a:solidFill>
                </a:rPr>
                <a:t>错误和实质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72475" y="3909695"/>
            <a:ext cx="2650490" cy="1289050"/>
            <a:chOff x="13185" y="6157"/>
            <a:chExt cx="4174" cy="2030"/>
          </a:xfrm>
        </p:grpSpPr>
        <p:sp>
          <p:nvSpPr>
            <p:cNvPr id="9" name="圆角矩形 8"/>
            <p:cNvSpPr/>
            <p:nvPr/>
          </p:nvSpPr>
          <p:spPr>
            <a:xfrm>
              <a:off x="13185" y="6157"/>
              <a:ext cx="4174" cy="2030"/>
            </a:xfrm>
            <a:prstGeom prst="round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627" y="6382"/>
              <a:ext cx="3289" cy="1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3200" b="1"/>
                <a:t>第</a:t>
              </a:r>
              <a:r>
                <a:rPr lang="zh-CN" altLang="en-US" sz="3200" b="1"/>
                <a:t>三步</a:t>
              </a:r>
              <a:endParaRPr lang="zh-CN" altLang="en-US" sz="3200" b="1"/>
            </a:p>
            <a:p>
              <a:pPr algn="ctr"/>
              <a:r>
                <a:rPr lang="zh-CN" altLang="en-US" sz="3200" b="1"/>
                <a:t>揭示</a:t>
              </a:r>
              <a:r>
                <a:rPr lang="zh-CN" altLang="en-US" sz="3200" b="1">
                  <a:solidFill>
                    <a:srgbClr val="FF0000"/>
                  </a:solidFill>
                </a:rPr>
                <a:t>危害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左大括号 33"/>
          <p:cNvSpPr/>
          <p:nvPr>
            <p:custDataLst>
              <p:tags r:id="rId1"/>
            </p:custDataLst>
          </p:nvPr>
        </p:nvSpPr>
        <p:spPr>
          <a:xfrm>
            <a:off x="2361934" y="432075"/>
            <a:ext cx="256228" cy="1350862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左大括号 34"/>
          <p:cNvSpPr/>
          <p:nvPr>
            <p:custDataLst>
              <p:tags r:id="rId2"/>
            </p:custDataLst>
          </p:nvPr>
        </p:nvSpPr>
        <p:spPr>
          <a:xfrm>
            <a:off x="2284531" y="2581572"/>
            <a:ext cx="294896" cy="1321293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左大括号 35"/>
          <p:cNvSpPr/>
          <p:nvPr>
            <p:custDataLst>
              <p:tags r:id="rId3"/>
            </p:custDataLst>
          </p:nvPr>
        </p:nvSpPr>
        <p:spPr>
          <a:xfrm>
            <a:off x="2273300" y="4326255"/>
            <a:ext cx="292735" cy="2093595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左大括号 32"/>
          <p:cNvSpPr/>
          <p:nvPr>
            <p:custDataLst>
              <p:tags r:id="rId4"/>
            </p:custDataLst>
          </p:nvPr>
        </p:nvSpPr>
        <p:spPr>
          <a:xfrm>
            <a:off x="596900" y="1011555"/>
            <a:ext cx="303530" cy="431038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26"/>
          <p:cNvSpPr txBox="1"/>
          <p:nvPr>
            <p:custDataLst>
              <p:tags r:id="rId5"/>
            </p:custDataLst>
          </p:nvPr>
        </p:nvSpPr>
        <p:spPr>
          <a:xfrm>
            <a:off x="2574290" y="4168775"/>
            <a:ext cx="6504940" cy="25533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3200"/>
              </a:lnSpc>
            </a:pPr>
            <a:r>
              <a:rPr lang="zh-CN" altLang="en-US" sz="21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盾的含义与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基本属性</a:t>
            </a:r>
            <a:endParaRPr lang="zh-CN" altLang="en-US" sz="21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1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盾的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普遍性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原理</a:t>
            </a:r>
            <a:endParaRPr lang="zh-CN" altLang="en-US" sz="2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1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盾的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特殊性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原理</a:t>
            </a:r>
            <a:endParaRPr lang="zh-CN" altLang="en-US" sz="2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1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盾的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普遍性和特殊性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的辩证关系</a:t>
            </a:r>
            <a:endParaRPr lang="zh-CN" altLang="en-US" sz="2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  <a:sym typeface="+mn-ea"/>
              </a:rPr>
              <a:t>主要矛盾与次要矛盾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  <a:sym typeface="+mn-ea"/>
              </a:rPr>
              <a:t>的辩证关系原理</a:t>
            </a:r>
            <a:endParaRPr lang="zh-CN" altLang="en-US" sz="2100" b="1">
              <a:latin typeface="微软雅黑" panose="020B0503020204020204" charset="-122"/>
              <a:ea typeface="微软雅黑" panose="020B0503020204020204" charset="-122"/>
              <a:cs typeface="华文新魏" panose="02010800040101010101" pitchFamily="2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  <a:sym typeface="+mn-ea"/>
              </a:rPr>
              <a:t>矛盾的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  <a:sym typeface="+mn-ea"/>
              </a:rPr>
              <a:t>主要方面与次要方面</a:t>
            </a:r>
            <a:r>
              <a:rPr lang="zh-CN" altLang="en-US" sz="2100" b="1"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  <a:sym typeface="+mn-ea"/>
              </a:rPr>
              <a:t>的辩证关系原理</a:t>
            </a:r>
            <a:endParaRPr lang="zh-CN" altLang="en-US" sz="2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45720" y="2087880"/>
            <a:ext cx="570865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唯物辩证法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2620645" y="295910"/>
            <a:ext cx="4008120" cy="1681480"/>
          </a:xfrm>
          <a:prstGeom prst="rect">
            <a:avLst/>
          </a:prstGeom>
        </p:spPr>
        <p:txBody>
          <a:bodyPr wrap="square">
            <a:noAutofit/>
          </a:bodyPr>
          <a:p>
            <a:pPr algn="l">
              <a:lnSpc>
                <a:spcPts val="2300"/>
              </a:lnSpc>
              <a:buClrTx/>
              <a:buSzTx/>
              <a:buFontTx/>
            </a:pPr>
            <a:r>
              <a:rPr lang="zh-CN" altLang="en-US" sz="2200" b="1">
                <a:latin typeface="+mn-ea"/>
              </a:rPr>
              <a:t>联系的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普遍性、客观性、多样性</a:t>
            </a:r>
            <a:endParaRPr lang="zh-CN" altLang="en-US" sz="2200" b="1">
              <a:latin typeface="+mn-ea"/>
              <a:sym typeface="+mn-ea"/>
            </a:endParaRPr>
          </a:p>
          <a:p>
            <a:pPr algn="l">
              <a:lnSpc>
                <a:spcPts val="2300"/>
              </a:lnSpc>
              <a:buClrTx/>
              <a:buSzTx/>
              <a:buFontTx/>
            </a:pPr>
            <a:endParaRPr lang="zh-CN" altLang="en-US" sz="2200" b="1">
              <a:latin typeface="+mn-ea"/>
              <a:sym typeface="+mn-ea"/>
            </a:endParaRPr>
          </a:p>
          <a:p>
            <a:pPr algn="l">
              <a:lnSpc>
                <a:spcPts val="23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整体与部分</a:t>
            </a:r>
            <a:r>
              <a:rPr lang="zh-CN" altLang="en-US" sz="2200" b="1">
                <a:latin typeface="+mn-ea"/>
                <a:sym typeface="+mn-ea"/>
              </a:rPr>
              <a:t>的关系</a:t>
            </a:r>
            <a:endParaRPr lang="zh-CN" altLang="en-US" sz="2200" b="1">
              <a:latin typeface="+mn-ea"/>
              <a:sym typeface="+mn-ea"/>
            </a:endParaRPr>
          </a:p>
          <a:p>
            <a:pPr algn="l">
              <a:lnSpc>
                <a:spcPts val="2300"/>
              </a:lnSpc>
              <a:buClrTx/>
              <a:buSzTx/>
              <a:buFontTx/>
            </a:pPr>
            <a:endParaRPr lang="zh-CN" altLang="en-US" sz="2200" b="1">
              <a:latin typeface="+mn-ea"/>
            </a:endParaRPr>
          </a:p>
          <a:p>
            <a:pPr algn="l">
              <a:lnSpc>
                <a:spcPts val="23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系统优化</a:t>
            </a:r>
            <a:r>
              <a:rPr lang="zh-CN" altLang="en-US" sz="2200" b="1">
                <a:latin typeface="+mn-ea"/>
                <a:sym typeface="+mn-ea"/>
              </a:rPr>
              <a:t>方法</a:t>
            </a:r>
            <a:endParaRPr lang="zh-CN" altLang="en-US" sz="2200" b="1">
              <a:latin typeface="+mn-ea"/>
              <a:sym typeface="+mn-ea"/>
            </a:endParaRPr>
          </a:p>
          <a:p>
            <a:pPr algn="l">
              <a:lnSpc>
                <a:spcPts val="2300"/>
              </a:lnSpc>
              <a:buClrTx/>
              <a:buSzTx/>
              <a:buFontTx/>
            </a:pP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924560" y="583565"/>
            <a:ext cx="146113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世界是普遍联</a:t>
            </a:r>
            <a:r>
              <a:rPr lang="zh-CN" altLang="en-US" sz="2400" b="1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系的</a:t>
            </a:r>
            <a:endParaRPr lang="en-US" altLang="zh-CN" sz="2400" b="1" smtClean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（联系观）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856615" y="2719705"/>
            <a:ext cx="151574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世界是永恒发展的</a:t>
            </a:r>
            <a:endParaRPr lang="en-US" altLang="zh-CN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（发展观）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896620" y="4367530"/>
            <a:ext cx="153098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唯物辩证法的实质与核心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 flipH="1">
            <a:off x="1590040" y="1695450"/>
            <a:ext cx="0" cy="36004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1040130" y="2047875"/>
            <a:ext cx="1104900" cy="46037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总特征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 flipH="1" flipV="1">
            <a:off x="1603375" y="2496820"/>
            <a:ext cx="0" cy="36004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14"/>
            </p:custDataLst>
          </p:nvPr>
        </p:nvSpPr>
        <p:spPr>
          <a:xfrm>
            <a:off x="589280" y="5544185"/>
            <a:ext cx="18923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（根本观点）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15"/>
            </p:custDataLst>
          </p:nvPr>
        </p:nvSpPr>
        <p:spPr>
          <a:xfrm>
            <a:off x="2611755" y="2187575"/>
            <a:ext cx="3060700" cy="1800860"/>
          </a:xfrm>
          <a:prstGeom prst="rect">
            <a:avLst/>
          </a:prstGeom>
        </p:spPr>
        <p:txBody>
          <a:bodyPr wrap="square">
            <a:noAutofit/>
          </a:bodyPr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</a:rPr>
              <a:t>发展的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普遍性、实质</a:t>
            </a:r>
            <a:endParaRPr lang="zh-CN" altLang="en-US" sz="2200" b="1">
              <a:latin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量变与质变</a:t>
            </a:r>
            <a:r>
              <a:rPr lang="zh-CN" altLang="en-US" sz="2200" b="1">
                <a:latin typeface="+mn-ea"/>
                <a:sym typeface="+mn-ea"/>
              </a:rPr>
              <a:t>的统一</a:t>
            </a:r>
            <a:endParaRPr lang="zh-CN" altLang="en-US" sz="2200" b="1">
              <a:latin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前进性与曲折性</a:t>
            </a:r>
            <a:r>
              <a:rPr lang="zh-CN" altLang="en-US" sz="2200" b="1">
                <a:latin typeface="+mn-ea"/>
                <a:sym typeface="+mn-ea"/>
              </a:rPr>
              <a:t>的统一</a:t>
            </a:r>
            <a:endParaRPr lang="zh-CN" altLang="en-US" sz="2200" b="1">
              <a:latin typeface="+mn-ea"/>
            </a:endParaRPr>
          </a:p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辩证否定</a:t>
            </a:r>
            <a:endParaRPr lang="zh-CN" altLang="en-US" sz="2200" b="1">
              <a:latin typeface="+mn-ea"/>
            </a:endParaRPr>
          </a:p>
          <a:p>
            <a:pPr algn="ctr"/>
            <a:endParaRPr lang="zh-CN" altLang="en-US" sz="2200" b="1">
              <a:latin typeface="+mn-ea"/>
            </a:endParaRPr>
          </a:p>
          <a:p>
            <a:pPr algn="ctr"/>
            <a:endParaRPr lang="zh-CN" altLang="en-US" sz="2200" b="1">
              <a:latin typeface="+mn-ea"/>
            </a:endParaRPr>
          </a:p>
        </p:txBody>
      </p:sp>
      <p:sp>
        <p:nvSpPr>
          <p:cNvPr id="9" name="矩形 8"/>
          <p:cNvSpPr/>
          <p:nvPr>
            <p:custDataLst>
              <p:tags r:id="rId16"/>
            </p:custDataLst>
          </p:nvPr>
        </p:nvSpPr>
        <p:spPr>
          <a:xfrm>
            <a:off x="11656529" y="1905863"/>
            <a:ext cx="570702" cy="304609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运用辩证思维方法</a:t>
            </a:r>
            <a:endParaRPr lang="zh-CN" altLang="en-US" sz="2400" b="1" kern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2" name="左大括号 11"/>
          <p:cNvSpPr/>
          <p:nvPr>
            <p:custDataLst>
              <p:tags r:id="rId17"/>
            </p:custDataLst>
          </p:nvPr>
        </p:nvSpPr>
        <p:spPr>
          <a:xfrm rot="10800000">
            <a:off x="11322050" y="741680"/>
            <a:ext cx="253365" cy="5263515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>
            <p:custDataLst>
              <p:tags r:id="rId18"/>
            </p:custDataLst>
          </p:nvPr>
        </p:nvSpPr>
        <p:spPr>
          <a:xfrm>
            <a:off x="7586345" y="326390"/>
            <a:ext cx="3653790" cy="9861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  <a:sym typeface="+mn-ea"/>
              </a:rPr>
              <a:t>辩证思维的含义：</a:t>
            </a:r>
            <a:endParaRPr lang="zh-CN" altLang="en-US" sz="2200" b="1">
              <a:latin typeface="+mn-ea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  <a:sym typeface="+mn-ea"/>
              </a:rPr>
              <a:t>用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联系、发展、全面</a:t>
            </a:r>
            <a:r>
              <a:rPr lang="zh-CN" altLang="en-US" sz="2200" b="1">
                <a:latin typeface="+mn-ea"/>
                <a:sym typeface="+mn-ea"/>
              </a:rPr>
              <a:t>的观点</a:t>
            </a: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63" name="矩形 62"/>
          <p:cNvSpPr/>
          <p:nvPr>
            <p:custDataLst>
              <p:tags r:id="rId19"/>
            </p:custDataLst>
          </p:nvPr>
        </p:nvSpPr>
        <p:spPr>
          <a:xfrm>
            <a:off x="7620000" y="2773045"/>
            <a:ext cx="3203575" cy="487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分析与综合</a:t>
            </a:r>
            <a:r>
              <a:rPr lang="zh-CN" altLang="en-US" sz="2200" b="1">
                <a:latin typeface="+mn-ea"/>
                <a:sym typeface="+mn-ea"/>
              </a:rPr>
              <a:t>的辩证关系</a:t>
            </a: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05395" y="4545330"/>
            <a:ext cx="253365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  <a:sym typeface="+mn-ea"/>
              </a:rPr>
              <a:t>实质和核心：</a:t>
            </a:r>
            <a:endParaRPr lang="zh-CN" altLang="en-US" sz="2200" b="1">
              <a:latin typeface="+mn-ea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  <a:sym typeface="+mn-ea"/>
              </a:rPr>
              <a:t>运用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矛盾分析法</a:t>
            </a: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20"/>
            </p:custDataLst>
          </p:nvPr>
        </p:nvSpPr>
        <p:spPr>
          <a:xfrm>
            <a:off x="7605395" y="1539875"/>
            <a:ext cx="2339975" cy="1005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  <a:sym typeface="+mn-ea"/>
              </a:rPr>
              <a:t>辩证思维的特征：</a:t>
            </a:r>
            <a:endParaRPr lang="zh-CN" altLang="en-US" sz="2200" b="1">
              <a:latin typeface="+mn-ea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整体性与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动态性</a:t>
            </a: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21"/>
            </p:custDataLst>
          </p:nvPr>
        </p:nvSpPr>
        <p:spPr>
          <a:xfrm>
            <a:off x="7586345" y="3366135"/>
            <a:ext cx="269367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  <a:sym typeface="+mn-ea"/>
              </a:rPr>
              <a:t>认识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质量互变</a:t>
            </a:r>
            <a:r>
              <a:rPr lang="zh-CN" altLang="en-US" sz="2200" b="1">
                <a:latin typeface="+mn-ea"/>
                <a:sym typeface="+mn-ea"/>
              </a:rPr>
              <a:t>规律</a:t>
            </a: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22"/>
            </p:custDataLst>
          </p:nvPr>
        </p:nvSpPr>
        <p:spPr>
          <a:xfrm>
            <a:off x="7586345" y="3994150"/>
            <a:ext cx="297434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不作简单肯定或否定</a:t>
            </a:r>
            <a:endParaRPr lang="zh-CN" altLang="en-US" sz="2200" b="1">
              <a:latin typeface="+mn-ea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23"/>
            </p:custDataLst>
          </p:nvPr>
        </p:nvSpPr>
        <p:spPr>
          <a:xfrm>
            <a:off x="7605395" y="5544185"/>
            <a:ext cx="2818130" cy="585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200" b="1">
                <a:latin typeface="+mn-ea"/>
                <a:sym typeface="+mn-ea"/>
              </a:rPr>
              <a:t>体会</a:t>
            </a:r>
            <a:r>
              <a:rPr lang="zh-CN" altLang="en-US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认识发展的历程</a:t>
            </a:r>
            <a:endParaRPr lang="zh-CN" altLang="en-US" sz="2200" b="1">
              <a:latin typeface="+mn-ea"/>
              <a:sym typeface="+mn-ea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5038800" y="1107440"/>
            <a:ext cx="2548890" cy="949960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242635" y="2019300"/>
            <a:ext cx="2371090" cy="415925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4970855" y="1282065"/>
            <a:ext cx="2615565" cy="1574800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5019750" y="2890520"/>
            <a:ext cx="2600325" cy="741680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4147260" y="3665855"/>
            <a:ext cx="3362960" cy="591185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5940500" y="5032375"/>
            <a:ext cx="1664970" cy="19050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44" idx="1"/>
            <a:endCxn id="43" idx="2"/>
          </p:cNvCxnSpPr>
          <p:nvPr/>
        </p:nvCxnSpPr>
        <p:spPr>
          <a:xfrm flipH="1" flipV="1">
            <a:off x="9014535" y="6129655"/>
            <a:ext cx="1025525" cy="434340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矩形 43"/>
          <p:cNvSpPr/>
          <p:nvPr>
            <p:custDataLst>
              <p:tags r:id="rId24"/>
            </p:custDataLst>
          </p:nvPr>
        </p:nvSpPr>
        <p:spPr>
          <a:xfrm>
            <a:off x="10039985" y="6271260"/>
            <a:ext cx="2106295" cy="585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哲学：认识论</a:t>
            </a:r>
            <a:endParaRPr lang="zh-CN" altLang="en-US" sz="2200" b="1">
              <a:latin typeface="+mn-ea"/>
              <a:sym typeface="+mn-ea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H="1">
            <a:off x="6386270" y="741680"/>
            <a:ext cx="1200150" cy="6985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5494730" y="768350"/>
            <a:ext cx="2035175" cy="2461260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>
            <a:off x="5513780" y="739140"/>
            <a:ext cx="1977390" cy="4234815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 flipH="1" flipV="1">
            <a:off x="5560135" y="3285490"/>
            <a:ext cx="1924050" cy="2527935"/>
          </a:xfrm>
          <a:prstGeom prst="straightConnector1">
            <a:avLst/>
          </a:prstGeom>
          <a:ln w="47625" cap="sq" cmpd="sng">
            <a:solidFill>
              <a:schemeClr val="accent1">
                <a:shade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/>
      <p:bldP spid="11" grpId="0"/>
      <p:bldP spid="5" grpId="0"/>
      <p:bldP spid="18" grpId="0" animBg="1"/>
      <p:bldP spid="31" grpId="0"/>
      <p:bldP spid="34" grpId="0" animBg="1"/>
      <p:bldP spid="10" grpId="0"/>
      <p:bldP spid="35" grpId="0" animBg="1"/>
      <p:bldP spid="4" grpId="0"/>
      <p:bldP spid="36" grpId="0" animBg="1"/>
      <p:bldP spid="41" grpId="0"/>
      <p:bldP spid="12" grpId="0" animBg="1"/>
      <p:bldP spid="53" grpId="0" animBg="1"/>
      <p:bldP spid="17" grpId="0" animBg="1"/>
      <p:bldP spid="63" grpId="0" animBg="1"/>
      <p:bldP spid="20" grpId="0" animBg="1"/>
      <p:bldP spid="21" grpId="0" animBg="1"/>
      <p:bldP spid="16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250" y="1359535"/>
            <a:ext cx="12000865" cy="5850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特朗普声称关税措施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可以帮助重建美国国内制造业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实现“让美国再次伟大”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，但不仅无法成功，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反而会引发美国经济衰退，加速美国霸权衰落。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美国制造业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供应链严重不足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，零部件供应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严重依赖进口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，关税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只会大幅提高生产成本，降低产品竞争力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。还必须考虑劳动力成本、与供应商的距离、市场需求以及物流等许多因素。即便是高关税成功“驱赶”全球企业到美国设厂，从工厂开建到形成产能，预计也要耗费2到3年的时间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​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88975" y="5117465"/>
            <a:ext cx="11144250" cy="15093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活动延伸：结合材料，运用辩证思维的相关知识，</a:t>
            </a:r>
            <a:endParaRPr 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说明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关税讹诈不会让美国再次伟大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的合理性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237" b="6551"/>
          <a:stretch>
            <a:fillRect/>
          </a:stretch>
        </p:blipFill>
        <p:spPr>
          <a:xfrm>
            <a:off x="541655" y="103505"/>
            <a:ext cx="10877550" cy="148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8160" y="659130"/>
            <a:ext cx="11155680" cy="5302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参考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示例：</a:t>
            </a:r>
            <a:endParaRPr 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buNone/>
            </a:pPr>
            <a:endParaRPr 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辩证思维具有</a:t>
            </a:r>
            <a:r>
              <a:rPr lang="en-US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整体性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，重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建美国国内制造业</a:t>
            </a:r>
            <a:r>
              <a:rPr lang="zh-CN" altLang="en-US" sz="24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应从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因素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综合全面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，仅关注关税对部分制造业的短期保护作用，却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忽视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其对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整体经济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的连锁反应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②辩证思维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具有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动态性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，该政策静态看待贸易问题，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未预见动态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演变；  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③辩证思维要求坚持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矛盾分析法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，关税不仅不会振兴美国制造业，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反而会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造成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打击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质量互变规律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要求我们注重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量的积累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误以为关税量变（提高税率</a:t>
            </a:r>
            <a:r>
              <a: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必然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引发美国产业质变（振兴），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忽略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产业链重构需要技术积累等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必要准备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defTabSz="914400">
              <a:lnSpc>
                <a:spcPct val="150000"/>
              </a:lnSpc>
              <a:buClrTx/>
              <a:buSzTx/>
              <a:buFontTx/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6850" y="930910"/>
            <a:ext cx="11716385" cy="1359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在美国总统特朗普宣布加征所谓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对等关税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之后，美国农业部长罗林斯发出警告，此举很可能导致美国进口鸡蛋价格短期内再次上涨。如果其他因素不变，下图中(D、S分别代表需求曲线和供给曲线，P、Q分别代表价格和数量)能够反映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短期内美国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市场上对进口鸡蛋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市场变化趋势的是（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483870" y="2751455"/>
            <a:ext cx="10948670" cy="2743835"/>
            <a:chOff x="742775" y="4212496"/>
            <a:chExt cx="11005059" cy="2429888"/>
          </a:xfrm>
        </p:grpSpPr>
        <p:pic>
          <p:nvPicPr>
            <p:cNvPr id="16386" name="Picture 2" descr="S12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45"/>
            <a:stretch>
              <a:fillRect/>
            </a:stretch>
          </p:blipFill>
          <p:spPr bwMode="auto">
            <a:xfrm>
              <a:off x="742775" y="4286791"/>
              <a:ext cx="5283851" cy="233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S1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50"/>
            <a:stretch>
              <a:fillRect/>
            </a:stretch>
          </p:blipFill>
          <p:spPr bwMode="auto">
            <a:xfrm>
              <a:off x="6463983" y="4212496"/>
              <a:ext cx="5283851" cy="242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033145" y="5514340"/>
            <a:ext cx="15227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他因引起的，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供给增加，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价格上涨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108450" y="5652770"/>
            <a:ext cx="15227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错误图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663180" y="5181600"/>
            <a:ext cx="206248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他因引起的，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供给减少，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价格上涨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541000" y="5181600"/>
            <a:ext cx="15227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他因引起的，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供给减少，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需求减少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价格不变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10968990" y="2033905"/>
            <a:ext cx="666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820" y="134620"/>
            <a:ext cx="6096000" cy="6235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rgbClr val="B50A09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cs"/>
              </a:defRPr>
            </a:lvl1pPr>
          </a:lstStyle>
          <a:p>
            <a:pPr lvl="0" algn="l">
              <a:buClrTx/>
              <a:buSzTx/>
              <a:buFontTx/>
            </a:pPr>
            <a:r>
              <a:rPr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美关税政策反噬自身、</a:t>
            </a:r>
            <a:r>
              <a:rPr sz="2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殃及民众</a:t>
            </a:r>
            <a:endParaRPr sz="2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9" grpId="0"/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1946"/>
</p:tagLst>
</file>

<file path=ppt/tags/tag101.xml><?xml version="1.0" encoding="utf-8"?>
<p:tagLst xmlns:p="http://schemas.openxmlformats.org/presentationml/2006/main">
  <p:tag name="AS_UNIQUEID" val="11946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AS_UNIQUEID" val="1649"/>
  <p:tag name="KSO_WM_FULL_TEXT_BEAUTIFY_COPY_ID" val="5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AS_UNIQUEID" val="1649"/>
  <p:tag name="KSO_WM_FULL_TEXT_BEAUTIFY_COPY_ID" val="5"/>
</p:tagLst>
</file>

<file path=ppt/tags/tag117.xml><?xml version="1.0" encoding="utf-8"?>
<p:tagLst xmlns:p="http://schemas.openxmlformats.org/presentationml/2006/main">
  <p:tag name="AS_UNIQUEID" val="1649"/>
  <p:tag name="KSO_WM_FULL_TEXT_BEAUTIFY_COPY_ID" val="5"/>
</p:tagLst>
</file>

<file path=ppt/tags/tag118.xml><?xml version="1.0" encoding="utf-8"?>
<p:tagLst xmlns:p="http://schemas.openxmlformats.org/presentationml/2006/main">
  <p:tag name="AS_UNIQUEID" val="1649"/>
  <p:tag name="KSO_WM_FULL_TEXT_BEAUTIFY_COPY_ID" val="5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649"/>
  <p:tag name="KSO_WM_FULL_TEXT_BEAUTIFY_COPY_ID" val="5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AS_UNIQUEID" val="1649"/>
  <p:tag name="KSO_WM_FULL_TEXT_BEAUTIFY_COPY_ID" val="5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AS_UNIQUEID" val="1649"/>
  <p:tag name="KSO_WM_FULL_TEXT_BEAUTIFY_COPY_ID" val="5"/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AS_UNIQUEID" val="1649"/>
  <p:tag name="KSO_WM_FULL_TEXT_BEAUTIFY_COPY_ID" val="5"/>
  <p:tag name="KSO_WM_BEAUTIFY_FLAG" val=""/>
</p:tagLst>
</file>

<file path=ppt/tags/tag129.xml><?xml version="1.0" encoding="utf-8"?>
<p:tagLst xmlns:p="http://schemas.openxmlformats.org/presentationml/2006/main">
  <p:tag name="AS_UNIQUEID" val="1649"/>
  <p:tag name="KSO_WM_FULL_TEXT_BEAUTIFY_COPY_ID" val="5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AS_UNIQUEID" val="1649"/>
  <p:tag name="KSO_WM_FULL_TEXT_BEAUTIFY_COPY_ID" val="5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AS_UNIQUEID" val="1649"/>
  <p:tag name="KSO_WM_FULL_TEXT_BEAUTIFY_COPY_ID" val="5"/>
</p:tagLst>
</file>

<file path=ppt/tags/tag134.xml><?xml version="1.0" encoding="utf-8"?>
<p:tagLst xmlns:p="http://schemas.openxmlformats.org/presentationml/2006/main">
  <p:tag name="AS_UNIQUEID" val="1649"/>
  <p:tag name="KSO_WM_FULL_TEXT_BEAUTIFY_COPY_ID" val="5"/>
</p:tagLst>
</file>

<file path=ppt/tags/tag135.xml><?xml version="1.0" encoding="utf-8"?>
<p:tagLst xmlns:p="http://schemas.openxmlformats.org/presentationml/2006/main">
  <p:tag name="AS_UNIQUEID" val="1649"/>
  <p:tag name="KSO_WM_FULL_TEXT_BEAUTIFY_COPY_ID" val="5"/>
</p:tagLst>
</file>

<file path=ppt/tags/tag136.xml><?xml version="1.0" encoding="utf-8"?>
<p:tagLst xmlns:p="http://schemas.openxmlformats.org/presentationml/2006/main">
  <p:tag name="AS_UNIQUEID" val="1649"/>
  <p:tag name="KSO_WM_FULL_TEXT_BEAUTIFY_COPY_ID" val="5"/>
</p:tagLst>
</file>

<file path=ppt/tags/tag137.xml><?xml version="1.0" encoding="utf-8"?>
<p:tagLst xmlns:p="http://schemas.openxmlformats.org/presentationml/2006/main">
  <p:tag name="COMMONDATA" val="eyJoZGlkIjoiYmUwOTQxNWY5ZjY4ZWZhZGI2NDdhYmQwM2JkZTRkYzg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AS_UNIQUEID" val="12081"/>
</p:tagLst>
</file>

<file path=ppt/tags/tag58.xml><?xml version="1.0" encoding="utf-8"?>
<p:tagLst xmlns:p="http://schemas.openxmlformats.org/presentationml/2006/main">
  <p:tag name="AS_UNIQUEID" val="12082"/>
</p:tagLst>
</file>

<file path=ppt/tags/tag59.xml><?xml version="1.0" encoding="utf-8"?>
<p:tagLst xmlns:p="http://schemas.openxmlformats.org/presentationml/2006/main">
  <p:tag name="AS_UNIQUEID" val="12083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AS_UNIQUEID" val="12084"/>
</p:tagLst>
</file>

<file path=ppt/tags/tag61.xml><?xml version="1.0" encoding="utf-8"?>
<p:tagLst xmlns:p="http://schemas.openxmlformats.org/presentationml/2006/main">
  <p:tag name="AS_UNIQUEID" val="275"/>
</p:tagLst>
</file>

<file path=ppt/tags/tag62.xml><?xml version="1.0" encoding="utf-8"?>
<p:tagLst xmlns:p="http://schemas.openxmlformats.org/presentationml/2006/main">
  <p:tag name="AS_UNIQUEID" val="276"/>
</p:tagLst>
</file>

<file path=ppt/tags/tag63.xml><?xml version="1.0" encoding="utf-8"?>
<p:tagLst xmlns:p="http://schemas.openxmlformats.org/presentationml/2006/main">
  <p:tag name="AS_UNIQUEID" val="1258"/>
</p:tagLst>
</file>

<file path=ppt/tags/tag64.xml><?xml version="1.0" encoding="utf-8"?>
<p:tagLst xmlns:p="http://schemas.openxmlformats.org/presentationml/2006/main">
  <p:tag name="AS_UNIQUEID" val="1259"/>
</p:tagLst>
</file>

<file path=ppt/tags/tag65.xml><?xml version="1.0" encoding="utf-8"?>
<p:tagLst xmlns:p="http://schemas.openxmlformats.org/presentationml/2006/main">
  <p:tag name="AS_UNIQUEID" val="126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2.xml><?xml version="1.0" encoding="utf-8"?>
<p:tagLst xmlns:p="http://schemas.openxmlformats.org/presentationml/2006/main">
  <p:tag name="AS_UNIQUEID" val="176"/>
  <p:tag name="KSO_WM_DIAGRAM_GROUP_CODE" val="l1-1"/>
  <p:tag name="KSO_WM_TAG_VERSION" val="1.0"/>
  <p:tag name="KSO_WM_TEMPLATE_CATEGORY" val="custom"/>
  <p:tag name="KSO_WM_TEMPLATE_INDEX" val="20200212"/>
  <p:tag name="KSO_WM_UNIT_COMPATIBLE" val="0"/>
  <p:tag name="KSO_WM_UNIT_DIAGRAM_ISNUMVISUAL" val="0"/>
  <p:tag name="KSO_WM_UNIT_DIAGRAM_ISREFERUNIT" val="0"/>
  <p:tag name="KSO_WM_UNIT_HIGHLIGHT" val="0"/>
  <p:tag name="KSO_WM_UNIT_ID" val="custom20200212_4*a*1"/>
  <p:tag name="KSO_WM_UNIT_ISCONTENTSTITLE" val="1"/>
  <p:tag name="KSO_WM_UNIT_ISNUMDGMTITLE" val="0"/>
  <p:tag name="KSO_WM_UNIT_LAYERLEVEL" val="1"/>
  <p:tag name="KSO_WM_UNIT_NOCLEAR" val="0"/>
  <p:tag name="KSO_WM_UNIT_PRESET_TEXT" val="目 录"/>
  <p:tag name="KSO_WM_UNIT_TEXT_FILL_FORE_SCHEMECOLOR_INDEX" val="5"/>
  <p:tag name="KSO_WM_UNIT_TEXT_FILL_TYPE" val="1"/>
  <p:tag name="KSO_WM_UNIT_USESOURCEFORMAT_APPLY" val="1"/>
  <p:tag name="KSO_WM_UNIT_VALUE" val="2"/>
  <p:tag name="KSO_WM_BEAUTIFY_FLAG" val=""/>
</p:tagLst>
</file>

<file path=ppt/tags/tag7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74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AS_UNIQUEID" val="116"/>
</p:tagLst>
</file>

<file path=ppt/tags/tag77.xml><?xml version="1.0" encoding="utf-8"?>
<p:tagLst xmlns:p="http://schemas.openxmlformats.org/presentationml/2006/main">
  <p:tag name="AS_UNIQUEID" val="117"/>
</p:tagLst>
</file>

<file path=ppt/tags/tag78.xml><?xml version="1.0" encoding="utf-8"?>
<p:tagLst xmlns:p="http://schemas.openxmlformats.org/presentationml/2006/main">
  <p:tag name="AS_UNIQUEID" val="17240"/>
</p:tagLst>
</file>

<file path=ppt/tags/tag79.xml><?xml version="1.0" encoding="utf-8"?>
<p:tagLst xmlns:p="http://schemas.openxmlformats.org/presentationml/2006/main">
  <p:tag name="AS_UNIQUEID" val="1724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7240"/>
</p:tagLst>
</file>

<file path=ppt/tags/tag81.xml><?xml version="1.0" encoding="utf-8"?>
<p:tagLst xmlns:p="http://schemas.openxmlformats.org/presentationml/2006/main">
  <p:tag name="AS_UNIQUEID" val="17237"/>
</p:tagLst>
</file>

<file path=ppt/tags/tag82.xml><?xml version="1.0" encoding="utf-8"?>
<p:tagLst xmlns:p="http://schemas.openxmlformats.org/presentationml/2006/main">
  <p:tag name="AS_UNIQUEID" val="9426"/>
</p:tagLst>
</file>

<file path=ppt/tags/tag83.xml><?xml version="1.0" encoding="utf-8"?>
<p:tagLst xmlns:p="http://schemas.openxmlformats.org/presentationml/2006/main">
  <p:tag name="AS_UNIQUEID" val="10148"/>
</p:tagLst>
</file>

<file path=ppt/tags/tag84.xml><?xml version="1.0" encoding="utf-8"?>
<p:tagLst xmlns:p="http://schemas.openxmlformats.org/presentationml/2006/main">
  <p:tag name="AS_UNIQUEID" val="10150"/>
</p:tagLst>
</file>

<file path=ppt/tags/tag85.xml><?xml version="1.0" encoding="utf-8"?>
<p:tagLst xmlns:p="http://schemas.openxmlformats.org/presentationml/2006/main">
  <p:tag name="AS_UNIQUEID" val="10153"/>
</p:tagLst>
</file>

<file path=ppt/tags/tag86.xml><?xml version="1.0" encoding="utf-8"?>
<p:tagLst xmlns:p="http://schemas.openxmlformats.org/presentationml/2006/main">
  <p:tag name="AS_UNIQUEID" val="10154"/>
</p:tagLst>
</file>

<file path=ppt/tags/tag87.xml><?xml version="1.0" encoding="utf-8"?>
<p:tagLst xmlns:p="http://schemas.openxmlformats.org/presentationml/2006/main">
  <p:tag name="AS_UNIQUEID" val="10157"/>
</p:tagLst>
</file>

<file path=ppt/tags/tag88.xml><?xml version="1.0" encoding="utf-8"?>
<p:tagLst xmlns:p="http://schemas.openxmlformats.org/presentationml/2006/main">
  <p:tag name="AS_UNIQUEID" val="10158"/>
</p:tagLst>
</file>

<file path=ppt/tags/tag89.xml><?xml version="1.0" encoding="utf-8"?>
<p:tagLst xmlns:p="http://schemas.openxmlformats.org/presentationml/2006/main">
  <p:tag name="AS_UNIQUEID" val="1015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0160"/>
</p:tagLst>
</file>

<file path=ppt/tags/tag91.xml><?xml version="1.0" encoding="utf-8"?>
<p:tagLst xmlns:p="http://schemas.openxmlformats.org/presentationml/2006/main">
  <p:tag name="AS_UNIQUEID" val="10166"/>
</p:tagLst>
</file>

<file path=ppt/tags/tag92.xml><?xml version="1.0" encoding="utf-8"?>
<p:tagLst xmlns:p="http://schemas.openxmlformats.org/presentationml/2006/main">
  <p:tag name="AS_UNIQUEID" val="10169"/>
</p:tagLst>
</file>

<file path=ppt/tags/tag93.xml><?xml version="1.0" encoding="utf-8"?>
<p:tagLst xmlns:p="http://schemas.openxmlformats.org/presentationml/2006/main">
  <p:tag name="AS_UNIQUEID" val="10148"/>
</p:tagLst>
</file>

<file path=ppt/tags/tag94.xml><?xml version="1.0" encoding="utf-8"?>
<p:tagLst xmlns:p="http://schemas.openxmlformats.org/presentationml/2006/main">
  <p:tag name="AS_UNIQUEID" val="17237"/>
</p:tagLst>
</file>

<file path=ppt/tags/tag95.xml><?xml version="1.0" encoding="utf-8"?>
<p:tagLst xmlns:p="http://schemas.openxmlformats.org/presentationml/2006/main">
  <p:tag name="AS_UNIQUEID" val="8256"/>
</p:tagLst>
</file>

<file path=ppt/tags/tag96.xml><?xml version="1.0" encoding="utf-8"?>
<p:tagLst xmlns:p="http://schemas.openxmlformats.org/presentationml/2006/main">
  <p:tag name="AS_UNIQUEID" val="8265"/>
</p:tagLst>
</file>

<file path=ppt/tags/tag97.xml><?xml version="1.0" encoding="utf-8"?>
<p:tagLst xmlns:p="http://schemas.openxmlformats.org/presentationml/2006/main">
  <p:tag name="AS_UNIQUEID" val="8260"/>
</p:tagLst>
</file>

<file path=ppt/tags/tag98.xml><?xml version="1.0" encoding="utf-8"?>
<p:tagLst xmlns:p="http://schemas.openxmlformats.org/presentationml/2006/main">
  <p:tag name="AS_UNIQUEID" val="12071"/>
</p:tagLst>
</file>

<file path=ppt/tags/tag99.xml><?xml version="1.0" encoding="utf-8"?>
<p:tagLst xmlns:p="http://schemas.openxmlformats.org/presentationml/2006/main">
  <p:tag name="AS_UNIQUEID" val="11943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4355</Words>
  <Application>WPS 演示</Application>
  <PresentationFormat>宽屏</PresentationFormat>
  <Paragraphs>285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楷体</vt:lpstr>
      <vt:lpstr>微软雅黑</vt:lpstr>
      <vt:lpstr>汉仪雅酷黑 55W</vt:lpstr>
      <vt:lpstr>黑体</vt:lpstr>
      <vt:lpstr>华文新魏</vt:lpstr>
      <vt:lpstr>Arial</vt:lpstr>
      <vt:lpstr>Arial Unicode MS</vt:lpstr>
      <vt:lpstr>Calibri</vt:lpstr>
      <vt:lpstr>微软雅黑 Light</vt:lpstr>
      <vt:lpstr>WPS</vt:lpstr>
      <vt:lpstr>1_WPS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杨也</cp:lastModifiedBy>
  <cp:revision>86</cp:revision>
  <dcterms:created xsi:type="dcterms:W3CDTF">2023-08-09T12:44:00Z</dcterms:created>
  <dcterms:modified xsi:type="dcterms:W3CDTF">2025-04-16T03:05:44Z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93E500795DC9410ABAE765F5BB47A152_13</vt:lpwstr>
  </property>
  <property fmtid="{D5CDD505-2E9C-101B-9397-08002B2CF9AE}" pid="3" name="KSOProductBuildVer">
    <vt:lpwstr>2052-12.1.0.20305</vt:lpwstr>
  </property>
</Properties>
</file>