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2" r:id="rId3"/>
    <p:sldId id="483" r:id="rId5"/>
    <p:sldId id="264" r:id="rId6"/>
    <p:sldId id="366" r:id="rId7"/>
    <p:sldId id="365" r:id="rId8"/>
    <p:sldId id="261" r:id="rId9"/>
    <p:sldId id="262" r:id="rId10"/>
    <p:sldId id="263" r:id="rId11"/>
    <p:sldId id="265" r:id="rId12"/>
    <p:sldId id="486" r:id="rId13"/>
    <p:sldId id="274" r:id="rId14"/>
    <p:sldId id="275" r:id="rId15"/>
    <p:sldId id="521" r:id="rId16"/>
    <p:sldId id="484" r:id="rId17"/>
    <p:sldId id="485" r:id="rId18"/>
    <p:sldId id="522" r:id="rId19"/>
    <p:sldId id="523" r:id="rId20"/>
    <p:sldId id="524" r:id="rId21"/>
    <p:sldId id="280" r:id="rId22"/>
    <p:sldId id="525" r:id="rId23"/>
    <p:sldId id="526" r:id="rId24"/>
    <p:sldId id="527" r:id="rId25"/>
    <p:sldId id="282" r:id="rId26"/>
    <p:sldId id="466" r:id="rId27"/>
    <p:sldId id="548" r:id="rId28"/>
    <p:sldId id="465" r:id="rId29"/>
    <p:sldId id="529" r:id="rId30"/>
    <p:sldId id="289" r:id="rId31"/>
    <p:sldId id="551" r:id="rId32"/>
    <p:sldId id="552" r:id="rId33"/>
    <p:sldId id="290" r:id="rId34"/>
    <p:sldId id="467" r:id="rId35"/>
    <p:sldId id="568" r:id="rId36"/>
    <p:sldId id="468" r:id="rId37"/>
    <p:sldId id="553" r:id="rId38"/>
    <p:sldId id="569" r:id="rId39"/>
    <p:sldId id="294" r:id="rId40"/>
    <p:sldId id="296" r:id="rId41"/>
    <p:sldId id="470" r:id="rId42"/>
    <p:sldId id="571" r:id="rId43"/>
    <p:sldId id="298" r:id="rId44"/>
    <p:sldId id="572" r:id="rId45"/>
    <p:sldId id="570" r:id="rId46"/>
    <p:sldId id="302" r:id="rId47"/>
    <p:sldId id="303" r:id="rId48"/>
    <p:sldId id="319" r:id="rId49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admin" initials="a" lastIdx="0" clrIdx="0"/>
  <p:cmAuthor id="2" name="weihua" initials="w" lastIdx="0" clrIdx="1"/>
  <p:cmAuthor id="3" name="翟宏帅" initials="翟" lastIdx="0" clrIdx="0"/>
  <p:cmAuthor id="4" name="作者" initials="A" lastIdx="0" clrIdx="3"/>
  <p:cmAuthor id="5" name="wangdanyang" initials="w" lastIdx="0" clrIdx="5"/>
  <p:cmAuthor id="6" name="1206988966@qq.com" initials="1" lastIdx="0" clrIdx="2"/>
  <p:cmAuthor id="7" name="姜伟光" initials="姜" lastIdx="0" clrIdx="0"/>
  <p:cmAuthor id="8" name="ming qiu" initials="m" lastIdx="0" clrIdx="1"/>
  <p:cmAuthor id="9" name="chenl" initials="c" lastIdx="0" clrIdx="0"/>
  <p:cmAuthor id="10" name="Administrator" initials="A" lastIdx="0" clrIdx="9"/>
  <p:cmAuthor id="11" name="86137" initials="8" lastIdx="0" clrIdx="10"/>
  <p:cmAuthor id="12" name="Lenovo" initials="L" lastIdx="0" clrIdx="11"/>
  <p:cmAuthor id="14" name="coocaa" initials="c" lastIdx="0" clrIdx="13"/>
  <p:cmAuthor id="13" name="asus1" initials="a" lastIdx="0" clrIdx="12"/>
  <p:cmAuthor id="15" name="Vivian Liu" initials="" lastIdx="0" clrIdx="1"/>
  <p:cmAuthor id="16" name="刘浩" initials="" lastIdx="0" clrIdx="0"/>
  <p:cmAuthor id="17" name="孙宇婷" initials="" lastIdx="0" clrIdx="21"/>
  <p:cmAuthor id="19" name="Windows 用户" initials="" lastIdx="0" clrIdx="0"/>
  <p:cmAuthor id="20" name="ASUS" initials="" lastIdx="0" clrIdx="0"/>
  <p:cmAuthor id="21" name="li marry" initials="" lastIdx="0" clrIdx="0"/>
  <p:cmAuthor id="76" name="叶 思冰" initials="叶" lastIdx="0" clrIdx="25"/>
  <p:cmAuthor id="24" name="古" initials="" lastIdx="0" clrIdx="24"/>
  <p:cmAuthor id="25" name="李彦利" initials="" lastIdx="0" clrIdx="25"/>
  <p:cmAuthor id="26" name="刘刘" initials="" lastIdx="0" clrIdx="20"/>
  <p:cmAuthor id="18" name="未知用户1" initials="未知用户1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48" y="116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gs" Target="tags/tag602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601.xml"/><Relationship Id="rId5" Type="http://schemas.openxmlformats.org/officeDocument/2006/relationships/tags" Target="../tags/tag600.xml"/><Relationship Id="rId4" Type="http://schemas.openxmlformats.org/officeDocument/2006/relationships/tags" Target="../tags/tag599.xml"/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4" Type="http://schemas.openxmlformats.org/officeDocument/2006/relationships/tags" Target="../tags/tag496.xml"/><Relationship Id="rId3" Type="http://schemas.openxmlformats.org/officeDocument/2006/relationships/tags" Target="../tags/tag4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512.xml"/><Relationship Id="rId4" Type="http://schemas.openxmlformats.org/officeDocument/2006/relationships/tags" Target="../tags/tag511.xml"/><Relationship Id="rId3" Type="http://schemas.openxmlformats.org/officeDocument/2006/relationships/tags" Target="../tags/tag51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4" Type="http://schemas.openxmlformats.org/officeDocument/2006/relationships/tags" Target="../tags/tag587.xml"/><Relationship Id="rId3" Type="http://schemas.openxmlformats.org/officeDocument/2006/relationships/tags" Target="../tags/tag5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C75BC-847C-4F83-9AE3-DC3F6F592E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468F6A8-3BC0-46F2-8CFA-A8B06BC4CD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4104B94B-3943-4D83-B90E-9CDA77096D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468F6A8-3BC0-46F2-8CFA-A8B06BC4CD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468F6A8-3BC0-46F2-8CFA-A8B06BC4CD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E5F522D-8F89-4A60-BF3F-97745CE2D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4664F1-FC7B-4D37-AA0F-0332829D1B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 userDrawn="1">
            <p:custDataLst>
              <p:tags r:id="rId2"/>
            </p:custDataLst>
          </p:nvPr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31" title="图像"/>
          <p:cNvSpPr>
            <a:spLocks noGrp="1"/>
          </p:cNvSpPr>
          <p:nvPr>
            <p:ph type="pic" sz="quarter" idx="13" hasCustomPrompt="1"/>
            <p:custDataLst>
              <p:tags r:id="rId3"/>
            </p:custDataLst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CN" altLang="en-US" noProof="0"/>
              <a:t>将图像插入或拖放到此处</a:t>
            </a:r>
            <a:endParaRPr lang="zh-CN" altLang="en-US" noProof="0"/>
          </a:p>
        </p:txBody>
      </p:sp>
      <p:cxnSp>
        <p:nvCxnSpPr>
          <p:cNvPr id="6" name="直接连接符​​(S) 5"/>
          <p:cNvCxnSpPr/>
          <p:nvPr userDrawn="1">
            <p:custDataLst>
              <p:tags r:id="rId4"/>
            </p:custDataLst>
          </p:nvPr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 title="标题 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在此处添加描述</a:t>
            </a:r>
            <a:endParaRPr lang="zh-CN" altLang="en-US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【正文】一部分"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4511643" y="6597582"/>
            <a:ext cx="75128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79"/>
          <p:cNvCxnSpPr/>
          <p:nvPr userDrawn="1"/>
        </p:nvCxnSpPr>
        <p:spPr bwMode="auto">
          <a:xfrm>
            <a:off x="191135" y="764540"/>
            <a:ext cx="4968876" cy="0"/>
          </a:xfrm>
          <a:prstGeom prst="straightConnector1">
            <a:avLst/>
          </a:prstGeom>
          <a:ln w="635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校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4285" y="5080"/>
            <a:ext cx="759460" cy="75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image" Target="file:///D:\qq&#25991;&#20214;\712321467\Image\C2C\Image2\%7b75232B38-A165-1FB7-499C-2E1C792CACB5%7d.png" TargetMode="External"/><Relationship Id="rId24" Type="http://schemas.openxmlformats.org/officeDocument/2006/relationships/image" Target="../media/image3.png"/><Relationship Id="rId23" Type="http://schemas.openxmlformats.org/officeDocument/2006/relationships/tags" Target="../tags/tag70.xml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73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20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3" Type="http://schemas.openxmlformats.org/officeDocument/2006/relationships/slideLayout" Target="../slideLayouts/slideLayout16.xml"/><Relationship Id="rId22" Type="http://schemas.openxmlformats.org/officeDocument/2006/relationships/tags" Target="../tags/tag232.xml"/><Relationship Id="rId21" Type="http://schemas.openxmlformats.org/officeDocument/2006/relationships/tags" Target="../tags/tag231.xml"/><Relationship Id="rId20" Type="http://schemas.openxmlformats.org/officeDocument/2006/relationships/tags" Target="../tags/tag230.xml"/><Relationship Id="rId2" Type="http://schemas.openxmlformats.org/officeDocument/2006/relationships/tags" Target="../tags/tag213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image" Target="../media/image10.png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237.xml"/><Relationship Id="rId5" Type="http://schemas.openxmlformats.org/officeDocument/2006/relationships/image" Target="../media/image11.png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57.xml"/><Relationship Id="rId1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image" Target="../media/image12.png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306.xml"/><Relationship Id="rId1" Type="http://schemas.openxmlformats.org/officeDocument/2006/relationships/tags" Target="../tags/tag29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30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322.xml"/><Relationship Id="rId7" Type="http://schemas.openxmlformats.org/officeDocument/2006/relationships/image" Target="../media/image13.png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tags" Target="../tags/tag32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360.xml"/><Relationship Id="rId14" Type="http://schemas.openxmlformats.org/officeDocument/2006/relationships/tags" Target="../tags/tag359.xml"/><Relationship Id="rId13" Type="http://schemas.openxmlformats.org/officeDocument/2006/relationships/tags" Target="../tags/tag358.xml"/><Relationship Id="rId12" Type="http://schemas.openxmlformats.org/officeDocument/2006/relationships/tags" Target="../tags/tag357.xml"/><Relationship Id="rId11" Type="http://schemas.openxmlformats.org/officeDocument/2006/relationships/tags" Target="../tags/tag356.xml"/><Relationship Id="rId10" Type="http://schemas.openxmlformats.org/officeDocument/2006/relationships/tags" Target="../tags/tag355.xml"/><Relationship Id="rId1" Type="http://schemas.openxmlformats.org/officeDocument/2006/relationships/tags" Target="../tags/tag34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image" Target="../media/image14.png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7" Type="http://schemas.openxmlformats.org/officeDocument/2006/relationships/slideLayout" Target="../slideLayouts/slideLayout16.xml"/><Relationship Id="rId26" Type="http://schemas.openxmlformats.org/officeDocument/2006/relationships/tags" Target="../tags/tag385.xml"/><Relationship Id="rId25" Type="http://schemas.openxmlformats.org/officeDocument/2006/relationships/tags" Target="../tags/tag384.xml"/><Relationship Id="rId24" Type="http://schemas.openxmlformats.org/officeDocument/2006/relationships/tags" Target="../tags/tag383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tags" Target="../tags/tag362.xml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6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image" Target="../media/image14.png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image" Target="../media/image15.png"/><Relationship Id="rId2" Type="http://schemas.openxmlformats.org/officeDocument/2006/relationships/tags" Target="../tags/tag394.xml"/><Relationship Id="rId17" Type="http://schemas.openxmlformats.org/officeDocument/2006/relationships/notesSlide" Target="../notesSlides/notesSlide12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tags" Target="../tags/tag393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412.xml"/><Relationship Id="rId5" Type="http://schemas.openxmlformats.org/officeDocument/2006/relationships/image" Target="../media/image16.jpeg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image" Target="../media/image17.png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430.xml"/><Relationship Id="rId14" Type="http://schemas.openxmlformats.org/officeDocument/2006/relationships/tags" Target="../tags/tag429.xml"/><Relationship Id="rId13" Type="http://schemas.openxmlformats.org/officeDocument/2006/relationships/tags" Target="../tags/tag428.xml"/><Relationship Id="rId12" Type="http://schemas.openxmlformats.org/officeDocument/2006/relationships/tags" Target="../tags/tag427.xml"/><Relationship Id="rId11" Type="http://schemas.openxmlformats.org/officeDocument/2006/relationships/tags" Target="../tags/tag426.xml"/><Relationship Id="rId10" Type="http://schemas.openxmlformats.org/officeDocument/2006/relationships/image" Target="../media/image14.png"/><Relationship Id="rId1" Type="http://schemas.openxmlformats.org/officeDocument/2006/relationships/tags" Target="../tags/tag418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8" Type="http://schemas.openxmlformats.org/officeDocument/2006/relationships/slideLayout" Target="../slideLayouts/slideLayout16.xml"/><Relationship Id="rId17" Type="http://schemas.openxmlformats.org/officeDocument/2006/relationships/tags" Target="../tags/tag447.xml"/><Relationship Id="rId16" Type="http://schemas.openxmlformats.org/officeDocument/2006/relationships/tags" Target="../tags/tag446.xml"/><Relationship Id="rId15" Type="http://schemas.openxmlformats.org/officeDocument/2006/relationships/tags" Target="../tags/tag445.xml"/><Relationship Id="rId14" Type="http://schemas.openxmlformats.org/officeDocument/2006/relationships/tags" Target="../tags/tag444.xml"/><Relationship Id="rId13" Type="http://schemas.openxmlformats.org/officeDocument/2006/relationships/tags" Target="../tags/tag443.xml"/><Relationship Id="rId12" Type="http://schemas.openxmlformats.org/officeDocument/2006/relationships/tags" Target="../tags/tag442.xml"/><Relationship Id="rId11" Type="http://schemas.openxmlformats.org/officeDocument/2006/relationships/tags" Target="../tags/tag441.xml"/><Relationship Id="rId10" Type="http://schemas.openxmlformats.org/officeDocument/2006/relationships/tags" Target="../tags/tag440.xml"/><Relationship Id="rId1" Type="http://schemas.openxmlformats.org/officeDocument/2006/relationships/tags" Target="../tags/tag43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462.xml"/><Relationship Id="rId14" Type="http://schemas.openxmlformats.org/officeDocument/2006/relationships/tags" Target="../tags/tag461.xml"/><Relationship Id="rId13" Type="http://schemas.openxmlformats.org/officeDocument/2006/relationships/tags" Target="../tags/tag460.xml"/><Relationship Id="rId12" Type="http://schemas.openxmlformats.org/officeDocument/2006/relationships/tags" Target="../tags/tag45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tags" Target="../tags/tag448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image" Target="../media/image14.png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9" Type="http://schemas.openxmlformats.org/officeDocument/2006/relationships/slideLayout" Target="../slideLayouts/slideLayout16.xml"/><Relationship Id="rId28" Type="http://schemas.openxmlformats.org/officeDocument/2006/relationships/tags" Target="../tags/tag489.xml"/><Relationship Id="rId27" Type="http://schemas.openxmlformats.org/officeDocument/2006/relationships/tags" Target="../tags/tag488.xml"/><Relationship Id="rId26" Type="http://schemas.openxmlformats.org/officeDocument/2006/relationships/tags" Target="../tags/tag487.xml"/><Relationship Id="rId25" Type="http://schemas.openxmlformats.org/officeDocument/2006/relationships/tags" Target="../tags/tag486.xml"/><Relationship Id="rId24" Type="http://schemas.openxmlformats.org/officeDocument/2006/relationships/tags" Target="../tags/tag485.xml"/><Relationship Id="rId23" Type="http://schemas.openxmlformats.org/officeDocument/2006/relationships/tags" Target="../tags/tag484.xml"/><Relationship Id="rId22" Type="http://schemas.openxmlformats.org/officeDocument/2006/relationships/tags" Target="../tags/tag483.xml"/><Relationship Id="rId21" Type="http://schemas.openxmlformats.org/officeDocument/2006/relationships/tags" Target="../tags/tag482.xml"/><Relationship Id="rId20" Type="http://schemas.openxmlformats.org/officeDocument/2006/relationships/tags" Target="../tags/tag481.xml"/><Relationship Id="rId2" Type="http://schemas.openxmlformats.org/officeDocument/2006/relationships/tags" Target="../tags/tag464.xml"/><Relationship Id="rId19" Type="http://schemas.openxmlformats.org/officeDocument/2006/relationships/tags" Target="../tags/tag480.xml"/><Relationship Id="rId18" Type="http://schemas.openxmlformats.org/officeDocument/2006/relationships/tags" Target="../tags/tag479.xml"/><Relationship Id="rId17" Type="http://schemas.openxmlformats.org/officeDocument/2006/relationships/tags" Target="../tags/tag478.xml"/><Relationship Id="rId16" Type="http://schemas.openxmlformats.org/officeDocument/2006/relationships/tags" Target="../tags/tag477.xml"/><Relationship Id="rId15" Type="http://schemas.openxmlformats.org/officeDocument/2006/relationships/tags" Target="../tags/tag476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tags" Target="../tags/tag4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6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509.xml"/><Relationship Id="rId12" Type="http://schemas.openxmlformats.org/officeDocument/2006/relationships/tags" Target="../tags/tag508.xml"/><Relationship Id="rId11" Type="http://schemas.openxmlformats.org/officeDocument/2006/relationships/tags" Target="../tags/tag507.xml"/><Relationship Id="rId10" Type="http://schemas.openxmlformats.org/officeDocument/2006/relationships/tags" Target="../tags/tag506.xml"/><Relationship Id="rId1" Type="http://schemas.openxmlformats.org/officeDocument/2006/relationships/tags" Target="../tags/tag497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519.xml"/><Relationship Id="rId7" Type="http://schemas.openxmlformats.org/officeDocument/2006/relationships/image" Target="../media/image18.png"/><Relationship Id="rId6" Type="http://schemas.openxmlformats.org/officeDocument/2006/relationships/tags" Target="../tags/tag518.xml"/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7" Type="http://schemas.openxmlformats.org/officeDocument/2006/relationships/slideLayout" Target="../slideLayouts/slideLayout16.xml"/><Relationship Id="rId16" Type="http://schemas.openxmlformats.org/officeDocument/2006/relationships/tags" Target="../tags/tag526.xml"/><Relationship Id="rId15" Type="http://schemas.openxmlformats.org/officeDocument/2006/relationships/tags" Target="../tags/tag525.xml"/><Relationship Id="rId14" Type="http://schemas.openxmlformats.org/officeDocument/2006/relationships/tags" Target="../tags/tag524.xml"/><Relationship Id="rId13" Type="http://schemas.openxmlformats.org/officeDocument/2006/relationships/tags" Target="../tags/tag52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tags" Target="../tags/tag513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535.xml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541.xml"/><Relationship Id="rId14" Type="http://schemas.openxmlformats.org/officeDocument/2006/relationships/tags" Target="../tags/tag540.xml"/><Relationship Id="rId13" Type="http://schemas.openxmlformats.org/officeDocument/2006/relationships/tags" Target="../tags/tag539.xml"/><Relationship Id="rId12" Type="http://schemas.openxmlformats.org/officeDocument/2006/relationships/tags" Target="../tags/tag538.xml"/><Relationship Id="rId11" Type="http://schemas.openxmlformats.org/officeDocument/2006/relationships/tags" Target="../tags/tag537.xml"/><Relationship Id="rId10" Type="http://schemas.openxmlformats.org/officeDocument/2006/relationships/tags" Target="../tags/tag536.xml"/><Relationship Id="rId1" Type="http://schemas.openxmlformats.org/officeDocument/2006/relationships/tags" Target="../tags/tag527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556.xml"/><Relationship Id="rId14" Type="http://schemas.openxmlformats.org/officeDocument/2006/relationships/tags" Target="../tags/tag555.xml"/><Relationship Id="rId13" Type="http://schemas.openxmlformats.org/officeDocument/2006/relationships/tags" Target="../tags/tag554.xml"/><Relationship Id="rId12" Type="http://schemas.openxmlformats.org/officeDocument/2006/relationships/tags" Target="../tags/tag553.xml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tags" Target="../tags/tag54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0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6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570.xml"/><Relationship Id="rId5" Type="http://schemas.openxmlformats.org/officeDocument/2006/relationships/tags" Target="../tags/tag569.xml"/><Relationship Id="rId4" Type="http://schemas.openxmlformats.org/officeDocument/2006/relationships/tags" Target="../tags/tag568.xml"/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tags" Target="../tags/tag574.xml"/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578.xml"/><Relationship Id="rId5" Type="http://schemas.openxmlformats.org/officeDocument/2006/relationships/image" Target="../media/image20.emf"/><Relationship Id="rId4" Type="http://schemas.openxmlformats.org/officeDocument/2006/relationships/package" Target="../embeddings/Document1.docx"/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tags" Target="../tags/tag575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585.xml"/><Relationship Id="rId4" Type="http://schemas.openxmlformats.org/officeDocument/2006/relationships/tags" Target="../tags/tag584.xml"/><Relationship Id="rId3" Type="http://schemas.openxmlformats.org/officeDocument/2006/relationships/tags" Target="../tags/tag583.xml"/><Relationship Id="rId2" Type="http://schemas.openxmlformats.org/officeDocument/2006/relationships/tags" Target="../tags/tag582.xml"/><Relationship Id="rId1" Type="http://schemas.openxmlformats.org/officeDocument/2006/relationships/tags" Target="../tags/tag58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595.xml"/><Relationship Id="rId8" Type="http://schemas.openxmlformats.org/officeDocument/2006/relationships/image" Target="../media/image21.png"/><Relationship Id="rId7" Type="http://schemas.openxmlformats.org/officeDocument/2006/relationships/tags" Target="../tags/tag594.xml"/><Relationship Id="rId6" Type="http://schemas.openxmlformats.org/officeDocument/2006/relationships/tags" Target="../tags/tag593.xml"/><Relationship Id="rId5" Type="http://schemas.openxmlformats.org/officeDocument/2006/relationships/tags" Target="../tags/tag592.xml"/><Relationship Id="rId4" Type="http://schemas.openxmlformats.org/officeDocument/2006/relationships/tags" Target="../tags/tag591.xml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0" Type="http://schemas.openxmlformats.org/officeDocument/2006/relationships/slideLayout" Target="../slideLayouts/slideLayout16.xml"/><Relationship Id="rId1" Type="http://schemas.openxmlformats.org/officeDocument/2006/relationships/tags" Target="../tags/tag5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17.xml"/><Relationship Id="rId7" Type="http://schemas.openxmlformats.org/officeDocument/2006/relationships/image" Target="../media/image8.png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tags" Target="../tags/tag11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16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2" descr="红鸟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022" r="83168"/>
          <a:stretch>
            <a:fillRect/>
          </a:stretch>
        </p:blipFill>
        <p:spPr bwMode="auto">
          <a:xfrm>
            <a:off x="10608632" y="6021625"/>
            <a:ext cx="587779" cy="37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3" descr="红鸟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73" b="-8168"/>
          <a:stretch>
            <a:fillRect/>
          </a:stretch>
        </p:blipFill>
        <p:spPr bwMode="auto">
          <a:xfrm>
            <a:off x="10983178" y="5733576"/>
            <a:ext cx="553470" cy="33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1737" y="3765089"/>
            <a:ext cx="1093540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复合判断的演绎推理方法</a:t>
            </a:r>
            <a:endParaRPr lang="zh-CN" altLang="en-US" sz="54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508404" y="1811907"/>
            <a:ext cx="1462109" cy="109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112783" y="1811909"/>
            <a:ext cx="1462109" cy="1094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453876" y="1517503"/>
            <a:ext cx="9237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第六课  </a:t>
            </a:r>
            <a:endParaRPr lang="zh-CN" altLang="en-US" sz="4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掌握演绎推理方法</a:t>
            </a:r>
            <a:endParaRPr lang="zh-CN" altLang="en-US" sz="4800" b="1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214631" y="1035685"/>
            <a:ext cx="11176635" cy="400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0" algn="l" fontAlgn="auto">
              <a:lnSpc>
                <a:spcPct val="160000"/>
              </a:lnSpc>
              <a:buClrTx/>
              <a:buSzTx/>
              <a:buFontTx/>
            </a:pPr>
            <a:r>
              <a:rPr lang="en-US" altLang="zh-CN" sz="2800" b="1">
                <a:sym typeface="微软雅黑" panose="020B0503020204020204" charset="-122"/>
              </a:rPr>
              <a:t>1</a:t>
            </a:r>
            <a:r>
              <a:rPr lang="zh-CN" altLang="en-US" sz="2800" b="1">
                <a:sym typeface="微软雅黑" panose="020B0503020204020204" charset="-122"/>
              </a:rPr>
              <a:t>、</a:t>
            </a:r>
            <a:r>
              <a:rPr lang="en-US" altLang="en-US" sz="2800" b="1" smtClean="0">
                <a:solidFill>
                  <a:schemeClr val="tx1"/>
                </a:solidFill>
                <a:cs typeface="微软雅黑" panose="020B0503020204020204" charset="-122"/>
                <a:sym typeface="微软雅黑" panose="020B0503020204020204" charset="-122"/>
              </a:rPr>
              <a:t>选言推理的</a:t>
            </a:r>
            <a:r>
              <a:rPr lang="zh-CN" altLang="en-US" sz="2800" b="1">
                <a:solidFill>
                  <a:srgbClr val="0070C0"/>
                </a:solidFill>
                <a:sym typeface="微软雅黑" panose="020B0503020204020204" charset="-122"/>
              </a:rPr>
              <a:t>必要性</a:t>
            </a:r>
            <a:r>
              <a:rPr lang="zh-CN" altLang="en-US" sz="2800">
                <a:sym typeface="微软雅黑" panose="020B0503020204020204" charset="-122"/>
              </a:rPr>
              <a:t>：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幼圆" panose="02010509060101010101" charset="-122"/>
                <a:sym typeface="微软雅黑" panose="020B0503020204020204" charset="-122"/>
              </a:rPr>
              <a:t>事物存在的</a:t>
            </a:r>
            <a:r>
              <a:rPr lang="en-US" altLang="zh-CN" sz="2800" b="1" err="1">
                <a:solidFill>
                  <a:srgbClr val="FF0000"/>
                </a:solidFill>
                <a:cs typeface="幼圆" panose="02010509060101010101" charset="-122"/>
                <a:sym typeface="微软雅黑" panose="020B0503020204020204" charset="-122"/>
              </a:rPr>
              <a:t>可能情况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幼圆" panose="02010509060101010101" charset="-122"/>
                <a:sym typeface="微软雅黑" panose="020B0503020204020204" charset="-122"/>
              </a:rPr>
              <a:t>多种多样，人们不可能对其中的每种情况都通过实践来认识，这就需要运用选言推理，在事物诸多可能情况中</a:t>
            </a:r>
            <a:r>
              <a:rPr lang="en-US" altLang="zh-CN" sz="2800" b="1" err="1">
                <a:solidFill>
                  <a:srgbClr val="FF0000"/>
                </a:solidFill>
                <a:cs typeface="幼圆" panose="02010509060101010101" charset="-122"/>
                <a:sym typeface="微软雅黑" panose="020B0503020204020204" charset="-122"/>
              </a:rPr>
              <a:t>作出某种选择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幼圆" panose="02010509060101010101" charset="-122"/>
                <a:sym typeface="微软雅黑" panose="020B0503020204020204" charset="-122"/>
              </a:rPr>
              <a:t>。</a:t>
            </a:r>
            <a:endParaRPr lang="en-US" altLang="zh-CN" sz="2400" b="1" err="1">
              <a:solidFill>
                <a:srgbClr val="2111EF"/>
              </a:solidFill>
              <a:cs typeface="幼圆" panose="02010509060101010101" charset="-122"/>
              <a:sym typeface="微软雅黑" panose="020B0503020204020204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en-US" altLang="zh-CN" sz="2800" b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cs typeface="方正粗黑宋简体" panose="02000000000000000000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cs typeface="方正粗黑宋简体" panose="02000000000000000000" charset="-122"/>
                <a:sym typeface="+mn-ea"/>
              </a:rPr>
              <a:t>、选言推理的</a:t>
            </a:r>
            <a:r>
              <a:rPr lang="zh-CN" altLang="en-US" sz="2800" b="1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cs typeface="方正粗黑宋简体" panose="02000000000000000000" charset="-122"/>
                <a:sym typeface="+mn-ea"/>
              </a:rPr>
              <a:t>含义</a:t>
            </a:r>
            <a:r>
              <a:rPr lang="en-US" altLang="zh-CN" sz="2800" b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cs typeface="方正粗黑宋简体" panose="02000000000000000000" charset="-122"/>
                <a:sym typeface="+mn-ea"/>
              </a:rPr>
              <a:t>: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幼圆" panose="02010509060101010101" charset="-122"/>
                <a:sym typeface="Wingdings" panose="05000000000000000000" pitchFamily="2" charset="2"/>
              </a:rPr>
              <a:t>选言推理是依据</a:t>
            </a:r>
            <a:r>
              <a:rPr lang="en-US" altLang="zh-CN" sz="2800" b="1" err="1">
                <a:solidFill>
                  <a:srgbClr val="FF0000"/>
                </a:solidFill>
                <a:cs typeface="幼圆" panose="02010509060101010101" charset="-122"/>
                <a:sym typeface="Wingdings" panose="05000000000000000000" pitchFamily="2" charset="2"/>
              </a:rPr>
              <a:t>选言判断的逻辑性质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幼圆" panose="02010509060101010101" charset="-122"/>
                <a:sym typeface="Wingdings" panose="05000000000000000000" pitchFamily="2" charset="2"/>
              </a:rPr>
              <a:t>进行的推理。</a:t>
            </a:r>
            <a:endParaRPr lang="en-US" altLang="zh-CN" sz="2800" b="1" err="1">
              <a:solidFill>
                <a:schemeClr val="tx1">
                  <a:lumMod val="95000"/>
                  <a:lumOff val="5000"/>
                </a:schemeClr>
              </a:solidFill>
              <a:cs typeface="幼圆" panose="02010509060101010101" charset="-122"/>
              <a:sym typeface="Wingdings" panose="05000000000000000000" pitchFamily="2" charset="2"/>
            </a:endParaRPr>
          </a:p>
          <a:p>
            <a:pPr algn="l">
              <a:lnSpc>
                <a:spcPct val="200000"/>
              </a:lnSpc>
              <a:buClrTx/>
              <a:buSzTx/>
              <a:buFontTx/>
            </a:pPr>
            <a:r>
              <a:rPr lang="zh-CN" altLang="en-US" sz="2800" b="1">
                <a:highlight>
                  <a:srgbClr val="000000">
                    <a:alpha val="0"/>
                  </a:srgbClr>
                </a:highlight>
                <a:sym typeface="+mn-ea"/>
              </a:rPr>
              <a:t>3、</a:t>
            </a:r>
            <a:r>
              <a:rPr lang="zh-CN" altLang="en-US" sz="2800" b="1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sym typeface="+mn-ea"/>
              </a:rPr>
              <a:t>种类</a:t>
            </a:r>
            <a:r>
              <a:rPr lang="zh-CN" altLang="en-US" sz="2800" b="1">
                <a:highlight>
                  <a:srgbClr val="000000">
                    <a:alpha val="0"/>
                  </a:srgbClr>
                </a:highlight>
                <a:sym typeface="+mn-ea"/>
              </a:rPr>
              <a:t>：</a:t>
            </a:r>
            <a:r>
              <a:rPr lang="en-US" altLang="zh-CN" sz="3200" b="1">
                <a:highlight>
                  <a:srgbClr val="000000">
                    <a:alpha val="0"/>
                  </a:srgbClr>
                </a:highlight>
                <a:sym typeface="+mn-ea"/>
              </a:rPr>
              <a:t> </a:t>
            </a:r>
            <a:r>
              <a:rPr lang="en-US" altLang="zh-CN" sz="3200" b="1">
                <a:sym typeface="+mn-ea"/>
              </a:rPr>
              <a:t>  </a:t>
            </a:r>
            <a:r>
              <a:rPr lang="en-US" altLang="zh-CN" sz="2800" b="1" err="1">
                <a:solidFill>
                  <a:srgbClr val="EA11ED"/>
                </a:solidFill>
                <a:cs typeface="微软雅黑" panose="020B0503020204020204" charset="-122"/>
                <a:sym typeface="Wingdings" panose="05000000000000000000" pitchFamily="2" charset="2"/>
              </a:rPr>
              <a:t>相容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微软雅黑" panose="020B0503020204020204" charset="-122"/>
                <a:sym typeface="Wingdings" panose="05000000000000000000" pitchFamily="2" charset="2"/>
              </a:rPr>
              <a:t>的选言推理     和     </a:t>
            </a:r>
            <a:r>
              <a:rPr lang="en-US" altLang="zh-CN" sz="2800" b="1" err="1">
                <a:solidFill>
                  <a:srgbClr val="EA11ED"/>
                </a:solidFill>
                <a:cs typeface="微软雅黑" panose="020B0503020204020204" charset="-122"/>
                <a:sym typeface="Wingdings" panose="05000000000000000000" pitchFamily="2" charset="2"/>
              </a:rPr>
              <a:t>不相容</a:t>
            </a:r>
            <a:r>
              <a:rPr lang="en-US" altLang="zh-CN" sz="2800" b="1" err="1">
                <a:solidFill>
                  <a:schemeClr val="tx1">
                    <a:lumMod val="95000"/>
                    <a:lumOff val="5000"/>
                  </a:schemeClr>
                </a:solidFill>
                <a:cs typeface="微软雅黑" panose="020B0503020204020204" charset="-122"/>
                <a:sym typeface="Wingdings" panose="05000000000000000000" pitchFamily="2" charset="2"/>
              </a:rPr>
              <a:t>的选言推理。</a:t>
            </a:r>
            <a:endParaRPr lang="en-US" altLang="zh-CN" sz="1400" b="1"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487" name="矩形 9"/>
          <p:cNvSpPr/>
          <p:nvPr>
            <p:custDataLst>
              <p:tags r:id="rId2"/>
            </p:custDataLst>
          </p:nvPr>
        </p:nvSpPr>
        <p:spPr>
          <a:xfrm>
            <a:off x="2036445" y="5483225"/>
            <a:ext cx="3370580" cy="4914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一真即真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全假才假</a:t>
            </a:r>
            <a:endParaRPr lang="zh-CN" altLang="en-US" sz="2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9" name="矩形 11"/>
          <p:cNvSpPr/>
          <p:nvPr>
            <p:custDataLst>
              <p:tags r:id="rId3"/>
            </p:custDataLst>
          </p:nvPr>
        </p:nvSpPr>
        <p:spPr>
          <a:xfrm>
            <a:off x="6319520" y="5483225"/>
            <a:ext cx="3448685" cy="49149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有且只有一个真才真</a:t>
            </a:r>
            <a:endParaRPr lang="zh-CN" altLang="en-US" sz="2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箭头: 下 4"/>
          <p:cNvSpPr/>
          <p:nvPr>
            <p:custDataLst>
              <p:tags r:id="rId4"/>
            </p:custDataLst>
          </p:nvPr>
        </p:nvSpPr>
        <p:spPr>
          <a:xfrm>
            <a:off x="3350140" y="4921119"/>
            <a:ext cx="743361" cy="441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箭头: 下 4"/>
          <p:cNvSpPr/>
          <p:nvPr>
            <p:custDataLst>
              <p:tags r:id="rId5"/>
            </p:custDataLst>
          </p:nvPr>
        </p:nvSpPr>
        <p:spPr>
          <a:xfrm>
            <a:off x="7464940" y="4921119"/>
            <a:ext cx="743361" cy="441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5363" name="TextBox 2"/>
          <p:cNvSpPr/>
          <p:nvPr>
            <p:custDataLst>
              <p:tags r:id="rId6"/>
            </p:custDataLst>
          </p:nvPr>
        </p:nvSpPr>
        <p:spPr>
          <a:xfrm>
            <a:off x="142664" y="96308"/>
            <a:ext cx="4754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二、选言推理及其方法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20487" grpId="0" animBg="1"/>
      <p:bldP spid="2" grpId="0" animBg="1"/>
      <p:bldP spid="204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 bwMode="auto">
          <a:xfrm>
            <a:off x="320675" y="1769745"/>
            <a:ext cx="11160125" cy="160464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en-US" altLang="zh-CN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否定肯定式</a:t>
            </a:r>
            <a:r>
              <a:rPr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有效式</a:t>
            </a:r>
            <a:r>
              <a:rPr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2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：一个相容的选言判断，断定其选言支中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至少有一个是真的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sz="2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因此，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一个相容的选言推理的</a:t>
            </a:r>
            <a:r>
              <a:rPr sz="26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正确的推理结构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，只能是</a:t>
            </a:r>
            <a:r>
              <a:rPr sz="26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选言判断</a:t>
            </a:r>
            <a:r>
              <a:rPr sz="26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前提中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26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一部分</a:t>
            </a:r>
            <a:r>
              <a:rPr sz="26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选言支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26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结论肯定</a:t>
            </a:r>
            <a:r>
              <a:rPr sz="26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剩下的</a:t>
            </a:r>
            <a:r>
              <a:rPr sz="26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另一部分</a:t>
            </a:r>
            <a:r>
              <a:rPr sz="26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选言支</a:t>
            </a:r>
            <a:r>
              <a:rPr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 </a:t>
            </a:r>
            <a:endParaRPr sz="2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420089" y="3832980"/>
            <a:ext cx="9872457" cy="2171065"/>
            <a:chOff x="271462" y="3480248"/>
            <a:chExt cx="9872457" cy="2171065"/>
          </a:xfrm>
        </p:grpSpPr>
        <p:sp>
          <p:nvSpPr>
            <p:cNvPr id="100" name="文本框 99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271462" y="3480248"/>
              <a:ext cx="9872457" cy="21710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sz="2600" b="1" noProof="0">
                  <a:ln w="1905"/>
                  <a:solidFill>
                    <a:srgbClr val="FF0000"/>
                  </a:solidFill>
                  <a:uLnTx/>
                  <a:uFillTx/>
                  <a:latin typeface="+mj-ea"/>
                  <a:ea typeface="+mj-ea"/>
                  <a:sym typeface="+mn-ea"/>
                </a:rPr>
                <a:t>◆</a:t>
              </a:r>
              <a:r>
                <a:rPr sz="2600" b="1" noProof="0">
                  <a:ln w="1905"/>
                  <a:solidFill>
                    <a:srgbClr val="FF0000"/>
                  </a:solidFill>
                  <a:uLnTx/>
                  <a:uFillTx/>
                  <a:latin typeface="+mj-ea"/>
                  <a:ea typeface="+mj-ea"/>
                  <a:cs typeface="微软雅黑" panose="020B0503020204020204" charset="-122"/>
                  <a:sym typeface="+mn-ea"/>
                </a:rPr>
                <a:t>示例评析： </a:t>
              </a:r>
              <a:endParaRPr lang="en-US" sz="2600" b="1" noProof="0">
                <a:ln w="1905"/>
                <a:solidFill>
                  <a:srgbClr val="CC00FF"/>
                </a:solidFill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sz="2600" b="1" noProof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一个语句错误</a:t>
              </a: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或是</a:t>
              </a: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不合语法</a:t>
              </a: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或是</a:t>
              </a: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不合实际</a:t>
              </a: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或是</a:t>
              </a: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不合逻辑，</a:t>
              </a:r>
              <a:r>
                <a:rPr lang="en-US"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 </a:t>
              </a:r>
              <a:endParaRPr 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endParaRPr>
            </a:p>
            <a:p>
              <a:pPr algn="l">
                <a:lnSpc>
                  <a:spcPct val="130000"/>
                </a:lnSpc>
              </a:pP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这个语句是合语法的， </a:t>
              </a:r>
              <a:r>
                <a:rPr lang="en-US" sz="2600" b="1">
                  <a:solidFill>
                    <a:srgbClr val="CC00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微软雅黑" panose="020B0503020204020204" charset="-122"/>
                  <a:sym typeface="+mn-ea"/>
                </a:rPr>
                <a:t>(</a:t>
              </a:r>
              <a:r>
                <a:rPr lang="zh-CN" altLang="en-US" sz="2600" b="1">
                  <a:solidFill>
                    <a:srgbClr val="CC00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微软雅黑" panose="020B0503020204020204" charset="-122"/>
                  <a:sym typeface="+mn-ea"/>
                </a:rPr>
                <a:t>否定）</a:t>
              </a:r>
              <a:endParaRPr lang="en-US" sz="2600" b="1">
                <a:solidFill>
                  <a:srgbClr val="CC00FF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所以</a:t>
              </a:r>
              <a:r>
                <a:rPr lang="zh-CN" altLang="en-US"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600" b="1"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这个语句错误，或是不合实际，或是不合逻辑的。</a:t>
              </a:r>
              <a:r>
                <a:rPr lang="en-US" altLang="zh-CN" sz="2600" b="1">
                  <a:solidFill>
                    <a:srgbClr val="CC00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微软雅黑" panose="020B0503020204020204" charset="-122"/>
                  <a:sym typeface="+mn-ea"/>
                </a:rPr>
                <a:t>(</a:t>
              </a:r>
              <a:r>
                <a:rPr lang="zh-CN" altLang="en-US" sz="2600" b="1">
                  <a:solidFill>
                    <a:srgbClr val="CC00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微软雅黑" panose="020B0503020204020204" charset="-122"/>
                  <a:sym typeface="+mn-ea"/>
                </a:rPr>
                <a:t>肯定）</a:t>
              </a:r>
              <a:endParaRPr lang="en-US" altLang="zh-CN" sz="2600" b="1">
                <a:solidFill>
                  <a:srgbClr val="CC00FF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>
              <a:off x="394705" y="5104852"/>
              <a:ext cx="932861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30644" y="6132573"/>
            <a:ext cx="94536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</a:rPr>
              <a:t>（</a:t>
            </a:r>
            <a:r>
              <a:rPr lang="zh-CN" altLang="en-US" sz="2400" b="1">
                <a:solidFill>
                  <a:srgbClr val="C00000"/>
                </a:solidFill>
              </a:rPr>
              <a:t>否定</a:t>
            </a:r>
            <a:r>
              <a:rPr lang="zh-CN" altLang="en-US" sz="2400" b="1">
                <a:solidFill>
                  <a:schemeClr val="tx1"/>
                </a:solidFill>
              </a:rPr>
              <a:t>了</a:t>
            </a:r>
            <a:r>
              <a:rPr lang="zh-CN" altLang="en-US" sz="2400" b="1">
                <a:solidFill>
                  <a:srgbClr val="C00000"/>
                </a:solidFill>
              </a:rPr>
              <a:t>一个</a:t>
            </a:r>
            <a:r>
              <a:rPr lang="zh-CN" altLang="en-US" sz="2400" b="1">
                <a:solidFill>
                  <a:schemeClr val="tx1"/>
                </a:solidFill>
              </a:rPr>
              <a:t>选言支，就可以</a:t>
            </a:r>
            <a:r>
              <a:rPr lang="zh-CN" altLang="en-US" sz="2400" b="1">
                <a:solidFill>
                  <a:srgbClr val="C00000"/>
                </a:solidFill>
              </a:rPr>
              <a:t>肯定剩下</a:t>
            </a:r>
            <a:r>
              <a:rPr lang="zh-CN" altLang="en-US" sz="2400" b="1">
                <a:solidFill>
                  <a:schemeClr val="tx1"/>
                </a:solidFill>
              </a:rPr>
              <a:t>的选言支，因为</a:t>
            </a:r>
            <a:r>
              <a:rPr lang="zh-CN" altLang="en-US" sz="2400" b="1">
                <a:solidFill>
                  <a:srgbClr val="C00000"/>
                </a:solidFill>
              </a:rPr>
              <a:t>不能全假</a:t>
            </a:r>
            <a:r>
              <a:rPr lang="zh-CN" altLang="en-US" sz="2400" b="1"/>
              <a:t>）</a:t>
            </a:r>
            <a:endParaRPr lang="zh-CN" altLang="en-US" sz="2400" b="1"/>
          </a:p>
        </p:txBody>
      </p:sp>
      <p:cxnSp>
        <p:nvCxnSpPr>
          <p:cNvPr id="14" name="直接连接符 6"/>
          <p:cNvCxnSpPr/>
          <p:nvPr>
            <p:custDataLst>
              <p:tags r:id="rId6"/>
            </p:custDataLst>
          </p:nvPr>
        </p:nvCxnSpPr>
        <p:spPr>
          <a:xfrm>
            <a:off x="10661729" y="5468841"/>
            <a:ext cx="1304290" cy="10160"/>
          </a:xfrm>
          <a:prstGeom prst="line">
            <a:avLst/>
          </a:prstGeom>
          <a:noFill/>
          <a:ln w="317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8416925" y="3756025"/>
            <a:ext cx="3774440" cy="2061210"/>
            <a:chOff x="13255" y="5915"/>
            <a:chExt cx="5944" cy="3246"/>
          </a:xfrm>
        </p:grpSpPr>
        <p:grpSp>
          <p:nvGrpSpPr>
            <p:cNvPr id="11" name="组合 10"/>
            <p:cNvGrpSpPr/>
            <p:nvPr>
              <p:custDataLst>
                <p:tags r:id="rId7"/>
              </p:custDataLst>
            </p:nvPr>
          </p:nvGrpSpPr>
          <p:grpSpPr>
            <a:xfrm rot="0">
              <a:off x="13255" y="5915"/>
              <a:ext cx="5945" cy="3246"/>
              <a:chOff x="12580" y="5609"/>
              <a:chExt cx="4508" cy="2717"/>
            </a:xfrm>
            <a:solidFill>
              <a:srgbClr val="C00000"/>
            </a:solidFill>
          </p:grpSpPr>
          <p:sp>
            <p:nvSpPr>
              <p:cNvPr id="30" name="TextBox 4"/>
              <p:cNvSpPr/>
              <p:nvPr>
                <p:custDataLst>
                  <p:tags r:id="rId8"/>
                </p:custDataLst>
              </p:nvPr>
            </p:nvSpPr>
            <p:spPr>
              <a:xfrm>
                <a:off x="12580" y="5609"/>
                <a:ext cx="4508" cy="2717"/>
              </a:xfrm>
              <a:prstGeom prst="rect">
                <a:avLst/>
              </a:prstGeom>
              <a:grpFill/>
              <a:ln w="28575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p>
                <a:pPr>
                  <a:lnSpc>
                    <a:spcPct val="120000"/>
                  </a:lnSpc>
                </a:pPr>
                <a:r>
                  <a:rPr lang="en-US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否定肯定</a:t>
                </a:r>
                <a:r>
                  <a:rPr lang="zh-CN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式</a:t>
                </a:r>
                <a:r>
                  <a:rPr lang="en-US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（有效式）</a:t>
                </a:r>
                <a:r>
                  <a:rPr lang="zh-CN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： </a:t>
                </a:r>
                <a:r>
                  <a:rPr lang="zh-CN" altLang="en-US" sz="2400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 </a:t>
                </a:r>
                <a:endParaRPr lang="en-US" altLang="zh-CN" sz="2400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13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  </a:t>
                </a:r>
                <a:r>
                  <a:rPr lang="en-US" altLang="zh-CN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p</a:t>
                </a:r>
                <a:r>
                  <a:rPr lang="en-US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或者</a:t>
                </a:r>
                <a:r>
                  <a:rPr lang="en-US" altLang="zh-CN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q</a:t>
                </a:r>
                <a:endParaRPr lang="en-US" altLang="zh-CN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en-US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  非</a:t>
                </a:r>
                <a:r>
                  <a:rPr lang="en-US" altLang="zh-CN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p</a:t>
                </a:r>
                <a:endParaRPr lang="en-US" altLang="zh-CN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665" b="1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   q</a:t>
                </a:r>
                <a:endParaRPr lang="en-US" altLang="zh-CN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cxnSp>
            <p:nvCxnSpPr>
              <p:cNvPr id="32" name="直接连接符 6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12809" y="7739"/>
                <a:ext cx="1433" cy="17"/>
              </a:xfrm>
              <a:prstGeom prst="line">
                <a:avLst/>
              </a:prstGeom>
              <a:grpFill/>
              <a:ln w="317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6429" y="6797"/>
              <a:ext cx="2211" cy="22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p>
              <a:pPr>
                <a:lnSpc>
                  <a:spcPct val="110000"/>
                </a:lnSpc>
              </a:pPr>
              <a:r>
                <a:rPr lang="en-US" altLang="zh-CN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p</a:t>
              </a:r>
              <a:r>
                <a:rPr lang="en-US" altLang="en-US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或者</a:t>
              </a:r>
              <a:r>
                <a:rPr lang="en-US" altLang="zh-CN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q</a:t>
              </a:r>
              <a:endParaRPr lang="en-US" altLang="zh-CN" sz="2665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en-US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非q</a:t>
              </a:r>
              <a:endParaRPr lang="en-US" altLang="zh-CN" sz="2665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en-US" sz="2665" b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 p</a:t>
              </a:r>
              <a:endParaRPr lang="en-US" altLang="en-US" sz="2665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16" name="直接连接符 6"/>
          <p:cNvCxnSpPr/>
          <p:nvPr>
            <p:custDataLst>
              <p:tags r:id="rId11"/>
            </p:custDataLst>
          </p:nvPr>
        </p:nvCxnSpPr>
        <p:spPr>
          <a:xfrm>
            <a:off x="10563860" y="5358130"/>
            <a:ext cx="1163955" cy="13335"/>
          </a:xfrm>
          <a:prstGeom prst="line">
            <a:avLst/>
          </a:prstGeom>
          <a:solidFill>
            <a:srgbClr val="C00000"/>
          </a:solidFill>
          <a:ln w="317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" name="TextBox 3"/>
          <p:cNvSpPr/>
          <p:nvPr>
            <p:custDataLst>
              <p:tags r:id="rId12"/>
            </p:custDataLst>
          </p:nvPr>
        </p:nvSpPr>
        <p:spPr>
          <a:xfrm>
            <a:off x="240665" y="150813"/>
            <a:ext cx="32251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、选言推理的方法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196" name="TextBox 3"/>
          <p:cNvSpPr/>
          <p:nvPr>
            <p:custDataLst>
              <p:tags r:id="rId13"/>
            </p:custDataLst>
          </p:nvPr>
        </p:nvSpPr>
        <p:spPr>
          <a:xfrm>
            <a:off x="76200" y="927100"/>
            <a:ext cx="4748530" cy="514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ts val="3300"/>
              </a:lnSpc>
            </a:pPr>
            <a:r>
              <a:rPr 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相容选言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推理的方法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07010" y="3688005"/>
            <a:ext cx="11649075" cy="2675255"/>
            <a:chOff x="207010" y="3963924"/>
            <a:chExt cx="11649075" cy="2675255"/>
          </a:xfrm>
        </p:grpSpPr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207010" y="3963924"/>
              <a:ext cx="11649075" cy="267525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742950" indent="-28575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11430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6002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2057400" indent="-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300" b="0" i="0" u="none" baseline="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lang="zh-CN" altLang="en-US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sz="2800" b="1" noProof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◆</a:t>
              </a:r>
              <a:r>
                <a:rPr sz="2800" b="1" noProof="0">
                  <a:ln w="1905"/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示例评析： </a:t>
              </a:r>
              <a:endParaRPr sz="2800" b="1" noProof="0">
                <a:ln w="1905"/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一个语句错误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或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是不合语法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或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是不合实际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或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是不合逻辑，</a:t>
              </a:r>
              <a:r>
                <a:rPr 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这个语句</a:t>
              </a:r>
              <a:r>
                <a:rPr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不合语法的，</a:t>
              </a:r>
              <a:r>
                <a:rPr lang="zh-CN" altLang="en-US" sz="2800" b="1">
                  <a:solidFill>
                    <a:srgbClr val="CC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（肯定）</a:t>
              </a:r>
              <a:endParaRPr lang="en-US" sz="2800" b="1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所以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这个语句</a:t>
              </a:r>
              <a:r>
                <a:rPr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是</a:t>
              </a:r>
              <a:r>
                <a:rPr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合乎实际和合乎逻辑的。</a:t>
              </a:r>
              <a:r>
                <a:rPr lang="zh-CN" altLang="en-US" sz="2800" b="1">
                  <a:solidFill>
                    <a:srgbClr val="CC00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（否定）</a:t>
              </a:r>
              <a:endPara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342900" indent="-342900" algn="l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sz="2800" b="1" noProof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这个推理的结构是否正确，为什么？</a:t>
              </a:r>
              <a:endParaRPr sz="2800" b="1" noProof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378872" y="5562839"/>
              <a:ext cx="88243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 bwMode="auto">
          <a:xfrm>
            <a:off x="240791" y="1695761"/>
            <a:ext cx="11581514" cy="164147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肯定否定式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无效式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：由于相容的选言判断只断定其选言支至少有一个是真的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（可以全真）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，在进行相容的选言推理时，如果</a:t>
            </a:r>
            <a:r>
              <a:rPr sz="28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肯定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了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选言判断</a:t>
            </a:r>
            <a:r>
              <a:rPr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前提中的</a:t>
            </a:r>
            <a:r>
              <a:rPr sz="28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一部分</a:t>
            </a:r>
            <a:r>
              <a:rPr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选言支</a:t>
            </a:r>
            <a:r>
              <a:rPr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结论就</a:t>
            </a:r>
            <a:r>
              <a:rPr sz="28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不能必然地否定</a:t>
            </a:r>
            <a:r>
              <a:rPr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剩下的</a:t>
            </a:r>
            <a:r>
              <a:rPr sz="2800" b="1">
                <a:solidFill>
                  <a:srgbClr val="C00000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另一部分</a:t>
            </a:r>
            <a:r>
              <a:rPr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选言支</a:t>
            </a:r>
            <a:r>
              <a:rPr lang="zh-CN" altLang="en-US" sz="2800" b="1">
                <a:solidFill>
                  <a:schemeClr val="tx1"/>
                </a:solidFill>
                <a:uFill>
                  <a:solidFill>
                    <a:srgbClr val="002060"/>
                  </a:solidFill>
                </a:u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uFill>
                <a:solidFill>
                  <a:srgbClr val="002060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954176" y="999324"/>
            <a:ext cx="4236501" cy="52197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 panose="020B0604020202020204"/>
                <a:sym typeface="微软雅黑" panose="020B0503020204020204" charset="-122"/>
              </a:rPr>
              <a:t>肯定否定式是无效形式。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 panose="020B0604020202020204"/>
              <a:sym typeface="微软雅黑" panose="020B0503020204020204" charset="-122"/>
            </a:endParaRPr>
          </a:p>
        </p:txBody>
      </p:sp>
      <p:sp>
        <p:nvSpPr>
          <p:cNvPr id="24582" name="矩形 5"/>
          <p:cNvSpPr/>
          <p:nvPr>
            <p:custDataLst>
              <p:tags r:id="rId6"/>
            </p:custDataLst>
          </p:nvPr>
        </p:nvSpPr>
        <p:spPr>
          <a:xfrm>
            <a:off x="6565261" y="5798648"/>
            <a:ext cx="4012835" cy="52197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不正确。因为可以全真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3"/>
          <p:cNvSpPr/>
          <p:nvPr>
            <p:custDataLst>
              <p:tags r:id="rId7"/>
            </p:custDataLst>
          </p:nvPr>
        </p:nvSpPr>
        <p:spPr>
          <a:xfrm>
            <a:off x="240665" y="150813"/>
            <a:ext cx="32251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、选言推理的方法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196" name="TextBox 3"/>
          <p:cNvSpPr/>
          <p:nvPr>
            <p:custDataLst>
              <p:tags r:id="rId8"/>
            </p:custDataLst>
          </p:nvPr>
        </p:nvSpPr>
        <p:spPr>
          <a:xfrm>
            <a:off x="76200" y="927100"/>
            <a:ext cx="4748530" cy="514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ts val="3300"/>
              </a:lnSpc>
            </a:pPr>
            <a:r>
              <a:rPr 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r>
              <a:rPr lang="zh-CN" altLang="en-US" sz="28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相容选言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推理的方法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2458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43654" y="130387"/>
            <a:ext cx="5608320" cy="501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zh-CN" altLang="zh-CN" sz="2665" b="1" kern="1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以下</a:t>
            </a:r>
            <a:r>
              <a:rPr sz="2665" b="1" noProof="0">
                <a:ln w="1905"/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推理的结构是否正确，为什么？</a:t>
            </a:r>
            <a:endParaRPr lang="zh-CN" altLang="en-US" sz="2665" b="1" noProof="0">
              <a:ln w="1905"/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43087" y="829310"/>
            <a:ext cx="4799753" cy="1374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35" b="1">
                <a:latin typeface="Calibri" panose="020F0502020204030204" charset="0"/>
                <a:ea typeface="微软雅黑" panose="020B0503020204020204" charset="-122"/>
              </a:rPr>
              <a:t>①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同学们可以加入篮球队或排球队</a:t>
            </a:r>
            <a:r>
              <a:rPr lang="zh-CN" altLang="en-US" sz="213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13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35" b="1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张宁没有加入了篮球队</a:t>
            </a:r>
            <a:endParaRPr lang="en-US" altLang="zh-CN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135" b="1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所以，张宁加入了排球队。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43087" y="2249170"/>
            <a:ext cx="4814147" cy="1374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35" b="1">
                <a:latin typeface="Calibri" panose="020F0502020204030204" charset="0"/>
                <a:ea typeface="微软雅黑" panose="020B0503020204020204" charset="-122"/>
              </a:rPr>
              <a:t>②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同学们可以加入篮球队或排球队。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 张宁加入了篮球队，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 所以，张宁没有加入排球队。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143087" y="3689350"/>
            <a:ext cx="10572327" cy="1374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35" b="1">
                <a:latin typeface="Calibri" panose="020F0502020204030204" charset="0"/>
                <a:ea typeface="微软雅黑" panose="020B0503020204020204" charset="-122"/>
              </a:rPr>
              <a:t>③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电影票房失利的原因，或者题材冷门，或者电影特效粗糙，或者男女主演技不在线。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135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这部电影男女主演技不在线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 所以，这部电影不是题材冷门和电影特技粗糙。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143087" y="5129530"/>
            <a:ext cx="10572327" cy="13741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35" b="1">
                <a:latin typeface="Calibri" panose="020F0502020204030204" charset="0"/>
                <a:ea typeface="微软雅黑" panose="020B0503020204020204" charset="-122"/>
              </a:rPr>
              <a:t>④</a:t>
            </a: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电影票房失利的原因，或者题材冷门，或者电影特效粗糙，或者男女主演技不在线。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 这部电影男女主演技精湛，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35" b="1">
                <a:latin typeface="微软雅黑" panose="020B0503020204020204" charset="-122"/>
                <a:ea typeface="微软雅黑" panose="020B0503020204020204" charset="-122"/>
              </a:rPr>
              <a:t>      所以，电影票房失利的原因，或者题材冷门，或者电影特技粗糙。</a:t>
            </a:r>
            <a:endParaRPr lang="zh-CN" altLang="en-US" sz="2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3"/>
          <p:cNvSpPr/>
          <p:nvPr>
            <p:custDataLst>
              <p:tags r:id="rId6"/>
            </p:custDataLst>
          </p:nvPr>
        </p:nvSpPr>
        <p:spPr>
          <a:xfrm>
            <a:off x="3983567" y="1207770"/>
            <a:ext cx="1097280" cy="4436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否定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7"/>
            </p:custDataLst>
          </p:nvPr>
        </p:nvSpPr>
        <p:spPr>
          <a:xfrm>
            <a:off x="3983567" y="1728470"/>
            <a:ext cx="1127760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肯定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423663" y="1384353"/>
            <a:ext cx="2037568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否定肯定式</a:t>
            </a:r>
            <a:endParaRPr lang="zh-CN" altLang="en-US" sz="2665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9"/>
            </p:custDataLst>
          </p:nvPr>
        </p:nvSpPr>
        <p:spPr>
          <a:xfrm>
            <a:off x="4058920" y="2717377"/>
            <a:ext cx="1011767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肯定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4079240" y="3209290"/>
            <a:ext cx="976207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否定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422519" y="2803361"/>
            <a:ext cx="2037568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肯定否定式</a:t>
            </a:r>
            <a:endParaRPr lang="zh-CN" altLang="en-US" sz="2665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3987" y="2846070"/>
            <a:ext cx="648547" cy="491067"/>
          </a:xfrm>
          <a:prstGeom prst="rect">
            <a:avLst/>
          </a:prstGeom>
        </p:spPr>
      </p:pic>
      <p:sp>
        <p:nvSpPr>
          <p:cNvPr id="25" name="圆角矩形 13"/>
          <p:cNvSpPr/>
          <p:nvPr>
            <p:custDataLst>
              <p:tags r:id="rId14"/>
            </p:custDataLst>
          </p:nvPr>
        </p:nvSpPr>
        <p:spPr>
          <a:xfrm>
            <a:off x="4079240" y="4169410"/>
            <a:ext cx="1168400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肯定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3"/>
          <p:cNvSpPr/>
          <p:nvPr>
            <p:custDataLst>
              <p:tags r:id="rId15"/>
            </p:custDataLst>
          </p:nvPr>
        </p:nvSpPr>
        <p:spPr>
          <a:xfrm>
            <a:off x="6287347" y="4608830"/>
            <a:ext cx="1049020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否定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8677105" y="4456901"/>
            <a:ext cx="2037568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肯定否定式</a:t>
            </a:r>
            <a:endParaRPr lang="zh-CN" altLang="en-US" sz="2665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2213" y="4499610"/>
            <a:ext cx="648547" cy="491067"/>
          </a:xfrm>
          <a:prstGeom prst="rect">
            <a:avLst/>
          </a:prstGeom>
        </p:spPr>
      </p:pic>
      <p:sp>
        <p:nvSpPr>
          <p:cNvPr id="26" name="圆角矩形 15"/>
          <p:cNvSpPr/>
          <p:nvPr>
            <p:custDataLst>
              <p:tags r:id="rId18"/>
            </p:custDataLst>
          </p:nvPr>
        </p:nvSpPr>
        <p:spPr>
          <a:xfrm>
            <a:off x="3983567" y="5601970"/>
            <a:ext cx="1038013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否定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3"/>
          <p:cNvSpPr/>
          <p:nvPr>
            <p:custDataLst>
              <p:tags r:id="rId19"/>
            </p:custDataLst>
          </p:nvPr>
        </p:nvSpPr>
        <p:spPr>
          <a:xfrm>
            <a:off x="8496300" y="6049010"/>
            <a:ext cx="1168400" cy="481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肯定</a:t>
            </a:r>
            <a:endParaRPr lang="zh-CN" altLang="en-US" sz="266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0"/>
            </p:custDataLst>
          </p:nvPr>
        </p:nvSpPr>
        <p:spPr>
          <a:xfrm>
            <a:off x="9744203" y="5992759"/>
            <a:ext cx="2037568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否定肯定式</a:t>
            </a:r>
            <a:endParaRPr lang="zh-CN" altLang="en-US" sz="2665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1"/>
            </p:custDataLst>
          </p:nvPr>
        </p:nvSpPr>
        <p:spPr>
          <a:xfrm>
            <a:off x="7440507" y="1192530"/>
            <a:ext cx="6108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√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2"/>
            </p:custDataLst>
          </p:nvPr>
        </p:nvSpPr>
        <p:spPr>
          <a:xfrm>
            <a:off x="11519747" y="5829723"/>
            <a:ext cx="6108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√</a:t>
            </a:r>
            <a:endParaRPr lang="zh-CN" altLang="en-US" sz="4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8" grpId="0"/>
      <p:bldP spid="11" grpId="0" bldLvl="0" animBg="1"/>
      <p:bldP spid="16" grpId="0" bldLvl="0" animBg="1"/>
      <p:bldP spid="12" grpId="0"/>
      <p:bldP spid="25" grpId="0" bldLvl="0" animBg="1"/>
      <p:bldP spid="18" grpId="0" bldLvl="0" animBg="1"/>
      <p:bldP spid="6" grpId="0"/>
      <p:bldP spid="26" grpId="0" bldLvl="0" animBg="1"/>
      <p:bldP spid="20" grpId="0" bldLvl="0" animBg="1"/>
      <p:bldP spid="2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5"/>
          <p:cNvSpPr/>
          <p:nvPr>
            <p:custDataLst>
              <p:tags r:id="rId1"/>
            </p:custDataLst>
          </p:nvPr>
        </p:nvSpPr>
        <p:spPr>
          <a:xfrm>
            <a:off x="406400" y="1244600"/>
            <a:ext cx="11368617" cy="411289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</p:txBody>
      </p:sp>
      <p:sp>
        <p:nvSpPr>
          <p:cNvPr id="13316" name="矩形 6"/>
          <p:cNvSpPr/>
          <p:nvPr>
            <p:custDataLst>
              <p:tags r:id="rId2"/>
            </p:custDataLst>
          </p:nvPr>
        </p:nvSpPr>
        <p:spPr>
          <a:xfrm>
            <a:off x="406400" y="5541433"/>
            <a:ext cx="11547687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</a:t>
            </a:r>
            <a:r>
              <a:rPr lang="zh-CN" altLang="en-US" sz="32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农夫的智慧表现在哪里？请你运用推理知识，说说农夫的推理过程。</a:t>
            </a:r>
            <a:endParaRPr lang="zh-CN" altLang="en-US" sz="3200" b="1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7" name="矩形 5"/>
          <p:cNvSpPr/>
          <p:nvPr>
            <p:custDataLst>
              <p:tags r:id="rId3"/>
            </p:custDataLst>
          </p:nvPr>
        </p:nvSpPr>
        <p:spPr>
          <a:xfrm>
            <a:off x="406612" y="1203113"/>
            <a:ext cx="7179733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SzTx/>
              <a:buNone/>
            </a:pPr>
            <a:r>
              <a:rPr lang="zh-CN" altLang="en-US" sz="2665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传说，一位农夫曾被恶人诬告，被判了死罪。按当地的习俗，即将被处死的人可以用抓阄儿来碰碰运气。抓到“死”阄儿，必死无疑</a:t>
            </a:r>
            <a:r>
              <a:rPr lang="en-US" alt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;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抓到“生”阄儿，可以赦免。恶人不想让农夫活下来，买通制阄儿的人，把两个阄儿都制成了“死”阄儿。农夫的一个朋友得知消息后，悄悄告诉了农夫。到了抓阄儿的那天，农夫随便抓出一阄儿，放进嘴里吞了下去，他请求行刑的官吏查看剩下的阄儿</a:t>
            </a:r>
            <a:r>
              <a:rPr lang="en-US" alt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......</a:t>
            </a:r>
            <a:endParaRPr lang="en-US" altLang="zh-CN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318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62358" y="1244812"/>
            <a:ext cx="4091517" cy="408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圆角矩形标注 10"/>
          <p:cNvSpPr/>
          <p:nvPr>
            <p:custDataLst>
              <p:tags r:id="rId6"/>
            </p:custDataLst>
          </p:nvPr>
        </p:nvSpPr>
        <p:spPr>
          <a:xfrm>
            <a:off x="10238317" y="1488017"/>
            <a:ext cx="1361016" cy="658283"/>
          </a:xfrm>
          <a:prstGeom prst="wedgeRoundRectCallout">
            <a:avLst>
              <a:gd name="adj1" fmla="val -76810"/>
              <a:gd name="adj2" fmla="val 40681"/>
              <a:gd name="adj3" fmla="val 16667"/>
            </a:avLst>
          </a:prstGeom>
          <a:noFill/>
          <a:ln w="12700" cap="flat" cmpd="sng">
            <a:solidFill>
              <a:srgbClr val="D9D9D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zh-CN" altLang="en-US" sz="2135" b="1">
                <a:solidFill>
                  <a:srgbClr val="7F7F7F"/>
                </a:solidFill>
                <a:latin typeface="黑体" panose="02010609060101010101" charset="-122"/>
                <a:ea typeface="黑体" panose="02010609060101010101" charset="-122"/>
              </a:rPr>
              <a:t>抓阄定生死</a:t>
            </a:r>
            <a:endParaRPr lang="zh-CN" altLang="en-US" sz="2135" b="1">
              <a:solidFill>
                <a:srgbClr val="7F7F7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/>
          <p:nvPr>
            <p:custDataLst>
              <p:tags r:id="rId1"/>
            </p:custDataLst>
          </p:nvPr>
        </p:nvSpPr>
        <p:spPr>
          <a:xfrm>
            <a:off x="335492" y="1159721"/>
            <a:ext cx="11398251" cy="214312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</a:pP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由于规则是抓到“生”“死”两个阄儿中的一个。面对两个“死”阄儿，吞了一个，剩下的是“死”阄儿。</a:t>
            </a:r>
            <a:endParaRPr lang="en-US" altLang="zh-CN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ts val="4000"/>
              </a:lnSpc>
            </a:pP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在这种情况下，要么确认农夫吞的是“生”阄儿，要么就要制阄儿人承认破坏规则。而破坏规则是指阄人怎么也不会承认的。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36" name="矩形 6"/>
          <p:cNvSpPr/>
          <p:nvPr>
            <p:custDataLst>
              <p:tags r:id="rId2"/>
            </p:custDataLst>
          </p:nvPr>
        </p:nvSpPr>
        <p:spPr>
          <a:xfrm>
            <a:off x="143933" y="128482"/>
            <a:ext cx="5861051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2012E0"/>
                </a:solidFill>
                <a:latin typeface="微软雅黑" panose="020B0503020204020204" charset="-122"/>
                <a:ea typeface="微软雅黑" panose="020B0503020204020204" charset="-122"/>
              </a:rPr>
              <a:t>农夫的智慧表现在哪里</a:t>
            </a:r>
            <a:r>
              <a:rPr lang="zh-CN" altLang="en-US" sz="2400" b="1">
                <a:solidFill>
                  <a:srgbClr val="2012E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400" b="1">
              <a:solidFill>
                <a:srgbClr val="2012E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7" name="矩形 6"/>
          <p:cNvSpPr/>
          <p:nvPr>
            <p:custDataLst>
              <p:tags r:id="rId3"/>
            </p:custDataLst>
          </p:nvPr>
        </p:nvSpPr>
        <p:spPr>
          <a:xfrm>
            <a:off x="419100" y="3796665"/>
            <a:ext cx="9774767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266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请你运用推理知识，说说农夫的推理过程。</a:t>
            </a:r>
            <a:endParaRPr lang="zh-CN" altLang="en-US" sz="2665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8" name="矩形 8"/>
          <p:cNvSpPr/>
          <p:nvPr>
            <p:custDataLst>
              <p:tags r:id="rId4"/>
            </p:custDataLst>
          </p:nvPr>
        </p:nvSpPr>
        <p:spPr>
          <a:xfrm>
            <a:off x="543348" y="4517180"/>
            <a:ext cx="6888480" cy="1283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农夫要么抓到“生”阄”，要么抓到“死”阄， 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现在剩下的是“死”阄，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31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所以，农夫抓到的不是“死”阄，而是“生”阄。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439" name="直接连接符 10"/>
          <p:cNvCxnSpPr/>
          <p:nvPr>
            <p:custDataLst>
              <p:tags r:id="rId5"/>
            </p:custDataLst>
          </p:nvPr>
        </p:nvCxnSpPr>
        <p:spPr>
          <a:xfrm>
            <a:off x="543348" y="5345006"/>
            <a:ext cx="6559551" cy="6985"/>
          </a:xfrm>
          <a:prstGeom prst="line">
            <a:avLst/>
          </a:prstGeom>
          <a:ln w="12700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8440" name="矩形 12"/>
          <p:cNvSpPr/>
          <p:nvPr>
            <p:custDataLst>
              <p:tags r:id="rId6"/>
            </p:custDataLst>
          </p:nvPr>
        </p:nvSpPr>
        <p:spPr>
          <a:xfrm>
            <a:off x="8112760" y="4792345"/>
            <a:ext cx="2438400" cy="4603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不相容选言判断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506248" y="5615728"/>
            <a:ext cx="2316480" cy="4603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不相容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选言推理</a:t>
            </a:r>
            <a:endParaRPr lang="zh-CN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/>
          <p:nvPr>
            <p:custDataLst>
              <p:tags r:id="rId1"/>
            </p:custDataLst>
          </p:nvPr>
        </p:nvSpPr>
        <p:spPr>
          <a:xfrm>
            <a:off x="1" y="135467"/>
            <a:ext cx="5285740" cy="514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ts val="3300"/>
              </a:lnSpc>
            </a:pPr>
            <a:r>
              <a:rPr lang="zh-CN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不相容选言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推理的方法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389" name="矩形 4"/>
          <p:cNvSpPr/>
          <p:nvPr>
            <p:custDataLst>
              <p:tags r:id="rId2"/>
            </p:custDataLst>
          </p:nvPr>
        </p:nvSpPr>
        <p:spPr>
          <a:xfrm>
            <a:off x="143087" y="913977"/>
            <a:ext cx="4486487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①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有效式：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肯定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否定式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4"/>
          <p:cNvSpPr/>
          <p:nvPr>
            <p:custDataLst>
              <p:tags r:id="rId3"/>
            </p:custDataLst>
          </p:nvPr>
        </p:nvSpPr>
        <p:spPr>
          <a:xfrm>
            <a:off x="173355" y="1810385"/>
            <a:ext cx="11845925" cy="1241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auto">
              <a:lnSpc>
                <a:spcPct val="14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</a:t>
            </a:r>
            <a:r>
              <a:rPr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肯定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了选言判断前提中的</a:t>
            </a:r>
            <a:r>
              <a:rPr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一部分选言支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，结论</a:t>
            </a:r>
            <a:r>
              <a:rPr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就可以否定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剩下的另一部分选言支。  （</a:t>
            </a:r>
            <a:r>
              <a:rPr lang="zh-CN" altLang="zh-CN" sz="2665" b="1" kern="1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前提肯定→结论可以否定剩下的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665" b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 rot="0">
            <a:off x="5922645" y="3938905"/>
            <a:ext cx="6192520" cy="2306955"/>
            <a:chOff x="10840" y="4175"/>
            <a:chExt cx="7314" cy="2725"/>
          </a:xfrm>
          <a:solidFill>
            <a:srgbClr val="C00000"/>
          </a:solidFill>
        </p:grpSpPr>
        <p:cxnSp>
          <p:nvCxnSpPr>
            <p:cNvPr id="19" name="直接连接符 6"/>
            <p:cNvCxnSpPr/>
            <p:nvPr>
              <p:custDataLst>
                <p:tags r:id="rId5"/>
              </p:custDataLst>
            </p:nvPr>
          </p:nvCxnSpPr>
          <p:spPr bwMode="auto">
            <a:xfrm>
              <a:off x="10840" y="6186"/>
              <a:ext cx="2174" cy="0"/>
            </a:xfrm>
            <a:prstGeom prst="line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632" name="TextBox 4"/>
            <p:cNvSpPr/>
            <p:nvPr>
              <p:custDataLst>
                <p:tags r:id="rId6"/>
              </p:custDataLst>
            </p:nvPr>
          </p:nvSpPr>
          <p:spPr bwMode="auto">
            <a:xfrm>
              <a:off x="12285" y="4175"/>
              <a:ext cx="5869" cy="2725"/>
            </a:xfrm>
            <a:prstGeom prst="rect">
              <a:avLst/>
            </a:prstGeom>
            <a:grpFill/>
            <a:ln w="254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42900" indent="1143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685800" indent="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028700" indent="3429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371600" indent="4572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不相容选言推理的肯定否定式：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要么P，要么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要么P，要么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 P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                         q 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非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                           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非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p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8" name="直接连接符 6"/>
            <p:cNvCxnSpPr/>
            <p:nvPr>
              <p:custDataLst>
                <p:tags r:id="rId7"/>
              </p:custDataLst>
            </p:nvPr>
          </p:nvCxnSpPr>
          <p:spPr bwMode="auto">
            <a:xfrm>
              <a:off x="12433" y="6207"/>
              <a:ext cx="2165" cy="17"/>
            </a:xfrm>
            <a:prstGeom prst="line">
              <a:avLst/>
            </a:prstGeom>
            <a:ln w="28575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6"/>
          <p:cNvCxnSpPr/>
          <p:nvPr>
            <p:custDataLst>
              <p:tags r:id="rId8"/>
            </p:custDataLst>
          </p:nvPr>
        </p:nvCxnSpPr>
        <p:spPr bwMode="auto">
          <a:xfrm>
            <a:off x="9936480" y="5673725"/>
            <a:ext cx="1840865" cy="0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531" name="矩形 2"/>
          <p:cNvSpPr/>
          <p:nvPr>
            <p:custDataLst>
              <p:tags r:id="rId9"/>
            </p:custDataLst>
          </p:nvPr>
        </p:nvSpPr>
        <p:spPr>
          <a:xfrm>
            <a:off x="173355" y="3190875"/>
            <a:ext cx="10821670" cy="1576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例：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某个实数,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要么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它是有理数,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要么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它是无理数, 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这个实数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是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有理数, </a:t>
            </a:r>
            <a:r>
              <a:rPr lang="zh-CN" altLang="en-US" sz="2800" b="1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（肯定）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所以,这个实数</a:t>
            </a:r>
            <a:r>
              <a:rPr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不是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无理数。</a:t>
            </a:r>
            <a:r>
              <a:rPr lang="zh-CN" altLang="en-US" sz="2800" b="1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（否定）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2532" name="直接连接符 3"/>
          <p:cNvCxnSpPr/>
          <p:nvPr>
            <p:custDataLst>
              <p:tags r:id="rId10"/>
            </p:custDataLst>
          </p:nvPr>
        </p:nvCxnSpPr>
        <p:spPr>
          <a:xfrm>
            <a:off x="922655" y="4236720"/>
            <a:ext cx="4693285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4"/>
          <p:cNvSpPr/>
          <p:nvPr>
            <p:custDataLst>
              <p:tags r:id="rId1"/>
            </p:custDataLst>
          </p:nvPr>
        </p:nvSpPr>
        <p:spPr>
          <a:xfrm>
            <a:off x="258022" y="812588"/>
            <a:ext cx="4486487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en-US" sz="3200" b="1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②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有效式：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否定肯定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式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4"/>
          <p:cNvSpPr/>
          <p:nvPr>
            <p:custDataLst>
              <p:tags r:id="rId2"/>
            </p:custDataLst>
          </p:nvPr>
        </p:nvSpPr>
        <p:spPr>
          <a:xfrm>
            <a:off x="257810" y="1646555"/>
            <a:ext cx="1180909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auto">
              <a:lnSpc>
                <a:spcPct val="14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</a:t>
            </a:r>
            <a:r>
              <a:rPr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了选言判断前提中的</a:t>
            </a:r>
            <a:r>
              <a:rPr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一部分选言支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，结论</a:t>
            </a:r>
            <a:r>
              <a:rPr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就可以肯定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剩下的另一部分选言支。  （</a:t>
            </a:r>
            <a:r>
              <a:rPr lang="zh-CN" altLang="zh-CN" sz="2665" b="1" kern="1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前提否定→结论肯定可以剩下的</a:t>
            </a:r>
            <a:r>
              <a:rPr sz="2665" b="1">
                <a:solidFill>
                  <a:srgbClr val="00162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665" b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5999480" y="4485640"/>
            <a:ext cx="6192520" cy="2307167"/>
            <a:chOff x="10840" y="4175"/>
            <a:chExt cx="7314" cy="2725"/>
          </a:xfrm>
          <a:solidFill>
            <a:srgbClr val="C00000"/>
          </a:solidFill>
        </p:grpSpPr>
        <p:cxnSp>
          <p:nvCxnSpPr>
            <p:cNvPr id="19" name="直接连接符 6"/>
            <p:cNvCxnSpPr/>
            <p:nvPr>
              <p:custDataLst>
                <p:tags r:id="rId4"/>
              </p:custDataLst>
            </p:nvPr>
          </p:nvCxnSpPr>
          <p:spPr bwMode="auto">
            <a:xfrm>
              <a:off x="10840" y="6186"/>
              <a:ext cx="2174" cy="0"/>
            </a:xfrm>
            <a:prstGeom prst="line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632" name="TextBox 4"/>
            <p:cNvSpPr/>
            <p:nvPr>
              <p:custDataLst>
                <p:tags r:id="rId5"/>
              </p:custDataLst>
            </p:nvPr>
          </p:nvSpPr>
          <p:spPr bwMode="auto">
            <a:xfrm>
              <a:off x="12285" y="4175"/>
              <a:ext cx="5869" cy="2725"/>
            </a:xfrm>
            <a:prstGeom prst="rect">
              <a:avLst/>
            </a:prstGeom>
            <a:grpFill/>
            <a:ln w="2540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indent="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42900" indent="1143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685800" indent="2286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028700" indent="3429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371600" indent="457200" algn="l" defTabSz="6858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不相容选言推理的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否定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肯定式：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要么P，要么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要么P，要么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 非P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                 </a:t>
              </a: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非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q </a:t>
              </a:r>
              <a:endPara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lvl="0" algn="l" eaLnBrk="1" fontAlgn="auto" hangingPunct="1">
                <a:lnSpc>
                  <a:spcPct val="150000"/>
                </a:lnSpc>
              </a:pPr>
              <a:r>
                <a:rPr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    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 q                           p</a:t>
              </a:r>
              <a:endPara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8" name="直接连接符 6"/>
            <p:cNvCxnSpPr/>
            <p:nvPr>
              <p:custDataLst>
                <p:tags r:id="rId6"/>
              </p:custDataLst>
            </p:nvPr>
          </p:nvCxnSpPr>
          <p:spPr bwMode="auto">
            <a:xfrm>
              <a:off x="12542" y="6322"/>
              <a:ext cx="2174" cy="0"/>
            </a:xfrm>
            <a:prstGeom prst="line">
              <a:avLst/>
            </a:prstGeom>
            <a:grpFill/>
            <a:ln w="28575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6"/>
          <p:cNvCxnSpPr/>
          <p:nvPr>
            <p:custDataLst>
              <p:tags r:id="rId7"/>
            </p:custDataLst>
          </p:nvPr>
        </p:nvCxnSpPr>
        <p:spPr bwMode="auto">
          <a:xfrm>
            <a:off x="9878695" y="6293697"/>
            <a:ext cx="1852295" cy="10160"/>
          </a:xfrm>
          <a:prstGeom prst="line">
            <a:avLst/>
          </a:prstGeom>
          <a:solidFill>
            <a:srgbClr val="C00000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57810" y="2954655"/>
            <a:ext cx="1048512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要么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社会存在决定人们的意识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要么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人们的意识决定社会存在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社会发展史充分证明绝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人们的社会意识决定社会存在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800" b="1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（否定）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所以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社会存在决定人们的意识。</a:t>
            </a:r>
            <a:r>
              <a:rPr lang="zh-CN" altLang="en-US" sz="2800" b="1">
                <a:solidFill>
                  <a:srgbClr val="CC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（肯定）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 flipV="1">
            <a:off x="383540" y="4342130"/>
            <a:ext cx="8837930" cy="9525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Box 3"/>
          <p:cNvSpPr/>
          <p:nvPr>
            <p:custDataLst>
              <p:tags r:id="rId10"/>
            </p:custDataLst>
          </p:nvPr>
        </p:nvSpPr>
        <p:spPr>
          <a:xfrm>
            <a:off x="1" y="135467"/>
            <a:ext cx="5285740" cy="514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lnSpc>
                <a:spcPts val="3300"/>
              </a:lnSpc>
            </a:pPr>
            <a:r>
              <a:rPr lang="zh-CN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r>
              <a:rPr lang="zh-CN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</a:rPr>
              <a:t>不相容选言</a:t>
            </a:r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推理的方法</a:t>
            </a:r>
            <a:endParaRPr lang="zh-CN" altLang="en-US" sz="32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13" y="68580"/>
            <a:ext cx="2269067" cy="6661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归纳总结</a:t>
            </a:r>
            <a:endParaRPr lang="zh-CN" altLang="en-US" sz="37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735580" y="68580"/>
            <a:ext cx="441198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</a:rPr>
              <a:t>选言推理的方法</a:t>
            </a:r>
            <a:endParaRPr lang="zh-CN" altLang="en-US" sz="3735" b="1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430979" name="Group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76530" y="1144058"/>
          <a:ext cx="11838940" cy="53600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54505"/>
                <a:gridCol w="10084435"/>
              </a:tblGrid>
              <a:tr h="65087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根据选言前提各选言支之间的关系是否为相容关系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1D41D5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</a:tr>
              <a:tr h="1177290">
                <a:tc rowSpan="2"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相容的</a:t>
                      </a:r>
                      <a:r>
                        <a:rPr kumimoji="0" lang="zh-CN" altLang="en-US" sz="2665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选言推理</a:t>
                      </a:r>
                      <a:endParaRPr kumimoji="0" lang="zh-CN" altLang="en-US" sz="2665" b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否定一部分选言支，就要肯定另一部分选言支（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否定肯定式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00162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</a:tr>
              <a:tr h="117729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肯定一部分选言支，不能否定另一部分选言支（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1552D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无效式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00162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</a:tr>
              <a:tr h="1177290">
                <a:tc rowSpan="2"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不相容的</a:t>
                      </a:r>
                      <a:r>
                        <a:rPr kumimoji="0" lang="zh-CN" altLang="en-US" sz="2665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选言推理</a:t>
                      </a:r>
                      <a:endParaRPr kumimoji="0" lang="zh-CN" altLang="en-US" sz="2665" b="1" u="none" strike="noStrike" cap="none" normalizeH="0" baseline="0" smtClean="0">
                        <a:ln>
                          <a:noFill/>
                        </a:ln>
                        <a:solidFill>
                          <a:srgbClr val="00162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否定一部分选言支，就要肯定另一部分选言支（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否定肯定式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00162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</a:tr>
              <a:tr h="1177290">
                <a:tc vMerge="1">
                  <a:tcPr/>
                </a:tc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肯定一部分选言支，就要否定另一部分选言支（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肯定否定式</a:t>
                      </a:r>
                      <a:r>
                        <a:rPr kumimoji="0" lang="zh-CN" altLang="en-US" sz="2665" b="1" strike="noStrike" cap="none" normalizeH="0" baseline="0" smtClean="0">
                          <a:ln>
                            <a:noFill/>
                          </a:ln>
                          <a:solidFill>
                            <a:srgbClr val="00162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kumimoji="0" lang="zh-CN" altLang="en-US" sz="2665" b="1" strike="noStrike" cap="none" normalizeH="0" baseline="0" smtClean="0">
                        <a:ln>
                          <a:noFill/>
                        </a:ln>
                        <a:solidFill>
                          <a:srgbClr val="00162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56269" marR="156269" marT="78134" marB="78134" vert="horz" anchor="ctr" horzOverflow="overflow"/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421370" y="2715260"/>
            <a:ext cx="3488690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400" b="1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否一余真，肯一无结论</a:t>
            </a:r>
            <a:endParaRPr lang="zh-CN" altLang="en-US" sz="2400" b="1" kern="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1589613" y="3429000"/>
            <a:ext cx="2843214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buNone/>
            </a:pPr>
            <a:r>
              <a:rPr lang="en-US" altLang="zh-CN" sz="4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48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671320" y="1541780"/>
            <a:ext cx="8754630" cy="1877695"/>
            <a:chOff x="2342" y="3622"/>
            <a:chExt cx="12613" cy="2958"/>
          </a:xfrm>
        </p:grpSpPr>
        <p:grpSp>
          <p:nvGrpSpPr>
            <p:cNvPr id="32" name="组合 21"/>
            <p:cNvGrpSpPr/>
            <p:nvPr>
              <p:custDataLst>
                <p:tags r:id="rId3"/>
              </p:custDataLst>
            </p:nvPr>
          </p:nvGrpSpPr>
          <p:grpSpPr>
            <a:xfrm>
              <a:off x="2342" y="3622"/>
              <a:ext cx="1864" cy="2958"/>
              <a:chOff x="929098" y="1290230"/>
              <a:chExt cx="1121059" cy="1781966"/>
            </a:xfrm>
          </p:grpSpPr>
          <p:grpSp>
            <p:nvGrpSpPr>
              <p:cNvPr id="33" name="组合 13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771862" y="1294571"/>
                <a:ext cx="278295" cy="516835"/>
                <a:chOff x="1771862" y="1400587"/>
                <a:chExt cx="278295" cy="516835"/>
              </a:xfrm>
            </p:grpSpPr>
            <p:cxnSp>
              <p:nvCxnSpPr>
                <p:cNvPr id="52229" name="直接连接符 8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2037472" y="1401010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0" name="直接连接符 10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771082" y="1401010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" name="组合 14"/>
              <p:cNvGrpSpPr/>
              <p:nvPr>
                <p:custDataLst>
                  <p:tags r:id="rId7"/>
                </p:custDataLst>
              </p:nvPr>
            </p:nvGrpSpPr>
            <p:grpSpPr>
              <a:xfrm rot="-10800000">
                <a:off x="929098" y="2555361"/>
                <a:ext cx="278295" cy="516835"/>
                <a:chOff x="1714710" y="1157691"/>
                <a:chExt cx="278295" cy="516835"/>
              </a:xfrm>
            </p:grpSpPr>
            <p:cxnSp>
              <p:nvCxnSpPr>
                <p:cNvPr id="52232" name="直接连接符 15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980320" y="1157691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3" name="直接连接符 16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713930" y="1170397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2234" name="文本框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29741" y="1290230"/>
                <a:ext cx="609600" cy="15758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100" b="1">
                    <a:solidFill>
                      <a:srgbClr val="CA060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议题</a:t>
                </a:r>
                <a:endParaRPr lang="zh-CN" altLang="en-US" sz="5100" b="1">
                  <a:solidFill>
                    <a:srgbClr val="CA060C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24"/>
            <p:cNvGrpSpPr/>
            <p:nvPr>
              <p:custDataLst>
                <p:tags r:id="rId11"/>
              </p:custDataLst>
            </p:nvPr>
          </p:nvGrpSpPr>
          <p:grpSpPr>
            <a:xfrm>
              <a:off x="4704" y="4285"/>
              <a:ext cx="10251" cy="1446"/>
              <a:chOff x="2635902" y="1334233"/>
              <a:chExt cx="7677448" cy="869021"/>
            </a:xfrm>
          </p:grpSpPr>
          <p:sp>
            <p:nvSpPr>
              <p:cNvPr id="52237" name="矩形: 圆角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36047" y="1339042"/>
                <a:ext cx="7277303" cy="859095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270DAB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7330" indent="-22733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45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</a:t>
                </a:r>
                <a:r>
                  <a:rPr lang="zh-CN" altLang="en-US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 </a:t>
                </a:r>
                <a:r>
                  <a:rPr lang="en-US" altLang="zh-CN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假言</a:t>
                </a:r>
                <a:r>
                  <a:rPr lang="zh-CN" altLang="en-US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推理及其方法</a:t>
                </a:r>
                <a:endParaRPr lang="zh-CN" altLang="en-US" sz="4800" b="1" kern="0" spc="360" noProof="0">
                  <a:solidFill>
                    <a:srgbClr val="5505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3260" name="椭圆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635902" y="1334233"/>
                <a:ext cx="868320" cy="869021"/>
              </a:xfrm>
              <a:prstGeom prst="ellipse">
                <a:avLst/>
              </a:prstGeom>
              <a:solidFill>
                <a:srgbClr val="C6181D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5pPr>
              </a:lstStyle>
              <a:p>
                <a:pPr algn="ctr" defTabSz="964565" eaLnBrk="1" hangingPunct="1"/>
                <a:r>
                  <a:rPr lang="en-US" sz="4600" b="1" kern="0" noProof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方正兰亭黑简体" pitchFamily="2" charset="-122"/>
                    <a:ea typeface="方正兰亭黑简体" pitchFamily="2" charset="-122"/>
                    <a:cs typeface="Arial" panose="020B0604020202020204"/>
                    <a:sym typeface="Wingdings" panose="05000000000000000000" charset="0"/>
                  </a:rPr>
                  <a:t>3</a:t>
                </a:r>
                <a:endParaRPr lang="en-US" sz="4600" b="1" kern="0" noProof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方正兰亭黑简体" pitchFamily="2" charset="-122"/>
                  <a:ea typeface="方正兰亭黑简体" pitchFamily="2" charset="-122"/>
                  <a:cs typeface="Arial" panose="020B0604020202020204"/>
                  <a:sym typeface="Wingdings" panose="05000000000000000000" charset="0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681730" y="3536950"/>
            <a:ext cx="7417435" cy="1383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假言判断的含义和种类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具体了解三种假言判断的有效式和无效式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-103" y="36311"/>
            <a:ext cx="3096150" cy="829945"/>
            <a:chOff x="3305302" y="595717"/>
            <a:chExt cx="3097126" cy="829907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3305302" y="595717"/>
              <a:ext cx="3097126" cy="82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zh-CN" altLang="en-US" sz="4800">
                  <a:solidFill>
                    <a:srgbClr val="000000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  <a:cs typeface="+mn-ea"/>
                  <a:sym typeface="+mn-lt"/>
                </a:rPr>
                <a:t>目录</a:t>
              </a:r>
              <a:endParaRPr lang="zh-CN" altLang="en-US" sz="4800">
                <a:solidFill>
                  <a:srgbClr val="0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" name="任意多边形: 形状 1"/>
            <p:cNvSpPr/>
            <p:nvPr>
              <p:custDataLst>
                <p:tags r:id="rId3"/>
              </p:custDataLst>
            </p:nvPr>
          </p:nvSpPr>
          <p:spPr>
            <a:xfrm rot="5400000">
              <a:off x="4587242" y="-140621"/>
              <a:ext cx="590523" cy="2250514"/>
            </a:xfrm>
            <a:custGeom>
              <a:avLst/>
              <a:gdLst>
                <a:gd name="connsiteX0" fmla="*/ 0 w 1246375"/>
                <a:gd name="connsiteY0" fmla="*/ 2124364 h 2663184"/>
                <a:gd name="connsiteX1" fmla="*/ 40096 w 1246375"/>
                <a:gd name="connsiteY1" fmla="*/ 2124364 h 2663184"/>
                <a:gd name="connsiteX2" fmla="*/ 40096 w 1246375"/>
                <a:gd name="connsiteY2" fmla="*/ 2623088 h 2663184"/>
                <a:gd name="connsiteX3" fmla="*/ 541025 w 1246375"/>
                <a:gd name="connsiteY3" fmla="*/ 2623088 h 2663184"/>
                <a:gd name="connsiteX4" fmla="*/ 541025 w 1246375"/>
                <a:gd name="connsiteY4" fmla="*/ 2663184 h 2663184"/>
                <a:gd name="connsiteX5" fmla="*/ 0 w 1246375"/>
                <a:gd name="connsiteY5" fmla="*/ 2663184 h 2663184"/>
                <a:gd name="connsiteX6" fmla="*/ 457779 w 1246375"/>
                <a:gd name="connsiteY6" fmla="*/ 0 h 2663184"/>
                <a:gd name="connsiteX7" fmla="*/ 1246375 w 1246375"/>
                <a:gd name="connsiteY7" fmla="*/ 0 h 2663184"/>
                <a:gd name="connsiteX8" fmla="*/ 1246375 w 1246375"/>
                <a:gd name="connsiteY8" fmla="*/ 242454 h 2663184"/>
                <a:gd name="connsiteX9" fmla="*/ 1206279 w 1246375"/>
                <a:gd name="connsiteY9" fmla="*/ 242454 h 2663184"/>
                <a:gd name="connsiteX10" fmla="*/ 1206279 w 1246375"/>
                <a:gd name="connsiteY10" fmla="*/ 40096 h 2663184"/>
                <a:gd name="connsiteX11" fmla="*/ 457779 w 1246375"/>
                <a:gd name="connsiteY11" fmla="*/ 40096 h 266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6375" h="2663184">
                  <a:moveTo>
                    <a:pt x="0" y="2124364"/>
                  </a:moveTo>
                  <a:lnTo>
                    <a:pt x="40096" y="2124364"/>
                  </a:lnTo>
                  <a:lnTo>
                    <a:pt x="40096" y="2623088"/>
                  </a:lnTo>
                  <a:lnTo>
                    <a:pt x="541025" y="2623088"/>
                  </a:lnTo>
                  <a:lnTo>
                    <a:pt x="541025" y="2663184"/>
                  </a:lnTo>
                  <a:lnTo>
                    <a:pt x="0" y="2663184"/>
                  </a:lnTo>
                  <a:close/>
                  <a:moveTo>
                    <a:pt x="457779" y="0"/>
                  </a:moveTo>
                  <a:lnTo>
                    <a:pt x="1246375" y="0"/>
                  </a:lnTo>
                  <a:lnTo>
                    <a:pt x="1246375" y="242454"/>
                  </a:lnTo>
                  <a:lnTo>
                    <a:pt x="1206279" y="242454"/>
                  </a:lnTo>
                  <a:lnTo>
                    <a:pt x="1206279" y="40096"/>
                  </a:lnTo>
                  <a:lnTo>
                    <a:pt x="457779" y="4009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26998"/>
                </a:gs>
                <a:gs pos="100000">
                  <a:srgbClr val="09CDCD"/>
                </a:gs>
              </a:gsLst>
              <a:lin ang="8100000" scaled="1"/>
            </a:gradFill>
            <a:ln w="12700">
              <a:noFill/>
            </a:ln>
            <a:effectLst>
              <a:outerShdw blurRad="1143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3" tIns="45711" rIns="91423" bIns="45711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CN" altLang="en-US" sz="800">
                <a:solidFill>
                  <a:srgbClr val="FFFF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858694" y="1845546"/>
            <a:ext cx="63130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600" b="1" smtClean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一</a:t>
            </a:r>
            <a:r>
              <a:rPr lang="zh-CN" altLang="zh-CN" sz="36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、</a:t>
            </a:r>
            <a:r>
              <a:rPr lang="zh-CN" altLang="en-US" sz="3600" b="1" smtClean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联言推理及</a:t>
            </a:r>
            <a:r>
              <a:rPr lang="zh-CN" altLang="en-US" sz="36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其方法</a:t>
            </a:r>
            <a:endParaRPr lang="zh-CN" altLang="en-US" sz="3600" b="1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latin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855770" y="3814317"/>
            <a:ext cx="482364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mtClean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三、</a:t>
            </a:r>
            <a:r>
              <a:rPr lang="zh-CN" altLang="en-US" sz="3600" b="1" smtClean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微软雅黑" panose="020B0503020204020204" charset="-122"/>
              </a:rPr>
              <a:t>假言推理及</a:t>
            </a:r>
            <a:r>
              <a:rPr lang="zh-CN" altLang="en-US" sz="36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微软雅黑" panose="020B0503020204020204" charset="-122"/>
              </a:rPr>
              <a:t>其方法</a:t>
            </a:r>
            <a:endParaRPr lang="zh-CN" altLang="en-US" sz="3600" b="1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3855770" y="2806392"/>
            <a:ext cx="496556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600" b="1" smtClean="0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二、选言推理及</a:t>
            </a:r>
            <a:r>
              <a:rPr lang="zh-CN" altLang="en-US" sz="3600" b="1">
                <a:gradFill>
                  <a:gsLst>
                    <a:gs pos="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其方法</a:t>
            </a:r>
            <a:endParaRPr lang="zh-CN" altLang="en-US" sz="3600" b="1">
              <a:gradFill>
                <a:gsLst>
                  <a:gs pos="0">
                    <a:srgbClr val="000000"/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1"/>
              </a:gra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/>
          <p:nvPr>
            <p:custDataLst>
              <p:tags r:id="rId1"/>
            </p:custDataLst>
          </p:nvPr>
        </p:nvSpPr>
        <p:spPr>
          <a:xfrm>
            <a:off x="142664" y="109432"/>
            <a:ext cx="4754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三、假言推理及其方法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172" name="TextBox 3"/>
          <p:cNvSpPr/>
          <p:nvPr>
            <p:custDataLst>
              <p:tags r:id="rId2"/>
            </p:custDataLst>
          </p:nvPr>
        </p:nvSpPr>
        <p:spPr>
          <a:xfrm>
            <a:off x="143087" y="1124797"/>
            <a:ext cx="48793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、运用假言推理的必要性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221" name="矩形 7"/>
          <p:cNvSpPr/>
          <p:nvPr>
            <p:custDataLst>
              <p:tags r:id="rId3"/>
            </p:custDataLst>
          </p:nvPr>
        </p:nvSpPr>
        <p:spPr>
          <a:xfrm>
            <a:off x="143087" y="1772920"/>
            <a:ext cx="11971867" cy="9886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在人们的认识活动中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</a:t>
            </a:r>
            <a:r>
              <a:rPr lang="zh-CN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把握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了事物之间的</a:t>
            </a:r>
            <a:r>
              <a:rPr lang="zh-CN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条件关系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并且</a:t>
            </a:r>
            <a:r>
              <a:rPr lang="zh-CN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确认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</a:t>
            </a:r>
            <a:r>
              <a:rPr lang="zh-CN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相关事实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就可以运用假言推理</a:t>
            </a:r>
            <a:r>
              <a:rPr lang="zh-CN" alt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推断未知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的事物情况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  <a:sym typeface="微软雅黑" panose="020B0503020204020204" charset="-122"/>
            </a:endParaRPr>
          </a:p>
        </p:txBody>
      </p:sp>
      <p:sp>
        <p:nvSpPr>
          <p:cNvPr id="2" name="TextBox 3"/>
          <p:cNvSpPr/>
          <p:nvPr>
            <p:custDataLst>
              <p:tags r:id="rId4"/>
            </p:custDataLst>
          </p:nvPr>
        </p:nvSpPr>
        <p:spPr>
          <a:xfrm>
            <a:off x="143087" y="3140711"/>
            <a:ext cx="60985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、假言推理的含义（推理依据）</a:t>
            </a:r>
            <a:endParaRPr lang="zh-CN" altLang="en-US" sz="3200" b="1">
              <a:solidFill>
                <a:srgbClr val="3333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631593" y="5286587"/>
            <a:ext cx="4064000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865"/>
          </a:p>
        </p:txBody>
      </p:sp>
      <p:sp>
        <p:nvSpPr>
          <p:cNvPr id="4" name="矩形 7"/>
          <p:cNvSpPr/>
          <p:nvPr>
            <p:custDataLst>
              <p:tags r:id="rId6"/>
            </p:custDataLst>
          </p:nvPr>
        </p:nvSpPr>
        <p:spPr>
          <a:xfrm>
            <a:off x="170180" y="3759200"/>
            <a:ext cx="7642013" cy="539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假言推理是依据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假言判断的逻辑性质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进行的推理</a:t>
            </a:r>
            <a:r>
              <a:rPr lang="zh-CN" altLang="zh-CN" sz="2665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  <a:sym typeface="微软雅黑" panose="020B0503020204020204" charset="-122"/>
            </a:endParaRPr>
          </a:p>
        </p:txBody>
      </p:sp>
      <p:sp>
        <p:nvSpPr>
          <p:cNvPr id="5" name="TextBox 3"/>
          <p:cNvSpPr/>
          <p:nvPr>
            <p:custDataLst>
              <p:tags r:id="rId7"/>
            </p:custDataLst>
          </p:nvPr>
        </p:nvSpPr>
        <p:spPr>
          <a:xfrm>
            <a:off x="248497" y="4484794"/>
            <a:ext cx="36601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charset="-122"/>
              </a:rPr>
              <a:t>、假言推理的分类</a:t>
            </a:r>
            <a:endParaRPr lang="zh-CN" altLang="en-US" sz="3200" b="1">
              <a:solidFill>
                <a:srgbClr val="3333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矩形 7"/>
          <p:cNvSpPr/>
          <p:nvPr>
            <p:custDataLst>
              <p:tags r:id="rId8"/>
            </p:custDataLst>
          </p:nvPr>
        </p:nvSpPr>
        <p:spPr>
          <a:xfrm>
            <a:off x="315172" y="5254625"/>
            <a:ext cx="11285220" cy="5397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just" defTabSz="6858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充分条件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假言推理、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必要条件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假言推理和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充分必要条件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微软雅黑" panose="020B0503020204020204" charset="-122"/>
              </a:rPr>
              <a:t>假言推理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+mn-cs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/>
          <p:nvPr>
            <p:custDataLst>
              <p:tags r:id="rId1"/>
            </p:custDataLst>
          </p:nvPr>
        </p:nvSpPr>
        <p:spPr>
          <a:xfrm>
            <a:off x="400051" y="1018117"/>
            <a:ext cx="7325783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80975" algn="just">
              <a:lnSpc>
                <a:spcPct val="120000"/>
              </a:lnSpc>
            </a:pPr>
            <a:r>
              <a:rPr lang="en-US" altLang="zh-CN" sz="2665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    </a:t>
            </a:r>
            <a:r>
              <a:rPr lang="en-US" altLang="zh-CN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小芳与小玉相约:“如果明天上午不下雨，8点我们在教学楼前会面，然后一起去图书超市买书。”第二天上午，下起了小雨。小玉想，既然下雨了，小芳就不会去图书超市买书了。于是，小玉去小芳的宿舍，想约小芳一起去图书馆查资料。谁知小芳仍然去了图书超市。两个人见面后，小玉责备小芳食言，小芳却说小玉的推论不合逻辑。</a:t>
            </a:r>
            <a:endParaRPr lang="en-US" altLang="zh-CN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723" name="TextBox 2"/>
          <p:cNvSpPr/>
          <p:nvPr>
            <p:custDataLst>
              <p:tags r:id="rId2"/>
            </p:custDataLst>
          </p:nvPr>
        </p:nvSpPr>
        <p:spPr>
          <a:xfrm>
            <a:off x="46991" y="165100"/>
            <a:ext cx="303276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3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373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探究分享</a:t>
            </a:r>
            <a:r>
              <a:rPr lang="en-US" altLang="zh-CN" sz="373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373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4" name="矩形 6"/>
          <p:cNvSpPr/>
          <p:nvPr>
            <p:custDataLst>
              <p:tags r:id="rId3"/>
            </p:custDataLst>
          </p:nvPr>
        </p:nvSpPr>
        <p:spPr>
          <a:xfrm>
            <a:off x="238760" y="5349240"/>
            <a:ext cx="10807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材料中包含着两个充分条件假言推理，你能请找出来吗？</a:t>
            </a:r>
            <a:endParaRPr lang="en-US" altLang="zh-CN" sz="3200" b="1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5" name="矩形 5"/>
          <p:cNvSpPr/>
          <p:nvPr>
            <p:custDataLst>
              <p:tags r:id="rId4"/>
            </p:custDataLst>
          </p:nvPr>
        </p:nvSpPr>
        <p:spPr>
          <a:xfrm>
            <a:off x="340784" y="963084"/>
            <a:ext cx="11368616" cy="5262245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35900" y="1250951"/>
            <a:ext cx="3824817" cy="360468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5847" name="直接连接符 8"/>
          <p:cNvCxnSpPr/>
          <p:nvPr>
            <p:custDataLst>
              <p:tags r:id="rId7"/>
            </p:custDataLst>
          </p:nvPr>
        </p:nvCxnSpPr>
        <p:spPr>
          <a:xfrm>
            <a:off x="4463627" y="1604857"/>
            <a:ext cx="2898140" cy="0"/>
          </a:xfrm>
          <a:prstGeom prst="line">
            <a:avLst/>
          </a:prstGeom>
          <a:ln w="222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48" name="直接连接符 12"/>
          <p:cNvCxnSpPr/>
          <p:nvPr>
            <p:custDataLst>
              <p:tags r:id="rId8"/>
            </p:custDataLst>
          </p:nvPr>
        </p:nvCxnSpPr>
        <p:spPr>
          <a:xfrm>
            <a:off x="6096000" y="2085340"/>
            <a:ext cx="1343660" cy="0"/>
          </a:xfrm>
          <a:prstGeom prst="line">
            <a:avLst/>
          </a:prstGeom>
          <a:ln w="222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49" name="直接连接符 14"/>
          <p:cNvCxnSpPr/>
          <p:nvPr>
            <p:custDataLst>
              <p:tags r:id="rId9"/>
            </p:custDataLst>
          </p:nvPr>
        </p:nvCxnSpPr>
        <p:spPr>
          <a:xfrm>
            <a:off x="797984" y="2514600"/>
            <a:ext cx="916516" cy="0"/>
          </a:xfrm>
          <a:prstGeom prst="line">
            <a:avLst/>
          </a:prstGeom>
          <a:ln w="222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5850" name="直接连接符 17"/>
          <p:cNvCxnSpPr/>
          <p:nvPr>
            <p:custDataLst>
              <p:tags r:id="rId10"/>
            </p:custDataLst>
          </p:nvPr>
        </p:nvCxnSpPr>
        <p:spPr>
          <a:xfrm>
            <a:off x="4558877" y="2564977"/>
            <a:ext cx="1536700" cy="0"/>
          </a:xfrm>
          <a:prstGeom prst="line">
            <a:avLst/>
          </a:prstGeom>
          <a:ln w="22225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/>
          <p:nvPr>
            <p:custDataLst>
              <p:tags r:id="rId1"/>
            </p:custDataLst>
          </p:nvPr>
        </p:nvSpPr>
        <p:spPr>
          <a:xfrm>
            <a:off x="501651" y="1060451"/>
            <a:ext cx="7698316" cy="1939925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如果明天上午不下雨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她们就一起去图书超市买书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endParaRPr lang="zh-CN" altLang="en-US" sz="2665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第二天上午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没有下雨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endParaRPr lang="zh-CN" altLang="en-US" sz="2665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所以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她们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一定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会去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图书超市买书。</a:t>
            </a:r>
            <a:endParaRPr lang="zh-CN" altLang="en-US" sz="2665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748" name="矩形 3"/>
          <p:cNvSpPr/>
          <p:nvPr>
            <p:custDataLst>
              <p:tags r:id="rId2"/>
            </p:custDataLst>
          </p:nvPr>
        </p:nvSpPr>
        <p:spPr>
          <a:xfrm>
            <a:off x="495300" y="3270251"/>
            <a:ext cx="7725833" cy="1939925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如果明天上午不下雨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她们就一起去图书超市买书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endParaRPr lang="zh-CN" altLang="en-US" sz="2665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第二天上午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下雨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了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endParaRPr lang="zh-CN" altLang="en-US" sz="2665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所以</a:t>
            </a:r>
            <a:r>
              <a:rPr lang="en-US" altLang="zh-CN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,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她们就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一定不去</a:t>
            </a:r>
            <a:r>
              <a:rPr lang="zh-CN" altLang="en-US" sz="2665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图书超市买书</a:t>
            </a:r>
            <a:r>
              <a:rPr lang="zh-CN" altLang="en-US" sz="2665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。</a:t>
            </a:r>
            <a:endParaRPr lang="zh-CN" altLang="en-US" sz="2665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1" name="矩形 6"/>
          <p:cNvSpPr/>
          <p:nvPr>
            <p:custDataLst>
              <p:tags r:id="rId3"/>
            </p:custDataLst>
          </p:nvPr>
        </p:nvSpPr>
        <p:spPr>
          <a:xfrm>
            <a:off x="482600" y="5452533"/>
            <a:ext cx="97747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上述两个推理的结论能否必然得出？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2" name="矩形 5"/>
          <p:cNvSpPr/>
          <p:nvPr>
            <p:custDataLst>
              <p:tags r:id="rId4"/>
            </p:custDataLst>
          </p:nvPr>
        </p:nvSpPr>
        <p:spPr>
          <a:xfrm>
            <a:off x="4057651" y="1756833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肯定了前件</a:t>
            </a:r>
            <a:endParaRPr kumimoji="0" lang="zh-CN" altLang="en-US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824" name="矩形 7"/>
          <p:cNvSpPr/>
          <p:nvPr>
            <p:custDataLst>
              <p:tags r:id="rId5"/>
            </p:custDataLst>
          </p:nvPr>
        </p:nvSpPr>
        <p:spPr>
          <a:xfrm>
            <a:off x="5911851" y="2360084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lvl="0" algn="l" defTabSz="685800" fontAlgn="base">
              <a:buClrTx/>
              <a:buSzTx/>
              <a:buFontTx/>
              <a:defRPr/>
            </a:pPr>
            <a:r>
              <a:rPr lang="zh-CN" altLang="en-US" sz="2665" b="1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肯定了后件</a:t>
            </a:r>
            <a:endParaRPr lang="zh-CN" altLang="en-US" sz="2665" b="1" noProof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825" name="矩形 8"/>
          <p:cNvSpPr/>
          <p:nvPr>
            <p:custDataLst>
              <p:tags r:id="rId6"/>
            </p:custDataLst>
          </p:nvPr>
        </p:nvSpPr>
        <p:spPr>
          <a:xfrm>
            <a:off x="8267700" y="1238251"/>
            <a:ext cx="374861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肯定前件，就能肯定后件。</a:t>
            </a: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推理结构正确，推理的结论能必然得出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6" name="矩形 9"/>
          <p:cNvSpPr/>
          <p:nvPr>
            <p:custDataLst>
              <p:tags r:id="rId7"/>
            </p:custDataLst>
          </p:nvPr>
        </p:nvSpPr>
        <p:spPr>
          <a:xfrm>
            <a:off x="8382000" y="3373967"/>
            <a:ext cx="3403600" cy="18967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否定前件，不能否定后件。</a:t>
            </a:r>
            <a:r>
              <a:rPr lang="zh-CN" altLang="en-US" sz="266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推理结构错误，推理的结论不能必然得出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7" name="矩形 10"/>
          <p:cNvSpPr/>
          <p:nvPr>
            <p:custDataLst>
              <p:tags r:id="rId8"/>
            </p:custDataLst>
          </p:nvPr>
        </p:nvSpPr>
        <p:spPr>
          <a:xfrm>
            <a:off x="3613151" y="3981451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lvl="0" algn="l" defTabSz="685800" fontAlgn="base">
              <a:buClrTx/>
              <a:buSzTx/>
              <a:buFontTx/>
              <a:defRPr/>
            </a:pPr>
            <a:r>
              <a:rPr lang="zh-CN" altLang="en-US" sz="2665" b="1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否定了前件</a:t>
            </a:r>
            <a:endParaRPr lang="zh-CN" altLang="en-US" sz="2665" b="1" noProof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828" name="矩形 11"/>
          <p:cNvSpPr/>
          <p:nvPr>
            <p:custDataLst>
              <p:tags r:id="rId9"/>
            </p:custDataLst>
          </p:nvPr>
        </p:nvSpPr>
        <p:spPr>
          <a:xfrm>
            <a:off x="6093884" y="4629151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lvl="0" algn="l" defTabSz="685800" fontAlgn="base">
              <a:buClrTx/>
              <a:buSzTx/>
              <a:buFontTx/>
              <a:defRPr/>
            </a:pPr>
            <a:r>
              <a:rPr lang="zh-CN" altLang="en-US" sz="2665" b="1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否定了后件</a:t>
            </a:r>
            <a:endParaRPr lang="zh-CN" altLang="en-US" sz="2665" b="1" noProof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ldLvl="0" animBg="1"/>
      <p:bldP spid="34824" grpId="0" bldLvl="0" animBg="1"/>
      <p:bldP spid="34825" grpId="0"/>
      <p:bldP spid="34826" grpId="0"/>
      <p:bldP spid="34827" grpId="0" bldLvl="0" animBg="1"/>
      <p:bldP spid="3482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16205" y="151765"/>
            <a:ext cx="62344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30862" y="1790189"/>
            <a:ext cx="10139680" cy="124523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206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685800" eaLnBrk="0" fontAlgn="auto" hangingPunct="0">
              <a:lnSpc>
                <a:spcPts val="4500"/>
              </a:lnSpc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 前件真，后件就一定真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。反过来看，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后件假，前件就一定假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defTabSz="685800" eaLnBrk="0" fontAlgn="auto" hangingPunct="0">
              <a:lnSpc>
                <a:spcPts val="4500"/>
              </a:lnSpc>
              <a:buClrTx/>
              <a:buSzTx/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 （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有前必有后，无后必无前）</a:t>
            </a:r>
            <a:endParaRPr lang="en-US" altLang="zh-CN" sz="2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23159" y="1127879"/>
            <a:ext cx="523698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推理依据：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grpSp>
        <p:nvGrpSpPr>
          <p:cNvPr id="31" name="组合 30"/>
          <p:cNvGrpSpPr/>
          <p:nvPr>
            <p:custDataLst>
              <p:tags r:id="rId4"/>
            </p:custDataLst>
          </p:nvPr>
        </p:nvGrpSpPr>
        <p:grpSpPr>
          <a:xfrm>
            <a:off x="1003170" y="3429126"/>
            <a:ext cx="9888632" cy="2889754"/>
            <a:chOff x="1081910" y="3790441"/>
            <a:chExt cx="9888632" cy="2889754"/>
          </a:xfrm>
        </p:grpSpPr>
        <p:grpSp>
          <p:nvGrpSpPr>
            <p:cNvPr id="30" name="组合 29"/>
            <p:cNvGrpSpPr/>
            <p:nvPr>
              <p:custDataLst>
                <p:tags r:id="rId5"/>
              </p:custDataLst>
            </p:nvPr>
          </p:nvGrpSpPr>
          <p:grpSpPr>
            <a:xfrm>
              <a:off x="1081910" y="3790441"/>
              <a:ext cx="6041660" cy="2889754"/>
              <a:chOff x="1081910" y="3790441"/>
              <a:chExt cx="6041660" cy="2889754"/>
            </a:xfrm>
          </p:grpSpPr>
          <p:pic>
            <p:nvPicPr>
              <p:cNvPr id="29" name="图片 2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081910" y="3790441"/>
                <a:ext cx="6041660" cy="288975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8540" y="5018298"/>
                <a:ext cx="510997" cy="445126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7880729" y="4103818"/>
              <a:ext cx="3089813" cy="2062103"/>
            </a:xfrm>
            <a:prstGeom prst="rect">
              <a:avLst/>
            </a:prstGeom>
            <a:noFill/>
            <a:ln w="28575" cmpd="sng">
              <a:solidFill>
                <a:srgbClr val="00206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有前必有后 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无后必无前；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无前未必无后；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有后未必有前。</a:t>
              </a:r>
              <a:endParaRPr kumimoji="0" lang="zh-CN" altLang="en-US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14" name="直接箭头连接符 13"/>
          <p:cNvCxnSpPr/>
          <p:nvPr>
            <p:custDataLst>
              <p:tags r:id="rId11"/>
            </p:custDataLst>
          </p:nvPr>
        </p:nvCxnSpPr>
        <p:spPr>
          <a:xfrm flipH="1">
            <a:off x="3915732" y="4519871"/>
            <a:ext cx="4004883" cy="139002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2"/>
            </p:custDataLst>
          </p:nvPr>
        </p:nvCxnSpPr>
        <p:spPr>
          <a:xfrm flipH="1">
            <a:off x="3914267" y="5001574"/>
            <a:ext cx="4052397" cy="32686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>
            <p:custDataLst>
              <p:tags r:id="rId13"/>
            </p:custDataLst>
          </p:nvPr>
        </p:nvCxnSpPr>
        <p:spPr>
          <a:xfrm flipH="1">
            <a:off x="3914267" y="4043220"/>
            <a:ext cx="4006348" cy="25864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 flipH="1" flipV="1">
            <a:off x="3911789" y="5472286"/>
            <a:ext cx="4054875" cy="4818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316781" y="871803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5" name="矩形 7"/>
          <p:cNvSpPr/>
          <p:nvPr>
            <p:custDataLst>
              <p:tags r:id="rId2"/>
            </p:custDataLst>
          </p:nvPr>
        </p:nvSpPr>
        <p:spPr>
          <a:xfrm>
            <a:off x="485650" y="1767061"/>
            <a:ext cx="11233938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肯定前件式：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肯定前件，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可以肯定后件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（肯前必肯后）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25" name="TextBox 4"/>
          <p:cNvSpPr/>
          <p:nvPr>
            <p:custDataLst>
              <p:tags r:id="rId3"/>
            </p:custDataLst>
          </p:nvPr>
        </p:nvSpPr>
        <p:spPr bwMode="auto">
          <a:xfrm>
            <a:off x="1000415" y="2830076"/>
            <a:ext cx="4111366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充分条件，有前必有后。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229304" y="46244"/>
            <a:ext cx="5508691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5"/>
            </p:custDataLst>
          </p:nvPr>
        </p:nvGrpSpPr>
        <p:grpSpPr>
          <a:xfrm>
            <a:off x="1000518" y="4419946"/>
            <a:ext cx="4473535" cy="1718226"/>
            <a:chOff x="1780155" y="5032454"/>
            <a:chExt cx="4473535" cy="1718226"/>
          </a:xfrm>
        </p:grpSpPr>
        <p:sp>
          <p:nvSpPr>
            <p:cNvPr id="38" name="矩形 2"/>
            <p:cNvSpPr/>
            <p:nvPr>
              <p:custDataLst>
                <p:tags r:id="rId6"/>
              </p:custDataLst>
            </p:nvPr>
          </p:nvSpPr>
          <p:spPr>
            <a:xfrm>
              <a:off x="1780750" y="5383257"/>
              <a:ext cx="447294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如果天下雨，地就会湿。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3331224" y="5032454"/>
              <a:ext cx="803425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前件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4916577" y="5039139"/>
              <a:ext cx="795020" cy="3689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tIns="0" bIns="0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后件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9"/>
              </p:custDataLst>
            </p:nvPr>
          </p:nvCxnSpPr>
          <p:spPr>
            <a:xfrm flipV="1">
              <a:off x="1780155" y="6244720"/>
              <a:ext cx="4318000" cy="3429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>
              <p:custDataLst>
                <p:tags r:id="rId10"/>
              </p:custDataLst>
            </p:nvPr>
          </p:nvSpPr>
          <p:spPr>
            <a:xfrm>
              <a:off x="2700731" y="5778207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天下雨，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1"/>
              </p:custDataLst>
            </p:nvPr>
          </p:nvSpPr>
          <p:spPr>
            <a:xfrm>
              <a:off x="2766945" y="6282327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地就会湿。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6" name="矩形 2"/>
            <p:cNvSpPr/>
            <p:nvPr>
              <p:custDataLst>
                <p:tags r:id="rId12"/>
              </p:custDataLst>
            </p:nvPr>
          </p:nvSpPr>
          <p:spPr>
            <a:xfrm>
              <a:off x="1780155" y="6270158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3"/>
              </p:custDataLst>
            </p:nvPr>
          </p:nvSpPr>
          <p:spPr>
            <a:xfrm>
              <a:off x="4380344" y="5798354"/>
              <a:ext cx="1203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4"/>
              </p:custDataLst>
            </p:nvPr>
          </p:nvSpPr>
          <p:spPr>
            <a:xfrm>
              <a:off x="4380344" y="6289015"/>
              <a:ext cx="123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sp>
        <p:nvSpPr>
          <p:cNvPr id="2" name="TextBox 4"/>
          <p:cNvSpPr/>
          <p:nvPr>
            <p:custDataLst>
              <p:tags r:id="rId15"/>
            </p:custDataLst>
          </p:nvPr>
        </p:nvSpPr>
        <p:spPr>
          <a:xfrm>
            <a:off x="7309485" y="3949700"/>
            <a:ext cx="4697095" cy="2040255"/>
          </a:xfrm>
          <a:prstGeom prst="rect">
            <a:avLst/>
          </a:prstGeom>
          <a:solidFill>
            <a:srgbClr val="C00000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充分条件假言推理的肯定前件式：</a:t>
            </a: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</a:t>
            </a:r>
            <a:endParaRPr lang="en-US" altLang="en-US" sz="2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如果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，那么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endParaRPr lang="zh-CN" altLang="en-US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P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Q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8919" name="直接连接符 9"/>
          <p:cNvCxnSpPr/>
          <p:nvPr>
            <p:custDataLst>
              <p:tags r:id="rId16"/>
            </p:custDataLst>
          </p:nvPr>
        </p:nvCxnSpPr>
        <p:spPr>
          <a:xfrm>
            <a:off x="7540625" y="5454650"/>
            <a:ext cx="2599055" cy="6985"/>
          </a:xfrm>
          <a:prstGeom prst="line">
            <a:avLst/>
          </a:prstGeom>
          <a:ln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316781" y="871803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22" name="矩形 7"/>
          <p:cNvSpPr/>
          <p:nvPr>
            <p:custDataLst>
              <p:tags r:id="rId2"/>
            </p:custDataLst>
          </p:nvPr>
        </p:nvSpPr>
        <p:spPr>
          <a:xfrm>
            <a:off x="316740" y="1716402"/>
            <a:ext cx="11233938" cy="578485"/>
          </a:xfrm>
          <a:prstGeom prst="rect">
            <a:avLst/>
          </a:prstGeom>
          <a:solidFill>
            <a:srgbClr val="FEEB97"/>
          </a:solidFill>
          <a:ln w="53975" cmpd="sng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②否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定后件式：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否定后件，结论就可以否定前件。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（否后必否前）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218279" y="4562600"/>
            <a:ext cx="4519294" cy="1503065"/>
            <a:chOff x="1232141" y="5087112"/>
            <a:chExt cx="4519294" cy="1503065"/>
          </a:xfrm>
        </p:grpSpPr>
        <p:cxnSp>
          <p:nvCxnSpPr>
            <p:cNvPr id="27" name="直接连接符 26"/>
            <p:cNvCxnSpPr/>
            <p:nvPr>
              <p:custDataLst>
                <p:tags r:id="rId4"/>
              </p:custDataLst>
            </p:nvPr>
          </p:nvCxnSpPr>
          <p:spPr>
            <a:xfrm flipV="1">
              <a:off x="1232141" y="6061836"/>
              <a:ext cx="4205605" cy="1651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矩形 2"/>
            <p:cNvSpPr/>
            <p:nvPr>
              <p:custDataLst>
                <p:tags r:id="rId5"/>
              </p:custDataLst>
            </p:nvPr>
          </p:nvSpPr>
          <p:spPr>
            <a:xfrm>
              <a:off x="1278495" y="5087112"/>
              <a:ext cx="447294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如果天下雨，地就会湿。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2243387" y="5535005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地</a:t>
              </a: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不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会湿，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7"/>
              </p:custDataLst>
            </p:nvPr>
          </p:nvSpPr>
          <p:spPr>
            <a:xfrm>
              <a:off x="2324975" y="6128512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天</a:t>
              </a: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没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下雨。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矩形 2"/>
            <p:cNvSpPr/>
            <p:nvPr>
              <p:custDataLst>
                <p:tags r:id="rId8"/>
              </p:custDataLst>
            </p:nvPr>
          </p:nvSpPr>
          <p:spPr>
            <a:xfrm>
              <a:off x="1278495" y="6128512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9"/>
              </p:custDataLst>
            </p:nvPr>
          </p:nvSpPr>
          <p:spPr>
            <a:xfrm>
              <a:off x="3820260" y="5559988"/>
              <a:ext cx="1391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（否后）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0"/>
              </p:custDataLst>
            </p:nvPr>
          </p:nvSpPr>
          <p:spPr>
            <a:xfrm>
              <a:off x="3863406" y="6095518"/>
              <a:ext cx="1391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（否前）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sp>
        <p:nvSpPr>
          <p:cNvPr id="42" name="文本框 41"/>
          <p:cNvSpPr txBox="1"/>
          <p:nvPr>
            <p:custDataLst>
              <p:tags r:id="rId11"/>
            </p:custDataLst>
          </p:nvPr>
        </p:nvSpPr>
        <p:spPr>
          <a:xfrm>
            <a:off x="229304" y="46244"/>
            <a:ext cx="5508691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TextBox 4"/>
          <p:cNvSpPr/>
          <p:nvPr>
            <p:custDataLst>
              <p:tags r:id="rId12"/>
            </p:custDataLst>
          </p:nvPr>
        </p:nvSpPr>
        <p:spPr bwMode="auto">
          <a:xfrm>
            <a:off x="741263" y="2952557"/>
            <a:ext cx="4111366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充分条件，无后必无前。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942" name="TextBox 4"/>
          <p:cNvSpPr/>
          <p:nvPr>
            <p:custDataLst>
              <p:tags r:id="rId13"/>
            </p:custDataLst>
          </p:nvPr>
        </p:nvSpPr>
        <p:spPr>
          <a:xfrm>
            <a:off x="6293485" y="4022090"/>
            <a:ext cx="5120005" cy="2040255"/>
          </a:xfrm>
          <a:prstGeom prst="rect">
            <a:avLst/>
          </a:prstGeom>
          <a:solidFill>
            <a:srgbClr val="C00000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充分条件假言推理的否定后件式：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</a:t>
            </a:r>
            <a:endParaRPr lang="en-US" altLang="en-US" sz="20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如果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，那么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非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非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9"/>
          <p:cNvCxnSpPr/>
          <p:nvPr>
            <p:custDataLst>
              <p:tags r:id="rId14"/>
            </p:custDataLst>
          </p:nvPr>
        </p:nvCxnSpPr>
        <p:spPr>
          <a:xfrm>
            <a:off x="6718300" y="5534660"/>
            <a:ext cx="2618105" cy="13970"/>
          </a:xfrm>
          <a:prstGeom prst="line">
            <a:avLst/>
          </a:prstGeom>
          <a:solidFill>
            <a:srgbClr val="C00000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39942" grpId="0" bldLvl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>
            <p:custDataLst>
              <p:tags r:id="rId1"/>
            </p:custDataLst>
          </p:nvPr>
        </p:nvSpPr>
        <p:spPr>
          <a:xfrm>
            <a:off x="599400" y="1767926"/>
            <a:ext cx="10644342" cy="578485"/>
          </a:xfrm>
          <a:prstGeom prst="rect">
            <a:avLst/>
          </a:prstGeom>
          <a:solidFill>
            <a:srgbClr val="FEEB97"/>
          </a:solidFill>
          <a:ln w="53975" cmpd="sng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否定前件式：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否定前件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，结论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了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后件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    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（否前未必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否后）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68082" y="1007001"/>
            <a:ext cx="7641478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(2)</a:t>
            </a:r>
            <a:r>
              <a:rPr lang="zh-CN" altLang="en-US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无效式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（不正确推理结构）</a:t>
            </a:r>
            <a:endParaRPr lang="zh-CN" altLang="en-US" sz="2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3" name="矩形 7"/>
          <p:cNvSpPr/>
          <p:nvPr>
            <p:custDataLst>
              <p:tags r:id="rId3"/>
            </p:custDataLst>
          </p:nvPr>
        </p:nvSpPr>
        <p:spPr>
          <a:xfrm>
            <a:off x="762635" y="4393733"/>
            <a:ext cx="10644342" cy="491490"/>
          </a:xfrm>
          <a:prstGeom prst="rect">
            <a:avLst/>
          </a:prstGeom>
          <a:solidFill>
            <a:srgbClr val="FEEB97"/>
          </a:solidFill>
          <a:ln w="53975" cmpd="sng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②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肯定后件式：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肯定后件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，结论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了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   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（肯后未必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肯前）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603" y="1835375"/>
            <a:ext cx="510997" cy="445126"/>
          </a:xfrm>
          <a:prstGeom prst="rect">
            <a:avLst/>
          </a:prstGeom>
        </p:spPr>
      </p:pic>
      <p:grpSp>
        <p:nvGrpSpPr>
          <p:cNvPr id="32" name="组合 31"/>
          <p:cNvGrpSpPr/>
          <p:nvPr>
            <p:custDataLst>
              <p:tags r:id="rId6"/>
            </p:custDataLst>
          </p:nvPr>
        </p:nvGrpSpPr>
        <p:grpSpPr>
          <a:xfrm rot="0">
            <a:off x="854710" y="2715260"/>
            <a:ext cx="7278370" cy="1443990"/>
            <a:chOff x="1349219" y="2674573"/>
            <a:chExt cx="7278415" cy="1444169"/>
          </a:xfrm>
        </p:grpSpPr>
        <p:sp>
          <p:nvSpPr>
            <p:cNvPr id="22" name="矩形 2"/>
            <p:cNvSpPr/>
            <p:nvPr>
              <p:custDataLst>
                <p:tags r:id="rId7"/>
              </p:custDataLst>
            </p:nvPr>
          </p:nvSpPr>
          <p:spPr>
            <a:xfrm>
              <a:off x="1434322" y="2674573"/>
              <a:ext cx="682844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如果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明天不下雨，她们就一起去图书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超市买书，</a:t>
              </a:r>
              <a:endParaRPr lang="zh-CN" altLang="en-US" sz="2400" b="1" u="sng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8"/>
              </p:custDataLst>
            </p:nvPr>
          </p:nvCxnSpPr>
          <p:spPr>
            <a:xfrm flipV="1">
              <a:off x="1349219" y="3595443"/>
              <a:ext cx="6302325" cy="33254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1462245" y="3641470"/>
              <a:ext cx="7165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所以，她们就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一定不去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图书超市买书。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1462245" y="3129213"/>
              <a:ext cx="201930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上午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下雨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了，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4121946" y="3145940"/>
              <a:ext cx="186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（否前）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12"/>
              </p:custDataLst>
            </p:nvPr>
          </p:nvSpPr>
          <p:spPr>
            <a:xfrm>
              <a:off x="6488700" y="3657077"/>
              <a:ext cx="14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（否后）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880" y="3719195"/>
            <a:ext cx="511175" cy="44513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0761" y="4423045"/>
            <a:ext cx="510997" cy="445126"/>
          </a:xfrm>
          <a:prstGeom prst="rect">
            <a:avLst/>
          </a:prstGeom>
        </p:spPr>
      </p:pic>
      <p:grpSp>
        <p:nvGrpSpPr>
          <p:cNvPr id="36" name="组合 35"/>
          <p:cNvGrpSpPr/>
          <p:nvPr>
            <p:custDataLst>
              <p:tags r:id="rId15"/>
            </p:custDataLst>
          </p:nvPr>
        </p:nvGrpSpPr>
        <p:grpSpPr>
          <a:xfrm rot="0">
            <a:off x="854710" y="5024755"/>
            <a:ext cx="7278370" cy="1443990"/>
            <a:chOff x="1349219" y="2674573"/>
            <a:chExt cx="7278415" cy="1444298"/>
          </a:xfrm>
        </p:grpSpPr>
        <p:sp>
          <p:nvSpPr>
            <p:cNvPr id="37" name="矩形 2"/>
            <p:cNvSpPr/>
            <p:nvPr>
              <p:custDataLst>
                <p:tags r:id="rId16"/>
              </p:custDataLst>
            </p:nvPr>
          </p:nvSpPr>
          <p:spPr>
            <a:xfrm>
              <a:off x="1434322" y="2674573"/>
              <a:ext cx="682844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如果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明天不下雨，她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们就一起去图书超市买书，</a:t>
              </a:r>
              <a:endParaRPr lang="zh-CN" altLang="en-US" sz="2400" b="1" u="sng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17"/>
              </p:custDataLst>
            </p:nvPr>
          </p:nvCxnSpPr>
          <p:spPr>
            <a:xfrm flipV="1">
              <a:off x="1349219" y="3595443"/>
              <a:ext cx="6302325" cy="33254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18"/>
              </p:custDataLst>
            </p:nvPr>
          </p:nvSpPr>
          <p:spPr>
            <a:xfrm>
              <a:off x="1462245" y="3641470"/>
              <a:ext cx="7165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所以，第二天上午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一定没下雨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9"/>
              </p:custDataLst>
            </p:nvPr>
          </p:nvSpPr>
          <p:spPr>
            <a:xfrm>
              <a:off x="1462245" y="3129213"/>
              <a:ext cx="354965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她们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去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图书超市买书了，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20"/>
              </p:custDataLst>
            </p:nvPr>
          </p:nvSpPr>
          <p:spPr>
            <a:xfrm>
              <a:off x="5706556" y="3130060"/>
              <a:ext cx="1864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（肯后）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21"/>
              </p:custDataLst>
            </p:nvPr>
          </p:nvSpPr>
          <p:spPr>
            <a:xfrm>
              <a:off x="5706556" y="3657206"/>
              <a:ext cx="1418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（肯前）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8915" y="6022340"/>
            <a:ext cx="511175" cy="44513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268039" y="88154"/>
            <a:ext cx="5508691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TextBox 4"/>
          <p:cNvSpPr/>
          <p:nvPr>
            <p:custDataLst>
              <p:tags r:id="rId24"/>
            </p:custDataLst>
          </p:nvPr>
        </p:nvSpPr>
        <p:spPr bwMode="auto">
          <a:xfrm>
            <a:off x="8010525" y="2766060"/>
            <a:ext cx="3042920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无前未必无后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extBox 4"/>
          <p:cNvSpPr/>
          <p:nvPr>
            <p:custDataLst>
              <p:tags r:id="rId25"/>
            </p:custDataLst>
          </p:nvPr>
        </p:nvSpPr>
        <p:spPr bwMode="auto">
          <a:xfrm>
            <a:off x="8010525" y="5432425"/>
            <a:ext cx="3042920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有后未必有前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3" grpId="0" bldLvl="0" animBg="1"/>
      <p:bldP spid="25" grpId="0" bldLvl="0" animBg="1"/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6090" y="1087755"/>
          <a:ext cx="11370310" cy="596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"/>
                <a:gridCol w="1824990"/>
                <a:gridCol w="3774440"/>
                <a:gridCol w="1016000"/>
                <a:gridCol w="922020"/>
                <a:gridCol w="3309620"/>
              </a:tblGrid>
              <a:tr h="426720"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 spc="-100">
                          <a:solidFill>
                            <a:schemeClr val="bg1"/>
                          </a:solidFill>
                          <a:uFillTx/>
                        </a:rPr>
                        <a:t>充分条件假言推理</a:t>
                      </a:r>
                      <a:endParaRPr lang="zh-CN" altLang="en-US" sz="2200" spc="-10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推理规则</a:t>
                      </a:r>
                      <a:endParaRPr lang="zh-CN" altLang="en-US" sz="2200"/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推理有效式</a:t>
                      </a:r>
                      <a:endParaRPr lang="zh-CN" altLang="en-US" sz="2200"/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例子</a:t>
                      </a:r>
                      <a:endParaRPr lang="zh-CN" altLang="en-US" sz="2200"/>
                    </a:p>
                  </a:txBody>
                  <a:tcPr vert="horz"/>
                </a:tc>
              </a:tr>
              <a:tr h="126492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有效式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肯定前件式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有前必有后</a:t>
                      </a:r>
                      <a:endParaRPr lang="zh-CN" altLang="en-US" sz="21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 b="1" spc="-10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，</a:t>
                      </a:r>
                      <a:endParaRPr lang="en-US" altLang="zh-CN" sz="2100" b="1" spc="-100">
                        <a:solidFill>
                          <a:srgbClr val="C00000"/>
                        </a:solidFill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结论就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可以肯定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endParaRPr lang="zh-CN" altLang="en-US" sz="2100" b="1" spc="-10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defTabSz="514350">
                        <a:lnSpc>
                          <a:spcPct val="100000"/>
                        </a:lnSpc>
                      </a:pP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如果</a:t>
                      </a: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p</a:t>
                      </a: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，那么</a:t>
                      </a: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q </a:t>
                      </a: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</a:t>
                      </a:r>
                      <a:endParaRPr lang="zh-CN" altLang="en-US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defTabSz="514350">
                        <a:lnSpc>
                          <a:spcPct val="100000"/>
                        </a:lnSpc>
                      </a:pP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p</a:t>
                      </a:r>
                      <a:endParaRPr lang="en-US" altLang="zh-CN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q</a:t>
                      </a:r>
                      <a:endParaRPr lang="en-US" altLang="zh-CN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l" eaLnBrk="1" fontAlgn="auto" hangingPunct="1">
                        <a:lnSpc>
                          <a:spcPct val="90000"/>
                        </a:lnSpc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如果明天上午不下雨，他们就一起去图书超市买书，</a:t>
                      </a:r>
                      <a:endParaRPr lang="zh-CN" altLang="en-US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第二天上午没有雨，</a:t>
                      </a:r>
                      <a:endParaRPr lang="en-US" altLang="zh-CN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所以他们一定去图书超市买书</a:t>
                      </a:r>
                      <a:endParaRPr lang="zh-CN" altLang="en-US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</a:tr>
              <a:tr h="119761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否定后件式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无后必无前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，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结论就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可以否定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。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l" defTabSz="51435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如果p，那么q     </a:t>
                      </a:r>
                      <a:endParaRPr lang="zh-CN" altLang="en-US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l" defTabSz="51435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非</a:t>
                      </a: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q</a:t>
                      </a:r>
                      <a:endParaRPr lang="zh-CN" altLang="en-US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l" defTabSz="514350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非</a:t>
                      </a:r>
                      <a:r>
                        <a:rPr lang="en-US" altLang="zh-CN" sz="220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p</a:t>
                      </a:r>
                      <a:endParaRPr lang="en-US" altLang="zh-CN" sz="220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如果明天上午不下雨，他们就一起去图书超市买书，</a:t>
                      </a:r>
                      <a:endParaRPr lang="zh-CN" altLang="en-US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他们没有去图书超市买书，</a:t>
                      </a:r>
                      <a:endParaRPr lang="zh-CN" altLang="en-US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 spc="-130">
                          <a:solidFill>
                            <a:schemeClr val="tx1"/>
                          </a:solidFill>
                          <a:uFillTx/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所以，第二天上午下雨了。</a:t>
                      </a:r>
                      <a:endParaRPr lang="zh-CN" altLang="en-US" sz="2000" spc="-130">
                        <a:solidFill>
                          <a:schemeClr val="tx1"/>
                        </a:solidFill>
                        <a:uFillTx/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</a:tr>
              <a:tr h="119253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无效式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pitchFamily="2" charset="2"/>
                        </a:rPr>
                        <a:t>否定前件式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pitchFamily="2" charset="2"/>
                        </a:rPr>
                        <a:t>无前未必无后</a:t>
                      </a:r>
                      <a:endParaRPr lang="zh-CN" altLang="en-US" sz="2100" b="1" spc="-100">
                        <a:solidFill>
                          <a:srgbClr val="C0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，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不能否定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endParaRPr lang="zh-CN" altLang="en-US" sz="2100" b="1" spc="-10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en-US" altLang="en-US" sz="1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8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🚫</a:t>
                      </a:r>
                      <a:endParaRPr lang="en-US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如果明天上午不下雨，他们就一起去图书超市买书，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第二天上午下雨了，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所以，他们没一起去图书超市买书。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  <a:tr h="117538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肯定后件式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有后未必有前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，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不能肯定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。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en-US" sz="28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🚫</a:t>
                      </a:r>
                      <a:endParaRPr lang="en-US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如果明天上午不下雨，他们就一起去图书超市买书，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他们去图书超市买书，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所以，第二天上午</a:t>
                      </a: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Wingdings" panose="05000000000000000000" charset="0"/>
                        </a:rPr>
                        <a:t>不下雨了。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</a:tbl>
          </a:graphicData>
        </a:graphic>
      </p:graphicFrame>
      <p:cxnSp>
        <p:nvCxnSpPr>
          <p:cNvPr id="13" name="直接连接符 6"/>
          <p:cNvCxnSpPr/>
          <p:nvPr>
            <p:custDataLst>
              <p:tags r:id="rId2"/>
            </p:custDataLst>
          </p:nvPr>
        </p:nvCxnSpPr>
        <p:spPr>
          <a:xfrm flipV="1">
            <a:off x="6627059" y="2338821"/>
            <a:ext cx="189738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6"/>
          <p:cNvCxnSpPr/>
          <p:nvPr>
            <p:custDataLst>
              <p:tags r:id="rId3"/>
            </p:custDataLst>
          </p:nvPr>
        </p:nvCxnSpPr>
        <p:spPr>
          <a:xfrm flipV="1">
            <a:off x="6627059" y="3547226"/>
            <a:ext cx="189738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68039" y="88154"/>
            <a:ext cx="5508691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093802" y="2266979"/>
            <a:ext cx="7510768" cy="2983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已知：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寒流来了，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那么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气温就会下降。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）寒流来了，所以气温下降了。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）气温没下降，所以寒流没来。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）寒流没来，所以气温没有下降。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）气温下降了，所以寒流来了。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383" y="3022879"/>
            <a:ext cx="568960" cy="339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0411" y="3543721"/>
            <a:ext cx="524518" cy="463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670" y="4161643"/>
            <a:ext cx="510997" cy="4451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2670" y="4761367"/>
            <a:ext cx="510997" cy="445126"/>
          </a:xfrm>
          <a:prstGeom prst="rect">
            <a:avLst/>
          </a:prstGeom>
        </p:spPr>
      </p:pic>
      <p:sp>
        <p:nvSpPr>
          <p:cNvPr id="11" name="圆角矩形 14"/>
          <p:cNvSpPr/>
          <p:nvPr>
            <p:custDataLst>
              <p:tags r:id="rId8"/>
            </p:custDataLst>
          </p:nvPr>
        </p:nvSpPr>
        <p:spPr>
          <a:xfrm>
            <a:off x="2979287" y="1905663"/>
            <a:ext cx="1115369" cy="361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前件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5"/>
          <p:cNvSpPr/>
          <p:nvPr>
            <p:custDataLst>
              <p:tags r:id="rId9"/>
            </p:custDataLst>
          </p:nvPr>
        </p:nvSpPr>
        <p:spPr>
          <a:xfrm>
            <a:off x="5946563" y="1905663"/>
            <a:ext cx="1299210" cy="361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后件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26869" y="173123"/>
            <a:ext cx="6278880" cy="534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思考：以下推理是否必然能得出？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7557538" y="2838749"/>
            <a:ext cx="2316668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（有前必</a:t>
            </a:r>
            <a:r>
              <a:rPr lang="zh-CN" altLang="en-US" sz="2800" b="1">
                <a:solidFill>
                  <a:schemeClr val="tx1"/>
                </a:solidFill>
              </a:rPr>
              <a:t>有后）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7557538" y="3460404"/>
            <a:ext cx="2316669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（无后必</a:t>
            </a:r>
            <a:r>
              <a:rPr lang="zh-CN" altLang="en-US" sz="2800" b="1">
                <a:sym typeface="+mn-ea"/>
              </a:rPr>
              <a:t>无前）</a:t>
            </a:r>
            <a:endParaRPr lang="zh-CN" altLang="en-US" sz="2800" b="1"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7557538" y="4122596"/>
            <a:ext cx="3099498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（无前未必无后）</a:t>
            </a:r>
            <a:endParaRPr lang="zh-CN" altLang="en-US" sz="2800" b="1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7557538" y="4744251"/>
            <a:ext cx="3099498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ym typeface="+mn-ea"/>
              </a:rPr>
              <a:t>（有后未必有前）</a:t>
            </a:r>
            <a:endParaRPr lang="zh-CN" altLang="en-US" sz="2800" b="1"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/>
          <p:nvPr>
            <p:custDataLst>
              <p:tags r:id="rId1"/>
            </p:custDataLst>
          </p:nvPr>
        </p:nvSpPr>
        <p:spPr>
          <a:xfrm>
            <a:off x="222885" y="1773555"/>
            <a:ext cx="7336155" cy="2463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80975" algn="just">
              <a:lnSpc>
                <a:spcPts val="37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主治医生看了看患者甲的体检报告说：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“除非做手术，否则你的病好不了。”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180975" algn="just">
              <a:lnSpc>
                <a:spcPts val="37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患者甲说：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您的意思是，不做手术，我的病就不能治愈吗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?”</a:t>
            </a:r>
            <a:endParaRPr lang="en-US" altLang="zh-CN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180975" algn="just">
              <a:lnSpc>
                <a:spcPts val="37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主治医生说：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是这样的。”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38916" name="矩形 6"/>
          <p:cNvSpPr/>
          <p:nvPr>
            <p:custDataLst>
              <p:tags r:id="rId2"/>
            </p:custDataLst>
          </p:nvPr>
        </p:nvSpPr>
        <p:spPr>
          <a:xfrm>
            <a:off x="527051" y="5445337"/>
            <a:ext cx="10674349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上述对话中包含着一个必要条件假言推理，请找出来。</a:t>
            </a:r>
            <a:endParaRPr lang="zh-CN" altLang="en-US" sz="32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7" name="矩形 5"/>
          <p:cNvSpPr/>
          <p:nvPr>
            <p:custDataLst>
              <p:tags r:id="rId3"/>
            </p:custDataLst>
          </p:nvPr>
        </p:nvSpPr>
        <p:spPr>
          <a:xfrm>
            <a:off x="623147" y="963507"/>
            <a:ext cx="11069320" cy="4233333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  <a:p>
            <a:endParaRPr lang="en-US" altLang="zh-CN" sz="1865">
              <a:latin typeface="Arial" panose="020B0604020202020204" pitchFamily="34" charset="0"/>
            </a:endParaRPr>
          </a:p>
        </p:txBody>
      </p:sp>
      <p:pic>
        <p:nvPicPr>
          <p:cNvPr id="38918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91451" y="1176867"/>
            <a:ext cx="3526367" cy="3473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Box 2"/>
          <p:cNvSpPr/>
          <p:nvPr>
            <p:custDataLst>
              <p:tags r:id="rId6"/>
            </p:custDataLst>
          </p:nvPr>
        </p:nvSpPr>
        <p:spPr>
          <a:xfrm>
            <a:off x="222886" y="49107"/>
            <a:ext cx="2926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探究分享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1589613" y="3429000"/>
            <a:ext cx="2843214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buNone/>
            </a:pPr>
            <a:r>
              <a:rPr lang="en-US" altLang="zh-CN" sz="4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48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671320" y="1541780"/>
            <a:ext cx="8754630" cy="1877695"/>
            <a:chOff x="2342" y="3622"/>
            <a:chExt cx="12613" cy="2958"/>
          </a:xfrm>
        </p:grpSpPr>
        <p:grpSp>
          <p:nvGrpSpPr>
            <p:cNvPr id="32" name="组合 21"/>
            <p:cNvGrpSpPr/>
            <p:nvPr>
              <p:custDataLst>
                <p:tags r:id="rId3"/>
              </p:custDataLst>
            </p:nvPr>
          </p:nvGrpSpPr>
          <p:grpSpPr>
            <a:xfrm>
              <a:off x="2342" y="3622"/>
              <a:ext cx="1864" cy="2958"/>
              <a:chOff x="929098" y="1290230"/>
              <a:chExt cx="1121059" cy="1781966"/>
            </a:xfrm>
          </p:grpSpPr>
          <p:grpSp>
            <p:nvGrpSpPr>
              <p:cNvPr id="33" name="组合 13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771862" y="1294571"/>
                <a:ext cx="278295" cy="516835"/>
                <a:chOff x="1771862" y="1400587"/>
                <a:chExt cx="278295" cy="516835"/>
              </a:xfrm>
            </p:grpSpPr>
            <p:cxnSp>
              <p:nvCxnSpPr>
                <p:cNvPr id="52229" name="直接连接符 8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2037472" y="1401010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0" name="直接连接符 10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771082" y="1401010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" name="组合 14"/>
              <p:cNvGrpSpPr/>
              <p:nvPr>
                <p:custDataLst>
                  <p:tags r:id="rId7"/>
                </p:custDataLst>
              </p:nvPr>
            </p:nvGrpSpPr>
            <p:grpSpPr>
              <a:xfrm rot="-10800000">
                <a:off x="929098" y="2555361"/>
                <a:ext cx="278295" cy="516835"/>
                <a:chOff x="1714710" y="1157691"/>
                <a:chExt cx="278295" cy="516835"/>
              </a:xfrm>
            </p:grpSpPr>
            <p:cxnSp>
              <p:nvCxnSpPr>
                <p:cNvPr id="52232" name="直接连接符 15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980320" y="1157691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3" name="直接连接符 16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713930" y="1170397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2234" name="文本框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29741" y="1290230"/>
                <a:ext cx="609600" cy="15758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100" b="1">
                    <a:solidFill>
                      <a:srgbClr val="CA060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议题</a:t>
                </a:r>
                <a:endParaRPr lang="zh-CN" altLang="en-US" sz="5100" b="1">
                  <a:solidFill>
                    <a:srgbClr val="CA060C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24"/>
            <p:cNvGrpSpPr/>
            <p:nvPr>
              <p:custDataLst>
                <p:tags r:id="rId11"/>
              </p:custDataLst>
            </p:nvPr>
          </p:nvGrpSpPr>
          <p:grpSpPr>
            <a:xfrm>
              <a:off x="4704" y="4285"/>
              <a:ext cx="10251" cy="1446"/>
              <a:chOff x="2635902" y="1334233"/>
              <a:chExt cx="7677448" cy="869021"/>
            </a:xfrm>
          </p:grpSpPr>
          <p:sp>
            <p:nvSpPr>
              <p:cNvPr id="52237" name="矩形: 圆角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36047" y="1339042"/>
                <a:ext cx="7277303" cy="859095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270DAB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7330" indent="-22733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45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</a:t>
                </a:r>
                <a:r>
                  <a:rPr lang="zh-CN" altLang="en-US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 </a:t>
                </a:r>
                <a:r>
                  <a:rPr lang="en-US" altLang="zh-CN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联言推理及其方法</a:t>
                </a:r>
                <a:endParaRPr lang="zh-CN" altLang="en-US" sz="4800" b="1" kern="0" spc="360" noProof="0">
                  <a:solidFill>
                    <a:srgbClr val="5505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3260" name="椭圆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635902" y="1334233"/>
                <a:ext cx="868320" cy="869021"/>
              </a:xfrm>
              <a:prstGeom prst="ellipse">
                <a:avLst/>
              </a:prstGeom>
              <a:solidFill>
                <a:srgbClr val="C6181D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5pPr>
              </a:lstStyle>
              <a:p>
                <a:pPr algn="ctr" defTabSz="964565" eaLnBrk="1" hangingPunct="1"/>
                <a:r>
                  <a:rPr lang="en-US" sz="4600" b="1" kern="0" noProof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方正兰亭黑简体" pitchFamily="2" charset="-122"/>
                    <a:ea typeface="方正兰亭黑简体" pitchFamily="2" charset="-122"/>
                    <a:cs typeface="Arial" panose="020B0604020202020204"/>
                    <a:sym typeface="Wingdings" panose="05000000000000000000" charset="0"/>
                  </a:rPr>
                  <a:t>1</a:t>
                </a:r>
                <a:endParaRPr lang="en-US" sz="4600" b="1" kern="0" noProof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方正兰亭黑简体" pitchFamily="2" charset="-122"/>
                  <a:ea typeface="方正兰亭黑简体" pitchFamily="2" charset="-122"/>
                  <a:cs typeface="Arial" panose="020B0604020202020204"/>
                  <a:sym typeface="Wingdings" panose="05000000000000000000" charset="0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681730" y="3536950"/>
            <a:ext cx="5974715" cy="1383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联言判断的含义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了解联言判断的推理方式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/>
          <p:nvPr>
            <p:custDataLst>
              <p:tags r:id="rId1"/>
            </p:custDataLst>
          </p:nvPr>
        </p:nvSpPr>
        <p:spPr>
          <a:xfrm>
            <a:off x="1434677" y="1329690"/>
            <a:ext cx="8331200" cy="230695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只有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患者甲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接受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做手术，他的疾病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才能治愈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患者甲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没有接受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做手术，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所以，患者甲的疾病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不可能治愈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3012" name="矩形 3"/>
          <p:cNvSpPr/>
          <p:nvPr>
            <p:custDataLst>
              <p:tags r:id="rId2"/>
            </p:custDataLst>
          </p:nvPr>
        </p:nvSpPr>
        <p:spPr>
          <a:xfrm>
            <a:off x="6652260" y="2231390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否定了前件</a:t>
            </a:r>
            <a:endParaRPr kumimoji="0" lang="zh-CN" altLang="en-US" sz="2665" b="1" i="0" u="none" strike="noStrike" kern="1200" cap="none" spc="0" normalizeH="0" baseline="0" noProof="0" smtClean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013" name="矩形 4"/>
          <p:cNvSpPr/>
          <p:nvPr>
            <p:custDataLst>
              <p:tags r:id="rId3"/>
            </p:custDataLst>
          </p:nvPr>
        </p:nvSpPr>
        <p:spPr>
          <a:xfrm>
            <a:off x="7668260" y="2974341"/>
            <a:ext cx="2059517" cy="501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1D41D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否定了后件</a:t>
            </a:r>
            <a:endParaRPr kumimoji="0" lang="zh-CN" altLang="en-US" sz="2665" b="1" i="0" u="none" strike="noStrike" kern="1200" cap="none" spc="0" normalizeH="0" baseline="0" noProof="0" smtClean="0">
              <a:ln>
                <a:noFill/>
              </a:ln>
              <a:solidFill>
                <a:srgbClr val="1D41D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014" name="TextBox 5"/>
          <p:cNvSpPr/>
          <p:nvPr>
            <p:custDataLst>
              <p:tags r:id="rId4"/>
            </p:custDataLst>
          </p:nvPr>
        </p:nvSpPr>
        <p:spPr>
          <a:xfrm>
            <a:off x="1500293" y="3890857"/>
            <a:ext cx="635211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推理结构合理，结论正确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5" name="矩形 6"/>
          <p:cNvSpPr/>
          <p:nvPr>
            <p:custDataLst>
              <p:tags r:id="rId5"/>
            </p:custDataLst>
          </p:nvPr>
        </p:nvSpPr>
        <p:spPr>
          <a:xfrm>
            <a:off x="1544744" y="5010574"/>
            <a:ext cx="9889067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必要条件：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无前必无后，有前后不定，无前有后必假。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ldLvl="0" animBg="1"/>
      <p:bldP spid="43013" grpId="0" bldLvl="0" animBg="1"/>
      <p:bldP spid="43014" grpId="0"/>
      <p:bldP spid="43015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14378" y="88949"/>
            <a:ext cx="607558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en-US" altLang="zh-CN" sz="32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91845" y="995927"/>
            <a:ext cx="577061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推理依据：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91586" y="1832619"/>
            <a:ext cx="9891592" cy="1245235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00206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685800" eaLnBrk="0" fontAlgn="auto" hangingPunct="0">
              <a:lnSpc>
                <a:spcPts val="4500"/>
              </a:lnSpc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 前件假，后件就一定假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。反过来看，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后件真，前件就一定真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defTabSz="685800" eaLnBrk="0" fontAlgn="auto" hangingPunct="0">
              <a:lnSpc>
                <a:spcPts val="4500"/>
              </a:lnSpc>
              <a:buClrTx/>
              <a:buSzTx/>
              <a:buFontTx/>
              <a:buNone/>
            </a:pPr>
            <a:r>
              <a:rPr lang="zh-CN" altLang="en-US" sz="36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 </a:t>
            </a:r>
            <a:r>
              <a:rPr lang="zh-CN" altLang="en-US" sz="32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（无前必无后，有后必有前）</a:t>
            </a:r>
            <a:endParaRPr lang="zh-CN" altLang="en-US" sz="320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grpSp>
        <p:nvGrpSpPr>
          <p:cNvPr id="28" name="组合 27"/>
          <p:cNvGrpSpPr/>
          <p:nvPr>
            <p:custDataLst>
              <p:tags r:id="rId4"/>
            </p:custDataLst>
          </p:nvPr>
        </p:nvGrpSpPr>
        <p:grpSpPr>
          <a:xfrm>
            <a:off x="1204364" y="3330963"/>
            <a:ext cx="9311635" cy="2932430"/>
            <a:chOff x="1310409" y="3791973"/>
            <a:chExt cx="9311635" cy="2932430"/>
          </a:xfrm>
        </p:grpSpPr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7532231" y="4261009"/>
              <a:ext cx="3089813" cy="2062103"/>
            </a:xfrm>
            <a:prstGeom prst="rect">
              <a:avLst/>
            </a:prstGeom>
            <a:noFill/>
            <a:ln w="28575" cmpd="sng">
              <a:solidFill>
                <a:srgbClr val="00206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无前必无后 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有后必有前；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有前未必有后；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无后未必无前。</a:t>
              </a:r>
              <a:endParaRPr kumimoji="0" lang="zh-CN" altLang="en-US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>
              <p:custDataLst>
                <p:tags r:id="rId6"/>
              </p:custDataLst>
            </p:nvPr>
          </p:nvGrpSpPr>
          <p:grpSpPr>
            <a:xfrm>
              <a:off x="1310409" y="3791973"/>
              <a:ext cx="5157663" cy="2932430"/>
              <a:chOff x="1310409" y="3791973"/>
              <a:chExt cx="5157663" cy="2932430"/>
            </a:xfrm>
          </p:grpSpPr>
          <p:pic>
            <p:nvPicPr>
              <p:cNvPr id="26" name="图片 2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310409" y="3791973"/>
                <a:ext cx="5157663" cy="293243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83774" y="5572054"/>
                <a:ext cx="510997" cy="445126"/>
              </a:xfrm>
              <a:prstGeom prst="rect">
                <a:avLst/>
              </a:prstGeom>
            </p:spPr>
          </p:pic>
        </p:grpSp>
      </p:grpSp>
      <p:cxnSp>
        <p:nvCxnSpPr>
          <p:cNvPr id="11" name="直接箭头连接符 10"/>
          <p:cNvCxnSpPr/>
          <p:nvPr>
            <p:custDataLst>
              <p:tags r:id="rId11"/>
            </p:custDataLst>
          </p:nvPr>
        </p:nvCxnSpPr>
        <p:spPr>
          <a:xfrm flipH="1">
            <a:off x="3893633" y="4130725"/>
            <a:ext cx="3687500" cy="173137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12"/>
            </p:custDataLst>
          </p:nvPr>
        </p:nvCxnSpPr>
        <p:spPr>
          <a:xfrm flipH="1" flipV="1">
            <a:off x="3893632" y="4741936"/>
            <a:ext cx="3687502" cy="32029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3"/>
            </p:custDataLst>
          </p:nvPr>
        </p:nvCxnSpPr>
        <p:spPr>
          <a:xfrm flipH="1" flipV="1">
            <a:off x="3893631" y="4902085"/>
            <a:ext cx="3687502" cy="65408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14"/>
            </p:custDataLst>
          </p:nvPr>
        </p:nvCxnSpPr>
        <p:spPr>
          <a:xfrm flipH="1" flipV="1">
            <a:off x="3893633" y="4262363"/>
            <a:ext cx="3687500" cy="34793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86936" y="1078813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sym typeface="Wingdings" panose="05000000000000000000" pitchFamily="2" charset="2"/>
              </a:rPr>
              <a:t> </a:t>
            </a:r>
            <a:endParaRPr lang="zh-CN" altLang="en-US" sz="2800"/>
          </a:p>
        </p:txBody>
      </p:sp>
      <p:sp>
        <p:nvSpPr>
          <p:cNvPr id="15" name="矩形 7"/>
          <p:cNvSpPr/>
          <p:nvPr>
            <p:custDataLst>
              <p:tags r:id="rId2"/>
            </p:custDataLst>
          </p:nvPr>
        </p:nvSpPr>
        <p:spPr>
          <a:xfrm>
            <a:off x="334851" y="1736113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否定前件式：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（否前必否后）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25" name="TextBox 4"/>
          <p:cNvSpPr/>
          <p:nvPr>
            <p:custDataLst>
              <p:tags r:id="rId3"/>
            </p:custDataLst>
          </p:nvPr>
        </p:nvSpPr>
        <p:spPr bwMode="auto">
          <a:xfrm>
            <a:off x="504359" y="3170456"/>
            <a:ext cx="4111366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必要条件，无前必无后。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0" name="组合 29"/>
          <p:cNvGrpSpPr/>
          <p:nvPr>
            <p:custDataLst>
              <p:tags r:id="rId4"/>
            </p:custDataLst>
          </p:nvPr>
        </p:nvGrpSpPr>
        <p:grpSpPr>
          <a:xfrm>
            <a:off x="559757" y="4678961"/>
            <a:ext cx="6620400" cy="1699752"/>
            <a:chOff x="1170501" y="5018726"/>
            <a:chExt cx="6351807" cy="1699752"/>
          </a:xfrm>
        </p:grpSpPr>
        <p:sp>
          <p:nvSpPr>
            <p:cNvPr id="16" name="矩形 2"/>
            <p:cNvSpPr/>
            <p:nvPr>
              <p:custDataLst>
                <p:tags r:id="rId5"/>
              </p:custDataLst>
            </p:nvPr>
          </p:nvSpPr>
          <p:spPr>
            <a:xfrm>
              <a:off x="1170501" y="5347093"/>
              <a:ext cx="63518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只有患者接受手术，他的疾病才能治愈。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3162254" y="5027179"/>
              <a:ext cx="762766" cy="3689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tIns="0" bIns="0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前件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5428972" y="5018726"/>
              <a:ext cx="762766" cy="3689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none" tIns="0" bIns="0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后件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8"/>
              </p:custDataLst>
            </p:nvPr>
          </p:nvCxnSpPr>
          <p:spPr>
            <a:xfrm flipV="1">
              <a:off x="1236027" y="6253530"/>
              <a:ext cx="5970704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2077655" y="5764579"/>
              <a:ext cx="2848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患者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没有接受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手术，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0"/>
              </p:custDataLst>
            </p:nvPr>
          </p:nvSpPr>
          <p:spPr>
            <a:xfrm>
              <a:off x="2080985" y="6256367"/>
              <a:ext cx="399294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所以，患者疾病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不可能治愈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4" name="矩形 2"/>
            <p:cNvSpPr/>
            <p:nvPr>
              <p:custDataLst>
                <p:tags r:id="rId11"/>
              </p:custDataLst>
            </p:nvPr>
          </p:nvSpPr>
          <p:spPr>
            <a:xfrm>
              <a:off x="1236027" y="6257657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5741228" y="5759641"/>
              <a:ext cx="1203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（否前）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3"/>
              </p:custDataLst>
            </p:nvPr>
          </p:nvSpPr>
          <p:spPr>
            <a:xfrm>
              <a:off x="5797139" y="6256813"/>
              <a:ext cx="123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（否后）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314378" y="88949"/>
            <a:ext cx="607558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en-US" altLang="zh-CN" sz="32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158" name="TextBox 4"/>
          <p:cNvSpPr/>
          <p:nvPr>
            <p:custDataLst>
              <p:tags r:id="rId15"/>
            </p:custDataLst>
          </p:nvPr>
        </p:nvSpPr>
        <p:spPr>
          <a:xfrm>
            <a:off x="7870190" y="3420110"/>
            <a:ext cx="3854450" cy="2040255"/>
          </a:xfrm>
          <a:prstGeom prst="rect">
            <a:avLst/>
          </a:prstGeom>
          <a:solidFill>
            <a:srgbClr val="C00000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必要条件假言推理的否定前件式：  </a:t>
            </a:r>
            <a:endParaRPr lang="en-US" altLang="en-US" sz="2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只有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，才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endParaRPr lang="zh-CN" altLang="en-US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非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非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6"/>
            </p:custDataLst>
          </p:nvPr>
        </p:nvCxnSpPr>
        <p:spPr>
          <a:xfrm>
            <a:off x="8159750" y="4956175"/>
            <a:ext cx="2560955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25" grpId="0" bldLvl="0" animBg="1"/>
      <p:bldP spid="4915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286936" y="1078813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sym typeface="Wingdings" panose="05000000000000000000" pitchFamily="2" charset="2"/>
              </a:rPr>
              <a:t> </a:t>
            </a:r>
            <a:endParaRPr lang="zh-CN" altLang="en-US" sz="2800"/>
          </a:p>
        </p:txBody>
      </p:sp>
      <p:sp>
        <p:nvSpPr>
          <p:cNvPr id="22" name="矩形 7"/>
          <p:cNvSpPr/>
          <p:nvPr>
            <p:custDataLst>
              <p:tags r:id="rId2"/>
            </p:custDataLst>
          </p:nvPr>
        </p:nvSpPr>
        <p:spPr>
          <a:xfrm>
            <a:off x="287225" y="2008844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②肯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定后件式：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前提肯定后件，结论就可以肯定前件。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（肯后必肯前）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43" name="TextBox 4"/>
          <p:cNvSpPr/>
          <p:nvPr>
            <p:custDataLst>
              <p:tags r:id="rId3"/>
            </p:custDataLst>
          </p:nvPr>
        </p:nvSpPr>
        <p:spPr bwMode="auto">
          <a:xfrm>
            <a:off x="640696" y="2946052"/>
            <a:ext cx="4111366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必要条件，有后必有前。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521899" y="4882475"/>
            <a:ext cx="6620400" cy="1412165"/>
            <a:chOff x="1170501" y="5347093"/>
            <a:chExt cx="6351807" cy="1412165"/>
          </a:xfrm>
        </p:grpSpPr>
        <p:sp>
          <p:nvSpPr>
            <p:cNvPr id="38" name="矩形 2"/>
            <p:cNvSpPr/>
            <p:nvPr>
              <p:custDataLst>
                <p:tags r:id="rId5"/>
              </p:custDataLst>
            </p:nvPr>
          </p:nvSpPr>
          <p:spPr>
            <a:xfrm>
              <a:off x="1170501" y="5347093"/>
              <a:ext cx="63518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只有患者接受手术，他的疾病才能治愈。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6"/>
              </p:custDataLst>
            </p:nvPr>
          </p:nvCxnSpPr>
          <p:spPr>
            <a:xfrm flipV="1">
              <a:off x="1236027" y="6253530"/>
              <a:ext cx="5970704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>
              <p:custDataLst>
                <p:tags r:id="rId7"/>
              </p:custDataLst>
            </p:nvPr>
          </p:nvSpPr>
          <p:spPr>
            <a:xfrm>
              <a:off x="2077655" y="5764579"/>
              <a:ext cx="2524681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患者疾病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治愈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了，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8"/>
              </p:custDataLst>
            </p:nvPr>
          </p:nvSpPr>
          <p:spPr>
            <a:xfrm>
              <a:off x="2080985" y="6256367"/>
              <a:ext cx="3405639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所以，患者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接受了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手术。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6" name="矩形 2"/>
            <p:cNvSpPr/>
            <p:nvPr>
              <p:custDataLst>
                <p:tags r:id="rId9"/>
              </p:custDataLst>
            </p:nvPr>
          </p:nvSpPr>
          <p:spPr>
            <a:xfrm>
              <a:off x="1236027" y="6257657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0"/>
              </p:custDataLst>
            </p:nvPr>
          </p:nvSpPr>
          <p:spPr>
            <a:xfrm>
              <a:off x="5133242" y="5759641"/>
              <a:ext cx="1203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11"/>
              </p:custDataLst>
            </p:nvPr>
          </p:nvSpPr>
          <p:spPr>
            <a:xfrm>
              <a:off x="5176113" y="6297593"/>
              <a:ext cx="123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314378" y="88949"/>
            <a:ext cx="607558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en-US" altLang="zh-CN" sz="32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182" name="TextBox 4"/>
          <p:cNvSpPr/>
          <p:nvPr>
            <p:custDataLst>
              <p:tags r:id="rId13"/>
            </p:custDataLst>
          </p:nvPr>
        </p:nvSpPr>
        <p:spPr>
          <a:xfrm>
            <a:off x="7839075" y="3152140"/>
            <a:ext cx="3854450" cy="2040255"/>
          </a:xfrm>
          <a:prstGeom prst="rect">
            <a:avLst/>
          </a:prstGeom>
          <a:solidFill>
            <a:srgbClr val="C00000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必要条件假言推理的肯定后件式：  </a:t>
            </a:r>
            <a:endParaRPr lang="en-US" altLang="en-US" sz="20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只有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，才</a:t>
            </a: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Q </a:t>
            </a:r>
            <a:r>
              <a:rPr lang="zh-CN" altLang="en-US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endParaRPr lang="zh-CN" altLang="en-US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Q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defTabSz="685800">
              <a:lnSpc>
                <a:spcPts val="38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P</a:t>
            </a:r>
            <a:endParaRPr lang="en-US" altLang="zh-CN" sz="24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14"/>
            </p:custDataLst>
          </p:nvPr>
        </p:nvCxnSpPr>
        <p:spPr>
          <a:xfrm>
            <a:off x="8006080" y="4683760"/>
            <a:ext cx="2560955" cy="0"/>
          </a:xfrm>
          <a:prstGeom prst="line">
            <a:avLst/>
          </a:prstGeom>
          <a:solidFill>
            <a:srgbClr val="C00000"/>
          </a:solidFill>
          <a:ln w="349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ldLvl="0" animBg="1"/>
      <p:bldP spid="43" grpId="0" bldLvl="0" animBg="1"/>
      <p:bldP spid="5018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>
            <p:custDataLst>
              <p:tags r:id="rId1"/>
            </p:custDataLst>
          </p:nvPr>
        </p:nvSpPr>
        <p:spPr>
          <a:xfrm>
            <a:off x="450810" y="1665056"/>
            <a:ext cx="10644342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肯定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前件式：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前提肯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定前件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，结论肯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了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后件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    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（肯前未必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肯后）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69047" y="914926"/>
            <a:ext cx="7641478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(2)</a:t>
            </a:r>
            <a:r>
              <a:rPr lang="zh-CN" altLang="en-US" sz="2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无效式</a:t>
            </a: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（不正确推理结构）</a:t>
            </a:r>
            <a:endParaRPr lang="en-US" altLang="zh-CN" sz="2600" b="1">
              <a:solidFill>
                <a:srgbClr val="CC00FF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3" name="矩形 7"/>
          <p:cNvSpPr/>
          <p:nvPr>
            <p:custDataLst>
              <p:tags r:id="rId3"/>
            </p:custDataLst>
          </p:nvPr>
        </p:nvSpPr>
        <p:spPr>
          <a:xfrm>
            <a:off x="450850" y="4361348"/>
            <a:ext cx="10644342" cy="491490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②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否定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后件式：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前提否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，结论否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了</a:t>
            </a: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前件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    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（否后未必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否前）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8993" y="1743935"/>
            <a:ext cx="510997" cy="4451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71" y="4384310"/>
            <a:ext cx="510997" cy="445126"/>
          </a:xfrm>
          <a:prstGeom prst="rect">
            <a:avLst/>
          </a:prstGeom>
        </p:spPr>
      </p:pic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>
            <a:off x="550578" y="2387900"/>
            <a:ext cx="6620400" cy="1385411"/>
            <a:chOff x="1170501" y="5347093"/>
            <a:chExt cx="6351807" cy="1385411"/>
          </a:xfrm>
        </p:grpSpPr>
        <p:sp>
          <p:nvSpPr>
            <p:cNvPr id="30" name="矩形 2"/>
            <p:cNvSpPr/>
            <p:nvPr>
              <p:custDataLst>
                <p:tags r:id="rId8"/>
              </p:custDataLst>
            </p:nvPr>
          </p:nvSpPr>
          <p:spPr>
            <a:xfrm>
              <a:off x="1170501" y="5347093"/>
              <a:ext cx="63518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只有患者接受手术，他的疾病才能治愈。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9"/>
              </p:custDataLst>
            </p:nvPr>
          </p:nvCxnSpPr>
          <p:spPr>
            <a:xfrm flipV="1">
              <a:off x="1236027" y="6253530"/>
              <a:ext cx="5970704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>
              <p:custDataLst>
                <p:tags r:id="rId10"/>
              </p:custDataLst>
            </p:nvPr>
          </p:nvSpPr>
          <p:spPr>
            <a:xfrm>
              <a:off x="2077655" y="5764579"/>
              <a:ext cx="2551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患者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接受了</a:t>
              </a:r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手术，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11"/>
              </p:custDataLst>
            </p:nvPr>
          </p:nvSpPr>
          <p:spPr>
            <a:xfrm>
              <a:off x="2080985" y="6256367"/>
              <a:ext cx="3405639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所以，患者疾病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治愈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了。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矩形 2"/>
            <p:cNvSpPr/>
            <p:nvPr>
              <p:custDataLst>
                <p:tags r:id="rId12"/>
              </p:custDataLst>
            </p:nvPr>
          </p:nvSpPr>
          <p:spPr>
            <a:xfrm>
              <a:off x="1236027" y="6257657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13"/>
              </p:custDataLst>
            </p:nvPr>
          </p:nvSpPr>
          <p:spPr>
            <a:xfrm>
              <a:off x="5195214" y="5767325"/>
              <a:ext cx="1203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14"/>
              </p:custDataLst>
            </p:nvPr>
          </p:nvSpPr>
          <p:spPr>
            <a:xfrm>
              <a:off x="5225662" y="6270839"/>
              <a:ext cx="1236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（肯后）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264" y="3358132"/>
            <a:ext cx="510997" cy="445126"/>
          </a:xfrm>
          <a:prstGeom prst="rect">
            <a:avLst/>
          </a:prstGeom>
        </p:spPr>
      </p:pic>
      <p:grpSp>
        <p:nvGrpSpPr>
          <p:cNvPr id="57" name="组合 56"/>
          <p:cNvGrpSpPr/>
          <p:nvPr>
            <p:custDataLst>
              <p:tags r:id="rId16"/>
            </p:custDataLst>
          </p:nvPr>
        </p:nvGrpSpPr>
        <p:grpSpPr>
          <a:xfrm>
            <a:off x="701575" y="5088031"/>
            <a:ext cx="6620684" cy="1403959"/>
            <a:chOff x="1170229" y="5347093"/>
            <a:chExt cx="6352079" cy="1403959"/>
          </a:xfrm>
        </p:grpSpPr>
        <p:sp>
          <p:nvSpPr>
            <p:cNvPr id="58" name="矩形 2"/>
            <p:cNvSpPr/>
            <p:nvPr>
              <p:custDataLst>
                <p:tags r:id="rId17"/>
              </p:custDataLst>
            </p:nvPr>
          </p:nvSpPr>
          <p:spPr>
            <a:xfrm>
              <a:off x="1170501" y="5347093"/>
              <a:ext cx="6351807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前提：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只有患者接受手术，他的疾病才能治愈。</a:t>
              </a:r>
              <a:endParaRPr lang="zh-CN" altLang="en-US" sz="24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59" name="直接连接符 58"/>
            <p:cNvCxnSpPr/>
            <p:nvPr>
              <p:custDataLst>
                <p:tags r:id="rId18"/>
              </p:custDataLst>
            </p:nvPr>
          </p:nvCxnSpPr>
          <p:spPr>
            <a:xfrm flipV="1">
              <a:off x="1236027" y="6253530"/>
              <a:ext cx="5970704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>
              <p:custDataLst>
                <p:tags r:id="rId19"/>
              </p:custDataLst>
            </p:nvPr>
          </p:nvSpPr>
          <p:spPr>
            <a:xfrm>
              <a:off x="2077655" y="5764579"/>
              <a:ext cx="281833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患者疾病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没有治愈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，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20"/>
              </p:custDataLst>
            </p:nvPr>
          </p:nvSpPr>
          <p:spPr>
            <a:xfrm>
              <a:off x="2080985" y="6256367"/>
              <a:ext cx="3699291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所以，患者</a:t>
              </a:r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没有接受</a:t>
              </a:r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手术。</a:t>
              </a:r>
              <a:endParaRPr lang="zh-CN" altLang="en-US" sz="24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2" name="矩形 2"/>
            <p:cNvSpPr/>
            <p:nvPr>
              <p:custDataLst>
                <p:tags r:id="rId21"/>
              </p:custDataLst>
            </p:nvPr>
          </p:nvSpPr>
          <p:spPr>
            <a:xfrm>
              <a:off x="1170229" y="6290677"/>
              <a:ext cx="9867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  <a:sym typeface="微软雅黑" panose="020B0503020204020204" charset="-122"/>
                </a:rPr>
                <a:t>结论：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22"/>
              </p:custDataLst>
            </p:nvPr>
          </p:nvSpPr>
          <p:spPr>
            <a:xfrm>
              <a:off x="5359551" y="5764579"/>
              <a:ext cx="1203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（否后）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64" name="文本框 63"/>
            <p:cNvSpPr txBox="1"/>
            <p:nvPr>
              <p:custDataLst>
                <p:tags r:id="rId23"/>
              </p:custDataLst>
            </p:nvPr>
          </p:nvSpPr>
          <p:spPr>
            <a:xfrm>
              <a:off x="5393359" y="6253325"/>
              <a:ext cx="12364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  <a:cs typeface="微软雅黑" panose="020B0503020204020204" charset="-122"/>
                </a:rPr>
                <a:t>（</a:t>
              </a:r>
              <a:r>
                <a:rPr lang="zh-CN" altLang="en-US" sz="2400" b="1">
                  <a:solidFill>
                    <a:srgbClr val="CC00FF"/>
                  </a:solidFill>
                </a:rPr>
                <a:t>否前）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135" y="6041724"/>
            <a:ext cx="510997" cy="445126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314378" y="88949"/>
            <a:ext cx="607558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en-US" altLang="zh-CN" sz="32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TextBox 4"/>
          <p:cNvSpPr/>
          <p:nvPr>
            <p:custDataLst>
              <p:tags r:id="rId26"/>
            </p:custDataLst>
          </p:nvPr>
        </p:nvSpPr>
        <p:spPr bwMode="auto">
          <a:xfrm>
            <a:off x="8010525" y="2766060"/>
            <a:ext cx="3042920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有前未必有后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extBox 4"/>
          <p:cNvSpPr/>
          <p:nvPr>
            <p:custDataLst>
              <p:tags r:id="rId27"/>
            </p:custDataLst>
          </p:nvPr>
        </p:nvSpPr>
        <p:spPr bwMode="auto">
          <a:xfrm>
            <a:off x="8010525" y="5259705"/>
            <a:ext cx="3042920" cy="953135"/>
          </a:xfrm>
          <a:prstGeom prst="rect">
            <a:avLst/>
          </a:prstGeom>
          <a:solidFill>
            <a:schemeClr val="bg1"/>
          </a:solidFill>
          <a:ln w="25400">
            <a:solidFill>
              <a:srgbClr val="3333FF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lvl="0" indent="-457200" algn="l" eaLnBrk="1" hangingPunct="1">
              <a:buFont typeface="Wingdings" panose="05000000000000000000" pitchFamily="2" charset="2"/>
              <a:buChar char="l"/>
            </a:pPr>
            <a:r>
              <a:rPr lang="zh-CN" altLang="en-US"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hangingPunct="1"/>
            <a:r>
              <a:rPr lang="zh-CN" altLang="en-US" sz="2800" b="1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无后未必无前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800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sym typeface="+mn-ea"/>
              </a:rPr>
              <a:t>   </a:t>
            </a:r>
            <a:r>
              <a:rPr sz="2800" b="1" noProof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sz="2800" b="1" noProof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3" grpId="0" bldLvl="0" animBg="1"/>
      <p:bldP spid="25" grpId="0" bldLvl="0" animBg="1"/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6090" y="1087755"/>
          <a:ext cx="11370310" cy="527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"/>
                <a:gridCol w="1824990"/>
                <a:gridCol w="3765550"/>
                <a:gridCol w="1024890"/>
                <a:gridCol w="922020"/>
                <a:gridCol w="3309620"/>
              </a:tblGrid>
              <a:tr h="426720"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 spc="-100">
                          <a:solidFill>
                            <a:schemeClr val="bg1"/>
                          </a:solidFill>
                          <a:uFillTx/>
                        </a:rPr>
                        <a:t>必要条件假言推理</a:t>
                      </a:r>
                      <a:endParaRPr lang="zh-CN" altLang="en-US" sz="2200" spc="-100">
                        <a:solidFill>
                          <a:schemeClr val="bg1"/>
                        </a:solidFill>
                        <a:uFillTx/>
                      </a:endParaRPr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推理规则</a:t>
                      </a:r>
                      <a:endParaRPr lang="zh-CN" altLang="en-US" sz="2200"/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推理有效式</a:t>
                      </a:r>
                      <a:endParaRPr lang="zh-CN" altLang="en-US" sz="2200"/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200"/>
                        <a:t>例子</a:t>
                      </a:r>
                      <a:endParaRPr lang="zh-CN" altLang="en-US" sz="2200"/>
                    </a:p>
                  </a:txBody>
                  <a:tcPr vert="horz"/>
                </a:tc>
              </a:tr>
              <a:tr h="126492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有效式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pitchFamily="2" charset="2"/>
                        </a:rPr>
                        <a:t>否定前件式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无前必无后</a:t>
                      </a:r>
                      <a:endParaRPr lang="zh-CN" altLang="en-US" sz="21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，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结论就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可以否定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endParaRPr lang="zh-CN" altLang="en-US" sz="2100" b="1" spc="-10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defTabSz="514350">
                        <a:lnSpc>
                          <a:spcPct val="100000"/>
                        </a:lnSpc>
                      </a:pP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只有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p</a:t>
                      </a: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，才有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q </a:t>
                      </a: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</a:t>
                      </a:r>
                      <a:endParaRPr lang="zh-CN" altLang="en-US" sz="2200"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defTabSz="514350">
                        <a:lnSpc>
                          <a:spcPct val="100000"/>
                        </a:lnSpc>
                      </a:pP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</a:t>
                      </a: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非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p</a:t>
                      </a:r>
                      <a:endParaRPr lang="en-US" altLang="zh-CN" sz="2200"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</a:t>
                      </a: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非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q</a:t>
                      </a:r>
                      <a:endParaRPr lang="zh-CN" altLang="en-US" sz="2200"/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只有患者甲接受了做手术，他的疾病才能治愈。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患者甲没有接受做手术，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他的疾病没有治愈。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</a:tr>
              <a:tr h="1197610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肯</a:t>
                      </a: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定后件式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有后必有前</a:t>
                      </a:r>
                      <a:endParaRPr lang="zh-CN" altLang="en-US" sz="21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，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结论就可以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肯定</a:t>
                      </a:r>
                      <a:r>
                        <a:rPr lang="zh-CN" altLang="en-US" sz="2100" spc="-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l" defTabSz="51435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只有p，才有q     </a:t>
                      </a:r>
                      <a:endParaRPr lang="zh-CN" altLang="en-US" sz="2200"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l" defTabSz="514350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q</a:t>
                      </a:r>
                      <a:endParaRPr lang="zh-CN" altLang="en-US" sz="2200"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l" defTabSz="514350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          </a:t>
                      </a:r>
                      <a:r>
                        <a:rPr lang="en-US" altLang="zh-CN" sz="220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p</a:t>
                      </a:r>
                      <a:endParaRPr lang="en-US" altLang="zh-CN" sz="2200"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只有患者甲接受了做手术，他的疾病才能治愈。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他的疾病治愈了，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eaLnBrk="1" fontAlgn="auto" hangingPunct="1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患者甲接受了做手术。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</a:tr>
              <a:tr h="119253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无效式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肯定前件式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Wingdings" panose="05000000000000000000" pitchFamily="2" charset="2"/>
                        </a:rPr>
                        <a:t>有前未必有后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肯定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，结论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不能肯定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；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en-US" altLang="en-US" sz="1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8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🚫</a:t>
                      </a:r>
                      <a:endParaRPr lang="en-US" altLang="en-US" sz="280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l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只有患者甲接受了做手术，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他的疾病才能治愈。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患者甲接受了做手术，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他的疾病能治愈。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  <a:tr h="1175385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否定后件式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buNone/>
                      </a:pPr>
                      <a:r>
                        <a:rPr lang="zh-CN" altLang="en-US" sz="21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无后未必无前</a:t>
                      </a:r>
                      <a:endParaRPr lang="zh-CN" altLang="en-US" sz="21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100">
                          <a:sym typeface="Wingdings" panose="05000000000000000000" pitchFamily="2" charset="2"/>
                        </a:rPr>
                        <a:t>如果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否定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了假言判断的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后件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，结论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不能否定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假言判断的</a:t>
                      </a:r>
                      <a:r>
                        <a:rPr lang="zh-CN" altLang="en-US" sz="2100" b="1" spc="-10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前件</a:t>
                      </a:r>
                      <a:r>
                        <a:rPr lang="zh-CN" altLang="en-US" sz="2100">
                          <a:sym typeface="Wingdings" panose="05000000000000000000" pitchFamily="2" charset="2"/>
                        </a:rPr>
                        <a:t>。</a:t>
                      </a:r>
                      <a:endParaRPr lang="zh-CN" altLang="en-US" sz="2100" spc="-100">
                        <a:sym typeface="Wingdings" panose="05000000000000000000" pitchFamily="2" charset="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80000"/>
                        </a:lnSpc>
                        <a:buNone/>
                      </a:pPr>
                      <a:r>
                        <a:rPr lang="en-US" altLang="en-US" sz="280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🚫</a:t>
                      </a:r>
                      <a:endParaRPr lang="zh-CN" altLang="en-US"/>
                    </a:p>
                  </a:txBody>
                  <a:tcPr vert="horz"/>
                </a:tc>
                <a:tc gridSpan="2">
                  <a:txBody>
                    <a:bodyPr wrap="square"/>
                    <a:lstStyle/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只有患者甲接受了做手术，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他的疾病才能治愈。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他的疾病没有治愈，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 fontAlgn="auto">
                        <a:lnSpc>
                          <a:spcPct val="9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患者甲没有接受做手术。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  <a:sym typeface="Wingdings" panose="05000000000000000000" charset="0"/>
                      </a:endParaRPr>
                    </a:p>
                  </a:txBody>
                  <a:tcPr vert="horz"/>
                </a:tc>
                <a:tc hMerge="1">
                  <a:tcPr/>
                </a:tc>
              </a:tr>
            </a:tbl>
          </a:graphicData>
        </a:graphic>
      </p:graphicFrame>
      <p:cxnSp>
        <p:nvCxnSpPr>
          <p:cNvPr id="13" name="直接连接符 6"/>
          <p:cNvCxnSpPr/>
          <p:nvPr>
            <p:custDataLst>
              <p:tags r:id="rId2"/>
            </p:custDataLst>
          </p:nvPr>
        </p:nvCxnSpPr>
        <p:spPr>
          <a:xfrm flipV="1">
            <a:off x="6627059" y="2338821"/>
            <a:ext cx="189738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6"/>
          <p:cNvCxnSpPr/>
          <p:nvPr>
            <p:custDataLst>
              <p:tags r:id="rId3"/>
            </p:custDataLst>
          </p:nvPr>
        </p:nvCxnSpPr>
        <p:spPr>
          <a:xfrm flipV="1">
            <a:off x="6627059" y="3547226"/>
            <a:ext cx="1897380" cy="107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14378" y="88949"/>
            <a:ext cx="6075589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必要</a:t>
            </a:r>
            <a:r>
              <a:rPr lang="en-US" altLang="zh-CN" sz="32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en-US" altLang="zh-CN" sz="3200" b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54000" y="123190"/>
            <a:ext cx="477710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牛刀小试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TextBox 10"/>
          <p:cNvSpPr/>
          <p:nvPr>
            <p:custDataLst>
              <p:tags r:id="rId2"/>
            </p:custDataLst>
          </p:nvPr>
        </p:nvSpPr>
        <p:spPr>
          <a:xfrm>
            <a:off x="6456926" y="786816"/>
            <a:ext cx="5233670" cy="1753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例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2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：只有遵循规律，才能取得成功，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不遵循规律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，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所以，不能取得成功。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</p:txBody>
      </p:sp>
      <p:sp>
        <p:nvSpPr>
          <p:cNvPr id="8" name="TextBox 11"/>
          <p:cNvSpPr/>
          <p:nvPr>
            <p:custDataLst>
              <p:tags r:id="rId3"/>
            </p:custDataLst>
          </p:nvPr>
        </p:nvSpPr>
        <p:spPr>
          <a:xfrm>
            <a:off x="6510513" y="3770271"/>
            <a:ext cx="5233670" cy="1753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例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4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：只有遵循规律，才能取得成功，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取得了成功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，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所以，遵循了规律。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</p:txBody>
      </p:sp>
      <p:sp>
        <p:nvSpPr>
          <p:cNvPr id="9" name="TextBox 10"/>
          <p:cNvSpPr/>
          <p:nvPr>
            <p:custDataLst>
              <p:tags r:id="rId4"/>
            </p:custDataLst>
          </p:nvPr>
        </p:nvSpPr>
        <p:spPr>
          <a:xfrm>
            <a:off x="530221" y="3770268"/>
            <a:ext cx="4927600" cy="1753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例</a:t>
            </a:r>
            <a:r>
              <a:rPr lang="en-US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3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：如果下雨，春游活动就延后，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天下雨了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，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 所以，春游活动延后。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TextBox 11"/>
          <p:cNvSpPr/>
          <p:nvPr>
            <p:custDataLst>
              <p:tags r:id="rId5"/>
            </p:custDataLst>
          </p:nvPr>
        </p:nvSpPr>
        <p:spPr>
          <a:xfrm>
            <a:off x="529916" y="873306"/>
            <a:ext cx="4927600" cy="1753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例</a:t>
            </a:r>
            <a:r>
              <a:rPr lang="en-US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1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：如果下雨，春游活动就延后，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 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春游活动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没有延迟</a:t>
            </a: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，</a:t>
            </a:r>
            <a:endParaRPr lang="en-US" altLang="zh-CN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charset="0"/>
              </a:rPr>
              <a:t>      所以，没有下雨。</a:t>
            </a:r>
            <a:endParaRPr lang="zh-CN" altLang="en-US"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29984" y="2626561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latin typeface="微软雅黑" panose="020B0503020204020204" charset="-122"/>
                <a:ea typeface="微软雅黑" panose="020B0503020204020204" charset="-122"/>
              </a:rPr>
              <a:t>充分条件假言推理</a:t>
            </a:r>
            <a:endParaRPr lang="zh-CN" altLang="en-US" sz="2400" b="1" u="sng">
              <a:solidFill>
                <a:srgbClr val="2B1C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29916" y="3086611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有效推理：否定后件式</a:t>
            </a:r>
            <a:endParaRPr lang="zh-CN" altLang="en-US" sz="2400" b="1" u="sng">
              <a:solidFill>
                <a:srgbClr val="2B1CD5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456811" y="3000271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有效推理：否定前件式</a:t>
            </a:r>
            <a:endParaRPr lang="zh-CN" altLang="en-US" sz="2400" b="1" u="sng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30122" y="5983424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有效推理：肯定前件式</a:t>
            </a:r>
            <a:endParaRPr lang="zh-CN" altLang="en-US" sz="2400" b="1" u="sng">
              <a:solidFill>
                <a:srgbClr val="2B1CD5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510786" y="5983376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有效推理：肯定后件式</a:t>
            </a:r>
            <a:endParaRPr lang="zh-CN" altLang="en-US" sz="2400" b="1" u="sng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30221" y="5523184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latin typeface="微软雅黑" panose="020B0503020204020204" charset="-122"/>
                <a:ea typeface="微软雅黑" panose="020B0503020204020204" charset="-122"/>
              </a:rPr>
              <a:t>充分条件假言推理</a:t>
            </a:r>
            <a:endParaRPr lang="zh-CN" altLang="en-US" sz="2400" b="1" u="sng">
              <a:solidFill>
                <a:srgbClr val="2B1C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6456811" y="2540065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latin typeface="微软雅黑" panose="020B0503020204020204" charset="-122"/>
                <a:ea typeface="微软雅黑" panose="020B0503020204020204" charset="-122"/>
              </a:rPr>
              <a:t>必要条件假言推理</a:t>
            </a:r>
            <a:endParaRPr lang="zh-CN" altLang="en-US" sz="2400" b="1" u="sng">
              <a:solidFill>
                <a:srgbClr val="2B1C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6510901" y="5523184"/>
            <a:ext cx="4126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>
                <a:solidFill>
                  <a:srgbClr val="2B1CD5"/>
                </a:solidFill>
                <a:latin typeface="微软雅黑" panose="020B0503020204020204" charset="-122"/>
                <a:ea typeface="微软雅黑" panose="020B0503020204020204" charset="-122"/>
              </a:rPr>
              <a:t>必要条件假言推理</a:t>
            </a:r>
            <a:endParaRPr lang="zh-CN" altLang="en-US" sz="2400" b="1" u="sng">
              <a:solidFill>
                <a:srgbClr val="2B1C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24642" y="120060"/>
            <a:ext cx="627052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充分必要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90290" y="1042522"/>
            <a:ext cx="5905564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推理依据：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962304" y="1807693"/>
            <a:ext cx="10036810" cy="155321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206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685800" eaLnBrk="0" hangingPunct="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前件真，后件就一定真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；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前件假，后件就一定假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  <a:p>
            <a:pPr defTabSz="685800" eaLnBrk="0" hangingPunct="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反过来看，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后件真，前件就一定真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；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后件假，前件就一定假。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  <a:p>
            <a:pPr defTabSz="685800" eaLnBrk="0" hangingPunct="0">
              <a:lnSpc>
                <a:spcPts val="3800"/>
              </a:lnSpc>
              <a:buClrTx/>
              <a:buSzTx/>
              <a:buFontTx/>
              <a:buNone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 （</a:t>
            </a:r>
            <a:r>
              <a:rPr lang="zh-CN" altLang="en-US" sz="32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同真，同假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）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grpSp>
        <p:nvGrpSpPr>
          <p:cNvPr id="27" name="组合 26"/>
          <p:cNvGrpSpPr/>
          <p:nvPr>
            <p:custDataLst>
              <p:tags r:id="rId4"/>
            </p:custDataLst>
          </p:nvPr>
        </p:nvGrpSpPr>
        <p:grpSpPr>
          <a:xfrm>
            <a:off x="1126718" y="3625558"/>
            <a:ext cx="9106453" cy="2908044"/>
            <a:chOff x="1126718" y="3880193"/>
            <a:chExt cx="9106453" cy="2908044"/>
          </a:xfrm>
        </p:grpSpPr>
        <p:grpSp>
          <p:nvGrpSpPr>
            <p:cNvPr id="4" name="组合 3"/>
            <p:cNvGrpSpPr/>
            <p:nvPr>
              <p:custDataLst>
                <p:tags r:id="rId5"/>
              </p:custDataLst>
            </p:nvPr>
          </p:nvGrpSpPr>
          <p:grpSpPr>
            <a:xfrm>
              <a:off x="1126718" y="3880193"/>
              <a:ext cx="5432007" cy="2908044"/>
              <a:chOff x="1264864" y="3949956"/>
              <a:chExt cx="5432007" cy="2908044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1264864" y="3949956"/>
                <a:ext cx="5432007" cy="290804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840501" y="5181415"/>
                <a:ext cx="510997" cy="445126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840501" y="5675713"/>
                <a:ext cx="510997" cy="445126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>
              <p:custDataLst>
                <p:tags r:id="rId11"/>
              </p:custDataLst>
            </p:nvPr>
          </p:nvSpPr>
          <p:spPr>
            <a:xfrm>
              <a:off x="7516670" y="3988973"/>
              <a:ext cx="2716501" cy="2061210"/>
            </a:xfrm>
            <a:prstGeom prst="rect">
              <a:avLst/>
            </a:prstGeom>
            <a:noFill/>
            <a:ln w="28575" cmpd="sng">
              <a:solidFill>
                <a:srgbClr val="002060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有前必</a:t>
              </a: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有后；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有后必有前；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无前必无后；</a:t>
              </a:r>
              <a:endParaRPr kumimoji="0" lang="en-US" altLang="zh-CN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R="0" defTabSz="685800">
                <a:buClrTx/>
                <a:buSzTx/>
                <a:buFontTx/>
                <a:buNone/>
                <a:defRPr/>
              </a:pPr>
              <a:r>
                <a:rPr kumimoji="0" lang="zh-CN" altLang="en-US" sz="3200" b="1" kern="1200" cap="none" spc="0" normalizeH="0" baseline="0" noProof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无后必无前。</a:t>
              </a:r>
              <a:endParaRPr kumimoji="0" lang="zh-CN" altLang="en-US" sz="3200" b="1" kern="1200" cap="none" spc="0" normalizeH="0" baseline="0" noProof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13" name="直接箭头连接符 12"/>
          <p:cNvCxnSpPr/>
          <p:nvPr>
            <p:custDataLst>
              <p:tags r:id="rId12"/>
            </p:custDataLst>
          </p:nvPr>
        </p:nvCxnSpPr>
        <p:spPr>
          <a:xfrm flipH="1">
            <a:off x="3572082" y="3995170"/>
            <a:ext cx="4072038" cy="46692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13"/>
            </p:custDataLst>
          </p:nvPr>
        </p:nvCxnSpPr>
        <p:spPr>
          <a:xfrm flipH="1">
            <a:off x="3580318" y="4489462"/>
            <a:ext cx="4072038" cy="15919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4"/>
            </p:custDataLst>
          </p:nvPr>
        </p:nvCxnSpPr>
        <p:spPr>
          <a:xfrm flipH="1">
            <a:off x="3572082" y="5043220"/>
            <a:ext cx="4096288" cy="10121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5"/>
            </p:custDataLst>
          </p:nvPr>
        </p:nvCxnSpPr>
        <p:spPr>
          <a:xfrm flipH="1">
            <a:off x="3580318" y="5524009"/>
            <a:ext cx="4072040" cy="68978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24902" y="1009790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sym typeface="Wingdings" panose="05000000000000000000" pitchFamily="2" charset="2"/>
              </a:rPr>
              <a:t> </a:t>
            </a:r>
            <a:endParaRPr lang="zh-CN" altLang="en-US" sz="2800"/>
          </a:p>
        </p:txBody>
      </p:sp>
      <p:sp>
        <p:nvSpPr>
          <p:cNvPr id="17" name="矩形 7"/>
          <p:cNvSpPr/>
          <p:nvPr>
            <p:custDataLst>
              <p:tags r:id="rId2"/>
            </p:custDataLst>
          </p:nvPr>
        </p:nvSpPr>
        <p:spPr>
          <a:xfrm>
            <a:off x="442630" y="1717755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①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肯定前件式：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前提肯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（肯前必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肯后）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18" name="矩形 7"/>
          <p:cNvSpPr/>
          <p:nvPr>
            <p:custDataLst>
              <p:tags r:id="rId3"/>
            </p:custDataLst>
          </p:nvPr>
        </p:nvSpPr>
        <p:spPr>
          <a:xfrm>
            <a:off x="442707" y="4201009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②肯定后件式：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前提肯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后必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肯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1134500" y="2481910"/>
            <a:ext cx="6462395" cy="1533305"/>
            <a:chOff x="834107" y="2725299"/>
            <a:chExt cx="6462395" cy="1533305"/>
          </a:xfrm>
        </p:grpSpPr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834107" y="2725299"/>
              <a:ext cx="6462395" cy="1533305"/>
            </a:xfrm>
            <a:prstGeom prst="rect">
              <a:avLst/>
            </a:prstGeom>
            <a:noFill/>
            <a:ln w="95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偶数,当且仅当,它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2整除;</a:t>
              </a:r>
              <a:endPara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</a:t>
              </a:r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（肯前）</a:t>
              </a:r>
              <a:endParaRPr lang="zh-CN" sz="2800" b="1">
                <a:solidFill>
                  <a:srgbClr val="CC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所以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被2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整除。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（肯后）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6"/>
              </p:custDataLst>
            </p:nvPr>
          </p:nvCxnSpPr>
          <p:spPr>
            <a:xfrm flipV="1">
              <a:off x="916460" y="3736320"/>
              <a:ext cx="6223182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>
            <a:off x="1409455" y="4965978"/>
            <a:ext cx="6462395" cy="1533305"/>
            <a:chOff x="834107" y="2725299"/>
            <a:chExt cx="6462395" cy="1533305"/>
          </a:xfrm>
        </p:grpSpPr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834107" y="2725299"/>
              <a:ext cx="6462395" cy="1533305"/>
            </a:xfrm>
            <a:prstGeom prst="rect">
              <a:avLst/>
            </a:prstGeom>
            <a:noFill/>
            <a:ln w="95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偶数,当且仅当,它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2整除;</a:t>
              </a:r>
              <a:endPara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</a:t>
              </a:r>
              <a:r>
                <a:rPr lang="zh-CN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2整除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,</a:t>
              </a:r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（肯后）</a:t>
              </a:r>
              <a:endParaRPr lang="zh-CN" sz="2800" b="1">
                <a:solidFill>
                  <a:srgbClr val="CC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所以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（肯前）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9"/>
              </p:custDataLst>
            </p:nvPr>
          </p:nvCxnSpPr>
          <p:spPr>
            <a:xfrm flipV="1">
              <a:off x="916460" y="3736320"/>
              <a:ext cx="6223182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224642" y="120060"/>
            <a:ext cx="627052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充分必要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TextBox 4"/>
          <p:cNvSpPr/>
          <p:nvPr>
            <p:custDataLst>
              <p:tags r:id="rId11"/>
            </p:custDataLst>
          </p:nvPr>
        </p:nvSpPr>
        <p:spPr bwMode="auto">
          <a:xfrm>
            <a:off x="8029239" y="2498340"/>
            <a:ext cx="3720540" cy="1553210"/>
          </a:xfrm>
          <a:prstGeom prst="rect">
            <a:avLst/>
          </a:prstGeom>
          <a:solidFill>
            <a:srgbClr val="C00000"/>
          </a:solidFill>
          <a:ln w="6350">
            <a:solidFill>
              <a:srgbClr val="2D8FAD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肯定前件式： 当且仅当P，才Q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P  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12"/>
            </p:custDataLst>
          </p:nvPr>
        </p:nvCxnSpPr>
        <p:spPr>
          <a:xfrm>
            <a:off x="9477543" y="3523011"/>
            <a:ext cx="2086610" cy="3810"/>
          </a:xfrm>
          <a:prstGeom prst="line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/>
          <p:nvPr>
            <p:custDataLst>
              <p:tags r:id="rId13"/>
            </p:custDataLst>
          </p:nvPr>
        </p:nvSpPr>
        <p:spPr bwMode="auto">
          <a:xfrm>
            <a:off x="8029000" y="4965616"/>
            <a:ext cx="3792535" cy="1553210"/>
          </a:xfrm>
          <a:prstGeom prst="rect">
            <a:avLst/>
          </a:prstGeom>
          <a:solidFill>
            <a:srgbClr val="C00000"/>
          </a:solidFill>
          <a:ln w="6350">
            <a:solidFill>
              <a:srgbClr val="2D8FAD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 eaLnBrk="1" fontAlgn="auto" hangingPunct="1">
              <a:lnSpc>
                <a:spcPts val="38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肯定后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件式： 当且仅当P，才Q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Q 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P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8" name="直接连接符 15"/>
          <p:cNvCxnSpPr/>
          <p:nvPr>
            <p:custDataLst>
              <p:tags r:id="rId14"/>
            </p:custDataLst>
          </p:nvPr>
        </p:nvCxnSpPr>
        <p:spPr>
          <a:xfrm flipV="1">
            <a:off x="9477460" y="5986719"/>
            <a:ext cx="2030536" cy="191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ldLvl="0" animBg="1"/>
      <p:bldP spid="18" grpId="0" bldLvl="0" animBg="1"/>
      <p:bldP spid="2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28077" y="1059320"/>
            <a:ext cx="8832983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）有效式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sym typeface="Wingdings" panose="05000000000000000000" pitchFamily="2" charset="2"/>
              </a:rPr>
              <a:t>（正确推理结构）</a:t>
            </a:r>
            <a:endParaRPr lang="zh-CN" altLang="en-US" sz="2800"/>
          </a:p>
        </p:txBody>
      </p:sp>
      <p:sp>
        <p:nvSpPr>
          <p:cNvPr id="17" name="矩形 7"/>
          <p:cNvSpPr/>
          <p:nvPr>
            <p:custDataLst>
              <p:tags r:id="rId2"/>
            </p:custDataLst>
          </p:nvPr>
        </p:nvSpPr>
        <p:spPr>
          <a:xfrm>
            <a:off x="313597" y="1689770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③否定前件式：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（否前必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后）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sp>
        <p:nvSpPr>
          <p:cNvPr id="18" name="矩形 7"/>
          <p:cNvSpPr/>
          <p:nvPr>
            <p:custDataLst>
              <p:tags r:id="rId3"/>
            </p:custDataLst>
          </p:nvPr>
        </p:nvSpPr>
        <p:spPr>
          <a:xfrm>
            <a:off x="178777" y="4121279"/>
            <a:ext cx="11306585" cy="578485"/>
          </a:xfrm>
          <a:prstGeom prst="rect">
            <a:avLst/>
          </a:prstGeom>
          <a:solidFill>
            <a:srgbClr val="FEEB97"/>
          </a:solidFill>
          <a:ln w="53975" cmpd="sng">
            <a:noFill/>
            <a:prstDash val="solid"/>
          </a:ln>
        </p:spPr>
        <p:style>
          <a:lnRef idx="2">
            <a:srgbClr val="5B9BD5"/>
          </a:lnRef>
          <a:fillRef idx="1">
            <a:sysClr val="window" lastClr="FFFFFF"/>
          </a:fillRef>
          <a:effectRef idx="0">
            <a:srgbClr val="5B9BD5"/>
          </a:effectRef>
          <a:fontRef idx="minor">
            <a:sysClr val="windowText" lastClr="000000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00"/>
              </a:lnSpc>
            </a:pP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②否定后件式：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Calibri" panose="020F0502020204030204"/>
                <a:ea typeface="微软雅黑" panose="020B0503020204020204" charset="-122"/>
                <a:sym typeface="Wingdings" panose="05000000000000000000" charset="0"/>
              </a:rPr>
              <a:t>前提否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件，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结论就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可以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定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件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。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（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后必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否</a:t>
            </a:r>
            <a:r>
              <a:rPr lang="zh-CN" alt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前）</a:t>
            </a:r>
            <a:endParaRPr lang="zh-CN" altLang="en-US" sz="28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1198423" y="2401680"/>
            <a:ext cx="6462395" cy="1533305"/>
            <a:chOff x="834107" y="2725299"/>
            <a:chExt cx="6462395" cy="1533305"/>
          </a:xfrm>
        </p:grpSpPr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834107" y="2725299"/>
              <a:ext cx="6462395" cy="1533305"/>
            </a:xfrm>
            <a:prstGeom prst="rect">
              <a:avLst/>
            </a:prstGeom>
            <a:noFill/>
            <a:ln w="95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偶数,当且仅当,它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2整除;</a:t>
              </a:r>
              <a:endPara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</a:t>
              </a:r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（否前）</a:t>
              </a:r>
              <a:endParaRPr lang="zh-CN" sz="2800" b="1">
                <a:solidFill>
                  <a:srgbClr val="CC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所以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2整除。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（否后）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flipV="1">
              <a:off x="916460" y="3736320"/>
              <a:ext cx="6223182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>
            <a:off x="1198423" y="4779109"/>
            <a:ext cx="6462395" cy="1533305"/>
            <a:chOff x="834107" y="2725299"/>
            <a:chExt cx="6462395" cy="1533305"/>
          </a:xfrm>
        </p:grpSpPr>
        <p:sp>
          <p:nvSpPr>
            <p:cNvPr id="16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834107" y="2725299"/>
              <a:ext cx="6462395" cy="1533305"/>
            </a:xfrm>
            <a:prstGeom prst="rect">
              <a:avLst/>
            </a:prstGeom>
            <a:noFill/>
            <a:ln w="952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一个数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是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偶数,当且仅当,它</a:t>
              </a:r>
              <a:r>
                <a:rPr 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被2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整除;</a:t>
              </a:r>
              <a:endPara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</a:t>
              </a:r>
              <a:r>
                <a:rPr lang="zh-CN" altLang="zh-CN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</a:t>
              </a:r>
              <a:r>
                <a:rPr lang="zh-CN" altLang="zh-CN" sz="2800" b="1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被2</a:t>
              </a:r>
              <a:r>
                <a:rPr lang="zh-CN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整除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,</a:t>
              </a:r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（否后）</a:t>
              </a:r>
              <a:endParaRPr lang="zh-CN" sz="2800" b="1">
                <a:solidFill>
                  <a:srgbClr val="CC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>
                <a:lnSpc>
                  <a:spcPct val="110000"/>
                </a:lnSpc>
                <a:spcAft>
                  <a:spcPts val="600"/>
                </a:spcAft>
              </a:pP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所以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这个数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不是</a:t>
              </a:r>
              <a:r>
                <a:rPr lang="zh-CN" altLang="en-US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偶数</a:t>
              </a:r>
              <a:r>
                <a:rPr 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r>
                <a:rPr lang="zh-CN" altLang="en-US" sz="2800" b="1">
                  <a:solidFill>
                    <a:srgbClr val="CC00FF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（否前）</a:t>
              </a:r>
              <a:endPara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9"/>
              </p:custDataLst>
            </p:nvPr>
          </p:nvCxnSpPr>
          <p:spPr>
            <a:xfrm flipV="1">
              <a:off x="916460" y="3736320"/>
              <a:ext cx="6223182" cy="985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224642" y="120060"/>
            <a:ext cx="627052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充分必要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TextBox 4"/>
          <p:cNvSpPr/>
          <p:nvPr>
            <p:custDataLst>
              <p:tags r:id="rId11"/>
            </p:custDataLst>
          </p:nvPr>
        </p:nvSpPr>
        <p:spPr bwMode="auto">
          <a:xfrm>
            <a:off x="7951665" y="2410710"/>
            <a:ext cx="3864529" cy="1568450"/>
          </a:xfrm>
          <a:prstGeom prst="rect">
            <a:avLst/>
          </a:prstGeom>
          <a:solidFill>
            <a:srgbClr val="C00000"/>
          </a:solidFill>
          <a:ln w="6350">
            <a:solidFill>
              <a:srgbClr val="2D8FAD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件式：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当且仅当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，才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 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" name="直接连接符 15"/>
          <p:cNvCxnSpPr/>
          <p:nvPr>
            <p:custDataLst>
              <p:tags r:id="rId12"/>
            </p:custDataLst>
          </p:nvPr>
        </p:nvCxnSpPr>
        <p:spPr>
          <a:xfrm flipV="1">
            <a:off x="9491244" y="3442132"/>
            <a:ext cx="2069465" cy="1968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/>
          <p:cNvSpPr/>
          <p:nvPr>
            <p:custDataLst>
              <p:tags r:id="rId13"/>
            </p:custDataLst>
          </p:nvPr>
        </p:nvSpPr>
        <p:spPr bwMode="auto">
          <a:xfrm>
            <a:off x="7824030" y="4885603"/>
            <a:ext cx="3864529" cy="1568450"/>
          </a:xfrm>
          <a:prstGeom prst="rect">
            <a:avLst/>
          </a:prstGeom>
          <a:solidFill>
            <a:srgbClr val="C00000"/>
          </a:solidFill>
          <a:ln w="6350">
            <a:solidFill>
              <a:srgbClr val="2D8FAD"/>
            </a:solidFill>
            <a:prstDash val="sysDot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否定后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件式： 当且仅当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，才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Q 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 eaLnBrk="1" fontAlgn="auto" hangingPunct="1">
              <a:lnSpc>
                <a:spcPts val="3800"/>
              </a:lnSpc>
            </a:pP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</a:t>
            </a:r>
            <a:r>
              <a:rPr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endParaRPr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4" name="直接连接符 15"/>
          <p:cNvCxnSpPr/>
          <p:nvPr>
            <p:custDataLst>
              <p:tags r:id="rId14"/>
            </p:custDataLst>
          </p:nvPr>
        </p:nvCxnSpPr>
        <p:spPr>
          <a:xfrm>
            <a:off x="9407913" y="5929088"/>
            <a:ext cx="2077085" cy="635"/>
          </a:xfrm>
          <a:prstGeom prst="line">
            <a:avLst/>
          </a:prstGeom>
          <a:solidFill>
            <a:srgbClr val="C00000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93090" y="954405"/>
            <a:ext cx="3847465" cy="607695"/>
          </a:xfrm>
          <a:prstGeom prst="rect">
            <a:avLst/>
          </a:prstGeom>
          <a:solidFill>
            <a:srgbClr val="000000">
              <a:alpha val="0"/>
            </a:srgbClr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、联言推理的含义：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 bwMode="auto">
          <a:xfrm>
            <a:off x="694690" y="1821815"/>
            <a:ext cx="8214995" cy="694055"/>
          </a:xfrm>
          <a:prstGeom prst="rect">
            <a:avLst/>
          </a:prstGeom>
          <a:solidFill>
            <a:srgbClr val="FFFFFF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联言推理是依据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联言判断的逻辑性质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进行的推理。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0" y="46355"/>
            <a:ext cx="5212080" cy="721360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一、联言推理及其方法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683182" y="2942626"/>
          <a:ext cx="3879850" cy="2590800"/>
        </p:xfrm>
        <a:graphic>
          <a:graphicData uri="http://schemas.openxmlformats.org/drawingml/2006/table">
            <a:tbl>
              <a:tblPr/>
              <a:tblGrid>
                <a:gridCol w="1040765"/>
                <a:gridCol w="1093470"/>
                <a:gridCol w="1745615"/>
              </a:tblGrid>
              <a:tr h="51816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p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q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P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并且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q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真</a:t>
                      </a:r>
                      <a:endParaRPr lang="zh-CN" altLang="en-US" sz="28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¢"/>
                        <a:defRPr sz="260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Char char="l"/>
                        <a:defRPr sz="24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假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7667307" y="5732217"/>
            <a:ext cx="3895725" cy="583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 kern="10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全真才真，一假则假</a:t>
            </a:r>
            <a:endParaRPr lang="zh-CN" altLang="en-US" sz="3200" b="1" kern="10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810599" y="2552717"/>
            <a:ext cx="6285658" cy="3186644"/>
            <a:chOff x="817039" y="2473891"/>
            <a:chExt cx="6285658" cy="3186644"/>
          </a:xfrm>
        </p:grpSpPr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817039" y="3330085"/>
              <a:ext cx="6285658" cy="23304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从联言判断的逻辑性质说，当且仅当，组成它的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各个联言支都是真的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，这个联言判断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才是真的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。如果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有一个联言支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是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假的，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这个联言判断就是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假的。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箭头: 下 5"/>
            <p:cNvSpPr/>
            <p:nvPr>
              <p:custDataLst>
                <p:tags r:id="rId8"/>
              </p:custDataLst>
            </p:nvPr>
          </p:nvSpPr>
          <p:spPr>
            <a:xfrm rot="1680843">
              <a:off x="4976703" y="2473891"/>
              <a:ext cx="352956" cy="7555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78840" y="1150620"/>
          <a:ext cx="10038081" cy="47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575"/>
                <a:gridCol w="7176135"/>
                <a:gridCol w="674371"/>
              </a:tblGrid>
              <a:tr h="1044575"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肯定前件式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（有前必有后）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vert="horz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肯定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了充分必要条件假言判断的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前件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endParaRPr lang="zh-CN" altLang="en-US" sz="2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结论就可以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肯定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后件</a:t>
                      </a:r>
                      <a:endParaRPr lang="zh-CN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2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2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endParaRPr lang="zh-CN" altLang="en-US" sz="22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有效式</a:t>
                      </a:r>
                      <a:endParaRPr lang="zh-CN" altLang="en-US" sz="28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07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Arial" panose="020B0604020202020204" pitchFamily="34" charset="0"/>
                        </a:rPr>
                        <a:t>肯定后件式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Arial" panose="020B0604020202020204" pitchFamily="34" charset="0"/>
                        </a:rPr>
                        <a:t>（有后必有前）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Arial" panose="020B0604020202020204" pitchFamily="34" charset="0"/>
                      </a:endParaRPr>
                    </a:p>
                  </a:txBody>
                  <a:tcPr vert="horz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肯定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了充分必要条件假言判断的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后件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endParaRPr lang="zh-CN" altLang="en-US" sz="2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结论就可以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肯定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前件</a:t>
                      </a:r>
                      <a:endParaRPr lang="zh-CN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/>
                </a:tc>
                <a:tc vMerge="1">
                  <a:tcPr/>
                </a:tc>
              </a:tr>
              <a:tr h="1179195"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+mn-ea"/>
                        </a:rPr>
                        <a:t>否定前件式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+mn-ea"/>
                        </a:rPr>
                        <a:t>（无前必无后）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了充分必要条件假言判断的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前件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endParaRPr lang="zh-CN" altLang="en-US" sz="2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结论就可以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后件</a:t>
                      </a:r>
                      <a:endParaRPr lang="zh-CN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/>
                </a:tc>
                <a:tc vMerge="1">
                  <a:tcPr/>
                </a:tc>
              </a:tr>
              <a:tr h="1256665"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+mn-ea"/>
                        </a:rPr>
                        <a:t>否定后件式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sym typeface="+mn-ea"/>
                        </a:rPr>
                        <a:t>（无后必无前）</a:t>
                      </a:r>
                      <a:endParaRPr lang="zh-CN" altLang="en-US" sz="24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vert="horz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了充分必要条件假言判断的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后件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endParaRPr lang="zh-CN" altLang="en-US" sz="22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结论就可以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否定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充分必要条件假言判断的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前件</a:t>
                      </a:r>
                      <a:endParaRPr lang="zh-CN" altLang="en-US" sz="2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vert="horz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24642" y="120060"/>
            <a:ext cx="6270529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充分必要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条件假言推理的方法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5312" y="1492319"/>
          <a:ext cx="11001375" cy="4341411"/>
        </p:xfrm>
        <a:graphic>
          <a:graphicData uri="http://schemas.openxmlformats.org/drawingml/2006/table">
            <a:tbl>
              <a:tblPr/>
              <a:tblGrid>
                <a:gridCol w="2518410"/>
                <a:gridCol w="2117090"/>
                <a:gridCol w="2066290"/>
                <a:gridCol w="2264410"/>
                <a:gridCol w="2035175"/>
              </a:tblGrid>
              <a:tr h="984250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肯定前件式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否定前件式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肯定后件式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否定后件式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971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</a:rPr>
                        <a:t>充分条件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假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言推理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74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charset="-122"/>
                        </a:rPr>
                        <a:t>必要条件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charset="-122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假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言推理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8316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微软雅黑" panose="020B0503020204020204" charset="-122"/>
                        </a:rPr>
                        <a:t>充分必要条件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微软雅黑" panose="020B0503020204020204" charset="-122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假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</a:rPr>
                        <a:t>言推理</a:t>
                      </a: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ts val="3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</a:rPr>
                        <a:t>√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0195" y="134550"/>
            <a:ext cx="81686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SzTx/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【知识整合】</a:t>
            </a:r>
            <a:r>
              <a:rPr lang="en-US" altLang="zh-CN" sz="3200" b="1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假言推理的正确推理结构</a:t>
            </a:r>
            <a:endParaRPr lang="en-US" altLang="zh-CN" sz="3200" b="1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63295" y="1082040"/>
            <a:ext cx="44977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运用假言推理的作用</a:t>
            </a:r>
            <a:endParaRPr lang="zh-CN" altLang="en-US" sz="32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33070" y="1722755"/>
            <a:ext cx="11445875" cy="2143125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00206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defTabSz="685800" fontAlgn="auto">
              <a:lnSpc>
                <a:spcPts val="4000"/>
              </a:lnSpc>
              <a:buClrTx/>
              <a:buSzTx/>
              <a:buFontTx/>
              <a:buNone/>
            </a:pP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事物情况之间的条件联系体现着事物发生、发展的内在规律。依据正确反映事物情况之间条件联系的假言判断进行假言推理，人们</a:t>
            </a:r>
            <a:r>
              <a:rPr lang="zh-CN" altLang="en-US" sz="2800" b="1">
                <a:solidFill>
                  <a:srgbClr val="1D41D5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可以推断出新的情况，可以预见事物的发展方向，为进一步认识事物的本质和规律创造必要的前提。</a:t>
            </a:r>
            <a:endParaRPr lang="zh-CN" altLang="en-US" sz="2800" b="1">
              <a:solidFill>
                <a:srgbClr val="1D41D5"/>
              </a:solidFill>
              <a:effectLst/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00735" y="4033520"/>
            <a:ext cx="44977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演绎推理的保真条件</a:t>
            </a:r>
            <a:endParaRPr lang="zh-CN" altLang="en-US" sz="3200" b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4665" y="4784725"/>
            <a:ext cx="11384915" cy="1383665"/>
          </a:xfrm>
          <a:prstGeom prst="rect">
            <a:avLst/>
          </a:prstGeom>
          <a:solidFill>
            <a:schemeClr val="bg1"/>
          </a:solidFill>
          <a:ln w="41275" cmpd="sng">
            <a:solidFill>
              <a:srgbClr val="00206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演绎推理是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必然推理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，是从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真前提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保证推出真结论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的推理。这种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保证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”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是在</a:t>
            </a:r>
            <a:r>
              <a:rPr lang="zh-CN" altLang="en-US" sz="2800" b="1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遵循演绎推理的规则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下得以实现的。</a:t>
            </a:r>
            <a:endParaRPr lang="zh-CN" altLang="en-US" sz="2800" b="1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7171" name="TextBox 2"/>
          <p:cNvSpPr/>
          <p:nvPr>
            <p:custDataLst>
              <p:tags r:id="rId5"/>
            </p:custDataLst>
          </p:nvPr>
        </p:nvSpPr>
        <p:spPr>
          <a:xfrm>
            <a:off x="142664" y="109432"/>
            <a:ext cx="4754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三、假言推理及其方法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2269067" cy="66611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归纳总结</a:t>
            </a:r>
            <a:endParaRPr lang="zh-CN" altLang="en-US" sz="373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735580" y="-27093"/>
            <a:ext cx="4457700" cy="7816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sz="3735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复合推理的推理规则</a:t>
            </a:r>
            <a:endParaRPr lang="zh-CN" sz="3735" b="1">
              <a:solidFill>
                <a:srgbClr val="1552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2560" y="1028700"/>
          <a:ext cx="11865610" cy="5495925"/>
        </p:xfrm>
        <a:graphic>
          <a:graphicData uri="http://schemas.openxmlformats.org/drawingml/2006/table">
            <a:tbl>
              <a:tblPr/>
              <a:tblGrid>
                <a:gridCol w="2898775"/>
                <a:gridCol w="8966835"/>
              </a:tblGrid>
              <a:tr h="365760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推理规则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联言推理</a:t>
                      </a:r>
                      <a:endParaRPr kumimoji="0" lang="zh-CN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+mn-ea"/>
                          <a:ea typeface="+mn-ea"/>
                        </a:rPr>
                        <a:t>①</a:t>
                      </a:r>
                      <a:r>
                        <a:rPr kumimoji="0" lang="zh-CN" altLang="en-US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1D41D5"/>
                          </a:solidFill>
                          <a:effectLst/>
                          <a:latin typeface="+mn-ea"/>
                          <a:ea typeface="+mn-ea"/>
                        </a:rPr>
                        <a:t>合成式：</a:t>
                      </a:r>
                      <a:r>
                        <a:rPr kumimoji="0" lang="zh-CN" altLang="en-US" sz="2135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肯定每一个联言支，就要肯定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联言</a:t>
                      </a:r>
                      <a:r>
                        <a:rPr kumimoji="0" lang="zh-CN" altLang="en-US" sz="2135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判断</a:t>
                      </a:r>
                      <a:endParaRPr kumimoji="0" lang="zh-CN" altLang="en-US" sz="21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1552D1"/>
                          </a:solidFill>
                          <a:effectLst/>
                          <a:latin typeface="Calibri" panose="020F0502020204030204" charset="0"/>
                          <a:ea typeface="+mn-ea"/>
                        </a:rPr>
                        <a:t>②分解式：</a:t>
                      </a:r>
                      <a:r>
                        <a:rPr kumimoji="0" lang="zh-CN" altLang="en-US" sz="2135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</a:rPr>
                        <a:t>肯定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联言</a:t>
                      </a:r>
                      <a:r>
                        <a:rPr kumimoji="0" lang="zh-CN" altLang="en-US" sz="2135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</a:rPr>
                        <a:t>判断，就要肯定每一个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联言支</a:t>
                      </a:r>
                      <a:endParaRPr kumimoji="0" lang="zh-CN" altLang="en-US" sz="21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相容选言推理</a:t>
                      </a:r>
                      <a:endParaRPr kumimoji="0" lang="zh-CN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135" b="1">
                          <a:solidFill>
                            <a:srgbClr val="1D41D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否定肯定式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：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</a:rPr>
                        <a:t>否定一部分选言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支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</a:rPr>
                        <a:t>，就可以肯定剩下的另一部分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选言支</a:t>
                      </a:r>
                      <a:endParaRPr lang="zh-CN" altLang="en-US" sz="2135">
                        <a:ln>
                          <a:noFill/>
                        </a:ln>
                        <a:latin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90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不相容</a:t>
                      </a: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sym typeface="+mn-ea"/>
                        </a:rPr>
                        <a:t>选言推理</a:t>
                      </a:r>
                      <a:endParaRPr kumimoji="0" lang="zh-CN" altLang="zh-CN" sz="21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ea typeface="+mn-ea"/>
                          <a:sym typeface="+mn-ea"/>
                        </a:rPr>
                        <a:t>①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ea typeface="+mn-ea"/>
                          <a:sym typeface="+mn-ea"/>
                        </a:rPr>
                        <a:t>肯定否定式：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肯定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一部分选言支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，就可以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否定另一部分选言支</a:t>
                      </a:r>
                      <a:endParaRPr lang="zh-CN" altLang="en-US" sz="2135">
                        <a:ln>
                          <a:noFill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ea typeface="+mn-ea"/>
                          <a:sym typeface="+mn-ea"/>
                        </a:rPr>
                        <a:t>②否定肯定式：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否定一部分选言支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charset="0"/>
                          <a:ea typeface="+mn-ea"/>
                          <a:sym typeface="+mn-ea"/>
                        </a:rPr>
                        <a:t>，就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可以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肯定另一部分选言支</a:t>
                      </a:r>
                      <a:endParaRPr kumimoji="0" lang="en-US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460"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充分条件</a:t>
                      </a: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假</a:t>
                      </a: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言推理</a:t>
                      </a:r>
                      <a:endParaRPr kumimoji="0" lang="zh-CN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①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肯定前件式：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肯定前件，就可以肯定后件</a:t>
                      </a:r>
                      <a:endParaRPr lang="zh-CN" altLang="en-US" sz="2135">
                        <a:ln>
                          <a:noFill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②否定后件式：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否定前件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charset="0"/>
                          <a:sym typeface="+mn-ea"/>
                        </a:rPr>
                        <a:t>，就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可以否定后件</a:t>
                      </a:r>
                      <a:endParaRPr kumimoji="0" lang="zh-CN" altLang="en-US" sz="21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645"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sym typeface="+mn-ea"/>
                        </a:rPr>
                        <a:t>必要条件</a:t>
                      </a: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sym typeface="+mn-ea"/>
                        </a:rPr>
                        <a:t>假</a:t>
                      </a: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sym typeface="+mn-ea"/>
                        </a:rPr>
                        <a:t>言推理</a:t>
                      </a:r>
                      <a:endParaRPr kumimoji="0" lang="zh-CN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2pPr>
                      <a:lvl3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3pPr>
                      <a:lvl4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4pPr>
                      <a:lvl5pPr eaLnBrk="0" hangingPunct="0">
                        <a:lnSpc>
                          <a:spcPct val="130000"/>
                        </a:lnSpc>
                        <a:spcAft>
                          <a:spcPts val="750"/>
                        </a:spcAft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5pPr>
                      <a:lvl6pPr marL="18288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6pPr>
                      <a:lvl7pPr marL="22860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7pPr>
                      <a:lvl8pPr marL="27432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8pPr>
                      <a:lvl9pPr marL="3200400" indent="457200" defTabSz="685800" eaLnBrk="0" fontAlgn="base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750"/>
                        </a:spcAft>
                        <a:buSzTx/>
                        <a:buFont typeface="Arial" panose="020B0604020202020204" pitchFamily="34" charset="0"/>
                        <a:tabLst>
                          <a:tab pos="1206500" algn="l"/>
                        </a:tabLst>
                        <a:defRPr sz="1000">
                          <a:solidFill>
                            <a:srgbClr val="595959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①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否定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前件式：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否定前件，就可以否定后件</a:t>
                      </a:r>
                      <a:endParaRPr lang="zh-CN" altLang="en-US" sz="2135">
                        <a:ln>
                          <a:noFill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②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肯定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后件式：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肯定后件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charset="0"/>
                          <a:sym typeface="+mn-ea"/>
                        </a:rPr>
                        <a:t>，就</a:t>
                      </a:r>
                      <a:r>
                        <a:rPr lang="zh-CN" altLang="en-US" sz="2135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可以肯定前件</a:t>
                      </a:r>
                      <a:endParaRPr kumimoji="0" lang="zh-CN" altLang="en-US" sz="2135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020"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充分必要条件</a:t>
                      </a: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假</a:t>
                      </a:r>
                      <a:r>
                        <a:rPr lang="zh-CN" altLang="zh-CN" sz="2135" b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言推理</a:t>
                      </a:r>
                      <a:endParaRPr kumimoji="0" lang="zh-CN" altLang="zh-CN" sz="21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35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①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肯定前件式：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肯定前件，就可以肯定后件</a:t>
                      </a:r>
                      <a:endParaRPr lang="zh-CN" altLang="en-US" sz="2135">
                        <a:ln>
                          <a:noFill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②否定后件式：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否定前件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Calibri" panose="020F0502020204030204" charset="0"/>
                          <a:sym typeface="+mn-ea"/>
                        </a:rPr>
                        <a:t>，就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可以否定后件</a:t>
                      </a:r>
                      <a:endParaRPr lang="zh-CN" altLang="en-US" sz="2135">
                        <a:ln>
                          <a:noFill/>
                        </a:ln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1552D1"/>
                          </a:solidFill>
                          <a:effectLst/>
                          <a:latin typeface="Calibri" panose="020F0502020204030204" charset="0"/>
                          <a:ea typeface="微软雅黑" panose="020B0503020204020204" charset="-122"/>
                        </a:rPr>
                        <a:t>③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否定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前件式：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否定前件，就可以否定后件</a:t>
                      </a:r>
                      <a:endParaRPr lang="zh-CN" altLang="en-US" sz="2135">
                        <a:ln>
                          <a:noFill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35" b="1" i="0" u="none" strike="noStrike" cap="none" normalizeH="0" baseline="0">
                          <a:ln>
                            <a:noFill/>
                          </a:ln>
                          <a:solidFill>
                            <a:srgbClr val="1552D1"/>
                          </a:solidFill>
                          <a:effectLst/>
                          <a:latin typeface="Calibri" panose="020F0502020204030204" charset="0"/>
                          <a:ea typeface="微软雅黑" panose="020B0503020204020204" charset="-122"/>
                        </a:rPr>
                        <a:t>④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D41D5"/>
                          </a:solidFill>
                          <a:latin typeface="+mn-ea"/>
                          <a:sym typeface="+mn-ea"/>
                        </a:rPr>
                        <a:t>肯定</a:t>
                      </a:r>
                      <a:r>
                        <a:rPr lang="zh-CN" altLang="en-US" sz="2135" b="1">
                          <a:ln>
                            <a:noFill/>
                          </a:ln>
                          <a:solidFill>
                            <a:srgbClr val="1552D1"/>
                          </a:solidFill>
                          <a:latin typeface="Calibri" panose="020F0502020204030204" charset="0"/>
                          <a:sym typeface="+mn-ea"/>
                        </a:rPr>
                        <a:t>后件式：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肯定后件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Calibri" panose="020F0502020204030204" charset="0"/>
                          <a:sym typeface="+mn-ea"/>
                        </a:rPr>
                        <a:t>，就</a:t>
                      </a:r>
                      <a:r>
                        <a:rPr lang="zh-CN" altLang="en-US" sz="2135">
                          <a:ln>
                            <a:noFill/>
                          </a:ln>
                          <a:latin typeface="+mn-ea"/>
                          <a:sym typeface="+mn-ea"/>
                        </a:rPr>
                        <a:t>可以肯定前件</a:t>
                      </a:r>
                      <a:endParaRPr kumimoji="0" lang="en-US" altLang="zh-CN" sz="2135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charset="0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New picture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03867" y="15240000"/>
            <a:ext cx="406400" cy="287867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59037" y="1214544"/>
            <a:ext cx="10062845" cy="4686935"/>
          </a:xfrm>
          <a:prstGeom prst="rect">
            <a:avLst/>
          </a:prstGeom>
          <a:ln w="28575" cmpd="sng">
            <a:solidFill>
              <a:srgbClr val="00B050"/>
            </a:solidFill>
            <a:prstDash val="sysDot"/>
          </a:ln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zh-CN" sz="2800" b="1" kern="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只有考试及格，才能被录取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这是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假言推理，其推理结构是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充分条件　否定前件式           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B.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必要条件　肯定后件式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充分必要条件　肯定前件式    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必要条件　否定前件式</a:t>
            </a:r>
            <a:endParaRPr lang="en-US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ts val="3360"/>
              </a:lnSpc>
              <a:spcAft>
                <a:spcPct val="0"/>
              </a:spcAft>
            </a:pPr>
            <a:endParaRPr lang="zh-CN" altLang="en-US" sz="24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216412" y="2213927"/>
            <a:ext cx="1237615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1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370118" y="2307218"/>
          <a:ext cx="424180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4262755" imgH="1539240" progId="Word.Document.12">
                  <p:embed/>
                </p:oleObj>
              </mc:Choice>
              <mc:Fallback>
                <p:oleObj name="Document" r:id="rId4" imgW="4262755" imgH="15392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118" y="2307218"/>
                        <a:ext cx="4241800" cy="152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20463" y="94404"/>
            <a:ext cx="2694940" cy="70675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课后习题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618284" y="1160274"/>
            <a:ext cx="10622280" cy="39985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只有忠于事实，才能忠于真理；韩某没有忠于事实，所以，韩某没有忠于真理。对这一句话分析正确的是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必要条件假言推理，推理形式是肯定前件式</a:t>
            </a:r>
            <a:endParaRPr lang="en-US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B.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必要条件假言推理，推理形式是否定前件式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充分条件假言推理，其大前提的前件假，后件必假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D. 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充分必要条件假言推理，其大前提的前件假，后件必假</a:t>
            </a:r>
            <a:endParaRPr lang="zh-CN" altLang="en-US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250002" y="4996815"/>
            <a:ext cx="1237615" cy="1861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15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1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169545"/>
            <a:ext cx="2694940" cy="70675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课后习题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4578439" y="1880315"/>
            <a:ext cx="1384479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1197735" y="2504941"/>
            <a:ext cx="2034862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2342" y="1043319"/>
            <a:ext cx="11505651" cy="3449955"/>
          </a:xfrm>
          <a:prstGeom prst="rect">
            <a:avLst/>
          </a:prstGeom>
          <a:noFill/>
          <a:ln w="28575" cmpd="dbl">
            <a:solidFill>
              <a:srgbClr val="00B050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柏拉图学院的门口竖着一块牌子，牌子上写着：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不懂几何者</a:t>
            </a:r>
            <a:r>
              <a:rPr lang="zh-CN" altLang="en-US" sz="2800" b="1" kern="10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不得入内。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这天，来了一群人，他们都是懂几何的人。如果牌子上的话得到准确的理解和严格的执行，那么以下诸断定中只有一项是真的。这一真的断定是　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zh-CN" sz="2800" b="1" kern="100">
              <a:solidFill>
                <a:schemeClr val="tx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．他们可能不会被允许进入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B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．他们一定不会被允许进入</a:t>
            </a:r>
            <a:endParaRPr lang="zh-CN" altLang="zh-CN" sz="2800" b="1" kern="100">
              <a:solidFill>
                <a:schemeClr val="tx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．他们一定会被允许进入</a:t>
            </a:r>
            <a:r>
              <a:rPr lang="en-US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D</a:t>
            </a:r>
            <a:r>
              <a:rPr lang="zh-CN" altLang="zh-CN" sz="2800" b="1" kern="100">
                <a:solidFill>
                  <a:schemeClr val="tx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．他们不可能被允许进入</a:t>
            </a:r>
            <a:endParaRPr lang="zh-CN" altLang="zh-CN" sz="2800" b="1" kern="100">
              <a:solidFill>
                <a:schemeClr val="tx1">
                  <a:lumMod val="5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732468" y="4874834"/>
            <a:ext cx="10727064" cy="1383665"/>
          </a:xfrm>
          <a:prstGeom prst="rect">
            <a:avLst/>
          </a:prstGeom>
          <a:solidFill>
            <a:schemeClr val="bg1"/>
          </a:solidFill>
          <a:ln w="28575" cmpd="dbl">
            <a:solidFill>
              <a:srgbClr val="00B05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kern="1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[</a:t>
            </a:r>
            <a:r>
              <a:rPr lang="zh-CN" altLang="zh-CN" sz="2800" b="1" kern="1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解析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] </a:t>
            </a:r>
            <a:r>
              <a:rPr lang="zh-CN" altLang="en-US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“不懂几何者”与“不得入内”之间是充分条件假言判断，</a:t>
            </a:r>
            <a:r>
              <a:rPr lang="zh-CN" altLang="en-US" sz="2800" b="1" kern="100">
                <a:solidFill>
                  <a:srgbClr val="CC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zh-CN" sz="2800" b="1" kern="100">
                <a:solidFill>
                  <a:srgbClr val="CC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懂几何</a:t>
            </a:r>
            <a:r>
              <a:rPr lang="zh-CN" altLang="en-US" sz="2800" b="1" kern="100">
                <a:solidFill>
                  <a:srgbClr val="CC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”是对“不懂几何”的否定</a:t>
            </a:r>
            <a:r>
              <a:rPr lang="zh-CN" altLang="en-US" sz="2800" b="1" kern="100">
                <a:solidFill>
                  <a:schemeClr val="tx1">
                    <a:lumMod val="5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充分条件，</a:t>
            </a:r>
            <a:r>
              <a:rPr lang="zh-CN" altLang="en-US" sz="2800" b="1" kern="100">
                <a:solidFill>
                  <a:srgbClr val="CC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无前件未必无后件</a:t>
            </a:r>
            <a:r>
              <a:rPr lang="zh-CN" altLang="en-US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三项说法太绝对，所以正确答案只能是</a:t>
            </a:r>
            <a:r>
              <a:rPr lang="en-US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sz="2800" b="1" kern="100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2800" b="1" kern="100">
              <a:solidFill>
                <a:srgbClr val="0000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245958" y="2861142"/>
            <a:ext cx="1148715" cy="1861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1500" b="1" kern="100">
                <a:solidFill>
                  <a:srgbClr val="FF0000"/>
                </a:solidFill>
                <a:effectLst/>
                <a:latin typeface="华光细圆_CNKI" panose="02000500000000000000" pitchFamily="2" charset="-122"/>
                <a:ea typeface="华光细圆_CNKI" panose="02000500000000000000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zh-CN" b="1" kern="100">
                <a:solidFill>
                  <a:srgbClr val="0070C0"/>
                </a:solidFill>
                <a:effectLst/>
                <a:latin typeface="华光细圆_CNKI" panose="02000500000000000000" pitchFamily="2" charset="-122"/>
                <a:ea typeface="华光细圆_CNKI" panose="02000500000000000000" pitchFamily="2" charset="-122"/>
                <a:cs typeface="宋体" panose="02010600030101010101" pitchFamily="2" charset="-122"/>
                <a:sym typeface="+mn-ea"/>
              </a:rPr>
              <a:t>　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2694940" cy="706755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课后习题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8861479" y="1650070"/>
            <a:ext cx="1384479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6460357" y="2215814"/>
            <a:ext cx="1012725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New picture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28400" y="11099800"/>
            <a:ext cx="342900" cy="266700"/>
          </a:xfrm>
          <a:prstGeom prst="cube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88384" y="-192616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4340" name="矩形 5"/>
          <p:cNvSpPr/>
          <p:nvPr>
            <p:custDataLst>
              <p:tags r:id="rId2"/>
            </p:custDataLst>
          </p:nvPr>
        </p:nvSpPr>
        <p:spPr>
          <a:xfrm>
            <a:off x="411691" y="960966"/>
            <a:ext cx="11368617" cy="526224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14341" name="矩形 5"/>
          <p:cNvSpPr/>
          <p:nvPr>
            <p:custDataLst>
              <p:tags r:id="rId3"/>
            </p:custDataLst>
          </p:nvPr>
        </p:nvSpPr>
        <p:spPr>
          <a:xfrm>
            <a:off x="464608" y="999066"/>
            <a:ext cx="6096000" cy="41173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hangingPunct="0">
              <a:lnSpc>
                <a:spcPct val="140000"/>
              </a:lnSpc>
            </a:pPr>
            <a:r>
              <a:rPr lang="zh-CN" altLang="en-US" sz="266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在一次班会上，老师问大家成功的心态应该是怎样的。小郑说：“要不断地努力奋斗，活到老学到老。”小刘说：“要保持知足的心态，肯定自己走过的每一步。”老师说：“你们的观点都是对的，结合起来会更好：成功的心态既要不断努力，也要知足常乐。”</a:t>
            </a:r>
            <a:endParaRPr lang="zh-CN" altLang="en-US" sz="266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2" name="矩形 6"/>
          <p:cNvSpPr/>
          <p:nvPr>
            <p:custDataLst>
              <p:tags r:id="rId4"/>
            </p:custDataLst>
          </p:nvPr>
        </p:nvSpPr>
        <p:spPr>
          <a:xfrm>
            <a:off x="411691" y="5212038"/>
            <a:ext cx="97747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</a:rPr>
              <a:t>老师的话是否正确，为什么？</a:t>
            </a:r>
            <a:endParaRPr lang="zh-CN" altLang="en-US" sz="3200" b="1">
              <a:solidFill>
                <a:srgbClr val="3333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343" name="组合 10"/>
          <p:cNvGrpSpPr/>
          <p:nvPr>
            <p:custDataLst>
              <p:tags r:id="rId5"/>
            </p:custDataLst>
          </p:nvPr>
        </p:nvGrpSpPr>
        <p:grpSpPr>
          <a:xfrm>
            <a:off x="7064375" y="1030817"/>
            <a:ext cx="4483100" cy="3979333"/>
            <a:chOff x="5293895" y="986589"/>
            <a:chExt cx="3362325" cy="2983831"/>
          </a:xfrm>
        </p:grpSpPr>
        <p:pic>
          <p:nvPicPr>
            <p:cNvPr id="14346" name="Picture 6" descr="C:\Users\Administrator\AppData\Roaming\Tencent\Users\549231952\QQ\WinTemp\RichOle\DG$ZFF%(`91[9X%`XI79FY6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5293895" y="986589"/>
              <a:ext cx="3362325" cy="29838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7" name="Picture 7" descr="C:\Users\Administrator\AppData\Roaming\Tencent\Users\549231952\QQ\WinTemp\RichOle\G6{[H0G`UFO4UKUK%XV{}7T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915972" y="2414338"/>
              <a:ext cx="2205489" cy="11630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2" name="矩形 11"/>
          <p:cNvSpPr/>
          <p:nvPr>
            <p:custDataLst>
              <p:tags r:id="rId10"/>
            </p:custDataLst>
          </p:nvPr>
        </p:nvSpPr>
        <p:spPr>
          <a:xfrm>
            <a:off x="2818130" y="5858934"/>
            <a:ext cx="1132840" cy="666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正确</a:t>
            </a:r>
            <a:endParaRPr kumimoji="0" lang="zh-CN" altLang="en-US" sz="373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153" name="TextBox 12"/>
          <p:cNvSpPr/>
          <p:nvPr>
            <p:custDataLst>
              <p:tags r:id="rId11"/>
            </p:custDataLst>
          </p:nvPr>
        </p:nvSpPr>
        <p:spPr>
          <a:xfrm>
            <a:off x="6459008" y="5211868"/>
            <a:ext cx="547581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因两同学的话都成立，老师将两句话合起来说也成立。</a:t>
            </a:r>
            <a:endParaRPr lang="zh-CN" altLang="en-US" sz="32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05435" y="878145"/>
            <a:ext cx="7101840" cy="56515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、</a:t>
            </a:r>
            <a:r>
              <a:rPr lang="en-US" sz="2800" b="1" err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联言推理的方法——联言推理的</a:t>
            </a:r>
            <a:r>
              <a:rPr lang="en-US" sz="2800" b="1" err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合成式</a:t>
            </a:r>
            <a:endParaRPr lang="en-US" sz="2800" b="1" err="1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  <a:sym typeface="+mn-ea"/>
            </a:endParaRPr>
          </a:p>
        </p:txBody>
      </p:sp>
      <p:graphicFrame>
        <p:nvGraphicFramePr>
          <p:cNvPr id="3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22807" y="3348521"/>
          <a:ext cx="4512310" cy="2700655"/>
        </p:xfrm>
        <a:graphic>
          <a:graphicData uri="http://schemas.openxmlformats.org/drawingml/2006/table">
            <a:tbl>
              <a:tblPr/>
              <a:tblGrid>
                <a:gridCol w="1248410"/>
                <a:gridCol w="1505585"/>
                <a:gridCol w="1758315"/>
              </a:tblGrid>
              <a:tr h="541655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q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且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q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065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795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30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710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0" y="46355"/>
            <a:ext cx="5212080" cy="721360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一、联言推理及其方法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3317" name="组合 4"/>
          <p:cNvGrpSpPr/>
          <p:nvPr>
            <p:custDataLst>
              <p:tags r:id="rId4"/>
            </p:custDataLst>
          </p:nvPr>
        </p:nvGrpSpPr>
        <p:grpSpPr>
          <a:xfrm>
            <a:off x="1376343" y="5060535"/>
            <a:ext cx="4188836" cy="1574620"/>
            <a:chOff x="12216" y="5775"/>
            <a:chExt cx="4844" cy="2609"/>
          </a:xfrm>
          <a:solidFill>
            <a:srgbClr val="C00000"/>
          </a:solidFill>
        </p:grpSpPr>
        <p:sp>
          <p:nvSpPr>
            <p:cNvPr id="13318" name="TextBox 4"/>
            <p:cNvSpPr/>
            <p:nvPr>
              <p:custDataLst>
                <p:tags r:id="rId5"/>
              </p:custDataLst>
            </p:nvPr>
          </p:nvSpPr>
          <p:spPr>
            <a:xfrm>
              <a:off x="12216" y="5775"/>
              <a:ext cx="4844" cy="2609"/>
            </a:xfrm>
            <a:prstGeom prst="rect">
              <a:avLst/>
            </a:prstGeom>
            <a:grpFill/>
            <a:ln w="9525" cap="flat" cmpd="sng">
              <a:solidFill>
                <a:srgbClr val="33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合成式： </a:t>
              </a:r>
              <a:r>
                <a:rPr lang="en-US" altLang="zh-CN" sz="28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P </a:t>
              </a:r>
              <a:r>
                <a:rPr lang="zh-CN" altLang="en-US" sz="2800" b="1">
                  <a:solidFill>
                    <a:srgbClr val="FFFF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（真）</a:t>
              </a:r>
              <a:endParaRPr lang="en-US" altLang="zh-CN" sz="2800" b="1">
                <a:solidFill>
                  <a:srgbClr val="FFFF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       Q</a:t>
              </a:r>
              <a:r>
                <a:rPr lang="zh-CN" altLang="en-US" sz="2800" b="1">
                  <a:solidFill>
                    <a:srgbClr val="FFFF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（真）</a:t>
              </a:r>
              <a:endParaRPr lang="en-US" altLang="zh-CN" sz="2800" b="1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       P</a:t>
              </a:r>
              <a:r>
                <a:rPr lang="zh-CN" altLang="en-US" sz="28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并且</a:t>
              </a:r>
              <a:r>
                <a:rPr lang="en-US" altLang="zh-CN" sz="2800" b="1">
                  <a:solidFill>
                    <a:schemeClr val="bg1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Q</a:t>
              </a:r>
              <a:r>
                <a:rPr lang="zh-CN" altLang="en-US" sz="2800" b="1">
                  <a:solidFill>
                    <a:srgbClr val="FFFF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（真）</a:t>
              </a:r>
              <a:endParaRPr lang="en-US" altLang="zh-CN" sz="2800" b="1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</p:txBody>
        </p:sp>
        <p:cxnSp>
          <p:nvCxnSpPr>
            <p:cNvPr id="13319" name="直接连接符 6"/>
            <p:cNvCxnSpPr/>
            <p:nvPr>
              <p:custDataLst>
                <p:tags r:id="rId6"/>
              </p:custDataLst>
            </p:nvPr>
          </p:nvCxnSpPr>
          <p:spPr>
            <a:xfrm>
              <a:off x="13738" y="7525"/>
              <a:ext cx="2723" cy="0"/>
            </a:xfrm>
            <a:prstGeom prst="line">
              <a:avLst/>
            </a:prstGeom>
            <a:grpFill/>
            <a:ln w="254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 bwMode="auto">
          <a:xfrm>
            <a:off x="448310" y="1594485"/>
            <a:ext cx="11103610" cy="10350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1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）</a:t>
            </a:r>
            <a:r>
              <a:rPr lang="en-US" sz="2800" b="1" err="1"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联言推理的</a:t>
            </a:r>
            <a:r>
              <a:rPr lang="en-US" sz="2800" b="1" err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合成式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800" b="1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（由个体推出整体）</a:t>
            </a:r>
            <a:endParaRPr altLang="zh-CN" sz="2400" b="1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如果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所有的联言支都是真的</a:t>
            </a:r>
            <a:r>
              <a:rPr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，联言判断就是</a:t>
            </a:r>
            <a:r>
              <a:rPr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真</a:t>
            </a:r>
            <a:r>
              <a:rPr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的；</a:t>
            </a:r>
            <a:endParaRPr sz="2800" b="1">
              <a:effectLst/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grpSp>
        <p:nvGrpSpPr>
          <p:cNvPr id="33" name="组合 32"/>
          <p:cNvGrpSpPr/>
          <p:nvPr>
            <p:custDataLst>
              <p:tags r:id="rId8"/>
            </p:custDataLst>
          </p:nvPr>
        </p:nvGrpSpPr>
        <p:grpSpPr>
          <a:xfrm>
            <a:off x="305435" y="2714014"/>
            <a:ext cx="6517375" cy="2215668"/>
            <a:chOff x="305435" y="2714014"/>
            <a:chExt cx="6517375" cy="2215668"/>
          </a:xfrm>
        </p:grpSpPr>
        <p:sp>
          <p:nvSpPr>
            <p:cNvPr id="9" name="TextBox 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36360" y="2714014"/>
              <a:ext cx="231648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5143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8572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2001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15430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5pPr>
              <a:lvl6pPr marL="20002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6pPr>
              <a:lvl7pPr marL="24574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7pPr>
              <a:lvl8pPr marL="29146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8pPr>
              <a:lvl9pPr marL="33718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【</a:t>
              </a:r>
              <a:r>
                <a:rPr lang="zh-CN" altLang="en-US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示例评析</a:t>
              </a:r>
              <a:r>
                <a:rPr lang="en-US" altLang="zh-CN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】</a:t>
              </a:r>
              <a:endParaRPr lang="zh-CN" altLang="en-US" sz="2800" b="1">
                <a:solidFill>
                  <a:srgbClr val="3333FF"/>
                </a:solidFill>
                <a:latin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>
              <p:custDataLst>
                <p:tags r:id="rId10"/>
              </p:custDataLst>
            </p:nvPr>
          </p:nvGrpSpPr>
          <p:grpSpPr>
            <a:xfrm>
              <a:off x="305435" y="3235984"/>
              <a:ext cx="6517375" cy="1693698"/>
              <a:chOff x="5369190" y="3229405"/>
              <a:chExt cx="6517375" cy="1693698"/>
            </a:xfrm>
          </p:grpSpPr>
          <p:sp>
            <p:nvSpPr>
              <p:cNvPr id="25" name="文本框 2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69190" y="3229405"/>
                <a:ext cx="398531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/>
                  <a:t>实现中国梦需要我的努力，</a:t>
                </a:r>
                <a:endParaRPr lang="zh-CN" altLang="en-US" sz="2400" b="1"/>
              </a:p>
              <a:p>
                <a:r>
                  <a:rPr lang="zh-CN" altLang="en-US" sz="2400" b="1"/>
                  <a:t>实现中国梦需要你的努力，</a:t>
                </a:r>
                <a:endParaRPr lang="zh-CN" altLang="en-US" sz="2400" b="1"/>
              </a:p>
              <a:p>
                <a:r>
                  <a:rPr lang="zh-CN" altLang="en-US" sz="2400" b="1"/>
                  <a:t>实现中国梦需要他的努力，</a:t>
                </a:r>
                <a:endParaRPr lang="en-US" altLang="zh-CN" sz="2400" b="1"/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5369190" y="4429734"/>
                <a:ext cx="5446929" cy="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369190" y="4492216"/>
                <a:ext cx="54995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/>
                  <a:t>所以，实现中国梦需要我、你、他的共同努力。</a:t>
                </a:r>
                <a:endParaRPr lang="zh-CN" altLang="en-US" sz="2000" b="1"/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251401" y="3669084"/>
                <a:ext cx="1309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CC00FF"/>
                    </a:solidFill>
                  </a:rPr>
                  <a:t>（前提）</a:t>
                </a:r>
                <a:endParaRPr lang="zh-CN" altLang="en-US" sz="2400" b="1">
                  <a:solidFill>
                    <a:srgbClr val="CC00FF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577460" y="4461438"/>
                <a:ext cx="13091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CC00FF"/>
                    </a:solidFill>
                  </a:rPr>
                  <a:t>（结论）</a:t>
                </a:r>
                <a:endParaRPr lang="zh-CN" altLang="en-US" sz="2400" b="1">
                  <a:solidFill>
                    <a:srgbClr val="CC00F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05435" y="876386"/>
            <a:ext cx="7101840" cy="565150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、</a:t>
            </a:r>
            <a:r>
              <a:rPr lang="en-US" sz="2800" b="1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联言推理的方法——联言推理的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分解</a:t>
            </a:r>
            <a:r>
              <a:rPr 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方正粗黑宋简体" panose="02000000000000000000" charset="-122"/>
                <a:sym typeface="+mn-ea"/>
              </a:rPr>
              <a:t>式</a:t>
            </a:r>
            <a:endParaRPr 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方正粗黑宋简体" panose="02000000000000000000" charset="-122"/>
              <a:sym typeface="+mn-ea"/>
            </a:endParaRPr>
          </a:p>
        </p:txBody>
      </p:sp>
      <p:graphicFrame>
        <p:nvGraphicFramePr>
          <p:cNvPr id="3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17847" y="3120159"/>
          <a:ext cx="4047359" cy="2654300"/>
        </p:xfrm>
        <a:graphic>
          <a:graphicData uri="http://schemas.openxmlformats.org/drawingml/2006/table">
            <a:tbl>
              <a:tblPr/>
              <a:tblGrid>
                <a:gridCol w="1159379"/>
                <a:gridCol w="1332230"/>
                <a:gridCol w="1555750"/>
              </a:tblGrid>
              <a:tr h="457200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q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且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q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55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320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真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505"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假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vert="horz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0" y="46355"/>
            <a:ext cx="5212080" cy="721360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一、联言推理及其方法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 bwMode="auto">
          <a:xfrm>
            <a:off x="305435" y="1590040"/>
            <a:ext cx="11103610" cy="10820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 baseline="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zh-CN" altLang="en-US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2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）</a:t>
            </a:r>
            <a:r>
              <a:rPr lang="en-US" sz="2800" b="1" err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联言推理的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分解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式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en-US" sz="2800" b="1">
                <a:solidFill>
                  <a:srgbClr val="7030A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（由整体推出个体）</a:t>
            </a:r>
            <a:endParaRPr altLang="zh-CN"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 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如果一个联言判断是真的，</a:t>
            </a:r>
            <a:r>
              <a:rPr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它的每一个联言支都是真的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800" b="1"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408339" y="2821284"/>
            <a:ext cx="6101481" cy="2168402"/>
            <a:chOff x="289927" y="2709451"/>
            <a:chExt cx="6101481" cy="2168402"/>
          </a:xfrm>
        </p:grpSpPr>
        <p:sp>
          <p:nvSpPr>
            <p:cNvPr id="8" name="TextBox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26794" y="2709451"/>
              <a:ext cx="231648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5143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8572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2001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15430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5pPr>
              <a:lvl6pPr marL="20002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6pPr>
              <a:lvl7pPr marL="24574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7pPr>
              <a:lvl8pPr marL="29146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8pPr>
              <a:lvl9pPr marL="33718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US" altLang="zh-CN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【</a:t>
              </a:r>
              <a:r>
                <a:rPr lang="zh-CN" altLang="en-US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示例评析</a:t>
              </a:r>
              <a:r>
                <a:rPr lang="en-US" altLang="zh-CN" sz="2800" b="1">
                  <a:solidFill>
                    <a:srgbClr val="3333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】</a:t>
              </a:r>
              <a:endParaRPr lang="zh-CN" altLang="en-US" sz="2800" b="1">
                <a:solidFill>
                  <a:srgbClr val="3333FF"/>
                </a:solidFill>
                <a:latin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5435" y="3301163"/>
              <a:ext cx="4962014" cy="89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1pPr>
              <a:lvl2pPr marL="5143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2pPr>
              <a:lvl3pPr marL="8572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3pPr>
              <a:lvl4pPr marL="12001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4pPr>
              <a:lvl5pPr marL="1543050" indent="-171450">
                <a:lnSpc>
                  <a:spcPct val="130000"/>
                </a:lnSpc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5pPr>
              <a:lvl6pPr marL="20002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6pPr>
              <a:lvl7pPr marL="24574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7pPr>
              <a:lvl8pPr marL="29146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8pPr>
              <a:lvl9pPr marL="3371850" indent="-171450" defTabSz="6858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750"/>
                </a:spcAft>
                <a:buSzTx/>
                <a:buFont typeface="Arial" panose="020B0604020202020204" pitchFamily="34" charset="0"/>
                <a:buChar char="•"/>
                <a:tabLst>
                  <a:tab pos="1206500" algn="l"/>
                </a:tabLst>
                <a:defRPr sz="120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charset="-122"/>
                  <a:cs typeface="微软雅黑" panose="020B0503020204020204" charset="-122"/>
                </a:defRPr>
              </a:lvl9pPr>
            </a:lstStyle>
            <a:p>
              <a:pPr algn="just" eaLnBrk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微软雅黑" panose="020B0503020204020204" charset="-122"/>
                </a:rPr>
                <a:t>胡适是新文化运动的主将，</a:t>
              </a:r>
              <a:endParaRPr lang="zh-CN" altLang="en-US" sz="2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微软雅黑" panose="020B0503020204020204" charset="-122"/>
              </a:endParaRPr>
            </a:p>
            <a:p>
              <a:pPr algn="just" eaLnBrk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zh-CN" altLang="en-US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微软雅黑" panose="020B0503020204020204" charset="-122"/>
                </a:rPr>
                <a:t>并且是北京大学校长；</a:t>
              </a:r>
              <a:endParaRPr lang="en-US" altLang="zh-CN" sz="2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333722" y="4385410"/>
              <a:ext cx="48783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微软雅黑" panose="020B0503020204020204" charset="-122"/>
                </a:rPr>
                <a:t>所以，胡适曾任北京大学校长。</a:t>
              </a: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微软雅黑" panose="020B0503020204020204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289927" y="4289564"/>
              <a:ext cx="5867472" cy="67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5082302" y="3301163"/>
              <a:ext cx="130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（前提）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1"/>
              </p:custDataLst>
            </p:nvPr>
          </p:nvSpPr>
          <p:spPr>
            <a:xfrm>
              <a:off x="5082303" y="4400798"/>
              <a:ext cx="130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C00FF"/>
                  </a:solidFill>
                </a:rPr>
                <a:t>（结论）</a:t>
              </a:r>
              <a:endParaRPr lang="zh-CN" altLang="en-US" sz="2400" b="1">
                <a:solidFill>
                  <a:srgbClr val="CC00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7036" y="5078881"/>
            <a:ext cx="9101909" cy="1641959"/>
            <a:chOff x="4686" y="8085"/>
            <a:chExt cx="14334" cy="2586"/>
          </a:xfrm>
        </p:grpSpPr>
        <p:grpSp>
          <p:nvGrpSpPr>
            <p:cNvPr id="15365" name="组合 14"/>
            <p:cNvGrpSpPr/>
            <p:nvPr>
              <p:custDataLst>
                <p:tags r:id="rId12"/>
              </p:custDataLst>
            </p:nvPr>
          </p:nvGrpSpPr>
          <p:grpSpPr>
            <a:xfrm>
              <a:off x="4686" y="8085"/>
              <a:ext cx="10274" cy="2585"/>
              <a:chOff x="5223082" y="2742545"/>
              <a:chExt cx="5125643" cy="1743050"/>
            </a:xfrm>
            <a:solidFill>
              <a:srgbClr val="C00000"/>
            </a:solidFill>
          </p:grpSpPr>
          <p:sp>
            <p:nvSpPr>
              <p:cNvPr id="6" name="TextBox 4"/>
              <p:cNvSpPr/>
              <p:nvPr>
                <p:custDataLst>
                  <p:tags r:id="rId13"/>
                </p:custDataLst>
              </p:nvPr>
            </p:nvSpPr>
            <p:spPr>
              <a:xfrm>
                <a:off x="5223082" y="2742545"/>
                <a:ext cx="5125643" cy="1743050"/>
              </a:xfrm>
              <a:prstGeom prst="rect">
                <a:avLst/>
              </a:prstGeom>
              <a:grpFill/>
              <a:ln w="9525" cap="flat" cmpd="sng">
                <a:solidFill>
                  <a:srgbClr val="3333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分解式：  </a:t>
                </a:r>
                <a:endPara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     P</a:t>
                </a:r>
                <a:r>
                  <a:rPr lang="zh-CN" altLang="en-US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并且</a:t>
                </a:r>
                <a:r>
                  <a:rPr lang="en-US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Q </a:t>
                </a:r>
                <a:r>
                  <a:rPr lang="zh-CN" altLang="en-US"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（真）</a:t>
                </a:r>
                <a:endPara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      P </a:t>
                </a:r>
                <a:r>
                  <a:rPr lang="zh-CN" altLang="en-US"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sym typeface="微软雅黑" panose="020B0503020204020204" charset="-122"/>
                  </a:rPr>
                  <a:t>（真）</a:t>
                </a:r>
                <a:endParaRPr lang="en-US" altLang="zh-CN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endParaRPr>
              </a:p>
            </p:txBody>
          </p:sp>
          <p:cxnSp>
            <p:nvCxnSpPr>
              <p:cNvPr id="15367" name="直接连接符 6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5831421" y="3870821"/>
                <a:ext cx="1802506" cy="7417"/>
              </a:xfrm>
              <a:prstGeom prst="line">
                <a:avLst/>
              </a:prstGeom>
              <a:grpFill/>
              <a:ln w="254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2" name="文本框 1"/>
            <p:cNvSpPr txBox="1"/>
            <p:nvPr/>
          </p:nvSpPr>
          <p:spPr>
            <a:xfrm>
              <a:off x="9420" y="8086"/>
              <a:ext cx="9600" cy="25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 </a:t>
              </a:r>
              <a:endPara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    P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并且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Q 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（真）</a:t>
              </a:r>
              <a:endPara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      Q </a:t>
              </a:r>
              <a:r>
                <a:rPr lang="zh-CN" alt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微软雅黑" panose="020B0503020204020204" charset="-122"/>
                </a:rPr>
                <a:t>（真）</a:t>
              </a:r>
              <a:endPara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endParaRPr>
            </a:p>
          </p:txBody>
        </p:sp>
      </p:grpSp>
      <p:cxnSp>
        <p:nvCxnSpPr>
          <p:cNvPr id="11" name="直接连接符 6"/>
          <p:cNvCxnSpPr/>
          <p:nvPr>
            <p:custDataLst>
              <p:tags r:id="rId15"/>
            </p:custDataLst>
          </p:nvPr>
        </p:nvCxnSpPr>
        <p:spPr>
          <a:xfrm flipV="1">
            <a:off x="4191418" y="6141407"/>
            <a:ext cx="2136775" cy="1905"/>
          </a:xfrm>
          <a:prstGeom prst="line">
            <a:avLst/>
          </a:prstGeom>
          <a:solidFill>
            <a:srgbClr val="C00000"/>
          </a:soli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561340" y="937260"/>
            <a:ext cx="11053445" cy="53359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CN" altLang="zh-CN" sz="28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以下联言推理，哪些是合成式联言推理，哪些是分解式联言推理？</a:t>
            </a:r>
            <a:endParaRPr lang="en-US" altLang="zh-CN" sz="2800" b="1" kern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我们要减少污染，我们要解决失业问题，因此，我们将减少污染并且解决失业问题。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我们将具有高点的失业率和通货膨胀，因此，我们将具有高点的失业率。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可以葬送社会主义，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也可以葬送社会主义，所以，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都可以葬送社会主义。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既要防止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也要防止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，主要是防止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algn="just" fontAlgn="auto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好事可以变成坏事，坏事可以变成好事，所以，好事、坏事都可以向自己的反面转换。</a:t>
            </a:r>
            <a:endParaRPr lang="zh-CN" altLang="zh-CN" sz="2400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483225" y="3997914"/>
            <a:ext cx="298577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合成式联言推理</a:t>
            </a:r>
            <a:endParaRPr lang="zh-CN" altLang="zh-CN" sz="2800" b="1" kern="1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197531" y="2338116"/>
            <a:ext cx="282511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分解式联言推理</a:t>
            </a:r>
            <a:endParaRPr lang="zh-CN" altLang="zh-CN" sz="2800" b="1" kern="1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224780" y="2225040"/>
            <a:ext cx="284607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合成式联言推理</a:t>
            </a:r>
            <a:endParaRPr lang="zh-CN" altLang="zh-CN" sz="2800" b="1" kern="1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541358" y="4600977"/>
            <a:ext cx="282511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分解式联言推理</a:t>
            </a:r>
            <a:endParaRPr lang="zh-CN" altLang="zh-CN" sz="2800" b="1" kern="1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622925" y="5841908"/>
            <a:ext cx="284607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合成式联言推理</a:t>
            </a:r>
            <a:endParaRPr lang="zh-CN" altLang="zh-CN" sz="2800" b="1" kern="1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87325" y="120015"/>
            <a:ext cx="2825750" cy="6451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探究与分享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1589613" y="3429000"/>
            <a:ext cx="2843214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buNone/>
            </a:pPr>
            <a:r>
              <a:rPr lang="en-US" altLang="zh-CN" sz="48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4800" b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1671320" y="1541780"/>
            <a:ext cx="8754630" cy="1877695"/>
            <a:chOff x="2342" y="3622"/>
            <a:chExt cx="12613" cy="2958"/>
          </a:xfrm>
        </p:grpSpPr>
        <p:grpSp>
          <p:nvGrpSpPr>
            <p:cNvPr id="32" name="组合 21"/>
            <p:cNvGrpSpPr/>
            <p:nvPr>
              <p:custDataLst>
                <p:tags r:id="rId3"/>
              </p:custDataLst>
            </p:nvPr>
          </p:nvGrpSpPr>
          <p:grpSpPr>
            <a:xfrm>
              <a:off x="2342" y="3622"/>
              <a:ext cx="1864" cy="2958"/>
              <a:chOff x="929098" y="1290230"/>
              <a:chExt cx="1121059" cy="1781966"/>
            </a:xfrm>
          </p:grpSpPr>
          <p:grpSp>
            <p:nvGrpSpPr>
              <p:cNvPr id="33" name="组合 13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1771862" y="1294571"/>
                <a:ext cx="278295" cy="516835"/>
                <a:chOff x="1771862" y="1400587"/>
                <a:chExt cx="278295" cy="516835"/>
              </a:xfrm>
            </p:grpSpPr>
            <p:cxnSp>
              <p:nvCxnSpPr>
                <p:cNvPr id="52229" name="直接连接符 8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2037472" y="1401010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0" name="直接连接符 10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771082" y="1401010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" name="组合 14"/>
              <p:cNvGrpSpPr/>
              <p:nvPr>
                <p:custDataLst>
                  <p:tags r:id="rId7"/>
                </p:custDataLst>
              </p:nvPr>
            </p:nvGrpSpPr>
            <p:grpSpPr>
              <a:xfrm rot="-10800000">
                <a:off x="929098" y="2555361"/>
                <a:ext cx="278295" cy="516835"/>
                <a:chOff x="1714710" y="1157691"/>
                <a:chExt cx="278295" cy="516835"/>
              </a:xfrm>
            </p:grpSpPr>
            <p:cxnSp>
              <p:nvCxnSpPr>
                <p:cNvPr id="52232" name="直接连接符 15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980320" y="1157691"/>
                  <a:ext cx="12685" cy="516167"/>
                </a:xfrm>
                <a:prstGeom prst="line">
                  <a:avLst/>
                </a:prstGeom>
                <a:ln w="3810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52233" name="直接连接符 16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713930" y="1170397"/>
                  <a:ext cx="279075" cy="0"/>
                </a:xfrm>
                <a:prstGeom prst="line">
                  <a:avLst/>
                </a:prstGeom>
                <a:ln w="57150" cap="flat" cmpd="sng">
                  <a:solidFill>
                    <a:srgbClr val="CA060C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2234" name="文本框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29741" y="1290230"/>
                <a:ext cx="609600" cy="15758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100" b="1">
                    <a:solidFill>
                      <a:srgbClr val="CA060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议题</a:t>
                </a:r>
                <a:endParaRPr lang="zh-CN" altLang="en-US" sz="5100" b="1">
                  <a:solidFill>
                    <a:srgbClr val="CA060C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24"/>
            <p:cNvGrpSpPr/>
            <p:nvPr>
              <p:custDataLst>
                <p:tags r:id="rId11"/>
              </p:custDataLst>
            </p:nvPr>
          </p:nvGrpSpPr>
          <p:grpSpPr>
            <a:xfrm>
              <a:off x="4704" y="4285"/>
              <a:ext cx="10251" cy="1446"/>
              <a:chOff x="2635902" y="1334233"/>
              <a:chExt cx="7677448" cy="869021"/>
            </a:xfrm>
          </p:grpSpPr>
          <p:sp>
            <p:nvSpPr>
              <p:cNvPr id="52237" name="矩形: 圆角 23"/>
              <p:cNvSpPr/>
              <p:nvPr>
                <p:custDataLst>
                  <p:tags r:id="rId12"/>
                </p:custDataLst>
              </p:nvPr>
            </p:nvSpPr>
            <p:spPr>
              <a:xfrm>
                <a:off x="3036047" y="1339042"/>
                <a:ext cx="7277303" cy="859095"/>
              </a:xfrm>
              <a:prstGeom prst="roundRect">
                <a:avLst>
                  <a:gd name="adj" fmla="val 16667"/>
                </a:avLst>
              </a:prstGeom>
              <a:noFill/>
              <a:ln w="25400" cap="flat" cmpd="sng">
                <a:solidFill>
                  <a:srgbClr val="270DAB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7330" indent="-227330" algn="l" defTabSz="914400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8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45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4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17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989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6130" indent="-227330" algn="l" defTabSz="914400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 kumimoji="0" sz="200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</a:t>
                </a:r>
                <a:r>
                  <a:rPr lang="zh-CN" altLang="en-US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4000" b="1">
                    <a:solidFill>
                      <a:srgbClr val="CA060C"/>
                    </a:solidFill>
                    <a:ea typeface="宋体" panose="02010600030101010101" pitchFamily="2" charset="-122"/>
                  </a:rPr>
                  <a:t>   </a:t>
                </a:r>
                <a:r>
                  <a:rPr lang="en-US" altLang="zh-CN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4800" b="1">
                    <a:solidFill>
                      <a:srgbClr val="5505F9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选言推理及其方法</a:t>
                </a:r>
                <a:endParaRPr lang="zh-CN" altLang="en-US" sz="4800" b="1" kern="0" spc="360" noProof="0">
                  <a:solidFill>
                    <a:srgbClr val="5505F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3260" name="椭圆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2635902" y="1334233"/>
                <a:ext cx="868320" cy="869021"/>
              </a:xfrm>
              <a:prstGeom prst="ellipse">
                <a:avLst/>
              </a:prstGeom>
              <a:solidFill>
                <a:srgbClr val="C6181D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Calibri" panose="020F0502020204030204"/>
                    <a:ea typeface="宋体" panose="02010600030101010101" pitchFamily="2" charset="-122"/>
                  </a:defRPr>
                </a:lvl5pPr>
              </a:lstStyle>
              <a:p>
                <a:pPr algn="ctr" defTabSz="964565" eaLnBrk="1" hangingPunct="1"/>
                <a:r>
                  <a:rPr lang="en-US" sz="4600" b="1" kern="0" noProof="1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FFFF"/>
                    </a:solidFill>
                    <a:latin typeface="方正兰亭黑简体" pitchFamily="2" charset="-122"/>
                    <a:ea typeface="方正兰亭黑简体" pitchFamily="2" charset="-122"/>
                    <a:cs typeface="Arial" panose="020B0604020202020204"/>
                    <a:sym typeface="Wingdings" panose="05000000000000000000" charset="0"/>
                  </a:rPr>
                  <a:t>2</a:t>
                </a:r>
                <a:endParaRPr lang="en-US" sz="4600" b="1" kern="0" noProof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方正兰亭黑简体" pitchFamily="2" charset="-122"/>
                  <a:ea typeface="方正兰亭黑简体" pitchFamily="2" charset="-122"/>
                  <a:cs typeface="Arial" panose="020B0604020202020204"/>
                  <a:sym typeface="Wingdings" panose="05000000000000000000" charset="0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681730" y="3536950"/>
            <a:ext cx="5974715" cy="1383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了解选言判断的含义和种类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了解选言判断的推理方法；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tags/tag1.xml><?xml version="1.0" encoding="utf-8"?>
<p:tagLst xmlns:p="http://schemas.openxmlformats.org/presentationml/2006/main">
  <p:tag name="AS_UNIQUEID" val="84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84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2534"/>
</p:tagLst>
</file>

<file path=ppt/tags/tag101.xml><?xml version="1.0" encoding="utf-8"?>
<p:tagLst xmlns:p="http://schemas.openxmlformats.org/presentationml/2006/main">
  <p:tag name="AS_UNIQUEID" val="1019"/>
</p:tagLst>
</file>

<file path=ppt/tags/tag102.xml><?xml version="1.0" encoding="utf-8"?>
<p:tagLst xmlns:p="http://schemas.openxmlformats.org/presentationml/2006/main">
  <p:tag name="AS_UNIQUEID" val="1021"/>
</p:tagLst>
</file>

<file path=ppt/tags/tag103.xml><?xml version="1.0" encoding="utf-8"?>
<p:tagLst xmlns:p="http://schemas.openxmlformats.org/presentationml/2006/main">
  <p:tag name="AS_UNIQUEID" val="8526"/>
</p:tagLst>
</file>

<file path=ppt/tags/tag104.xml><?xml version="1.0" encoding="utf-8"?>
<p:tagLst xmlns:p="http://schemas.openxmlformats.org/presentationml/2006/main">
  <p:tag name="AS_UNIQUEID" val="213"/>
  <p:tag name="KSO_WM_UNIT_TABLE_BEAUTIFY" val="{ded791df-e7b4-4bb0-a25f-26f32b2d5365}"/>
</p:tagLst>
</file>

<file path=ppt/tags/tag105.xml><?xml version="1.0" encoding="utf-8"?>
<p:tagLst xmlns:p="http://schemas.openxmlformats.org/presentationml/2006/main">
  <p:tag name="AS_UNIQUEID" val="220"/>
</p:tagLst>
</file>

<file path=ppt/tags/tag106.xml><?xml version="1.0" encoding="utf-8"?>
<p:tagLst xmlns:p="http://schemas.openxmlformats.org/presentationml/2006/main">
  <p:tag name="AS_UNIQUEID" val="9550"/>
</p:tagLst>
</file>

<file path=ppt/tags/tag107.xml><?xml version="1.0" encoding="utf-8"?>
<p:tagLst xmlns:p="http://schemas.openxmlformats.org/presentationml/2006/main">
  <p:tag name="AS_UNIQUEID" val="9551"/>
</p:tagLst>
</file>

<file path=ppt/tags/tag108.xml><?xml version="1.0" encoding="utf-8"?>
<p:tagLst xmlns:p="http://schemas.openxmlformats.org/presentationml/2006/main">
  <p:tag name="AS_UNIQUEID" val="9552"/>
</p:tagLst>
</file>

<file path=ppt/tags/tag109.xml><?xml version="1.0" encoding="utf-8"?>
<p:tagLst xmlns:p="http://schemas.openxmlformats.org/presentationml/2006/main">
  <p:tag name="AS_UNIQUEID" val="1713"/>
</p:tagLst>
</file>

<file path=ppt/tags/tag11.xml><?xml version="1.0" encoding="utf-8"?>
<p:tagLst xmlns:p="http://schemas.openxmlformats.org/presentationml/2006/main">
  <p:tag name="AS_UNIQUEID" val="84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714"/>
</p:tagLst>
</file>

<file path=ppt/tags/tag111.xml><?xml version="1.0" encoding="utf-8"?>
<p:tagLst xmlns:p="http://schemas.openxmlformats.org/presentationml/2006/main">
  <p:tag name="AS_UNIQUEID" val="1176"/>
</p:tagLst>
</file>

<file path=ppt/tags/tag112.xml><?xml version="1.0" encoding="utf-8"?>
<p:tagLst xmlns:p="http://schemas.openxmlformats.org/presentationml/2006/main">
  <p:tag name="AS_UNIQUEID" val="1177"/>
</p:tagLst>
</file>

<file path=ppt/tags/tag113.xml><?xml version="1.0" encoding="utf-8"?>
<p:tagLst xmlns:p="http://schemas.openxmlformats.org/presentationml/2006/main">
  <p:tag name="AS_UNIQUEID" val="1178"/>
</p:tagLst>
</file>

<file path=ppt/tags/tag114.xml><?xml version="1.0" encoding="utf-8"?>
<p:tagLst xmlns:p="http://schemas.openxmlformats.org/presentationml/2006/main">
  <p:tag name="AS_UNIQUEID" val="1179"/>
</p:tagLst>
</file>

<file path=ppt/tags/tag115.xml><?xml version="1.0" encoding="utf-8"?>
<p:tagLst xmlns:p="http://schemas.openxmlformats.org/presentationml/2006/main">
  <p:tag name="AS_UNIQUEID" val="1180"/>
</p:tagLst>
</file>

<file path=ppt/tags/tag116.xml><?xml version="1.0" encoding="utf-8"?>
<p:tagLst xmlns:p="http://schemas.openxmlformats.org/presentationml/2006/main">
  <p:tag name="AS_UNIQUEID" val="1181"/>
</p:tagLst>
</file>

<file path=ppt/tags/tag117.xml><?xml version="1.0" encoding="utf-8"?>
<p:tagLst xmlns:p="http://schemas.openxmlformats.org/presentationml/2006/main">
  <p:tag name="AS_UNIQUEID" val="1182"/>
</p:tagLst>
</file>

<file path=ppt/tags/tag118.xml><?xml version="1.0" encoding="utf-8"?>
<p:tagLst xmlns:p="http://schemas.openxmlformats.org/presentationml/2006/main">
  <p:tag name="AS_UNIQUEID" val="1183"/>
</p:tagLst>
</file>

<file path=ppt/tags/tag119.xml><?xml version="1.0" encoding="utf-8"?>
<p:tagLst xmlns:p="http://schemas.openxmlformats.org/presentationml/2006/main">
  <p:tag name="AS_UNIQUEID" val="1184"/>
</p:tagLst>
</file>

<file path=ppt/tags/tag12.xml><?xml version="1.0" encoding="utf-8"?>
<p:tagLst xmlns:p="http://schemas.openxmlformats.org/presentationml/2006/main">
  <p:tag name="AS_UNIQUEID" val="8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1026"/>
</p:tagLst>
</file>

<file path=ppt/tags/tag121.xml><?xml version="1.0" encoding="utf-8"?>
<p:tagLst xmlns:p="http://schemas.openxmlformats.org/presentationml/2006/main">
  <p:tag name="AS_UNIQUEID" val="1221"/>
  <p:tag name="KSO_WM_UNIT_TABLE_BEAUTIFY" val="smartTable{9420c951-bd9c-4330-84cb-50ce2f07c5fe}"/>
  <p:tag name="TABLE_ENDDRAG_ORIGIN_RECT" val="355*212"/>
  <p:tag name="TABLE_ENDDRAG_RECT" val="29*286*355*212"/>
</p:tagLst>
</file>

<file path=ppt/tags/tag122.xml><?xml version="1.0" encoding="utf-8"?>
<p:tagLst xmlns:p="http://schemas.openxmlformats.org/presentationml/2006/main">
  <p:tag name="AS_UNIQUEID" val="8530"/>
</p:tagLst>
</file>

<file path=ppt/tags/tag123.xml><?xml version="1.0" encoding="utf-8"?>
<p:tagLst xmlns:p="http://schemas.openxmlformats.org/presentationml/2006/main">
  <p:tag name="AS_UNIQUEID" val="1756"/>
</p:tagLst>
</file>

<file path=ppt/tags/tag124.xml><?xml version="1.0" encoding="utf-8"?>
<p:tagLst xmlns:p="http://schemas.openxmlformats.org/presentationml/2006/main">
  <p:tag name="AS_UNIQUEID" val="1757"/>
</p:tagLst>
</file>

<file path=ppt/tags/tag125.xml><?xml version="1.0" encoding="utf-8"?>
<p:tagLst xmlns:p="http://schemas.openxmlformats.org/presentationml/2006/main">
  <p:tag name="AS_UNIQUEID" val="1758"/>
</p:tagLst>
</file>

<file path=ppt/tags/tag126.xml><?xml version="1.0" encoding="utf-8"?>
<p:tagLst xmlns:p="http://schemas.openxmlformats.org/presentationml/2006/main">
  <p:tag name="AS_UNIQUEID" val="1028"/>
</p:tagLst>
</file>

<file path=ppt/tags/tag127.xml><?xml version="1.0" encoding="utf-8"?>
<p:tagLst xmlns:p="http://schemas.openxmlformats.org/presentationml/2006/main">
  <p:tag name="AS_UNIQUEID" val="9557"/>
</p:tagLst>
</file>

<file path=ppt/tags/tag128.xml><?xml version="1.0" encoding="utf-8"?>
<p:tagLst xmlns:p="http://schemas.openxmlformats.org/presentationml/2006/main">
  <p:tag name="AS_UNIQUEID" val="1726"/>
</p:tagLst>
</file>

<file path=ppt/tags/tag129.xml><?xml version="1.0" encoding="utf-8"?>
<p:tagLst xmlns:p="http://schemas.openxmlformats.org/presentationml/2006/main">
  <p:tag name="AS_UNIQUEID" val="9558"/>
</p:tagLst>
</file>

<file path=ppt/tags/tag13.xml><?xml version="1.0" encoding="utf-8"?>
<p:tagLst xmlns:p="http://schemas.openxmlformats.org/presentationml/2006/main">
  <p:tag name="AS_UNIQUEID" val="84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8237"/>
</p:tagLst>
</file>

<file path=ppt/tags/tag131.xml><?xml version="1.0" encoding="utf-8"?>
<p:tagLst xmlns:p="http://schemas.openxmlformats.org/presentationml/2006/main">
  <p:tag name="AS_UNIQUEID" val="8238"/>
</p:tagLst>
</file>

<file path=ppt/tags/tag132.xml><?xml version="1.0" encoding="utf-8"?>
<p:tagLst xmlns:p="http://schemas.openxmlformats.org/presentationml/2006/main">
  <p:tag name="AS_UNIQUEID" val="9559"/>
</p:tagLst>
</file>

<file path=ppt/tags/tag133.xml><?xml version="1.0" encoding="utf-8"?>
<p:tagLst xmlns:p="http://schemas.openxmlformats.org/presentationml/2006/main">
  <p:tag name="AS_UNIQUEID" val="9560"/>
</p:tagLst>
</file>

<file path=ppt/tags/tag134.xml><?xml version="1.0" encoding="utf-8"?>
<p:tagLst xmlns:p="http://schemas.openxmlformats.org/presentationml/2006/main">
  <p:tag name="AS_UNIQUEID" val="9561"/>
</p:tagLst>
</file>

<file path=ppt/tags/tag135.xml><?xml version="1.0" encoding="utf-8"?>
<p:tagLst xmlns:p="http://schemas.openxmlformats.org/presentationml/2006/main">
  <p:tag name="AS_UNIQUEID" val="1720"/>
</p:tagLst>
</file>

<file path=ppt/tags/tag136.xml><?xml version="1.0" encoding="utf-8"?>
<p:tagLst xmlns:p="http://schemas.openxmlformats.org/presentationml/2006/main">
  <p:tag name="AS_UNIQUEID" val="1721"/>
</p:tagLst>
</file>

<file path=ppt/tags/tag137.xml><?xml version="1.0" encoding="utf-8"?>
<p:tagLst xmlns:p="http://schemas.openxmlformats.org/presentationml/2006/main">
  <p:tag name="AS_UNIQUEID" val="1035"/>
</p:tagLst>
</file>

<file path=ppt/tags/tag138.xml><?xml version="1.0" encoding="utf-8"?>
<p:tagLst xmlns:p="http://schemas.openxmlformats.org/presentationml/2006/main">
  <p:tag name="AS_UNIQUEID" val="1243"/>
  <p:tag name="KSO_WM_UNIT_TABLE_BEAUTIFY" val="smartTable{9420c951-bd9c-4330-84cb-50ce2f07c5fe}"/>
  <p:tag name="TABLE_ENDDRAG_ORIGIN_RECT" val="317*209"/>
  <p:tag name="TABLE_ENDDRAG_RECT" val="43*295*317*209"/>
</p:tagLst>
</file>

<file path=ppt/tags/tag139.xml><?xml version="1.0" encoding="utf-8"?>
<p:tagLst xmlns:p="http://schemas.openxmlformats.org/presentationml/2006/main">
  <p:tag name="AS_UNIQUEID" val="8534"/>
</p:tagLst>
</file>

<file path=ppt/tags/tag14.xml><?xml version="1.0" encoding="utf-8"?>
<p:tagLst xmlns:p="http://schemas.openxmlformats.org/presentationml/2006/main">
  <p:tag name="AS_UNIQUEID" val="84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034"/>
</p:tagLst>
</file>

<file path=ppt/tags/tag141.xml><?xml version="1.0" encoding="utf-8"?>
<p:tagLst xmlns:p="http://schemas.openxmlformats.org/presentationml/2006/main">
  <p:tag name="AS_UNIQUEID" val="9566"/>
</p:tagLst>
</file>

<file path=ppt/tags/tag142.xml><?xml version="1.0" encoding="utf-8"?>
<p:tagLst xmlns:p="http://schemas.openxmlformats.org/presentationml/2006/main">
  <p:tag name="AS_UNIQUEID" val="1741"/>
</p:tagLst>
</file>

<file path=ppt/tags/tag143.xml><?xml version="1.0" encoding="utf-8"?>
<p:tagLst xmlns:p="http://schemas.openxmlformats.org/presentationml/2006/main">
  <p:tag name="AS_UNIQUEID" val="1744"/>
</p:tagLst>
</file>

<file path=ppt/tags/tag144.xml><?xml version="1.0" encoding="utf-8"?>
<p:tagLst xmlns:p="http://schemas.openxmlformats.org/presentationml/2006/main">
  <p:tag name="AS_UNIQUEID" val="9567"/>
</p:tagLst>
</file>

<file path=ppt/tags/tag145.xml><?xml version="1.0" encoding="utf-8"?>
<p:tagLst xmlns:p="http://schemas.openxmlformats.org/presentationml/2006/main">
  <p:tag name="AS_UNIQUEID" val="8238"/>
</p:tagLst>
</file>

<file path=ppt/tags/tag146.xml><?xml version="1.0" encoding="utf-8"?>
<p:tagLst xmlns:p="http://schemas.openxmlformats.org/presentationml/2006/main">
  <p:tag name="AS_UNIQUEID" val="9568"/>
</p:tagLst>
</file>

<file path=ppt/tags/tag147.xml><?xml version="1.0" encoding="utf-8"?>
<p:tagLst xmlns:p="http://schemas.openxmlformats.org/presentationml/2006/main">
  <p:tag name="AS_UNIQUEID" val="9569"/>
</p:tagLst>
</file>

<file path=ppt/tags/tag148.xml><?xml version="1.0" encoding="utf-8"?>
<p:tagLst xmlns:p="http://schemas.openxmlformats.org/presentationml/2006/main">
  <p:tag name="AS_UNIQUEID" val="1774"/>
</p:tagLst>
</file>

<file path=ppt/tags/tag149.xml><?xml version="1.0" encoding="utf-8"?>
<p:tagLst xmlns:p="http://schemas.openxmlformats.org/presentationml/2006/main">
  <p:tag name="AS_UNIQUEID" val="1775"/>
</p:tagLst>
</file>

<file path=ppt/tags/tag15.xml><?xml version="1.0" encoding="utf-8"?>
<p:tagLst xmlns:p="http://schemas.openxmlformats.org/presentationml/2006/main">
  <p:tag name="AS_UNIQUEID" val="84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776"/>
</p:tagLst>
</file>

<file path=ppt/tags/tag151.xml><?xml version="1.0" encoding="utf-8"?>
<p:tagLst xmlns:p="http://schemas.openxmlformats.org/presentationml/2006/main">
  <p:tag name="AS_UNIQUEID" val="1776"/>
  <p:tag name="KSO_WM_BEAUTIFY_FLAG" val=""/>
</p:tagLst>
</file>

<file path=ppt/tags/tag152.xml><?xml version="1.0" encoding="utf-8"?>
<p:tagLst xmlns:p="http://schemas.openxmlformats.org/presentationml/2006/main">
  <p:tag name="AS_UNIQUEID" val="1735"/>
</p:tagLst>
</file>

<file path=ppt/tags/tag153.xml><?xml version="1.0" encoding="utf-8"?>
<p:tagLst xmlns:p="http://schemas.openxmlformats.org/presentationml/2006/main">
  <p:tag name="AS_UNIQUEID" val="1736"/>
</p:tagLst>
</file>

<file path=ppt/tags/tag154.xml><?xml version="1.0" encoding="utf-8"?>
<p:tagLst xmlns:p="http://schemas.openxmlformats.org/presentationml/2006/main">
  <p:tag name="AS_UNIQUEID" val="1040"/>
</p:tagLst>
</file>

<file path=ppt/tags/tag155.xml><?xml version="1.0" encoding="utf-8"?>
<p:tagLst xmlns:p="http://schemas.openxmlformats.org/presentationml/2006/main">
  <p:tag name="AS_UNIQUEID" val="1041"/>
</p:tagLst>
</file>

<file path=ppt/tags/tag156.xml><?xml version="1.0" encoding="utf-8"?>
<p:tagLst xmlns:p="http://schemas.openxmlformats.org/presentationml/2006/main">
  <p:tag name="AS_UNIQUEID" val="1042"/>
</p:tagLst>
</file>

<file path=ppt/tags/tag157.xml><?xml version="1.0" encoding="utf-8"?>
<p:tagLst xmlns:p="http://schemas.openxmlformats.org/presentationml/2006/main">
  <p:tag name="AS_UNIQUEID" val="1043"/>
</p:tagLst>
</file>

<file path=ppt/tags/tag158.xml><?xml version="1.0" encoding="utf-8"?>
<p:tagLst xmlns:p="http://schemas.openxmlformats.org/presentationml/2006/main">
  <p:tag name="AS_UNIQUEID" val="1044"/>
</p:tagLst>
</file>

<file path=ppt/tags/tag159.xml><?xml version="1.0" encoding="utf-8"?>
<p:tagLst xmlns:p="http://schemas.openxmlformats.org/presentationml/2006/main">
  <p:tag name="AS_UNIQUEID" val="1045"/>
</p:tagLst>
</file>

<file path=ppt/tags/tag16.xml><?xml version="1.0" encoding="utf-8"?>
<p:tagLst xmlns:p="http://schemas.openxmlformats.org/presentationml/2006/main">
  <p:tag name="AS_UNIQUEID" val="84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5279"/>
  <p:tag name="KSO_WM_UNIT_TEXT_FILL_FORE_SCHEMECOLOR_INDEX" val="13"/>
  <p:tag name="KSO_WM_UNIT_TEXT_FILL_FORE_SCHEMECOLOR_INDEX_BRIGHTNESS" val="0"/>
  <p:tag name="KSO_WM_UNIT_TEXT_FILL_TYPE" val="1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AS_UNIQUEID" val="2536"/>
  <p:tag name="KSO_WM_BEAUTIFY_FLAG" val="#wm#"/>
  <p:tag name="KSO_WM_TAG_VERSION" val="1.0"/>
  <p:tag name="KSO_WM_TEMPLATE_CATEGORY" val="custom"/>
  <p:tag name="KSO_WM_TEMPLATE_INDEX" val="20202661"/>
  <p:tag name="KSO_WM_UNIT_COMPATIBLE" val="0"/>
  <p:tag name="KSO_WM_UNIT_DIAGRAM_ISNUMVISUAL" val="0"/>
  <p:tag name="KSO_WM_UNIT_DIAGRAM_ISREFERUNIT" val="0"/>
  <p:tag name="KSO_WM_UNIT_HIGHLIGHT" val="0"/>
  <p:tag name="KSO_WM_UNIT_ID" val="custom20202661_7*e*1"/>
  <p:tag name="KSO_WM_UNIT_INDEX" val="1"/>
  <p:tag name="KSO_WM_UNIT_LAYERLEVEL" val="1"/>
  <p:tag name="KSO_WM_UNIT_NOCLEAR" val="0"/>
  <p:tag name="KSO_WM_UNIT_PRESET_TEXT" val="PART  01"/>
  <p:tag name="KSO_WM_UNIT_TEXT_FILL_FORE_SCHEMECOLOR_INDEX" val="13"/>
  <p:tag name="KSO_WM_UNIT_TEXT_FILL_FORE_SCHEMECOLOR_INDEX_BRIGHTNESS" val="0.15"/>
  <p:tag name="KSO_WM_UNIT_TEXT_FILL_TYPE" val="1"/>
  <p:tag name="KSO_WM_UNIT_TYPE" val="e"/>
  <p:tag name="KSO_WM_UNIT_VALUE" val="4"/>
</p:tagLst>
</file>

<file path=ppt/tags/tag163.xml><?xml version="1.0" encoding="utf-8"?>
<p:tagLst xmlns:p="http://schemas.openxmlformats.org/presentationml/2006/main">
  <p:tag name="AS_UNIQUEID" val="2896"/>
</p:tagLst>
</file>

<file path=ppt/tags/tag164.xml><?xml version="1.0" encoding="utf-8"?>
<p:tagLst xmlns:p="http://schemas.openxmlformats.org/presentationml/2006/main">
  <p:tag name="AS_UNIQUEID" val="1529"/>
</p:tagLst>
</file>

<file path=ppt/tags/tag165.xml><?xml version="1.0" encoding="utf-8"?>
<p:tagLst xmlns:p="http://schemas.openxmlformats.org/presentationml/2006/main">
  <p:tag name="AS_UNIQUEID" val="1530"/>
</p:tagLst>
</file>

<file path=ppt/tags/tag166.xml><?xml version="1.0" encoding="utf-8"?>
<p:tagLst xmlns:p="http://schemas.openxmlformats.org/presentationml/2006/main">
  <p:tag name="AS_UNIQUEID" val="820"/>
</p:tagLst>
</file>

<file path=ppt/tags/tag167.xml><?xml version="1.0" encoding="utf-8"?>
<p:tagLst xmlns:p="http://schemas.openxmlformats.org/presentationml/2006/main">
  <p:tag name="AS_UNIQUEID" val="821"/>
</p:tagLst>
</file>

<file path=ppt/tags/tag168.xml><?xml version="1.0" encoding="utf-8"?>
<p:tagLst xmlns:p="http://schemas.openxmlformats.org/presentationml/2006/main">
  <p:tag name="AS_UNIQUEID" val="1531"/>
</p:tagLst>
</file>

<file path=ppt/tags/tag169.xml><?xml version="1.0" encoding="utf-8"?>
<p:tagLst xmlns:p="http://schemas.openxmlformats.org/presentationml/2006/main">
  <p:tag name="AS_UNIQUEID" val="822"/>
</p:tagLst>
</file>

<file path=ppt/tags/tag17.xml><?xml version="1.0" encoding="utf-8"?>
<p:tagLst xmlns:p="http://schemas.openxmlformats.org/presentationml/2006/main">
  <p:tag name="AS_UNIQUEID" val="84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823"/>
</p:tagLst>
</file>

<file path=ppt/tags/tag171.xml><?xml version="1.0" encoding="utf-8"?>
<p:tagLst xmlns:p="http://schemas.openxmlformats.org/presentationml/2006/main">
  <p:tag name="AS_UNIQUEID" val="824"/>
</p:tagLst>
</file>

<file path=ppt/tags/tag172.xml><?xml version="1.0" encoding="utf-8"?>
<p:tagLst xmlns:p="http://schemas.openxmlformats.org/presentationml/2006/main">
  <p:tag name="AS_UNIQUEID" val="1532"/>
</p:tagLst>
</file>

<file path=ppt/tags/tag173.xml><?xml version="1.0" encoding="utf-8"?>
<p:tagLst xmlns:p="http://schemas.openxmlformats.org/presentationml/2006/main">
  <p:tag name="AS_UNIQUEID" val="826"/>
</p:tagLst>
</file>

<file path=ppt/tags/tag174.xml><?xml version="1.0" encoding="utf-8"?>
<p:tagLst xmlns:p="http://schemas.openxmlformats.org/presentationml/2006/main">
  <p:tag name="AS_UNIQUEID" val="827"/>
</p:tagLst>
</file>

<file path=ppt/tags/tag175.xml><?xml version="1.0" encoding="utf-8"?>
<p:tagLst xmlns:p="http://schemas.openxmlformats.org/presentationml/2006/main">
  <p:tag name="AS_UNIQUEID" val="8543"/>
</p:tagLst>
</file>

<file path=ppt/tags/tag176.xml><?xml version="1.0" encoding="utf-8"?>
<p:tagLst xmlns:p="http://schemas.openxmlformats.org/presentationml/2006/main">
  <p:tag name="KSO_WM_BEAUTIFY_FLAG" val="#wm#"/>
  <p:tag name="KSO_WM_SLIDE_ID" val="custom20202661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1"/>
  <p:tag name="KSO_WM_TEMPLATE_INDEX" val="20202661"/>
  <p:tag name="KSO_WM_TEMPLATE_MASTER_TYPE" val="1"/>
  <p:tag name="KSO_WM_TEMPLATE_SUBCATEGORY" val="0"/>
</p:tagLst>
</file>

<file path=ppt/tags/tag177.xml><?xml version="1.0" encoding="utf-8"?>
<p:tagLst xmlns:p="http://schemas.openxmlformats.org/presentationml/2006/main">
  <p:tag name="AS_UNIQUEID" val="2532"/>
</p:tagLst>
</file>

<file path=ppt/tags/tag178.xml><?xml version="1.0" encoding="utf-8"?>
<p:tagLst xmlns:p="http://schemas.openxmlformats.org/presentationml/2006/main">
  <p:tag name="AS_UNIQUEID" val="2533"/>
</p:tagLst>
</file>

<file path=ppt/tags/tag179.xml><?xml version="1.0" encoding="utf-8"?>
<p:tagLst xmlns:p="http://schemas.openxmlformats.org/presentationml/2006/main">
  <p:tag name="AS_UNIQUEID" val="2534"/>
</p:tagLst>
</file>

<file path=ppt/tags/tag18.xml><?xml version="1.0" encoding="utf-8"?>
<p:tagLst xmlns:p="http://schemas.openxmlformats.org/presentationml/2006/main">
  <p:tag name="AS_UNIQUEID" val="84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1477"/>
</p:tagLst>
</file>

<file path=ppt/tags/tag181.xml><?xml version="1.0" encoding="utf-8"?>
<p:tagLst xmlns:p="http://schemas.openxmlformats.org/presentationml/2006/main">
  <p:tag name="AS_UNIQUEID" val="2572"/>
</p:tagLst>
</file>

<file path=ppt/tags/tag182.xml><?xml version="1.0" encoding="utf-8"?>
<p:tagLst xmlns:p="http://schemas.openxmlformats.org/presentationml/2006/main">
  <p:tag name="AS_UNIQUEID" val="2573"/>
</p:tagLst>
</file>

<file path=ppt/tags/tag183.xml><?xml version="1.0" encoding="utf-8"?>
<p:tagLst xmlns:p="http://schemas.openxmlformats.org/presentationml/2006/main">
  <p:tag name="AS_UNIQUEID" val="9578"/>
</p:tagLst>
</file>

<file path=ppt/tags/tag184.xml><?xml version="1.0" encoding="utf-8"?>
<p:tagLst xmlns:p="http://schemas.openxmlformats.org/presentationml/2006/main">
  <p:tag name="AS_UNIQUEID" val="9578"/>
</p:tagLst>
</file>

<file path=ppt/tags/tag185.xml><?xml version="1.0" encoding="utf-8"?>
<p:tagLst xmlns:p="http://schemas.openxmlformats.org/presentationml/2006/main">
  <p:tag name="AS_UNIQUEID" val="8760"/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7.xml><?xml version="1.0" encoding="utf-8"?>
<p:tagLst xmlns:p="http://schemas.openxmlformats.org/presentationml/2006/main">
  <p:tag name="AS_UNIQUEID" val="8739"/>
</p:tagLst>
</file>

<file path=ppt/tags/tag188.xml><?xml version="1.0" encoding="utf-8"?>
<p:tagLst xmlns:p="http://schemas.openxmlformats.org/presentationml/2006/main">
  <p:tag name="AS_UNIQUEID" val="8740"/>
</p:tagLst>
</file>

<file path=ppt/tags/tag189.xml><?xml version="1.0" encoding="utf-8"?>
<p:tagLst xmlns:p="http://schemas.openxmlformats.org/presentationml/2006/main">
  <p:tag name="AS_UNIQUEID" val="1069"/>
</p:tagLst>
</file>

<file path=ppt/tags/tag19.xml><?xml version="1.0" encoding="utf-8"?>
<p:tagLst xmlns:p="http://schemas.openxmlformats.org/presentationml/2006/main">
  <p:tag name="AS_UNIQUEID" val="84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9581"/>
</p:tagLst>
</file>

<file path=ppt/tags/tag191.xml><?xml version="1.0" encoding="utf-8"?>
<p:tagLst xmlns:p="http://schemas.openxmlformats.org/presentationml/2006/main">
  <p:tag name="AS_UNIQUEID" val="1068"/>
</p:tagLst>
</file>

<file path=ppt/tags/tag192.xml><?xml version="1.0" encoding="utf-8"?>
<p:tagLst xmlns:p="http://schemas.openxmlformats.org/presentationml/2006/main">
  <p:tag name="AS_UNIQUEID" val="9582"/>
</p:tagLst>
</file>

<file path=ppt/tags/tag193.xml><?xml version="1.0" encoding="utf-8"?>
<p:tagLst xmlns:p="http://schemas.openxmlformats.org/presentationml/2006/main">
  <p:tag name="AS_UNIQUEID" val="9583"/>
</p:tagLst>
</file>

<file path=ppt/tags/tag194.xml><?xml version="1.0" encoding="utf-8"?>
<p:tagLst xmlns:p="http://schemas.openxmlformats.org/presentationml/2006/main">
  <p:tag name="AS_UNIQUEID" val="3195"/>
  <p:tag name="KSO_WM_BEAUTIFY_FLAG" val=""/>
</p:tagLst>
</file>

<file path=ppt/tags/tag195.xml><?xml version="1.0" encoding="utf-8"?>
<p:tagLst xmlns:p="http://schemas.openxmlformats.org/presentationml/2006/main">
  <p:tag name="AS_UNIQUEID" val="3193"/>
</p:tagLst>
</file>

<file path=ppt/tags/tag196.xml><?xml version="1.0" encoding="utf-8"?>
<p:tagLst xmlns:p="http://schemas.openxmlformats.org/presentationml/2006/main">
  <p:tag name="AS_UNIQUEID" val="3194"/>
  <p:tag name="KSO_WM_BEAUTIFY_FLAG" val=""/>
</p:tagLst>
</file>

<file path=ppt/tags/tag197.xml><?xml version="1.0" encoding="utf-8"?>
<p:tagLst xmlns:p="http://schemas.openxmlformats.org/presentationml/2006/main">
  <p:tag name="AS_UNIQUEID" val="3195"/>
  <p:tag name="KSO_WM_BEAUTIFY_FLAG" val=""/>
</p:tagLst>
</file>

<file path=ppt/tags/tag198.xml><?xml version="1.0" encoding="utf-8"?>
<p:tagLst xmlns:p="http://schemas.openxmlformats.org/presentationml/2006/main">
  <p:tag name="AS_UNIQUEID" val="5822"/>
  <p:tag name="KSO_WM_BEAUTIFY_FLAG" val=""/>
</p:tagLst>
</file>

<file path=ppt/tags/tag199.xml><?xml version="1.0" encoding="utf-8"?>
<p:tagLst xmlns:p="http://schemas.openxmlformats.org/presentationml/2006/main">
  <p:tag name="AS_UNIQUEID" val="3195"/>
  <p:tag name="KSO_WM_BEAUTIFY_FLAG" val=""/>
</p:tagLst>
</file>

<file path=ppt/tags/tag2.xml><?xml version="1.0" encoding="utf-8"?>
<p:tagLst xmlns:p="http://schemas.openxmlformats.org/presentationml/2006/main">
  <p:tag name="AS_UNIQUEID" val="84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84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8774"/>
  <p:tag name="KSO_WM_BEAUTIFY_FLAG" val=""/>
</p:tagLst>
</file>

<file path=ppt/tags/tag201.xml><?xml version="1.0" encoding="utf-8"?>
<p:tagLst xmlns:p="http://schemas.openxmlformats.org/presentationml/2006/main">
  <p:tag name="AS_UNIQUEID" val="8775"/>
  <p:tag name="KSO_WM_BEAUTIFY_FLAG" val=""/>
</p:tagLst>
</file>

<file path=ppt/tags/tag202.xml><?xml version="1.0" encoding="utf-8"?>
<p:tagLst xmlns:p="http://schemas.openxmlformats.org/presentationml/2006/main">
  <p:tag name="KSO_WM_SPECIAL_SOURCE" val="bdnull"/>
</p:tagLst>
</file>

<file path=ppt/tags/tag203.xml><?xml version="1.0" encoding="utf-8"?>
<p:tagLst xmlns:p="http://schemas.openxmlformats.org/presentationml/2006/main">
  <p:tag name="AS_UNIQUEID" val="9585"/>
</p:tagLst>
</file>

<file path=ppt/tags/tag204.xml><?xml version="1.0" encoding="utf-8"?>
<p:tagLst xmlns:p="http://schemas.openxmlformats.org/presentationml/2006/main">
  <p:tag name="AS_UNIQUEID" val="1077"/>
</p:tagLst>
</file>

<file path=ppt/tags/tag205.xml><?xml version="1.0" encoding="utf-8"?>
<p:tagLst xmlns:p="http://schemas.openxmlformats.org/presentationml/2006/main">
  <p:tag name="AS_UNIQUEID" val="9586"/>
</p:tagLst>
</file>

<file path=ppt/tags/tag206.xml><?xml version="1.0" encoding="utf-8"?>
<p:tagLst xmlns:p="http://schemas.openxmlformats.org/presentationml/2006/main">
  <p:tag name="AS_UNIQUEID" val="1075"/>
</p:tagLst>
</file>

<file path=ppt/tags/tag207.xml><?xml version="1.0" encoding="utf-8"?>
<p:tagLst xmlns:p="http://schemas.openxmlformats.org/presentationml/2006/main">
  <p:tag name="AS_UNIQUEID" val="9588"/>
</p:tagLst>
</file>

<file path=ppt/tags/tag208.xml><?xml version="1.0" encoding="utf-8"?>
<p:tagLst xmlns:p="http://schemas.openxmlformats.org/presentationml/2006/main">
  <p:tag name="AS_UNIQUEID" val="2593"/>
</p:tagLst>
</file>

<file path=ppt/tags/tag209.xml><?xml version="1.0" encoding="utf-8"?>
<p:tagLst xmlns:p="http://schemas.openxmlformats.org/presentationml/2006/main">
  <p:tag name="AS_UNIQUEID" val="8774"/>
  <p:tag name="KSO_WM_BEAUTIFY_FLAG" val=""/>
</p:tagLst>
</file>

<file path=ppt/tags/tag21.xml><?xml version="1.0" encoding="utf-8"?>
<p:tagLst xmlns:p="http://schemas.openxmlformats.org/presentationml/2006/main">
  <p:tag name="AS_UNIQUEID" val="84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8775"/>
  <p:tag name="KSO_WM_BEAUTIFY_FLAG" val=""/>
</p:tagLst>
</file>

<file path=ppt/tags/tag211.xml><?xml version="1.0" encoding="utf-8"?>
<p:tagLst xmlns:p="http://schemas.openxmlformats.org/presentationml/2006/main">
  <p:tag name="KSO_WM_SPECIAL_SOURCE" val="bdnull"/>
</p:tagLst>
</file>

<file path=ppt/tags/tag212.xml><?xml version="1.0" encoding="utf-8"?>
<p:tagLst xmlns:p="http://schemas.openxmlformats.org/presentationml/2006/main">
  <p:tag name="AS_UNIQUEID" val="8786"/>
</p:tagLst>
</file>

<file path=ppt/tags/tag213.xml><?xml version="1.0" encoding="utf-8"?>
<p:tagLst xmlns:p="http://schemas.openxmlformats.org/presentationml/2006/main">
  <p:tag name="AS_UNIQUEID" val="1809"/>
</p:tagLst>
</file>

<file path=ppt/tags/tag214.xml><?xml version="1.0" encoding="utf-8"?>
<p:tagLst xmlns:p="http://schemas.openxmlformats.org/presentationml/2006/main">
  <p:tag name="AS_UNIQUEID" val="1813"/>
</p:tagLst>
</file>

<file path=ppt/tags/tag215.xml><?xml version="1.0" encoding="utf-8"?>
<p:tagLst xmlns:p="http://schemas.openxmlformats.org/presentationml/2006/main">
  <p:tag name="AS_UNIQUEID" val="1819"/>
</p:tagLst>
</file>

<file path=ppt/tags/tag216.xml><?xml version="1.0" encoding="utf-8"?>
<p:tagLst xmlns:p="http://schemas.openxmlformats.org/presentationml/2006/main">
  <p:tag name="AS_UNIQUEID" val="1823"/>
</p:tagLst>
</file>

<file path=ppt/tags/tag217.xml><?xml version="1.0" encoding="utf-8"?>
<p:tagLst xmlns:p="http://schemas.openxmlformats.org/presentationml/2006/main">
  <p:tag name="AS_UNIQUEID" val="1810"/>
</p:tagLst>
</file>

<file path=ppt/tags/tag218.xml><?xml version="1.0" encoding="utf-8"?>
<p:tagLst xmlns:p="http://schemas.openxmlformats.org/presentationml/2006/main">
  <p:tag name="AS_UNIQUEID" val="1817"/>
</p:tagLst>
</file>

<file path=ppt/tags/tag219.xml><?xml version="1.0" encoding="utf-8"?>
<p:tagLst xmlns:p="http://schemas.openxmlformats.org/presentationml/2006/main">
  <p:tag name="AS_UNIQUEID" val="1811"/>
</p:tagLst>
</file>

<file path=ppt/tags/tag22.xml><?xml version="1.0" encoding="utf-8"?>
<p:tagLst xmlns:p="http://schemas.openxmlformats.org/presentationml/2006/main">
  <p:tag name="AS_UNIQUEID" val="8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1814"/>
</p:tagLst>
</file>

<file path=ppt/tags/tag221.xml><?xml version="1.0" encoding="utf-8"?>
<p:tagLst xmlns:p="http://schemas.openxmlformats.org/presentationml/2006/main">
  <p:tag name="AS_UNIQUEID" val="1818"/>
</p:tagLst>
</file>

<file path=ppt/tags/tag222.xml><?xml version="1.0" encoding="utf-8"?>
<p:tagLst xmlns:p="http://schemas.openxmlformats.org/presentationml/2006/main">
  <p:tag name="AS_UNIQUEID" val="1815"/>
</p:tagLst>
</file>

<file path=ppt/tags/tag223.xml><?xml version="1.0" encoding="utf-8"?>
<p:tagLst xmlns:p="http://schemas.openxmlformats.org/presentationml/2006/main">
  <p:tag name="AS_UNIQUEID" val="1816"/>
</p:tagLst>
</file>

<file path=ppt/tags/tag224.xml><?xml version="1.0" encoding="utf-8"?>
<p:tagLst xmlns:p="http://schemas.openxmlformats.org/presentationml/2006/main">
  <p:tag name="AS_UNIQUEID" val="1827"/>
</p:tagLst>
</file>

<file path=ppt/tags/tag225.xml><?xml version="1.0" encoding="utf-8"?>
<p:tagLst xmlns:p="http://schemas.openxmlformats.org/presentationml/2006/main">
  <p:tag name="AS_UNIQUEID" val="1820"/>
</p:tagLst>
</file>

<file path=ppt/tags/tag226.xml><?xml version="1.0" encoding="utf-8"?>
<p:tagLst xmlns:p="http://schemas.openxmlformats.org/presentationml/2006/main">
  <p:tag name="AS_UNIQUEID" val="1815"/>
</p:tagLst>
</file>

<file path=ppt/tags/tag227.xml><?xml version="1.0" encoding="utf-8"?>
<p:tagLst xmlns:p="http://schemas.openxmlformats.org/presentationml/2006/main">
  <p:tag name="AS_UNIQUEID" val="1816"/>
</p:tagLst>
</file>

<file path=ppt/tags/tag228.xml><?xml version="1.0" encoding="utf-8"?>
<p:tagLst xmlns:p="http://schemas.openxmlformats.org/presentationml/2006/main">
  <p:tag name="AS_UNIQUEID" val="1828"/>
</p:tagLst>
</file>

<file path=ppt/tags/tag229.xml><?xml version="1.0" encoding="utf-8"?>
<p:tagLst xmlns:p="http://schemas.openxmlformats.org/presentationml/2006/main">
  <p:tag name="AS_UNIQUEID" val="1827"/>
</p:tagLst>
</file>

<file path=ppt/tags/tag23.xml><?xml version="1.0" encoding="utf-8"?>
<p:tagLst xmlns:p="http://schemas.openxmlformats.org/presentationml/2006/main">
  <p:tag name="AS_UNIQUEID" val="84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1811"/>
</p:tagLst>
</file>

<file path=ppt/tags/tag231.xml><?xml version="1.0" encoding="utf-8"?>
<p:tagLst xmlns:p="http://schemas.openxmlformats.org/presentationml/2006/main">
  <p:tag name="AS_UNIQUEID" val="8787"/>
</p:tagLst>
</file>

<file path=ppt/tags/tag232.xml><?xml version="1.0" encoding="utf-8"?>
<p:tagLst xmlns:p="http://schemas.openxmlformats.org/presentationml/2006/main">
  <p:tag name="AS_UNIQUEID" val="8788"/>
</p:tagLst>
</file>

<file path=ppt/tags/tag233.xml><?xml version="1.0" encoding="utf-8"?>
<p:tagLst xmlns:p="http://schemas.openxmlformats.org/presentationml/2006/main">
  <p:tag name="AS_UNIQUEID" val="8746"/>
</p:tagLst>
</file>

<file path=ppt/tags/tag234.xml><?xml version="1.0" encoding="utf-8"?>
<p:tagLst xmlns:p="http://schemas.openxmlformats.org/presentationml/2006/main">
  <p:tag name="AS_UNIQUEID" val="8747"/>
</p:tagLst>
</file>

<file path=ppt/tags/tag235.xml><?xml version="1.0" encoding="utf-8"?>
<p:tagLst xmlns:p="http://schemas.openxmlformats.org/presentationml/2006/main">
  <p:tag name="AS_UNIQUEID" val="8748"/>
</p:tagLst>
</file>

<file path=ppt/tags/tag236.xml><?xml version="1.0" encoding="utf-8"?>
<p:tagLst xmlns:p="http://schemas.openxmlformats.org/presentationml/2006/main">
  <p:tag name="AS_UNIQUEID" val="8749"/>
</p:tagLst>
</file>

<file path=ppt/tags/tag237.xml><?xml version="1.0" encoding="utf-8"?>
<p:tagLst xmlns:p="http://schemas.openxmlformats.org/presentationml/2006/main">
  <p:tag name="AS_UNIQUEID" val="8750"/>
</p:tagLst>
</file>

<file path=ppt/tags/tag238.xml><?xml version="1.0" encoding="utf-8"?>
<p:tagLst xmlns:p="http://schemas.openxmlformats.org/presentationml/2006/main">
  <p:tag name="AS_UNIQUEID" val="8109"/>
</p:tagLst>
</file>

<file path=ppt/tags/tag239.xml><?xml version="1.0" encoding="utf-8"?>
<p:tagLst xmlns:p="http://schemas.openxmlformats.org/presentationml/2006/main">
  <p:tag name="AS_UNIQUEID" val="8111"/>
</p:tagLst>
</file>

<file path=ppt/tags/tag24.xml><?xml version="1.0" encoding="utf-8"?>
<p:tagLst xmlns:p="http://schemas.openxmlformats.org/presentationml/2006/main">
  <p:tag name="AS_UNIQUEID" val="84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8112"/>
</p:tagLst>
</file>

<file path=ppt/tags/tag241.xml><?xml version="1.0" encoding="utf-8"?>
<p:tagLst xmlns:p="http://schemas.openxmlformats.org/presentationml/2006/main">
  <p:tag name="AS_UNIQUEID" val="8113"/>
</p:tagLst>
</file>

<file path=ppt/tags/tag242.xml><?xml version="1.0" encoding="utf-8"?>
<p:tagLst xmlns:p="http://schemas.openxmlformats.org/presentationml/2006/main">
  <p:tag name="AS_UNIQUEID" val="8114"/>
</p:tagLst>
</file>

<file path=ppt/tags/tag243.xml><?xml version="1.0" encoding="utf-8"?>
<p:tagLst xmlns:p="http://schemas.openxmlformats.org/presentationml/2006/main">
  <p:tag name="AS_UNIQUEID" val="8115"/>
</p:tagLst>
</file>

<file path=ppt/tags/tag244.xml><?xml version="1.0" encoding="utf-8"?>
<p:tagLst xmlns:p="http://schemas.openxmlformats.org/presentationml/2006/main">
  <p:tag name="AS_UNIQUEID" val="1473"/>
</p:tagLst>
</file>

<file path=ppt/tags/tag245.xml><?xml version="1.0" encoding="utf-8"?>
<p:tagLst xmlns:p="http://schemas.openxmlformats.org/presentationml/2006/main">
  <p:tag name="AS_UNIQUEID" val="9001"/>
</p:tagLst>
</file>

<file path=ppt/tags/tag246.xml><?xml version="1.0" encoding="utf-8"?>
<p:tagLst xmlns:p="http://schemas.openxmlformats.org/presentationml/2006/main">
  <p:tag name="AS_UNIQUEID" val="9002"/>
</p:tagLst>
</file>

<file path=ppt/tags/tag247.xml><?xml version="1.0" encoding="utf-8"?>
<p:tagLst xmlns:p="http://schemas.openxmlformats.org/presentationml/2006/main">
  <p:tag name="AS_UNIQUEID" val="9003"/>
</p:tagLst>
</file>

<file path=ppt/tags/tag248.xml><?xml version="1.0" encoding="utf-8"?>
<p:tagLst xmlns:p="http://schemas.openxmlformats.org/presentationml/2006/main">
  <p:tag name="AS_UNIQUEID" val="8798"/>
  <p:tag name="KSO_WM_BEAUTIFY_FLAG" val=""/>
</p:tagLst>
</file>

<file path=ppt/tags/tag249.xml><?xml version="1.0" encoding="utf-8"?>
<p:tagLst xmlns:p="http://schemas.openxmlformats.org/presentationml/2006/main">
  <p:tag name="AS_UNIQUEID" val="8799"/>
</p:tagLst>
</file>

<file path=ppt/tags/tag25.xml><?xml version="1.0" encoding="utf-8"?>
<p:tagLst xmlns:p="http://schemas.openxmlformats.org/presentationml/2006/main">
  <p:tag name="AS_UNIQUEID" val="84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8800"/>
</p:tagLst>
</file>

<file path=ppt/tags/tag251.xml><?xml version="1.0" encoding="utf-8"?>
<p:tagLst xmlns:p="http://schemas.openxmlformats.org/presentationml/2006/main">
  <p:tag name="AS_UNIQUEID" val="8298"/>
</p:tagLst>
</file>

<file path=ppt/tags/tag252.xml><?xml version="1.0" encoding="utf-8"?>
<p:tagLst xmlns:p="http://schemas.openxmlformats.org/presentationml/2006/main">
  <p:tag name="AS_UNIQUEID" val="75"/>
</p:tagLst>
</file>

<file path=ppt/tags/tag253.xml><?xml version="1.0" encoding="utf-8"?>
<p:tagLst xmlns:p="http://schemas.openxmlformats.org/presentationml/2006/main">
  <p:tag name="AS_UNIQUEID" val="142"/>
</p:tagLst>
</file>

<file path=ppt/tags/tag254.xml><?xml version="1.0" encoding="utf-8"?>
<p:tagLst xmlns:p="http://schemas.openxmlformats.org/presentationml/2006/main">
  <p:tag name="AS_UNIQUEID" val="75"/>
</p:tagLst>
</file>

<file path=ppt/tags/tag255.xml><?xml version="1.0" encoding="utf-8"?>
<p:tagLst xmlns:p="http://schemas.openxmlformats.org/presentationml/2006/main">
  <p:tag name="AS_UNIQUEID" val="75"/>
</p:tagLst>
</file>

<file path=ppt/tags/tag256.xml><?xml version="1.0" encoding="utf-8"?>
<p:tagLst xmlns:p="http://schemas.openxmlformats.org/presentationml/2006/main">
  <p:tag name="AS_UNIQUEID" val="2581"/>
  <p:tag name="KSO_WM_BEAUTIFY_FLAG" val=""/>
</p:tagLst>
</file>

<file path=ppt/tags/tag257.xml><?xml version="1.0" encoding="utf-8"?>
<p:tagLst xmlns:p="http://schemas.openxmlformats.org/presentationml/2006/main">
  <p:tag name="AS_UNIQUEID" val="2582"/>
  <p:tag name="KSO_WM_BEAUTIFY_FLAG" val=""/>
</p:tagLst>
</file>

<file path=ppt/tags/tag258.xml><?xml version="1.0" encoding="utf-8"?>
<p:tagLst xmlns:p="http://schemas.openxmlformats.org/presentationml/2006/main">
  <p:tag name="AS_UNIQUEID" val="8803"/>
</p:tagLst>
</file>

<file path=ppt/tags/tag259.xml><?xml version="1.0" encoding="utf-8"?>
<p:tagLst xmlns:p="http://schemas.openxmlformats.org/presentationml/2006/main">
  <p:tag name="AS_UNIQUEID" val="8804"/>
</p:tagLst>
</file>

<file path=ppt/tags/tag26.xml><?xml version="1.0" encoding="utf-8"?>
<p:tagLst xmlns:p="http://schemas.openxmlformats.org/presentationml/2006/main">
  <p:tag name="AS_UNIQUEID" val="84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8298"/>
</p:tagLst>
</file>

<file path=ppt/tags/tag261.xml><?xml version="1.0" encoding="utf-8"?>
<p:tagLst xmlns:p="http://schemas.openxmlformats.org/presentationml/2006/main">
  <p:tag name="AS_UNIQUEID" val="75"/>
</p:tagLst>
</file>

<file path=ppt/tags/tag262.xml><?xml version="1.0" encoding="utf-8"?>
<p:tagLst xmlns:p="http://schemas.openxmlformats.org/presentationml/2006/main">
  <p:tag name="AS_UNIQUEID" val="142"/>
</p:tagLst>
</file>

<file path=ppt/tags/tag263.xml><?xml version="1.0" encoding="utf-8"?>
<p:tagLst xmlns:p="http://schemas.openxmlformats.org/presentationml/2006/main">
  <p:tag name="AS_UNIQUEID" val="75"/>
</p:tagLst>
</file>

<file path=ppt/tags/tag264.xml><?xml version="1.0" encoding="utf-8"?>
<p:tagLst xmlns:p="http://schemas.openxmlformats.org/presentationml/2006/main">
  <p:tag name="AS_UNIQUEID" val="75"/>
</p:tagLst>
</file>

<file path=ppt/tags/tag265.xml><?xml version="1.0" encoding="utf-8"?>
<p:tagLst xmlns:p="http://schemas.openxmlformats.org/presentationml/2006/main">
  <p:tag name="AS_UNIQUEID" val="1518"/>
</p:tagLst>
</file>

<file path=ppt/tags/tag266.xml><?xml version="1.0" encoding="utf-8"?>
<p:tagLst xmlns:p="http://schemas.openxmlformats.org/presentationml/2006/main">
  <p:tag name="AS_UNIQUEID" val="1519"/>
</p:tagLst>
</file>

<file path=ppt/tags/tag267.xml><?xml version="1.0" encoding="utf-8"?>
<p:tagLst xmlns:p="http://schemas.openxmlformats.org/presentationml/2006/main">
  <p:tag name="AS_UNIQUEID" val="8798"/>
  <p:tag name="KSO_WM_BEAUTIFY_FLAG" val=""/>
</p:tagLst>
</file>

<file path=ppt/tags/tag268.xml><?xml version="1.0" encoding="utf-8"?>
<p:tagLst xmlns:p="http://schemas.openxmlformats.org/presentationml/2006/main">
  <p:tag name="AS_UNIQUEID" val="5279"/>
  <p:tag name="KSO_WM_UNIT_TEXT_FILL_FORE_SCHEMECOLOR_INDEX" val="13"/>
  <p:tag name="KSO_WM_UNIT_TEXT_FILL_FORE_SCHEMECOLOR_INDEX_BRIGHTNESS" val="0"/>
  <p:tag name="KSO_WM_UNIT_TEXT_FILL_TYPE" val="1"/>
</p:tagLst>
</file>

<file path=ppt/tags/tag269.xml><?xml version="1.0" encoding="utf-8"?>
<p:tagLst xmlns:p="http://schemas.openxmlformats.org/presentationml/2006/main">
  <p:tag name="AS_UNIQUEID" val="1349"/>
</p:tagLst>
</file>

<file path=ppt/tags/tag27.xml><?xml version="1.0" encoding="utf-8"?>
<p:tagLst xmlns:p="http://schemas.openxmlformats.org/presentationml/2006/main">
  <p:tag name="AS_UNIQUEID" val="84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348"/>
  <p:tag name="KSO_WM_UNIT_TABLE_BEAUTIFY" val="smartTable{a886bac1-50a3-4f36-9e97-6d1a4f68412e}"/>
  <p:tag name="TABLE_ENCOLOR" val="#FFFFFF"/>
  <p:tag name="TABLE_ENDDRAG_ORIGIN_RECT" val="699*347"/>
  <p:tag name="TABLE_ENDDRAG_RECT" val="0*67*699*347"/>
  <p:tag name="TABLE_SKINIDX" val="0"/>
</p:tagLst>
</file>

<file path=ppt/tags/tag271.xml><?xml version="1.0" encoding="utf-8"?>
<p:tagLst xmlns:p="http://schemas.openxmlformats.org/presentationml/2006/main">
  <p:tag name="AS_UNIQUEID" val="1429"/>
  <p:tag name="KSO_WM_BEAUTIFY_FLAG" val=""/>
</p:tagLst>
</file>

<file path=ppt/tags/tag272.xml><?xml version="1.0" encoding="utf-8"?>
<p:tagLst xmlns:p="http://schemas.openxmlformats.org/presentationml/2006/main">
  <p:tag name="AS_UNIQUEID" val="2536"/>
  <p:tag name="KSO_WM_BEAUTIFY_FLAG" val="#wm#"/>
  <p:tag name="KSO_WM_TAG_VERSION" val="1.0"/>
  <p:tag name="KSO_WM_TEMPLATE_CATEGORY" val="custom"/>
  <p:tag name="KSO_WM_TEMPLATE_INDEX" val="20202661"/>
  <p:tag name="KSO_WM_UNIT_COMPATIBLE" val="0"/>
  <p:tag name="KSO_WM_UNIT_DIAGRAM_ISNUMVISUAL" val="0"/>
  <p:tag name="KSO_WM_UNIT_DIAGRAM_ISREFERUNIT" val="0"/>
  <p:tag name="KSO_WM_UNIT_HIGHLIGHT" val="0"/>
  <p:tag name="KSO_WM_UNIT_ID" val="custom20202661_7*e*1"/>
  <p:tag name="KSO_WM_UNIT_INDEX" val="1"/>
  <p:tag name="KSO_WM_UNIT_LAYERLEVEL" val="1"/>
  <p:tag name="KSO_WM_UNIT_NOCLEAR" val="0"/>
  <p:tag name="KSO_WM_UNIT_PRESET_TEXT" val="PART  01"/>
  <p:tag name="KSO_WM_UNIT_TEXT_FILL_FORE_SCHEMECOLOR_INDEX" val="13"/>
  <p:tag name="KSO_WM_UNIT_TEXT_FILL_FORE_SCHEMECOLOR_INDEX_BRIGHTNESS" val="0.15"/>
  <p:tag name="KSO_WM_UNIT_TEXT_FILL_TYPE" val="1"/>
  <p:tag name="KSO_WM_UNIT_TYPE" val="e"/>
  <p:tag name="KSO_WM_UNIT_VALUE" val="4"/>
</p:tagLst>
</file>

<file path=ppt/tags/tag273.xml><?xml version="1.0" encoding="utf-8"?>
<p:tagLst xmlns:p="http://schemas.openxmlformats.org/presentationml/2006/main">
  <p:tag name="AS_UNIQUEID" val="2896"/>
</p:tagLst>
</file>

<file path=ppt/tags/tag274.xml><?xml version="1.0" encoding="utf-8"?>
<p:tagLst xmlns:p="http://schemas.openxmlformats.org/presentationml/2006/main">
  <p:tag name="AS_UNIQUEID" val="1529"/>
</p:tagLst>
</file>

<file path=ppt/tags/tag275.xml><?xml version="1.0" encoding="utf-8"?>
<p:tagLst xmlns:p="http://schemas.openxmlformats.org/presentationml/2006/main">
  <p:tag name="AS_UNIQUEID" val="1530"/>
</p:tagLst>
</file>

<file path=ppt/tags/tag276.xml><?xml version="1.0" encoding="utf-8"?>
<p:tagLst xmlns:p="http://schemas.openxmlformats.org/presentationml/2006/main">
  <p:tag name="AS_UNIQUEID" val="820"/>
</p:tagLst>
</file>

<file path=ppt/tags/tag277.xml><?xml version="1.0" encoding="utf-8"?>
<p:tagLst xmlns:p="http://schemas.openxmlformats.org/presentationml/2006/main">
  <p:tag name="AS_UNIQUEID" val="821"/>
</p:tagLst>
</file>

<file path=ppt/tags/tag278.xml><?xml version="1.0" encoding="utf-8"?>
<p:tagLst xmlns:p="http://schemas.openxmlformats.org/presentationml/2006/main">
  <p:tag name="AS_UNIQUEID" val="1531"/>
</p:tagLst>
</file>

<file path=ppt/tags/tag279.xml><?xml version="1.0" encoding="utf-8"?>
<p:tagLst xmlns:p="http://schemas.openxmlformats.org/presentationml/2006/main">
  <p:tag name="AS_UNIQUEID" val="822"/>
</p:tagLst>
</file>

<file path=ppt/tags/tag28.xml><?xml version="1.0" encoding="utf-8"?>
<p:tagLst xmlns:p="http://schemas.openxmlformats.org/presentationml/2006/main">
  <p:tag name="AS_UNIQUEID" val="84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823"/>
</p:tagLst>
</file>

<file path=ppt/tags/tag281.xml><?xml version="1.0" encoding="utf-8"?>
<p:tagLst xmlns:p="http://schemas.openxmlformats.org/presentationml/2006/main">
  <p:tag name="AS_UNIQUEID" val="824"/>
</p:tagLst>
</file>

<file path=ppt/tags/tag282.xml><?xml version="1.0" encoding="utf-8"?>
<p:tagLst xmlns:p="http://schemas.openxmlformats.org/presentationml/2006/main">
  <p:tag name="AS_UNIQUEID" val="1532"/>
</p:tagLst>
</file>

<file path=ppt/tags/tag283.xml><?xml version="1.0" encoding="utf-8"?>
<p:tagLst xmlns:p="http://schemas.openxmlformats.org/presentationml/2006/main">
  <p:tag name="AS_UNIQUEID" val="826"/>
</p:tagLst>
</file>

<file path=ppt/tags/tag284.xml><?xml version="1.0" encoding="utf-8"?>
<p:tagLst xmlns:p="http://schemas.openxmlformats.org/presentationml/2006/main">
  <p:tag name="AS_UNIQUEID" val="827"/>
</p:tagLst>
</file>

<file path=ppt/tags/tag285.xml><?xml version="1.0" encoding="utf-8"?>
<p:tagLst xmlns:p="http://schemas.openxmlformats.org/presentationml/2006/main">
  <p:tag name="AS_UNIQUEID" val="8575"/>
</p:tagLst>
</file>

<file path=ppt/tags/tag286.xml><?xml version="1.0" encoding="utf-8"?>
<p:tagLst xmlns:p="http://schemas.openxmlformats.org/presentationml/2006/main">
  <p:tag name="KSO_WM_BEAUTIFY_FLAG" val="#wm#"/>
  <p:tag name="KSO_WM_SLIDE_ID" val="custom20202661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1"/>
  <p:tag name="KSO_WM_TEMPLATE_INDEX" val="20202661"/>
  <p:tag name="KSO_WM_TEMPLATE_MASTER_TYPE" val="1"/>
  <p:tag name="KSO_WM_TEMPLATE_SUBCATEGORY" val="0"/>
</p:tagLst>
</file>

<file path=ppt/tags/tag287.xml><?xml version="1.0" encoding="utf-8"?>
<p:tagLst xmlns:p="http://schemas.openxmlformats.org/presentationml/2006/main">
  <p:tag name="AS_UNIQUEID" val="2532"/>
</p:tagLst>
</file>

<file path=ppt/tags/tag288.xml><?xml version="1.0" encoding="utf-8"?>
<p:tagLst xmlns:p="http://schemas.openxmlformats.org/presentationml/2006/main">
  <p:tag name="AS_UNIQUEID" val="2533"/>
</p:tagLst>
</file>

<file path=ppt/tags/tag289.xml><?xml version="1.0" encoding="utf-8"?>
<p:tagLst xmlns:p="http://schemas.openxmlformats.org/presentationml/2006/main">
  <p:tag name="AS_UNIQUEID" val="2534"/>
</p:tagLst>
</file>

<file path=ppt/tags/tag29.xml><?xml version="1.0" encoding="utf-8"?>
<p:tagLst xmlns:p="http://schemas.openxmlformats.org/presentationml/2006/main">
  <p:tag name="AS_UNIQUEID" val="84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8825"/>
</p:tagLst>
</file>

<file path=ppt/tags/tag291.xml><?xml version="1.0" encoding="utf-8"?>
<p:tagLst xmlns:p="http://schemas.openxmlformats.org/presentationml/2006/main">
  <p:tag name="AS_UNIQUEID" val="8826"/>
</p:tagLst>
</file>

<file path=ppt/tags/tag292.xml><?xml version="1.0" encoding="utf-8"?>
<p:tagLst xmlns:p="http://schemas.openxmlformats.org/presentationml/2006/main">
  <p:tag name="AS_UNIQUEID" val="8827"/>
</p:tagLst>
</file>

<file path=ppt/tags/tag293.xml><?xml version="1.0" encoding="utf-8"?>
<p:tagLst xmlns:p="http://schemas.openxmlformats.org/presentationml/2006/main">
  <p:tag name="AS_UNIQUEID" val="8828"/>
</p:tagLst>
</file>

<file path=ppt/tags/tag294.xml><?xml version="1.0" encoding="utf-8"?>
<p:tagLst xmlns:p="http://schemas.openxmlformats.org/presentationml/2006/main">
  <p:tag name="AS_UNIQUEID" val="8829"/>
</p:tagLst>
</file>

<file path=ppt/tags/tag295.xml><?xml version="1.0" encoding="utf-8"?>
<p:tagLst xmlns:p="http://schemas.openxmlformats.org/presentationml/2006/main">
  <p:tag name="AS_UNIQUEID" val="8830"/>
</p:tagLst>
</file>

<file path=ppt/tags/tag296.xml><?xml version="1.0" encoding="utf-8"?>
<p:tagLst xmlns:p="http://schemas.openxmlformats.org/presentationml/2006/main">
  <p:tag name="AS_UNIQUEID" val="8831"/>
</p:tagLst>
</file>

<file path=ppt/tags/tag297.xml><?xml version="1.0" encoding="utf-8"?>
<p:tagLst xmlns:p="http://schemas.openxmlformats.org/presentationml/2006/main">
  <p:tag name="AS_UNIQUEID" val="8832"/>
</p:tagLst>
</file>

<file path=ppt/tags/tag298.xml><?xml version="1.0" encoding="utf-8"?>
<p:tagLst xmlns:p="http://schemas.openxmlformats.org/presentationml/2006/main">
  <p:tag name="AS_UNIQUEID" val="8834"/>
</p:tagLst>
</file>

<file path=ppt/tags/tag299.xml><?xml version="1.0" encoding="utf-8"?>
<p:tagLst xmlns:p="http://schemas.openxmlformats.org/presentationml/2006/main">
  <p:tag name="AS_UNIQUEID" val="8835"/>
</p:tagLst>
</file>

<file path=ppt/tags/tag3.xml><?xml version="1.0" encoding="utf-8"?>
<p:tagLst xmlns:p="http://schemas.openxmlformats.org/presentationml/2006/main">
  <p:tag name="AS_UNIQUEID" val="84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84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8836"/>
</p:tagLst>
</file>

<file path=ppt/tags/tag301.xml><?xml version="1.0" encoding="utf-8"?>
<p:tagLst xmlns:p="http://schemas.openxmlformats.org/presentationml/2006/main">
  <p:tag name="AS_UNIQUEID" val="8837"/>
</p:tagLst>
</file>

<file path=ppt/tags/tag302.xml><?xml version="1.0" encoding="utf-8"?>
<p:tagLst xmlns:p="http://schemas.openxmlformats.org/presentationml/2006/main">
  <p:tag name="AS_UNIQUEID" val="8838"/>
</p:tagLst>
</file>

<file path=ppt/tags/tag303.xml><?xml version="1.0" encoding="utf-8"?>
<p:tagLst xmlns:p="http://schemas.openxmlformats.org/presentationml/2006/main">
  <p:tag name="AS_UNIQUEID" val="8839"/>
</p:tagLst>
</file>

<file path=ppt/tags/tag304.xml><?xml version="1.0" encoding="utf-8"?>
<p:tagLst xmlns:p="http://schemas.openxmlformats.org/presentationml/2006/main">
  <p:tag name="AS_UNIQUEID" val="8840"/>
</p:tagLst>
</file>

<file path=ppt/tags/tag305.xml><?xml version="1.0" encoding="utf-8"?>
<p:tagLst xmlns:p="http://schemas.openxmlformats.org/presentationml/2006/main">
  <p:tag name="AS_UNIQUEID" val="8841"/>
</p:tagLst>
</file>

<file path=ppt/tags/tag306.xml><?xml version="1.0" encoding="utf-8"?>
<p:tagLst xmlns:p="http://schemas.openxmlformats.org/presentationml/2006/main">
  <p:tag name="AS_UNIQUEID" val="8842"/>
</p:tagLst>
</file>

<file path=ppt/tags/tag307.xml><?xml version="1.0" encoding="utf-8"?>
<p:tagLst xmlns:p="http://schemas.openxmlformats.org/presentationml/2006/main">
  <p:tag name="AS_UNIQUEID" val="8844"/>
</p:tagLst>
</file>

<file path=ppt/tags/tag308.xml><?xml version="1.0" encoding="utf-8"?>
<p:tagLst xmlns:p="http://schemas.openxmlformats.org/presentationml/2006/main">
  <p:tag name="AS_UNIQUEID" val="8846"/>
</p:tagLst>
</file>

<file path=ppt/tags/tag309.xml><?xml version="1.0" encoding="utf-8"?>
<p:tagLst xmlns:p="http://schemas.openxmlformats.org/presentationml/2006/main">
  <p:tag name="AS_UNIQUEID" val="8847"/>
</p:tagLst>
</file>

<file path=ppt/tags/tag31.xml><?xml version="1.0" encoding="utf-8"?>
<p:tagLst xmlns:p="http://schemas.openxmlformats.org/presentationml/2006/main">
  <p:tag name="AS_UNIQUEID" val="84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8848"/>
</p:tagLst>
</file>

<file path=ppt/tags/tag311.xml><?xml version="1.0" encoding="utf-8"?>
<p:tagLst xmlns:p="http://schemas.openxmlformats.org/presentationml/2006/main">
  <p:tag name="AS_UNIQUEID" val="8850"/>
</p:tagLst>
</file>

<file path=ppt/tags/tag312.xml><?xml version="1.0" encoding="utf-8"?>
<p:tagLst xmlns:p="http://schemas.openxmlformats.org/presentationml/2006/main">
  <p:tag name="AS_UNIQUEID" val="8851"/>
</p:tagLst>
</file>

<file path=ppt/tags/tag313.xml><?xml version="1.0" encoding="utf-8"?>
<p:tagLst xmlns:p="http://schemas.openxmlformats.org/presentationml/2006/main">
  <p:tag name="AS_UNIQUEID" val="8852"/>
</p:tagLst>
</file>

<file path=ppt/tags/tag314.xml><?xml version="1.0" encoding="utf-8"?>
<p:tagLst xmlns:p="http://schemas.openxmlformats.org/presentationml/2006/main">
  <p:tag name="AS_UNIQUEID" val="8853"/>
</p:tagLst>
</file>

<file path=ppt/tags/tag315.xml><?xml version="1.0" encoding="utf-8"?>
<p:tagLst xmlns:p="http://schemas.openxmlformats.org/presentationml/2006/main">
  <p:tag name="AS_UNIQUEID" val="8854"/>
</p:tagLst>
</file>

<file path=ppt/tags/tag316.xml><?xml version="1.0" encoding="utf-8"?>
<p:tagLst xmlns:p="http://schemas.openxmlformats.org/presentationml/2006/main">
  <p:tag name="AS_UNIQUEID" val="1541"/>
</p:tagLst>
</file>

<file path=ppt/tags/tag317.xml><?xml version="1.0" encoding="utf-8"?>
<p:tagLst xmlns:p="http://schemas.openxmlformats.org/presentationml/2006/main">
  <p:tag name="AS_UNIQUEID" val="1543"/>
</p:tagLst>
</file>

<file path=ppt/tags/tag318.xml><?xml version="1.0" encoding="utf-8"?>
<p:tagLst xmlns:p="http://schemas.openxmlformats.org/presentationml/2006/main">
  <p:tag name="AS_UNIQUEID" val="1544"/>
</p:tagLst>
</file>

<file path=ppt/tags/tag319.xml><?xml version="1.0" encoding="utf-8"?>
<p:tagLst xmlns:p="http://schemas.openxmlformats.org/presentationml/2006/main">
  <p:tag name="AS_UNIQUEID" val="9609"/>
</p:tagLst>
</file>

<file path=ppt/tags/tag32.xml><?xml version="1.0" encoding="utf-8"?>
<p:tagLst xmlns:p="http://schemas.openxmlformats.org/presentationml/2006/main">
  <p:tag name="AS_UNIQUEID" val="84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9610"/>
</p:tagLst>
</file>

<file path=ppt/tags/tag321.xml><?xml version="1.0" encoding="utf-8"?>
<p:tagLst xmlns:p="http://schemas.openxmlformats.org/presentationml/2006/main">
  <p:tag name="AS_UNIQUEID" val="9611"/>
</p:tagLst>
</file>

<file path=ppt/tags/tag322.xml><?xml version="1.0" encoding="utf-8"?>
<p:tagLst xmlns:p="http://schemas.openxmlformats.org/presentationml/2006/main">
  <p:tag name="AS_UNIQUEID" val="1950"/>
</p:tagLst>
</file>

<file path=ppt/tags/tag323.xml><?xml version="1.0" encoding="utf-8"?>
<p:tagLst xmlns:p="http://schemas.openxmlformats.org/presentationml/2006/main">
  <p:tag name="AS_UNIQUEID" val="301"/>
</p:tagLst>
</file>

<file path=ppt/tags/tag324.xml><?xml version="1.0" encoding="utf-8"?>
<p:tagLst xmlns:p="http://schemas.openxmlformats.org/presentationml/2006/main">
  <p:tag name="AS_UNIQUEID" val="9612"/>
</p:tagLst>
</file>

<file path=ppt/tags/tag325.xml><?xml version="1.0" encoding="utf-8"?>
<p:tagLst xmlns:p="http://schemas.openxmlformats.org/presentationml/2006/main">
  <p:tag name="AS_UNIQUEID" val="9613"/>
</p:tagLst>
</file>

<file path=ppt/tags/tag326.xml><?xml version="1.0" encoding="utf-8"?>
<p:tagLst xmlns:p="http://schemas.openxmlformats.org/presentationml/2006/main">
  <p:tag name="AS_UNIQUEID" val="9614"/>
</p:tagLst>
</file>

<file path=ppt/tags/tag327.xml><?xml version="1.0" encoding="utf-8"?>
<p:tagLst xmlns:p="http://schemas.openxmlformats.org/presentationml/2006/main">
  <p:tag name="AS_UNIQUEID" val="9615"/>
</p:tagLst>
</file>

<file path=ppt/tags/tag328.xml><?xml version="1.0" encoding="utf-8"?>
<p:tagLst xmlns:p="http://schemas.openxmlformats.org/presentationml/2006/main">
  <p:tag name="KSO_WM_SPECIAL_SOURCE" val="bdnull"/>
</p:tagLst>
</file>

<file path=ppt/tags/tag329.xml><?xml version="1.0" encoding="utf-8"?>
<p:tagLst xmlns:p="http://schemas.openxmlformats.org/presentationml/2006/main">
  <p:tag name="AS_UNIQUEID" val="1544"/>
</p:tagLst>
</file>

<file path=ppt/tags/tag33.xml><?xml version="1.0" encoding="utf-8"?>
<p:tagLst xmlns:p="http://schemas.openxmlformats.org/presentationml/2006/main">
  <p:tag name="AS_UNIQUEID" val="84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2676"/>
</p:tagLst>
</file>

<file path=ppt/tags/tag331.xml><?xml version="1.0" encoding="utf-8"?>
<p:tagLst xmlns:p="http://schemas.openxmlformats.org/presentationml/2006/main">
  <p:tag name="AS_UNIQUEID" val="1032"/>
</p:tagLst>
</file>

<file path=ppt/tags/tag332.xml><?xml version="1.0" encoding="utf-8"?>
<p:tagLst xmlns:p="http://schemas.openxmlformats.org/presentationml/2006/main">
  <p:tag name="AS_UNIQUEID" val="1541"/>
</p:tagLst>
</file>

<file path=ppt/tags/tag333.xml><?xml version="1.0" encoding="utf-8"?>
<p:tagLst xmlns:p="http://schemas.openxmlformats.org/presentationml/2006/main">
  <p:tag name="AS_UNIQUEID" val="9620"/>
</p:tagLst>
</file>

<file path=ppt/tags/tag334.xml><?xml version="1.0" encoding="utf-8"?>
<p:tagLst xmlns:p="http://schemas.openxmlformats.org/presentationml/2006/main">
  <p:tag name="AS_UNIQUEID" val="2581"/>
</p:tagLst>
</file>

<file path=ppt/tags/tag335.xml><?xml version="1.0" encoding="utf-8"?>
<p:tagLst xmlns:p="http://schemas.openxmlformats.org/presentationml/2006/main">
  <p:tag name="AS_UNIQUEID" val="3275"/>
</p:tagLst>
</file>

<file path=ppt/tags/tag336.xml><?xml version="1.0" encoding="utf-8"?>
<p:tagLst xmlns:p="http://schemas.openxmlformats.org/presentationml/2006/main">
  <p:tag name="AS_UNIQUEID" val="3277"/>
</p:tagLst>
</file>

<file path=ppt/tags/tag337.xml><?xml version="1.0" encoding="utf-8"?>
<p:tagLst xmlns:p="http://schemas.openxmlformats.org/presentationml/2006/main">
  <p:tag name="AS_UNIQUEID" val="8322"/>
</p:tagLst>
</file>

<file path=ppt/tags/tag338.xml><?xml version="1.0" encoding="utf-8"?>
<p:tagLst xmlns:p="http://schemas.openxmlformats.org/presentationml/2006/main">
  <p:tag name="AS_UNIQUEID" val="8324"/>
</p:tagLst>
</file>

<file path=ppt/tags/tag339.xml><?xml version="1.0" encoding="utf-8"?>
<p:tagLst xmlns:p="http://schemas.openxmlformats.org/presentationml/2006/main">
  <p:tag name="AS_UNIQUEID" val="8326"/>
</p:tagLst>
</file>

<file path=ppt/tags/tag34.xml><?xml version="1.0" encoding="utf-8"?>
<p:tagLst xmlns:p="http://schemas.openxmlformats.org/presentationml/2006/main">
  <p:tag name="AS_UNIQUEID" val="84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2581"/>
</p:tagLst>
</file>

<file path=ppt/tags/tag341.xml><?xml version="1.0" encoding="utf-8"?>
<p:tagLst xmlns:p="http://schemas.openxmlformats.org/presentationml/2006/main">
  <p:tag name="AS_UNIQUEID" val="9621"/>
</p:tagLst>
</file>

<file path=ppt/tags/tag342.xml><?xml version="1.0" encoding="utf-8"?>
<p:tagLst xmlns:p="http://schemas.openxmlformats.org/presentationml/2006/main">
  <p:tag name="AS_UNIQUEID" val="9622"/>
</p:tagLst>
</file>

<file path=ppt/tags/tag343.xml><?xml version="1.0" encoding="utf-8"?>
<p:tagLst xmlns:p="http://schemas.openxmlformats.org/presentationml/2006/main">
  <p:tag name="AS_UNIQUEID" val="217"/>
  <p:tag name="KSO_WM_BEAUTIFY_FLAG" val=""/>
</p:tagLst>
</file>

<file path=ppt/tags/tag344.xml><?xml version="1.0" encoding="utf-8"?>
<p:tagLst xmlns:p="http://schemas.openxmlformats.org/presentationml/2006/main">
  <p:tag name="AS_UNIQUEID" val="218"/>
  <p:tag name="KSO_WM_BEAUTIFY_FLAG" val=""/>
</p:tagLst>
</file>

<file path=ppt/tags/tag345.xml><?xml version="1.0" encoding="utf-8"?>
<p:tagLst xmlns:p="http://schemas.openxmlformats.org/presentationml/2006/main">
  <p:tag name="KSO_WM_SPECIAL_SOURCE" val="bdnull"/>
</p:tagLst>
</file>

<file path=ppt/tags/tag346.xml><?xml version="1.0" encoding="utf-8"?>
<p:tagLst xmlns:p="http://schemas.openxmlformats.org/presentationml/2006/main">
  <p:tag name="AS_UNIQUEID" val="1544"/>
</p:tagLst>
</file>

<file path=ppt/tags/tag347.xml><?xml version="1.0" encoding="utf-8"?>
<p:tagLst xmlns:p="http://schemas.openxmlformats.org/presentationml/2006/main">
  <p:tag name="AS_UNIQUEID" val="2676"/>
</p:tagLst>
</file>

<file path=ppt/tags/tag348.xml><?xml version="1.0" encoding="utf-8"?>
<p:tagLst xmlns:p="http://schemas.openxmlformats.org/presentationml/2006/main">
  <p:tag name="AS_UNIQUEID" val="9617"/>
</p:tagLst>
</file>

<file path=ppt/tags/tag349.xml><?xml version="1.0" encoding="utf-8"?>
<p:tagLst xmlns:p="http://schemas.openxmlformats.org/presentationml/2006/main">
  <p:tag name="AS_UNIQUEID" val="8323"/>
</p:tagLst>
</file>

<file path=ppt/tags/tag35.xml><?xml version="1.0" encoding="utf-8"?>
<p:tagLst xmlns:p="http://schemas.openxmlformats.org/presentationml/2006/main">
  <p:tag name="AS_UNIQUEID" val="84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AS_UNIQUEID" val="2581"/>
</p:tagLst>
</file>

<file path=ppt/tags/tag351.xml><?xml version="1.0" encoding="utf-8"?>
<p:tagLst xmlns:p="http://schemas.openxmlformats.org/presentationml/2006/main">
  <p:tag name="AS_UNIQUEID" val="8328"/>
</p:tagLst>
</file>

<file path=ppt/tags/tag352.xml><?xml version="1.0" encoding="utf-8"?>
<p:tagLst xmlns:p="http://schemas.openxmlformats.org/presentationml/2006/main">
  <p:tag name="AS_UNIQUEID" val="8329"/>
</p:tagLst>
</file>

<file path=ppt/tags/tag353.xml><?xml version="1.0" encoding="utf-8"?>
<p:tagLst xmlns:p="http://schemas.openxmlformats.org/presentationml/2006/main">
  <p:tag name="AS_UNIQUEID" val="2581"/>
</p:tagLst>
</file>

<file path=ppt/tags/tag354.xml><?xml version="1.0" encoding="utf-8"?>
<p:tagLst xmlns:p="http://schemas.openxmlformats.org/presentationml/2006/main">
  <p:tag name="AS_UNIQUEID" val="9618"/>
</p:tagLst>
</file>

<file path=ppt/tags/tag355.xml><?xml version="1.0" encoding="utf-8"?>
<p:tagLst xmlns:p="http://schemas.openxmlformats.org/presentationml/2006/main">
  <p:tag name="AS_UNIQUEID" val="9619"/>
</p:tagLst>
</file>

<file path=ppt/tags/tag356.xml><?xml version="1.0" encoding="utf-8"?>
<p:tagLst xmlns:p="http://schemas.openxmlformats.org/presentationml/2006/main">
  <p:tag name="AS_UNIQUEID" val="1541"/>
</p:tagLst>
</file>

<file path=ppt/tags/tag357.xml><?xml version="1.0" encoding="utf-8"?>
<p:tagLst xmlns:p="http://schemas.openxmlformats.org/presentationml/2006/main">
  <p:tag name="AS_UNIQUEID" val="1032"/>
</p:tagLst>
</file>

<file path=ppt/tags/tag358.xml><?xml version="1.0" encoding="utf-8"?>
<p:tagLst xmlns:p="http://schemas.openxmlformats.org/presentationml/2006/main">
  <p:tag name="AS_UNIQUEID" val="224"/>
  <p:tag name="KSO_WM_BEAUTIFY_FLAG" val=""/>
</p:tagLst>
</file>

<file path=ppt/tags/tag359.xml><?xml version="1.0" encoding="utf-8"?>
<p:tagLst xmlns:p="http://schemas.openxmlformats.org/presentationml/2006/main">
  <p:tag name="AS_UNIQUEID" val="218"/>
  <p:tag name="KSO_WM_BEAUTIFY_FLAG" val=""/>
</p:tagLst>
</file>

<file path=ppt/tags/tag36.xml><?xml version="1.0" encoding="utf-8"?>
<p:tagLst xmlns:p="http://schemas.openxmlformats.org/presentationml/2006/main">
  <p:tag name="AS_UNIQUEID" val="84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SPECIAL_SOURCE" val="bdnull"/>
</p:tagLst>
</file>

<file path=ppt/tags/tag361.xml><?xml version="1.0" encoding="utf-8"?>
<p:tagLst xmlns:p="http://schemas.openxmlformats.org/presentationml/2006/main">
  <p:tag name="AS_UNIQUEID" val="2676"/>
</p:tagLst>
</file>

<file path=ppt/tags/tag362.xml><?xml version="1.0" encoding="utf-8"?>
<p:tagLst xmlns:p="http://schemas.openxmlformats.org/presentationml/2006/main">
  <p:tag name="AS_UNIQUEID" val="1548"/>
</p:tagLst>
</file>

<file path=ppt/tags/tag363.xml><?xml version="1.0" encoding="utf-8"?>
<p:tagLst xmlns:p="http://schemas.openxmlformats.org/presentationml/2006/main">
  <p:tag name="AS_UNIQUEID" val="2676"/>
</p:tagLst>
</file>

<file path=ppt/tags/tag364.xml><?xml version="1.0" encoding="utf-8"?>
<p:tagLst xmlns:p="http://schemas.openxmlformats.org/presentationml/2006/main">
  <p:tag name="AS_UNIQUEID" val="1950"/>
</p:tagLst>
</file>

<file path=ppt/tags/tag365.xml><?xml version="1.0" encoding="utf-8"?>
<p:tagLst xmlns:p="http://schemas.openxmlformats.org/presentationml/2006/main">
  <p:tag name="AS_UNIQUEID" val="9627"/>
</p:tagLst>
</file>

<file path=ppt/tags/tag366.xml><?xml version="1.0" encoding="utf-8"?>
<p:tagLst xmlns:p="http://schemas.openxmlformats.org/presentationml/2006/main">
  <p:tag name="AS_UNIQUEID" val="2581"/>
</p:tagLst>
</file>

<file path=ppt/tags/tag367.xml><?xml version="1.0" encoding="utf-8"?>
<p:tagLst xmlns:p="http://schemas.openxmlformats.org/presentationml/2006/main">
  <p:tag name="AS_UNIQUEID" val="8336"/>
</p:tagLst>
</file>

<file path=ppt/tags/tag368.xml><?xml version="1.0" encoding="utf-8"?>
<p:tagLst xmlns:p="http://schemas.openxmlformats.org/presentationml/2006/main">
  <p:tag name="AS_UNIQUEID" val="8342"/>
</p:tagLst>
</file>

<file path=ppt/tags/tag369.xml><?xml version="1.0" encoding="utf-8"?>
<p:tagLst xmlns:p="http://schemas.openxmlformats.org/presentationml/2006/main">
  <p:tag name="AS_UNIQUEID" val="8343"/>
</p:tagLst>
</file>

<file path=ppt/tags/tag37.xml><?xml version="1.0" encoding="utf-8"?>
<p:tagLst xmlns:p="http://schemas.openxmlformats.org/presentationml/2006/main">
  <p:tag name="AS_UNIQUEID" val="84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9628"/>
</p:tagLst>
</file>

<file path=ppt/tags/tag371.xml><?xml version="1.0" encoding="utf-8"?>
<p:tagLst xmlns:p="http://schemas.openxmlformats.org/presentationml/2006/main">
  <p:tag name="AS_UNIQUEID" val="9629"/>
</p:tagLst>
</file>

<file path=ppt/tags/tag372.xml><?xml version="1.0" encoding="utf-8"?>
<p:tagLst xmlns:p="http://schemas.openxmlformats.org/presentationml/2006/main">
  <p:tag name="AS_UNIQUEID" val="1950"/>
</p:tagLst>
</file>

<file path=ppt/tags/tag373.xml><?xml version="1.0" encoding="utf-8"?>
<p:tagLst xmlns:p="http://schemas.openxmlformats.org/presentationml/2006/main">
  <p:tag name="AS_UNIQUEID" val="1950"/>
</p:tagLst>
</file>

<file path=ppt/tags/tag374.xml><?xml version="1.0" encoding="utf-8"?>
<p:tagLst xmlns:p="http://schemas.openxmlformats.org/presentationml/2006/main">
  <p:tag name="AS_UNIQUEID" val="9631"/>
</p:tagLst>
</file>

<file path=ppt/tags/tag375.xml><?xml version="1.0" encoding="utf-8"?>
<p:tagLst xmlns:p="http://schemas.openxmlformats.org/presentationml/2006/main">
  <p:tag name="AS_UNIQUEID" val="2581"/>
</p:tagLst>
</file>

<file path=ppt/tags/tag376.xml><?xml version="1.0" encoding="utf-8"?>
<p:tagLst xmlns:p="http://schemas.openxmlformats.org/presentationml/2006/main">
  <p:tag name="AS_UNIQUEID" val="8336"/>
</p:tagLst>
</file>

<file path=ppt/tags/tag377.xml><?xml version="1.0" encoding="utf-8"?>
<p:tagLst xmlns:p="http://schemas.openxmlformats.org/presentationml/2006/main">
  <p:tag name="AS_UNIQUEID" val="8342"/>
</p:tagLst>
</file>

<file path=ppt/tags/tag378.xml><?xml version="1.0" encoding="utf-8"?>
<p:tagLst xmlns:p="http://schemas.openxmlformats.org/presentationml/2006/main">
  <p:tag name="AS_UNIQUEID" val="8343"/>
</p:tagLst>
</file>

<file path=ppt/tags/tag379.xml><?xml version="1.0" encoding="utf-8"?>
<p:tagLst xmlns:p="http://schemas.openxmlformats.org/presentationml/2006/main">
  <p:tag name="AS_UNIQUEID" val="9632"/>
</p:tagLst>
</file>

<file path=ppt/tags/tag38.xml><?xml version="1.0" encoding="utf-8"?>
<p:tagLst xmlns:p="http://schemas.openxmlformats.org/presentationml/2006/main">
  <p:tag name="AS_UNIQUEID" val="84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9633"/>
</p:tagLst>
</file>

<file path=ppt/tags/tag381.xml><?xml version="1.0" encoding="utf-8"?>
<p:tagLst xmlns:p="http://schemas.openxmlformats.org/presentationml/2006/main">
  <p:tag name="AS_UNIQUEID" val="1950"/>
</p:tagLst>
</file>

<file path=ppt/tags/tag382.xml><?xml version="1.0" encoding="utf-8"?>
<p:tagLst xmlns:p="http://schemas.openxmlformats.org/presentationml/2006/main">
  <p:tag name="AS_UNIQUEID" val="1541"/>
  <p:tag name="KSO_WM_BEAUTIFY_FLAG" val=""/>
</p:tagLst>
</file>

<file path=ppt/tags/tag383.xml><?xml version="1.0" encoding="utf-8"?>
<p:tagLst xmlns:p="http://schemas.openxmlformats.org/presentationml/2006/main">
  <p:tag name="AS_UNIQUEID" val="1032"/>
  <p:tag name="KSO_WM_BEAUTIFY_FLAG" val=""/>
</p:tagLst>
</file>

<file path=ppt/tags/tag384.xml><?xml version="1.0" encoding="utf-8"?>
<p:tagLst xmlns:p="http://schemas.openxmlformats.org/presentationml/2006/main">
  <p:tag name="AS_UNIQUEID" val="1032"/>
  <p:tag name="KSO_WM_BEAUTIFY_FLAG" val=""/>
</p:tagLst>
</file>

<file path=ppt/tags/tag385.xml><?xml version="1.0" encoding="utf-8"?>
<p:tagLst xmlns:p="http://schemas.openxmlformats.org/presentationml/2006/main">
  <p:tag name="KSO_WM_SPECIAL_SOURCE" val="bdnull"/>
</p:tagLst>
</file>

<file path=ppt/tags/tag386.xml><?xml version="1.0" encoding="utf-8"?>
<p:tagLst xmlns:p="http://schemas.openxmlformats.org/presentationml/2006/main">
  <p:tag name="AS_UNIQUEID" val="8794"/>
  <p:tag name="KSO_WM_UNIT_TABLE_BEAUTIFY" val="smartTable{0c3d2266-f73d-4662-be71-0a92ea19ad51}"/>
</p:tagLst>
</file>

<file path=ppt/tags/tag387.xml><?xml version="1.0" encoding="utf-8"?>
<p:tagLst xmlns:p="http://schemas.openxmlformats.org/presentationml/2006/main">
  <p:tag name="AS_UNIQUEID" val="3195"/>
</p:tagLst>
</file>

<file path=ppt/tags/tag388.xml><?xml version="1.0" encoding="utf-8"?>
<p:tagLst xmlns:p="http://schemas.openxmlformats.org/presentationml/2006/main">
  <p:tag name="AS_UNIQUEID" val="3195"/>
</p:tagLst>
</file>

<file path=ppt/tags/tag389.xml><?xml version="1.0" encoding="utf-8"?>
<p:tagLst xmlns:p="http://schemas.openxmlformats.org/presentationml/2006/main">
  <p:tag name="AS_UNIQUEID" val="1541"/>
  <p:tag name="KSO_WM_BEAUTIFY_FLAG" val=""/>
</p:tagLst>
</file>

<file path=ppt/tags/tag39.xml><?xml version="1.0" encoding="utf-8"?>
<p:tagLst xmlns:p="http://schemas.openxmlformats.org/presentationml/2006/main">
  <p:tag name="AS_UNIQUEID" val="84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1.xml><?xml version="1.0" encoding="utf-8"?>
<p:tagLst xmlns:p="http://schemas.openxmlformats.org/presentationml/2006/main">
  <p:tag name="AS_UNIQUEID" val="8790"/>
</p:tagLst>
</file>

<file path=ppt/tags/tag392.xml><?xml version="1.0" encoding="utf-8"?>
<p:tagLst xmlns:p="http://schemas.openxmlformats.org/presentationml/2006/main">
  <p:tag name="AS_UNIQUEID" val="8791"/>
</p:tagLst>
</file>

<file path=ppt/tags/tag393.xml><?xml version="1.0" encoding="utf-8"?>
<p:tagLst xmlns:p="http://schemas.openxmlformats.org/presentationml/2006/main">
  <p:tag name="AS_UNIQUEID" val="1946"/>
</p:tagLst>
</file>

<file path=ppt/tags/tag394.xml><?xml version="1.0" encoding="utf-8"?>
<p:tagLst xmlns:p="http://schemas.openxmlformats.org/presentationml/2006/main">
  <p:tag name="AS_UNIQUEID" val="1947"/>
</p:tagLst>
</file>

<file path=ppt/tags/tag395.xml><?xml version="1.0" encoding="utf-8"?>
<p:tagLst xmlns:p="http://schemas.openxmlformats.org/presentationml/2006/main">
  <p:tag name="AS_UNIQUEID" val="1948"/>
</p:tagLst>
</file>

<file path=ppt/tags/tag396.xml><?xml version="1.0" encoding="utf-8"?>
<p:tagLst xmlns:p="http://schemas.openxmlformats.org/presentationml/2006/main">
  <p:tag name="AS_UNIQUEID" val="1949"/>
</p:tagLst>
</file>

<file path=ppt/tags/tag397.xml><?xml version="1.0" encoding="utf-8"?>
<p:tagLst xmlns:p="http://schemas.openxmlformats.org/presentationml/2006/main">
  <p:tag name="AS_UNIQUEID" val="1950"/>
</p:tagLst>
</file>

<file path=ppt/tags/tag398.xml><?xml version="1.0" encoding="utf-8"?>
<p:tagLst xmlns:p="http://schemas.openxmlformats.org/presentationml/2006/main">
  <p:tag name="AS_UNIQUEID" val="1951"/>
</p:tagLst>
</file>

<file path=ppt/tags/tag399.xml><?xml version="1.0" encoding="utf-8"?>
<p:tagLst xmlns:p="http://schemas.openxmlformats.org/presentationml/2006/main">
  <p:tag name="AS_UNIQUEID" val="1952"/>
</p:tagLst>
</file>

<file path=ppt/tags/tag4.xml><?xml version="1.0" encoding="utf-8"?>
<p:tagLst xmlns:p="http://schemas.openxmlformats.org/presentationml/2006/main">
  <p:tag name="AS_UNIQUEID" val="84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84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AS_UNIQUEID" val="1953"/>
</p:tagLst>
</file>

<file path=ppt/tags/tag401.xml><?xml version="1.0" encoding="utf-8"?>
<p:tagLst xmlns:p="http://schemas.openxmlformats.org/presentationml/2006/main">
  <p:tag name="AS_UNIQUEID" val="9636"/>
</p:tagLst>
</file>

<file path=ppt/tags/tag402.xml><?xml version="1.0" encoding="utf-8"?>
<p:tagLst xmlns:p="http://schemas.openxmlformats.org/presentationml/2006/main">
  <p:tag name="AS_UNIQUEID" val="9637"/>
</p:tagLst>
</file>

<file path=ppt/tags/tag403.xml><?xml version="1.0" encoding="utf-8"?>
<p:tagLst xmlns:p="http://schemas.openxmlformats.org/presentationml/2006/main">
  <p:tag name="AS_UNIQUEID" val="9638"/>
</p:tagLst>
</file>

<file path=ppt/tags/tag404.xml><?xml version="1.0" encoding="utf-8"?>
<p:tagLst xmlns:p="http://schemas.openxmlformats.org/presentationml/2006/main">
  <p:tag name="AS_UNIQUEID" val="9639"/>
</p:tagLst>
</file>

<file path=ppt/tags/tag405.xml><?xml version="1.0" encoding="utf-8"?>
<p:tagLst xmlns:p="http://schemas.openxmlformats.org/presentationml/2006/main">
  <p:tag name="KSO_WM_SPECIAL_SOURCE" val="bdnull"/>
</p:tagLst>
</file>

<file path=ppt/tags/tag406.xml><?xml version="1.0" encoding="utf-8"?>
<p:tagLst xmlns:p="http://schemas.openxmlformats.org/presentationml/2006/main">
  <p:tag name="AS_UNIQUEID" val="1940"/>
</p:tagLst>
</file>

<file path=ppt/tags/tag407.xml><?xml version="1.0" encoding="utf-8"?>
<p:tagLst xmlns:p="http://schemas.openxmlformats.org/presentationml/2006/main">
  <p:tag name="AS_UNIQUEID" val="1941"/>
</p:tagLst>
</file>

<file path=ppt/tags/tag408.xml><?xml version="1.0" encoding="utf-8"?>
<p:tagLst xmlns:p="http://schemas.openxmlformats.org/presentationml/2006/main">
  <p:tag name="AS_UNIQUEID" val="8869"/>
</p:tagLst>
</file>

<file path=ppt/tags/tag409.xml><?xml version="1.0" encoding="utf-8"?>
<p:tagLst xmlns:p="http://schemas.openxmlformats.org/presentationml/2006/main">
  <p:tag name="AS_UNIQUEID" val="8870"/>
</p:tagLst>
</file>

<file path=ppt/tags/tag41.xml><?xml version="1.0" encoding="utf-8"?>
<p:tagLst xmlns:p="http://schemas.openxmlformats.org/presentationml/2006/main">
  <p:tag name="AS_UNIQUEID" val="84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8871"/>
</p:tagLst>
</file>

<file path=ppt/tags/tag411.xml><?xml version="1.0" encoding="utf-8"?>
<p:tagLst xmlns:p="http://schemas.openxmlformats.org/presentationml/2006/main">
  <p:tag name="AS_UNIQUEID" val="8872"/>
</p:tagLst>
</file>

<file path=ppt/tags/tag412.xml><?xml version="1.0" encoding="utf-8"?>
<p:tagLst xmlns:p="http://schemas.openxmlformats.org/presentationml/2006/main">
  <p:tag name="AS_UNIQUEID" val="8873"/>
  <p:tag name="KSO_WM_BEAUTIFY_FLAG" val=""/>
</p:tagLst>
</file>

<file path=ppt/tags/tag413.xml><?xml version="1.0" encoding="utf-8"?>
<p:tagLst xmlns:p="http://schemas.openxmlformats.org/presentationml/2006/main">
  <p:tag name="AS_UNIQUEID" val="8875"/>
</p:tagLst>
</file>

<file path=ppt/tags/tag414.xml><?xml version="1.0" encoding="utf-8"?>
<p:tagLst xmlns:p="http://schemas.openxmlformats.org/presentationml/2006/main">
  <p:tag name="AS_UNIQUEID" val="8877"/>
</p:tagLst>
</file>

<file path=ppt/tags/tag415.xml><?xml version="1.0" encoding="utf-8"?>
<p:tagLst xmlns:p="http://schemas.openxmlformats.org/presentationml/2006/main">
  <p:tag name="AS_UNIQUEID" val="8878"/>
</p:tagLst>
</file>

<file path=ppt/tags/tag416.xml><?xml version="1.0" encoding="utf-8"?>
<p:tagLst xmlns:p="http://schemas.openxmlformats.org/presentationml/2006/main">
  <p:tag name="AS_UNIQUEID" val="8879"/>
</p:tagLst>
</file>

<file path=ppt/tags/tag417.xml><?xml version="1.0" encoding="utf-8"?>
<p:tagLst xmlns:p="http://schemas.openxmlformats.org/presentationml/2006/main">
  <p:tag name="AS_UNIQUEID" val="8880"/>
</p:tagLst>
</file>

<file path=ppt/tags/tag418.xml><?xml version="1.0" encoding="utf-8"?>
<p:tagLst xmlns:p="http://schemas.openxmlformats.org/presentationml/2006/main">
  <p:tag name="AS_UNIQUEID" val="1562"/>
</p:tagLst>
</file>

<file path=ppt/tags/tag419.xml><?xml version="1.0" encoding="utf-8"?>
<p:tagLst xmlns:p="http://schemas.openxmlformats.org/presentationml/2006/main">
  <p:tag name="AS_UNIQUEID" val="1565"/>
</p:tagLst>
</file>

<file path=ppt/tags/tag42.xml><?xml version="1.0" encoding="utf-8"?>
<p:tagLst xmlns:p="http://schemas.openxmlformats.org/presentationml/2006/main">
  <p:tag name="AS_UNIQUEID" val="84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1567"/>
</p:tagLst>
</file>

<file path=ppt/tags/tag421.xml><?xml version="1.0" encoding="utf-8"?>
<p:tagLst xmlns:p="http://schemas.openxmlformats.org/presentationml/2006/main">
  <p:tag name="AS_UNIQUEID" val="9642"/>
</p:tagLst>
</file>

<file path=ppt/tags/tag422.xml><?xml version="1.0" encoding="utf-8"?>
<p:tagLst xmlns:p="http://schemas.openxmlformats.org/presentationml/2006/main">
  <p:tag name="AS_UNIQUEID" val="301"/>
</p:tagLst>
</file>

<file path=ppt/tags/tag423.xml><?xml version="1.0" encoding="utf-8"?>
<p:tagLst xmlns:p="http://schemas.openxmlformats.org/presentationml/2006/main">
  <p:tag name="AS_UNIQUEID" val="9643"/>
</p:tagLst>
</file>

<file path=ppt/tags/tag424.xml><?xml version="1.0" encoding="utf-8"?>
<p:tagLst xmlns:p="http://schemas.openxmlformats.org/presentationml/2006/main">
  <p:tag name="AS_UNIQUEID" val="9644"/>
</p:tagLst>
</file>

<file path=ppt/tags/tag425.xml><?xml version="1.0" encoding="utf-8"?>
<p:tagLst xmlns:p="http://schemas.openxmlformats.org/presentationml/2006/main">
  <p:tag name="AS_UNIQUEID" val="1950"/>
</p:tagLst>
</file>

<file path=ppt/tags/tag426.xml><?xml version="1.0" encoding="utf-8"?>
<p:tagLst xmlns:p="http://schemas.openxmlformats.org/presentationml/2006/main">
  <p:tag name="AS_UNIQUEID" val="9645"/>
</p:tagLst>
</file>

<file path=ppt/tags/tag427.xml><?xml version="1.0" encoding="utf-8"?>
<p:tagLst xmlns:p="http://schemas.openxmlformats.org/presentationml/2006/main">
  <p:tag name="AS_UNIQUEID" val="9646"/>
</p:tagLst>
</file>

<file path=ppt/tags/tag428.xml><?xml version="1.0" encoding="utf-8"?>
<p:tagLst xmlns:p="http://schemas.openxmlformats.org/presentationml/2006/main">
  <p:tag name="AS_UNIQUEID" val="9647"/>
</p:tagLst>
</file>

<file path=ppt/tags/tag429.xml><?xml version="1.0" encoding="utf-8"?>
<p:tagLst xmlns:p="http://schemas.openxmlformats.org/presentationml/2006/main">
  <p:tag name="AS_UNIQUEID" val="9648"/>
</p:tagLst>
</file>

<file path=ppt/tags/tag43.xml><?xml version="1.0" encoding="utf-8"?>
<p:tagLst xmlns:p="http://schemas.openxmlformats.org/presentationml/2006/main">
  <p:tag name="AS_UNIQUEID" val="84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KSO_WM_SPECIAL_SOURCE" val="bdnull"/>
</p:tagLst>
</file>

<file path=ppt/tags/tag431.xml><?xml version="1.0" encoding="utf-8"?>
<p:tagLst xmlns:p="http://schemas.openxmlformats.org/presentationml/2006/main">
  <p:tag name="AS_UNIQUEID" val="1544"/>
</p:tagLst>
</file>

<file path=ppt/tags/tag432.xml><?xml version="1.0" encoding="utf-8"?>
<p:tagLst xmlns:p="http://schemas.openxmlformats.org/presentationml/2006/main">
  <p:tag name="AS_UNIQUEID" val="2676"/>
</p:tagLst>
</file>

<file path=ppt/tags/tag433.xml><?xml version="1.0" encoding="utf-8"?>
<p:tagLst xmlns:p="http://schemas.openxmlformats.org/presentationml/2006/main">
  <p:tag name="AS_UNIQUEID" val="1032"/>
</p:tagLst>
</file>

<file path=ppt/tags/tag434.xml><?xml version="1.0" encoding="utf-8"?>
<p:tagLst xmlns:p="http://schemas.openxmlformats.org/presentationml/2006/main">
  <p:tag name="AS_UNIQUEID" val="9650"/>
</p:tagLst>
</file>

<file path=ppt/tags/tag435.xml><?xml version="1.0" encoding="utf-8"?>
<p:tagLst xmlns:p="http://schemas.openxmlformats.org/presentationml/2006/main">
  <p:tag name="AS_UNIQUEID" val="2581"/>
</p:tagLst>
</file>

<file path=ppt/tags/tag436.xml><?xml version="1.0" encoding="utf-8"?>
<p:tagLst xmlns:p="http://schemas.openxmlformats.org/presentationml/2006/main">
  <p:tag name="AS_UNIQUEID" val="3275"/>
</p:tagLst>
</file>

<file path=ppt/tags/tag437.xml><?xml version="1.0" encoding="utf-8"?>
<p:tagLst xmlns:p="http://schemas.openxmlformats.org/presentationml/2006/main">
  <p:tag name="AS_UNIQUEID" val="3277"/>
</p:tagLst>
</file>

<file path=ppt/tags/tag438.xml><?xml version="1.0" encoding="utf-8"?>
<p:tagLst xmlns:p="http://schemas.openxmlformats.org/presentationml/2006/main">
  <p:tag name="AS_UNIQUEID" val="8322"/>
</p:tagLst>
</file>

<file path=ppt/tags/tag439.xml><?xml version="1.0" encoding="utf-8"?>
<p:tagLst xmlns:p="http://schemas.openxmlformats.org/presentationml/2006/main">
  <p:tag name="AS_UNIQUEID" val="8324"/>
</p:tagLst>
</file>

<file path=ppt/tags/tag44.xml><?xml version="1.0" encoding="utf-8"?>
<p:tagLst xmlns:p="http://schemas.openxmlformats.org/presentationml/2006/main">
  <p:tag name="AS_UNIQUEID" val="84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0.xml><?xml version="1.0" encoding="utf-8"?>
<p:tagLst xmlns:p="http://schemas.openxmlformats.org/presentationml/2006/main">
  <p:tag name="AS_UNIQUEID" val="8326"/>
</p:tagLst>
</file>

<file path=ppt/tags/tag441.xml><?xml version="1.0" encoding="utf-8"?>
<p:tagLst xmlns:p="http://schemas.openxmlformats.org/presentationml/2006/main">
  <p:tag name="AS_UNIQUEID" val="2581"/>
</p:tagLst>
</file>

<file path=ppt/tags/tag442.xml><?xml version="1.0" encoding="utf-8"?>
<p:tagLst xmlns:p="http://schemas.openxmlformats.org/presentationml/2006/main">
  <p:tag name="AS_UNIQUEID" val="9651"/>
</p:tagLst>
</file>

<file path=ppt/tags/tag443.xml><?xml version="1.0" encoding="utf-8"?>
<p:tagLst xmlns:p="http://schemas.openxmlformats.org/presentationml/2006/main">
  <p:tag name="AS_UNIQUEID" val="9652"/>
</p:tagLst>
</file>

<file path=ppt/tags/tag444.xml><?xml version="1.0" encoding="utf-8"?>
<p:tagLst xmlns:p="http://schemas.openxmlformats.org/presentationml/2006/main">
  <p:tag name="AS_UNIQUEID" val="1562"/>
  <p:tag name="KSO_WM_BEAUTIFY_FLAG" val=""/>
</p:tagLst>
</file>

<file path=ppt/tags/tag445.xml><?xml version="1.0" encoding="utf-8"?>
<p:tagLst xmlns:p="http://schemas.openxmlformats.org/presentationml/2006/main">
  <p:tag name="AS_UNIQUEID" val="286"/>
  <p:tag name="KSO_WM_BEAUTIFY_FLAG" val=""/>
</p:tagLst>
</file>

<file path=ppt/tags/tag446.xml><?xml version="1.0" encoding="utf-8"?>
<p:tagLst xmlns:p="http://schemas.openxmlformats.org/presentationml/2006/main">
  <p:tag name="AS_UNIQUEID" val="1575"/>
  <p:tag name="KSO_WM_BEAUTIFY_FLAG" val=""/>
</p:tagLst>
</file>

<file path=ppt/tags/tag447.xml><?xml version="1.0" encoding="utf-8"?>
<p:tagLst xmlns:p="http://schemas.openxmlformats.org/presentationml/2006/main">
  <p:tag name="KSO_WM_SPECIAL_SOURCE" val="bdnull"/>
</p:tagLst>
</file>

<file path=ppt/tags/tag448.xml><?xml version="1.0" encoding="utf-8"?>
<p:tagLst xmlns:p="http://schemas.openxmlformats.org/presentationml/2006/main">
  <p:tag name="AS_UNIQUEID" val="1544"/>
</p:tagLst>
</file>

<file path=ppt/tags/tag449.xml><?xml version="1.0" encoding="utf-8"?>
<p:tagLst xmlns:p="http://schemas.openxmlformats.org/presentationml/2006/main">
  <p:tag name="AS_UNIQUEID" val="2676"/>
</p:tagLst>
</file>

<file path=ppt/tags/tag45.xml><?xml version="1.0" encoding="utf-8"?>
<p:tagLst xmlns:p="http://schemas.openxmlformats.org/presentationml/2006/main">
  <p:tag name="AS_UNIQUEID" val="84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0.xml><?xml version="1.0" encoding="utf-8"?>
<p:tagLst xmlns:p="http://schemas.openxmlformats.org/presentationml/2006/main">
  <p:tag name="AS_UNIQUEID" val="1032"/>
</p:tagLst>
</file>

<file path=ppt/tags/tag451.xml><?xml version="1.0" encoding="utf-8"?>
<p:tagLst xmlns:p="http://schemas.openxmlformats.org/presentationml/2006/main">
  <p:tag name="AS_UNIQUEID" val="9653"/>
</p:tagLst>
</file>

<file path=ppt/tags/tag452.xml><?xml version="1.0" encoding="utf-8"?>
<p:tagLst xmlns:p="http://schemas.openxmlformats.org/presentationml/2006/main">
  <p:tag name="AS_UNIQUEID" val="2581"/>
</p:tagLst>
</file>

<file path=ppt/tags/tag453.xml><?xml version="1.0" encoding="utf-8"?>
<p:tagLst xmlns:p="http://schemas.openxmlformats.org/presentationml/2006/main">
  <p:tag name="AS_UNIQUEID" val="8322"/>
</p:tagLst>
</file>

<file path=ppt/tags/tag454.xml><?xml version="1.0" encoding="utf-8"?>
<p:tagLst xmlns:p="http://schemas.openxmlformats.org/presentationml/2006/main">
  <p:tag name="AS_UNIQUEID" val="8324"/>
</p:tagLst>
</file>

<file path=ppt/tags/tag455.xml><?xml version="1.0" encoding="utf-8"?>
<p:tagLst xmlns:p="http://schemas.openxmlformats.org/presentationml/2006/main">
  <p:tag name="AS_UNIQUEID" val="8326"/>
</p:tagLst>
</file>

<file path=ppt/tags/tag456.xml><?xml version="1.0" encoding="utf-8"?>
<p:tagLst xmlns:p="http://schemas.openxmlformats.org/presentationml/2006/main">
  <p:tag name="AS_UNIQUEID" val="2581"/>
</p:tagLst>
</file>

<file path=ppt/tags/tag457.xml><?xml version="1.0" encoding="utf-8"?>
<p:tagLst xmlns:p="http://schemas.openxmlformats.org/presentationml/2006/main">
  <p:tag name="AS_UNIQUEID" val="9654"/>
</p:tagLst>
</file>

<file path=ppt/tags/tag458.xml><?xml version="1.0" encoding="utf-8"?>
<p:tagLst xmlns:p="http://schemas.openxmlformats.org/presentationml/2006/main">
  <p:tag name="AS_UNIQUEID" val="9655"/>
</p:tagLst>
</file>

<file path=ppt/tags/tag459.xml><?xml version="1.0" encoding="utf-8"?>
<p:tagLst xmlns:p="http://schemas.openxmlformats.org/presentationml/2006/main">
  <p:tag name="AS_UNIQUEID" val="1562"/>
  <p:tag name="KSO_WM_BEAUTIFY_FLAG" val=""/>
</p:tagLst>
</file>

<file path=ppt/tags/tag46.xml><?xml version="1.0" encoding="utf-8"?>
<p:tagLst xmlns:p="http://schemas.openxmlformats.org/presentationml/2006/main">
  <p:tag name="AS_UNIQUEID" val="84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0.xml><?xml version="1.0" encoding="utf-8"?>
<p:tagLst xmlns:p="http://schemas.openxmlformats.org/presentationml/2006/main">
  <p:tag name="AS_UNIQUEID" val="293"/>
  <p:tag name="KSO_WM_BEAUTIFY_FLAG" val=""/>
</p:tagLst>
</file>

<file path=ppt/tags/tag461.xml><?xml version="1.0" encoding="utf-8"?>
<p:tagLst xmlns:p="http://schemas.openxmlformats.org/presentationml/2006/main">
  <p:tag name="AS_UNIQUEID" val="1576"/>
  <p:tag name="KSO_WM_BEAUTIFY_FLAG" val=""/>
</p:tagLst>
</file>

<file path=ppt/tags/tag462.xml><?xml version="1.0" encoding="utf-8"?>
<p:tagLst xmlns:p="http://schemas.openxmlformats.org/presentationml/2006/main">
  <p:tag name="KSO_WM_SPECIAL_SOURCE" val="bdnull"/>
</p:tagLst>
</file>

<file path=ppt/tags/tag463.xml><?xml version="1.0" encoding="utf-8"?>
<p:tagLst xmlns:p="http://schemas.openxmlformats.org/presentationml/2006/main">
  <p:tag name="AS_UNIQUEID" val="2676"/>
</p:tagLst>
</file>

<file path=ppt/tags/tag464.xml><?xml version="1.0" encoding="utf-8"?>
<p:tagLst xmlns:p="http://schemas.openxmlformats.org/presentationml/2006/main">
  <p:tag name="AS_UNIQUEID" val="1548"/>
</p:tagLst>
</file>

<file path=ppt/tags/tag465.xml><?xml version="1.0" encoding="utf-8"?>
<p:tagLst xmlns:p="http://schemas.openxmlformats.org/presentationml/2006/main">
  <p:tag name="AS_UNIQUEID" val="2676"/>
</p:tagLst>
</file>

<file path=ppt/tags/tag466.xml><?xml version="1.0" encoding="utf-8"?>
<p:tagLst xmlns:p="http://schemas.openxmlformats.org/presentationml/2006/main">
  <p:tag name="AS_UNIQUEID" val="1950"/>
</p:tagLst>
</file>

<file path=ppt/tags/tag467.xml><?xml version="1.0" encoding="utf-8"?>
<p:tagLst xmlns:p="http://schemas.openxmlformats.org/presentationml/2006/main">
  <p:tag name="AS_UNIQUEID" val="1950"/>
</p:tagLst>
</file>

<file path=ppt/tags/tag468.xml><?xml version="1.0" encoding="utf-8"?>
<p:tagLst xmlns:p="http://schemas.openxmlformats.org/presentationml/2006/main">
  <p:tag name="AS_UNIQUEID" val="9659"/>
</p:tagLst>
</file>

<file path=ppt/tags/tag469.xml><?xml version="1.0" encoding="utf-8"?>
<p:tagLst xmlns:p="http://schemas.openxmlformats.org/presentationml/2006/main">
  <p:tag name="AS_UNIQUEID" val="2581"/>
</p:tagLst>
</file>

<file path=ppt/tags/tag47.xml><?xml version="1.0" encoding="utf-8"?>
<p:tagLst xmlns:p="http://schemas.openxmlformats.org/presentationml/2006/main">
  <p:tag name="AS_UNIQUEID" val="84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0.xml><?xml version="1.0" encoding="utf-8"?>
<p:tagLst xmlns:p="http://schemas.openxmlformats.org/presentationml/2006/main">
  <p:tag name="AS_UNIQUEID" val="8322"/>
</p:tagLst>
</file>

<file path=ppt/tags/tag471.xml><?xml version="1.0" encoding="utf-8"?>
<p:tagLst xmlns:p="http://schemas.openxmlformats.org/presentationml/2006/main">
  <p:tag name="AS_UNIQUEID" val="8324"/>
</p:tagLst>
</file>

<file path=ppt/tags/tag472.xml><?xml version="1.0" encoding="utf-8"?>
<p:tagLst xmlns:p="http://schemas.openxmlformats.org/presentationml/2006/main">
  <p:tag name="AS_UNIQUEID" val="8326"/>
</p:tagLst>
</file>

<file path=ppt/tags/tag473.xml><?xml version="1.0" encoding="utf-8"?>
<p:tagLst xmlns:p="http://schemas.openxmlformats.org/presentationml/2006/main">
  <p:tag name="AS_UNIQUEID" val="2581"/>
</p:tagLst>
</file>

<file path=ppt/tags/tag474.xml><?xml version="1.0" encoding="utf-8"?>
<p:tagLst xmlns:p="http://schemas.openxmlformats.org/presentationml/2006/main">
  <p:tag name="AS_UNIQUEID" val="9660"/>
</p:tagLst>
</file>

<file path=ppt/tags/tag475.xml><?xml version="1.0" encoding="utf-8"?>
<p:tagLst xmlns:p="http://schemas.openxmlformats.org/presentationml/2006/main">
  <p:tag name="AS_UNIQUEID" val="9661"/>
</p:tagLst>
</file>

<file path=ppt/tags/tag476.xml><?xml version="1.0" encoding="utf-8"?>
<p:tagLst xmlns:p="http://schemas.openxmlformats.org/presentationml/2006/main">
  <p:tag name="AS_UNIQUEID" val="1950"/>
</p:tagLst>
</file>

<file path=ppt/tags/tag477.xml><?xml version="1.0" encoding="utf-8"?>
<p:tagLst xmlns:p="http://schemas.openxmlformats.org/presentationml/2006/main">
  <p:tag name="AS_UNIQUEID" val="9662"/>
</p:tagLst>
</file>

<file path=ppt/tags/tag478.xml><?xml version="1.0" encoding="utf-8"?>
<p:tagLst xmlns:p="http://schemas.openxmlformats.org/presentationml/2006/main">
  <p:tag name="AS_UNIQUEID" val="2581"/>
</p:tagLst>
</file>

<file path=ppt/tags/tag479.xml><?xml version="1.0" encoding="utf-8"?>
<p:tagLst xmlns:p="http://schemas.openxmlformats.org/presentationml/2006/main">
  <p:tag name="AS_UNIQUEID" val="8322"/>
</p:tagLst>
</file>

<file path=ppt/tags/tag48.xml><?xml version="1.0" encoding="utf-8"?>
<p:tagLst xmlns:p="http://schemas.openxmlformats.org/presentationml/2006/main">
  <p:tag name="AS_UNIQUEID" val="84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0.xml><?xml version="1.0" encoding="utf-8"?>
<p:tagLst xmlns:p="http://schemas.openxmlformats.org/presentationml/2006/main">
  <p:tag name="AS_UNIQUEID" val="8324"/>
</p:tagLst>
</file>

<file path=ppt/tags/tag481.xml><?xml version="1.0" encoding="utf-8"?>
<p:tagLst xmlns:p="http://schemas.openxmlformats.org/presentationml/2006/main">
  <p:tag name="AS_UNIQUEID" val="8326"/>
</p:tagLst>
</file>

<file path=ppt/tags/tag482.xml><?xml version="1.0" encoding="utf-8"?>
<p:tagLst xmlns:p="http://schemas.openxmlformats.org/presentationml/2006/main">
  <p:tag name="AS_UNIQUEID" val="2581"/>
</p:tagLst>
</file>

<file path=ppt/tags/tag483.xml><?xml version="1.0" encoding="utf-8"?>
<p:tagLst xmlns:p="http://schemas.openxmlformats.org/presentationml/2006/main">
  <p:tag name="AS_UNIQUEID" val="9663"/>
</p:tagLst>
</file>

<file path=ppt/tags/tag484.xml><?xml version="1.0" encoding="utf-8"?>
<p:tagLst xmlns:p="http://schemas.openxmlformats.org/presentationml/2006/main">
  <p:tag name="AS_UNIQUEID" val="9664"/>
</p:tagLst>
</file>

<file path=ppt/tags/tag485.xml><?xml version="1.0" encoding="utf-8"?>
<p:tagLst xmlns:p="http://schemas.openxmlformats.org/presentationml/2006/main">
  <p:tag name="AS_UNIQUEID" val="1950"/>
</p:tagLst>
</file>

<file path=ppt/tags/tag486.xml><?xml version="1.0" encoding="utf-8"?>
<p:tagLst xmlns:p="http://schemas.openxmlformats.org/presentationml/2006/main">
  <p:tag name="AS_UNIQUEID" val="1562"/>
  <p:tag name="KSO_WM_BEAUTIFY_FLAG" val=""/>
</p:tagLst>
</file>

<file path=ppt/tags/tag487.xml><?xml version="1.0" encoding="utf-8"?>
<p:tagLst xmlns:p="http://schemas.openxmlformats.org/presentationml/2006/main">
  <p:tag name="AS_UNIQUEID" val="1032"/>
  <p:tag name="KSO_WM_BEAUTIFY_FLAG" val=""/>
</p:tagLst>
</file>

<file path=ppt/tags/tag488.xml><?xml version="1.0" encoding="utf-8"?>
<p:tagLst xmlns:p="http://schemas.openxmlformats.org/presentationml/2006/main">
  <p:tag name="AS_UNIQUEID" val="1032"/>
  <p:tag name="KSO_WM_BEAUTIFY_FLAG" val=""/>
</p:tagLst>
</file>

<file path=ppt/tags/tag489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AS_UNIQUEID" val="84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0.xml><?xml version="1.0" encoding="utf-8"?>
<p:tagLst xmlns:p="http://schemas.openxmlformats.org/presentationml/2006/main">
  <p:tag name="AS_UNIQUEID" val="8806"/>
  <p:tag name="KSO_WM_UNIT_TABLE_BEAUTIFY" val="smartTable{0c3d2266-f73d-4662-be71-0a92ea19ad51}"/>
</p:tagLst>
</file>

<file path=ppt/tags/tag491.xml><?xml version="1.0" encoding="utf-8"?>
<p:tagLst xmlns:p="http://schemas.openxmlformats.org/presentationml/2006/main">
  <p:tag name="AS_UNIQUEID" val="3195"/>
</p:tagLst>
</file>

<file path=ppt/tags/tag492.xml><?xml version="1.0" encoding="utf-8"?>
<p:tagLst xmlns:p="http://schemas.openxmlformats.org/presentationml/2006/main">
  <p:tag name="AS_UNIQUEID" val="3195"/>
</p:tagLst>
</file>

<file path=ppt/tags/tag493.xml><?xml version="1.0" encoding="utf-8"?>
<p:tagLst xmlns:p="http://schemas.openxmlformats.org/presentationml/2006/main">
  <p:tag name="AS_UNIQUEID" val="1562"/>
  <p:tag name="KSO_WM_BEAUTIFY_FLAG" val=""/>
</p:tagLst>
</file>

<file path=ppt/tags/tag4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5.xml><?xml version="1.0" encoding="utf-8"?>
<p:tagLst xmlns:p="http://schemas.openxmlformats.org/presentationml/2006/main">
  <p:tag name="AS_UNIQUEID" val="8802"/>
</p:tagLst>
</file>

<file path=ppt/tags/tag496.xml><?xml version="1.0" encoding="utf-8"?>
<p:tagLst xmlns:p="http://schemas.openxmlformats.org/presentationml/2006/main">
  <p:tag name="AS_UNIQUEID" val="8803"/>
</p:tagLst>
</file>

<file path=ppt/tags/tag497.xml><?xml version="1.0" encoding="utf-8"?>
<p:tagLst xmlns:p="http://schemas.openxmlformats.org/presentationml/2006/main">
  <p:tag name="AS_UNIQUEID" val="9192"/>
</p:tagLst>
</file>

<file path=ppt/tags/tag498.xml><?xml version="1.0" encoding="utf-8"?>
<p:tagLst xmlns:p="http://schemas.openxmlformats.org/presentationml/2006/main">
  <p:tag name="AS_UNIQUEID" val="2695"/>
</p:tagLst>
</file>

<file path=ppt/tags/tag499.xml><?xml version="1.0" encoding="utf-8"?>
<p:tagLst xmlns:p="http://schemas.openxmlformats.org/presentationml/2006/main">
  <p:tag name="AS_UNIQUEID" val="2696"/>
</p:tagLst>
</file>

<file path=ppt/tags/tag5.xml><?xml version="1.0" encoding="utf-8"?>
<p:tagLst xmlns:p="http://schemas.openxmlformats.org/presentationml/2006/main">
  <p:tag name="AS_UNIQUEID" val="84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84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00.xml><?xml version="1.0" encoding="utf-8"?>
<p:tagLst xmlns:p="http://schemas.openxmlformats.org/presentationml/2006/main">
  <p:tag name="AS_UNIQUEID" val="2668"/>
</p:tagLst>
</file>

<file path=ppt/tags/tag501.xml><?xml version="1.0" encoding="utf-8"?>
<p:tagLst xmlns:p="http://schemas.openxmlformats.org/presentationml/2006/main">
  <p:tag name="AS_UNIQUEID" val="2669"/>
</p:tagLst>
</file>

<file path=ppt/tags/tag502.xml><?xml version="1.0" encoding="utf-8"?>
<p:tagLst xmlns:p="http://schemas.openxmlformats.org/presentationml/2006/main">
  <p:tag name="AS_UNIQUEID" val="2712"/>
</p:tagLst>
</file>

<file path=ppt/tags/tag503.xml><?xml version="1.0" encoding="utf-8"?>
<p:tagLst xmlns:p="http://schemas.openxmlformats.org/presentationml/2006/main">
  <p:tag name="AS_UNIQUEID" val="2712"/>
</p:tagLst>
</file>

<file path=ppt/tags/tag504.xml><?xml version="1.0" encoding="utf-8"?>
<p:tagLst xmlns:p="http://schemas.openxmlformats.org/presentationml/2006/main">
  <p:tag name="AS_UNIQUEID" val="2712"/>
</p:tagLst>
</file>

<file path=ppt/tags/tag505.xml><?xml version="1.0" encoding="utf-8"?>
<p:tagLst xmlns:p="http://schemas.openxmlformats.org/presentationml/2006/main">
  <p:tag name="AS_UNIQUEID" val="2712"/>
</p:tagLst>
</file>

<file path=ppt/tags/tag506.xml><?xml version="1.0" encoding="utf-8"?>
<p:tagLst xmlns:p="http://schemas.openxmlformats.org/presentationml/2006/main">
  <p:tag name="AS_UNIQUEID" val="2712"/>
</p:tagLst>
</file>

<file path=ppt/tags/tag507.xml><?xml version="1.0" encoding="utf-8"?>
<p:tagLst xmlns:p="http://schemas.openxmlformats.org/presentationml/2006/main">
  <p:tag name="AS_UNIQUEID" val="2712"/>
</p:tagLst>
</file>

<file path=ppt/tags/tag508.xml><?xml version="1.0" encoding="utf-8"?>
<p:tagLst xmlns:p="http://schemas.openxmlformats.org/presentationml/2006/main">
  <p:tag name="AS_UNIQUEID" val="2712"/>
</p:tagLst>
</file>

<file path=ppt/tags/tag509.xml><?xml version="1.0" encoding="utf-8"?>
<p:tagLst xmlns:p="http://schemas.openxmlformats.org/presentationml/2006/main">
  <p:tag name="AS_UNIQUEID" val="2712"/>
</p:tagLst>
</file>

<file path=ppt/tags/tag51.xml><?xml version="1.0" encoding="utf-8"?>
<p:tagLst xmlns:p="http://schemas.openxmlformats.org/presentationml/2006/main">
  <p:tag name="AS_UNIQUEID" val="84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0.xml><?xml version="1.0" encoding="utf-8"?>
<p:tagLst xmlns:p="http://schemas.openxmlformats.org/presentationml/2006/main">
  <p:tag name="AS_UNIQUEID" val="9186"/>
</p:tagLst>
</file>

<file path=ppt/tags/tag511.xml><?xml version="1.0" encoding="utf-8"?>
<p:tagLst xmlns:p="http://schemas.openxmlformats.org/presentationml/2006/main">
  <p:tag name="AS_UNIQUEID" val="9187"/>
</p:tagLst>
</file>

<file path=ppt/tags/tag512.xml><?xml version="1.0" encoding="utf-8"?>
<p:tagLst xmlns:p="http://schemas.openxmlformats.org/presentationml/2006/main">
  <p:tag name="AS_UNIQUEID" val="9188"/>
</p:tagLst>
</file>

<file path=ppt/tags/tag513.xml><?xml version="1.0" encoding="utf-8"?>
<p:tagLst xmlns:p="http://schemas.openxmlformats.org/presentationml/2006/main">
  <p:tag name="AS_UNIQUEID" val="1587"/>
</p:tagLst>
</file>

<file path=ppt/tags/tag514.xml><?xml version="1.0" encoding="utf-8"?>
<p:tagLst xmlns:p="http://schemas.openxmlformats.org/presentationml/2006/main">
  <p:tag name="AS_UNIQUEID" val="1590"/>
</p:tagLst>
</file>

<file path=ppt/tags/tag515.xml><?xml version="1.0" encoding="utf-8"?>
<p:tagLst xmlns:p="http://schemas.openxmlformats.org/presentationml/2006/main">
  <p:tag name="AS_UNIQUEID" val="1592"/>
</p:tagLst>
</file>

<file path=ppt/tags/tag516.xml><?xml version="1.0" encoding="utf-8"?>
<p:tagLst xmlns:p="http://schemas.openxmlformats.org/presentationml/2006/main">
  <p:tag name="AS_UNIQUEID" val="9667"/>
</p:tagLst>
</file>

<file path=ppt/tags/tag517.xml><?xml version="1.0" encoding="utf-8"?>
<p:tagLst xmlns:p="http://schemas.openxmlformats.org/presentationml/2006/main">
  <p:tag name="AS_UNIQUEID" val="9668"/>
</p:tagLst>
</file>

<file path=ppt/tags/tag518.xml><?xml version="1.0" encoding="utf-8"?>
<p:tagLst xmlns:p="http://schemas.openxmlformats.org/presentationml/2006/main">
  <p:tag name="AS_UNIQUEID" val="9669"/>
</p:tagLst>
</file>

<file path=ppt/tags/tag519.xml><?xml version="1.0" encoding="utf-8"?>
<p:tagLst xmlns:p="http://schemas.openxmlformats.org/presentationml/2006/main">
  <p:tag name="AS_UNIQUEID" val="1950"/>
</p:tagLst>
</file>

<file path=ppt/tags/tag52.xml><?xml version="1.0" encoding="utf-8"?>
<p:tagLst xmlns:p="http://schemas.openxmlformats.org/presentationml/2006/main">
  <p:tag name="AS_UNIQUEID" val="84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0.xml><?xml version="1.0" encoding="utf-8"?>
<p:tagLst xmlns:p="http://schemas.openxmlformats.org/presentationml/2006/main">
  <p:tag name="AS_UNIQUEID" val="1950"/>
</p:tagLst>
</file>

<file path=ppt/tags/tag521.xml><?xml version="1.0" encoding="utf-8"?>
<p:tagLst xmlns:p="http://schemas.openxmlformats.org/presentationml/2006/main">
  <p:tag name="AS_UNIQUEID" val="301"/>
</p:tagLst>
</file>

<file path=ppt/tags/tag522.xml><?xml version="1.0" encoding="utf-8"?>
<p:tagLst xmlns:p="http://schemas.openxmlformats.org/presentationml/2006/main">
  <p:tag name="AS_UNIQUEID" val="9672"/>
</p:tagLst>
</file>

<file path=ppt/tags/tag523.xml><?xml version="1.0" encoding="utf-8"?>
<p:tagLst xmlns:p="http://schemas.openxmlformats.org/presentationml/2006/main">
  <p:tag name="AS_UNIQUEID" val="9673"/>
</p:tagLst>
</file>

<file path=ppt/tags/tag524.xml><?xml version="1.0" encoding="utf-8"?>
<p:tagLst xmlns:p="http://schemas.openxmlformats.org/presentationml/2006/main">
  <p:tag name="AS_UNIQUEID" val="9674"/>
</p:tagLst>
</file>

<file path=ppt/tags/tag525.xml><?xml version="1.0" encoding="utf-8"?>
<p:tagLst xmlns:p="http://schemas.openxmlformats.org/presentationml/2006/main">
  <p:tag name="AS_UNIQUEID" val="9675"/>
</p:tagLst>
</file>

<file path=ppt/tags/tag526.xml><?xml version="1.0" encoding="utf-8"?>
<p:tagLst xmlns:p="http://schemas.openxmlformats.org/presentationml/2006/main">
  <p:tag name="KSO_WM_SPECIAL_SOURCE" val="bdnull"/>
</p:tagLst>
</file>

<file path=ppt/tags/tag527.xml><?xml version="1.0" encoding="utf-8"?>
<p:tagLst xmlns:p="http://schemas.openxmlformats.org/presentationml/2006/main">
  <p:tag name="AS_UNIQUEID" val="1544"/>
</p:tagLst>
</file>

<file path=ppt/tags/tag528.xml><?xml version="1.0" encoding="utf-8"?>
<p:tagLst xmlns:p="http://schemas.openxmlformats.org/presentationml/2006/main">
  <p:tag name="AS_UNIQUEID" val="2676"/>
</p:tagLst>
</file>

<file path=ppt/tags/tag529.xml><?xml version="1.0" encoding="utf-8"?>
<p:tagLst xmlns:p="http://schemas.openxmlformats.org/presentationml/2006/main">
  <p:tag name="AS_UNIQUEID" val="2676"/>
</p:tagLst>
</file>

<file path=ppt/tags/tag53.xml><?xml version="1.0" encoding="utf-8"?>
<p:tagLst xmlns:p="http://schemas.openxmlformats.org/presentationml/2006/main">
  <p:tag name="AS_UNIQUEID" val="84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0.xml><?xml version="1.0" encoding="utf-8"?>
<p:tagLst xmlns:p="http://schemas.openxmlformats.org/presentationml/2006/main">
  <p:tag name="AS_UNIQUEID" val="9677"/>
</p:tagLst>
</file>

<file path=ppt/tags/tag531.xml><?xml version="1.0" encoding="utf-8"?>
<p:tagLst xmlns:p="http://schemas.openxmlformats.org/presentationml/2006/main">
  <p:tag name="AS_UNIQUEID" val="253"/>
</p:tagLst>
</file>

<file path=ppt/tags/tag532.xml><?xml version="1.0" encoding="utf-8"?>
<p:tagLst xmlns:p="http://schemas.openxmlformats.org/presentationml/2006/main">
  <p:tag name="AS_UNIQUEID" val="8322"/>
</p:tagLst>
</file>

<file path=ppt/tags/tag533.xml><?xml version="1.0" encoding="utf-8"?>
<p:tagLst xmlns:p="http://schemas.openxmlformats.org/presentationml/2006/main">
  <p:tag name="AS_UNIQUEID" val="9678"/>
</p:tagLst>
</file>

<file path=ppt/tags/tag534.xml><?xml version="1.0" encoding="utf-8"?>
<p:tagLst xmlns:p="http://schemas.openxmlformats.org/presentationml/2006/main">
  <p:tag name="AS_UNIQUEID" val="253"/>
</p:tagLst>
</file>

<file path=ppt/tags/tag535.xml><?xml version="1.0" encoding="utf-8"?>
<p:tagLst xmlns:p="http://schemas.openxmlformats.org/presentationml/2006/main">
  <p:tag name="AS_UNIQUEID" val="8322"/>
</p:tagLst>
</file>

<file path=ppt/tags/tag536.xml><?xml version="1.0" encoding="utf-8"?>
<p:tagLst xmlns:p="http://schemas.openxmlformats.org/presentationml/2006/main">
  <p:tag name="AS_UNIQUEID" val="1587"/>
  <p:tag name="KSO_WM_BEAUTIFY_FLAG" val=""/>
</p:tagLst>
</file>

<file path=ppt/tags/tag537.xml><?xml version="1.0" encoding="utf-8"?>
<p:tagLst xmlns:p="http://schemas.openxmlformats.org/presentationml/2006/main">
  <p:tag name="AS_UNIQUEID" val="1032"/>
</p:tagLst>
</file>

<file path=ppt/tags/tag538.xml><?xml version="1.0" encoding="utf-8"?>
<p:tagLst xmlns:p="http://schemas.openxmlformats.org/presentationml/2006/main">
  <p:tag name="AS_UNIQUEID" val="1033"/>
</p:tagLst>
</file>

<file path=ppt/tags/tag539.xml><?xml version="1.0" encoding="utf-8"?>
<p:tagLst xmlns:p="http://schemas.openxmlformats.org/presentationml/2006/main">
  <p:tag name="AS_UNIQUEID" val="1032"/>
</p:tagLst>
</file>

<file path=ppt/tags/tag54.xml><?xml version="1.0" encoding="utf-8"?>
<p:tagLst xmlns:p="http://schemas.openxmlformats.org/presentationml/2006/main">
  <p:tag name="AS_UNIQUEID" val="84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0.xml><?xml version="1.0" encoding="utf-8"?>
<p:tagLst xmlns:p="http://schemas.openxmlformats.org/presentationml/2006/main">
  <p:tag name="AS_UNIQUEID" val="1033"/>
</p:tagLst>
</file>

<file path=ppt/tags/tag541.xml><?xml version="1.0" encoding="utf-8"?>
<p:tagLst xmlns:p="http://schemas.openxmlformats.org/presentationml/2006/main">
  <p:tag name="KSO_WM_SPECIAL_SOURCE" val="bdnull"/>
</p:tagLst>
</file>

<file path=ppt/tags/tag542.xml><?xml version="1.0" encoding="utf-8"?>
<p:tagLst xmlns:p="http://schemas.openxmlformats.org/presentationml/2006/main">
  <p:tag name="AS_UNIQUEID" val="1544"/>
</p:tagLst>
</file>

<file path=ppt/tags/tag543.xml><?xml version="1.0" encoding="utf-8"?>
<p:tagLst xmlns:p="http://schemas.openxmlformats.org/presentationml/2006/main">
  <p:tag name="AS_UNIQUEID" val="2676"/>
</p:tagLst>
</file>

<file path=ppt/tags/tag544.xml><?xml version="1.0" encoding="utf-8"?>
<p:tagLst xmlns:p="http://schemas.openxmlformats.org/presentationml/2006/main">
  <p:tag name="AS_UNIQUEID" val="2676"/>
</p:tagLst>
</file>

<file path=ppt/tags/tag545.xml><?xml version="1.0" encoding="utf-8"?>
<p:tagLst xmlns:p="http://schemas.openxmlformats.org/presentationml/2006/main">
  <p:tag name="AS_UNIQUEID" val="9680"/>
</p:tagLst>
</file>

<file path=ppt/tags/tag546.xml><?xml version="1.0" encoding="utf-8"?>
<p:tagLst xmlns:p="http://schemas.openxmlformats.org/presentationml/2006/main">
  <p:tag name="AS_UNIQUEID" val="253"/>
</p:tagLst>
</file>

<file path=ppt/tags/tag547.xml><?xml version="1.0" encoding="utf-8"?>
<p:tagLst xmlns:p="http://schemas.openxmlformats.org/presentationml/2006/main">
  <p:tag name="AS_UNIQUEID" val="8322"/>
</p:tagLst>
</file>

<file path=ppt/tags/tag548.xml><?xml version="1.0" encoding="utf-8"?>
<p:tagLst xmlns:p="http://schemas.openxmlformats.org/presentationml/2006/main">
  <p:tag name="AS_UNIQUEID" val="9681"/>
</p:tagLst>
</file>

<file path=ppt/tags/tag549.xml><?xml version="1.0" encoding="utf-8"?>
<p:tagLst xmlns:p="http://schemas.openxmlformats.org/presentationml/2006/main">
  <p:tag name="AS_UNIQUEID" val="253"/>
</p:tagLst>
</file>

<file path=ppt/tags/tag55.xml><?xml version="1.0" encoding="utf-8"?>
<p:tagLst xmlns:p="http://schemas.openxmlformats.org/presentationml/2006/main">
  <p:tag name="AS_UNIQUEID" val="84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0.xml><?xml version="1.0" encoding="utf-8"?>
<p:tagLst xmlns:p="http://schemas.openxmlformats.org/presentationml/2006/main">
  <p:tag name="AS_UNIQUEID" val="8322"/>
</p:tagLst>
</file>

<file path=ppt/tags/tag551.xml><?xml version="1.0" encoding="utf-8"?>
<p:tagLst xmlns:p="http://schemas.openxmlformats.org/presentationml/2006/main">
  <p:tag name="AS_UNIQUEID" val="1587"/>
  <p:tag name="KSO_WM_BEAUTIFY_FLAG" val=""/>
</p:tagLst>
</file>

<file path=ppt/tags/tag552.xml><?xml version="1.0" encoding="utf-8"?>
<p:tagLst xmlns:p="http://schemas.openxmlformats.org/presentationml/2006/main">
  <p:tag name="AS_UNIQUEID" val="1032"/>
</p:tagLst>
</file>

<file path=ppt/tags/tag553.xml><?xml version="1.0" encoding="utf-8"?>
<p:tagLst xmlns:p="http://schemas.openxmlformats.org/presentationml/2006/main">
  <p:tag name="AS_UNIQUEID" val="1033"/>
</p:tagLst>
</file>

<file path=ppt/tags/tag554.xml><?xml version="1.0" encoding="utf-8"?>
<p:tagLst xmlns:p="http://schemas.openxmlformats.org/presentationml/2006/main">
  <p:tag name="AS_UNIQUEID" val="1032"/>
</p:tagLst>
</file>

<file path=ppt/tags/tag555.xml><?xml version="1.0" encoding="utf-8"?>
<p:tagLst xmlns:p="http://schemas.openxmlformats.org/presentationml/2006/main">
  <p:tag name="AS_UNIQUEID" val="1033"/>
</p:tagLst>
</file>

<file path=ppt/tags/tag556.xml><?xml version="1.0" encoding="utf-8"?>
<p:tagLst xmlns:p="http://schemas.openxmlformats.org/presentationml/2006/main">
  <p:tag name="KSO_WM_SPECIAL_SOURCE" val="bdnull"/>
</p:tagLst>
</file>

<file path=ppt/tags/tag557.xml><?xml version="1.0" encoding="utf-8"?>
<p:tagLst xmlns:p="http://schemas.openxmlformats.org/presentationml/2006/main">
  <p:tag name="AS_UNIQUEID" val="8818"/>
  <p:tag name="KSO_WM_UNIT_TABLE_BEAUTIFY" val="smartTable{24050ea2-5f80-4586-8b67-8eed69f5bd9e}"/>
  <p:tag name="TABLE_ENDDRAG_ORIGIN_RECT" val="790*374"/>
  <p:tag name="TABLE_ENDDRAG_RECT" val="43*173*790*374"/>
</p:tagLst>
</file>

<file path=ppt/tags/tag558.xml><?xml version="1.0" encoding="utf-8"?>
<p:tagLst xmlns:p="http://schemas.openxmlformats.org/presentationml/2006/main">
  <p:tag name="AS_UNIQUEID" val="1587"/>
  <p:tag name="KSO_WM_BEAUTIFY_FLAG" val=""/>
</p:tagLst>
</file>

<file path=ppt/tags/tag5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AS_UNIQUEID" val="84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0.xml><?xml version="1.0" encoding="utf-8"?>
<p:tagLst xmlns:p="http://schemas.openxmlformats.org/presentationml/2006/main">
  <p:tag name="AS_UNIQUEID" val="8814"/>
</p:tagLst>
</file>

<file path=ppt/tags/tag561.xml><?xml version="1.0" encoding="utf-8"?>
<p:tagLst xmlns:p="http://schemas.openxmlformats.org/presentationml/2006/main">
  <p:tag name="AS_UNIQUEID" val="8815"/>
</p:tagLst>
</file>

<file path=ppt/tags/tag562.xml><?xml version="1.0" encoding="utf-8"?>
<p:tagLst xmlns:p="http://schemas.openxmlformats.org/presentationml/2006/main">
  <p:tag name="AS_UNIQUEID" val="2780"/>
  <p:tag name="KSO_WM_UNIT_TABLE_BEAUTIFY" val="smartTable{142fcb26-9148-426f-a347-213bad702f94}"/>
  <p:tag name="TABLE_ENDDRAG_ORIGIN_RECT" val="866*284"/>
  <p:tag name="TABLE_ENDDRAG_RECT" val="43*95*866*284"/>
</p:tagLst>
</file>

<file path=ppt/tags/tag563.xml><?xml version="1.0" encoding="utf-8"?>
<p:tagLst xmlns:p="http://schemas.openxmlformats.org/presentationml/2006/main">
  <p:tag name="AS_UNIQUEID" val="2781"/>
</p:tagLst>
</file>

<file path=ppt/tags/tag564.xml><?xml version="1.0" encoding="utf-8"?>
<p:tagLst xmlns:p="http://schemas.openxmlformats.org/presentationml/2006/main">
  <p:tag name="KSO_WM_SPECIAL_SOURCE" val="bdnull"/>
</p:tagLst>
</file>

<file path=ppt/tags/tag565.xml><?xml version="1.0" encoding="utf-8"?>
<p:tagLst xmlns:p="http://schemas.openxmlformats.org/presentationml/2006/main">
  <p:tag name="AS_UNIQUEID" val="1613"/>
</p:tagLst>
</file>

<file path=ppt/tags/tag566.xml><?xml version="1.0" encoding="utf-8"?>
<p:tagLst xmlns:p="http://schemas.openxmlformats.org/presentationml/2006/main">
  <p:tag name="AS_UNIQUEID" val="1614"/>
</p:tagLst>
</file>

<file path=ppt/tags/tag567.xml><?xml version="1.0" encoding="utf-8"?>
<p:tagLst xmlns:p="http://schemas.openxmlformats.org/presentationml/2006/main">
  <p:tag name="AS_UNIQUEID" val="1615"/>
</p:tagLst>
</file>

<file path=ppt/tags/tag568.xml><?xml version="1.0" encoding="utf-8"?>
<p:tagLst xmlns:p="http://schemas.openxmlformats.org/presentationml/2006/main">
  <p:tag name="AS_UNIQUEID" val="1616"/>
</p:tagLst>
</file>

<file path=ppt/tags/tag569.xml><?xml version="1.0" encoding="utf-8"?>
<p:tagLst xmlns:p="http://schemas.openxmlformats.org/presentationml/2006/main">
  <p:tag name="AS_UNIQUEID" val="8825"/>
  <p:tag name="KSO_WM_BEAUTIFY_FLAG" val=""/>
</p:tagLst>
</file>

<file path=ppt/tags/tag57.xml><?xml version="1.0" encoding="utf-8"?>
<p:tagLst xmlns:p="http://schemas.openxmlformats.org/presentationml/2006/main">
  <p:tag name="AS_UNIQUEID" val="2256"/>
</p:tagLst>
</file>

<file path=ppt/tags/tag570.xml><?xml version="1.0" encoding="utf-8"?>
<p:tagLst xmlns:p="http://schemas.openxmlformats.org/presentationml/2006/main">
  <p:tag name="KSO_WM_SPECIAL_SOURCE" val="bdnull"/>
</p:tagLst>
</file>

<file path=ppt/tags/tag571.xml><?xml version="1.0" encoding="utf-8"?>
<p:tagLst xmlns:p="http://schemas.openxmlformats.org/presentationml/2006/main">
  <p:tag name="AS_UNIQUEID" val="5279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572.xml><?xml version="1.0" encoding="utf-8"?>
<p:tagLst xmlns:p="http://schemas.openxmlformats.org/presentationml/2006/main">
  <p:tag name="AS_UNIQUEID" val="8969"/>
  <p:tag name="KSO_WM_BEAUTIFY_FLAG" val=""/>
</p:tagLst>
</file>

<file path=ppt/tags/tag573.xml><?xml version="1.0" encoding="utf-8"?>
<p:tagLst xmlns:p="http://schemas.openxmlformats.org/presentationml/2006/main">
  <p:tag name="AS_UNIQUEID" val="2780"/>
  <p:tag name="KSO_WM_BEAUTIFY_FLAG" val=""/>
  <p:tag name="KSO_WM_UNIT_TABLE_BEAUTIFY" val="smartTable{142fcb26-9148-426f-a347-213bad702f94}"/>
  <p:tag name="TABLE_ENDDRAG_ORIGIN_RECT" val="700*325"/>
  <p:tag name="TABLE_ENDDRAG_RECT" val="2*66*700*325"/>
</p:tagLst>
</file>

<file path=ppt/tags/tag574.xml><?xml version="1.0" encoding="utf-8"?>
<p:tagLst xmlns:p="http://schemas.openxmlformats.org/presentationml/2006/main">
  <p:tag name="AS_UNIQUEID" val="8970"/>
</p:tagLst>
</file>

<file path=ppt/tags/tag575.xml><?xml version="1.0" encoding="utf-8"?>
<p:tagLst xmlns:p="http://schemas.openxmlformats.org/presentationml/2006/main">
  <p:tag name="AS_UNIQUEID" val="1054"/>
</p:tagLst>
</file>

<file path=ppt/tags/tag576.xml><?xml version="1.0" encoding="utf-8"?>
<p:tagLst xmlns:p="http://schemas.openxmlformats.org/presentationml/2006/main">
  <p:tag name="AS_UNIQUEID" val="1055"/>
</p:tagLst>
</file>

<file path=ppt/tags/tag577.xml><?xml version="1.0" encoding="utf-8"?>
<p:tagLst xmlns:p="http://schemas.openxmlformats.org/presentationml/2006/main">
  <p:tag name="AS_UNIQUEID" val="1135"/>
</p:tagLst>
</file>

<file path=ppt/tags/tag578.xml><?xml version="1.0" encoding="utf-8"?>
<p:tagLst xmlns:p="http://schemas.openxmlformats.org/presentationml/2006/main">
  <p:tag name="AS_UNIQUEID" val="7235"/>
</p:tagLst>
</file>

<file path=ppt/tags/tag579.xml><?xml version="1.0" encoding="utf-8"?>
<p:tagLst xmlns:p="http://schemas.openxmlformats.org/presentationml/2006/main">
  <p:tag name="AS_UNIQUEID" val="2043"/>
</p:tagLst>
</file>

<file path=ppt/tags/tag58.xml><?xml version="1.0" encoding="utf-8"?>
<p:tagLst xmlns:p="http://schemas.openxmlformats.org/presentationml/2006/main">
  <p:tag name="AS_UNIQUEID" val="2257"/>
</p:tagLst>
</file>

<file path=ppt/tags/tag580.xml><?xml version="1.0" encoding="utf-8"?>
<p:tagLst xmlns:p="http://schemas.openxmlformats.org/presentationml/2006/main">
  <p:tag name="AS_UNIQUEID" val="2044"/>
</p:tagLst>
</file>

<file path=ppt/tags/tag581.xml><?xml version="1.0" encoding="utf-8"?>
<p:tagLst xmlns:p="http://schemas.openxmlformats.org/presentationml/2006/main">
  <p:tag name="AS_UNIQUEID" val="1054"/>
</p:tagLst>
</file>

<file path=ppt/tags/tag582.xml><?xml version="1.0" encoding="utf-8"?>
<p:tagLst xmlns:p="http://schemas.openxmlformats.org/presentationml/2006/main">
  <p:tag name="AS_UNIQUEID" val="1055"/>
</p:tagLst>
</file>

<file path=ppt/tags/tag583.xml><?xml version="1.0" encoding="utf-8"?>
<p:tagLst xmlns:p="http://schemas.openxmlformats.org/presentationml/2006/main">
  <p:tag name="AS_UNIQUEID" val="7235"/>
</p:tagLst>
</file>

<file path=ppt/tags/tag584.xml><?xml version="1.0" encoding="utf-8"?>
<p:tagLst xmlns:p="http://schemas.openxmlformats.org/presentationml/2006/main">
  <p:tag name="AS_UNIQUEID" val="9692"/>
</p:tagLst>
</file>

<file path=ppt/tags/tag585.xml><?xml version="1.0" encoding="utf-8"?>
<p:tagLst xmlns:p="http://schemas.openxmlformats.org/presentationml/2006/main">
  <p:tag name="AS_UNIQUEID" val="9693"/>
</p:tagLst>
</file>

<file path=ppt/tags/tag586.xml><?xml version="1.0" encoding="utf-8"?>
<p:tagLst xmlns:p="http://schemas.openxmlformats.org/presentationml/2006/main">
  <p:tag name="AS_UNIQUEID" val="2050"/>
</p:tagLst>
</file>

<file path=ppt/tags/tag587.xml><?xml version="1.0" encoding="utf-8"?>
<p:tagLst xmlns:p="http://schemas.openxmlformats.org/presentationml/2006/main">
  <p:tag name="AS_UNIQUEID" val="2051"/>
</p:tagLst>
</file>

<file path=ppt/tags/tag588.xml><?xml version="1.0" encoding="utf-8"?>
<p:tagLst xmlns:p="http://schemas.openxmlformats.org/presentationml/2006/main">
  <p:tag name="AS_UNIQUEID" val="8667"/>
</p:tagLst>
</file>

<file path=ppt/tags/tag589.xml><?xml version="1.0" encoding="utf-8"?>
<p:tagLst xmlns:p="http://schemas.openxmlformats.org/presentationml/2006/main">
  <p:tag name="AS_UNIQUEID" val="8668"/>
</p:tagLst>
</file>

<file path=ppt/tags/tag59.xml><?xml version="1.0" encoding="utf-8"?>
<p:tagLst xmlns:p="http://schemas.openxmlformats.org/presentationml/2006/main">
  <p:tag name="AS_UNIQUEID" val="2258"/>
</p:tagLst>
</file>

<file path=ppt/tags/tag590.xml><?xml version="1.0" encoding="utf-8"?>
<p:tagLst xmlns:p="http://schemas.openxmlformats.org/presentationml/2006/main">
  <p:tag name="AS_UNIQUEID" val="8669"/>
</p:tagLst>
</file>

<file path=ppt/tags/tag591.xml><?xml version="1.0" encoding="utf-8"?>
<p:tagLst xmlns:p="http://schemas.openxmlformats.org/presentationml/2006/main">
  <p:tag name="AS_UNIQUEID" val="8670"/>
</p:tagLst>
</file>

<file path=ppt/tags/tag592.xml><?xml version="1.0" encoding="utf-8"?>
<p:tagLst xmlns:p="http://schemas.openxmlformats.org/presentationml/2006/main">
  <p:tag name="AS_UNIQUEID" val="9695"/>
</p:tagLst>
</file>

<file path=ppt/tags/tag593.xml><?xml version="1.0" encoding="utf-8"?>
<p:tagLst xmlns:p="http://schemas.openxmlformats.org/presentationml/2006/main">
  <p:tag name="AS_UNIQUEID" val="9696"/>
</p:tagLst>
</file>

<file path=ppt/tags/tag594.xml><?xml version="1.0" encoding="utf-8"?>
<p:tagLst xmlns:p="http://schemas.openxmlformats.org/presentationml/2006/main">
  <p:tag name="AS_UNIQUEID" val="9697"/>
</p:tagLst>
</file>

<file path=ppt/tags/tag595.xml><?xml version="1.0" encoding="utf-8"?>
<p:tagLst xmlns:p="http://schemas.openxmlformats.org/presentationml/2006/main">
  <p:tag name="KSO_WM_BEAUTIFY_FLAG" val="#wm#"/>
  <p:tag name="KSO_WM_TEMPLATE_CATEGORY" val="custom"/>
  <p:tag name="KSO_WM_TEMPLATE_INDEX" val="20191730"/>
</p:tagLst>
</file>

<file path=ppt/tags/tag596.xml><?xml version="1.0" encoding="utf-8"?>
<p:tagLst xmlns:p="http://schemas.openxmlformats.org/presentationml/2006/main">
  <p:tag name="AS_UNIQUEID" val="8499"/>
</p:tagLst>
</file>

<file path=ppt/tags/tag597.xml><?xml version="1.0" encoding="utf-8"?>
<p:tagLst xmlns:p="http://schemas.openxmlformats.org/presentationml/2006/main">
  <p:tag name="AS_UNIQUEID" val="8500"/>
</p:tagLst>
</file>

<file path=ppt/tags/tag598.xml><?xml version="1.0" encoding="utf-8"?>
<p:tagLst xmlns:p="http://schemas.openxmlformats.org/presentationml/2006/main">
  <p:tag name="AS_UNIQUEID" val="8501"/>
</p:tagLst>
</file>

<file path=ppt/tags/tag599.xml><?xml version="1.0" encoding="utf-8"?>
<p:tagLst xmlns:p="http://schemas.openxmlformats.org/presentationml/2006/main">
  <p:tag name="AS_UNIQUEID" val="8502"/>
</p:tagLst>
</file>

<file path=ppt/tags/tag6.xml><?xml version="1.0" encoding="utf-8"?>
<p:tagLst xmlns:p="http://schemas.openxmlformats.org/presentationml/2006/main">
  <p:tag name="AS_UNIQUEID" val="84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694"/>
</p:tagLst>
</file>

<file path=ppt/tags/tag600.xml><?xml version="1.0" encoding="utf-8"?>
<p:tagLst xmlns:p="http://schemas.openxmlformats.org/presentationml/2006/main">
  <p:tag name="AS_UNIQUEID" val="8503"/>
</p:tagLst>
</file>

<file path=ppt/tags/tag601.xml><?xml version="1.0" encoding="utf-8"?>
<p:tagLst xmlns:p="http://schemas.openxmlformats.org/presentationml/2006/main">
  <p:tag name="AS_UNIQUEID" val="8504"/>
</p:tagLst>
</file>

<file path=ppt/tags/tag60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Dc4NDk4NDc4NGY4MjExOGNhNWZhYTk2N2U0ZDRiZGQifQ=="/>
  <p:tag name="KSO_WPP_MARK_KEY" val="c75174dc-f4f5-4092-b7a2-490f4ce0f8dd"/>
</p:tagLst>
</file>

<file path=ppt/tags/tag61.xml><?xml version="1.0" encoding="utf-8"?>
<p:tagLst xmlns:p="http://schemas.openxmlformats.org/presentationml/2006/main">
  <p:tag name="AS_UNIQUEID" val="1695"/>
</p:tagLst>
</file>

<file path=ppt/tags/tag62.xml><?xml version="1.0" encoding="utf-8"?>
<p:tagLst xmlns:p="http://schemas.openxmlformats.org/presentationml/2006/main">
  <p:tag name="AS_UNIQUEID" val="1696"/>
</p:tagLst>
</file>

<file path=ppt/tags/tag63.xml><?xml version="1.0" encoding="utf-8"?>
<p:tagLst xmlns:p="http://schemas.openxmlformats.org/presentationml/2006/main">
  <p:tag name="AS_UNIQUEID" val="1697"/>
</p:tagLst>
</file>

<file path=ppt/tags/tag64.xml><?xml version="1.0" encoding="utf-8"?>
<p:tagLst xmlns:p="http://schemas.openxmlformats.org/presentationml/2006/main">
  <p:tag name="AS_UNIQUEID" val="1807"/>
</p:tagLst>
</file>

<file path=ppt/tags/tag65.xml><?xml version="1.0" encoding="utf-8"?>
<p:tagLst xmlns:p="http://schemas.openxmlformats.org/presentationml/2006/main">
  <p:tag name="AS_UNIQUEID" val="8492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8493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AS_UNIQUEID" val="84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p="http://schemas.openxmlformats.org/presentationml/2006/main">
  <p:tag name="AS_UNIQUEID" val="84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p="http://schemas.openxmlformats.org/presentationml/2006/main">
  <p:tag name="AS_UNIQUEID" val="84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84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8497"/>
</p:tagLst>
</file>

<file path=ppt/tags/tag71.xml><?xml version="1.0" encoding="utf-8"?>
<p:tagLst xmlns:p="http://schemas.openxmlformats.org/presentationml/2006/main">
  <p:tag name="AS_UNIQUEID" val="9539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AS_UNIQUEID" val="8989"/>
</p:tagLst>
</file>

<file path=ppt/tags/tag75.xml><?xml version="1.0" encoding="utf-8"?>
<p:tagLst xmlns:p="http://schemas.openxmlformats.org/presentationml/2006/main">
  <p:tag name="AS_UNIQUEID" val="8991"/>
  <p:tag name="KSO_WM_UNIT_PLACING_PICTURE_USER_VIEWPORT" val="{&quot;height&quot;:2275.999775843714,&quot;width&quot;:4875.826287316748}"/>
</p:tagLst>
</file>

<file path=ppt/tags/tag76.xml><?xml version="1.0" encoding="utf-8"?>
<p:tagLst xmlns:p="http://schemas.openxmlformats.org/presentationml/2006/main">
  <p:tag name="AS_UNIQUEID" val="8992"/>
</p:tagLst>
</file>

<file path=ppt/tags/tag77.xml><?xml version="1.0" encoding="utf-8"?>
<p:tagLst xmlns:p="http://schemas.openxmlformats.org/presentationml/2006/main">
  <p:tag name="AS_UNIQUEID" val="8993"/>
</p:tagLst>
</file>

<file path=ppt/tags/tag78.xml><?xml version="1.0" encoding="utf-8"?>
<p:tagLst xmlns:p="http://schemas.openxmlformats.org/presentationml/2006/main">
  <p:tag name="AS_UNIQUEID" val="8994"/>
</p:tagLst>
</file>

<file path=ppt/tags/tag79.xml><?xml version="1.0" encoding="utf-8"?>
<p:tagLst xmlns:p="http://schemas.openxmlformats.org/presentationml/2006/main">
  <p:tag name="AS_UNIQUEID" val="8995"/>
</p:tagLst>
</file>

<file path=ppt/tags/tag8.xml><?xml version="1.0" encoding="utf-8"?>
<p:tagLst xmlns:p="http://schemas.openxmlformats.org/presentationml/2006/main">
  <p:tag name="AS_UNIQUEID" val="84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8984"/>
</p:tagLst>
</file>

<file path=ppt/tags/tag81.xml><?xml version="1.0" encoding="utf-8"?>
<p:tagLst xmlns:p="http://schemas.openxmlformats.org/presentationml/2006/main">
  <p:tag name="AS_UNIQUEID" val="8985"/>
</p:tagLst>
</file>

<file path=ppt/tags/tag82.xml><?xml version="1.0" encoding="utf-8"?>
<p:tagLst xmlns:p="http://schemas.openxmlformats.org/presentationml/2006/main">
  <p:tag name="AS_UNIQUEID" val="8986"/>
</p:tagLst>
</file>

<file path=ppt/tags/tag83.xml><?xml version="1.0" encoding="utf-8"?>
<p:tagLst xmlns:p="http://schemas.openxmlformats.org/presentationml/2006/main">
  <p:tag name="AS_UNIQUEID" val="2536"/>
  <p:tag name="KSO_WM_BEAUTIFY_FLAG" val="#wm#"/>
  <p:tag name="KSO_WM_TAG_VERSION" val="1.0"/>
  <p:tag name="KSO_WM_TEMPLATE_CATEGORY" val="custom"/>
  <p:tag name="KSO_WM_TEMPLATE_INDEX" val="20202661"/>
  <p:tag name="KSO_WM_UNIT_COMPATIBLE" val="0"/>
  <p:tag name="KSO_WM_UNIT_DIAGRAM_ISNUMVISUAL" val="0"/>
  <p:tag name="KSO_WM_UNIT_DIAGRAM_ISREFERUNIT" val="0"/>
  <p:tag name="KSO_WM_UNIT_HIGHLIGHT" val="0"/>
  <p:tag name="KSO_WM_UNIT_ID" val="custom20202661_7*e*1"/>
  <p:tag name="KSO_WM_UNIT_INDEX" val="1"/>
  <p:tag name="KSO_WM_UNIT_LAYERLEVEL" val="1"/>
  <p:tag name="KSO_WM_UNIT_NOCLEAR" val="0"/>
  <p:tag name="KSO_WM_UNIT_PRESET_TEXT" val="PART  01"/>
  <p:tag name="KSO_WM_UNIT_TEXT_FILL_FORE_SCHEMECOLOR_INDEX" val="13"/>
  <p:tag name="KSO_WM_UNIT_TEXT_FILL_FORE_SCHEMECOLOR_INDEX_BRIGHTNESS" val="0.15"/>
  <p:tag name="KSO_WM_UNIT_TEXT_FILL_TYPE" val="1"/>
  <p:tag name="KSO_WM_UNIT_TYPE" val="e"/>
  <p:tag name="KSO_WM_UNIT_VALUE" val="4"/>
</p:tagLst>
</file>

<file path=ppt/tags/tag84.xml><?xml version="1.0" encoding="utf-8"?>
<p:tagLst xmlns:p="http://schemas.openxmlformats.org/presentationml/2006/main">
  <p:tag name="AS_UNIQUEID" val="2896"/>
</p:tagLst>
</file>

<file path=ppt/tags/tag85.xml><?xml version="1.0" encoding="utf-8"?>
<p:tagLst xmlns:p="http://schemas.openxmlformats.org/presentationml/2006/main">
  <p:tag name="AS_UNIQUEID" val="1529"/>
</p:tagLst>
</file>

<file path=ppt/tags/tag86.xml><?xml version="1.0" encoding="utf-8"?>
<p:tagLst xmlns:p="http://schemas.openxmlformats.org/presentationml/2006/main">
  <p:tag name="AS_UNIQUEID" val="1530"/>
</p:tagLst>
</file>

<file path=ppt/tags/tag87.xml><?xml version="1.0" encoding="utf-8"?>
<p:tagLst xmlns:p="http://schemas.openxmlformats.org/presentationml/2006/main">
  <p:tag name="AS_UNIQUEID" val="820"/>
</p:tagLst>
</file>

<file path=ppt/tags/tag88.xml><?xml version="1.0" encoding="utf-8"?>
<p:tagLst xmlns:p="http://schemas.openxmlformats.org/presentationml/2006/main">
  <p:tag name="AS_UNIQUEID" val="821"/>
</p:tagLst>
</file>

<file path=ppt/tags/tag89.xml><?xml version="1.0" encoding="utf-8"?>
<p:tagLst xmlns:p="http://schemas.openxmlformats.org/presentationml/2006/main">
  <p:tag name="AS_UNIQUEID" val="1531"/>
</p:tagLst>
</file>

<file path=ppt/tags/tag9.xml><?xml version="1.0" encoding="utf-8"?>
<p:tagLst xmlns:p="http://schemas.openxmlformats.org/presentationml/2006/main">
  <p:tag name="AS_UNIQUEID" val="84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822"/>
</p:tagLst>
</file>

<file path=ppt/tags/tag91.xml><?xml version="1.0" encoding="utf-8"?>
<p:tagLst xmlns:p="http://schemas.openxmlformats.org/presentationml/2006/main">
  <p:tag name="AS_UNIQUEID" val="823"/>
</p:tagLst>
</file>

<file path=ppt/tags/tag92.xml><?xml version="1.0" encoding="utf-8"?>
<p:tagLst xmlns:p="http://schemas.openxmlformats.org/presentationml/2006/main">
  <p:tag name="AS_UNIQUEID" val="824"/>
</p:tagLst>
</file>

<file path=ppt/tags/tag93.xml><?xml version="1.0" encoding="utf-8"?>
<p:tagLst xmlns:p="http://schemas.openxmlformats.org/presentationml/2006/main">
  <p:tag name="AS_UNIQUEID" val="1532"/>
</p:tagLst>
</file>

<file path=ppt/tags/tag94.xml><?xml version="1.0" encoding="utf-8"?>
<p:tagLst xmlns:p="http://schemas.openxmlformats.org/presentationml/2006/main">
  <p:tag name="AS_UNIQUEID" val="826"/>
</p:tagLst>
</file>

<file path=ppt/tags/tag95.xml><?xml version="1.0" encoding="utf-8"?>
<p:tagLst xmlns:p="http://schemas.openxmlformats.org/presentationml/2006/main">
  <p:tag name="AS_UNIQUEID" val="827"/>
</p:tagLst>
</file>

<file path=ppt/tags/tag96.xml><?xml version="1.0" encoding="utf-8"?>
<p:tagLst xmlns:p="http://schemas.openxmlformats.org/presentationml/2006/main">
  <p:tag name="AS_UNIQUEID" val="8517"/>
</p:tagLst>
</file>

<file path=ppt/tags/tag97.xml><?xml version="1.0" encoding="utf-8"?>
<p:tagLst xmlns:p="http://schemas.openxmlformats.org/presentationml/2006/main">
  <p:tag name="KSO_WM_BEAUTIFY_FLAG" val="#wm#"/>
  <p:tag name="KSO_WM_SLIDE_ID" val="custom20202661_7"/>
  <p:tag name="KSO_WM_SLIDE_INDEX" val="7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SPECIAL_SOURCE" val="bdnull"/>
  <p:tag name="KSO_WM_TAG_VERSION" val="1.0"/>
  <p:tag name="KSO_WM_TEMPLATE_CATEGORY" val="custom"/>
  <p:tag name="KSO_WM_TEMPLATE_COLOR_TYPE" val="1"/>
  <p:tag name="KSO_WM_TEMPLATE_INDEX" val="20202661"/>
  <p:tag name="KSO_WM_TEMPLATE_MASTER_TYPE" val="1"/>
  <p:tag name="KSO_WM_TEMPLATE_SUBCATEGORY" val="0"/>
</p:tagLst>
</file>

<file path=ppt/tags/tag98.xml><?xml version="1.0" encoding="utf-8"?>
<p:tagLst xmlns:p="http://schemas.openxmlformats.org/presentationml/2006/main">
  <p:tag name="AS_UNIQUEID" val="2532"/>
</p:tagLst>
</file>

<file path=ppt/tags/tag99.xml><?xml version="1.0" encoding="utf-8"?>
<p:tagLst xmlns:p="http://schemas.openxmlformats.org/presentationml/2006/main">
  <p:tag name="AS_UNIQUEID" val="2533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778495"/>
    </a:dk2>
    <a:lt2>
      <a:srgbClr val="F0F0F0"/>
    </a:lt2>
    <a:accent1>
      <a:srgbClr val="E26C44"/>
    </a:accent1>
    <a:accent2>
      <a:srgbClr val="326B76"/>
    </a:accent2>
    <a:accent3>
      <a:srgbClr val="579FA7"/>
    </a:accent3>
    <a:accent4>
      <a:srgbClr val="D87B67"/>
    </a:accent4>
    <a:accent5>
      <a:srgbClr val="E7B19C"/>
    </a:accent5>
    <a:accent6>
      <a:srgbClr val="DECEB8"/>
    </a:accent6>
    <a:hlink>
      <a:srgbClr val="E26C4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778495"/>
    </a:dk2>
    <a:lt2>
      <a:srgbClr val="F0F0F0"/>
    </a:lt2>
    <a:accent1>
      <a:srgbClr val="E26C44"/>
    </a:accent1>
    <a:accent2>
      <a:srgbClr val="326B76"/>
    </a:accent2>
    <a:accent3>
      <a:srgbClr val="579FA7"/>
    </a:accent3>
    <a:accent4>
      <a:srgbClr val="D87B67"/>
    </a:accent4>
    <a:accent5>
      <a:srgbClr val="E7B19C"/>
    </a:accent5>
    <a:accent6>
      <a:srgbClr val="DECEB8"/>
    </a:accent6>
    <a:hlink>
      <a:srgbClr val="E26C4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778495"/>
    </a:dk2>
    <a:lt2>
      <a:srgbClr val="F0F0F0"/>
    </a:lt2>
    <a:accent1>
      <a:srgbClr val="E26C44"/>
    </a:accent1>
    <a:accent2>
      <a:srgbClr val="326B76"/>
    </a:accent2>
    <a:accent3>
      <a:srgbClr val="579FA7"/>
    </a:accent3>
    <a:accent4>
      <a:srgbClr val="D87B67"/>
    </a:accent4>
    <a:accent5>
      <a:srgbClr val="E7B19C"/>
    </a:accent5>
    <a:accent6>
      <a:srgbClr val="DECEB8"/>
    </a:accent6>
    <a:hlink>
      <a:srgbClr val="E26C4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9103</Words>
  <Application>WPS 演示</Application>
  <PresentationFormat/>
  <Paragraphs>1186</Paragraphs>
  <Slides>46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8" baseType="lpstr">
      <vt:lpstr>Arial</vt:lpstr>
      <vt:lpstr>宋体</vt:lpstr>
      <vt:lpstr>Wingdings</vt:lpstr>
      <vt:lpstr>Wingdings</vt:lpstr>
      <vt:lpstr>Microsoft YaHei UI</vt:lpstr>
      <vt:lpstr>Times New Roman</vt:lpstr>
      <vt:lpstr>楷体</vt:lpstr>
      <vt:lpstr>方正正黑简体</vt:lpstr>
      <vt:lpstr>黑体</vt:lpstr>
      <vt:lpstr>微软雅黑</vt:lpstr>
      <vt:lpstr>Calibri</vt:lpstr>
      <vt:lpstr>方正兰亭黑简体</vt:lpstr>
      <vt:lpstr>Arial</vt:lpstr>
      <vt:lpstr>方正粗黑宋简体</vt:lpstr>
      <vt:lpstr>仿宋</vt:lpstr>
      <vt:lpstr>幼圆</vt:lpstr>
      <vt:lpstr>Arial Unicode MS</vt:lpstr>
      <vt:lpstr>Yu Gothic Medium</vt:lpstr>
      <vt:lpstr>Calibri</vt:lpstr>
      <vt:lpstr>华光细圆_CNKI</vt:lpstr>
      <vt:lpstr>Office 主题​​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杨也</cp:lastModifiedBy>
  <cp:revision>30</cp:revision>
  <cp:lastPrinted>2022-08-02T17:53:00Z</cp:lastPrinted>
  <dcterms:created xsi:type="dcterms:W3CDTF">2022-08-02T17:53:00Z</dcterms:created>
  <dcterms:modified xsi:type="dcterms:W3CDTF">2023-04-02T01:26:26Z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0F40977976EB4F54BAE8826909AE033B</vt:lpwstr>
  </property>
  <property fmtid="{D5CDD505-2E9C-101B-9397-08002B2CF9AE}" pid="7" name="KSOProductBuildVer">
    <vt:lpwstr>2052-11.1.0.13703</vt:lpwstr>
  </property>
</Properties>
</file>