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4"/>
  </p:notesMasterIdLst>
  <p:sldIdLst>
    <p:sldId id="259" r:id="rId3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65" d="100"/>
          <a:sy n="65" d="100"/>
        </p:scale>
        <p:origin x="72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20" Type="http://schemas.openxmlformats.org/officeDocument/2006/relationships/viewProps" Target="viewProps.xml"/><Relationship Id="rId2" Type="http://schemas.openxmlformats.org/officeDocument/2006/relationships/theme" Target="theme/theme1.xml"/><Relationship Id="rId19" Type="http://schemas.openxmlformats.org/officeDocument/2006/relationships/presProps" Target="presProps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xin?subject=history#pid=67134b57c4d008ee886af2b4#tid=672c53af44e8f70009cf4cef#sourcefrom=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MasterShapeName" descr="preencod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952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MasterShapeName" descr="preencod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952" cy="6858000"/>
          </a:xfrm>
          <a:prstGeom prst="rect">
            <a:avLst/>
          </a:prstGeom>
        </p:spPr>
      </p:pic>
      <p:sp>
        <p:nvSpPr>
          <p:cNvPr id="3" name="MasterShapeName"/>
          <p:cNvSpPr/>
          <p:nvPr/>
        </p:nvSpPr>
        <p:spPr>
          <a:xfrm>
            <a:off x="9537192" y="5330952"/>
            <a:ext cx="2231136" cy="859536"/>
          </a:xfrm>
          <a:prstGeom prst="rect">
            <a:avLst/>
          </a:prstGeom>
          <a:noFill/>
        </p:spPr>
        <p:txBody>
          <a:bodyPr wrap="square" lIns="0" tIns="0" rIns="0" bIns="0" rtlCol="0" anchor="ctr"/>
          <a:lstStyle/>
          <a:p>
            <a:pPr algn="ctr">
              <a:lnSpc>
                <a:spcPct val="100000"/>
              </a:lnSpc>
            </a:pPr>
            <a:r>
              <a:rPr lang="en-US" sz="5000" b="1" i="0" dirty="0">
                <a:solidFill>
                  <a:srgbClr val="000000"/>
                </a:solidFill>
                <a:latin typeface="方正小标宋_GBK" pitchFamily="34" charset="0"/>
                <a:ea typeface="方正小标宋_GBK" pitchFamily="34" charset="-122"/>
                <a:cs typeface="方正小标宋_GBK" pitchFamily="34" charset="-120"/>
              </a:rPr>
              <a:t>历 史</a:t>
            </a:r>
            <a:endParaRPr lang="en-US" sz="5000" dirty="0"/>
          </a:p>
        </p:txBody>
      </p:sp>
      <p:sp>
        <p:nvSpPr>
          <p:cNvPr id="4" name="MasterShapeName"/>
          <p:cNvSpPr/>
          <p:nvPr/>
        </p:nvSpPr>
        <p:spPr>
          <a:xfrm>
            <a:off x="9765792" y="1261872"/>
            <a:ext cx="2002536" cy="1097280"/>
          </a:xfrm>
          <a:prstGeom prst="rect">
            <a:avLst/>
          </a:prstGeom>
          <a:solidFill>
            <a:srgbClr val="FFFFFF"/>
          </a:solidFill>
          <a:ln w="12700">
            <a:solidFill>
              <a:srgbClr val="FFFFFF"/>
            </a:solidFill>
            <a:prstDash val="solid"/>
          </a:ln>
        </p:spPr>
        <p:txBody>
          <a:bodyPr/>
          <a:lstStyle/>
          <a:p>
            <a:endParaRPr lang="zh-CN" altLang="en-US"/>
          </a:p>
        </p:txBody>
      </p:sp>
      <p:pic>
        <p:nvPicPr>
          <p:cNvPr id="5" name="MasterShapeName" descr="preencoded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76688" y="1389888"/>
            <a:ext cx="1380744" cy="83210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MasterShapeName" descr="preencod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952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MasterShapeName" descr="preencod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952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目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MasterShapeName" descr="preencod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952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MasterShapeName" descr="preencod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952" cy="6858000"/>
          </a:xfrm>
          <a:prstGeom prst="rect">
            <a:avLst/>
          </a:prstGeom>
        </p:spPr>
      </p:pic>
      <p:sp>
        <p:nvSpPr>
          <p:cNvPr id="3" name="MasterShapeName"/>
          <p:cNvSpPr/>
          <p:nvPr/>
        </p:nvSpPr>
        <p:spPr>
          <a:xfrm>
            <a:off x="402336" y="73152"/>
            <a:ext cx="2560320" cy="356616"/>
          </a:xfrm>
          <a:prstGeom prst="rect">
            <a:avLst/>
          </a:prstGeom>
          <a:noFill/>
        </p:spPr>
        <p:txBody>
          <a:bodyPr wrap="square" lIns="0" tIns="0" rIns="0" bIns="0" rtlCol="0" anchor="ctr"/>
          <a:lstStyle/>
          <a:p>
            <a:pPr algn="ctr"/>
            <a:r>
              <a:rPr lang="en-US" sz="1700" b="1" i="0" dirty="0">
                <a:solidFill>
                  <a:srgbClr val="ED7D31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2025 高考二轮复习用书</a:t>
            </a:r>
            <a:endParaRPr lang="en-US" sz="1700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ck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MasterShapeName" descr="preencode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88952" cy="685800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8.xml"/><Relationship Id="rId1" Type="http://schemas.openxmlformats.org/officeDocument/2006/relationships/image" Target="../media/image9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_2_BD#a5eae0ae3?pid=cb83527d8&amp;color=237,125,49&amp;vtp=1&amp;bt=1&amp;bbb=1"/>
          <p:cNvSpPr/>
          <p:nvPr/>
        </p:nvSpPr>
        <p:spPr>
          <a:xfrm>
            <a:off x="612648" y="484632"/>
            <a:ext cx="10963656" cy="1041400"/>
          </a:xfrm>
          <a:prstGeom prst="rect">
            <a:avLst/>
          </a:prstGeom>
          <a:noFill/>
        </p:spPr>
        <p:txBody>
          <a:bodyPr wrap="none" lIns="0" tIns="0" rIns="0" bIns="0" rtlCol="0" anchor="t"/>
          <a:lstStyle/>
          <a:p>
            <a:pPr algn="l" latinLnBrk="1">
              <a:lnSpc>
                <a:spcPts val="5300"/>
              </a:lnSpc>
            </a:pPr>
            <a:r>
              <a:rPr lang="en-US" altLang="zh-CN" sz="3000" b="1" i="0" dirty="0">
                <a:solidFill>
                  <a:srgbClr val="ED7D31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体系构建</a:t>
            </a:r>
            <a:endParaRPr lang="en-US" altLang="zh-CN" sz="3000" dirty="0"/>
          </a:p>
        </p:txBody>
      </p:sp>
      <p:pic>
        <p:nvPicPr>
          <p:cNvPr id="3" name="P_3_BD#691f3274f?pid=a5eae0ae3&amp;color=0,0,0&amp;tib=255,255,255&amp;vtp=1" descr="preencoded.png"/>
          <p:cNvPicPr>
            <a:picLocks noChangeAspect="1"/>
          </p:cNvPicPr>
          <p:nvPr/>
        </p:nvPicPr>
        <p:blipFill>
          <a:blip r:embed="rId1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157984" y="1222375"/>
            <a:ext cx="7882128" cy="4892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0"/>
                  </a:schemeClr>
                </a:solidFill>
              </a14:hiddenFill>
            </a:ext>
          </a:extLst>
        </p:spPr>
      </p:pic>
    </p:spTree>
  </p:cSld>
  <p:clrMapOvr>
    <a:masterClrMapping/>
  </p:clrMapOvr>
  <p:transition>
    <p:split dir="in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P_4_BD#b95ba0f26?colgroup=4,24&amp;pid=9dc2bfcee&amp;color=0,0,0&amp;mp=1&amp;vtp=1&amp;bt=1&amp;bbb=1&amp;hb=1"/>
          <p:cNvGraphicFramePr>
            <a:graphicFrameLocks noGrp="1"/>
          </p:cNvGraphicFramePr>
          <p:nvPr/>
        </p:nvGraphicFramePr>
        <p:xfrm>
          <a:off x="612648" y="1189990"/>
          <a:ext cx="10945368" cy="3378519"/>
        </p:xfrm>
        <a:graphic>
          <a:graphicData uri="http://schemas.openxmlformats.org/drawingml/2006/table">
            <a:tbl>
              <a:tblPr/>
              <a:tblGrid>
                <a:gridCol w="1783080"/>
                <a:gridCol w="9162288"/>
              </a:tblGrid>
              <a:tr h="1126173">
                <a:tc>
                  <a:txBody>
                    <a:bodyPr/>
                    <a:lstStyle/>
                    <a:p>
                      <a:pPr algn="ctr" latinLnBrk="1" hangingPunct="0">
                        <a:lnSpc>
                          <a:spcPts val="4300"/>
                        </a:lnSpc>
                      </a:pPr>
                      <a:r>
                        <a:rPr lang="en-US" altLang="zh-CN" sz="2800" b="1" i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规模扩大</a:t>
                      </a:r>
                      <a:endParaRPr lang="en-US" altLang="zh-CN" sz="1200" dirty="0"/>
                    </a:p>
                  </a:txBody>
                  <a:tcPr marL="72000" marR="72000" marT="0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 latinLnBrk="1" hangingPunct="0">
                        <a:lnSpc>
                          <a:spcPts val="4400"/>
                        </a:lnSpc>
                      </a:pPr>
                      <a:r>
                        <a:rPr lang="en-US" altLang="zh-CN" sz="2800" b="0" i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1941年6月</a:t>
                      </a:r>
                      <a:r>
                        <a:rPr lang="en-US" altLang="zh-CN" sz="2800" b="0" i="0" spc="-10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，</a:t>
                      </a:r>
                      <a:r>
                        <a:rPr lang="en-US" altLang="zh-CN" sz="2800" b="0" i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德国入侵苏联</a:t>
                      </a:r>
                      <a:r>
                        <a:rPr lang="en-US" altLang="zh-CN" sz="2800" b="0" i="0" spc="-10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。</a:t>
                      </a:r>
                      <a:r>
                        <a:rPr lang="en-US" altLang="zh-CN" sz="2800" b="0" i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同年12月</a:t>
                      </a:r>
                      <a:r>
                        <a:rPr lang="en-US" altLang="zh-CN" sz="2800" b="0" i="0" spc="-10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，</a:t>
                      </a:r>
                      <a:r>
                        <a:rPr lang="en-US" altLang="zh-CN" sz="2800" b="0" i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日本挑起太平洋</a:t>
                      </a:r>
                      <a:endParaRPr lang="en-US" altLang="zh-CN" sz="2800" b="0" i="0">
                        <a:solidFill>
                          <a:srgbClr val="000000"/>
                        </a:solidFill>
                        <a:latin typeface="Times New Roman" panose="02020603050405020304" pitchFamily="34" charset="0"/>
                        <a:ea typeface="微软雅黑" panose="020B0503020204020204" charset="-122"/>
                        <a:cs typeface="Times New Roman" panose="02020603050405020304" pitchFamily="34" charset="-120"/>
                      </a:endParaRPr>
                    </a:p>
                    <a:p>
                      <a:pPr marL="0" lvl="0" indent="0" algn="l" latinLnBrk="1" hangingPunct="0">
                        <a:lnSpc>
                          <a:spcPts val="4200"/>
                        </a:lnSpc>
                      </a:pPr>
                      <a:r>
                        <a:rPr lang="en-US" altLang="zh-CN" sz="2800" b="0" i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战争</a:t>
                      </a:r>
                      <a:r>
                        <a:rPr lang="en-US" altLang="zh-CN" sz="2800" b="0" i="0" spc="-10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，</a:t>
                      </a:r>
                      <a:r>
                        <a:rPr lang="en-US" altLang="zh-CN" sz="2800" b="0" i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美国对日宣战</a:t>
                      </a:r>
                      <a:endParaRPr lang="en-US" altLang="zh-CN" sz="1200" dirty="0"/>
                    </a:p>
                  </a:txBody>
                  <a:tcPr marL="72000" marR="72000" marT="0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6173">
                <a:tc>
                  <a:txBody>
                    <a:bodyPr/>
                    <a:lstStyle/>
                    <a:p>
                      <a:pPr marL="0" indent="0" algn="ctr" latinLnBrk="1" hangingPunct="0">
                        <a:lnSpc>
                          <a:spcPts val="4400"/>
                        </a:lnSpc>
                      </a:pPr>
                      <a:r>
                        <a:rPr lang="en-US" altLang="zh-CN" sz="2800" b="1" i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世界反法</a:t>
                      </a:r>
                      <a:endParaRPr lang="en-US" altLang="zh-CN" sz="2800" b="1" i="0">
                        <a:solidFill>
                          <a:srgbClr val="000000"/>
                        </a:solidFill>
                        <a:latin typeface="Times New Roman" panose="02020603050405020304" pitchFamily="34" charset="0"/>
                        <a:ea typeface="微软雅黑" panose="020B0503020204020204" charset="-122"/>
                        <a:cs typeface="Times New Roman" panose="02020603050405020304" pitchFamily="34" charset="-120"/>
                      </a:endParaRPr>
                    </a:p>
                    <a:p>
                      <a:pPr marL="0" lvl="0" indent="0" algn="ctr" latinLnBrk="1" hangingPunct="0">
                        <a:lnSpc>
                          <a:spcPts val="4300"/>
                        </a:lnSpc>
                      </a:pPr>
                      <a:r>
                        <a:rPr lang="en-US" altLang="zh-CN" sz="2800" b="1" i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西斯同盟</a:t>
                      </a:r>
                      <a:endParaRPr lang="en-US" altLang="zh-CN" sz="1200" dirty="0"/>
                    </a:p>
                  </a:txBody>
                  <a:tcPr marL="72000" marR="72000" marT="0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 latinLnBrk="1" hangingPunct="0">
                        <a:lnSpc>
                          <a:spcPts val="4400"/>
                        </a:lnSpc>
                      </a:pPr>
                      <a:r>
                        <a:rPr lang="en-US" altLang="zh-CN" sz="2800" b="0" i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1942年1月</a:t>
                      </a:r>
                      <a:r>
                        <a:rPr lang="en-US" altLang="zh-CN" sz="2800" b="0" i="0" spc="-10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，</a:t>
                      </a:r>
                      <a:r>
                        <a:rPr lang="en-US" altLang="zh-CN" sz="2800" b="0" i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以美</a:t>
                      </a:r>
                      <a:r>
                        <a:rPr lang="en-US" altLang="zh-CN" sz="2800" b="0" i="0" spc="-10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、</a:t>
                      </a:r>
                      <a:r>
                        <a:rPr lang="en-US" altLang="zh-CN" sz="2800" b="0" i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英</a:t>
                      </a:r>
                      <a:r>
                        <a:rPr lang="en-US" altLang="zh-CN" sz="2800" b="0" i="0" spc="-10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、</a:t>
                      </a:r>
                      <a:r>
                        <a:rPr lang="en-US" altLang="zh-CN" sz="2800" b="0" i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苏</a:t>
                      </a:r>
                      <a:r>
                        <a:rPr lang="en-US" altLang="zh-CN" sz="2800" b="0" i="0" spc="-10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、</a:t>
                      </a:r>
                      <a:r>
                        <a:rPr lang="en-US" altLang="zh-CN" sz="2800" b="0" i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中为首的26国签署</a:t>
                      </a:r>
                      <a:r>
                        <a:rPr lang="en-US" altLang="zh-CN" sz="2800" b="0" i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《联合国</a:t>
                      </a:r>
                      <a:endParaRPr lang="en-US" altLang="zh-CN" sz="2800" b="0" i="0">
                        <a:solidFill>
                          <a:srgbClr val="000000"/>
                        </a:solidFill>
                        <a:latin typeface="Times New Roman" panose="02020603050405020304" pitchFamily="34" charset="0"/>
                        <a:ea typeface="微软雅黑" panose="020B0503020204020204" charset="-122"/>
                        <a:cs typeface="Times New Roman" panose="02020603050405020304" pitchFamily="34" charset="-120"/>
                      </a:endParaRPr>
                    </a:p>
                    <a:p>
                      <a:pPr marL="0" lvl="0" indent="0" algn="l" latinLnBrk="1" hangingPunct="0">
                        <a:lnSpc>
                          <a:spcPts val="4200"/>
                        </a:lnSpc>
                      </a:pPr>
                      <a:r>
                        <a:rPr lang="en-US" altLang="zh-CN" sz="2800" b="0" i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家宣言</a:t>
                      </a:r>
                      <a:r>
                        <a:rPr lang="en-US" altLang="zh-CN" sz="2800" b="0" i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》</a:t>
                      </a:r>
                      <a:r>
                        <a:rPr lang="en-US" altLang="zh-CN" sz="2800" b="0" i="0" spc="-10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，</a:t>
                      </a:r>
                      <a:r>
                        <a:rPr lang="en-US" altLang="zh-CN" sz="2800" b="0" i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建立世界反法西斯同盟</a:t>
                      </a:r>
                      <a:endParaRPr lang="en-US" altLang="zh-CN" sz="1200" dirty="0"/>
                    </a:p>
                  </a:txBody>
                  <a:tcPr marL="72000" marR="72000" marT="0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6173">
                <a:tc>
                  <a:txBody>
                    <a:bodyPr/>
                    <a:lstStyle/>
                    <a:p>
                      <a:pPr algn="ctr" latinLnBrk="1" hangingPunct="0">
                        <a:lnSpc>
                          <a:spcPts val="4300"/>
                        </a:lnSpc>
                      </a:pPr>
                      <a:r>
                        <a:rPr lang="en-US" altLang="zh-CN" sz="2800" b="1" i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结束</a:t>
                      </a:r>
                      <a:endParaRPr lang="en-US" altLang="zh-CN" sz="1200" dirty="0"/>
                    </a:p>
                  </a:txBody>
                  <a:tcPr marL="72000" marR="72000" marT="0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 latinLnBrk="1" hangingPunct="0">
                        <a:lnSpc>
                          <a:spcPts val="4400"/>
                        </a:lnSpc>
                      </a:pPr>
                      <a:r>
                        <a:rPr lang="en-US" altLang="zh-CN" sz="2800" b="0" i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1945年5月8日</a:t>
                      </a:r>
                      <a:r>
                        <a:rPr lang="en-US" altLang="zh-CN" sz="2800" b="0" i="0" spc="-10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，</a:t>
                      </a:r>
                      <a:r>
                        <a:rPr lang="en-US" altLang="zh-CN" sz="2800" b="0" i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德国投降</a:t>
                      </a:r>
                      <a:r>
                        <a:rPr lang="en-US" altLang="zh-CN" sz="2800" b="0" i="0" spc="-10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；</a:t>
                      </a:r>
                      <a:r>
                        <a:rPr lang="en-US" altLang="zh-CN" sz="2800" b="0" i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9月2日</a:t>
                      </a:r>
                      <a:r>
                        <a:rPr lang="en-US" altLang="zh-CN" sz="2800" b="0" i="0" spc="-10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，</a:t>
                      </a:r>
                      <a:r>
                        <a:rPr lang="en-US" altLang="zh-CN" sz="2800" b="0" i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日本签署无条件投降</a:t>
                      </a:r>
                      <a:endParaRPr lang="en-US" altLang="zh-CN" sz="2800" b="0" i="0">
                        <a:solidFill>
                          <a:srgbClr val="000000"/>
                        </a:solidFill>
                        <a:latin typeface="Times New Roman" panose="02020603050405020304" pitchFamily="34" charset="0"/>
                        <a:ea typeface="微软雅黑" panose="020B0503020204020204" charset="-122"/>
                        <a:cs typeface="Times New Roman" panose="02020603050405020304" pitchFamily="34" charset="-120"/>
                      </a:endParaRPr>
                    </a:p>
                    <a:p>
                      <a:pPr marL="0" lvl="0" indent="0" algn="l" latinLnBrk="1" hangingPunct="0">
                        <a:lnSpc>
                          <a:spcPts val="4200"/>
                        </a:lnSpc>
                      </a:pPr>
                      <a:r>
                        <a:rPr lang="en-US" altLang="zh-CN" sz="2800" b="0" i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书</a:t>
                      </a:r>
                      <a:endParaRPr lang="en-US" altLang="zh-CN" sz="1200" dirty="0"/>
                    </a:p>
                  </a:txBody>
                  <a:tcPr marL="72000" marR="72000" marT="0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P_4_BD#b95ba0f26?colgroup=4,24&amp;pid=9dc2bfcee&amp;color=0,0,0&amp;mp=1&amp;vtp=1&amp;bt=1&amp;bbb=1"/>
          <p:cNvSpPr txBox="1"/>
          <p:nvPr/>
        </p:nvSpPr>
        <p:spPr>
          <a:xfrm>
            <a:off x="10839871" y="484632"/>
            <a:ext cx="718145" cy="583878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zh-CN" altLang="en-US" sz="2800">
                <a:latin typeface="Times New Roman" panose="02020603050405020304" pitchFamily="34" charset="0"/>
              </a:rPr>
              <a:t>续表</a:t>
            </a:r>
            <a:endParaRPr lang="zh-CN" altLang="en-US" sz="2800">
              <a:latin typeface="Times New Roman" panose="02020603050405020304" pitchFamily="34" charset="0"/>
            </a:endParaRPr>
          </a:p>
        </p:txBody>
      </p:sp>
    </p:spTree>
  </p:cSld>
  <p:clrMapOvr>
    <a:masterClrMapping/>
  </p:clrMapOvr>
  <p:transition>
    <p:split dir="in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P_4_BD#b95ba0f26?colgroup=4,24&amp;pid=9dc2bfcee&amp;color=0,0,0&amp;mp=1&amp;vtp=1&amp;bt=1&amp;bbb=1&amp;hb=1"/>
          <p:cNvGraphicFramePr>
            <a:graphicFrameLocks noGrp="1"/>
          </p:cNvGraphicFramePr>
          <p:nvPr/>
        </p:nvGraphicFramePr>
        <p:xfrm>
          <a:off x="612648" y="1189990"/>
          <a:ext cx="10945368" cy="2828481"/>
        </p:xfrm>
        <a:graphic>
          <a:graphicData uri="http://schemas.openxmlformats.org/drawingml/2006/table">
            <a:tbl>
              <a:tblPr/>
              <a:tblGrid>
                <a:gridCol w="1783080"/>
                <a:gridCol w="9162288"/>
              </a:tblGrid>
              <a:tr h="2828481">
                <a:tc>
                  <a:txBody>
                    <a:bodyPr/>
                    <a:lstStyle/>
                    <a:p>
                      <a:pPr algn="ctr" latinLnBrk="1" hangingPunct="0">
                        <a:lnSpc>
                          <a:spcPts val="4300"/>
                        </a:lnSpc>
                      </a:pPr>
                      <a:r>
                        <a:rPr lang="en-US" altLang="zh-CN" sz="2800" b="1" i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影响</a:t>
                      </a:r>
                      <a:endParaRPr lang="en-US" altLang="zh-CN" sz="1200" dirty="0"/>
                    </a:p>
                  </a:txBody>
                  <a:tcPr marL="72000" marR="72000" marT="0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 latinLnBrk="1" hangingPunct="0">
                        <a:lnSpc>
                          <a:spcPts val="4400"/>
                        </a:lnSpc>
                      </a:pPr>
                      <a:r>
                        <a:rPr lang="en-US" altLang="zh-CN" sz="2800" b="0" i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（1）欧洲：遭受致命打击</a:t>
                      </a:r>
                      <a:r>
                        <a:rPr lang="en-US" altLang="zh-CN" sz="2800" b="0" i="0" spc="-10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，</a:t>
                      </a:r>
                      <a:r>
                        <a:rPr lang="en-US" altLang="zh-CN" sz="2800" b="0" i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各国国力严重消耗</a:t>
                      </a:r>
                      <a:endParaRPr lang="en-US" altLang="zh-CN" sz="1200" dirty="0"/>
                    </a:p>
                    <a:p>
                      <a:pPr marL="0" indent="0" algn="l" latinLnBrk="1" hangingPunct="0">
                        <a:lnSpc>
                          <a:spcPts val="4400"/>
                        </a:lnSpc>
                      </a:pPr>
                      <a:r>
                        <a:rPr lang="en-US" altLang="zh-CN" sz="2800" b="0" i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（</a:t>
                      </a:r>
                      <a:r>
                        <a:rPr lang="en-US" altLang="zh-CN" sz="2800" b="0" i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2）美国：成为世界第一经济</a:t>
                      </a:r>
                      <a:r>
                        <a:rPr lang="en-US" altLang="zh-CN" sz="2800" b="0" i="0" spc="-10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、</a:t>
                      </a:r>
                      <a:r>
                        <a:rPr lang="en-US" altLang="zh-CN" sz="2800" b="0" i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政治和军事强国</a:t>
                      </a:r>
                      <a:endParaRPr lang="en-US" altLang="zh-CN" sz="1200" dirty="0"/>
                    </a:p>
                    <a:p>
                      <a:pPr marL="0" indent="0" algn="l" latinLnBrk="1" hangingPunct="0">
                        <a:lnSpc>
                          <a:spcPts val="4400"/>
                        </a:lnSpc>
                      </a:pPr>
                      <a:r>
                        <a:rPr lang="en-US" altLang="zh-CN" sz="2800" b="0" i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（</a:t>
                      </a:r>
                      <a:r>
                        <a:rPr lang="en-US" altLang="zh-CN" sz="2800" b="0" i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3）苏联：因在战争中的巨大贡献而赢得很高威望</a:t>
                      </a:r>
                      <a:endParaRPr lang="en-US" altLang="zh-CN" sz="1200" dirty="0"/>
                    </a:p>
                    <a:p>
                      <a:pPr marL="0" indent="0" algn="l" latinLnBrk="1" hangingPunct="0">
                        <a:lnSpc>
                          <a:spcPts val="4400"/>
                        </a:lnSpc>
                      </a:pPr>
                      <a:r>
                        <a:rPr lang="en-US" altLang="zh-CN" sz="2800" b="0" i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（</a:t>
                      </a:r>
                      <a:r>
                        <a:rPr lang="en-US" altLang="zh-CN" sz="2800" b="0" i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4）国际格局</a:t>
                      </a:r>
                      <a:r>
                        <a:rPr lang="en-US" altLang="zh-CN" sz="2800" b="0" i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：二战的结束成为从欧洲中心走向美苏对</a:t>
                      </a:r>
                      <a:endParaRPr lang="en-US" altLang="zh-CN" sz="2800" b="0" i="0">
                        <a:solidFill>
                          <a:srgbClr val="000000"/>
                        </a:solidFill>
                        <a:latin typeface="Times New Roman" panose="02020603050405020304" pitchFamily="34" charset="0"/>
                        <a:ea typeface="微软雅黑" panose="020B0503020204020204" charset="-122"/>
                        <a:cs typeface="Times New Roman" panose="02020603050405020304" pitchFamily="34" charset="-120"/>
                      </a:endParaRPr>
                    </a:p>
                    <a:p>
                      <a:pPr marL="0" lvl="0" indent="0" algn="l" latinLnBrk="1" hangingPunct="0">
                        <a:lnSpc>
                          <a:spcPts val="4200"/>
                        </a:lnSpc>
                      </a:pPr>
                      <a:r>
                        <a:rPr lang="en-US" altLang="zh-CN" sz="2800" b="0" i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峙的两极格局的真正转折点</a:t>
                      </a:r>
                      <a:endParaRPr lang="en-US" altLang="zh-CN" sz="1200" dirty="0"/>
                    </a:p>
                  </a:txBody>
                  <a:tcPr marL="72000" marR="72000" marT="0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P_4_BD#b95ba0f26?colgroup=4,24&amp;pid=9dc2bfcee&amp;color=0,0,0&amp;mp=1&amp;vtp=1&amp;bt=1&amp;bbb=1"/>
          <p:cNvSpPr txBox="1"/>
          <p:nvPr/>
        </p:nvSpPr>
        <p:spPr>
          <a:xfrm>
            <a:off x="10839871" y="484632"/>
            <a:ext cx="718145" cy="583878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zh-CN" altLang="en-US" sz="2800">
                <a:latin typeface="Times New Roman" panose="02020603050405020304" pitchFamily="34" charset="0"/>
              </a:rPr>
              <a:t>续表</a:t>
            </a:r>
            <a:endParaRPr lang="zh-CN" altLang="en-US" sz="2800">
              <a:latin typeface="Times New Roman" panose="02020603050405020304" pitchFamily="34" charset="0"/>
            </a:endParaRPr>
          </a:p>
        </p:txBody>
      </p:sp>
    </p:spTree>
  </p:cSld>
  <p:clrMapOvr>
    <a:masterClrMapping/>
  </p:clrMapOvr>
  <p:transition>
    <p:split dir="in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_4#b95ba0f26?sp=1&amp;pid=9dc2bfcee&amp;color=0,0,0&amp;vtp=1&amp;bt=1&amp;bbb=1"/>
          <p:cNvSpPr/>
          <p:nvPr/>
        </p:nvSpPr>
        <p:spPr>
          <a:xfrm>
            <a:off x="612648" y="486000"/>
            <a:ext cx="10963656" cy="567817"/>
          </a:xfrm>
          <a:prstGeom prst="rect">
            <a:avLst/>
          </a:prstGeom>
          <a:noFill/>
        </p:spPr>
        <p:txBody>
          <a:bodyPr wrap="none" lIns="0" tIns="0" rIns="0" bIns="0" rtlCol="0" anchor="t"/>
          <a:lstStyle/>
          <a:p>
            <a:pPr algn="l" latinLnBrk="1">
              <a:lnSpc>
                <a:spcPts val="5000"/>
              </a:lnSpc>
            </a:pPr>
            <a:r>
              <a:rPr lang="en-US" altLang="zh-CN" sz="2800" b="1" i="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2.战后国际秩序的建立</a:t>
            </a:r>
            <a:endParaRPr lang="en-US" altLang="zh-CN" sz="2800" dirty="0"/>
          </a:p>
        </p:txBody>
      </p:sp>
      <p:graphicFrame>
        <p:nvGraphicFramePr>
          <p:cNvPr id="16" name="P_4_BD#b95ba0f26?colgroup=3,2,23&amp;pid=9dc2bfcee&amp;color=0,0,0&amp;vtp=1&amp;bbb=1&amp;hb=1"/>
          <p:cNvGraphicFramePr>
            <a:graphicFrameLocks noGrp="1"/>
          </p:cNvGraphicFramePr>
          <p:nvPr/>
        </p:nvGraphicFramePr>
        <p:xfrm>
          <a:off x="612648" y="1190342"/>
          <a:ext cx="10945368" cy="4483990"/>
        </p:xfrm>
        <a:graphic>
          <a:graphicData uri="http://schemas.openxmlformats.org/drawingml/2006/table">
            <a:tbl>
              <a:tblPr/>
              <a:tblGrid>
                <a:gridCol w="1353312"/>
                <a:gridCol w="960120"/>
                <a:gridCol w="8631936"/>
              </a:tblGrid>
              <a:tr h="2235645">
                <a:tc rowSpan="2">
                  <a:txBody>
                    <a:bodyPr/>
                    <a:lstStyle/>
                    <a:p>
                      <a:pPr marL="0" indent="0" algn="ctr" latinLnBrk="1" hangingPunct="0">
                        <a:lnSpc>
                          <a:spcPts val="4400"/>
                        </a:lnSpc>
                      </a:pPr>
                      <a:r>
                        <a:rPr lang="en-US" altLang="zh-CN" sz="2800" b="1" i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雅尔塔</a:t>
                      </a:r>
                      <a:endParaRPr lang="en-US" altLang="zh-CN" sz="2800" b="1" i="0">
                        <a:solidFill>
                          <a:srgbClr val="000000"/>
                        </a:solidFill>
                        <a:latin typeface="Times New Roman" panose="02020603050405020304" pitchFamily="34" charset="0"/>
                        <a:ea typeface="微软雅黑" panose="020B0503020204020204" charset="-122"/>
                        <a:cs typeface="Times New Roman" panose="02020603050405020304" pitchFamily="34" charset="-120"/>
                      </a:endParaRPr>
                    </a:p>
                    <a:p>
                      <a:pPr marL="0" lvl="0" indent="0" algn="ctr" latinLnBrk="1" hangingPunct="0">
                        <a:lnSpc>
                          <a:spcPts val="4200"/>
                        </a:lnSpc>
                      </a:pPr>
                      <a:r>
                        <a:rPr lang="en-US" altLang="zh-CN" sz="2800" b="1" i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体系</a:t>
                      </a:r>
                      <a:endParaRPr lang="en-US" altLang="zh-CN" sz="1200" dirty="0"/>
                    </a:p>
                  </a:txBody>
                  <a:tcPr marL="72000" marR="72000" marT="0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 hangingPunct="0">
                        <a:lnSpc>
                          <a:spcPts val="4200"/>
                        </a:lnSpc>
                      </a:pPr>
                      <a:r>
                        <a:rPr lang="en-US" altLang="zh-CN" sz="2800" b="0" i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内容</a:t>
                      </a:r>
                      <a:endParaRPr lang="en-US" altLang="zh-CN" sz="1200" dirty="0"/>
                    </a:p>
                  </a:txBody>
                  <a:tcPr marL="72000" marR="72000" marT="0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 latinLnBrk="1" hangingPunct="0">
                        <a:lnSpc>
                          <a:spcPts val="4400"/>
                        </a:lnSpc>
                      </a:pPr>
                      <a:r>
                        <a:rPr lang="en-US" altLang="zh-CN" sz="2800" b="0" i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重新确定欧亚国家的版图</a:t>
                      </a:r>
                      <a:r>
                        <a:rPr lang="en-US" altLang="zh-CN" sz="2800" b="0" i="0" spc="-10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；</a:t>
                      </a:r>
                      <a:r>
                        <a:rPr lang="en-US" altLang="zh-CN" sz="2800" b="0" i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审判战犯</a:t>
                      </a:r>
                      <a:r>
                        <a:rPr lang="en-US" altLang="zh-CN" sz="2800" b="0" i="0" spc="-10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，</a:t>
                      </a:r>
                      <a:r>
                        <a:rPr lang="en-US" altLang="zh-CN" sz="2800" b="0" i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肃清法西斯主</a:t>
                      </a:r>
                      <a:endParaRPr lang="en-US" altLang="zh-CN" sz="2800" b="0" i="0">
                        <a:solidFill>
                          <a:srgbClr val="000000"/>
                        </a:solidFill>
                        <a:latin typeface="Times New Roman" panose="02020603050405020304" pitchFamily="34" charset="0"/>
                        <a:ea typeface="微软雅黑" panose="020B0503020204020204" charset="-122"/>
                        <a:cs typeface="Times New Roman" panose="02020603050405020304" pitchFamily="34" charset="-120"/>
                      </a:endParaRPr>
                    </a:p>
                    <a:p>
                      <a:pPr marL="0" indent="0" algn="l" latinLnBrk="1" hangingPunct="0">
                        <a:lnSpc>
                          <a:spcPts val="4400"/>
                        </a:lnSpc>
                      </a:pPr>
                      <a:r>
                        <a:rPr lang="en-US" altLang="zh-CN" sz="2800" b="0" i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义和军国主义</a:t>
                      </a:r>
                      <a:r>
                        <a:rPr lang="en-US" altLang="zh-CN" sz="2800" b="0" i="0" spc="-10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；</a:t>
                      </a:r>
                      <a:r>
                        <a:rPr lang="en-US" altLang="zh-CN" sz="2800" b="0" i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托管德</a:t>
                      </a:r>
                      <a:r>
                        <a:rPr lang="en-US" altLang="zh-CN" sz="2800" b="0" i="0" spc="-10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、</a:t>
                      </a:r>
                      <a:r>
                        <a:rPr lang="en-US" altLang="zh-CN" sz="2800" b="0" i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日</a:t>
                      </a:r>
                      <a:r>
                        <a:rPr lang="en-US" altLang="zh-CN" sz="2800" b="0" i="0" spc="-10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、</a:t>
                      </a:r>
                      <a:r>
                        <a:rPr lang="en-US" altLang="zh-CN" sz="2800" b="0" i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意的殖民地及国联的委</a:t>
                      </a:r>
                      <a:endParaRPr lang="en-US" altLang="zh-CN" sz="2800" b="0" i="0">
                        <a:solidFill>
                          <a:srgbClr val="000000"/>
                        </a:solidFill>
                        <a:latin typeface="Times New Roman" panose="02020603050405020304" pitchFamily="34" charset="0"/>
                        <a:ea typeface="微软雅黑" panose="020B0503020204020204" charset="-122"/>
                        <a:cs typeface="Times New Roman" panose="02020603050405020304" pitchFamily="34" charset="-120"/>
                      </a:endParaRPr>
                    </a:p>
                    <a:p>
                      <a:pPr marL="0" indent="0" algn="l" latinLnBrk="1" hangingPunct="0">
                        <a:lnSpc>
                          <a:spcPts val="4400"/>
                        </a:lnSpc>
                      </a:pPr>
                      <a:r>
                        <a:rPr lang="en-US" altLang="zh-CN" sz="2800" b="0" i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任统治地</a:t>
                      </a:r>
                      <a:r>
                        <a:rPr lang="en-US" altLang="zh-CN" sz="2800" b="0" i="0" spc="-10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，</a:t>
                      </a:r>
                      <a:r>
                        <a:rPr lang="en-US" altLang="zh-CN" sz="2800" b="0" i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原则上承认被压迫民族的独立权利</a:t>
                      </a:r>
                      <a:r>
                        <a:rPr lang="en-US" altLang="zh-CN" sz="2800" b="0" i="0" spc="-10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；</a:t>
                      </a:r>
                      <a:r>
                        <a:rPr lang="en-US" altLang="zh-CN" sz="2800" b="0" i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成立</a:t>
                      </a:r>
                      <a:endParaRPr lang="en-US" altLang="zh-CN" sz="2800" b="0" i="0">
                        <a:solidFill>
                          <a:srgbClr val="000000"/>
                        </a:solidFill>
                        <a:latin typeface="Times New Roman" panose="02020603050405020304" pitchFamily="34" charset="0"/>
                        <a:ea typeface="微软雅黑" panose="020B0503020204020204" charset="-122"/>
                        <a:cs typeface="Times New Roman" panose="02020603050405020304" pitchFamily="34" charset="-120"/>
                      </a:endParaRPr>
                    </a:p>
                    <a:p>
                      <a:pPr marL="0" lvl="0" indent="0" algn="l" latinLnBrk="1" hangingPunct="0">
                        <a:lnSpc>
                          <a:spcPts val="4200"/>
                        </a:lnSpc>
                      </a:pPr>
                      <a:r>
                        <a:rPr lang="en-US" altLang="zh-CN" sz="2800" b="0" i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联合国</a:t>
                      </a:r>
                      <a:r>
                        <a:rPr lang="en-US" altLang="zh-CN" sz="2800" b="0" i="0" spc="-10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；</a:t>
                      </a:r>
                      <a:r>
                        <a:rPr lang="en-US" altLang="zh-CN" sz="2800" b="0" i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等</a:t>
                      </a:r>
                      <a:endParaRPr lang="en-US" altLang="zh-CN" sz="1200" dirty="0"/>
                    </a:p>
                  </a:txBody>
                  <a:tcPr marL="72000" marR="72000" marT="0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8345">
                <a:tc vMerge="1">
                  <a:tcPr/>
                </a:tc>
                <a:tc>
                  <a:txBody>
                    <a:bodyPr/>
                    <a:lstStyle/>
                    <a:p>
                      <a:pPr algn="ctr" latinLnBrk="1" hangingPunct="0">
                        <a:lnSpc>
                          <a:spcPts val="4200"/>
                        </a:lnSpc>
                      </a:pPr>
                      <a:r>
                        <a:rPr lang="en-US" altLang="zh-CN" sz="2800" b="0" i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评价</a:t>
                      </a:r>
                      <a:endParaRPr lang="en-US" altLang="zh-CN" sz="1200" dirty="0"/>
                    </a:p>
                  </a:txBody>
                  <a:tcPr marL="72000" marR="72000" marT="0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 latinLnBrk="1" hangingPunct="0">
                        <a:lnSpc>
                          <a:spcPts val="4400"/>
                        </a:lnSpc>
                      </a:pPr>
                      <a:r>
                        <a:rPr lang="en-US" altLang="zh-CN" sz="2800" b="0" i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（1）积极：以建立和维护世界和平为主要目标</a:t>
                      </a:r>
                      <a:r>
                        <a:rPr lang="en-US" altLang="zh-CN" sz="2800" b="0" i="0" spc="-10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，</a:t>
                      </a:r>
                      <a:r>
                        <a:rPr lang="en-US" altLang="zh-CN" sz="2800" b="0" i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提倡</a:t>
                      </a:r>
                      <a:endParaRPr lang="en-US" altLang="zh-CN" sz="2800" b="0" i="0">
                        <a:solidFill>
                          <a:srgbClr val="000000"/>
                        </a:solidFill>
                        <a:latin typeface="Times New Roman" panose="02020603050405020304" pitchFamily="34" charset="0"/>
                        <a:ea typeface="微软雅黑" panose="020B0503020204020204" charset="-122"/>
                        <a:cs typeface="Times New Roman" panose="02020603050405020304" pitchFamily="34" charset="-120"/>
                      </a:endParaRPr>
                    </a:p>
                    <a:p>
                      <a:pPr marL="0" indent="0" algn="l" latinLnBrk="1" hangingPunct="0">
                        <a:lnSpc>
                          <a:spcPts val="4400"/>
                        </a:lnSpc>
                      </a:pPr>
                      <a:r>
                        <a:rPr lang="en-US" altLang="zh-CN" sz="2800" b="0" i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不同社会制度国家之间的共处与合作</a:t>
                      </a:r>
                      <a:endParaRPr lang="en-US" altLang="zh-CN" sz="1200" dirty="0"/>
                    </a:p>
                    <a:p>
                      <a:pPr marL="0" indent="0" algn="l" latinLnBrk="1" hangingPunct="0">
                        <a:lnSpc>
                          <a:spcPts val="4400"/>
                        </a:lnSpc>
                      </a:pPr>
                      <a:r>
                        <a:rPr lang="en-US" altLang="zh-CN" sz="2800" b="0" i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（</a:t>
                      </a:r>
                      <a:r>
                        <a:rPr lang="en-US" altLang="zh-CN" sz="2800" b="0" i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2）消极：大国相互妥协的产物</a:t>
                      </a:r>
                      <a:r>
                        <a:rPr lang="en-US" altLang="zh-CN" sz="2800" b="0" i="0" spc="-10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，</a:t>
                      </a:r>
                      <a:r>
                        <a:rPr lang="en-US" altLang="zh-CN" sz="2800" b="0" i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带有明显的强权政</a:t>
                      </a:r>
                      <a:endParaRPr lang="en-US" altLang="zh-CN" sz="2800" b="0" i="0">
                        <a:solidFill>
                          <a:srgbClr val="000000"/>
                        </a:solidFill>
                        <a:latin typeface="Times New Roman" panose="02020603050405020304" pitchFamily="34" charset="0"/>
                        <a:ea typeface="微软雅黑" panose="020B0503020204020204" charset="-122"/>
                        <a:cs typeface="Times New Roman" panose="02020603050405020304" pitchFamily="34" charset="-120"/>
                      </a:endParaRPr>
                    </a:p>
                    <a:p>
                      <a:pPr marL="0" lvl="0" indent="0" algn="l" latinLnBrk="1" hangingPunct="0">
                        <a:lnSpc>
                          <a:spcPts val="4200"/>
                        </a:lnSpc>
                      </a:pPr>
                      <a:r>
                        <a:rPr lang="en-US" altLang="zh-CN" sz="2800" b="0" i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治色彩</a:t>
                      </a:r>
                      <a:endParaRPr lang="en-US" altLang="zh-CN" sz="1200" dirty="0"/>
                    </a:p>
                  </a:txBody>
                  <a:tcPr marL="72000" marR="72000" marT="0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split dir="in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" name="P_4_BD#b95ba0f26?colgroup=3,2,23&amp;pid=9dc2bfcee&amp;color=0,0,0&amp;mp=1&amp;vtp=1&amp;bt=1&amp;bbb=1&amp;hb=1"/>
          <p:cNvGraphicFramePr>
            <a:graphicFrameLocks noGrp="1"/>
          </p:cNvGraphicFramePr>
          <p:nvPr/>
        </p:nvGraphicFramePr>
        <p:xfrm>
          <a:off x="612648" y="1189990"/>
          <a:ext cx="10945368" cy="2252346"/>
        </p:xfrm>
        <a:graphic>
          <a:graphicData uri="http://schemas.openxmlformats.org/drawingml/2006/table">
            <a:tbl>
              <a:tblPr/>
              <a:tblGrid>
                <a:gridCol w="1353312"/>
                <a:gridCol w="960120"/>
                <a:gridCol w="8631936"/>
              </a:tblGrid>
              <a:tr h="1126173">
                <a:tc rowSpan="2">
                  <a:txBody>
                    <a:bodyPr/>
                    <a:lstStyle/>
                    <a:p>
                      <a:pPr algn="ctr" latinLnBrk="1" hangingPunct="0">
                        <a:lnSpc>
                          <a:spcPts val="4200"/>
                        </a:lnSpc>
                      </a:pPr>
                      <a:r>
                        <a:rPr lang="en-US" altLang="zh-CN" sz="2800" b="1" i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联合国</a:t>
                      </a:r>
                      <a:endParaRPr lang="en-US" altLang="zh-CN" sz="1200" dirty="0"/>
                    </a:p>
                  </a:txBody>
                  <a:tcPr marL="72000" marR="72000" marT="0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 hangingPunct="0">
                        <a:lnSpc>
                          <a:spcPts val="4200"/>
                        </a:lnSpc>
                      </a:pPr>
                      <a:r>
                        <a:rPr lang="en-US" altLang="zh-CN" sz="2800" b="0" i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宗旨</a:t>
                      </a:r>
                      <a:endParaRPr lang="en-US" altLang="zh-CN" sz="1200" dirty="0"/>
                    </a:p>
                  </a:txBody>
                  <a:tcPr marL="72000" marR="72000" marT="0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 latinLnBrk="1" hangingPunct="0">
                        <a:lnSpc>
                          <a:spcPts val="4400"/>
                        </a:lnSpc>
                      </a:pPr>
                      <a:r>
                        <a:rPr lang="en-US" altLang="zh-CN" sz="2800" b="0" i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维护国际和平与安全</a:t>
                      </a:r>
                      <a:r>
                        <a:rPr lang="en-US" altLang="zh-CN" sz="2800" b="0" i="0" spc="-10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，</a:t>
                      </a:r>
                      <a:r>
                        <a:rPr lang="en-US" altLang="zh-CN" sz="2800" b="0" i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加强国际合作</a:t>
                      </a:r>
                      <a:r>
                        <a:rPr lang="en-US" altLang="zh-CN" sz="2800" b="0" i="0" spc="-10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，</a:t>
                      </a:r>
                      <a:r>
                        <a:rPr lang="en-US" altLang="zh-CN" sz="2800" b="0" i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促进全球经济</a:t>
                      </a:r>
                      <a:endParaRPr lang="en-US" altLang="zh-CN" sz="2800" b="0" i="0">
                        <a:solidFill>
                          <a:srgbClr val="000000"/>
                        </a:solidFill>
                        <a:latin typeface="Times New Roman" panose="02020603050405020304" pitchFamily="34" charset="0"/>
                        <a:ea typeface="微软雅黑" panose="020B0503020204020204" charset="-122"/>
                        <a:cs typeface="Times New Roman" panose="02020603050405020304" pitchFamily="34" charset="-120"/>
                      </a:endParaRPr>
                    </a:p>
                    <a:p>
                      <a:pPr marL="0" lvl="0" indent="0" algn="l" latinLnBrk="1" hangingPunct="0">
                        <a:lnSpc>
                          <a:spcPts val="4200"/>
                        </a:lnSpc>
                      </a:pPr>
                      <a:r>
                        <a:rPr lang="en-US" altLang="zh-CN" sz="2800" b="0" i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社会发展</a:t>
                      </a:r>
                      <a:endParaRPr lang="en-US" altLang="zh-CN" sz="1200" dirty="0"/>
                    </a:p>
                  </a:txBody>
                  <a:tcPr marL="72000" marR="72000" marT="0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6173">
                <a:tc vMerge="1">
                  <a:tcPr/>
                </a:tc>
                <a:tc>
                  <a:txBody>
                    <a:bodyPr/>
                    <a:lstStyle/>
                    <a:p>
                      <a:pPr algn="ctr" latinLnBrk="1" hangingPunct="0">
                        <a:lnSpc>
                          <a:spcPts val="4200"/>
                        </a:lnSpc>
                      </a:pPr>
                      <a:r>
                        <a:rPr lang="en-US" altLang="zh-CN" sz="2800" b="0" i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作用</a:t>
                      </a:r>
                      <a:endParaRPr lang="en-US" altLang="zh-CN" sz="1200" dirty="0"/>
                    </a:p>
                  </a:txBody>
                  <a:tcPr marL="72000" marR="72000" marT="0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 latinLnBrk="1" hangingPunct="0">
                        <a:lnSpc>
                          <a:spcPts val="4400"/>
                        </a:lnSpc>
                      </a:pPr>
                      <a:r>
                        <a:rPr lang="en-US" altLang="zh-CN" sz="2800" b="0" i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采用“大国一致”原则</a:t>
                      </a:r>
                      <a:r>
                        <a:rPr lang="en-US" altLang="zh-CN" sz="2800" b="0" i="0" spc="-10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，</a:t>
                      </a:r>
                      <a:r>
                        <a:rPr lang="en-US" altLang="zh-CN" sz="2800" b="0" i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使和平解决争端和制裁侵略具</a:t>
                      </a:r>
                      <a:endParaRPr lang="en-US" altLang="zh-CN" sz="2800" b="0" i="0">
                        <a:solidFill>
                          <a:srgbClr val="000000"/>
                        </a:solidFill>
                        <a:latin typeface="Times New Roman" panose="02020603050405020304" pitchFamily="34" charset="0"/>
                        <a:ea typeface="微软雅黑" panose="020B0503020204020204" charset="-122"/>
                        <a:cs typeface="Times New Roman" panose="02020603050405020304" pitchFamily="34" charset="-120"/>
                      </a:endParaRPr>
                    </a:p>
                    <a:p>
                      <a:pPr marL="0" lvl="0" indent="0" algn="l" latinLnBrk="1" hangingPunct="0">
                        <a:lnSpc>
                          <a:spcPts val="4200"/>
                        </a:lnSpc>
                      </a:pPr>
                      <a:r>
                        <a:rPr lang="en-US" altLang="zh-CN" sz="2800" b="0" i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有更强的可操作性</a:t>
                      </a:r>
                      <a:endParaRPr lang="en-US" altLang="zh-CN" sz="1200" dirty="0"/>
                    </a:p>
                  </a:txBody>
                  <a:tcPr marL="72000" marR="72000" marT="0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P_4_BD#b95ba0f26?colgroup=3,2,23&amp;pid=9dc2bfcee&amp;color=0,0,0&amp;mp=1&amp;vtp=1&amp;bt=1&amp;bbb=1"/>
          <p:cNvSpPr txBox="1"/>
          <p:nvPr/>
        </p:nvSpPr>
        <p:spPr>
          <a:xfrm>
            <a:off x="10839871" y="484632"/>
            <a:ext cx="718145" cy="583878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zh-CN" altLang="en-US" sz="2800">
                <a:latin typeface="Times New Roman" panose="02020603050405020304" pitchFamily="34" charset="0"/>
              </a:rPr>
              <a:t>续表</a:t>
            </a:r>
            <a:endParaRPr lang="zh-CN" altLang="en-US" sz="2800">
              <a:latin typeface="Times New Roman" panose="02020603050405020304" pitchFamily="34" charset="0"/>
            </a:endParaRPr>
          </a:p>
        </p:txBody>
      </p:sp>
    </p:spTree>
  </p:cSld>
  <p:clrMapOvr>
    <a:masterClrMapping/>
  </p:clrMapOvr>
  <p:transition>
    <p:split dir="in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_3_BD#94583d7ea?sp=1&amp;pid=3a3a4b025&amp;color=0,0,0&amp;vtp=1&amp;bt=1&amp;bbb=1"/>
          <p:cNvSpPr/>
          <p:nvPr/>
        </p:nvSpPr>
        <p:spPr>
          <a:xfrm>
            <a:off x="612648" y="484632"/>
            <a:ext cx="10963656" cy="1041400"/>
          </a:xfrm>
          <a:prstGeom prst="rect">
            <a:avLst/>
          </a:prstGeom>
          <a:noFill/>
        </p:spPr>
        <p:txBody>
          <a:bodyPr wrap="none" lIns="0" tIns="0" rIns="0" bIns="0" rtlCol="0" anchor="t"/>
          <a:lstStyle/>
          <a:p>
            <a:pPr algn="l" latinLnBrk="1">
              <a:lnSpc>
                <a:spcPts val="5300"/>
              </a:lnSpc>
            </a:pPr>
            <a:r>
              <a:rPr lang="en-US" altLang="zh-CN" sz="3000" b="1" i="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三、从两极格局到多极化趋势</a:t>
            </a:r>
            <a:endParaRPr lang="en-US" altLang="zh-CN" sz="3000" dirty="0"/>
          </a:p>
        </p:txBody>
      </p:sp>
      <p:graphicFrame>
        <p:nvGraphicFramePr>
          <p:cNvPr id="18" name="P_4_BD#096db6934?colgroup=4,25&amp;pid=94583d7ea&amp;color=0,0,0&amp;vtp=1&amp;bbb=1&amp;hb=1"/>
          <p:cNvGraphicFramePr>
            <a:graphicFrameLocks noGrp="1"/>
          </p:cNvGraphicFramePr>
          <p:nvPr/>
        </p:nvGraphicFramePr>
        <p:xfrm>
          <a:off x="612648" y="1222375"/>
          <a:ext cx="10945368" cy="3361818"/>
        </p:xfrm>
        <a:graphic>
          <a:graphicData uri="http://schemas.openxmlformats.org/drawingml/2006/table">
            <a:tbl>
              <a:tblPr/>
              <a:tblGrid>
                <a:gridCol w="1728216"/>
                <a:gridCol w="9217152"/>
              </a:tblGrid>
              <a:tr h="1680909">
                <a:tc>
                  <a:txBody>
                    <a:bodyPr/>
                    <a:lstStyle/>
                    <a:p>
                      <a:pPr algn="ctr" latinLnBrk="1" hangingPunct="0">
                        <a:lnSpc>
                          <a:spcPts val="4300"/>
                        </a:lnSpc>
                      </a:pPr>
                      <a:r>
                        <a:rPr lang="en-US" altLang="zh-CN" sz="2800" b="1" i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两极格局</a:t>
                      </a:r>
                      <a:endParaRPr lang="en-US" altLang="zh-CN" sz="1200" dirty="0"/>
                    </a:p>
                  </a:txBody>
                  <a:tcPr marL="72000" marR="72000" marT="0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 latinLnBrk="1" hangingPunct="0">
                        <a:lnSpc>
                          <a:spcPts val="4400"/>
                        </a:lnSpc>
                      </a:pPr>
                      <a:r>
                        <a:rPr lang="en-US" altLang="zh-CN" sz="2800" b="0" i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20世纪50年代中期</a:t>
                      </a:r>
                      <a:r>
                        <a:rPr lang="en-US" altLang="zh-CN" sz="2800" b="0" i="0" spc="-10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，</a:t>
                      </a:r>
                      <a:r>
                        <a:rPr lang="en-US" altLang="zh-CN" sz="2800" b="0" i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美苏全面冷战对峙</a:t>
                      </a:r>
                      <a:r>
                        <a:rPr lang="en-US" altLang="zh-CN" sz="2800" b="0" i="0" spc="-10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，</a:t>
                      </a:r>
                      <a:r>
                        <a:rPr lang="en-US" altLang="zh-CN" sz="2800" b="0" i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两极格局正式形</a:t>
                      </a:r>
                      <a:endParaRPr lang="en-US" altLang="zh-CN" sz="2800" b="0" i="0">
                        <a:solidFill>
                          <a:srgbClr val="000000"/>
                        </a:solidFill>
                        <a:latin typeface="Times New Roman" panose="02020603050405020304" pitchFamily="34" charset="0"/>
                        <a:ea typeface="微软雅黑" panose="020B0503020204020204" charset="-122"/>
                        <a:cs typeface="Times New Roman" panose="02020603050405020304" pitchFamily="34" charset="-120"/>
                      </a:endParaRPr>
                    </a:p>
                    <a:p>
                      <a:pPr marL="0" indent="0" algn="l" latinLnBrk="1" hangingPunct="0">
                        <a:lnSpc>
                          <a:spcPts val="4400"/>
                        </a:lnSpc>
                      </a:pPr>
                      <a:r>
                        <a:rPr lang="en-US" altLang="zh-CN" sz="2800" b="0" i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成</a:t>
                      </a:r>
                      <a:r>
                        <a:rPr lang="en-US" altLang="zh-CN" sz="2800" b="0" i="0" spc="-10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。</a:t>
                      </a:r>
                      <a:r>
                        <a:rPr lang="en-US" altLang="zh-CN" sz="2800" b="0" i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两极格局是不对称和不完全的</a:t>
                      </a:r>
                      <a:r>
                        <a:rPr lang="en-US" altLang="zh-CN" sz="2800" b="0" i="0" spc="-10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，</a:t>
                      </a:r>
                      <a:r>
                        <a:rPr lang="en-US" altLang="zh-CN" sz="2800" b="0" i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美国及其盟国的总体</a:t>
                      </a:r>
                      <a:endParaRPr lang="en-US" altLang="zh-CN" sz="2800" b="0" i="0">
                        <a:solidFill>
                          <a:srgbClr val="000000"/>
                        </a:solidFill>
                        <a:latin typeface="Times New Roman" panose="02020603050405020304" pitchFamily="34" charset="0"/>
                        <a:ea typeface="微软雅黑" panose="020B0503020204020204" charset="-122"/>
                        <a:cs typeface="Times New Roman" panose="02020603050405020304" pitchFamily="34" charset="-120"/>
                      </a:endParaRPr>
                    </a:p>
                    <a:p>
                      <a:pPr marL="0" lvl="0" indent="0" algn="l" latinLnBrk="1" hangingPunct="0">
                        <a:lnSpc>
                          <a:spcPts val="4200"/>
                        </a:lnSpc>
                      </a:pPr>
                      <a:r>
                        <a:rPr lang="en-US" altLang="zh-CN" sz="2800" b="0" i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实力始终强于苏联及其盟国</a:t>
                      </a:r>
                      <a:endParaRPr lang="en-US" altLang="zh-CN" sz="1200" dirty="0"/>
                    </a:p>
                  </a:txBody>
                  <a:tcPr marL="72000" marR="72000" marT="0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0909">
                <a:tc>
                  <a:txBody>
                    <a:bodyPr/>
                    <a:lstStyle/>
                    <a:p>
                      <a:pPr marL="0" indent="0" algn="ctr" latinLnBrk="1" hangingPunct="0">
                        <a:lnSpc>
                          <a:spcPts val="4400"/>
                        </a:lnSpc>
                      </a:pPr>
                      <a:r>
                        <a:rPr lang="en-US" altLang="zh-CN" sz="2800" b="1" i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多极力量</a:t>
                      </a:r>
                      <a:endParaRPr lang="en-US" altLang="zh-CN" sz="2800" b="1" i="0">
                        <a:solidFill>
                          <a:srgbClr val="000000"/>
                        </a:solidFill>
                        <a:latin typeface="Times New Roman" panose="02020603050405020304" pitchFamily="34" charset="0"/>
                        <a:ea typeface="微软雅黑" panose="020B0503020204020204" charset="-122"/>
                        <a:cs typeface="Times New Roman" panose="02020603050405020304" pitchFamily="34" charset="-120"/>
                      </a:endParaRPr>
                    </a:p>
                    <a:p>
                      <a:pPr marL="0" lvl="0" indent="0" algn="ctr" latinLnBrk="1" hangingPunct="0">
                        <a:lnSpc>
                          <a:spcPts val="4300"/>
                        </a:lnSpc>
                      </a:pPr>
                      <a:r>
                        <a:rPr lang="en-US" altLang="zh-CN" sz="2800" b="1" i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的成长</a:t>
                      </a:r>
                      <a:endParaRPr lang="en-US" altLang="zh-CN" sz="1200" dirty="0"/>
                    </a:p>
                  </a:txBody>
                  <a:tcPr marL="72000" marR="72000" marT="0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 latinLnBrk="1" hangingPunct="0">
                        <a:lnSpc>
                          <a:spcPts val="4400"/>
                        </a:lnSpc>
                      </a:pPr>
                      <a:r>
                        <a:rPr lang="en-US" altLang="zh-CN" sz="2800" b="0" i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西欧与日本的发展</a:t>
                      </a:r>
                      <a:r>
                        <a:rPr lang="en-US" altLang="zh-CN" sz="2800" b="0" i="0" spc="-10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、</a:t>
                      </a:r>
                      <a:r>
                        <a:rPr lang="en-US" altLang="zh-CN" sz="2800" b="0" i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中国崛起</a:t>
                      </a:r>
                      <a:r>
                        <a:rPr lang="en-US" altLang="zh-CN" sz="2800" b="0" i="0" spc="-10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、</a:t>
                      </a:r>
                      <a:r>
                        <a:rPr lang="en-US" altLang="zh-CN" sz="2800" b="0" i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第三世界的兴起</a:t>
                      </a:r>
                      <a:r>
                        <a:rPr lang="en-US" altLang="zh-CN" sz="2800" b="0" i="0" spc="-10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；</a:t>
                      </a:r>
                      <a:r>
                        <a:rPr lang="en-US" altLang="zh-CN" sz="2800" b="0" i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苏联解</a:t>
                      </a:r>
                      <a:endParaRPr lang="en-US" altLang="zh-CN" sz="2800" b="0" i="0">
                        <a:solidFill>
                          <a:srgbClr val="000000"/>
                        </a:solidFill>
                        <a:latin typeface="Times New Roman" panose="02020603050405020304" pitchFamily="34" charset="0"/>
                        <a:ea typeface="微软雅黑" panose="020B0503020204020204" charset="-122"/>
                        <a:cs typeface="Times New Roman" panose="02020603050405020304" pitchFamily="34" charset="-120"/>
                      </a:endParaRPr>
                    </a:p>
                    <a:p>
                      <a:pPr marL="0" indent="0" algn="l" latinLnBrk="1" hangingPunct="0">
                        <a:lnSpc>
                          <a:spcPts val="4400"/>
                        </a:lnSpc>
                      </a:pPr>
                      <a:r>
                        <a:rPr lang="en-US" altLang="zh-CN" sz="2800" b="0" i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体</a:t>
                      </a:r>
                      <a:r>
                        <a:rPr lang="en-US" altLang="zh-CN" sz="2800" b="0" i="0" spc="-10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，</a:t>
                      </a:r>
                      <a:r>
                        <a:rPr lang="en-US" altLang="zh-CN" sz="2800" b="0" i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两极格局崩溃</a:t>
                      </a:r>
                      <a:r>
                        <a:rPr lang="en-US" altLang="zh-CN" sz="2800" b="0" i="0" spc="-10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，</a:t>
                      </a:r>
                      <a:r>
                        <a:rPr lang="en-US" altLang="zh-CN" sz="2800" b="0" i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冷战随之结束</a:t>
                      </a:r>
                      <a:r>
                        <a:rPr lang="en-US" altLang="zh-CN" sz="2800" b="0" i="0" spc="-10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。</a:t>
                      </a:r>
                      <a:r>
                        <a:rPr lang="en-US" altLang="zh-CN" sz="2800" b="0" i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两极格局中出现的世</a:t>
                      </a:r>
                      <a:endParaRPr lang="en-US" altLang="zh-CN" sz="2800" b="0" i="0">
                        <a:solidFill>
                          <a:srgbClr val="000000"/>
                        </a:solidFill>
                        <a:latin typeface="Times New Roman" panose="02020603050405020304" pitchFamily="34" charset="0"/>
                        <a:ea typeface="微软雅黑" panose="020B0503020204020204" charset="-122"/>
                        <a:cs typeface="Times New Roman" panose="02020603050405020304" pitchFamily="34" charset="-120"/>
                      </a:endParaRPr>
                    </a:p>
                    <a:p>
                      <a:pPr marL="0" lvl="0" indent="0" algn="l" latinLnBrk="1" hangingPunct="0">
                        <a:lnSpc>
                          <a:spcPts val="4200"/>
                        </a:lnSpc>
                      </a:pPr>
                      <a:r>
                        <a:rPr lang="en-US" altLang="zh-CN" sz="2800" b="0" i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界多极化趋势不可逆转</a:t>
                      </a:r>
                      <a:endParaRPr lang="en-US" altLang="zh-CN" sz="1200" dirty="0"/>
                    </a:p>
                  </a:txBody>
                  <a:tcPr marL="72000" marR="72000" marT="0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split dir="in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split dir="in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_2_BD#36cc74de3?pid=cb83527d8&amp;color=237,125,49&amp;vtp=1&amp;bt=1&amp;bbb=1"/>
          <p:cNvSpPr/>
          <p:nvPr/>
        </p:nvSpPr>
        <p:spPr>
          <a:xfrm>
            <a:off x="612648" y="484632"/>
            <a:ext cx="10963656" cy="1041400"/>
          </a:xfrm>
          <a:prstGeom prst="rect">
            <a:avLst/>
          </a:prstGeom>
          <a:noFill/>
        </p:spPr>
        <p:txBody>
          <a:bodyPr wrap="none" lIns="0" tIns="0" rIns="0" bIns="0" rtlCol="0" anchor="t"/>
          <a:lstStyle/>
          <a:p>
            <a:pPr algn="l" latinLnBrk="1">
              <a:lnSpc>
                <a:spcPts val="5300"/>
              </a:lnSpc>
            </a:pPr>
            <a:r>
              <a:rPr lang="en-US" altLang="zh-CN" sz="3000" b="1" i="0" dirty="0">
                <a:solidFill>
                  <a:srgbClr val="ED7D31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线索梳理</a:t>
            </a:r>
            <a:endParaRPr lang="en-US" altLang="zh-CN" sz="3000" dirty="0"/>
          </a:p>
        </p:txBody>
      </p:sp>
      <p:sp>
        <p:nvSpPr>
          <p:cNvPr id="3" name="C_3_BD#2ab0eb80d?pid=36cc74de3&amp;color=0,0,0&amp;vtp=1&amp;bbb=1"/>
          <p:cNvSpPr/>
          <p:nvPr/>
        </p:nvSpPr>
        <p:spPr>
          <a:xfrm>
            <a:off x="612648" y="1161212"/>
            <a:ext cx="10963656" cy="1041400"/>
          </a:xfrm>
          <a:prstGeom prst="rect">
            <a:avLst/>
          </a:prstGeom>
          <a:noFill/>
        </p:spPr>
        <p:txBody>
          <a:bodyPr wrap="none" lIns="0" tIns="0" rIns="0" bIns="0" rtlCol="0" anchor="t"/>
          <a:lstStyle/>
          <a:p>
            <a:pPr algn="l" latinLnBrk="1">
              <a:lnSpc>
                <a:spcPts val="5200"/>
              </a:lnSpc>
            </a:pPr>
            <a:r>
              <a:rPr lang="en-US" altLang="zh-CN" sz="3000" b="1" i="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线索一</a:t>
            </a:r>
            <a:r>
              <a:rPr lang="en-US" altLang="zh-CN" sz="3000" b="1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3000" b="1" i="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第一次世界大战及战后国际秩序</a:t>
            </a:r>
            <a:endParaRPr lang="en-US" altLang="zh-CN" sz="3000" dirty="0"/>
          </a:p>
        </p:txBody>
      </p:sp>
      <p:sp>
        <p:nvSpPr>
          <p:cNvPr id="4" name="P_4_BD#c2c3f13c3?pid=2ab0eb80d&amp;color=0,0,0&amp;vtp=1&amp;bbb=1&amp;hb=1"/>
          <p:cNvSpPr/>
          <p:nvPr/>
        </p:nvSpPr>
        <p:spPr>
          <a:xfrm>
            <a:off x="612648" y="1827403"/>
            <a:ext cx="10963656" cy="3158935"/>
          </a:xfrm>
          <a:prstGeom prst="rect">
            <a:avLst/>
          </a:prstGeom>
          <a:noFill/>
        </p:spPr>
        <p:txBody>
          <a:bodyPr wrap="none" lIns="0" tIns="0" rIns="0" bIns="0" rtlCol="0" anchor="t"/>
          <a:lstStyle/>
          <a:p>
            <a:pPr algn="l" latinLnBrk="1">
              <a:lnSpc>
                <a:spcPts val="5100"/>
              </a:lnSpc>
            </a:pPr>
            <a:r>
              <a:rPr lang="en-US" altLang="zh-CN" sz="28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   </a:t>
            </a:r>
            <a:r>
              <a:rPr lang="en-US" altLang="zh-CN" sz="2800" b="0" i="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19世纪晚期至20世纪初，</a:t>
            </a:r>
            <a:r>
              <a:rPr lang="en-US" altLang="zh-CN" sz="2800" b="0" i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主要资本主义国家发展到帝国主义阶段。</a:t>
            </a:r>
            <a:endParaRPr lang="en-US" altLang="zh-CN" sz="2800" b="0" i="0">
              <a:solidFill>
                <a:srgbClr val="000000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</a:endParaRPr>
          </a:p>
          <a:p>
            <a:pPr latinLnBrk="1">
              <a:lnSpc>
                <a:spcPts val="5100"/>
              </a:lnSpc>
            </a:pPr>
            <a:r>
              <a:rPr lang="en-US" altLang="zh-CN" sz="2800" b="0" i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帝国主义各国经济政治发展不平衡</a:t>
            </a:r>
            <a:r>
              <a:rPr lang="en-US" altLang="zh-CN" sz="2800" b="0" i="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，最终导致了一战的爆发</a:t>
            </a:r>
            <a:r>
              <a:rPr lang="en-US" altLang="zh-CN" sz="2800" b="0" i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。一战以</a:t>
            </a:r>
            <a:endParaRPr lang="en-US" altLang="zh-CN" sz="2800" b="0" i="0">
              <a:solidFill>
                <a:srgbClr val="000000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</a:endParaRPr>
          </a:p>
          <a:p>
            <a:pPr latinLnBrk="1">
              <a:lnSpc>
                <a:spcPts val="5100"/>
              </a:lnSpc>
            </a:pPr>
            <a:r>
              <a:rPr lang="en-US" altLang="zh-CN" sz="2800" b="0" i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同盟国的失败而结束</a:t>
            </a:r>
            <a:r>
              <a:rPr lang="en-US" altLang="zh-CN" sz="2800" b="0" i="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。</a:t>
            </a:r>
            <a:endParaRPr lang="en-US" altLang="zh-CN" sz="2800" dirty="0"/>
          </a:p>
          <a:p>
            <a:pPr latinLnBrk="1">
              <a:lnSpc>
                <a:spcPts val="5100"/>
              </a:lnSpc>
            </a:pPr>
            <a:r>
              <a:rPr lang="en-US" altLang="zh-CN" sz="2800" b="0" i="0">
                <a:solidFill>
                  <a:srgbClr val="000000"/>
                </a:solidFill>
                <a:latin typeface="宋体" panose="02010600030101010101" pitchFamily="2" charset="-122"/>
                <a:ea typeface="微软雅黑" panose="020B0503020204020204" charset="-122"/>
                <a:cs typeface="Times New Roman" panose="02020603050405020304" pitchFamily="34" charset="-120"/>
              </a:rPr>
              <a:t>    </a:t>
            </a:r>
            <a:r>
              <a:rPr lang="en-US" altLang="zh-CN" sz="2800" b="0" i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一战结束后</a:t>
            </a:r>
            <a:r>
              <a:rPr lang="en-US" altLang="zh-CN" sz="2800" b="0" i="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，战胜国以强权政治原则建立了凡尔赛—</a:t>
            </a:r>
            <a:r>
              <a:rPr lang="en-US" altLang="zh-CN" sz="2800" b="0" i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华盛顿体系。</a:t>
            </a:r>
            <a:endParaRPr lang="en-US" altLang="zh-CN" sz="2800" b="0" i="0">
              <a:solidFill>
                <a:srgbClr val="000000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</a:endParaRPr>
          </a:p>
          <a:p>
            <a:pPr latinLnBrk="1">
              <a:lnSpc>
                <a:spcPts val="5000"/>
              </a:lnSpc>
            </a:pPr>
            <a:r>
              <a:rPr lang="en-US" altLang="zh-CN" sz="2800" b="0" i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新秩序不仅没有带来真正的和平</a:t>
            </a:r>
            <a:r>
              <a:rPr lang="en-US" altLang="zh-CN" sz="2800" b="0" i="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，反而为新的国际冲突埋下了祸根。</a:t>
            </a:r>
            <a:endParaRPr lang="en-US" altLang="zh-CN" sz="2800" dirty="0"/>
          </a:p>
        </p:txBody>
      </p:sp>
    </p:spTree>
  </p:cSld>
  <p:clrMapOvr>
    <a:masterClrMapping/>
  </p:clrMapOvr>
  <p:transition>
    <p:split dir="in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_3_BD#b9cf228df?pid=36cc74de3&amp;color=0,0,0&amp;vtp=1&amp;bt=1&amp;bbb=1"/>
          <p:cNvSpPr/>
          <p:nvPr/>
        </p:nvSpPr>
        <p:spPr>
          <a:xfrm>
            <a:off x="612648" y="484632"/>
            <a:ext cx="10963656" cy="1041400"/>
          </a:xfrm>
          <a:prstGeom prst="rect">
            <a:avLst/>
          </a:prstGeom>
          <a:noFill/>
        </p:spPr>
        <p:txBody>
          <a:bodyPr wrap="none" lIns="0" tIns="0" rIns="0" bIns="0" rtlCol="0" anchor="t"/>
          <a:lstStyle/>
          <a:p>
            <a:pPr algn="l" latinLnBrk="1">
              <a:lnSpc>
                <a:spcPts val="5200"/>
              </a:lnSpc>
            </a:pPr>
            <a:r>
              <a:rPr lang="en-US" altLang="zh-CN" sz="3000" b="1" i="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线索二</a:t>
            </a:r>
            <a:r>
              <a:rPr lang="en-US" altLang="zh-CN" sz="3000" b="1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3000" b="1" i="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第二次世界大战与战后国际秩序</a:t>
            </a:r>
            <a:endParaRPr lang="en-US" altLang="zh-CN" sz="3000" dirty="0"/>
          </a:p>
        </p:txBody>
      </p:sp>
      <p:sp>
        <p:nvSpPr>
          <p:cNvPr id="3" name="P_4_BD#f4dbe9f88?pid=b9cf228df&amp;color=0,0,0&amp;vtp=1&amp;bbb=1&amp;hb=1"/>
          <p:cNvSpPr/>
          <p:nvPr/>
        </p:nvSpPr>
        <p:spPr>
          <a:xfrm>
            <a:off x="612648" y="1138428"/>
            <a:ext cx="10963656" cy="3158935"/>
          </a:xfrm>
          <a:prstGeom prst="rect">
            <a:avLst/>
          </a:prstGeom>
          <a:noFill/>
        </p:spPr>
        <p:txBody>
          <a:bodyPr wrap="none" lIns="0" tIns="0" rIns="0" bIns="0" rtlCol="0" anchor="t"/>
          <a:lstStyle/>
          <a:p>
            <a:pPr algn="l" latinLnBrk="1">
              <a:lnSpc>
                <a:spcPts val="5100"/>
              </a:lnSpc>
            </a:pPr>
            <a:r>
              <a:rPr lang="en-US" altLang="zh-CN" sz="28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   </a:t>
            </a:r>
            <a:r>
              <a:rPr lang="en-US" altLang="zh-CN" sz="2800" b="0" i="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20世纪</a:t>
            </a:r>
            <a:r>
              <a:rPr lang="en-US" altLang="zh-CN" sz="2800" b="0" i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20—30年代世界性的经济大危机促成了法西斯主义与亚欧</a:t>
            </a:r>
            <a:endParaRPr lang="en-US" altLang="zh-CN" sz="2800" b="0" i="0">
              <a:solidFill>
                <a:srgbClr val="000000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</a:endParaRPr>
          </a:p>
          <a:p>
            <a:pPr latinLnBrk="1">
              <a:lnSpc>
                <a:spcPts val="5100"/>
              </a:lnSpc>
            </a:pPr>
            <a:r>
              <a:rPr lang="en-US" altLang="zh-CN" sz="2800" b="0" i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战争策源地的形成</a:t>
            </a:r>
            <a:r>
              <a:rPr lang="en-US" altLang="zh-CN" sz="2800" b="0" i="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，英法实行绥靖政策</a:t>
            </a:r>
            <a:r>
              <a:rPr lang="en-US" altLang="zh-CN" sz="2800" b="0" i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，助长了法西斯国家的侵略野</a:t>
            </a:r>
            <a:endParaRPr lang="en-US" altLang="zh-CN" sz="2800" b="0" i="0">
              <a:solidFill>
                <a:srgbClr val="000000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</a:endParaRPr>
          </a:p>
          <a:p>
            <a:pPr latinLnBrk="1">
              <a:lnSpc>
                <a:spcPts val="5100"/>
              </a:lnSpc>
            </a:pPr>
            <a:r>
              <a:rPr lang="en-US" altLang="zh-CN" sz="2800" b="0" i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心</a:t>
            </a:r>
            <a:r>
              <a:rPr lang="en-US" altLang="zh-CN" sz="2800" b="0" i="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。第二次世界大战经历了从局部战争到全球战争的过程</a:t>
            </a:r>
            <a:r>
              <a:rPr lang="en-US" altLang="zh-CN" sz="2800" b="0" i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。最终第二</a:t>
            </a:r>
            <a:endParaRPr lang="en-US" altLang="zh-CN" sz="2800" b="0" i="0">
              <a:solidFill>
                <a:srgbClr val="000000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</a:endParaRPr>
          </a:p>
          <a:p>
            <a:pPr latinLnBrk="1">
              <a:lnSpc>
                <a:spcPts val="5100"/>
              </a:lnSpc>
            </a:pPr>
            <a:r>
              <a:rPr lang="en-US" altLang="zh-CN" sz="2800" b="0" i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次世界大战以世界反法西斯同盟的胜利宣告结束，战后建立的雅尔塔</a:t>
            </a:r>
            <a:endParaRPr lang="en-US" altLang="zh-CN" sz="2800" b="0" i="0">
              <a:solidFill>
                <a:srgbClr val="000000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</a:endParaRPr>
          </a:p>
          <a:p>
            <a:pPr latinLnBrk="1">
              <a:lnSpc>
                <a:spcPts val="5000"/>
              </a:lnSpc>
            </a:pPr>
            <a:r>
              <a:rPr lang="en-US" altLang="zh-CN" sz="2800" b="0" i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体系仍有强权政治的烙印</a:t>
            </a:r>
            <a:r>
              <a:rPr lang="en-US" altLang="zh-CN" sz="2800" b="0" i="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，但对战后的和平与发展起到了一定的作用。</a:t>
            </a:r>
            <a:endParaRPr lang="en-US" altLang="zh-CN" sz="2800" dirty="0"/>
          </a:p>
        </p:txBody>
      </p:sp>
    </p:spTree>
  </p:cSld>
  <p:clrMapOvr>
    <a:masterClrMapping/>
  </p:clrMapOvr>
  <p:transition>
    <p:split dir="in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_3_BD#41761c633?pid=36cc74de3&amp;color=0,0,0&amp;vtp=1&amp;bt=1&amp;bbb=1"/>
          <p:cNvSpPr/>
          <p:nvPr/>
        </p:nvSpPr>
        <p:spPr>
          <a:xfrm>
            <a:off x="612648" y="484632"/>
            <a:ext cx="10963656" cy="1041400"/>
          </a:xfrm>
          <a:prstGeom prst="rect">
            <a:avLst/>
          </a:prstGeom>
          <a:noFill/>
        </p:spPr>
        <p:txBody>
          <a:bodyPr wrap="none" lIns="0" tIns="0" rIns="0" bIns="0" rtlCol="0" anchor="t"/>
          <a:lstStyle/>
          <a:p>
            <a:pPr algn="l" latinLnBrk="1">
              <a:lnSpc>
                <a:spcPts val="5200"/>
              </a:lnSpc>
            </a:pPr>
            <a:r>
              <a:rPr lang="en-US" altLang="zh-CN" sz="3000" b="1" i="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线索三</a:t>
            </a:r>
            <a:r>
              <a:rPr lang="en-US" altLang="zh-CN" sz="3000" b="1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</a:t>
            </a:r>
            <a:r>
              <a:rPr lang="en-US" altLang="zh-CN" sz="3000" b="1" i="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从两极格局到多极化趋势</a:t>
            </a:r>
            <a:endParaRPr lang="en-US" altLang="zh-CN" sz="3000" dirty="0"/>
          </a:p>
        </p:txBody>
      </p:sp>
      <p:sp>
        <p:nvSpPr>
          <p:cNvPr id="3" name="P_4_BD#93749fbfc?pid=41761c633&amp;color=0,0,0&amp;vtp=1&amp;bbb=1&amp;hb=1"/>
          <p:cNvSpPr/>
          <p:nvPr/>
        </p:nvSpPr>
        <p:spPr>
          <a:xfrm>
            <a:off x="612648" y="1138428"/>
            <a:ext cx="10963656" cy="3158935"/>
          </a:xfrm>
          <a:prstGeom prst="rect">
            <a:avLst/>
          </a:prstGeom>
          <a:noFill/>
        </p:spPr>
        <p:txBody>
          <a:bodyPr wrap="none" lIns="0" tIns="0" rIns="0" bIns="0" rtlCol="0" anchor="t"/>
          <a:lstStyle/>
          <a:p>
            <a:pPr algn="l" latinLnBrk="1">
              <a:lnSpc>
                <a:spcPts val="5100"/>
              </a:lnSpc>
            </a:pPr>
            <a:r>
              <a:rPr lang="en-US" altLang="zh-CN" sz="2800" b="0" i="0" dirty="0">
                <a:solidFill>
                  <a:srgbClr val="000000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34" charset="-120"/>
              </a:rPr>
              <a:t>    </a:t>
            </a:r>
            <a:r>
              <a:rPr lang="en-US" altLang="zh-CN" sz="2800" b="0" i="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二战后初期，美苏两极格局取代以欧洲为中心的传统的国际格局。</a:t>
            </a:r>
            <a:endParaRPr lang="en-US" altLang="zh-CN" sz="2800" dirty="0"/>
          </a:p>
          <a:p>
            <a:pPr latinLnBrk="1">
              <a:lnSpc>
                <a:spcPts val="5100"/>
              </a:lnSpc>
            </a:pPr>
            <a:r>
              <a:rPr lang="en-US" altLang="zh-CN" sz="2800" b="0" i="0">
                <a:solidFill>
                  <a:srgbClr val="000000"/>
                </a:solidFill>
                <a:latin typeface="宋体" panose="02010600030101010101" pitchFamily="2" charset="-122"/>
                <a:ea typeface="微软雅黑" panose="020B0503020204020204" charset="-122"/>
                <a:cs typeface="Times New Roman" panose="02020603050405020304" pitchFamily="34" charset="-120"/>
              </a:rPr>
              <a:t>    </a:t>
            </a:r>
            <a:r>
              <a:rPr lang="en-US" altLang="zh-CN" sz="2800" b="0" i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20</a:t>
            </a:r>
            <a:r>
              <a:rPr lang="en-US" altLang="zh-CN" sz="2800" b="0" i="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世纪六七十年代，随着不结盟运动的兴起，欧共体</a:t>
            </a:r>
            <a:r>
              <a:rPr lang="en-US" altLang="zh-CN" sz="2800" b="0" i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、中国和日</a:t>
            </a:r>
            <a:endParaRPr lang="en-US" altLang="zh-CN" sz="2800" b="0" i="0">
              <a:solidFill>
                <a:srgbClr val="000000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</a:endParaRPr>
          </a:p>
          <a:p>
            <a:pPr latinLnBrk="1">
              <a:lnSpc>
                <a:spcPts val="5100"/>
              </a:lnSpc>
            </a:pPr>
            <a:r>
              <a:rPr lang="en-US" altLang="zh-CN" sz="2800" b="0" i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本经济的发展</a:t>
            </a:r>
            <a:r>
              <a:rPr lang="en-US" altLang="zh-CN" sz="2800" b="0" i="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，世界格局向多极化方向发展。</a:t>
            </a:r>
            <a:endParaRPr lang="en-US" altLang="zh-CN" sz="2800" dirty="0"/>
          </a:p>
          <a:p>
            <a:pPr latinLnBrk="1">
              <a:lnSpc>
                <a:spcPts val="5100"/>
              </a:lnSpc>
            </a:pPr>
            <a:r>
              <a:rPr lang="en-US" altLang="zh-CN" sz="2800" b="0" i="0">
                <a:solidFill>
                  <a:srgbClr val="000000"/>
                </a:solidFill>
                <a:latin typeface="宋体" panose="02010600030101010101" pitchFamily="2" charset="-122"/>
                <a:ea typeface="微软雅黑" panose="020B0503020204020204" charset="-122"/>
                <a:cs typeface="Times New Roman" panose="02020603050405020304" pitchFamily="34" charset="-120"/>
              </a:rPr>
              <a:t>    </a:t>
            </a:r>
            <a:r>
              <a:rPr lang="en-US" altLang="zh-CN" sz="2800" b="0" i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苏联解体后</a:t>
            </a:r>
            <a:r>
              <a:rPr lang="en-US" altLang="zh-CN" sz="2800" b="0" i="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，多极化趋势进一步加强，</a:t>
            </a:r>
            <a:r>
              <a:rPr lang="en-US" altLang="zh-CN" sz="2800" b="0" i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世界形势出现缓和与紧张、</a:t>
            </a:r>
            <a:endParaRPr lang="en-US" altLang="zh-CN" sz="2800" b="0" i="0">
              <a:solidFill>
                <a:srgbClr val="000000"/>
              </a:solidFill>
              <a:latin typeface="Times New Roman" panose="02020603050405020304" pitchFamily="34" charset="0"/>
              <a:ea typeface="微软雅黑" panose="020B0503020204020204" charset="-122"/>
              <a:cs typeface="Times New Roman" panose="02020603050405020304" pitchFamily="34" charset="-120"/>
            </a:endParaRPr>
          </a:p>
          <a:p>
            <a:pPr latinLnBrk="1">
              <a:lnSpc>
                <a:spcPts val="5000"/>
              </a:lnSpc>
            </a:pPr>
            <a:r>
              <a:rPr lang="en-US" altLang="zh-CN" sz="2800" b="0" i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和平与动荡并存的局面</a:t>
            </a:r>
            <a:r>
              <a:rPr lang="en-US" altLang="zh-CN" sz="2800" b="0" i="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。</a:t>
            </a:r>
            <a:endParaRPr lang="en-US" altLang="zh-CN" sz="2800" dirty="0"/>
          </a:p>
        </p:txBody>
      </p:sp>
    </p:spTree>
  </p:cSld>
  <p:clrMapOvr>
    <a:masterClrMapping/>
  </p:clrMapOvr>
  <p:transition>
    <p:split dir="in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_2_BD#3a3a4b025.fixed?pid=cb83527d8&amp;color=237,125,49&amp;vtp=1&amp;bbb=1"/>
          <p:cNvSpPr/>
          <p:nvPr/>
        </p:nvSpPr>
        <p:spPr>
          <a:xfrm>
            <a:off x="1618488" y="2660904"/>
            <a:ext cx="8997696" cy="722376"/>
          </a:xfrm>
          <a:prstGeom prst="rect">
            <a:avLst/>
          </a:prstGeom>
          <a:noFill/>
        </p:spPr>
        <p:txBody>
          <a:bodyPr wrap="none" lIns="0" tIns="0" rIns="0" bIns="0" rtlCol="0" anchor="b"/>
          <a:lstStyle/>
          <a:p>
            <a:pPr algn="ctr" latinLnBrk="1">
              <a:lnSpc>
                <a:spcPts val="5000"/>
              </a:lnSpc>
            </a:pPr>
            <a:r>
              <a:rPr lang="en-US" altLang="zh-CN" sz="4000" b="1" i="0" dirty="0">
                <a:solidFill>
                  <a:srgbClr val="ED7D31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理顺主干·必备要点</a:t>
            </a:r>
            <a:endParaRPr lang="en-US" altLang="zh-CN" sz="4000" dirty="0"/>
          </a:p>
        </p:txBody>
      </p:sp>
      <p:sp>
        <p:nvSpPr>
          <p:cNvPr id="3" name="C_2#3a3a4b025"/>
          <p:cNvSpPr/>
          <p:nvPr/>
        </p:nvSpPr>
        <p:spPr>
          <a:xfrm>
            <a:off x="1618488" y="3419856"/>
            <a:ext cx="8961120" cy="9144"/>
          </a:xfrm>
          <a:prstGeom prst="line">
            <a:avLst/>
          </a:prstGeom>
          <a:noFill/>
          <a:ln w="28575">
            <a:solidFill>
              <a:srgbClr val="ED7D31"/>
            </a:solidFill>
            <a:prstDash val="solid"/>
          </a:ln>
        </p:spPr>
        <p:txBody>
          <a:bodyPr/>
          <a:lstStyle/>
          <a:p>
            <a:endParaRPr lang="zh-CN" altLang="en-US"/>
          </a:p>
        </p:txBody>
      </p:sp>
    </p:spTree>
  </p:cSld>
  <p:clrMapOvr>
    <a:masterClrMapping/>
  </p:clrMapOvr>
  <p:transition>
    <p:split dir="in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_3_BD#77bdbcf8b?sp=1&amp;pid=3a3a4b025&amp;color=0,0,0&amp;vtp=1&amp;bt=1&amp;bbb=1"/>
          <p:cNvSpPr/>
          <p:nvPr/>
        </p:nvSpPr>
        <p:spPr>
          <a:xfrm>
            <a:off x="612648" y="484632"/>
            <a:ext cx="10963656" cy="1041400"/>
          </a:xfrm>
          <a:prstGeom prst="rect">
            <a:avLst/>
          </a:prstGeom>
          <a:noFill/>
        </p:spPr>
        <p:txBody>
          <a:bodyPr wrap="none" lIns="0" tIns="0" rIns="0" bIns="0" rtlCol="0" anchor="t"/>
          <a:lstStyle/>
          <a:p>
            <a:pPr algn="l" latinLnBrk="1">
              <a:lnSpc>
                <a:spcPts val="5300"/>
              </a:lnSpc>
            </a:pPr>
            <a:r>
              <a:rPr lang="en-US" altLang="zh-CN" sz="3000" b="1" i="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一、第一次世界大战及战后国际秩序</a:t>
            </a:r>
            <a:endParaRPr lang="en-US" altLang="zh-CN" sz="3000" dirty="0"/>
          </a:p>
        </p:txBody>
      </p:sp>
      <p:sp>
        <p:nvSpPr>
          <p:cNvPr id="3" name="P_4#412c22470?sp=1&amp;pid=77bdbcf8b&amp;color=0,0,0&amp;vtp=1&amp;bbb=1"/>
          <p:cNvSpPr/>
          <p:nvPr/>
        </p:nvSpPr>
        <p:spPr>
          <a:xfrm>
            <a:off x="612648" y="1165352"/>
            <a:ext cx="10963656" cy="567817"/>
          </a:xfrm>
          <a:prstGeom prst="rect">
            <a:avLst/>
          </a:prstGeom>
          <a:noFill/>
        </p:spPr>
        <p:txBody>
          <a:bodyPr wrap="none" lIns="0" tIns="0" rIns="0" bIns="0" rtlCol="0" anchor="t"/>
          <a:lstStyle/>
          <a:p>
            <a:pPr algn="l" latinLnBrk="1">
              <a:lnSpc>
                <a:spcPts val="5000"/>
              </a:lnSpc>
            </a:pPr>
            <a:r>
              <a:rPr lang="en-US" altLang="zh-CN" sz="2800" b="1" i="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1.第一次世界大战</a:t>
            </a:r>
            <a:endParaRPr lang="en-US" altLang="zh-CN" sz="2800" dirty="0"/>
          </a:p>
        </p:txBody>
      </p:sp>
      <p:graphicFrame>
        <p:nvGraphicFramePr>
          <p:cNvPr id="10" name="P_4_BD#412c22470?colgroup=2,26&amp;pid=77bdbcf8b&amp;color=0,0,0&amp;vtp=1&amp;bbb=1&amp;hb=1"/>
          <p:cNvGraphicFramePr>
            <a:graphicFrameLocks noGrp="1"/>
          </p:cNvGraphicFramePr>
          <p:nvPr/>
        </p:nvGraphicFramePr>
        <p:xfrm>
          <a:off x="612648" y="1866265"/>
          <a:ext cx="10945368" cy="3382899"/>
        </p:xfrm>
        <a:graphic>
          <a:graphicData uri="http://schemas.openxmlformats.org/drawingml/2006/table">
            <a:tbl>
              <a:tblPr/>
              <a:tblGrid>
                <a:gridCol w="1216152"/>
                <a:gridCol w="9729216"/>
              </a:tblGrid>
              <a:tr h="3382899">
                <a:tc>
                  <a:txBody>
                    <a:bodyPr/>
                    <a:lstStyle/>
                    <a:p>
                      <a:pPr algn="ctr" latinLnBrk="1" hangingPunct="0">
                        <a:lnSpc>
                          <a:spcPts val="4300"/>
                        </a:lnSpc>
                      </a:pPr>
                      <a:r>
                        <a:rPr lang="en-US" altLang="zh-CN" sz="2800" b="1" i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酝酿</a:t>
                      </a:r>
                      <a:endParaRPr lang="en-US" altLang="zh-CN" sz="1200" dirty="0"/>
                    </a:p>
                  </a:txBody>
                  <a:tcPr marL="72000" marR="72000" marT="0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 latinLnBrk="1" hangingPunct="0">
                        <a:lnSpc>
                          <a:spcPts val="4400"/>
                        </a:lnSpc>
                      </a:pPr>
                      <a:r>
                        <a:rPr lang="en-US" altLang="zh-CN" sz="2800" b="0" i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（1）帝国主义阶段</a:t>
                      </a:r>
                      <a:r>
                        <a:rPr lang="en-US" altLang="zh-CN" sz="2800" b="0" i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：随着第二次工业革命和垄断组织的产</a:t>
                      </a:r>
                      <a:endParaRPr lang="en-US" altLang="zh-CN" sz="2800" b="0" i="0">
                        <a:solidFill>
                          <a:srgbClr val="000000"/>
                        </a:solidFill>
                        <a:latin typeface="Times New Roman" panose="02020603050405020304" pitchFamily="34" charset="0"/>
                        <a:ea typeface="微软雅黑" panose="020B0503020204020204" charset="-122"/>
                        <a:cs typeface="Times New Roman" panose="02020603050405020304" pitchFamily="34" charset="-120"/>
                      </a:endParaRPr>
                    </a:p>
                    <a:p>
                      <a:pPr marL="0" indent="0" algn="l" latinLnBrk="1" hangingPunct="0">
                        <a:lnSpc>
                          <a:spcPts val="4400"/>
                        </a:lnSpc>
                      </a:pPr>
                      <a:r>
                        <a:rPr lang="en-US" altLang="zh-CN" sz="2800" b="0" i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生</a:t>
                      </a:r>
                      <a:r>
                        <a:rPr lang="en-US" altLang="zh-CN" sz="2800" b="0" i="0" spc="-10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，</a:t>
                      </a:r>
                      <a:r>
                        <a:rPr lang="en-US" altLang="zh-CN" sz="2800" b="0" i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主要资本主义大国发展到帝国主义阶段</a:t>
                      </a:r>
                      <a:r>
                        <a:rPr lang="en-US" altLang="zh-CN" sz="2800" b="0" i="0" spc="-10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，</a:t>
                      </a:r>
                      <a:r>
                        <a:rPr lang="en-US" altLang="zh-CN" sz="2800" b="0" i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掀起了新的瓜</a:t>
                      </a:r>
                      <a:endParaRPr lang="en-US" altLang="zh-CN" sz="2800" b="0" i="0">
                        <a:solidFill>
                          <a:srgbClr val="000000"/>
                        </a:solidFill>
                        <a:latin typeface="Times New Roman" panose="02020603050405020304" pitchFamily="34" charset="0"/>
                        <a:ea typeface="微软雅黑" panose="020B0503020204020204" charset="-122"/>
                        <a:cs typeface="Times New Roman" panose="02020603050405020304" pitchFamily="34" charset="-120"/>
                      </a:endParaRPr>
                    </a:p>
                    <a:p>
                      <a:pPr marL="0" indent="0" algn="l" latinLnBrk="1" hangingPunct="0">
                        <a:lnSpc>
                          <a:spcPts val="4400"/>
                        </a:lnSpc>
                      </a:pPr>
                      <a:r>
                        <a:rPr lang="en-US" altLang="zh-CN" sz="2800" b="0" i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分世界的狂潮</a:t>
                      </a:r>
                      <a:endParaRPr lang="en-US" altLang="zh-CN" sz="1200" dirty="0"/>
                    </a:p>
                    <a:p>
                      <a:pPr marL="0" indent="0" algn="l" latinLnBrk="1" hangingPunct="0">
                        <a:lnSpc>
                          <a:spcPts val="4400"/>
                        </a:lnSpc>
                      </a:pPr>
                      <a:r>
                        <a:rPr lang="en-US" altLang="zh-CN" sz="2800" b="0" i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（</a:t>
                      </a:r>
                      <a:r>
                        <a:rPr lang="en-US" altLang="zh-CN" sz="2800" b="0" i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2）根本原因：帝国主义各国经济政治发展不平衡</a:t>
                      </a:r>
                      <a:endParaRPr lang="en-US" altLang="zh-CN" sz="1200" dirty="0"/>
                    </a:p>
                    <a:p>
                      <a:pPr marL="0" indent="0" algn="l" latinLnBrk="1" hangingPunct="0">
                        <a:lnSpc>
                          <a:spcPts val="4400"/>
                        </a:lnSpc>
                      </a:pPr>
                      <a:r>
                        <a:rPr lang="en-US" altLang="zh-CN" sz="2800" b="0" i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（</a:t>
                      </a:r>
                      <a:r>
                        <a:rPr lang="en-US" altLang="zh-CN" sz="2800" b="0" i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3）主要矛盾：形成两大军事集团——“同盟国”和“协约国”</a:t>
                      </a:r>
                      <a:endParaRPr lang="en-US" altLang="zh-CN" sz="1200" dirty="0"/>
                    </a:p>
                    <a:p>
                      <a:pPr marL="0" lvl="0" indent="0" algn="l" latinLnBrk="1" hangingPunct="0">
                        <a:lnSpc>
                          <a:spcPts val="4200"/>
                        </a:lnSpc>
                      </a:pPr>
                      <a:r>
                        <a:rPr lang="en-US" altLang="zh-CN" sz="2800" b="0" i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（</a:t>
                      </a:r>
                      <a:r>
                        <a:rPr lang="en-US" altLang="zh-CN" sz="2800" b="0" i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4）导火线：萨拉热窝事件</a:t>
                      </a:r>
                      <a:endParaRPr lang="en-US" altLang="zh-CN" sz="1200" dirty="0"/>
                    </a:p>
                  </a:txBody>
                  <a:tcPr marL="72000" marR="72000" marT="0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split dir="in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P_4_BD#412c22470?colgroup=2,26&amp;pid=77bdbcf8b&amp;color=0,0,0&amp;mp=1&amp;vtp=1&amp;bt=1&amp;bbb=1&amp;hb=1"/>
          <p:cNvGraphicFramePr>
            <a:graphicFrameLocks noGrp="1"/>
          </p:cNvGraphicFramePr>
          <p:nvPr/>
        </p:nvGraphicFramePr>
        <p:xfrm>
          <a:off x="612648" y="1189990"/>
          <a:ext cx="10945368" cy="5084192"/>
        </p:xfrm>
        <a:graphic>
          <a:graphicData uri="http://schemas.openxmlformats.org/drawingml/2006/table">
            <a:tbl>
              <a:tblPr/>
              <a:tblGrid>
                <a:gridCol w="1216152"/>
                <a:gridCol w="9729216"/>
              </a:tblGrid>
              <a:tr h="571119">
                <a:tc>
                  <a:txBody>
                    <a:bodyPr/>
                    <a:lstStyle/>
                    <a:p>
                      <a:pPr algn="ctr" latinLnBrk="1" hangingPunct="0">
                        <a:lnSpc>
                          <a:spcPts val="4300"/>
                        </a:lnSpc>
                      </a:pPr>
                      <a:r>
                        <a:rPr lang="en-US" altLang="zh-CN" sz="2800" b="1" i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爆发</a:t>
                      </a:r>
                      <a:endParaRPr lang="en-US" altLang="zh-CN" sz="1200" dirty="0"/>
                    </a:p>
                  </a:txBody>
                  <a:tcPr marL="72000" marR="72000" marT="0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 hangingPunct="0">
                        <a:lnSpc>
                          <a:spcPts val="4200"/>
                        </a:lnSpc>
                      </a:pPr>
                      <a:r>
                        <a:rPr lang="en-US" altLang="zh-CN" sz="2800" b="0" i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1914年7月28日</a:t>
                      </a:r>
                      <a:r>
                        <a:rPr lang="en-US" altLang="zh-CN" sz="2800" b="0" i="0" spc="-10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，</a:t>
                      </a:r>
                      <a:r>
                        <a:rPr lang="en-US" altLang="zh-CN" sz="2800" b="0" i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德国支持奥匈帝国对塞尔维亚宣战</a:t>
                      </a:r>
                      <a:endParaRPr lang="en-US" altLang="zh-CN" sz="1200" dirty="0"/>
                    </a:p>
                  </a:txBody>
                  <a:tcPr marL="72000" marR="72000" marT="0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437">
                <a:tc>
                  <a:txBody>
                    <a:bodyPr/>
                    <a:lstStyle/>
                    <a:p>
                      <a:pPr algn="ctr" latinLnBrk="1" hangingPunct="0">
                        <a:lnSpc>
                          <a:spcPts val="4300"/>
                        </a:lnSpc>
                      </a:pPr>
                      <a:r>
                        <a:rPr lang="en-US" altLang="zh-CN" sz="2800" b="1" i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性质</a:t>
                      </a:r>
                      <a:endParaRPr lang="en-US" altLang="zh-CN" sz="1200" dirty="0"/>
                    </a:p>
                  </a:txBody>
                  <a:tcPr marL="72000" marR="72000" marT="0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 hangingPunct="0">
                        <a:lnSpc>
                          <a:spcPts val="4200"/>
                        </a:lnSpc>
                      </a:pPr>
                      <a:r>
                        <a:rPr lang="en-US" altLang="zh-CN" sz="2800" b="0" i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列强重新瓜分世界</a:t>
                      </a:r>
                      <a:r>
                        <a:rPr lang="en-US" altLang="zh-CN" sz="2800" b="0" i="0" spc="-10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、</a:t>
                      </a:r>
                      <a:r>
                        <a:rPr lang="en-US" altLang="zh-CN" sz="2800" b="0" i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争夺世界霸权的帝国主义之战</a:t>
                      </a:r>
                      <a:endParaRPr lang="en-US" altLang="zh-CN" sz="1200" dirty="0"/>
                    </a:p>
                  </a:txBody>
                  <a:tcPr marL="72000" marR="72000" marT="0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119">
                <a:tc>
                  <a:txBody>
                    <a:bodyPr/>
                    <a:lstStyle/>
                    <a:p>
                      <a:pPr algn="ctr" latinLnBrk="1" hangingPunct="0">
                        <a:lnSpc>
                          <a:spcPts val="4300"/>
                        </a:lnSpc>
                      </a:pPr>
                      <a:r>
                        <a:rPr lang="en-US" altLang="zh-CN" sz="2800" b="1" i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结束</a:t>
                      </a:r>
                      <a:endParaRPr lang="en-US" altLang="zh-CN" sz="1200" dirty="0"/>
                    </a:p>
                  </a:txBody>
                  <a:tcPr marL="72000" marR="72000" marT="0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latinLnBrk="1" hangingPunct="0">
                        <a:lnSpc>
                          <a:spcPts val="4200"/>
                        </a:lnSpc>
                      </a:pPr>
                      <a:r>
                        <a:rPr lang="en-US" altLang="zh-CN" sz="2800" b="0" i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1918年11月11日</a:t>
                      </a:r>
                      <a:r>
                        <a:rPr lang="en-US" altLang="zh-CN" sz="2800" b="0" i="0" spc="-10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，</a:t>
                      </a:r>
                      <a:r>
                        <a:rPr lang="en-US" altLang="zh-CN" sz="2800" b="0" i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大战以同盟国的失败而结束</a:t>
                      </a:r>
                      <a:endParaRPr lang="en-US" altLang="zh-CN" sz="1200" dirty="0"/>
                    </a:p>
                  </a:txBody>
                  <a:tcPr marL="72000" marR="72000" marT="0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70517">
                <a:tc>
                  <a:txBody>
                    <a:bodyPr/>
                    <a:lstStyle/>
                    <a:p>
                      <a:pPr algn="ctr" latinLnBrk="1" hangingPunct="0">
                        <a:lnSpc>
                          <a:spcPts val="4300"/>
                        </a:lnSpc>
                      </a:pPr>
                      <a:r>
                        <a:rPr lang="en-US" altLang="zh-CN" sz="2800" b="1" i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影响</a:t>
                      </a:r>
                      <a:endParaRPr lang="en-US" altLang="zh-CN" sz="1200" dirty="0"/>
                    </a:p>
                  </a:txBody>
                  <a:tcPr marL="72000" marR="72000" marT="0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 latinLnBrk="1" hangingPunct="0">
                        <a:lnSpc>
                          <a:spcPts val="4400"/>
                        </a:lnSpc>
                      </a:pPr>
                      <a:r>
                        <a:rPr lang="en-US" altLang="zh-CN" sz="2800" b="0" i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（1）削弱了帝国主义和殖民主义力量</a:t>
                      </a:r>
                      <a:r>
                        <a:rPr lang="en-US" altLang="zh-CN" sz="2800" b="0" i="0" spc="-10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，</a:t>
                      </a:r>
                      <a:r>
                        <a:rPr lang="en-US" altLang="zh-CN" sz="2800" b="0" i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动摇了欧洲的世界优</a:t>
                      </a:r>
                      <a:endParaRPr lang="en-US" altLang="zh-CN" sz="2800" b="0" i="0">
                        <a:solidFill>
                          <a:srgbClr val="000000"/>
                        </a:solidFill>
                        <a:latin typeface="Times New Roman" panose="02020603050405020304" pitchFamily="34" charset="0"/>
                        <a:ea typeface="微软雅黑" panose="020B0503020204020204" charset="-122"/>
                        <a:cs typeface="Times New Roman" panose="02020603050405020304" pitchFamily="34" charset="-120"/>
                      </a:endParaRPr>
                    </a:p>
                    <a:p>
                      <a:pPr marL="0" indent="0" algn="l" latinLnBrk="1" hangingPunct="0">
                        <a:lnSpc>
                          <a:spcPts val="4400"/>
                        </a:lnSpc>
                      </a:pPr>
                      <a:r>
                        <a:rPr lang="en-US" altLang="zh-CN" sz="2800" b="0" i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势地位</a:t>
                      </a:r>
                      <a:r>
                        <a:rPr lang="en-US" altLang="zh-CN" sz="2800" b="0" i="0" spc="-10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，</a:t>
                      </a:r>
                      <a:r>
                        <a:rPr lang="en-US" altLang="zh-CN" sz="2800" b="0" i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促进了殖民地半殖民地国家的民族觉醒</a:t>
                      </a:r>
                      <a:endParaRPr lang="en-US" altLang="zh-CN" sz="1200" dirty="0"/>
                    </a:p>
                    <a:p>
                      <a:pPr marL="0" indent="0" algn="l" latinLnBrk="1" hangingPunct="0">
                        <a:lnSpc>
                          <a:spcPts val="4400"/>
                        </a:lnSpc>
                      </a:pPr>
                      <a:r>
                        <a:rPr lang="en-US" altLang="zh-CN" sz="2800" b="0" i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（</a:t>
                      </a:r>
                      <a:r>
                        <a:rPr lang="en-US" altLang="zh-CN" sz="2800" b="0" i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2）美国的参战和俄国十月革命的胜利</a:t>
                      </a:r>
                      <a:r>
                        <a:rPr lang="en-US" altLang="zh-CN" sz="2800" b="0" i="0" spc="-10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，</a:t>
                      </a:r>
                      <a:r>
                        <a:rPr lang="en-US" altLang="zh-CN" sz="2800" b="0" i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开始改变以欧洲为</a:t>
                      </a:r>
                      <a:endParaRPr lang="en-US" altLang="zh-CN" sz="2800" b="0" i="0">
                        <a:solidFill>
                          <a:srgbClr val="000000"/>
                        </a:solidFill>
                        <a:latin typeface="Times New Roman" panose="02020603050405020304" pitchFamily="34" charset="0"/>
                        <a:ea typeface="微软雅黑" panose="020B0503020204020204" charset="-122"/>
                        <a:cs typeface="Times New Roman" panose="02020603050405020304" pitchFamily="34" charset="-120"/>
                      </a:endParaRPr>
                    </a:p>
                    <a:p>
                      <a:pPr marL="0" indent="0" algn="l" latinLnBrk="1" hangingPunct="0">
                        <a:lnSpc>
                          <a:spcPts val="4400"/>
                        </a:lnSpc>
                      </a:pPr>
                      <a:r>
                        <a:rPr lang="en-US" altLang="zh-CN" sz="2800" b="0" i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中心的国际格局</a:t>
                      </a:r>
                      <a:endParaRPr lang="en-US" altLang="zh-CN" sz="1200" dirty="0"/>
                    </a:p>
                    <a:p>
                      <a:pPr marL="0" indent="0" algn="l" latinLnBrk="1" hangingPunct="0">
                        <a:lnSpc>
                          <a:spcPts val="4400"/>
                        </a:lnSpc>
                      </a:pPr>
                      <a:r>
                        <a:rPr lang="en-US" altLang="zh-CN" sz="2800" b="0" i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（</a:t>
                      </a:r>
                      <a:r>
                        <a:rPr lang="en-US" altLang="zh-CN" sz="2800" b="0" i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3）改变了人们的观念</a:t>
                      </a:r>
                      <a:r>
                        <a:rPr lang="en-US" altLang="zh-CN" sz="2800" b="0" i="0" spc="-10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，</a:t>
                      </a:r>
                      <a:r>
                        <a:rPr lang="en-US" altLang="zh-CN" sz="2800" b="0" i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反对战争</a:t>
                      </a:r>
                      <a:r>
                        <a:rPr lang="en-US" altLang="zh-CN" sz="2800" b="0" i="0" spc="-10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、</a:t>
                      </a:r>
                      <a:r>
                        <a:rPr lang="en-US" altLang="zh-CN" sz="2800" b="0" i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要求和平的运动日益高</a:t>
                      </a:r>
                      <a:endParaRPr lang="en-US" altLang="zh-CN" sz="2800" b="0" i="0">
                        <a:solidFill>
                          <a:srgbClr val="000000"/>
                        </a:solidFill>
                        <a:latin typeface="Times New Roman" panose="02020603050405020304" pitchFamily="34" charset="0"/>
                        <a:ea typeface="微软雅黑" panose="020B0503020204020204" charset="-122"/>
                        <a:cs typeface="Times New Roman" panose="02020603050405020304" pitchFamily="34" charset="-120"/>
                      </a:endParaRPr>
                    </a:p>
                    <a:p>
                      <a:pPr marL="0" lvl="0" indent="0" algn="l" latinLnBrk="1" hangingPunct="0">
                        <a:lnSpc>
                          <a:spcPts val="4200"/>
                        </a:lnSpc>
                      </a:pPr>
                      <a:r>
                        <a:rPr lang="en-US" altLang="zh-CN" sz="2800" b="0" i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涨</a:t>
                      </a:r>
                      <a:endParaRPr lang="en-US" altLang="zh-CN" sz="1200" dirty="0"/>
                    </a:p>
                  </a:txBody>
                  <a:tcPr marL="72000" marR="72000" marT="0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P_4_BD#412c22470?colgroup=2,26&amp;pid=77bdbcf8b&amp;color=0,0,0&amp;mp=1&amp;vtp=1&amp;bt=1&amp;bbb=1"/>
          <p:cNvSpPr txBox="1"/>
          <p:nvPr/>
        </p:nvSpPr>
        <p:spPr>
          <a:xfrm>
            <a:off x="10839871" y="484632"/>
            <a:ext cx="718145" cy="583878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algn="r">
              <a:lnSpc>
                <a:spcPts val="5000"/>
              </a:lnSpc>
            </a:pPr>
            <a:r>
              <a:rPr lang="zh-CN" altLang="en-US" sz="2800">
                <a:latin typeface="Times New Roman" panose="02020603050405020304" pitchFamily="34" charset="0"/>
              </a:rPr>
              <a:t>续表</a:t>
            </a:r>
            <a:endParaRPr lang="zh-CN" altLang="en-US" sz="2800">
              <a:latin typeface="Times New Roman" panose="02020603050405020304" pitchFamily="34" charset="0"/>
            </a:endParaRPr>
          </a:p>
        </p:txBody>
      </p:sp>
    </p:spTree>
  </p:cSld>
  <p:clrMapOvr>
    <a:masterClrMapping/>
  </p:clrMapOvr>
  <p:transition>
    <p:split dir="in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_4#412c22470?sp=1&amp;pid=77bdbcf8b&amp;color=0,0,0&amp;vtp=1&amp;bt=1&amp;bbb=1"/>
          <p:cNvSpPr/>
          <p:nvPr/>
        </p:nvSpPr>
        <p:spPr>
          <a:xfrm>
            <a:off x="612648" y="486000"/>
            <a:ext cx="10963656" cy="567817"/>
          </a:xfrm>
          <a:prstGeom prst="rect">
            <a:avLst/>
          </a:prstGeom>
          <a:noFill/>
        </p:spPr>
        <p:txBody>
          <a:bodyPr wrap="none" lIns="0" tIns="0" rIns="0" bIns="0" rtlCol="0" anchor="t"/>
          <a:lstStyle/>
          <a:p>
            <a:pPr algn="l" latinLnBrk="1">
              <a:lnSpc>
                <a:spcPts val="5000"/>
              </a:lnSpc>
            </a:pPr>
            <a:r>
              <a:rPr lang="en-US" altLang="zh-CN" sz="2800" b="1" i="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2.凡尔赛—华盛顿体系</a:t>
            </a:r>
            <a:endParaRPr lang="en-US" altLang="zh-CN" sz="2800" dirty="0"/>
          </a:p>
        </p:txBody>
      </p:sp>
      <p:graphicFrame>
        <p:nvGraphicFramePr>
          <p:cNvPr id="12" name="P_4_BD#412c22470?colgroup=2,26&amp;pid=77bdbcf8b&amp;color=0,0,0&amp;vtp=1&amp;bbb=1&amp;hb=1"/>
          <p:cNvGraphicFramePr>
            <a:graphicFrameLocks noGrp="1"/>
          </p:cNvGraphicFramePr>
          <p:nvPr/>
        </p:nvGraphicFramePr>
        <p:xfrm>
          <a:off x="612648" y="1190342"/>
          <a:ext cx="10945368" cy="4496372"/>
        </p:xfrm>
        <a:graphic>
          <a:graphicData uri="http://schemas.openxmlformats.org/drawingml/2006/table">
            <a:tbl>
              <a:tblPr/>
              <a:tblGrid>
                <a:gridCol w="1170432"/>
                <a:gridCol w="9774936"/>
              </a:tblGrid>
              <a:tr h="2235327">
                <a:tc>
                  <a:txBody>
                    <a:bodyPr/>
                    <a:lstStyle/>
                    <a:p>
                      <a:pPr algn="ctr" latinLnBrk="1" hangingPunct="0">
                        <a:lnSpc>
                          <a:spcPts val="4300"/>
                        </a:lnSpc>
                      </a:pPr>
                      <a:r>
                        <a:rPr lang="en-US" altLang="zh-CN" sz="2800" b="1" i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内容</a:t>
                      </a:r>
                      <a:endParaRPr lang="en-US" altLang="zh-CN" sz="1200" dirty="0"/>
                    </a:p>
                  </a:txBody>
                  <a:tcPr marL="72000" marR="72000" marT="0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 latinLnBrk="1" hangingPunct="0">
                        <a:lnSpc>
                          <a:spcPts val="4400"/>
                        </a:lnSpc>
                      </a:pPr>
                      <a:r>
                        <a:rPr lang="en-US" altLang="zh-CN" sz="2800" b="0" i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宰割德国</a:t>
                      </a:r>
                      <a:r>
                        <a:rPr lang="en-US" altLang="zh-CN" sz="2800" b="0" i="0" spc="-10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；</a:t>
                      </a:r>
                      <a:r>
                        <a:rPr lang="en-US" altLang="zh-CN" sz="2800" b="0" i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承认波兰复国</a:t>
                      </a:r>
                      <a:r>
                        <a:rPr lang="en-US" altLang="zh-CN" sz="2800" b="0" i="0" spc="-10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，</a:t>
                      </a:r>
                      <a:r>
                        <a:rPr lang="en-US" altLang="zh-CN" sz="2800" b="0" i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承认捷克斯洛伐克和南斯拉夫等国</a:t>
                      </a:r>
                      <a:endParaRPr lang="en-US" altLang="zh-CN" sz="2800" b="0" i="0">
                        <a:solidFill>
                          <a:srgbClr val="000000"/>
                        </a:solidFill>
                        <a:latin typeface="Times New Roman" panose="02020603050405020304" pitchFamily="34" charset="0"/>
                        <a:ea typeface="微软雅黑" panose="020B0503020204020204" charset="-122"/>
                        <a:cs typeface="Times New Roman" panose="02020603050405020304" pitchFamily="34" charset="-120"/>
                      </a:endParaRPr>
                    </a:p>
                    <a:p>
                      <a:pPr marL="0" indent="0" algn="l" latinLnBrk="1" hangingPunct="0">
                        <a:lnSpc>
                          <a:spcPts val="4400"/>
                        </a:lnSpc>
                      </a:pPr>
                      <a:r>
                        <a:rPr lang="en-US" altLang="zh-CN" sz="2800" b="0" i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家独立</a:t>
                      </a:r>
                      <a:r>
                        <a:rPr lang="en-US" altLang="zh-CN" sz="2800" b="0" i="0" spc="-10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；</a:t>
                      </a:r>
                      <a:r>
                        <a:rPr lang="en-US" altLang="zh-CN" sz="2800" b="0" i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限制美国</a:t>
                      </a:r>
                      <a:r>
                        <a:rPr lang="en-US" altLang="zh-CN" sz="2800" b="0" i="0" spc="-10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、</a:t>
                      </a:r>
                      <a:r>
                        <a:rPr lang="en-US" altLang="zh-CN" sz="2800" b="0" i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英国</a:t>
                      </a:r>
                      <a:r>
                        <a:rPr lang="en-US" altLang="zh-CN" sz="2800" b="0" i="0" spc="-10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、</a:t>
                      </a:r>
                      <a:r>
                        <a:rPr lang="en-US" altLang="zh-CN" sz="2800" b="0" i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日本等国的海军军备</a:t>
                      </a:r>
                      <a:r>
                        <a:rPr lang="en-US" altLang="zh-CN" sz="2800" b="0" i="0" spc="-10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；</a:t>
                      </a:r>
                      <a:r>
                        <a:rPr lang="en-US" altLang="zh-CN" sz="2800" b="0" i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中国收回山</a:t>
                      </a:r>
                      <a:endParaRPr lang="en-US" altLang="zh-CN" sz="2800" b="0" i="0">
                        <a:solidFill>
                          <a:srgbClr val="000000"/>
                        </a:solidFill>
                        <a:latin typeface="Times New Roman" panose="02020603050405020304" pitchFamily="34" charset="0"/>
                        <a:ea typeface="微软雅黑" panose="020B0503020204020204" charset="-122"/>
                        <a:cs typeface="Times New Roman" panose="02020603050405020304" pitchFamily="34" charset="-120"/>
                      </a:endParaRPr>
                    </a:p>
                    <a:p>
                      <a:pPr marL="0" indent="0" algn="l" latinLnBrk="1" hangingPunct="0">
                        <a:lnSpc>
                          <a:spcPts val="4400"/>
                        </a:lnSpc>
                      </a:pPr>
                      <a:r>
                        <a:rPr lang="en-US" altLang="zh-CN" sz="2800" b="0" i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东主权</a:t>
                      </a:r>
                      <a:r>
                        <a:rPr lang="en-US" altLang="zh-CN" sz="2800" b="0" i="0" spc="-10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，</a:t>
                      </a:r>
                      <a:r>
                        <a:rPr lang="en-US" altLang="zh-CN" sz="2800" b="0" i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但日本保留了诸多特权</a:t>
                      </a:r>
                      <a:r>
                        <a:rPr lang="en-US" altLang="zh-CN" sz="2800" b="0" i="0" spc="-10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；</a:t>
                      </a:r>
                      <a:r>
                        <a:rPr lang="en-US" altLang="zh-CN" sz="2800" b="0" i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列强同意将“门户开放</a:t>
                      </a:r>
                      <a:r>
                        <a:rPr lang="en-US" altLang="zh-CN" sz="2800" b="0" i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”“机</a:t>
                      </a:r>
                      <a:endParaRPr lang="en-US" altLang="zh-CN" sz="2800" b="0" i="0">
                        <a:solidFill>
                          <a:srgbClr val="000000"/>
                        </a:solidFill>
                        <a:latin typeface="Times New Roman" panose="02020603050405020304" pitchFamily="34" charset="0"/>
                        <a:ea typeface="微软雅黑" panose="020B0503020204020204" charset="-122"/>
                        <a:cs typeface="Times New Roman" panose="02020603050405020304" pitchFamily="34" charset="-120"/>
                      </a:endParaRPr>
                    </a:p>
                    <a:p>
                      <a:pPr marL="0" lvl="0" indent="0" algn="l" latinLnBrk="1" hangingPunct="0">
                        <a:lnSpc>
                          <a:spcPts val="4200"/>
                        </a:lnSpc>
                      </a:pPr>
                      <a:r>
                        <a:rPr lang="en-US" altLang="zh-CN" sz="2800" b="0" i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会均等</a:t>
                      </a:r>
                      <a:r>
                        <a:rPr lang="en-US" altLang="zh-CN" sz="2800" b="0" i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”作为侵略中国的共同原则</a:t>
                      </a:r>
                      <a:endParaRPr lang="en-US" altLang="zh-CN" sz="1200" dirty="0"/>
                    </a:p>
                  </a:txBody>
                  <a:tcPr marL="72000" marR="72000" marT="0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1045">
                <a:tc>
                  <a:txBody>
                    <a:bodyPr/>
                    <a:lstStyle/>
                    <a:p>
                      <a:pPr marL="0" indent="0" algn="ctr" latinLnBrk="1" hangingPunct="0">
                        <a:lnSpc>
                          <a:spcPts val="4400"/>
                        </a:lnSpc>
                      </a:pPr>
                      <a:r>
                        <a:rPr lang="en-US" altLang="zh-CN" sz="2800" b="1" i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建立</a:t>
                      </a:r>
                      <a:endParaRPr lang="en-US" altLang="zh-CN" sz="2800" b="1" i="0">
                        <a:solidFill>
                          <a:srgbClr val="000000"/>
                        </a:solidFill>
                        <a:latin typeface="Times New Roman" panose="02020603050405020304" pitchFamily="34" charset="0"/>
                        <a:ea typeface="微软雅黑" panose="020B0503020204020204" charset="-122"/>
                        <a:cs typeface="Times New Roman" panose="02020603050405020304" pitchFamily="34" charset="-120"/>
                      </a:endParaRPr>
                    </a:p>
                    <a:p>
                      <a:pPr marL="0" lvl="0" indent="0" algn="ctr" latinLnBrk="1" hangingPunct="0">
                        <a:lnSpc>
                          <a:spcPts val="4300"/>
                        </a:lnSpc>
                      </a:pPr>
                      <a:r>
                        <a:rPr lang="en-US" altLang="zh-CN" sz="2800" b="1" i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国联</a:t>
                      </a:r>
                      <a:endParaRPr lang="en-US" altLang="zh-CN" sz="1200" dirty="0"/>
                    </a:p>
                  </a:txBody>
                  <a:tcPr marL="72000" marR="72000" marT="0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 latinLnBrk="1" hangingPunct="0">
                        <a:lnSpc>
                          <a:spcPts val="4400"/>
                        </a:lnSpc>
                      </a:pPr>
                      <a:r>
                        <a:rPr lang="en-US" altLang="zh-CN" sz="2800" b="0" i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（1）性质：国联是第一个由主权国家组成的世界性国际组织</a:t>
                      </a:r>
                      <a:endParaRPr lang="en-US" altLang="zh-CN" sz="1200" dirty="0"/>
                    </a:p>
                    <a:p>
                      <a:pPr marL="0" indent="0" algn="l" latinLnBrk="1" hangingPunct="0">
                        <a:lnSpc>
                          <a:spcPts val="4400"/>
                        </a:lnSpc>
                      </a:pPr>
                      <a:r>
                        <a:rPr lang="en-US" altLang="zh-CN" sz="2800" b="0" i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（</a:t>
                      </a:r>
                      <a:r>
                        <a:rPr lang="en-US" altLang="zh-CN" sz="2800" b="0" i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2）宗旨：促进国际合作和实现世界和平与安全</a:t>
                      </a:r>
                      <a:endParaRPr lang="en-US" altLang="zh-CN" sz="1200" dirty="0"/>
                    </a:p>
                    <a:p>
                      <a:pPr marL="0" indent="0" algn="l" latinLnBrk="1" hangingPunct="0">
                        <a:lnSpc>
                          <a:spcPts val="4400"/>
                        </a:lnSpc>
                      </a:pPr>
                      <a:r>
                        <a:rPr lang="en-US" altLang="zh-CN" sz="2800" b="0" i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（</a:t>
                      </a:r>
                      <a:r>
                        <a:rPr lang="en-US" altLang="zh-CN" sz="2800" b="0" i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3）作用：采用“全体一致”原则</a:t>
                      </a:r>
                      <a:r>
                        <a:rPr lang="en-US" altLang="zh-CN" sz="2800" b="0" i="0" spc="-10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，</a:t>
                      </a:r>
                      <a:r>
                        <a:rPr lang="en-US" altLang="zh-CN" sz="2800" b="0" i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在制裁侵略</a:t>
                      </a:r>
                      <a:r>
                        <a:rPr lang="en-US" altLang="zh-CN" sz="2800" b="0" i="0" spc="-10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、</a:t>
                      </a:r>
                      <a:r>
                        <a:rPr lang="en-US" altLang="zh-CN" sz="2800" b="0" i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保卫世界和</a:t>
                      </a:r>
                      <a:endParaRPr lang="en-US" altLang="zh-CN" sz="2800" b="0" i="0">
                        <a:solidFill>
                          <a:srgbClr val="000000"/>
                        </a:solidFill>
                        <a:latin typeface="Times New Roman" panose="02020603050405020304" pitchFamily="34" charset="0"/>
                        <a:ea typeface="微软雅黑" panose="020B0503020204020204" charset="-122"/>
                        <a:cs typeface="Times New Roman" panose="02020603050405020304" pitchFamily="34" charset="-120"/>
                      </a:endParaRPr>
                    </a:p>
                    <a:p>
                      <a:pPr marL="0" lvl="0" indent="0" algn="l" latinLnBrk="1" hangingPunct="0">
                        <a:lnSpc>
                          <a:spcPts val="4200"/>
                        </a:lnSpc>
                      </a:pPr>
                      <a:r>
                        <a:rPr lang="en-US" altLang="zh-CN" sz="2800" b="0" i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平方面没有发挥应有的作用</a:t>
                      </a:r>
                      <a:endParaRPr lang="en-US" altLang="zh-CN" sz="1200" dirty="0"/>
                    </a:p>
                  </a:txBody>
                  <a:tcPr marL="72000" marR="72000" marT="0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split dir="in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_3_BD#9dc2bfcee?sp=1&amp;pid=3a3a4b025&amp;color=0,0,0&amp;vtp=1&amp;bt=1&amp;bbb=1"/>
          <p:cNvSpPr/>
          <p:nvPr/>
        </p:nvSpPr>
        <p:spPr>
          <a:xfrm>
            <a:off x="612648" y="484632"/>
            <a:ext cx="10963656" cy="1041400"/>
          </a:xfrm>
          <a:prstGeom prst="rect">
            <a:avLst/>
          </a:prstGeom>
          <a:noFill/>
        </p:spPr>
        <p:txBody>
          <a:bodyPr wrap="none" lIns="0" tIns="0" rIns="0" bIns="0" rtlCol="0" anchor="t"/>
          <a:lstStyle/>
          <a:p>
            <a:pPr algn="l" latinLnBrk="1">
              <a:lnSpc>
                <a:spcPts val="5300"/>
              </a:lnSpc>
            </a:pPr>
            <a:r>
              <a:rPr lang="en-US" altLang="zh-CN" sz="3000" b="1" i="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二、第二次世界大战及战后国际秩序</a:t>
            </a:r>
            <a:endParaRPr lang="en-US" altLang="zh-CN" sz="3000" dirty="0"/>
          </a:p>
        </p:txBody>
      </p:sp>
      <p:sp>
        <p:nvSpPr>
          <p:cNvPr id="3" name="P_4#b95ba0f26?sp=1&amp;pid=9dc2bfcee&amp;color=0,0,0&amp;vtp=1&amp;bbb=1"/>
          <p:cNvSpPr/>
          <p:nvPr/>
        </p:nvSpPr>
        <p:spPr>
          <a:xfrm>
            <a:off x="612648" y="1165352"/>
            <a:ext cx="10963656" cy="567817"/>
          </a:xfrm>
          <a:prstGeom prst="rect">
            <a:avLst/>
          </a:prstGeom>
          <a:noFill/>
        </p:spPr>
        <p:txBody>
          <a:bodyPr wrap="none" lIns="0" tIns="0" rIns="0" bIns="0" rtlCol="0" anchor="t"/>
          <a:lstStyle/>
          <a:p>
            <a:pPr algn="l" latinLnBrk="1">
              <a:lnSpc>
                <a:spcPts val="5000"/>
              </a:lnSpc>
            </a:pPr>
            <a:r>
              <a:rPr lang="en-US" altLang="zh-CN" sz="2800" b="1" i="0" dirty="0">
                <a:solidFill>
                  <a:srgbClr val="000000"/>
                </a:solidFill>
                <a:latin typeface="Times New Roman" panose="02020603050405020304" pitchFamily="34" charset="0"/>
                <a:ea typeface="微软雅黑" panose="020B0503020204020204" charset="-122"/>
                <a:cs typeface="Times New Roman" panose="02020603050405020304" pitchFamily="34" charset="-120"/>
              </a:rPr>
              <a:t>1.第二次世界大战</a:t>
            </a:r>
            <a:endParaRPr lang="en-US" altLang="zh-CN" sz="2800" dirty="0"/>
          </a:p>
        </p:txBody>
      </p:sp>
      <p:graphicFrame>
        <p:nvGraphicFramePr>
          <p:cNvPr id="13" name="P_4_BD#b95ba0f26?colgroup=4,24&amp;pid=9dc2bfcee&amp;color=0,0,0&amp;vtp=1&amp;bbb=1&amp;hb=1"/>
          <p:cNvGraphicFramePr>
            <a:graphicFrameLocks noGrp="1"/>
          </p:cNvGraphicFramePr>
          <p:nvPr/>
        </p:nvGraphicFramePr>
        <p:xfrm>
          <a:off x="612648" y="1866265"/>
          <a:ext cx="10945368" cy="2807082"/>
        </p:xfrm>
        <a:graphic>
          <a:graphicData uri="http://schemas.openxmlformats.org/drawingml/2006/table">
            <a:tbl>
              <a:tblPr/>
              <a:tblGrid>
                <a:gridCol w="1783080"/>
                <a:gridCol w="9162288"/>
              </a:tblGrid>
              <a:tr h="1680909">
                <a:tc>
                  <a:txBody>
                    <a:bodyPr/>
                    <a:lstStyle/>
                    <a:p>
                      <a:pPr algn="ctr" latinLnBrk="1" hangingPunct="0">
                        <a:lnSpc>
                          <a:spcPts val="4300"/>
                        </a:lnSpc>
                      </a:pPr>
                      <a:r>
                        <a:rPr lang="en-US" altLang="zh-CN" sz="2800" b="1" i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局部爆发</a:t>
                      </a:r>
                      <a:endParaRPr lang="en-US" altLang="zh-CN" sz="1200" dirty="0"/>
                    </a:p>
                  </a:txBody>
                  <a:tcPr marL="72000" marR="72000" marT="0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 latinLnBrk="1" hangingPunct="0">
                        <a:lnSpc>
                          <a:spcPts val="4400"/>
                        </a:lnSpc>
                      </a:pPr>
                      <a:r>
                        <a:rPr lang="en-US" altLang="zh-CN" sz="2800" b="0" i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从1931年日本制造九一八事变到1937年七七事变</a:t>
                      </a:r>
                      <a:r>
                        <a:rPr lang="en-US" altLang="zh-CN" sz="2800" b="0" i="0" spc="-10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，</a:t>
                      </a:r>
                      <a:r>
                        <a:rPr lang="en-US" altLang="zh-CN" sz="2800" b="0" i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日本发</a:t>
                      </a:r>
                      <a:endParaRPr lang="en-US" altLang="zh-CN" sz="2800" b="0" i="0">
                        <a:solidFill>
                          <a:srgbClr val="000000"/>
                        </a:solidFill>
                        <a:latin typeface="Times New Roman" panose="02020603050405020304" pitchFamily="34" charset="0"/>
                        <a:ea typeface="微软雅黑" panose="020B0503020204020204" charset="-122"/>
                        <a:cs typeface="Times New Roman" panose="02020603050405020304" pitchFamily="34" charset="-120"/>
                      </a:endParaRPr>
                    </a:p>
                    <a:p>
                      <a:pPr marL="0" indent="0" algn="l" latinLnBrk="1" hangingPunct="0">
                        <a:lnSpc>
                          <a:spcPts val="4400"/>
                        </a:lnSpc>
                      </a:pPr>
                      <a:r>
                        <a:rPr lang="en-US" altLang="zh-CN" sz="2800" b="0" i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动全面侵华战争</a:t>
                      </a:r>
                      <a:r>
                        <a:rPr lang="en-US" altLang="zh-CN" sz="2800" b="0" i="0" spc="-10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，</a:t>
                      </a:r>
                      <a:r>
                        <a:rPr lang="en-US" altLang="zh-CN" sz="2800" b="0" i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中国开辟了对日本法西斯持久作战的东</a:t>
                      </a:r>
                      <a:endParaRPr lang="en-US" altLang="zh-CN" sz="2800" b="0" i="0">
                        <a:solidFill>
                          <a:srgbClr val="000000"/>
                        </a:solidFill>
                        <a:latin typeface="Times New Roman" panose="02020603050405020304" pitchFamily="34" charset="0"/>
                        <a:ea typeface="微软雅黑" panose="020B0503020204020204" charset="-122"/>
                        <a:cs typeface="Times New Roman" panose="02020603050405020304" pitchFamily="34" charset="-120"/>
                      </a:endParaRPr>
                    </a:p>
                    <a:p>
                      <a:pPr marL="0" lvl="0" indent="0" algn="l" latinLnBrk="1" hangingPunct="0">
                        <a:lnSpc>
                          <a:spcPts val="4200"/>
                        </a:lnSpc>
                      </a:pPr>
                      <a:r>
                        <a:rPr lang="en-US" altLang="zh-CN" sz="2800" b="0" i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方主战场</a:t>
                      </a:r>
                      <a:endParaRPr lang="en-US" altLang="zh-CN" sz="1200" dirty="0"/>
                    </a:p>
                  </a:txBody>
                  <a:tcPr marL="72000" marR="72000" marT="0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6173">
                <a:tc>
                  <a:txBody>
                    <a:bodyPr/>
                    <a:lstStyle/>
                    <a:p>
                      <a:pPr algn="ctr" latinLnBrk="1" hangingPunct="0">
                        <a:lnSpc>
                          <a:spcPts val="4300"/>
                        </a:lnSpc>
                      </a:pPr>
                      <a:r>
                        <a:rPr lang="en-US" altLang="zh-CN" sz="2800" b="1" i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全面爆发</a:t>
                      </a:r>
                      <a:endParaRPr lang="en-US" altLang="zh-CN" sz="1200" dirty="0"/>
                    </a:p>
                  </a:txBody>
                  <a:tcPr marL="72000" marR="72000" marT="0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 latinLnBrk="1" hangingPunct="0">
                        <a:lnSpc>
                          <a:spcPts val="4400"/>
                        </a:lnSpc>
                      </a:pPr>
                      <a:r>
                        <a:rPr lang="en-US" altLang="zh-CN" sz="2800" b="0" i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1939年9月</a:t>
                      </a:r>
                      <a:r>
                        <a:rPr lang="en-US" altLang="zh-CN" sz="2800" b="0" i="0" spc="-10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，</a:t>
                      </a:r>
                      <a:r>
                        <a:rPr lang="en-US" altLang="zh-CN" sz="2800" b="0" i="0" dirty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德国以“闪击战”突袭波兰</a:t>
                      </a:r>
                      <a:r>
                        <a:rPr lang="en-US" altLang="zh-CN" sz="2800" b="0" i="0" spc="-10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，</a:t>
                      </a:r>
                      <a:r>
                        <a:rPr lang="en-US" altLang="zh-CN" sz="2800" b="0" i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英法被迫对德宣</a:t>
                      </a:r>
                      <a:endParaRPr lang="en-US" altLang="zh-CN" sz="2800" b="0" i="0">
                        <a:solidFill>
                          <a:srgbClr val="000000"/>
                        </a:solidFill>
                        <a:latin typeface="Times New Roman" panose="02020603050405020304" pitchFamily="34" charset="0"/>
                        <a:ea typeface="微软雅黑" panose="020B0503020204020204" charset="-122"/>
                        <a:cs typeface="Times New Roman" panose="02020603050405020304" pitchFamily="34" charset="-120"/>
                      </a:endParaRPr>
                    </a:p>
                    <a:p>
                      <a:pPr marL="0" lvl="0" indent="0" algn="l" latinLnBrk="1" hangingPunct="0">
                        <a:lnSpc>
                          <a:spcPts val="4200"/>
                        </a:lnSpc>
                      </a:pPr>
                      <a:r>
                        <a:rPr lang="en-US" altLang="zh-CN" sz="2800" b="0" i="0">
                          <a:solidFill>
                            <a:srgbClr val="000000"/>
                          </a:solidFill>
                          <a:latin typeface="Times New Roman" panose="02020603050405020304" pitchFamily="34" charset="0"/>
                          <a:ea typeface="微软雅黑" panose="020B0503020204020204" charset="-122"/>
                          <a:cs typeface="Times New Roman" panose="02020603050405020304" pitchFamily="34" charset="-120"/>
                        </a:rPr>
                        <a:t>战</a:t>
                      </a:r>
                      <a:endParaRPr lang="en-US" altLang="zh-CN" sz="1200" dirty="0"/>
                    </a:p>
                  </a:txBody>
                  <a:tcPr marL="72000" marR="72000" marT="0" marB="0" anchor="ctr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split dir="in"/>
  </p:transition>
</p:sld>
</file>

<file path=ppt/theme/theme1.xml><?xml version="1.0" encoding="utf-8"?>
<a:theme xmlns:a="http://schemas.openxmlformats.org/drawingml/2006/mai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1775</Words>
  <Application>WPS 演示</Application>
  <PresentationFormat>宽屏</PresentationFormat>
  <Paragraphs>179</Paragraphs>
  <Slides>15</Slides>
  <Notes>18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9" baseType="lpstr">
      <vt:lpstr>Arial</vt:lpstr>
      <vt:lpstr>宋体</vt:lpstr>
      <vt:lpstr>Wingdings</vt:lpstr>
      <vt:lpstr>方正小标宋_GBK</vt:lpstr>
      <vt:lpstr>微软雅黑</vt:lpstr>
      <vt:lpstr>方正小标宋_GBK</vt:lpstr>
      <vt:lpstr>方正小标宋_GBK</vt:lpstr>
      <vt:lpstr>Times New Roman</vt:lpstr>
      <vt:lpstr>Times New Roman</vt:lpstr>
      <vt:lpstr>宋体</vt:lpstr>
      <vt:lpstr>Arial Unicode MS</vt:lpstr>
      <vt:lpstr>等线</vt:lpstr>
      <vt:lpstr>Calibri</vt:lpstr>
      <vt:lpstr/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/>
  <cp:lastModifiedBy>清风</cp:lastModifiedBy>
  <cp:revision>4</cp:revision>
  <dcterms:created xsi:type="dcterms:W3CDTF">2024-11-07T12:38:00Z</dcterms:created>
  <dcterms:modified xsi:type="dcterms:W3CDTF">2025-04-23T10:00:09Z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AD4FBBF355364BA7AD7C2000D1F59EF7_12</vt:lpwstr>
  </property>
  <property fmtid="{D5CDD505-2E9C-101B-9397-08002B2CF9AE}" pid="3" name="KSOProductBuildVer">
    <vt:lpwstr>2052-12.1.0.20784</vt:lpwstr>
  </property>
</Properties>
</file>