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9" r:id="rId3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65" d="100"/>
          <a:sy n="65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history#pid=67134b57c4d008ee886af2b4#tid=672c53af44e8f70009cf4cef#sourcefrom=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MasterShapeName"/>
          <p:cNvSpPr/>
          <p:nvPr/>
        </p:nvSpPr>
        <p:spPr>
          <a:xfrm>
            <a:off x="9537192" y="5330952"/>
            <a:ext cx="2231136" cy="8595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</a:pPr>
            <a:r>
              <a:rPr lang="en-US" sz="5000" b="1" i="0" dirty="0">
                <a:solidFill>
                  <a:srgbClr val="000000"/>
                </a:solidFill>
                <a:latin typeface="方正小标宋_GBK" pitchFamily="34" charset="0"/>
                <a:ea typeface="方正小标宋_GBK" pitchFamily="34" charset="-122"/>
                <a:cs typeface="方正小标宋_GBK" pitchFamily="34" charset="-120"/>
              </a:rPr>
              <a:t>历 史</a:t>
            </a:r>
            <a:endParaRPr lang="en-US" sz="5000" dirty="0"/>
          </a:p>
        </p:txBody>
      </p:sp>
      <p:sp>
        <p:nvSpPr>
          <p:cNvPr id="4" name="MasterShapeName"/>
          <p:cNvSpPr/>
          <p:nvPr/>
        </p:nvSpPr>
        <p:spPr>
          <a:xfrm>
            <a:off x="9765792" y="1261872"/>
            <a:ext cx="2002536" cy="109728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prstDash val="soli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5" name="MasterShapeName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6688" y="1389888"/>
            <a:ext cx="1380744" cy="832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MasterShapeName"/>
          <p:cNvSpPr/>
          <p:nvPr/>
        </p:nvSpPr>
        <p:spPr>
          <a:xfrm>
            <a:off x="402336" y="73152"/>
            <a:ext cx="2560320" cy="35661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1700" b="1" i="0" dirty="0">
                <a:solidFill>
                  <a:srgbClr val="ED7D3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2025 高考二轮复习用书</a:t>
            </a:r>
            <a:endParaRPr lang="en-US" sz="17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#a5eae0ae3?pid=cb83527d8&amp;color=237,125,49&amp;vtp=1&amp;bt=1&amp;bbb=1"/>
          <p:cNvSpPr/>
          <p:nvPr/>
        </p:nvSpPr>
        <p:spPr>
          <a:xfrm>
            <a:off x="612648" y="484632"/>
            <a:ext cx="10963656" cy="104140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300"/>
              </a:lnSpc>
            </a:pPr>
            <a:r>
              <a:rPr lang="en-US" altLang="zh-CN" sz="3000" b="1" i="0" dirty="0">
                <a:solidFill>
                  <a:srgbClr val="ED7D3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体系构建</a:t>
            </a:r>
            <a:endParaRPr lang="en-US" altLang="zh-CN" sz="3000" dirty="0"/>
          </a:p>
        </p:txBody>
      </p:sp>
      <p:pic>
        <p:nvPicPr>
          <p:cNvPr id="3" name="P_3_BD#691f3274f?pid=a5eae0ae3&amp;color=0,0,0&amp;tib=255,255,255&amp;vtp=1" descr="preencoded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57984" y="1222375"/>
            <a:ext cx="7882128" cy="489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</a:extLst>
        </p:spPr>
      </p:pic>
    </p:spTree>
  </p:cSld>
  <p:clrMapOvr>
    <a:masterClrMapping/>
  </p:clrMapOvr>
  <p:transition>
    <p:split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P_4_BD#b95ba0f26?colgroup=4,24&amp;pid=9dc2bfcee&amp;color=0,0,0&amp;mp=1&amp;vtp=1&amp;bt=1&amp;bbb=1&amp;hb=1"/>
          <p:cNvGraphicFramePr>
            <a:graphicFrameLocks noGrp="1"/>
          </p:cNvGraphicFramePr>
          <p:nvPr/>
        </p:nvGraphicFramePr>
        <p:xfrm>
          <a:off x="612648" y="1189990"/>
          <a:ext cx="10945368" cy="3378519"/>
        </p:xfrm>
        <a:graphic>
          <a:graphicData uri="http://schemas.openxmlformats.org/drawingml/2006/table">
            <a:tbl>
              <a:tblPr/>
              <a:tblGrid>
                <a:gridCol w="1783080"/>
                <a:gridCol w="9162288"/>
              </a:tblGrid>
              <a:tr h="1126173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规模扩大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1941年6月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德国入侵苏联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。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同年12月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日本挑起太平洋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战争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美国对日宣战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173">
                <a:tc>
                  <a:txBody>
                    <a:bodyPr/>
                    <a:lstStyle/>
                    <a:p>
                      <a:pPr marL="0" indent="0" algn="ctr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世界反法</a:t>
                      </a:r>
                      <a:endParaRPr lang="en-US" altLang="zh-CN" sz="2800" b="1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西斯同盟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1942年1月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以美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英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苏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中为首的26国签署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《联合国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家宣言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》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建立世界反法西斯同盟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173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结束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1945年5月8日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德国投降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9月2日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日本签署无条件投降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书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P_4_BD#b95ba0f26?colgroup=4,24&amp;pid=9dc2bfcee&amp;color=0,0,0&amp;mp=1&amp;vtp=1&amp;bt=1&amp;bbb=1"/>
          <p:cNvSpPr txBox="1"/>
          <p:nvPr/>
        </p:nvSpPr>
        <p:spPr>
          <a:xfrm>
            <a:off x="10839871" y="484632"/>
            <a:ext cx="718145" cy="5838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zh-CN" altLang="en-US" sz="2800">
                <a:latin typeface="Times New Roman" panose="02020603050405020304" pitchFamily="34" charset="0"/>
              </a:rPr>
              <a:t>续表</a:t>
            </a:r>
            <a:endParaRPr lang="zh-CN" altLang="en-US" sz="2800">
              <a:latin typeface="Times New Roman" panose="02020603050405020304" pitchFamily="34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P_4_BD#b95ba0f26?colgroup=4,24&amp;pid=9dc2bfcee&amp;color=0,0,0&amp;mp=1&amp;vtp=1&amp;bt=1&amp;bbb=1&amp;hb=1"/>
          <p:cNvGraphicFramePr>
            <a:graphicFrameLocks noGrp="1"/>
          </p:cNvGraphicFramePr>
          <p:nvPr/>
        </p:nvGraphicFramePr>
        <p:xfrm>
          <a:off x="612648" y="1189990"/>
          <a:ext cx="10945368" cy="2828481"/>
        </p:xfrm>
        <a:graphic>
          <a:graphicData uri="http://schemas.openxmlformats.org/drawingml/2006/table">
            <a:tbl>
              <a:tblPr/>
              <a:tblGrid>
                <a:gridCol w="1783080"/>
                <a:gridCol w="9162288"/>
              </a:tblGrid>
              <a:tr h="2828481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影响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（1）欧洲：遭受致命打击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各国国力严重消耗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2）美国：成为世界第一经济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政治和军事强国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3）苏联：因在战争中的巨大贡献而赢得很高威望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4）国际格局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：二战的结束成为从欧洲中心走向美苏对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峙的两极格局的真正转折点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P_4_BD#b95ba0f26?colgroup=4,24&amp;pid=9dc2bfcee&amp;color=0,0,0&amp;mp=1&amp;vtp=1&amp;bt=1&amp;bbb=1"/>
          <p:cNvSpPr txBox="1"/>
          <p:nvPr/>
        </p:nvSpPr>
        <p:spPr>
          <a:xfrm>
            <a:off x="10839871" y="484632"/>
            <a:ext cx="718145" cy="5838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zh-CN" altLang="en-US" sz="2800">
                <a:latin typeface="Times New Roman" panose="02020603050405020304" pitchFamily="34" charset="0"/>
              </a:rPr>
              <a:t>续表</a:t>
            </a:r>
            <a:endParaRPr lang="zh-CN" altLang="en-US" sz="2800">
              <a:latin typeface="Times New Roman" panose="02020603050405020304" pitchFamily="34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4#b95ba0f26?sp=1&amp;pid=9dc2bfcee&amp;color=0,0,0&amp;vtp=1&amp;bt=1&amp;bbb=1"/>
          <p:cNvSpPr/>
          <p:nvPr/>
        </p:nvSpPr>
        <p:spPr>
          <a:xfrm>
            <a:off x="612648" y="486000"/>
            <a:ext cx="10963656" cy="567817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000"/>
              </a:lnSpc>
            </a:pP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2.战后国际秩序的建立</a:t>
            </a:r>
            <a:endParaRPr lang="en-US" altLang="zh-CN" sz="2800" dirty="0"/>
          </a:p>
        </p:txBody>
      </p:sp>
      <p:graphicFrame>
        <p:nvGraphicFramePr>
          <p:cNvPr id="16" name="P_4_BD#b95ba0f26?colgroup=3,2,23&amp;pid=9dc2bfcee&amp;color=0,0,0&amp;vtp=1&amp;bbb=1&amp;hb=1"/>
          <p:cNvGraphicFramePr>
            <a:graphicFrameLocks noGrp="1"/>
          </p:cNvGraphicFramePr>
          <p:nvPr/>
        </p:nvGraphicFramePr>
        <p:xfrm>
          <a:off x="612648" y="1190342"/>
          <a:ext cx="10945368" cy="4483990"/>
        </p:xfrm>
        <a:graphic>
          <a:graphicData uri="http://schemas.openxmlformats.org/drawingml/2006/table">
            <a:tbl>
              <a:tblPr/>
              <a:tblGrid>
                <a:gridCol w="1353312"/>
                <a:gridCol w="960120"/>
                <a:gridCol w="8631936"/>
              </a:tblGrid>
              <a:tr h="2235645">
                <a:tc rowSpan="2">
                  <a:txBody>
                    <a:bodyPr/>
                    <a:lstStyle/>
                    <a:p>
                      <a:pPr marL="0" indent="0" algn="ctr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雅尔塔</a:t>
                      </a:r>
                      <a:endParaRPr lang="en-US" altLang="zh-CN" sz="2800" b="1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ctr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体系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内容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重新确定欧亚国家的版图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审判战犯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肃清法西斯主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义和军国主义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托管德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日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意的殖民地及国联的委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任统治地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原则上承认被压迫民族的独立权利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成立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联合国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等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345">
                <a:tc vMerge="1">
                  <a:tcPr/>
                </a:tc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评价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（1）积极：以建立和维护世界和平为主要目标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提倡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不同社会制度国家之间的共处与合作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2）消极：大国相互妥协的产物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带有明显的强权政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治色彩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P_4_BD#b95ba0f26?colgroup=3,2,23&amp;pid=9dc2bfcee&amp;color=0,0,0&amp;mp=1&amp;vtp=1&amp;bt=1&amp;bbb=1&amp;hb=1"/>
          <p:cNvGraphicFramePr>
            <a:graphicFrameLocks noGrp="1"/>
          </p:cNvGraphicFramePr>
          <p:nvPr/>
        </p:nvGraphicFramePr>
        <p:xfrm>
          <a:off x="612648" y="1189990"/>
          <a:ext cx="10945368" cy="2252346"/>
        </p:xfrm>
        <a:graphic>
          <a:graphicData uri="http://schemas.openxmlformats.org/drawingml/2006/table">
            <a:tbl>
              <a:tblPr/>
              <a:tblGrid>
                <a:gridCol w="1353312"/>
                <a:gridCol w="960120"/>
                <a:gridCol w="8631936"/>
              </a:tblGrid>
              <a:tr h="1126173">
                <a:tc rowSpan="2">
                  <a:txBody>
                    <a:bodyPr/>
                    <a:lstStyle/>
                    <a:p>
                      <a:pPr algn="ctr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1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联合国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宗旨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维护国际和平与安全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加强国际合作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促进全球经济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社会发展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173">
                <a:tc vMerge="1">
                  <a:tcPr/>
                </a:tc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作用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采用“大国一致”原则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使和平解决争端和制裁侵略具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有更强的可操作性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P_4_BD#b95ba0f26?colgroup=3,2,23&amp;pid=9dc2bfcee&amp;color=0,0,0&amp;mp=1&amp;vtp=1&amp;bt=1&amp;bbb=1"/>
          <p:cNvSpPr txBox="1"/>
          <p:nvPr/>
        </p:nvSpPr>
        <p:spPr>
          <a:xfrm>
            <a:off x="10839871" y="484632"/>
            <a:ext cx="718145" cy="5838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zh-CN" altLang="en-US" sz="2800">
                <a:latin typeface="Times New Roman" panose="02020603050405020304" pitchFamily="34" charset="0"/>
              </a:rPr>
              <a:t>续表</a:t>
            </a:r>
            <a:endParaRPr lang="zh-CN" altLang="en-US" sz="2800">
              <a:latin typeface="Times New Roman" panose="02020603050405020304" pitchFamily="34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3_BD#94583d7ea?sp=1&amp;pid=3a3a4b025&amp;color=0,0,0&amp;vtp=1&amp;bt=1&amp;bbb=1"/>
          <p:cNvSpPr/>
          <p:nvPr/>
        </p:nvSpPr>
        <p:spPr>
          <a:xfrm>
            <a:off x="612648" y="484632"/>
            <a:ext cx="10963656" cy="104140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300"/>
              </a:lnSpc>
            </a:pPr>
            <a:r>
              <a:rPr lang="en-US" altLang="zh-CN" sz="30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三、从两极格局到多极化趋势</a:t>
            </a:r>
            <a:endParaRPr lang="en-US" altLang="zh-CN" sz="3000" dirty="0"/>
          </a:p>
        </p:txBody>
      </p:sp>
      <p:graphicFrame>
        <p:nvGraphicFramePr>
          <p:cNvPr id="18" name="P_4_BD#096db6934?colgroup=4,25&amp;pid=94583d7ea&amp;color=0,0,0&amp;vtp=1&amp;bbb=1&amp;hb=1"/>
          <p:cNvGraphicFramePr>
            <a:graphicFrameLocks noGrp="1"/>
          </p:cNvGraphicFramePr>
          <p:nvPr/>
        </p:nvGraphicFramePr>
        <p:xfrm>
          <a:off x="612648" y="1222375"/>
          <a:ext cx="10945368" cy="3361818"/>
        </p:xfrm>
        <a:graphic>
          <a:graphicData uri="http://schemas.openxmlformats.org/drawingml/2006/table">
            <a:tbl>
              <a:tblPr/>
              <a:tblGrid>
                <a:gridCol w="1728216"/>
                <a:gridCol w="9217152"/>
              </a:tblGrid>
              <a:tr h="1680909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两极格局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20世纪50年代中期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美苏全面冷战对峙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两极格局正式形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成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。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两极格局是不对称和不完全的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美国及其盟国的总体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实力始终强于苏联及其盟国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09">
                <a:tc>
                  <a:txBody>
                    <a:bodyPr/>
                    <a:lstStyle/>
                    <a:p>
                      <a:pPr marL="0" indent="0" algn="ctr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多极力量</a:t>
                      </a:r>
                      <a:endParaRPr lang="en-US" altLang="zh-CN" sz="2800" b="1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的成长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西欧与日本的发展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中国崛起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第三世界的兴起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苏联解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体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两极格局崩溃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冷战随之结束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。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两极格局中出现的世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界多极化趋势不可逆转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#36cc74de3?pid=cb83527d8&amp;color=237,125,49&amp;vtp=1&amp;bt=1&amp;bbb=1"/>
          <p:cNvSpPr/>
          <p:nvPr/>
        </p:nvSpPr>
        <p:spPr>
          <a:xfrm>
            <a:off x="612648" y="484632"/>
            <a:ext cx="10963656" cy="104140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300"/>
              </a:lnSpc>
            </a:pPr>
            <a:r>
              <a:rPr lang="en-US" altLang="zh-CN" sz="3000" b="1" i="0" dirty="0">
                <a:solidFill>
                  <a:srgbClr val="ED7D3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线索梳理</a:t>
            </a:r>
            <a:endParaRPr lang="en-US" altLang="zh-CN" sz="3000" dirty="0"/>
          </a:p>
        </p:txBody>
      </p:sp>
      <p:sp>
        <p:nvSpPr>
          <p:cNvPr id="3" name="C_3_BD#2ab0eb80d?pid=36cc74de3&amp;color=0,0,0&amp;vtp=1&amp;bbb=1"/>
          <p:cNvSpPr/>
          <p:nvPr/>
        </p:nvSpPr>
        <p:spPr>
          <a:xfrm>
            <a:off x="612648" y="1161212"/>
            <a:ext cx="10963656" cy="104140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200"/>
              </a:lnSpc>
            </a:pPr>
            <a:r>
              <a:rPr lang="en-US" altLang="zh-CN" sz="30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线索一</a:t>
            </a:r>
            <a:r>
              <a:rPr lang="en-US" altLang="zh-CN" sz="3000" b="1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30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第一次世界大战及战后国际秩序</a:t>
            </a:r>
            <a:endParaRPr lang="en-US" altLang="zh-CN" sz="3000" dirty="0"/>
          </a:p>
        </p:txBody>
      </p:sp>
      <p:sp>
        <p:nvSpPr>
          <p:cNvPr id="4" name="P_4_BD#c2c3f13c3?pid=2ab0eb80d&amp;color=0,0,0&amp;vtp=1&amp;bbb=1&amp;hb=1"/>
          <p:cNvSpPr/>
          <p:nvPr/>
        </p:nvSpPr>
        <p:spPr>
          <a:xfrm>
            <a:off x="612648" y="1827403"/>
            <a:ext cx="10963656" cy="3158935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100"/>
              </a:lnSpc>
            </a:pPr>
            <a:r>
              <a:rPr lang="en-US" altLang="zh-CN" sz="28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19世纪晚期至20世纪初，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主要资本主义国家发展到帝国主义阶段。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51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帝国主义各国经济政治发展不平衡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，最终导致了一战的爆发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。一战以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51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同盟国的失败而结束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。</a:t>
            </a:r>
            <a:endParaRPr lang="en-US" altLang="zh-CN" sz="2800" dirty="0"/>
          </a:p>
          <a:p>
            <a:pPr latinLnBrk="1">
              <a:lnSpc>
                <a:spcPts val="51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一战结束后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，战胜国以强权政治原则建立了凡尔赛—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华盛顿体系。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50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新秩序不仅没有带来真正的和平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，反而为新的国际冲突埋下了祸根。</a:t>
            </a:r>
            <a:endParaRPr lang="en-US" altLang="zh-CN" sz="2800" dirty="0"/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3_BD#b9cf228df?pid=36cc74de3&amp;color=0,0,0&amp;vtp=1&amp;bt=1&amp;bbb=1"/>
          <p:cNvSpPr/>
          <p:nvPr/>
        </p:nvSpPr>
        <p:spPr>
          <a:xfrm>
            <a:off x="612648" y="484632"/>
            <a:ext cx="10963656" cy="104140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200"/>
              </a:lnSpc>
            </a:pPr>
            <a:r>
              <a:rPr lang="en-US" altLang="zh-CN" sz="30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线索二</a:t>
            </a:r>
            <a:r>
              <a:rPr lang="en-US" altLang="zh-CN" sz="3000" b="1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30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第二次世界大战与战后国际秩序</a:t>
            </a:r>
            <a:endParaRPr lang="en-US" altLang="zh-CN" sz="3000" dirty="0"/>
          </a:p>
        </p:txBody>
      </p:sp>
      <p:sp>
        <p:nvSpPr>
          <p:cNvPr id="3" name="P_4_BD#f4dbe9f88?pid=b9cf228df&amp;color=0,0,0&amp;vtp=1&amp;bbb=1&amp;hb=1"/>
          <p:cNvSpPr/>
          <p:nvPr/>
        </p:nvSpPr>
        <p:spPr>
          <a:xfrm>
            <a:off x="612648" y="1138428"/>
            <a:ext cx="10963656" cy="3158935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100"/>
              </a:lnSpc>
            </a:pPr>
            <a:r>
              <a:rPr lang="en-US" altLang="zh-CN" sz="28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20世纪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20—30年代世界性的经济大危机促成了法西斯主义与亚欧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51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战争策源地的形成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，英法实行绥靖政策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，助长了法西斯国家的侵略野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51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心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。第二次世界大战经历了从局部战争到全球战争的过程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。最终第二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51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次世界大战以世界反法西斯同盟的胜利宣告结束，战后建立的雅尔塔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50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体系仍有强权政治的烙印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，但对战后的和平与发展起到了一定的作用。</a:t>
            </a:r>
            <a:endParaRPr lang="en-US" altLang="zh-CN" sz="2800" dirty="0"/>
          </a:p>
        </p:txBody>
      </p:sp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3_BD#41761c633?pid=36cc74de3&amp;color=0,0,0&amp;vtp=1&amp;bt=1&amp;bbb=1"/>
          <p:cNvSpPr/>
          <p:nvPr/>
        </p:nvSpPr>
        <p:spPr>
          <a:xfrm>
            <a:off x="612648" y="484632"/>
            <a:ext cx="10963656" cy="104140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200"/>
              </a:lnSpc>
            </a:pPr>
            <a:r>
              <a:rPr lang="en-US" altLang="zh-CN" sz="30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线索三</a:t>
            </a:r>
            <a:r>
              <a:rPr lang="en-US" altLang="zh-CN" sz="3000" b="1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30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从两极格局到多极化趋势</a:t>
            </a:r>
            <a:endParaRPr lang="en-US" altLang="zh-CN" sz="3000" dirty="0"/>
          </a:p>
        </p:txBody>
      </p:sp>
      <p:sp>
        <p:nvSpPr>
          <p:cNvPr id="3" name="P_4_BD#93749fbfc?pid=41761c633&amp;color=0,0,0&amp;vtp=1&amp;bbb=1&amp;hb=1"/>
          <p:cNvSpPr/>
          <p:nvPr/>
        </p:nvSpPr>
        <p:spPr>
          <a:xfrm>
            <a:off x="612648" y="1138428"/>
            <a:ext cx="10963656" cy="3158935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100"/>
              </a:lnSpc>
            </a:pPr>
            <a:r>
              <a:rPr lang="en-US" altLang="zh-CN" sz="28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二战后初期，美苏两极格局取代以欧洲为中心的传统的国际格局。</a:t>
            </a:r>
            <a:endParaRPr lang="en-US" altLang="zh-CN" sz="2800" dirty="0"/>
          </a:p>
          <a:p>
            <a:pPr latinLnBrk="1">
              <a:lnSpc>
                <a:spcPts val="51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20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世纪六七十年代，随着不结盟运动的兴起，欧共体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、中国和日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51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本经济的发展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，世界格局向多极化方向发展。</a:t>
            </a:r>
            <a:endParaRPr lang="en-US" altLang="zh-CN" sz="2800" dirty="0"/>
          </a:p>
          <a:p>
            <a:pPr latinLnBrk="1">
              <a:lnSpc>
                <a:spcPts val="51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苏联解体后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，多极化趋势进一步加强，</a:t>
            </a: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世界形势出现缓和与紧张、</a:t>
            </a:r>
            <a:endParaRPr lang="en-US" altLang="zh-CN" sz="2800" b="0" i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5000"/>
              </a:lnSpc>
            </a:pPr>
            <a:r>
              <a:rPr lang="en-US" altLang="zh-CN" sz="2800" b="0" i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和平与动荡并存的局面</a:t>
            </a:r>
            <a:r>
              <a:rPr lang="en-US" altLang="zh-CN" sz="2800" b="0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。</a:t>
            </a:r>
            <a:endParaRPr lang="en-US" altLang="zh-CN" sz="2800" dirty="0"/>
          </a:p>
        </p:txBody>
      </p:sp>
    </p:spTree>
  </p:cSld>
  <p:clrMapOvr>
    <a:masterClrMapping/>
  </p:clrMapOvr>
  <p:transition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#3a3a4b025.fixed?pid=cb83527d8&amp;color=237,125,49&amp;vtp=1&amp;bbb=1"/>
          <p:cNvSpPr/>
          <p:nvPr/>
        </p:nvSpPr>
        <p:spPr>
          <a:xfrm>
            <a:off x="1618488" y="2660904"/>
            <a:ext cx="8997696" cy="722376"/>
          </a:xfrm>
          <a:prstGeom prst="rect">
            <a:avLst/>
          </a:prstGeom>
          <a:noFill/>
        </p:spPr>
        <p:txBody>
          <a:bodyPr wrap="none" lIns="0" tIns="0" rIns="0" bIns="0" rtlCol="0" anchor="b"/>
          <a:lstStyle/>
          <a:p>
            <a:pPr algn="ctr" latinLnBrk="1">
              <a:lnSpc>
                <a:spcPts val="5000"/>
              </a:lnSpc>
            </a:pPr>
            <a:r>
              <a:rPr lang="en-US" altLang="zh-CN" sz="4000" b="1" i="0" dirty="0">
                <a:solidFill>
                  <a:srgbClr val="ED7D3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理顺主干·必备要点</a:t>
            </a:r>
            <a:endParaRPr lang="en-US" altLang="zh-CN" sz="4000" dirty="0"/>
          </a:p>
        </p:txBody>
      </p:sp>
      <p:sp>
        <p:nvSpPr>
          <p:cNvPr id="3" name="C_2#3a3a4b025"/>
          <p:cNvSpPr/>
          <p:nvPr/>
        </p:nvSpPr>
        <p:spPr>
          <a:xfrm>
            <a:off x="1618488" y="3419856"/>
            <a:ext cx="8961120" cy="9144"/>
          </a:xfrm>
          <a:prstGeom prst="line">
            <a:avLst/>
          </a:prstGeom>
          <a:noFill/>
          <a:ln w="28575">
            <a:solidFill>
              <a:srgbClr val="ED7D31"/>
            </a:solidFill>
            <a:prstDash val="soli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3_BD#77bdbcf8b?sp=1&amp;pid=3a3a4b025&amp;color=0,0,0&amp;vtp=1&amp;bt=1&amp;bbb=1"/>
          <p:cNvSpPr/>
          <p:nvPr/>
        </p:nvSpPr>
        <p:spPr>
          <a:xfrm>
            <a:off x="612648" y="484632"/>
            <a:ext cx="10963656" cy="104140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300"/>
              </a:lnSpc>
            </a:pPr>
            <a:r>
              <a:rPr lang="en-US" altLang="zh-CN" sz="30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一、第一次世界大战及战后国际秩序</a:t>
            </a:r>
            <a:endParaRPr lang="en-US" altLang="zh-CN" sz="3000" dirty="0"/>
          </a:p>
        </p:txBody>
      </p:sp>
      <p:sp>
        <p:nvSpPr>
          <p:cNvPr id="3" name="P_4#412c22470?sp=1&amp;pid=77bdbcf8b&amp;color=0,0,0&amp;vtp=1&amp;bbb=1"/>
          <p:cNvSpPr/>
          <p:nvPr/>
        </p:nvSpPr>
        <p:spPr>
          <a:xfrm>
            <a:off x="612648" y="1165352"/>
            <a:ext cx="10963656" cy="567817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000"/>
              </a:lnSpc>
            </a:pP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1.第一次世界大战</a:t>
            </a:r>
            <a:endParaRPr lang="en-US" altLang="zh-CN" sz="2800" dirty="0"/>
          </a:p>
        </p:txBody>
      </p:sp>
      <p:graphicFrame>
        <p:nvGraphicFramePr>
          <p:cNvPr id="10" name="P_4_BD#412c22470?colgroup=2,26&amp;pid=77bdbcf8b&amp;color=0,0,0&amp;vtp=1&amp;bbb=1&amp;hb=1"/>
          <p:cNvGraphicFramePr>
            <a:graphicFrameLocks noGrp="1"/>
          </p:cNvGraphicFramePr>
          <p:nvPr/>
        </p:nvGraphicFramePr>
        <p:xfrm>
          <a:off x="612648" y="1866265"/>
          <a:ext cx="10945368" cy="3382899"/>
        </p:xfrm>
        <a:graphic>
          <a:graphicData uri="http://schemas.openxmlformats.org/drawingml/2006/table">
            <a:tbl>
              <a:tblPr/>
              <a:tblGrid>
                <a:gridCol w="1216152"/>
                <a:gridCol w="9729216"/>
              </a:tblGrid>
              <a:tr h="3382899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酝酿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（1）帝国主义阶段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：随着第二次工业革命和垄断组织的产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生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主要资本主义大国发展到帝国主义阶段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掀起了新的瓜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分世界的狂潮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2）根本原因：帝国主义各国经济政治发展不平衡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3）主要矛盾：形成两大军事集团——“同盟国”和“协约国”</a:t>
                      </a:r>
                      <a:endParaRPr lang="en-US" altLang="zh-CN" sz="1200" dirty="0"/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4）导火线：萨拉热窝事件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P_4_BD#412c22470?colgroup=2,26&amp;pid=77bdbcf8b&amp;color=0,0,0&amp;mp=1&amp;vtp=1&amp;bt=1&amp;bbb=1&amp;hb=1"/>
          <p:cNvGraphicFramePr>
            <a:graphicFrameLocks noGrp="1"/>
          </p:cNvGraphicFramePr>
          <p:nvPr/>
        </p:nvGraphicFramePr>
        <p:xfrm>
          <a:off x="612648" y="1189990"/>
          <a:ext cx="10945368" cy="5084192"/>
        </p:xfrm>
        <a:graphic>
          <a:graphicData uri="http://schemas.openxmlformats.org/drawingml/2006/table">
            <a:tbl>
              <a:tblPr/>
              <a:tblGrid>
                <a:gridCol w="1216152"/>
                <a:gridCol w="9729216"/>
              </a:tblGrid>
              <a:tr h="571119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爆发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1914年7月28日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德国支持奥匈帝国对塞尔维亚宣战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437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性质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列强重新瓜分世界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争夺世界霸权的帝国主义之战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119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结束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1918年11月11日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大战以同盟国的失败而结束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517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影响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（1）削弱了帝国主义和殖民主义力量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动摇了欧洲的世界优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势地位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促进了殖民地半殖民地国家的民族觉醒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2）美国的参战和俄国十月革命的胜利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开始改变以欧洲为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中心的国际格局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3）改变了人们的观念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反对战争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要求和平的运动日益高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涨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P_4_BD#412c22470?colgroup=2,26&amp;pid=77bdbcf8b&amp;color=0,0,0&amp;mp=1&amp;vtp=1&amp;bt=1&amp;bbb=1"/>
          <p:cNvSpPr txBox="1"/>
          <p:nvPr/>
        </p:nvSpPr>
        <p:spPr>
          <a:xfrm>
            <a:off x="10839871" y="484632"/>
            <a:ext cx="718145" cy="5838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zh-CN" altLang="en-US" sz="2800">
                <a:latin typeface="Times New Roman" panose="02020603050405020304" pitchFamily="34" charset="0"/>
              </a:rPr>
              <a:t>续表</a:t>
            </a:r>
            <a:endParaRPr lang="zh-CN" altLang="en-US" sz="2800">
              <a:latin typeface="Times New Roman" panose="02020603050405020304" pitchFamily="34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4#412c22470?sp=1&amp;pid=77bdbcf8b&amp;color=0,0,0&amp;vtp=1&amp;bt=1&amp;bbb=1"/>
          <p:cNvSpPr/>
          <p:nvPr/>
        </p:nvSpPr>
        <p:spPr>
          <a:xfrm>
            <a:off x="612648" y="486000"/>
            <a:ext cx="10963656" cy="567817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000"/>
              </a:lnSpc>
            </a:pP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2.凡尔赛—华盛顿体系</a:t>
            </a:r>
            <a:endParaRPr lang="en-US" altLang="zh-CN" sz="2800" dirty="0"/>
          </a:p>
        </p:txBody>
      </p:sp>
      <p:graphicFrame>
        <p:nvGraphicFramePr>
          <p:cNvPr id="12" name="P_4_BD#412c22470?colgroup=2,26&amp;pid=77bdbcf8b&amp;color=0,0,0&amp;vtp=1&amp;bbb=1&amp;hb=1"/>
          <p:cNvGraphicFramePr>
            <a:graphicFrameLocks noGrp="1"/>
          </p:cNvGraphicFramePr>
          <p:nvPr/>
        </p:nvGraphicFramePr>
        <p:xfrm>
          <a:off x="612648" y="1190342"/>
          <a:ext cx="10945368" cy="4496372"/>
        </p:xfrm>
        <a:graphic>
          <a:graphicData uri="http://schemas.openxmlformats.org/drawingml/2006/table">
            <a:tbl>
              <a:tblPr/>
              <a:tblGrid>
                <a:gridCol w="1170432"/>
                <a:gridCol w="9774936"/>
              </a:tblGrid>
              <a:tr h="2235327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内容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宰割德国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承认波兰复国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承认捷克斯洛伐克和南斯拉夫等国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家独立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限制美国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英国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日本等国的海军军备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中国收回山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东主权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但日本保留了诸多特权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；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列强同意将“门户开放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”“机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会均等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”作为侵略中国的共同原则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045">
                <a:tc>
                  <a:txBody>
                    <a:bodyPr/>
                    <a:lstStyle/>
                    <a:p>
                      <a:pPr marL="0" indent="0" algn="ctr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建立</a:t>
                      </a:r>
                      <a:endParaRPr lang="en-US" altLang="zh-CN" sz="2800" b="1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国联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（1）性质：国联是第一个由主权国家组成的世界性国际组织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2）宗旨：促进国际合作和实现世界和平与安全</a:t>
                      </a:r>
                      <a:endParaRPr lang="en-US" altLang="zh-CN" sz="1200" dirty="0"/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（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3）作用：采用“全体一致”原则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在制裁侵略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、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保卫世界和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平方面没有发挥应有的作用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3_BD#9dc2bfcee?sp=1&amp;pid=3a3a4b025&amp;color=0,0,0&amp;vtp=1&amp;bt=1&amp;bbb=1"/>
          <p:cNvSpPr/>
          <p:nvPr/>
        </p:nvSpPr>
        <p:spPr>
          <a:xfrm>
            <a:off x="612648" y="484632"/>
            <a:ext cx="10963656" cy="104140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300"/>
              </a:lnSpc>
            </a:pPr>
            <a:r>
              <a:rPr lang="en-US" altLang="zh-CN" sz="30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二、第二次世界大战及战后国际秩序</a:t>
            </a:r>
            <a:endParaRPr lang="en-US" altLang="zh-CN" sz="3000" dirty="0"/>
          </a:p>
        </p:txBody>
      </p:sp>
      <p:sp>
        <p:nvSpPr>
          <p:cNvPr id="3" name="P_4#b95ba0f26?sp=1&amp;pid=9dc2bfcee&amp;color=0,0,0&amp;vtp=1&amp;bbb=1"/>
          <p:cNvSpPr/>
          <p:nvPr/>
        </p:nvSpPr>
        <p:spPr>
          <a:xfrm>
            <a:off x="612648" y="1165352"/>
            <a:ext cx="10963656" cy="567817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 latinLnBrk="1">
              <a:lnSpc>
                <a:spcPts val="5000"/>
              </a:lnSpc>
            </a:pPr>
            <a:r>
              <a:rPr lang="en-US" altLang="zh-CN" sz="2800" b="1" i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1.第二次世界大战</a:t>
            </a:r>
            <a:endParaRPr lang="en-US" altLang="zh-CN" sz="2800" dirty="0"/>
          </a:p>
        </p:txBody>
      </p:sp>
      <p:graphicFrame>
        <p:nvGraphicFramePr>
          <p:cNvPr id="13" name="P_4_BD#b95ba0f26?colgroup=4,24&amp;pid=9dc2bfcee&amp;color=0,0,0&amp;vtp=1&amp;bbb=1&amp;hb=1"/>
          <p:cNvGraphicFramePr>
            <a:graphicFrameLocks noGrp="1"/>
          </p:cNvGraphicFramePr>
          <p:nvPr/>
        </p:nvGraphicFramePr>
        <p:xfrm>
          <a:off x="612648" y="1866265"/>
          <a:ext cx="10945368" cy="2807082"/>
        </p:xfrm>
        <a:graphic>
          <a:graphicData uri="http://schemas.openxmlformats.org/drawingml/2006/table">
            <a:tbl>
              <a:tblPr/>
              <a:tblGrid>
                <a:gridCol w="1783080"/>
                <a:gridCol w="9162288"/>
              </a:tblGrid>
              <a:tr h="1680909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局部爆发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从1931年日本制造九一八事变到1937年七七事变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日本发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动全面侵华战争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中国开辟了对日本法西斯持久作战的东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方主战场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173">
                <a:tc>
                  <a:txBody>
                    <a:bodyPr/>
                    <a:lstStyle/>
                    <a:p>
                      <a:pPr algn="ctr" latinLnBrk="1" hangingPunct="0">
                        <a:lnSpc>
                          <a:spcPts val="4300"/>
                        </a:lnSpc>
                      </a:pPr>
                      <a:r>
                        <a:rPr lang="en-US" altLang="zh-CN" sz="2800" b="1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全面爆发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 hangingPunct="0">
                        <a:lnSpc>
                          <a:spcPts val="4400"/>
                        </a:lnSpc>
                      </a:pP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1939年9月</a:t>
                      </a:r>
                      <a:r>
                        <a:rPr lang="en-US" altLang="zh-CN" sz="2800" b="0" i="0" spc="-10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德国以“闪击战”突袭波兰</a:t>
                      </a:r>
                      <a:r>
                        <a:rPr lang="en-US" altLang="zh-CN" sz="2800" b="0" i="0" spc="-1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，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英法被迫对德宣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marL="0" lvl="0" indent="0" algn="l" latinLnBrk="1" hangingPunct="0">
                        <a:lnSpc>
                          <a:spcPts val="42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战</a:t>
                      </a:r>
                      <a:endParaRPr lang="en-US" altLang="zh-CN" sz="12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1775</Words>
  <Application>WPS 演示</Application>
  <PresentationFormat>宽屏</PresentationFormat>
  <Paragraphs>179</Paragraphs>
  <Slides>15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Arial</vt:lpstr>
      <vt:lpstr>宋体</vt:lpstr>
      <vt:lpstr>Wingdings</vt:lpstr>
      <vt:lpstr>方正小标宋_GBK</vt:lpstr>
      <vt:lpstr>微软雅黑</vt:lpstr>
      <vt:lpstr>方正小标宋_GBK</vt:lpstr>
      <vt:lpstr>方正小标宋_GBK</vt:lpstr>
      <vt:lpstr>Times New Roman</vt:lpstr>
      <vt:lpstr>Times New Roman</vt:lpstr>
      <vt:lpstr>宋体</vt:lpstr>
      <vt:lpstr>Arial Unicode MS</vt:lpstr>
      <vt:lpstr>等线</vt:lpstr>
      <vt:lpstr>Calibri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清风</cp:lastModifiedBy>
  <cp:revision>4</cp:revision>
  <dcterms:created xsi:type="dcterms:W3CDTF">2024-11-07T12:38:00Z</dcterms:created>
  <dcterms:modified xsi:type="dcterms:W3CDTF">2025-04-23T10:00:09Z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AD4FBBF355364BA7AD7C2000D1F59EF7_12</vt:lpwstr>
  </property>
  <property fmtid="{D5CDD505-2E9C-101B-9397-08002B2CF9AE}" pid="3" name="KSOProductBuildVer">
    <vt:lpwstr>2052-12.1.0.20784</vt:lpwstr>
  </property>
</Properties>
</file>