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history#pid=67134b57c4d008ee886af2b4#tid=672c53af44e8f70009cf4ce5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9537192" y="5330952"/>
            <a:ext cx="2231136" cy="8595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000" b="1" i="0" dirty="0">
                <a:solidFill>
                  <a:srgbClr val="000000"/>
                </a:solidFill>
                <a:latin typeface="方正小标宋_GBK" pitchFamily="34" charset="0"/>
                <a:ea typeface="方正小标宋_GBK" pitchFamily="34" charset="-122"/>
                <a:cs typeface="方正小标宋_GBK" pitchFamily="34" charset="-120"/>
              </a:rPr>
              <a:t>历 史</a:t>
            </a:r>
            <a:endParaRPr lang="en-US" sz="5000" dirty="0"/>
          </a:p>
        </p:txBody>
      </p:sp>
      <p:sp>
        <p:nvSpPr>
          <p:cNvPr id="4" name="MasterShapeName"/>
          <p:cNvSpPr/>
          <p:nvPr/>
        </p:nvSpPr>
        <p:spPr>
          <a:xfrm>
            <a:off x="9765792" y="1261872"/>
            <a:ext cx="2002536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" name="MasterShapeNam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8" y="1389888"/>
            <a:ext cx="1380744" cy="832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402336" y="73152"/>
            <a:ext cx="2560320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700" b="1" i="0" dirty="0">
                <a:solidFill>
                  <a:srgbClr val="ED7D31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2025 高考二轮复习用书</a:t>
            </a:r>
            <a:endParaRPr lang="en-US" sz="17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89b71d86e.fixed?color=237,125,49&amp;vtp=1&amp;bbb=1"/>
          <p:cNvSpPr/>
          <p:nvPr/>
        </p:nvSpPr>
        <p:spPr>
          <a:xfrm>
            <a:off x="877824" y="2660904"/>
            <a:ext cx="9720072" cy="72237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ED7D31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专题四</a:t>
            </a:r>
            <a:r>
              <a:rPr lang="en-US" altLang="zh-CN" sz="4000" b="1" i="0" dirty="0">
                <a:solidFill>
                  <a:srgbClr val="ED7D3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ED7D31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中国传统文化的演变、交流与传播</a:t>
            </a:r>
            <a:endParaRPr lang="en-US" altLang="zh-CN" sz="4000" dirty="0"/>
          </a:p>
        </p:txBody>
      </p:sp>
      <p:sp>
        <p:nvSpPr>
          <p:cNvPr id="3" name="C_1#89b71d86e"/>
          <p:cNvSpPr/>
          <p:nvPr/>
        </p:nvSpPr>
        <p:spPr>
          <a:xfrm>
            <a:off x="969264" y="3419856"/>
            <a:ext cx="8961120" cy="9144"/>
          </a:xfrm>
          <a:prstGeom prst="line">
            <a:avLst/>
          </a:prstGeom>
          <a:noFill/>
          <a:ln w="28575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_4_BD#96f8bca40?colgroup=2,4,21&amp;pid=57d048329&amp;color=0,0,0&amp;mp=1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36224" cy="4493452"/>
        </p:xfrm>
        <a:graphic>
          <a:graphicData uri="http://schemas.openxmlformats.org/drawingml/2006/table">
            <a:tbl>
              <a:tblPr/>
              <a:tblGrid>
                <a:gridCol w="1197864"/>
                <a:gridCol w="1737360"/>
                <a:gridCol w="8001000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阶段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表现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645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先秦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中华文化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的奠基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b.地位：是春秋战国时期社会经济发展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阶级关系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变化在思想领域内的反映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是中国历史上第一次波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澜壮阔的思想解放运动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成为后世中华思想文化的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源头活水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影响深远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609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秦汉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儒学正统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地位确立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（1）秦朝：秦始皇推崇法家学说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2）汉朝：汉武帝接受董仲舒建议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确立了儒学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的正统地位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96f8bca40?colgroup=2,4,21&amp;pid=57d048329&amp;color=0,0,0&amp;mp=1&amp;vtp=1&amp;bt=1&amp;bbb=1"/>
          <p:cNvSpPr txBox="1"/>
          <p:nvPr/>
        </p:nvSpPr>
        <p:spPr>
          <a:xfrm>
            <a:off x="10830727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P_4_BD#96f8bca40?colgroup=2,4,21&amp;pid=57d048329&amp;color=0,0,0&amp;mp=1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36224" cy="3367279"/>
        </p:xfrm>
        <a:graphic>
          <a:graphicData uri="http://schemas.openxmlformats.org/drawingml/2006/table">
            <a:tbl>
              <a:tblPr/>
              <a:tblGrid>
                <a:gridCol w="1197864"/>
                <a:gridCol w="1737360"/>
                <a:gridCol w="8001000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阶段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表现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81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魏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晋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隋唐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儒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佛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道交汇融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通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（1）魏晋时期玄学盛行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隋朝儒学家提出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“三教合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归儒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”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唐朝统治者奉行三教并行政策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唐中期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韩愈率先提出复兴儒学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2）南朝范缜对佛教进行抨击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北魏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北周及唐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朝等统治者先后灭佛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96f8bca40?colgroup=2,4,21&amp;pid=57d048329&amp;color=0,0,0&amp;mp=1&amp;vtp=1&amp;bt=1&amp;bbb=1"/>
          <p:cNvSpPr txBox="1"/>
          <p:nvPr/>
        </p:nvSpPr>
        <p:spPr>
          <a:xfrm>
            <a:off x="10830727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P_4_BD#96f8bca40?colgroup=2,4,21&amp;pid=57d048329&amp;color=0,0,0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36224" cy="4502151"/>
        </p:xfrm>
        <a:graphic>
          <a:graphicData uri="http://schemas.openxmlformats.org/drawingml/2006/table">
            <a:tbl>
              <a:tblPr/>
              <a:tblGrid>
                <a:gridCol w="1197864"/>
                <a:gridCol w="1737360"/>
                <a:gridCol w="8001000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阶段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表现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953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宋元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理学的形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成与发展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融合佛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道思想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形成以理为核心的儒学体系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1）朱熹：强调“存天理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灭人欲”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提倡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“格物致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知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”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2）陆九渊：强调“宇宙便是吾心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吾心即是宇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宙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”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被称为“心学”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3）评价：丰富了中华文化的理论思维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但它宣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扬的封建礼教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严重束缚了人们的精神世界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96f8bca40?colgroup=2,4,21&amp;pid=57d048329&amp;color=0,0,0&amp;vtp=1&amp;bt=1&amp;bbb=1"/>
          <p:cNvSpPr txBox="1"/>
          <p:nvPr/>
        </p:nvSpPr>
        <p:spPr>
          <a:xfrm>
            <a:off x="10830727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P_4_BD#96f8bca40?colgroup=2,4,21&amp;pid=57d048329&amp;color=0,0,0&amp;mp=1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36224" cy="3367279"/>
        </p:xfrm>
        <a:graphic>
          <a:graphicData uri="http://schemas.openxmlformats.org/drawingml/2006/table">
            <a:tbl>
              <a:tblPr/>
              <a:tblGrid>
                <a:gridCol w="1197864"/>
                <a:gridCol w="1737360"/>
                <a:gridCol w="8001000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阶段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表现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81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明清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中华文化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的传承和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转折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（1）王守仁：提出“致良知”“知行合一”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的学说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李贽继承发展这一思想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2）黄宗羲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顾炎武和王夫之：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提倡个性自由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批判理学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批判封建专制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倡导经世致用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对后世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影响深远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96f8bca40?colgroup=2,4,21&amp;pid=57d048329&amp;color=0,0,0&amp;mp=1&amp;vtp=1&amp;bt=1&amp;bbb=1"/>
          <p:cNvSpPr txBox="1"/>
          <p:nvPr/>
        </p:nvSpPr>
        <p:spPr>
          <a:xfrm>
            <a:off x="10830727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c43ec4c8f?sp=1&amp;pid=72f11e780&amp;color=0,0,0&amp;vtp=1&amp;bt=1&amp;bbb=1"/>
          <p:cNvSpPr/>
          <p:nvPr/>
        </p:nvSpPr>
        <p:spPr>
          <a:xfrm>
            <a:off x="612648" y="484632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二、中华优秀传统文化的内涵、特点和价值</a:t>
            </a:r>
            <a:endParaRPr lang="en-US" altLang="zh-CN" sz="3000" dirty="0"/>
          </a:p>
        </p:txBody>
      </p:sp>
      <p:sp>
        <p:nvSpPr>
          <p:cNvPr id="3" name="P_4#ba7b284c1?sp=1&amp;pid=c43ec4c8f&amp;color=0,0,0&amp;vtp=1&amp;bbb=1"/>
          <p:cNvSpPr/>
          <p:nvPr/>
        </p:nvSpPr>
        <p:spPr>
          <a:xfrm>
            <a:off x="612648" y="1165352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1.内涵</a:t>
            </a:r>
            <a:endParaRPr lang="en-US" altLang="zh-CN" sz="2800" dirty="0"/>
          </a:p>
        </p:txBody>
      </p:sp>
      <p:graphicFrame>
        <p:nvGraphicFramePr>
          <p:cNvPr id="18" name="P_4_BD#ba7b284c1?colgroup=5,23&amp;pid=c43ec4c8f&amp;color=0,0,0&amp;vtp=1&amp;bbb=1&amp;hb=1"/>
          <p:cNvGraphicFramePr>
            <a:graphicFrameLocks noGrp="1"/>
          </p:cNvGraphicFramePr>
          <p:nvPr/>
        </p:nvGraphicFramePr>
        <p:xfrm>
          <a:off x="612648" y="1866265"/>
          <a:ext cx="10945368" cy="2268411"/>
        </p:xfrm>
        <a:graphic>
          <a:graphicData uri="http://schemas.openxmlformats.org/drawingml/2006/table">
            <a:tbl>
              <a:tblPr/>
              <a:tblGrid>
                <a:gridCol w="2176272"/>
                <a:gridCol w="8769096"/>
              </a:tblGrid>
              <a:tr h="571119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治世之道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重视以人为本,提出民本思想;崇尚天人合一,道法自然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855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个人美德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提倡爱国,追求家国情怀;崇德尚贤,推崇天下为公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;崇尚自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强不息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,厚德载物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37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处事之道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主张和而不同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ba7b284c1?sp=1&amp;pid=c43ec4c8f&amp;color=0,0,0&amp;vtp=1&amp;bt=1&amp;bbb=1"/>
          <p:cNvSpPr/>
          <p:nvPr/>
        </p:nvSpPr>
        <p:spPr>
          <a:xfrm>
            <a:off x="612648" y="486000"/>
            <a:ext cx="10963656" cy="12155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2.特点：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本土性、多样性、包容性、凝聚性、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连续性。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3.价值</a:t>
            </a:r>
            <a:endParaRPr lang="en-US" altLang="zh-CN" sz="2800" dirty="0"/>
          </a:p>
        </p:txBody>
      </p:sp>
      <p:graphicFrame>
        <p:nvGraphicFramePr>
          <p:cNvPr id="19" name="P_4_BD#ba7b284c1?colgroup=2,26&amp;pid=c43ec4c8f&amp;color=0,0,0&amp;vtp=1&amp;bbb=1&amp;hb=1"/>
          <p:cNvGraphicFramePr>
            <a:graphicFrameLocks noGrp="1"/>
          </p:cNvGraphicFramePr>
          <p:nvPr/>
        </p:nvGraphicFramePr>
        <p:xfrm>
          <a:off x="612648" y="1829152"/>
          <a:ext cx="10945368" cy="3361818"/>
        </p:xfrm>
        <a:graphic>
          <a:graphicData uri="http://schemas.openxmlformats.org/drawingml/2006/table">
            <a:tbl>
              <a:tblPr/>
              <a:tblGrid>
                <a:gridCol w="1078992"/>
                <a:gridCol w="9866376"/>
              </a:tblGrid>
              <a:tr h="1680909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历史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价值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是中华民族发展的内在思想源泉和精神动力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蕴含着丰富的道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德伦理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体现着评判是非曲直的价值标准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影响着中国人的思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维方式和行为方式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09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现实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价值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维护着中国团结统一的政治局面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维系着统一多民族的大家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庭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推动着中国社会的发展进步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为治国理政和道德建设提供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了有益借鉴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66b2b9b64?sp=1&amp;pid=72f11e780&amp;color=0,0,0&amp;vtp=1&amp;bt=1&amp;bbb=1"/>
          <p:cNvSpPr/>
          <p:nvPr/>
        </p:nvSpPr>
        <p:spPr>
          <a:xfrm>
            <a:off x="612648" y="484632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三、中华文化的传承与交流</a:t>
            </a:r>
            <a:endParaRPr lang="en-US" altLang="zh-CN" sz="3000" dirty="0"/>
          </a:p>
        </p:txBody>
      </p:sp>
      <p:sp>
        <p:nvSpPr>
          <p:cNvPr id="3" name="P_4#ab409856c?sp=1&amp;pid=66b2b9b64&amp;color=0,0,0&amp;vtp=1&amp;bbb=1"/>
          <p:cNvSpPr/>
          <p:nvPr/>
        </p:nvSpPr>
        <p:spPr>
          <a:xfrm>
            <a:off x="612648" y="1160653"/>
            <a:ext cx="10963656" cy="38063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1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.中华文化在交流中发展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（1）佛教的传入：两汉之际,佛教传入中国;隋唐时期,佛教完成本土化。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佛教文化的传入,对中国人的宗教信仰、哲学观念、逻辑思维等方面都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产生了深刻影响。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（2）“西学东渐”：新航路开辟后,西方传教士来华,带来了天文、地理、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数学等方面的新知识,形成了“西学东渐”的潮流。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ab409856c?sp=1&amp;pid=66b2b9b64&amp;color=0,0,0&amp;vtp=1&amp;bt=1&amp;bbb=1"/>
          <p:cNvSpPr/>
          <p:nvPr/>
        </p:nvSpPr>
        <p:spPr>
          <a:xfrm>
            <a:off x="612648" y="484632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（3）丝绸之路</a:t>
            </a:r>
            <a:endParaRPr lang="en-US" altLang="zh-CN" sz="2800" dirty="0"/>
          </a:p>
        </p:txBody>
      </p:sp>
      <p:graphicFrame>
        <p:nvGraphicFramePr>
          <p:cNvPr id="21" name="P_4_BD#ab409856c?colgroup=6,23&amp;pid=66b2b9b64&amp;color=0,0,0&amp;vtp=1&amp;bbb=1&amp;hb=1"/>
          <p:cNvGraphicFramePr>
            <a:graphicFrameLocks noGrp="1"/>
          </p:cNvGraphicFramePr>
          <p:nvPr/>
        </p:nvGraphicFramePr>
        <p:xfrm>
          <a:off x="612648" y="1189990"/>
          <a:ext cx="10945368" cy="3377883"/>
        </p:xfrm>
        <a:graphic>
          <a:graphicData uri="http://schemas.openxmlformats.org/drawingml/2006/table">
            <a:tbl>
              <a:tblPr/>
              <a:tblGrid>
                <a:gridCol w="2441448"/>
                <a:gridCol w="8503920"/>
              </a:tblGrid>
              <a:tr h="112617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技术的交流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中国的缫丝技术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冶铁技术由丝绸之路传播到西方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四大发明通过陆路和海路传到西方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855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物种的交流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丝绸之路开通后,大量中亚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西亚的物种经西域传入中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原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,棉花从陆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海两个渠道逐渐传入中国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855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文化的交流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佛教在中印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中日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中朝交往中扮演了非常重要的角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色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,伴随着外来宗教的传播,西方的艺术也传入中国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_4_BD#ab409856c?sp=1&amp;pid=66b2b9b64&amp;color=0,0,0&amp;vtp=1&amp;bbb=1&amp;hb=1"/>
          <p:cNvSpPr/>
          <p:nvPr/>
        </p:nvSpPr>
        <p:spPr>
          <a:xfrm>
            <a:off x="612648" y="4695190"/>
            <a:ext cx="10963656" cy="18635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（4）中国古代民族迁移对区域文化发展的影响：3—6世纪，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匈奴人、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鲜卑人和氐人等逐渐内迁到中原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，形成中国北方的民族大交融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。同时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部分北方人民因战乱南迁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，促进了江南地区的开发。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ab409856c?sp=1&amp;pid=66b2b9b64&amp;color=0,0,0&amp;vtp=1&amp;bt=1&amp;bbb=1"/>
          <p:cNvSpPr/>
          <p:nvPr/>
        </p:nvSpPr>
        <p:spPr>
          <a:xfrm>
            <a:off x="612648" y="484632"/>
            <a:ext cx="10963656" cy="38066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（5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）蒙古西征与东西方交流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①蒙古西征给被征服地区的社会经济带来了严重破坏，但客观上推动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了东西方的交流。欧洲传教士来华，马可·波罗来华并形成《马可·波罗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行纪》；列班·扫马到欧洲访问。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②蒙古西征引发了大规模的民族迁移，带来了民族交融和民族分布的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变化，改变了一些被征服地区的文化面貌。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#ab409856c?sp=1&amp;pid=66b2b9b64&amp;color=0,0,0&amp;vtp=1&amp;bt=1&amp;bbb=1"/>
          <p:cNvSpPr/>
          <p:nvPr/>
        </p:nvSpPr>
        <p:spPr>
          <a:xfrm>
            <a:off x="612648" y="486000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2.中华文化对世界的影响</a:t>
            </a:r>
            <a:endParaRPr lang="en-US" altLang="zh-CN" sz="2800" dirty="0"/>
          </a:p>
        </p:txBody>
      </p:sp>
      <p:graphicFrame>
        <p:nvGraphicFramePr>
          <p:cNvPr id="23" name="P_4_BD#ab409856c?colgroup=4,4,19&amp;pid=66b2b9b64&amp;color=0,0,0&amp;vtp=1&amp;bbb=1&amp;hb=1"/>
          <p:cNvGraphicFramePr>
            <a:graphicFrameLocks noGrp="1"/>
          </p:cNvGraphicFramePr>
          <p:nvPr/>
        </p:nvGraphicFramePr>
        <p:xfrm>
          <a:off x="612648" y="1190342"/>
          <a:ext cx="10936224" cy="2807082"/>
        </p:xfrm>
        <a:graphic>
          <a:graphicData uri="http://schemas.openxmlformats.org/drawingml/2006/table">
            <a:tbl>
              <a:tblPr/>
              <a:tblGrid>
                <a:gridCol w="1728216"/>
                <a:gridCol w="1911096"/>
                <a:gridCol w="7296912"/>
              </a:tblGrid>
              <a:tr h="1126173">
                <a:tc rowSpan="2"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在亚洲的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传播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文字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汉字传入朝鲜半岛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日本列岛和东南亚地区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周边各国在汉字基础上创造本国文字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09">
                <a:tc vMerge="1">
                  <a:tcPr/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思想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3—5世纪儒学在东亚和东南亚等地区流行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隋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唐以后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儒学成为朝鲜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日本等国的官学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佛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教经中国传入周边国家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5ebfa66a6?pid=89b71d86e&amp;color=237,125,49&amp;vtp=1&amp;bt=1&amp;bbb=1"/>
          <p:cNvSpPr/>
          <p:nvPr/>
        </p:nvSpPr>
        <p:spPr>
          <a:xfrm>
            <a:off x="612648" y="484632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ED7D31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体系构建</a:t>
            </a:r>
            <a:endParaRPr lang="en-US" altLang="zh-CN" sz="3000" dirty="0"/>
          </a:p>
        </p:txBody>
      </p:sp>
      <p:pic>
        <p:nvPicPr>
          <p:cNvPr id="3" name="P_3_BD#913f39854?pid=5ebfa66a6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904" y="1222375"/>
            <a:ext cx="9162288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P_4_BD#ab409856c?colgroup=4,4,19&amp;pid=66b2b9b64&amp;color=0,0,0&amp;mp=1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36224" cy="3361818"/>
        </p:xfrm>
        <a:graphic>
          <a:graphicData uri="http://schemas.openxmlformats.org/drawingml/2006/table">
            <a:tbl>
              <a:tblPr/>
              <a:tblGrid>
                <a:gridCol w="1728216"/>
                <a:gridCol w="1911096"/>
                <a:gridCol w="7296912"/>
              </a:tblGrid>
              <a:tr h="1680909">
                <a:tc rowSpan="2"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在亚洲的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传播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社会制度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古代朝鲜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日本和越南的社会制度大多来自唐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朝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如日本的大化改新在制度方面的变革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越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南的科举制等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09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社会生产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和生活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古代中国的先进生产技术外传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东亚和东南亚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地区在社会生产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生活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习俗等方面深受唐文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化影响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ab409856c?colgroup=4,4,19&amp;pid=66b2b9b64&amp;color=0,0,0&amp;mp=1&amp;vtp=1&amp;bt=1&amp;bbb=1"/>
          <p:cNvSpPr txBox="1"/>
          <p:nvPr/>
        </p:nvSpPr>
        <p:spPr>
          <a:xfrm>
            <a:off x="10830727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P_4_BD#ab409856c?colgroup=4,4,19&amp;pid=66b2b9b64&amp;color=0,0,0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36224" cy="3916554"/>
        </p:xfrm>
        <a:graphic>
          <a:graphicData uri="http://schemas.openxmlformats.org/drawingml/2006/table">
            <a:tbl>
              <a:tblPr/>
              <a:tblGrid>
                <a:gridCol w="1728216"/>
                <a:gridCol w="1911096"/>
                <a:gridCol w="7296912"/>
              </a:tblGrid>
              <a:tr h="1126173">
                <a:tc rowSpan="2"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在欧洲的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传播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四大发明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造纸术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火药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指南针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印刷术等传入欧洲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后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促进了欧洲向近代文明发展的进程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81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16—18世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纪的中国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热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孔子的思想以及儒家经典传入欧洲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中国的史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学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科技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文学等成就也相继传入欧洲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引起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欧洲社会上层和知识界的热烈反响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中国的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茶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丝绸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瓷器在欧洲社会深受喜爱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中国式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园林和建筑成为风尚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ab409856c?colgroup=4,4,19&amp;pid=66b2b9b64&amp;color=0,0,0&amp;vtp=1&amp;bt=1&amp;bbb=1"/>
          <p:cNvSpPr txBox="1"/>
          <p:nvPr/>
        </p:nvSpPr>
        <p:spPr>
          <a:xfrm>
            <a:off x="10830727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#ab409856c?sp=1&amp;pid=66b2b9b64&amp;color=0,0,0&amp;vtp=1&amp;bt=1&amp;bbb=1"/>
          <p:cNvSpPr/>
          <p:nvPr/>
        </p:nvSpPr>
        <p:spPr>
          <a:xfrm>
            <a:off x="612648" y="486000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3.古代中国文化的传承方式</a:t>
            </a:r>
            <a:endParaRPr lang="en-US" altLang="zh-CN" sz="2800" dirty="0"/>
          </a:p>
        </p:txBody>
      </p:sp>
      <p:graphicFrame>
        <p:nvGraphicFramePr>
          <p:cNvPr id="26" name="P_4_BD#ab409856c?colgroup=4,24&amp;pid=66b2b9b64&amp;color=0,0,0&amp;vtp=1&amp;bbb=1&amp;hb=1"/>
          <p:cNvGraphicFramePr>
            <a:graphicFrameLocks noGrp="1"/>
          </p:cNvGraphicFramePr>
          <p:nvPr/>
        </p:nvGraphicFramePr>
        <p:xfrm>
          <a:off x="612648" y="1190342"/>
          <a:ext cx="10945368" cy="2807082"/>
        </p:xfrm>
        <a:graphic>
          <a:graphicData uri="http://schemas.openxmlformats.org/drawingml/2006/table">
            <a:tbl>
              <a:tblPr/>
              <a:tblGrid>
                <a:gridCol w="1837944"/>
                <a:gridCol w="9107424"/>
              </a:tblGrid>
              <a:tr h="1126173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学校教育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官学：汉朝设立的太学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西晋设立的国子监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是古代中国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的最高学府和教育行政机构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汉朝开始设立地方官学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09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私学：春秋时期产生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孔子“有教无类”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唐朝以后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私人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设立的学塾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村学和蒙学构成基层社会教育的重要形式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宋朝是书院产生和发展的重要时期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P_4_BD#ab409856c?colgroup=4,24&amp;pid=66b2b9b64&amp;color=0,0,0&amp;mp=1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45368" cy="2823465"/>
        </p:xfrm>
        <a:graphic>
          <a:graphicData uri="http://schemas.openxmlformats.org/drawingml/2006/table">
            <a:tbl>
              <a:tblPr/>
              <a:tblGrid>
                <a:gridCol w="1837944"/>
                <a:gridCol w="9107424"/>
              </a:tblGrid>
              <a:tr h="1126173">
                <a:tc rowSpan="3"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印刷书籍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中国早期的书籍是简策和帛书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盛行于春秋战国乃至秦汉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855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公元前2世纪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中国已出现用植物纤维制成的纸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105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年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东汉蔡伦改进制成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“蔡侯纸”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37">
                <a:tc vMerge="1"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唐朝已有雕版印刷品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北宋时的毕昇发明用胶泥制的活字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ab409856c?colgroup=4,24&amp;pid=66b2b9b64&amp;color=0,0,0&amp;mp=1&amp;vtp=1&amp;bt=1&amp;bbb=1"/>
          <p:cNvSpPr txBox="1"/>
          <p:nvPr/>
        </p:nvSpPr>
        <p:spPr>
          <a:xfrm>
            <a:off x="10839871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P_4_BD#ab409856c?colgroup=4,24&amp;pid=66b2b9b64&amp;color=0,0,0&amp;mp=1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45368" cy="2806764"/>
        </p:xfrm>
        <a:graphic>
          <a:graphicData uri="http://schemas.openxmlformats.org/drawingml/2006/table">
            <a:tbl>
              <a:tblPr/>
              <a:tblGrid>
                <a:gridCol w="1837944"/>
                <a:gridCol w="9107424"/>
              </a:tblGrid>
              <a:tr h="1125855">
                <a:tc rowSpan="2"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图书馆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官府藏书：朝廷设有专门掌管典籍的史官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并建有“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府”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“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阁”“堂”“室”等藏书之所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909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私家藏书：伴随私学的出现也得到发展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明清两代尤其突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出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出现了一批著名的藏书家和藏书楼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如明朝中期建造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的天一阁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ab409856c?colgroup=4,24&amp;pid=66b2b9b64&amp;color=0,0,0&amp;mp=1&amp;vtp=1&amp;bt=1&amp;bbb=1"/>
          <p:cNvSpPr txBox="1"/>
          <p:nvPr/>
        </p:nvSpPr>
        <p:spPr>
          <a:xfrm>
            <a:off x="10839871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3194ce668?sp=1&amp;pid=72f11e780&amp;color=0,0,0&amp;vtp=1&amp;bt=1&amp;bbb=1"/>
          <p:cNvSpPr/>
          <p:nvPr/>
        </p:nvSpPr>
        <p:spPr>
          <a:xfrm>
            <a:off x="612648" y="484632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四、中国古代的科技</a:t>
            </a:r>
            <a:endParaRPr lang="en-US" altLang="zh-CN" sz="3000" dirty="0"/>
          </a:p>
        </p:txBody>
      </p:sp>
      <p:sp>
        <p:nvSpPr>
          <p:cNvPr id="3" name="P_4#0cd880930?sp=1&amp;pid=3194ce668&amp;color=0,0,0&amp;vtp=1&amp;bbb=1"/>
          <p:cNvSpPr/>
          <p:nvPr/>
        </p:nvSpPr>
        <p:spPr>
          <a:xfrm>
            <a:off x="612648" y="1165352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1.古代科技成就</a:t>
            </a:r>
            <a:endParaRPr lang="en-US" altLang="zh-CN" sz="2800" dirty="0"/>
          </a:p>
        </p:txBody>
      </p:sp>
      <p:graphicFrame>
        <p:nvGraphicFramePr>
          <p:cNvPr id="29" name="P_4_BD#0cd880930?colgroup=3,2,17,4&amp;pid=3194ce668&amp;color=0,0,0&amp;vtp=1&amp;bbb=1&amp;hb=1"/>
          <p:cNvGraphicFramePr>
            <a:graphicFrameLocks noGrp="1"/>
          </p:cNvGraphicFramePr>
          <p:nvPr/>
        </p:nvGraphicFramePr>
        <p:xfrm>
          <a:off x="612648" y="1866265"/>
          <a:ext cx="10927080" cy="3922015"/>
        </p:xfrm>
        <a:graphic>
          <a:graphicData uri="http://schemas.openxmlformats.org/drawingml/2006/table">
            <a:tbl>
              <a:tblPr/>
              <a:tblGrid>
                <a:gridCol w="1581912"/>
                <a:gridCol w="987552"/>
                <a:gridCol w="6528816"/>
                <a:gridCol w="1828800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地位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表现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特点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817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先秦到秦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汉时期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奠基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发展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（1）《黄帝内经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》奠定了中医理论的基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础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《神农本草经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》是中国古代第一部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药物学专著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2）蔡伦改进了造纸术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出现了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《九章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算术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》《伤寒杂病论》《氾胜之书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》等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科技论著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服务于农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耕经济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P_4_BD#0cd880930?colgroup=3,2,17,4&amp;pid=3194ce668&amp;color=0,0,0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27080" cy="5031487"/>
        </p:xfrm>
        <a:graphic>
          <a:graphicData uri="http://schemas.openxmlformats.org/drawingml/2006/table">
            <a:tbl>
              <a:tblPr/>
              <a:tblGrid>
                <a:gridCol w="1581912"/>
                <a:gridCol w="987552"/>
                <a:gridCol w="6528816"/>
                <a:gridCol w="1828800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地位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表现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特点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289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魏晋南北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朝到宋元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繁荣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外传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（1）西晋裴秀绘制出《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禹贡地域图》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北朝贾思勰的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《齐民要术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》是我国现存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最早的一部完整的农书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南朝祖冲之将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圆周率精确到小数点后七位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2）隋唐时期发明雕版印刷术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唐末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火药开始应用于军事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孙思邈的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《千金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方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唐高宗时编修的《唐本草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僧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一行测算地球子午线长度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latinLnBrk="1" hangingPunct="0">
                        <a:lnSpc>
                          <a:spcPts val="4400"/>
                        </a:lnSpc>
                        <a:buClrTx/>
                        <a:buSzTx/>
                        <a:buNone/>
                      </a:pP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的实用科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技，</a:t>
                      </a:r>
                      <a:endParaRPr lang="en-US" altLang="zh-CN" sz="28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0cd880930?colgroup=3,2,17,4&amp;pid=3194ce668&amp;color=0,0,0&amp;vtp=1&amp;bt=1&amp;bbb=1"/>
          <p:cNvSpPr txBox="1"/>
          <p:nvPr/>
        </p:nvSpPr>
        <p:spPr>
          <a:xfrm>
            <a:off x="10821583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P_4_BD#0cd880930?colgroup=3,2,17,4&amp;pid=3194ce668&amp;color=0,0,0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27080" cy="3938716"/>
        </p:xfrm>
        <a:graphic>
          <a:graphicData uri="http://schemas.openxmlformats.org/drawingml/2006/table">
            <a:tbl>
              <a:tblPr/>
              <a:tblGrid>
                <a:gridCol w="1591056"/>
                <a:gridCol w="923544"/>
                <a:gridCol w="6565392"/>
                <a:gridCol w="1847088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地位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表现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特点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345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魏晋南北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朝到宋元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繁荣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外传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（3）宋代：活字印刷术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火药和指南针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等发明完善和西传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沈括著《梦溪笔谈》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4）元代：郭守敬制成“简仪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”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编制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《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授时历》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王祯编撰《农书》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缺乏理性分析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173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明清时期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总结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提升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出现总结性科技著作：《本草纲目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》《农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政全书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》《天工开物》《徐霞客游记》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2" name="P_4_BD#0cd880930?colgroup=3,2,17,4&amp;pid=3194ce668&amp;color=0,0,0&amp;vtp=1&amp;bt=1&amp;bbb=1"/>
          <p:cNvSpPr txBox="1"/>
          <p:nvPr/>
        </p:nvSpPr>
        <p:spPr>
          <a:xfrm>
            <a:off x="10821583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#0cd880930?sp=1&amp;pid=3194ce668&amp;color=0,0,0&amp;vtp=1&amp;bt=1&amp;bbb=1"/>
          <p:cNvSpPr/>
          <p:nvPr/>
        </p:nvSpPr>
        <p:spPr>
          <a:xfrm>
            <a:off x="612648" y="486000"/>
            <a:ext cx="10963656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2.四大发明对世界的影响</a:t>
            </a:r>
            <a:endParaRPr lang="en-US" altLang="zh-CN" sz="2800" dirty="0"/>
          </a:p>
        </p:txBody>
      </p:sp>
      <p:pic>
        <p:nvPicPr>
          <p:cNvPr id="3" name="P_4_BD#0cd880930?pid=3194ce668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1488" y="1190342"/>
            <a:ext cx="6665976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cbe3920be?sp=1&amp;pid=72f11e780&amp;color=0,0,0&amp;vtp=1&amp;bt=1&amp;bbb=1"/>
          <p:cNvSpPr/>
          <p:nvPr/>
        </p:nvSpPr>
        <p:spPr>
          <a:xfrm>
            <a:off x="612648" y="484632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五、古代文学艺术——辉煌灿烂与各具特色</a:t>
            </a:r>
            <a:endParaRPr lang="en-US" altLang="zh-CN" sz="3000" dirty="0"/>
          </a:p>
        </p:txBody>
      </p:sp>
      <p:graphicFrame>
        <p:nvGraphicFramePr>
          <p:cNvPr id="34" name="P_4_BD#90454dc66?colgroup=2,2,6,17&amp;pid=cbe3920be&amp;color=0,0,0&amp;vtp=1&amp;bbb=1&amp;hb=1"/>
          <p:cNvGraphicFramePr>
            <a:graphicFrameLocks noGrp="1"/>
          </p:cNvGraphicFramePr>
          <p:nvPr/>
        </p:nvGraphicFramePr>
        <p:xfrm>
          <a:off x="612648" y="1222375"/>
          <a:ext cx="10963656" cy="3934715"/>
        </p:xfrm>
        <a:graphic>
          <a:graphicData uri="http://schemas.openxmlformats.org/drawingml/2006/table">
            <a:tbl>
              <a:tblPr/>
              <a:tblGrid>
                <a:gridCol w="1170432"/>
                <a:gridCol w="877824"/>
                <a:gridCol w="2542032"/>
                <a:gridCol w="6373368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地位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发展原因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主要成就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517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先秦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到秦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汉时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奠基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发展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科举选官制度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直接推动了文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学的发展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1200" spc="-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（1）汉字：商代甲骨文出现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中国文字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成熟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2）文学：春秋战国的《诗经》和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《楚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辞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汉代的汉赋和乐府诗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3）史学：司马迁《史记》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班固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《汉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书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b9a0f2b93?pid=89b71d86e&amp;color=237,125,49&amp;vtp=1&amp;bt=1&amp;bbb=1"/>
          <p:cNvSpPr/>
          <p:nvPr/>
        </p:nvSpPr>
        <p:spPr>
          <a:xfrm>
            <a:off x="612648" y="484632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ED7D31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线索梳理</a:t>
            </a:r>
            <a:endParaRPr lang="en-US" altLang="zh-CN" sz="3000" dirty="0"/>
          </a:p>
        </p:txBody>
      </p:sp>
      <p:sp>
        <p:nvSpPr>
          <p:cNvPr id="3" name="C_3_BD#6b149ca70?pid=b9a0f2b93&amp;color=0,0,0&amp;vtp=1&amp;bbb=1"/>
          <p:cNvSpPr/>
          <p:nvPr/>
        </p:nvSpPr>
        <p:spPr>
          <a:xfrm>
            <a:off x="612648" y="1161212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线索一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中华优秀思想文化的演变、传承与融合</a:t>
            </a:r>
            <a:endParaRPr lang="en-US" altLang="zh-CN" sz="3000" dirty="0"/>
          </a:p>
        </p:txBody>
      </p:sp>
      <p:sp>
        <p:nvSpPr>
          <p:cNvPr id="4" name="P_4_BD#d6039ba10?pid=6b149ca70&amp;color=0,0,0&amp;vtp=1&amp;bbb=1&amp;hb=1"/>
          <p:cNvSpPr/>
          <p:nvPr/>
        </p:nvSpPr>
        <p:spPr>
          <a:xfrm>
            <a:off x="612648" y="1827403"/>
            <a:ext cx="10963656" cy="31589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spc="-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古代中国思想上自先秦、下至明清，其核心是儒学产生、发展</a:t>
            </a:r>
            <a:r>
              <a:rPr lang="en-US" altLang="zh-CN" sz="28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、成</a:t>
            </a:r>
            <a:endParaRPr lang="en-US" altLang="zh-CN" sz="2800" b="0" i="0" spc="-5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熟</a:t>
            </a:r>
            <a:r>
              <a:rPr lang="en-US" altLang="zh-CN" sz="28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、批判继承的过程。在经历了春秋战国时期的百家争鸣后</a:t>
            </a:r>
            <a:r>
              <a:rPr lang="en-US" altLang="zh-CN" sz="28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，到秦汉时</a:t>
            </a:r>
            <a:endParaRPr lang="en-US" altLang="zh-CN" sz="2800" b="0" i="0" spc="-5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期儒家思想逐渐成为主流</a:t>
            </a:r>
            <a:r>
              <a:rPr lang="en-US" altLang="zh-CN" sz="28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；魏晋时期儒学受到冲击</a:t>
            </a:r>
            <a:r>
              <a:rPr lang="en-US" altLang="zh-CN" sz="28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，到隋唐时期三教合</a:t>
            </a:r>
            <a:endParaRPr lang="en-US" altLang="zh-CN" sz="2800" b="0" i="0" spc="-5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一的潮流出现</a:t>
            </a:r>
            <a:r>
              <a:rPr lang="en-US" altLang="zh-CN" sz="28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；两宋时期，理学诞生，儒学朝着哲学化、思辨化</a:t>
            </a:r>
            <a:r>
              <a:rPr lang="en-US" altLang="zh-CN" sz="28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、世俗</a:t>
            </a:r>
            <a:endParaRPr lang="en-US" altLang="zh-CN" sz="2800" b="0" i="0" spc="-5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 spc="-5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化的方向发展</a:t>
            </a:r>
            <a:r>
              <a:rPr lang="en-US" altLang="zh-CN" sz="2800" b="0" i="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。明清时期理学僵化，在批判继承基础上不断发展。</a:t>
            </a:r>
            <a:endParaRPr lang="en-US" altLang="zh-CN" sz="2800" spc="-5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P_4_BD#90454dc66?colgroup=2,2,6,17&amp;pid=cbe3920be&amp;color=0,0,0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63656" cy="4476751"/>
        </p:xfrm>
        <a:graphic>
          <a:graphicData uri="http://schemas.openxmlformats.org/drawingml/2006/table">
            <a:tbl>
              <a:tblPr/>
              <a:tblGrid>
                <a:gridCol w="1170432"/>
                <a:gridCol w="877824"/>
                <a:gridCol w="2542032"/>
                <a:gridCol w="6373368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地位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发展原因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主要成就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553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魏晋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南北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朝到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宋元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全面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繁荣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使艺术更加追求意境</a:t>
                      </a:r>
                      <a:r>
                        <a:rPr lang="en-US" altLang="zh-CN" sz="280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商品经济发展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壮大了市民阶层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1200" spc="-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（1）文学：魏晋时期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建安文学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田园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诗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民歌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隋唐时期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诗歌的发展进入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黄金时代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宋代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宋词主要有豪放派和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婉约派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元代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元曲繁盛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元杂剧标志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着中国古代戏曲艺术的成熟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2）书法：魏晋时期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书法进入自觉阶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段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唐宋风格多样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楷书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草书流行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90454dc66?colgroup=2,2,6,17&amp;pid=cbe3920be&amp;color=0,0,0&amp;vtp=1&amp;bt=1&amp;bbb=1"/>
          <p:cNvSpPr txBox="1"/>
          <p:nvPr/>
        </p:nvSpPr>
        <p:spPr>
          <a:xfrm>
            <a:off x="10858159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P_4_BD#90454dc66?colgroup=2,2,6,17&amp;pid=cbe3920be&amp;color=0,0,0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63656" cy="3922015"/>
        </p:xfrm>
        <a:graphic>
          <a:graphicData uri="http://schemas.openxmlformats.org/drawingml/2006/table">
            <a:tbl>
              <a:tblPr/>
              <a:tblGrid>
                <a:gridCol w="1170432"/>
                <a:gridCol w="877824"/>
                <a:gridCol w="2542032"/>
                <a:gridCol w="6373368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地位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发展原因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主要成就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817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魏晋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南北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朝到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宋元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全面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繁荣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推动文学艺术向世俗化方向发展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endParaRPr lang="en-US" altLang="zh-CN" sz="1200" spc="-1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（3）绘画：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东晋出现知名的专职画家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以顾恺之为代表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隋唐绘画题材广泛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endParaRPr lang="en-US" altLang="zh-CN" sz="2800" b="0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风格多样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宋元以山水画最为突出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追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求个性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不拘法度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强调意境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4）石窟艺术：山西大同云冈石窟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河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南洛阳龙门石窟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甘肃敦煌莫高窟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90454dc66?colgroup=2,2,6,17&amp;pid=cbe3920be&amp;color=0,0,0&amp;vtp=1&amp;bt=1&amp;bbb=1"/>
          <p:cNvSpPr txBox="1"/>
          <p:nvPr/>
        </p:nvSpPr>
        <p:spPr>
          <a:xfrm>
            <a:off x="10858159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P_4_BD#90454dc66?colgroup=2,2,6,17&amp;pid=cbe3920be&amp;color=0,0,0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63656" cy="3922015"/>
        </p:xfrm>
        <a:graphic>
          <a:graphicData uri="http://schemas.openxmlformats.org/drawingml/2006/table">
            <a:tbl>
              <a:tblPr/>
              <a:tblGrid>
                <a:gridCol w="1170432"/>
                <a:gridCol w="877824"/>
                <a:gridCol w="2542032"/>
                <a:gridCol w="6373368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地位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发展原因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主要成就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817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明清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承古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萌新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造纸术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印刷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术的发明为文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学艺术的发展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奠定了物质基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础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（1）明清小说创作进入繁荣时期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著名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的长篇小说有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《三国志通俗演义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》《水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浒传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》《西游记》《红楼梦》等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2）戏曲：长篇化的传奇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昆山的昆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曲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清朝道光时期的京剧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逐渐成为全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国最流行的剧种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90454dc66?colgroup=2,2,6,17&amp;pid=cbe3920be&amp;color=0,0,0&amp;vtp=1&amp;bt=1&amp;bbb=1"/>
          <p:cNvSpPr txBox="1"/>
          <p:nvPr/>
        </p:nvSpPr>
        <p:spPr>
          <a:xfrm>
            <a:off x="10858159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d6039ba10?pid=6b149ca70&amp;color=0,0,0&amp;vtp=1&amp;bt=1&amp;bbb=1&amp;hb=1"/>
          <p:cNvSpPr/>
          <p:nvPr/>
        </p:nvSpPr>
        <p:spPr>
          <a:xfrm>
            <a:off x="612648" y="484632"/>
            <a:ext cx="10963656" cy="44543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中国古代文化与世界各地的文化交流不断，通过民族之间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、中外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之间的各种形式的文化交流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，不仅丰富了自身文化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，也推动中华文化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圈形成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、扩大。中华文化具有开放性和包容性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，能够根据时代的需要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在与外来文化的交流中不断发展升华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，如吸收佛教思想、西学等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，使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中华文化不断发展并对后世产生深远影响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。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中国古代文化通过学校、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书籍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、图书馆等载体，以及人口迁移、商贸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、战争等途径和方式进行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传承和传播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，扩大了中华文化的影响，促进了世界文明的发展。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076e077f2?pid=b9a0f2b93&amp;color=0,0,0&amp;vtp=1&amp;bt=1&amp;bbb=1"/>
          <p:cNvSpPr/>
          <p:nvPr/>
        </p:nvSpPr>
        <p:spPr>
          <a:xfrm>
            <a:off x="612648" y="484632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线索二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古代中国的科学技术与文学艺术</a:t>
            </a:r>
            <a:endParaRPr lang="en-US" altLang="zh-CN" sz="3000" dirty="0"/>
          </a:p>
        </p:txBody>
      </p:sp>
      <p:sp>
        <p:nvSpPr>
          <p:cNvPr id="3" name="P_4_BD#c2f423b23?pid=076e077f2&amp;color=0,0,0&amp;vtp=1&amp;bbb=1&amp;hb=1"/>
          <p:cNvSpPr/>
          <p:nvPr/>
        </p:nvSpPr>
        <p:spPr>
          <a:xfrm>
            <a:off x="612648" y="1138428"/>
            <a:ext cx="10963656" cy="25112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中国古代科技注重实用，服务于农耕经济的需要，在医学、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天文、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历法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、农学、数学等领域取得了辉煌的成就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，但到了明清时期逐渐落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后于世界近代科技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。四大发明推动了近代西方社会的转型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；古代疫病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防治不断进步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，中医药成就显著，极大地保障了人民生命安全。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c2f423b23?pid=076e077f2&amp;color=0,0,0&amp;vtp=1&amp;bt=1&amp;bbb=1&amp;hb=1"/>
          <p:cNvSpPr/>
          <p:nvPr/>
        </p:nvSpPr>
        <p:spPr>
          <a:xfrm>
            <a:off x="612648" y="484632"/>
            <a:ext cx="10963656" cy="38066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古代中国文学艺术源远流长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，随着商品经济发展和市民队伍的壮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大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，文学艺术逐渐走向平民化、世俗化。从汉赋、唐诗、宋词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、元曲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到明清小说，中国古代文学具有鲜明的时代特点且逐步平民化和世俗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化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。中国古代的艺术与社会的发展演变密切相关，宫廷艺术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、文人艺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术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、世俗艺术是三种主要的类别，书法、绘画和戏曲等异彩纷呈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，适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应了不同社会阶层的需要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72f11e780.fixed?pid=89b71d86e&amp;color=237,125,49&amp;vtp=1&amp;bbb=1"/>
          <p:cNvSpPr/>
          <p:nvPr/>
        </p:nvSpPr>
        <p:spPr>
          <a:xfrm>
            <a:off x="1618488" y="2660904"/>
            <a:ext cx="8997696" cy="722376"/>
          </a:xfrm>
          <a:prstGeom prst="rect">
            <a:avLst/>
          </a:prstGeom>
          <a:noFill/>
        </p:spPr>
        <p:txBody>
          <a:bodyPr wrap="none" lIns="0" tIns="0" rIns="0" bIns="0" rtlCol="0" anchor="b"/>
          <a:lstStyle/>
          <a:p>
            <a:pPr algn="ctr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ED7D31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理顺主干·必备要点</a:t>
            </a:r>
            <a:endParaRPr lang="en-US" altLang="zh-CN" sz="4000" dirty="0"/>
          </a:p>
        </p:txBody>
      </p:sp>
      <p:sp>
        <p:nvSpPr>
          <p:cNvPr id="3" name="C_2#72f11e780"/>
          <p:cNvSpPr/>
          <p:nvPr/>
        </p:nvSpPr>
        <p:spPr>
          <a:xfrm>
            <a:off x="1618488" y="3419856"/>
            <a:ext cx="8961120" cy="9144"/>
          </a:xfrm>
          <a:prstGeom prst="line">
            <a:avLst/>
          </a:prstGeom>
          <a:noFill/>
          <a:ln w="28575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57d048329?sp=1&amp;pid=72f11e780&amp;color=0,0,0&amp;vtp=1&amp;bt=1&amp;bbb=1"/>
          <p:cNvSpPr/>
          <p:nvPr/>
        </p:nvSpPr>
        <p:spPr>
          <a:xfrm>
            <a:off x="612648" y="484632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一、传统文化的演变历程</a:t>
            </a:r>
            <a:endParaRPr lang="en-US" altLang="zh-CN" sz="3000" dirty="0"/>
          </a:p>
        </p:txBody>
      </p:sp>
      <p:graphicFrame>
        <p:nvGraphicFramePr>
          <p:cNvPr id="11" name="P_4_BD#96f8bca40?colgroup=2,4,21&amp;pid=57d048329&amp;color=0,0,0&amp;vtp=1&amp;bbb=1&amp;hb=1"/>
          <p:cNvGraphicFramePr>
            <a:graphicFrameLocks noGrp="1"/>
          </p:cNvGraphicFramePr>
          <p:nvPr/>
        </p:nvGraphicFramePr>
        <p:xfrm>
          <a:off x="612648" y="1222375"/>
          <a:ext cx="10936224" cy="2812543"/>
        </p:xfrm>
        <a:graphic>
          <a:graphicData uri="http://schemas.openxmlformats.org/drawingml/2006/table">
            <a:tbl>
              <a:tblPr/>
              <a:tblGrid>
                <a:gridCol w="1197864"/>
                <a:gridCol w="1737360"/>
                <a:gridCol w="8001000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阶段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表现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345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先秦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中华文化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的奠基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（1）起源:中原华夏族率先成为核心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,并向四周辐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射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,推动着多元一体文化的形成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（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2）华夏认同：春秋战国时期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初步形成各民族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共同的血缘认同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文化认同</a:t>
                      </a:r>
                      <a:endPara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（3）诸子思想</a:t>
                      </a:r>
                      <a:endParaRPr lang="en-US" altLang="zh-CN" sz="28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①</a:t>
                      </a:r>
                      <a:r>
                        <a:rPr lang="en-US" altLang="zh-CN" sz="28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春秋时期：孔子的核心观念是“仁”</a:t>
                      </a:r>
                      <a:r>
                        <a:rPr lang="en-US" altLang="zh-CN" sz="280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，</a:t>
                      </a:r>
                      <a:r>
                        <a:rPr lang="en-US" altLang="zh-CN" sz="28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提倡</a:t>
                      </a: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“为政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以德</a:t>
                      </a:r>
                      <a:r>
                        <a:rPr lang="en-US" altLang="zh-CN" sz="28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”“克己复礼”</a:t>
                      </a:r>
                      <a:r>
                        <a:rPr lang="en-US" altLang="zh-CN" sz="280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；</a:t>
                      </a:r>
                      <a:r>
                        <a:rPr lang="en-US" altLang="zh-CN" sz="28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老子的核心观念是“道</a:t>
                      </a: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”</a:t>
                      </a:r>
                      <a:r>
                        <a:rPr lang="en-US" altLang="zh-CN" sz="280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，</a:t>
                      </a: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提倡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无为而治</a:t>
                      </a:r>
                      <a:r>
                        <a:rPr lang="en-US" altLang="zh-CN" sz="280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、</a:t>
                      </a:r>
                      <a:r>
                        <a:rPr lang="en-US" altLang="zh-CN" sz="28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  <a:sym typeface="+mn-ea"/>
                        </a:rPr>
                        <a:t>小国寡民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_4_BD#96f8bca40?colgroup=2,4,21&amp;pid=57d048329&amp;color=0,0,0&amp;mp=1&amp;vtp=1&amp;bt=1&amp;bbb=1&amp;hb=1"/>
          <p:cNvGraphicFramePr>
            <a:graphicFrameLocks noGrp="1"/>
          </p:cNvGraphicFramePr>
          <p:nvPr/>
        </p:nvGraphicFramePr>
        <p:xfrm>
          <a:off x="612648" y="1189990"/>
          <a:ext cx="10936224" cy="3921697"/>
        </p:xfrm>
        <a:graphic>
          <a:graphicData uri="http://schemas.openxmlformats.org/drawingml/2006/table">
            <a:tbl>
              <a:tblPr/>
              <a:tblGrid>
                <a:gridCol w="1197864"/>
                <a:gridCol w="1737360"/>
                <a:gridCol w="8001000"/>
              </a:tblGrid>
              <a:tr h="564198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阶段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表现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499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先秦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时期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中华文化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的奠基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②战国时期：百家争鸣</a:t>
                      </a:r>
                      <a:endParaRPr lang="en-US" altLang="zh-CN" sz="1200" dirty="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a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.概况：孟子认为人性善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提倡“仁政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”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荀子认为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人性恶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主张隆礼重法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庄子崇尚逍遥自由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墨子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主张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“兼爱”“非攻”“尚贤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”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韩非主张以法为工具管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理国家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体现了中央集权的政治思想</a:t>
                      </a:r>
                      <a:r>
                        <a:rPr lang="en-US" altLang="zh-CN" sz="2800" b="0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；</a:t>
                      </a: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邹衍认为五</a:t>
                      </a:r>
                      <a:endParaRPr lang="en-US" altLang="zh-CN" sz="2800" b="0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行间相互促进又相互制约</a:t>
                      </a:r>
                      <a:r>
                        <a:rPr lang="en-US" altLang="zh-CN" sz="2800" b="0" i="0" spc="-10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0" i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提出“相生相胜”理论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_4_BD#96f8bca40?colgroup=2,4,21&amp;pid=57d048329&amp;color=0,0,0&amp;mp=1&amp;vtp=1&amp;bt=1&amp;bbb=1"/>
          <p:cNvSpPr txBox="1"/>
          <p:nvPr/>
        </p:nvSpPr>
        <p:spPr>
          <a:xfrm>
            <a:off x="10830727" y="484632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34" charset="0"/>
              </a:rPr>
              <a:t>续表</a:t>
            </a:r>
            <a:endParaRPr lang="zh-CN" altLang="en-US" sz="28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4055</Words>
  <Application>WPS 演示</Application>
  <PresentationFormat>宽屏</PresentationFormat>
  <Paragraphs>562</Paragraphs>
  <Slides>33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方正小标宋_GBK</vt:lpstr>
      <vt:lpstr>微软雅黑</vt:lpstr>
      <vt:lpstr>方正小标宋_GBK</vt:lpstr>
      <vt:lpstr>方正小标宋_GBK</vt:lpstr>
      <vt:lpstr>Times New Roman</vt:lpstr>
      <vt:lpstr>Times New Roman</vt:lpstr>
      <vt:lpstr>宋体</vt:lpstr>
      <vt:lpstr>Arial Unicode MS</vt:lpstr>
      <vt:lpstr>等线</vt:lpstr>
      <vt:lpstr>Calibri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清风</cp:lastModifiedBy>
  <cp:revision>4</cp:revision>
  <dcterms:created xsi:type="dcterms:W3CDTF">2024-11-07T12:26:00Z</dcterms:created>
  <dcterms:modified xsi:type="dcterms:W3CDTF">2025-04-23T09:51:34Z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1BB84F1D8FFA4AAAA42C069C8362B185_12</vt:lpwstr>
  </property>
  <property fmtid="{D5CDD505-2E9C-101B-9397-08002B2CF9AE}" pid="3" name="KSOProductBuildVer">
    <vt:lpwstr>2052-12.1.0.20784</vt:lpwstr>
  </property>
</Properties>
</file>