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3"/>
  </p:handoutMasterIdLst>
  <p:sldIdLst>
    <p:sldId id="256" r:id="rId3"/>
    <p:sldId id="340" r:id="rId5"/>
    <p:sldId id="323" r:id="rId6"/>
    <p:sldId id="324" r:id="rId7"/>
    <p:sldId id="358" r:id="rId8"/>
    <p:sldId id="325" r:id="rId9"/>
    <p:sldId id="374" r:id="rId10"/>
    <p:sldId id="375" r:id="rId11"/>
    <p:sldId id="376" r:id="rId12"/>
    <p:sldId id="377" r:id="rId13"/>
    <p:sldId id="332" r:id="rId14"/>
    <p:sldId id="378" r:id="rId15"/>
    <p:sldId id="379" r:id="rId16"/>
    <p:sldId id="380" r:id="rId17"/>
    <p:sldId id="381" r:id="rId18"/>
    <p:sldId id="382" r:id="rId19"/>
    <p:sldId id="335" r:id="rId20"/>
    <p:sldId id="336" r:id="rId21"/>
    <p:sldId id="337" r:id="rId22"/>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ministrator" initials="A" lastIdx="1" clrIdx="0"/>
  <p:cmAuthor id="1" name="作者" initials="作" lastIdx="0" clrIdx="1"/>
  <p:cmAuthor id="2" name="walkinnet" initials="w" lastIdx="0" clrIdx="0"/>
  <p:cmAuthor id="3" name="孙文纯" initials="孙" lastIdx="0" clrIdx="0"/>
  <p:cmAuthor id="4" name="1206988966@qq.com" initials="1" lastIdx="1" clrIdx="2"/>
  <p:cmAuthor id="5" name="姜伟光" initials="姜" lastIdx="1" clrIdx="0"/>
  <p:cmAuthor id="6" name="lenovo" initials="l" lastIdx="6" clrIdx="2"/>
  <p:cmAuthor id="7" name="宋洁然" initials="宋" lastIdx="2" clrIdx="1"/>
  <p:cmAuthor id="8" name="ming qiu" initials="m" lastIdx="17" clrIdx="1"/>
  <p:cmAuthor id="9" name="倩文 黄" initials="倩文" lastIdx="1" clrIdx="3"/>
  <p:cmAuthor id="10" name="86136" initials="8" lastIdx="0" clrIdx="9"/>
  <p:cmAuthor id="11" name="xiaoxuan Zeng" initials="x" lastIdx="0" clrIdx="0"/>
  <p:cmAuthor id="12" name="ycadmin" initials="y" lastIdx="1" clrIdx="1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C8"/>
    <a:srgbClr val="0000FA"/>
    <a:srgbClr val="580690"/>
    <a:srgbClr val="FFFFFF"/>
    <a:srgbClr val="1E4EA0"/>
    <a:srgbClr val="DCDCDC"/>
    <a:srgbClr val="F0F0F0"/>
    <a:srgbClr val="E6E6E6"/>
    <a:srgbClr val="C8C8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showGuides="1">
      <p:cViewPr varScale="1">
        <p:scale>
          <a:sx n="84" d="100"/>
          <a:sy n="84" d="100"/>
        </p:scale>
        <p:origin x="115" y="86"/>
      </p:cViewPr>
      <p:guideLst>
        <p:guide orient="horz" pos="2183"/>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58.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字魂131号-酷乐潮玩体" panose="00000500000000000000" charset="-122"/>
                <a:ea typeface="字魂131号-酷乐潮玩体" panose="00000500000000000000" charset="-122"/>
              </a:rPr>
            </a:fld>
            <a:endParaRPr lang="zh-CN" altLang="en-US">
              <a:latin typeface="字魂131号-酷乐潮玩体" panose="00000500000000000000" charset="-122"/>
              <a:ea typeface="字魂131号-酷乐潮玩体"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字魂131号-酷乐潮玩体" panose="00000500000000000000" charset="-122"/>
                <a:ea typeface="字魂131号-酷乐潮玩体" panose="00000500000000000000" charset="-122"/>
              </a:rPr>
            </a:fld>
            <a:endParaRPr lang="zh-CN" altLang="en-US">
              <a:latin typeface="字魂131号-酷乐潮玩体" panose="00000500000000000000" charset="-122"/>
              <a:ea typeface="字魂131号-酷乐潮玩体" panose="00000500000000000000"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31号-酷乐潮玩体" panose="00000500000000000000" charset="-122"/>
                <a:ea typeface="字魂131号-酷乐潮玩体" panose="00000500000000000000" charset="-122"/>
                <a:cs typeface="字魂131号-酷乐潮玩体"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31号-酷乐潮玩体" panose="00000500000000000000" charset="-122"/>
                <a:ea typeface="字魂131号-酷乐潮玩体" panose="00000500000000000000" charset="-122"/>
                <a:cs typeface="字魂131号-酷乐潮玩体" panose="00000500000000000000"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31号-酷乐潮玩体" panose="00000500000000000000" charset="-122"/>
                <a:ea typeface="字魂131号-酷乐潮玩体" panose="00000500000000000000" charset="-122"/>
                <a:cs typeface="字魂131号-酷乐潮玩体"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31号-酷乐潮玩体" panose="00000500000000000000" charset="-122"/>
                <a:ea typeface="字魂131号-酷乐潮玩体" panose="00000500000000000000" charset="-122"/>
                <a:cs typeface="字魂131号-酷乐潮玩体" panose="00000500000000000000"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字魂131号-酷乐潮玩体" panose="00000500000000000000" charset="-122"/>
        <a:ea typeface="字魂131号-酷乐潮玩体" panose="00000500000000000000" charset="-122"/>
        <a:cs typeface="字魂131号-酷乐潮玩体" panose="00000500000000000000" charset="-122"/>
      </a:defRPr>
    </a:lvl1pPr>
    <a:lvl2pPr marL="457200" algn="l" defTabSz="914400" rtl="0" eaLnBrk="1" latinLnBrk="0" hangingPunct="1">
      <a:defRPr sz="1200" kern="1200">
        <a:solidFill>
          <a:schemeClr val="tx1"/>
        </a:solidFill>
        <a:latin typeface="字魂131号-酷乐潮玩体" panose="00000500000000000000" charset="-122"/>
        <a:ea typeface="字魂131号-酷乐潮玩体" panose="00000500000000000000" charset="-122"/>
        <a:cs typeface="字魂131号-酷乐潮玩体" panose="00000500000000000000" charset="-122"/>
      </a:defRPr>
    </a:lvl2pPr>
    <a:lvl3pPr marL="914400" algn="l" defTabSz="914400" rtl="0" eaLnBrk="1" latinLnBrk="0" hangingPunct="1">
      <a:defRPr sz="1200" kern="1200">
        <a:solidFill>
          <a:schemeClr val="tx1"/>
        </a:solidFill>
        <a:latin typeface="字魂131号-酷乐潮玩体" panose="00000500000000000000" charset="-122"/>
        <a:ea typeface="字魂131号-酷乐潮玩体" panose="00000500000000000000" charset="-122"/>
        <a:cs typeface="字魂131号-酷乐潮玩体" panose="00000500000000000000" charset="-122"/>
      </a:defRPr>
    </a:lvl3pPr>
    <a:lvl4pPr marL="1371600" algn="l" defTabSz="914400" rtl="0" eaLnBrk="1" latinLnBrk="0" hangingPunct="1">
      <a:defRPr sz="1200" kern="1200">
        <a:solidFill>
          <a:schemeClr val="tx1"/>
        </a:solidFill>
        <a:latin typeface="字魂131号-酷乐潮玩体" panose="00000500000000000000" charset="-122"/>
        <a:ea typeface="字魂131号-酷乐潮玩体" panose="00000500000000000000" charset="-122"/>
        <a:cs typeface="字魂131号-酷乐潮玩体" panose="00000500000000000000" charset="-122"/>
      </a:defRPr>
    </a:lvl4pPr>
    <a:lvl5pPr marL="1828800" algn="l" defTabSz="914400" rtl="0" eaLnBrk="1" latinLnBrk="0" hangingPunct="1">
      <a:defRPr sz="1200" kern="1200">
        <a:solidFill>
          <a:schemeClr val="tx1"/>
        </a:solidFill>
        <a:latin typeface="字魂131号-酷乐潮玩体" panose="00000500000000000000" charset="-122"/>
        <a:ea typeface="字魂131号-酷乐潮玩体" panose="00000500000000000000" charset="-122"/>
        <a:cs typeface="字魂131号-酷乐潮玩体"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8" name="对角圆角矩形 7"/>
          <p:cNvSpPr/>
          <p:nvPr userDrawn="1"/>
        </p:nvSpPr>
        <p:spPr>
          <a:xfrm>
            <a:off x="76200" y="94615"/>
            <a:ext cx="12031980" cy="6667500"/>
          </a:xfrm>
          <a:prstGeom prst="round2DiagRect">
            <a:avLst/>
          </a:prstGeom>
          <a:solidFill>
            <a:schemeClr val="bg1"/>
          </a:solidFill>
          <a:ln w="63500"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tags" Target="../tags/tag1.xml"/><Relationship Id="rId5" Type="http://schemas.openxmlformats.org/officeDocument/2006/relationships/image" Target="../media/image1.png"/><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a:stretch>
            <a:fillRect/>
          </a:stretch>
        </a:blipFill>
        <a:effectLst/>
      </p:bgPr>
    </p:bg>
    <p:spTree>
      <p:nvGrpSpPr>
        <p:cNvPr id="1" name=""/>
        <p:cNvGrpSpPr/>
        <p:nvPr/>
      </p:nvGrpSpPr>
      <p:grpSpPr>
        <a:xfrm>
          <a:off x="0" y="0"/>
          <a:ext cx="0" cy="0"/>
          <a:chOff x="0" y="0"/>
          <a:chExt cx="0" cy="0"/>
        </a:xfrm>
      </p:grpSpPr>
      <p:sp>
        <p:nvSpPr>
          <p:cNvPr id="7" name="KSO_TEMPLATE" hidden="1"/>
          <p:cNvSpPr/>
          <p:nvPr userDrawn="1">
            <p:custDataLst>
              <p:tags r:id="rId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31号-酷乐潮玩体" panose="00000500000000000000" charset="-122"/>
              <a:ea typeface="字魂131号-酷乐潮玩体" panose="00000500000000000000" charset="-122"/>
              <a:cs typeface="字魂131号-酷乐潮玩体" panose="00000500000000000000" charset="-122"/>
            </a:endParaRPr>
          </a:p>
        </p:txBody>
      </p:sp>
      <p:sp>
        <p:nvSpPr>
          <p:cNvPr id="8" name="对角圆角矩形 7"/>
          <p:cNvSpPr/>
          <p:nvPr userDrawn="1"/>
        </p:nvSpPr>
        <p:spPr>
          <a:xfrm>
            <a:off x="76200" y="94615"/>
            <a:ext cx="12031980" cy="6667500"/>
          </a:xfrm>
          <a:prstGeom prst="round2DiagRect">
            <a:avLst/>
          </a:prstGeom>
          <a:solidFill>
            <a:schemeClr val="bg1"/>
          </a:solidFill>
          <a:ln w="63500" cmpd="sng">
            <a:solidFill>
              <a:schemeClr val="accent1">
                <a:shade val="50000"/>
              </a:schemeClr>
            </a:solidFill>
            <a:prstDash val="solid"/>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字魂131号-酷乐潮玩体" panose="00000500000000000000" charset="-122"/>
          <a:ea typeface="字魂131号-酷乐潮玩体" panose="00000500000000000000" charset="-122"/>
          <a:cs typeface="字魂131号-酷乐潮玩体" panose="000005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131号-酷乐潮玩体" panose="00000500000000000000" charset="-122"/>
          <a:ea typeface="字魂131号-酷乐潮玩体" panose="00000500000000000000" charset="-122"/>
          <a:cs typeface="字魂131号-酷乐潮玩体" panose="00000500000000000000"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字魂131号-酷乐潮玩体" panose="00000500000000000000" charset="-122"/>
          <a:ea typeface="字魂131号-酷乐潮玩体" panose="00000500000000000000" charset="-122"/>
          <a:cs typeface="字魂131号-酷乐潮玩体" panose="00000500000000000000"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131号-酷乐潮玩体" panose="00000500000000000000" charset="-122"/>
          <a:ea typeface="字魂131号-酷乐潮玩体" panose="00000500000000000000" charset="-122"/>
          <a:cs typeface="字魂131号-酷乐潮玩体" panose="00000500000000000000"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131号-酷乐潮玩体" panose="00000500000000000000" charset="-122"/>
          <a:ea typeface="字魂131号-酷乐潮玩体" panose="00000500000000000000" charset="-122"/>
          <a:cs typeface="字魂131号-酷乐潮玩体" panose="00000500000000000000"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字魂131号-酷乐潮玩体" panose="00000500000000000000" charset="-122"/>
          <a:ea typeface="字魂131号-酷乐潮玩体" panose="00000500000000000000" charset="-122"/>
          <a:cs typeface="字魂131号-酷乐潮玩体" panose="000005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tags" Target="../tags/tag3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jpeg"/><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jpeg"/><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9" Type="http://schemas.openxmlformats.org/officeDocument/2006/relationships/tags" Target="../tags/tag47.xml"/><Relationship Id="rId8" Type="http://schemas.openxmlformats.org/officeDocument/2006/relationships/tags" Target="../tags/tag46.xml"/><Relationship Id="rId7" Type="http://schemas.openxmlformats.org/officeDocument/2006/relationships/tags" Target="../tags/tag45.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3" Type="http://schemas.openxmlformats.org/officeDocument/2006/relationships/tags" Target="../tags/tag41.xml"/><Relationship Id="rId2" Type="http://schemas.openxmlformats.org/officeDocument/2006/relationships/tags" Target="../tags/tag40.xml"/><Relationship Id="rId18" Type="http://schemas.openxmlformats.org/officeDocument/2006/relationships/slideLayout" Target="../slideLayouts/slideLayout4.xml"/><Relationship Id="rId17" Type="http://schemas.openxmlformats.org/officeDocument/2006/relationships/tags" Target="../tags/tag55.xml"/><Relationship Id="rId16" Type="http://schemas.openxmlformats.org/officeDocument/2006/relationships/tags" Target="../tags/tag54.xml"/><Relationship Id="rId15" Type="http://schemas.openxmlformats.org/officeDocument/2006/relationships/tags" Target="../tags/tag53.xml"/><Relationship Id="rId14" Type="http://schemas.openxmlformats.org/officeDocument/2006/relationships/tags" Target="../tags/tag52.xml"/><Relationship Id="rId13" Type="http://schemas.openxmlformats.org/officeDocument/2006/relationships/tags" Target="../tags/tag51.xml"/><Relationship Id="rId12" Type="http://schemas.openxmlformats.org/officeDocument/2006/relationships/tags" Target="../tags/tag50.xml"/><Relationship Id="rId11" Type="http://schemas.openxmlformats.org/officeDocument/2006/relationships/tags" Target="../tags/tag49.xml"/><Relationship Id="rId10" Type="http://schemas.openxmlformats.org/officeDocument/2006/relationships/tags" Target="../tags/tag48.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tags" Target="../tags/tag57.xml"/><Relationship Id="rId4" Type="http://schemas.openxmlformats.org/officeDocument/2006/relationships/image" Target="../media/image16.png"/><Relationship Id="rId3" Type="http://schemas.openxmlformats.org/officeDocument/2006/relationships/tags" Target="../tags/tag56.xml"/><Relationship Id="rId2" Type="http://schemas.openxmlformats.org/officeDocument/2006/relationships/image" Target="../media/image15.png"/><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9" Type="http://schemas.openxmlformats.org/officeDocument/2006/relationships/image" Target="../media/image24.jpeg"/><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5.png"/><Relationship Id="rId2" Type="http://schemas.openxmlformats.org/officeDocument/2006/relationships/image" Target="../media/image18.jpeg"/><Relationship Id="rId10" Type="http://schemas.openxmlformats.org/officeDocument/2006/relationships/slideLayout" Target="../slideLayouts/slideLayout4.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8" Type="http://schemas.openxmlformats.org/officeDocument/2006/relationships/slideLayout" Target="../slideLayouts/slideLayout4.xml"/><Relationship Id="rId27" Type="http://schemas.openxmlformats.org/officeDocument/2006/relationships/tags" Target="../tags/tag30.xml"/><Relationship Id="rId26" Type="http://schemas.openxmlformats.org/officeDocument/2006/relationships/tags" Target="../tags/tag29.xml"/><Relationship Id="rId25" Type="http://schemas.openxmlformats.org/officeDocument/2006/relationships/tags" Target="../tags/tag28.xml"/><Relationship Id="rId24" Type="http://schemas.openxmlformats.org/officeDocument/2006/relationships/tags" Target="../tags/tag27.xml"/><Relationship Id="rId23" Type="http://schemas.openxmlformats.org/officeDocument/2006/relationships/tags" Target="../tags/tag26.xml"/><Relationship Id="rId22" Type="http://schemas.openxmlformats.org/officeDocument/2006/relationships/tags" Target="../tags/tag25.xml"/><Relationship Id="rId21" Type="http://schemas.openxmlformats.org/officeDocument/2006/relationships/tags" Target="../tags/tag24.xml"/><Relationship Id="rId20" Type="http://schemas.openxmlformats.org/officeDocument/2006/relationships/tags" Target="../tags/tag23.xml"/><Relationship Id="rId2" Type="http://schemas.openxmlformats.org/officeDocument/2006/relationships/image" Target="../media/image5.png"/><Relationship Id="rId19" Type="http://schemas.openxmlformats.org/officeDocument/2006/relationships/tags" Target="../tags/tag22.xml"/><Relationship Id="rId18" Type="http://schemas.openxmlformats.org/officeDocument/2006/relationships/tags" Target="../tags/tag21.xml"/><Relationship Id="rId17" Type="http://schemas.openxmlformats.org/officeDocument/2006/relationships/tags" Target="../tags/tag20.xml"/><Relationship Id="rId16" Type="http://schemas.openxmlformats.org/officeDocument/2006/relationships/tags" Target="../tags/tag19.xml"/><Relationship Id="rId15" Type="http://schemas.openxmlformats.org/officeDocument/2006/relationships/tags" Target="../tags/tag18.xml"/><Relationship Id="rId14" Type="http://schemas.openxmlformats.org/officeDocument/2006/relationships/tags" Target="../tags/tag17.xml"/><Relationship Id="rId13" Type="http://schemas.openxmlformats.org/officeDocument/2006/relationships/tags" Target="../tags/tag16.xml"/><Relationship Id="rId12" Type="http://schemas.openxmlformats.org/officeDocument/2006/relationships/tags" Target="../tags/tag15.xml"/><Relationship Id="rId11" Type="http://schemas.openxmlformats.org/officeDocument/2006/relationships/tags" Target="../tags/tag14.xml"/><Relationship Id="rId10" Type="http://schemas.openxmlformats.org/officeDocument/2006/relationships/tags" Target="../tags/tag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4.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6.jpeg"/><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tags" Target="../tags/tag37.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tags" Target="../tags/tag36.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microsoft.com/office/2007/relationships/hdphoto" Target="../media/image9.wdp"/><Relationship Id="rId2" Type="http://schemas.openxmlformats.org/officeDocument/2006/relationships/image" Target="../media/image8.png"/><Relationship Id="rId1" Type="http://schemas.openxmlformats.org/officeDocument/2006/relationships/tags" Target="../tags/tag3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56895" y="2837180"/>
            <a:ext cx="3399790" cy="3711575"/>
          </a:xfrm>
          <a:prstGeom prst="rect">
            <a:avLst/>
          </a:prstGeom>
        </p:spPr>
      </p:pic>
      <p:pic>
        <p:nvPicPr>
          <p:cNvPr id="7" name="图片 6" descr="扎格鲁尔华府托运动"/>
          <p:cNvPicPr>
            <a:picLocks noChangeAspect="1"/>
          </p:cNvPicPr>
          <p:nvPr/>
        </p:nvPicPr>
        <p:blipFill>
          <a:blip r:embed="rId2"/>
          <a:srcRect b="6708"/>
          <a:stretch>
            <a:fillRect/>
          </a:stretch>
        </p:blipFill>
        <p:spPr>
          <a:xfrm>
            <a:off x="3956685" y="2837815"/>
            <a:ext cx="3964305" cy="3710940"/>
          </a:xfrm>
          <a:prstGeom prst="rect">
            <a:avLst/>
          </a:prstGeom>
        </p:spPr>
      </p:pic>
      <p:pic>
        <p:nvPicPr>
          <p:cNvPr id="9" name="图片 8" descr="卡德纳斯改革"/>
          <p:cNvPicPr>
            <a:picLocks noChangeAspect="1"/>
          </p:cNvPicPr>
          <p:nvPr/>
        </p:nvPicPr>
        <p:blipFill>
          <a:blip r:embed="rId3"/>
          <a:stretch>
            <a:fillRect/>
          </a:stretch>
        </p:blipFill>
        <p:spPr>
          <a:xfrm>
            <a:off x="7733665" y="2837180"/>
            <a:ext cx="3977005" cy="3711575"/>
          </a:xfrm>
          <a:prstGeom prst="rect">
            <a:avLst/>
          </a:prstGeom>
        </p:spPr>
      </p:pic>
      <p:sp>
        <p:nvSpPr>
          <p:cNvPr id="10" name="文本框 9"/>
          <p:cNvSpPr txBox="1"/>
          <p:nvPr/>
        </p:nvSpPr>
        <p:spPr>
          <a:xfrm>
            <a:off x="423545" y="566420"/>
            <a:ext cx="11198860" cy="2133600"/>
          </a:xfrm>
          <a:prstGeom prst="rect">
            <a:avLst/>
          </a:prstGeom>
          <a:noFill/>
        </p:spPr>
        <p:txBody>
          <a:bodyPr wrap="square" rtlCol="0" anchor="t">
            <a:noAutofit/>
          </a:bodyPr>
          <a:lstStyle/>
          <a:p>
            <a:pPr algn="ctr">
              <a:lnSpc>
                <a:spcPct val="100000"/>
              </a:lnSpc>
            </a:pPr>
            <a:r>
              <a:rPr lang="zh-CN" altLang="en-US" sz="6600" b="1" dirty="0">
                <a:solidFill>
                  <a:srgbClr val="0000C8"/>
                </a:solidFill>
                <a:effectLst/>
                <a:latin typeface="微软雅黑" panose="020B0503020204020204" charset="-122"/>
                <a:ea typeface="微软雅黑" panose="020B0503020204020204" charset="-122"/>
                <a:cs typeface="微软雅黑" panose="020B0503020204020204" charset="-122"/>
                <a:sym typeface="+mn-ea"/>
              </a:rPr>
              <a:t>第</a:t>
            </a:r>
            <a:r>
              <a:rPr lang="en-US" altLang="zh-CN" sz="6600" b="1" dirty="0">
                <a:solidFill>
                  <a:srgbClr val="0000C8"/>
                </a:solidFill>
                <a:effectLst/>
                <a:latin typeface="微软雅黑" panose="020B0503020204020204" charset="-122"/>
                <a:ea typeface="微软雅黑" panose="020B0503020204020204" charset="-122"/>
                <a:cs typeface="微软雅黑" panose="020B0503020204020204" charset="-122"/>
                <a:sym typeface="+mn-ea"/>
              </a:rPr>
              <a:t>16</a:t>
            </a:r>
            <a:r>
              <a:rPr lang="zh-CN" altLang="en-US" sz="6600" b="1" dirty="0">
                <a:solidFill>
                  <a:srgbClr val="0000C8"/>
                </a:solidFill>
                <a:effectLst/>
                <a:latin typeface="微软雅黑" panose="020B0503020204020204" charset="-122"/>
                <a:ea typeface="微软雅黑" panose="020B0503020204020204" charset="-122"/>
                <a:cs typeface="微软雅黑" panose="020B0503020204020204" charset="-122"/>
                <a:sym typeface="+mn-ea"/>
              </a:rPr>
              <a:t>课  </a:t>
            </a:r>
            <a:endParaRPr lang="zh-CN" altLang="en-US" sz="6600" b="1" dirty="0">
              <a:solidFill>
                <a:srgbClr val="0000C8"/>
              </a:solidFill>
              <a:effectLst/>
              <a:latin typeface="微软雅黑" panose="020B0503020204020204" charset="-122"/>
              <a:ea typeface="微软雅黑" panose="020B0503020204020204" charset="-122"/>
              <a:cs typeface="微软雅黑" panose="020B0503020204020204" charset="-122"/>
              <a:sym typeface="+mn-ea"/>
            </a:endParaRPr>
          </a:p>
          <a:p>
            <a:pPr algn="ctr">
              <a:lnSpc>
                <a:spcPct val="100000"/>
              </a:lnSpc>
            </a:pPr>
            <a:r>
              <a:rPr lang="zh-CN" altLang="en-US" sz="6600" b="1" dirty="0">
                <a:solidFill>
                  <a:srgbClr val="0000C8"/>
                </a:solidFill>
                <a:effectLst/>
                <a:latin typeface="微软雅黑" panose="020B0503020204020204" charset="-122"/>
                <a:ea typeface="微软雅黑" panose="020B0503020204020204" charset="-122"/>
                <a:cs typeface="微软雅黑" panose="020B0503020204020204" charset="-122"/>
                <a:sym typeface="+mn-ea"/>
              </a:rPr>
              <a:t>亚非拉民族民主运动的高涨</a:t>
            </a:r>
            <a:endParaRPr lang="zh-CN" altLang="en-US" sz="6600" b="1" dirty="0">
              <a:solidFill>
                <a:srgbClr val="0000C8"/>
              </a:solidFill>
              <a:effectLst/>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03145" y="73025"/>
            <a:ext cx="6492240" cy="583565"/>
          </a:xfrm>
          <a:prstGeom prst="rect">
            <a:avLst/>
          </a:prstGeom>
          <a:solidFill>
            <a:srgbClr val="FFFF00"/>
          </a:solidFill>
        </p:spPr>
        <p:txBody>
          <a:bodyPr wrap="square" rtlCol="0" anchor="t">
            <a:spAutoFit/>
          </a:bodyPr>
          <a:lstStyle/>
          <a:p>
            <a:r>
              <a:rPr lang="zh-CN"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拓展：</a:t>
            </a:r>
            <a:r>
              <a:rPr 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印度“非暴力不合作”运动</a:t>
            </a:r>
            <a:endParaRPr lang="en-US"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pic>
        <p:nvPicPr>
          <p:cNvPr id="3" name="图片 2"/>
          <p:cNvPicPr>
            <a:picLocks noChangeAspect="1"/>
          </p:cNvPicPr>
          <p:nvPr>
            <p:custDataLst>
              <p:tags r:id="rId1"/>
            </p:custDataLst>
          </p:nvPr>
        </p:nvPicPr>
        <p:blipFill>
          <a:blip r:embed="rId2">
            <a:extLst>
              <a:ext uri="{BEBA8EAE-BF5A-486C-A8C5-ECC9F3942E4B}">
                <a14:imgProps xmlns:a14="http://schemas.microsoft.com/office/drawing/2010/main">
                  <a14:imgLayer r:embed="rId3">
                    <a14:imgEffect>
                      <a14:backgroundRemoval t="4264" b="98450" l="3182" r="90000">
                        <a14:foregroundMark x1="15000" y1="52326" x2="26364" y2="60465"/>
                        <a14:foregroundMark x1="8636" y1="55039" x2="28182" y2="61822"/>
                        <a14:foregroundMark x1="28182" y1="61822" x2="28636" y2="61822"/>
                        <a14:foregroundMark x1="59545" y1="57752" x2="61364" y2="82558"/>
                        <a14:foregroundMark x1="49091" y1="90504" x2="46364" y2="98450"/>
                        <a14:foregroundMark x1="3182" y1="91667" x2="15000" y2="96124"/>
                        <a14:foregroundMark x1="53182" y1="42248" x2="65000" y2="50775"/>
                        <a14:foregroundMark x1="65000" y1="16473" x2="69545" y2="21705"/>
                        <a14:foregroundMark x1="39091" y1="16279" x2="55000" y2="22093"/>
                        <a14:foregroundMark x1="45000" y1="4264" x2="51818" y2="11047"/>
                        <a14:foregroundMark x1="35455" y1="17248" x2="35455" y2="17248"/>
                        <a14:foregroundMark x1="35455" y1="18023" x2="35455" y2="18023"/>
                        <a14:foregroundMark x1="35455" y1="18023" x2="33182" y2="23450"/>
                        <a14:foregroundMark x1="32273" y1="19380" x2="31818" y2="22093"/>
                        <a14:foregroundMark x1="70909" y1="16667" x2="79545" y2="26163"/>
                        <a14:foregroundMark x1="79545" y1="26163" x2="80000" y2="26938"/>
                        <a14:foregroundMark x1="60455" y1="12984" x2="80000" y2="19574"/>
                        <a14:foregroundMark x1="80000" y1="19574" x2="84091" y2="30426"/>
                        <a14:foregroundMark x1="65000" y1="14729" x2="75455" y2="18798"/>
                        <a14:foregroundMark x1="62727" y1="13372" x2="77727" y2="19380"/>
                        <a14:foregroundMark x1="73636" y1="16085" x2="75000" y2="16085"/>
                        <a14:foregroundMark x1="69545" y1="14341" x2="73182" y2="15116"/>
                        <a14:foregroundMark x1="71364" y1="14535" x2="80909" y2="20930"/>
                        <a14:foregroundMark x1="75455" y1="14922" x2="79545" y2="17636"/>
                      </a14:backgroundRemoval>
                    </a14:imgEffect>
                  </a14:imgLayer>
                </a14:imgProps>
              </a:ext>
            </a:extLst>
          </a:blip>
          <a:stretch>
            <a:fillRect/>
          </a:stretch>
        </p:blipFill>
        <p:spPr>
          <a:xfrm>
            <a:off x="10076815" y="656340"/>
            <a:ext cx="2407138" cy="5645833"/>
          </a:xfrm>
          <a:prstGeom prst="rect">
            <a:avLst/>
          </a:prstGeom>
        </p:spPr>
      </p:pic>
      <p:sp>
        <p:nvSpPr>
          <p:cNvPr id="5" name="文本框 4"/>
          <p:cNvSpPr txBox="1"/>
          <p:nvPr/>
        </p:nvSpPr>
        <p:spPr>
          <a:xfrm>
            <a:off x="0" y="624205"/>
            <a:ext cx="1548765" cy="521970"/>
          </a:xfrm>
          <a:prstGeom prst="rect">
            <a:avLst/>
          </a:prstGeom>
          <a:solidFill>
            <a:srgbClr val="FFFF00"/>
          </a:solidFill>
        </p:spPr>
        <p:txBody>
          <a:bodyPr wrap="square" rtlCol="0">
            <a:spAutoFit/>
          </a:bodyPr>
          <a:lstStyle/>
          <a:p>
            <a:r>
              <a:rPr lang="en-US" altLang="zh-CN" sz="2800" b="1">
                <a:solidFill>
                  <a:srgbClr val="0000FA"/>
                </a:solidFill>
                <a:latin typeface="微软雅黑" panose="020B0503020204020204" charset="-122"/>
                <a:ea typeface="微软雅黑" panose="020B0503020204020204" charset="-122"/>
                <a:cs typeface="微软雅黑" panose="020B0503020204020204" charset="-122"/>
              </a:rPr>
              <a:t>3.</a:t>
            </a:r>
            <a:r>
              <a:rPr lang="zh-CN" altLang="en-US" sz="2800" b="1">
                <a:solidFill>
                  <a:srgbClr val="0000FA"/>
                </a:solidFill>
                <a:latin typeface="微软雅黑" panose="020B0503020204020204" charset="-122"/>
                <a:ea typeface="微软雅黑" panose="020B0503020204020204" charset="-122"/>
                <a:cs typeface="微软雅黑" panose="020B0503020204020204" charset="-122"/>
              </a:rPr>
              <a:t>评价：</a:t>
            </a:r>
            <a:endParaRPr lang="zh-CN" altLang="en-US" sz="2800" b="1">
              <a:solidFill>
                <a:srgbClr val="0000FA"/>
              </a:solidFill>
              <a:latin typeface="微软雅黑" panose="020B0503020204020204" charset="-122"/>
              <a:ea typeface="微软雅黑" panose="020B0503020204020204" charset="-122"/>
              <a:cs typeface="微软雅黑" panose="020B0503020204020204" charset="-122"/>
            </a:endParaRPr>
          </a:p>
        </p:txBody>
      </p:sp>
      <p:sp>
        <p:nvSpPr>
          <p:cNvPr id="16" name="TextBox 50"/>
          <p:cNvSpPr txBox="1">
            <a:spLocks noChangeArrowheads="1"/>
          </p:cNvSpPr>
          <p:nvPr/>
        </p:nvSpPr>
        <p:spPr bwMode="auto">
          <a:xfrm>
            <a:off x="136525" y="1410970"/>
            <a:ext cx="10353040" cy="135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495" tIns="34247" rIns="68495" bIns="3424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FF0000"/>
                </a:solidFill>
                <a:effectLst/>
                <a:latin typeface="微软雅黑" panose="020B0503020204020204" charset="-122"/>
                <a:cs typeface="+mn-ea"/>
                <a:sym typeface="+mn-lt"/>
              </a:rPr>
              <a:t>积极性：</a:t>
            </a:r>
            <a:endParaRPr lang="zh-CN" altLang="en-US" sz="2800" b="1" dirty="0">
              <a:solidFill>
                <a:srgbClr val="FF0000"/>
              </a:solidFill>
              <a:effectLst/>
              <a:latin typeface="微软雅黑" panose="020B0503020204020204" charset="-122"/>
              <a:cs typeface="+mn-ea"/>
              <a:sym typeface="+mn-lt"/>
            </a:endParaRPr>
          </a:p>
          <a:p>
            <a:pPr eaLnBrk="1" hangingPunct="1">
              <a:spcBef>
                <a:spcPct val="0"/>
              </a:spcBef>
              <a:buFontTx/>
              <a:buNone/>
            </a:pPr>
            <a:r>
              <a:rPr lang="zh-CN" altLang="en-US" sz="2800" b="1" dirty="0">
                <a:solidFill>
                  <a:srgbClr val="0000FA"/>
                </a:solidFill>
                <a:latin typeface="微软雅黑" panose="020B0503020204020204" charset="-122"/>
                <a:sym typeface="+mn-ea"/>
              </a:rPr>
              <a:t>沉重打击了英国的殖民统治；增强了印度人民的自尊心和自信心，促进了民族团结，为印度日后独立奠定基础。</a:t>
            </a:r>
            <a:endParaRPr lang="zh-CN" altLang="en-US" sz="2800" b="1" dirty="0">
              <a:solidFill>
                <a:srgbClr val="0000FA"/>
              </a:solidFill>
              <a:latin typeface="微软雅黑" panose="020B0503020204020204" charset="-122"/>
              <a:sym typeface="+mn-ea"/>
            </a:endParaRPr>
          </a:p>
        </p:txBody>
      </p:sp>
      <p:sp>
        <p:nvSpPr>
          <p:cNvPr id="17" name="TextBox 52"/>
          <p:cNvSpPr txBox="1">
            <a:spLocks noChangeArrowheads="1"/>
          </p:cNvSpPr>
          <p:nvPr/>
        </p:nvSpPr>
        <p:spPr bwMode="auto">
          <a:xfrm>
            <a:off x="136525" y="2770505"/>
            <a:ext cx="10273030" cy="2652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95" tIns="34247" rIns="68495" bIns="34247">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anose="02010609030101010101" pitchFamily="49"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2800" b="1" dirty="0">
                <a:solidFill>
                  <a:srgbClr val="FF0000"/>
                </a:solidFill>
                <a:effectLst/>
                <a:latin typeface="微软雅黑" panose="020B0503020204020204" charset="-122"/>
                <a:cs typeface="+mn-ea"/>
                <a:sym typeface="+mn-lt"/>
              </a:rPr>
              <a:t>局限性：</a:t>
            </a:r>
            <a:endParaRPr lang="zh-CN" altLang="en-US" sz="2800" b="1" dirty="0">
              <a:solidFill>
                <a:srgbClr val="FF0000"/>
              </a:solidFill>
              <a:effectLst/>
              <a:latin typeface="微软雅黑" panose="020B0503020204020204" charset="-122"/>
              <a:cs typeface="+mn-ea"/>
              <a:sym typeface="+mn-lt"/>
            </a:endParaRPr>
          </a:p>
          <a:p>
            <a:pPr lvl="0" indent="0" defTabSz="412750" hangingPunct="0">
              <a:lnSpc>
                <a:spcPct val="100000"/>
              </a:lnSpc>
              <a:spcBef>
                <a:spcPts val="0"/>
              </a:spcBef>
              <a:spcAft>
                <a:spcPts val="0"/>
              </a:spcAft>
              <a:buNone/>
            </a:pPr>
            <a:r>
              <a:rPr lang="zh-CN" altLang="en-US" sz="2800" b="1" kern="0" dirty="0">
                <a:solidFill>
                  <a:srgbClr val="002060"/>
                </a:solidFill>
                <a:latin typeface="微软雅黑" panose="020B0503020204020204" charset="-122"/>
                <a:sym typeface="Palatino"/>
              </a:rPr>
              <a:t>（</a:t>
            </a:r>
            <a:r>
              <a:rPr lang="en-US" altLang="zh-CN" sz="2800" b="1" kern="0" dirty="0">
                <a:solidFill>
                  <a:srgbClr val="002060"/>
                </a:solidFill>
                <a:latin typeface="微软雅黑" panose="020B0503020204020204" charset="-122"/>
                <a:sym typeface="Palatino"/>
              </a:rPr>
              <a:t>1</a:t>
            </a:r>
            <a:r>
              <a:rPr lang="zh-CN" altLang="en-US" sz="2800" b="1" kern="0" dirty="0">
                <a:solidFill>
                  <a:srgbClr val="002060"/>
                </a:solidFill>
                <a:latin typeface="微软雅黑" panose="020B0503020204020204" charset="-122"/>
                <a:sym typeface="Palatino"/>
              </a:rPr>
              <a:t>）非暴力不合作运动均以失败告终。</a:t>
            </a:r>
            <a:endParaRPr lang="en-US" altLang="zh-CN" sz="2800" b="1" kern="0" dirty="0">
              <a:solidFill>
                <a:srgbClr val="002060"/>
              </a:solidFill>
              <a:latin typeface="微软雅黑" panose="020B0503020204020204" charset="-122"/>
              <a:ea typeface="微软雅黑" panose="020B0503020204020204" charset="-122"/>
              <a:sym typeface="Palatino"/>
            </a:endParaRPr>
          </a:p>
          <a:p>
            <a:pPr lvl="0" indent="0" defTabSz="412750" hangingPunct="0">
              <a:lnSpc>
                <a:spcPct val="100000"/>
              </a:lnSpc>
              <a:spcBef>
                <a:spcPts val="0"/>
              </a:spcBef>
              <a:spcAft>
                <a:spcPts val="0"/>
              </a:spcAft>
              <a:buNone/>
            </a:pPr>
            <a:r>
              <a:rPr lang="zh-CN" altLang="en-US" sz="2800" b="1" kern="0" dirty="0">
                <a:solidFill>
                  <a:srgbClr val="002060"/>
                </a:solidFill>
                <a:latin typeface="微软雅黑" panose="020B0503020204020204" charset="-122"/>
                <a:sym typeface="Palatino"/>
              </a:rPr>
              <a:t>（</a:t>
            </a:r>
            <a:r>
              <a:rPr lang="en-US" altLang="zh-CN" sz="2800" b="1" kern="0" dirty="0">
                <a:solidFill>
                  <a:srgbClr val="002060"/>
                </a:solidFill>
                <a:latin typeface="微软雅黑" panose="020B0503020204020204" charset="-122"/>
                <a:sym typeface="Palatino"/>
              </a:rPr>
              <a:t>2</a:t>
            </a:r>
            <a:r>
              <a:rPr lang="zh-CN" altLang="en-US" sz="2800" b="1" kern="0" dirty="0">
                <a:solidFill>
                  <a:srgbClr val="002060"/>
                </a:solidFill>
                <a:latin typeface="微软雅黑" panose="020B0503020204020204" charset="-122"/>
                <a:sym typeface="Palatino"/>
              </a:rPr>
              <a:t>）将革命运动局限于非暴力的形式，</a:t>
            </a:r>
            <a:r>
              <a:rPr lang="zh-CN" altLang="en-US" sz="2800" b="1" dirty="0">
                <a:solidFill>
                  <a:srgbClr val="002060"/>
                </a:solidFill>
                <a:latin typeface="微软雅黑" panose="020B0503020204020204" charset="-122"/>
                <a:sym typeface="+mn-ea"/>
              </a:rPr>
              <a:t>严格坚持非暴力，挫伤了群众斗争的积极性，但保证了资产阶级对运动的领导权。</a:t>
            </a:r>
            <a:endParaRPr lang="zh-CN" altLang="en-US" sz="2800" b="1" dirty="0">
              <a:solidFill>
                <a:srgbClr val="002060"/>
              </a:solidFill>
              <a:latin typeface="微软雅黑" panose="020B0503020204020204" charset="-122"/>
              <a:ea typeface="微软雅黑" panose="020B0503020204020204" charset="-122"/>
            </a:endParaRPr>
          </a:p>
          <a:p>
            <a:pPr lvl="0" indent="0" defTabSz="412750" hangingPunct="0">
              <a:lnSpc>
                <a:spcPct val="100000"/>
              </a:lnSpc>
              <a:spcBef>
                <a:spcPts val="0"/>
              </a:spcBef>
              <a:spcAft>
                <a:spcPts val="0"/>
              </a:spcAft>
              <a:buNone/>
            </a:pPr>
            <a:r>
              <a:rPr lang="zh-CN" altLang="en-US" sz="2800" b="1" kern="0" dirty="0">
                <a:solidFill>
                  <a:srgbClr val="002060"/>
                </a:solidFill>
                <a:latin typeface="微软雅黑" panose="020B0503020204020204" charset="-122"/>
                <a:sym typeface="Palatino"/>
              </a:rPr>
              <a:t>（</a:t>
            </a:r>
            <a:r>
              <a:rPr lang="en-US" altLang="zh-CN" sz="2800" b="1" kern="0" dirty="0">
                <a:solidFill>
                  <a:srgbClr val="002060"/>
                </a:solidFill>
                <a:latin typeface="微软雅黑" panose="020B0503020204020204" charset="-122"/>
                <a:sym typeface="Palatino"/>
              </a:rPr>
              <a:t>3</a:t>
            </a:r>
            <a:r>
              <a:rPr lang="zh-CN" altLang="en-US" sz="2800" b="1" kern="0" dirty="0">
                <a:solidFill>
                  <a:srgbClr val="002060"/>
                </a:solidFill>
                <a:latin typeface="微软雅黑" panose="020B0503020204020204" charset="-122"/>
                <a:sym typeface="Palatino"/>
              </a:rPr>
              <a:t>）甘地始终对英国政府抱有幻想，反映了印度民族资产阶级在反帝斗争中的动摇性和妥协性。</a:t>
            </a:r>
            <a:endParaRPr lang="zh-CN" altLang="en-US" sz="2800" b="1" dirty="0">
              <a:solidFill>
                <a:srgbClr val="C00000"/>
              </a:solidFill>
              <a:effectLst>
                <a:outerShdw blurRad="38100" dist="38100" dir="2700000" algn="tl">
                  <a:srgbClr val="000000">
                    <a:alpha val="43137"/>
                  </a:srgbClr>
                </a:outerShdw>
              </a:effectLst>
              <a:latin typeface="微软雅黑" panose="020B0503020204020204" charset="-122"/>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0" y="0"/>
            <a:ext cx="5430520" cy="575945"/>
          </a:xfrm>
          <a:prstGeom prst="homePlate">
            <a:avLst/>
          </a:prstGeom>
          <a:solidFill>
            <a:srgbClr val="1E4EA0"/>
          </a:solidFill>
          <a:ln>
            <a:solidFill>
              <a:srgbClr val="1E4E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二、非洲：独立意识的觉醒</a:t>
            </a:r>
            <a:endParaRPr lang="zh-CN" altLang="en-US" sz="3200" b="1">
              <a:latin typeface="微软雅黑" panose="020B0503020204020204" charset="-122"/>
              <a:ea typeface="微软雅黑" panose="020B0503020204020204" charset="-122"/>
            </a:endParaRPr>
          </a:p>
        </p:txBody>
      </p:sp>
      <p:sp>
        <p:nvSpPr>
          <p:cNvPr id="15" name="文本框 14"/>
          <p:cNvSpPr txBox="1"/>
          <p:nvPr/>
        </p:nvSpPr>
        <p:spPr>
          <a:xfrm>
            <a:off x="0" y="609600"/>
            <a:ext cx="2613660" cy="583565"/>
          </a:xfrm>
          <a:prstGeom prst="rect">
            <a:avLst/>
          </a:prstGeom>
          <a:noFill/>
        </p:spPr>
        <p:txBody>
          <a:bodyPr wrap="square" rtlCol="0">
            <a:spAutoFit/>
          </a:bodyPr>
          <a:lstStyle/>
          <a:p>
            <a:r>
              <a:rPr lang="zh-CN" altLang="en-US" sz="3200" b="1" dirty="0">
                <a:solidFill>
                  <a:srgbClr val="FF0000"/>
                </a:solidFill>
                <a:latin typeface="微软雅黑" panose="020B0503020204020204" charset="-122"/>
                <a:ea typeface="微软雅黑" panose="020B0503020204020204" charset="-122"/>
              </a:rPr>
              <a:t>（一）埃及</a:t>
            </a:r>
            <a:endParaRPr lang="zh-CN" altLang="en-US" sz="3200" b="1" dirty="0">
              <a:solidFill>
                <a:srgbClr val="FF0000"/>
              </a:solidFill>
              <a:latin typeface="微软雅黑" panose="020B0503020204020204" charset="-122"/>
              <a:ea typeface="微软雅黑" panose="020B0503020204020204" charset="-122"/>
            </a:endParaRPr>
          </a:p>
        </p:txBody>
      </p:sp>
      <p:sp>
        <p:nvSpPr>
          <p:cNvPr id="10" name="矩形 9"/>
          <p:cNvSpPr/>
          <p:nvPr/>
        </p:nvSpPr>
        <p:spPr>
          <a:xfrm>
            <a:off x="56515" y="1049020"/>
            <a:ext cx="7578725" cy="2971165"/>
          </a:xfrm>
          <a:prstGeom prst="rect">
            <a:avLst/>
          </a:prstGeom>
        </p:spPr>
        <p:txBody>
          <a:bodyPr wrap="square">
            <a:spAutoFit/>
          </a:bodyPr>
          <a:lstStyle/>
          <a:p>
            <a:pPr algn="l">
              <a:lnSpc>
                <a:spcPct val="120000"/>
              </a:lnSpc>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代表人物</a:t>
            </a: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组织：</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endParaRPr>
          </a:p>
          <a:p>
            <a:pPr algn="l">
              <a:lnSpc>
                <a:spcPct val="120000"/>
              </a:lnSpc>
              <a:defRPr/>
            </a:pPr>
            <a:r>
              <a:rPr lang="zh-CN" altLang="en-US" sz="2400" b="1" dirty="0">
                <a:solidFill>
                  <a:srgbClr val="FF0000"/>
                </a:solidFill>
                <a:latin typeface="华文楷体" panose="02010600040101010101" pitchFamily="2" charset="-122"/>
                <a:ea typeface="华文楷体" panose="02010600040101010101" pitchFamily="2" charset="-122"/>
              </a:rPr>
              <a:t>扎格鲁尔</a:t>
            </a:r>
            <a:r>
              <a:rPr lang="zh-CN" altLang="en-US" sz="2400" b="1" dirty="0">
                <a:latin typeface="华文楷体" panose="02010600040101010101" pitchFamily="2" charset="-122"/>
                <a:ea typeface="华文楷体" panose="02010600040101010101" pitchFamily="2" charset="-122"/>
              </a:rPr>
              <a:t>为首的民族主义政党华夫脱党（</a:t>
            </a:r>
            <a:r>
              <a:rPr lang="zh-CN" altLang="en-US" sz="2400" b="1" dirty="0">
                <a:solidFill>
                  <a:srgbClr val="FF0000"/>
                </a:solidFill>
                <a:latin typeface="华文楷体" panose="02010600040101010101" pitchFamily="2" charset="-122"/>
                <a:ea typeface="华文楷体" panose="02010600040101010101" pitchFamily="2" charset="-122"/>
              </a:rPr>
              <a:t>资产阶级政党</a:t>
            </a:r>
            <a:r>
              <a:rPr lang="zh-CN" altLang="en-US" sz="2400" b="1" dirty="0">
                <a:latin typeface="华文楷体" panose="02010600040101010101" pitchFamily="2" charset="-122"/>
                <a:ea typeface="华文楷体" panose="02010600040101010101" pitchFamily="2" charset="-122"/>
              </a:rPr>
              <a:t>）</a:t>
            </a:r>
            <a:endParaRPr lang="zh-CN" altLang="en-US" sz="2400" b="1" dirty="0">
              <a:latin typeface="华文楷体" panose="02010600040101010101" pitchFamily="2" charset="-122"/>
              <a:ea typeface="华文楷体" panose="02010600040101010101" pitchFamily="2" charset="-122"/>
            </a:endParaRPr>
          </a:p>
          <a:p>
            <a:pPr algn="l">
              <a:lnSpc>
                <a:spcPct val="120000"/>
              </a:lnSpc>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rPr>
              <a:t>方式：</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defRPr/>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游行、示威、罢工、罢课、罢市和街垒战。</a:t>
            </a:r>
            <a:endParaRPr lang="zh-CN" altLang="en-US" sz="2400" b="1" dirty="0">
              <a:latin typeface="华文楷体" panose="02010600040101010101" pitchFamily="2" charset="-122"/>
              <a:ea typeface="华文楷体" panose="02010600040101010101" pitchFamily="2" charset="-122"/>
            </a:endParaRPr>
          </a:p>
          <a:p>
            <a:pPr algn="l">
              <a:lnSpc>
                <a:spcPct val="120000"/>
              </a:lnSpc>
              <a:spcBef>
                <a:spcPts val="0"/>
              </a:spcBef>
              <a:spcAft>
                <a:spcPts val="0"/>
              </a:spcAft>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3.</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结果或影响：</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endParaRPr>
          </a:p>
          <a:p>
            <a:pPr>
              <a:lnSpc>
                <a:spcPct val="120000"/>
              </a:lnSpc>
              <a:spcBef>
                <a:spcPts val="0"/>
              </a:spcBef>
              <a:spcAft>
                <a:spcPts val="0"/>
              </a:spcAft>
              <a:defRPr/>
            </a:pPr>
            <a:endParaRPr lang="zh-CN" altLang="en-US" sz="2400" b="1" dirty="0">
              <a:solidFill>
                <a:srgbClr val="0000FF"/>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12" name="文本框 11"/>
          <p:cNvSpPr txBox="1"/>
          <p:nvPr/>
        </p:nvSpPr>
        <p:spPr>
          <a:xfrm>
            <a:off x="1365250" y="2009775"/>
            <a:ext cx="4556125" cy="521970"/>
          </a:xfrm>
          <a:prstGeom prst="rect">
            <a:avLst/>
          </a:prstGeom>
          <a:solidFill>
            <a:srgbClr val="FFFF00"/>
          </a:solidFill>
        </p:spPr>
        <p:txBody>
          <a:bodyPr wrap="square" rtlCol="0">
            <a:spAutoFit/>
          </a:bodyPr>
          <a:lstStyle/>
          <a:p>
            <a:r>
              <a:rPr lang="zh-CN" altLang="en-US" sz="2800" b="1">
                <a:solidFill>
                  <a:srgbClr val="FF0000"/>
                </a:solidFill>
                <a:latin typeface="微软雅黑" panose="020B0503020204020204" charset="-122"/>
                <a:ea typeface="微软雅黑" panose="020B0503020204020204" charset="-122"/>
              </a:rPr>
              <a:t>和平斗争与武装起义相结合</a:t>
            </a:r>
            <a:endParaRPr lang="zh-CN" altLang="en-US" sz="2800" b="1">
              <a:solidFill>
                <a:srgbClr val="FF0000"/>
              </a:solidFill>
              <a:latin typeface="微软雅黑" panose="020B0503020204020204" charset="-122"/>
              <a:ea typeface="微软雅黑" panose="020B0503020204020204" charset="-122"/>
            </a:endParaRPr>
          </a:p>
        </p:txBody>
      </p:sp>
      <p:pic>
        <p:nvPicPr>
          <p:cNvPr id="9" name="图片 8" descr="非洲"/>
          <p:cNvPicPr>
            <a:picLocks noChangeAspect="1"/>
          </p:cNvPicPr>
          <p:nvPr/>
        </p:nvPicPr>
        <p:blipFill>
          <a:blip r:embed="rId1"/>
          <a:stretch>
            <a:fillRect/>
          </a:stretch>
        </p:blipFill>
        <p:spPr>
          <a:xfrm>
            <a:off x="7768590" y="1049020"/>
            <a:ext cx="4423410" cy="5619750"/>
          </a:xfrm>
          <a:prstGeom prst="rect">
            <a:avLst/>
          </a:prstGeom>
        </p:spPr>
      </p:pic>
      <p:pic>
        <p:nvPicPr>
          <p:cNvPr id="14" name="图片 13" descr="扎格鲁尔"/>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5903595" y="3255010"/>
            <a:ext cx="2494280" cy="3493135"/>
          </a:xfrm>
          <a:prstGeom prst="rect">
            <a:avLst/>
          </a:prstGeom>
        </p:spPr>
      </p:pic>
      <p:sp>
        <p:nvSpPr>
          <p:cNvPr id="16" name="文本框 15"/>
          <p:cNvSpPr txBox="1"/>
          <p:nvPr/>
        </p:nvSpPr>
        <p:spPr>
          <a:xfrm>
            <a:off x="116205" y="3504565"/>
            <a:ext cx="5767070" cy="3046095"/>
          </a:xfrm>
          <a:prstGeom prst="rect">
            <a:avLst/>
          </a:prstGeom>
          <a:noFill/>
        </p:spPr>
        <p:txBody>
          <a:bodyPr wrap="square" rtlCol="0" anchor="t">
            <a:spAutoFit/>
          </a:bodyPr>
          <a:lstStyle/>
          <a:p>
            <a:pPr>
              <a:lnSpc>
                <a:spcPct val="100000"/>
              </a:lnSpc>
              <a:spcBef>
                <a:spcPts val="0"/>
              </a:spcBef>
              <a:spcAft>
                <a:spcPts val="0"/>
              </a:spcAft>
              <a:defRPr/>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①</a:t>
            </a:r>
            <a:r>
              <a:rPr lang="en-US" altLang="zh-CN" sz="2400" b="1" dirty="0">
                <a:latin typeface="华文楷体" panose="02010600040101010101" pitchFamily="2" charset="-122"/>
                <a:ea typeface="华文楷体" panose="02010600040101010101" pitchFamily="2" charset="-122"/>
                <a:cs typeface="华文楷体" panose="02010600040101010101" pitchFamily="2" charset="-122"/>
                <a:sym typeface="+mn-ea"/>
              </a:rPr>
              <a:t>1922</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迫使英国承认埃及为</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独立</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主权国家，但保留在埃及</a:t>
            </a:r>
            <a:r>
              <a:rPr lang="zh-CN" altLang="en-US" sz="2400" b="1" dirty="0">
                <a:solidFill>
                  <a:srgbClr val="0000FF"/>
                </a:solidFill>
                <a:latin typeface="华文楷体" panose="02010600040101010101" pitchFamily="2" charset="-122"/>
                <a:ea typeface="华文楷体" panose="02010600040101010101" pitchFamily="2" charset="-122"/>
                <a:cs typeface="华文楷体" panose="02010600040101010101" pitchFamily="2" charset="-122"/>
                <a:sym typeface="+mn-ea"/>
              </a:rPr>
              <a:t>驻军、控制苏伊士运河、领事裁判权</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等特权；</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a:lnSpc>
                <a:spcPct val="100000"/>
              </a:lnSpc>
              <a:spcBef>
                <a:spcPts val="0"/>
              </a:spcBef>
              <a:spcAft>
                <a:spcPts val="0"/>
              </a:spcAft>
              <a:defRPr/>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②1922年3月，埃及宣布成为</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独立</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的</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君主立宪</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国家；</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a:lnSpc>
                <a:spcPct val="100000"/>
              </a:lnSpc>
              <a:spcBef>
                <a:spcPts val="0"/>
              </a:spcBef>
              <a:spcAft>
                <a:spcPts val="0"/>
              </a:spcAft>
              <a:defRPr/>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③1923年颁布第一部</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宪法</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a:lnSpc>
                <a:spcPct val="100000"/>
              </a:lnSpc>
              <a:spcBef>
                <a:spcPts val="0"/>
              </a:spcBef>
              <a:spcAft>
                <a:spcPts val="0"/>
              </a:spcAft>
              <a:defRPr/>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④扎格鲁尔领导下12年的护宪运动，要求英国放弃特权，</a:t>
            </a:r>
            <a:r>
              <a:rPr lang="zh-CN" altLang="en-US" sz="2400" b="1" dirty="0">
                <a:solidFill>
                  <a:srgbClr val="0000FF"/>
                </a:solidFill>
                <a:latin typeface="华文楷体" panose="02010600040101010101" pitchFamily="2" charset="-122"/>
                <a:ea typeface="华文楷体" panose="02010600040101010101" pitchFamily="2" charset="-122"/>
                <a:cs typeface="华文楷体" panose="02010600040101010101" pitchFamily="2" charset="-122"/>
                <a:sym typeface="+mn-ea"/>
              </a:rPr>
              <a:t>未获完全成功</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0" y="0"/>
            <a:ext cx="5430520" cy="575945"/>
          </a:xfrm>
          <a:prstGeom prst="homePlate">
            <a:avLst/>
          </a:prstGeom>
          <a:solidFill>
            <a:srgbClr val="1E4EA0"/>
          </a:solidFill>
          <a:ln>
            <a:solidFill>
              <a:srgbClr val="1E4E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二、非洲：独立意识的觉醒</a:t>
            </a:r>
            <a:endParaRPr lang="zh-CN" altLang="en-US" sz="3200" b="1">
              <a:latin typeface="微软雅黑" panose="020B0503020204020204" charset="-122"/>
              <a:ea typeface="微软雅黑" panose="020B0503020204020204" charset="-122"/>
            </a:endParaRPr>
          </a:p>
        </p:txBody>
      </p:sp>
      <p:sp>
        <p:nvSpPr>
          <p:cNvPr id="15" name="文本框 14"/>
          <p:cNvSpPr txBox="1"/>
          <p:nvPr/>
        </p:nvSpPr>
        <p:spPr>
          <a:xfrm>
            <a:off x="0" y="609600"/>
            <a:ext cx="2891790" cy="583565"/>
          </a:xfrm>
          <a:prstGeom prst="rect">
            <a:avLst/>
          </a:prstGeom>
          <a:noFill/>
        </p:spPr>
        <p:txBody>
          <a:bodyPr wrap="square" rtlCol="0">
            <a:spAutoFit/>
          </a:bodyPr>
          <a:lstStyle/>
          <a:p>
            <a:r>
              <a:rPr lang="zh-CN" altLang="en-US" sz="3200" b="1" dirty="0">
                <a:solidFill>
                  <a:srgbClr val="FF0000"/>
                </a:solidFill>
                <a:latin typeface="微软雅黑" panose="020B0503020204020204" charset="-122"/>
                <a:ea typeface="微软雅黑" panose="020B0503020204020204" charset="-122"/>
              </a:rPr>
              <a:t>（二）摩洛哥</a:t>
            </a:r>
            <a:endParaRPr lang="zh-CN" altLang="en-US" sz="3200" b="1" dirty="0">
              <a:solidFill>
                <a:srgbClr val="FF0000"/>
              </a:solidFill>
              <a:latin typeface="微软雅黑" panose="020B0503020204020204" charset="-122"/>
              <a:ea typeface="微软雅黑" panose="020B0503020204020204" charset="-122"/>
            </a:endParaRPr>
          </a:p>
        </p:txBody>
      </p:sp>
      <p:pic>
        <p:nvPicPr>
          <p:cNvPr id="9" name="图片 8" descr="非洲"/>
          <p:cNvPicPr>
            <a:picLocks noChangeAspect="1"/>
          </p:cNvPicPr>
          <p:nvPr/>
        </p:nvPicPr>
        <p:blipFill>
          <a:blip r:embed="rId1"/>
          <a:stretch>
            <a:fillRect/>
          </a:stretch>
        </p:blipFill>
        <p:spPr>
          <a:xfrm>
            <a:off x="7768590" y="1049020"/>
            <a:ext cx="4423410" cy="5619750"/>
          </a:xfrm>
          <a:prstGeom prst="rect">
            <a:avLst/>
          </a:prstGeom>
        </p:spPr>
      </p:pic>
      <p:sp>
        <p:nvSpPr>
          <p:cNvPr id="10" name="矩形 9"/>
          <p:cNvSpPr/>
          <p:nvPr/>
        </p:nvSpPr>
        <p:spPr>
          <a:xfrm>
            <a:off x="56515" y="1049020"/>
            <a:ext cx="7578725" cy="3856990"/>
          </a:xfrm>
          <a:prstGeom prst="rect">
            <a:avLst/>
          </a:prstGeom>
        </p:spPr>
        <p:txBody>
          <a:bodyPr wrap="square">
            <a:spAutoFit/>
          </a:bodyPr>
          <a:lstStyle/>
          <a:p>
            <a:pPr algn="l">
              <a:lnSpc>
                <a:spcPct val="120000"/>
              </a:lnSpc>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代表人物</a:t>
            </a: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组织：</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endParaRPr>
          </a:p>
          <a:p>
            <a:pPr algn="l">
              <a:lnSpc>
                <a:spcPct val="120000"/>
              </a:lnSpc>
              <a:defRPr/>
            </a:pPr>
            <a:r>
              <a:rPr lang="zh-CN" altLang="en-US" sz="2400" b="1" dirty="0">
                <a:solidFill>
                  <a:srgbClr val="FF0000"/>
                </a:solidFill>
                <a:latin typeface="华文楷体" panose="02010600040101010101" pitchFamily="2" charset="-122"/>
                <a:ea typeface="华文楷体" panose="02010600040101010101" pitchFamily="2" charset="-122"/>
              </a:rPr>
              <a:t>摩洛哥里夫地区酋长克里姆</a:t>
            </a:r>
            <a:r>
              <a:rPr lang="zh-CN" altLang="en-US" sz="2400" b="1" dirty="0">
                <a:solidFill>
                  <a:schemeClr val="tx1"/>
                </a:solidFill>
                <a:latin typeface="华文楷体" panose="02010600040101010101" pitchFamily="2" charset="-122"/>
                <a:ea typeface="华文楷体" panose="02010600040101010101" pitchFamily="2" charset="-122"/>
              </a:rPr>
              <a:t>及其领导下的人民</a:t>
            </a:r>
            <a:endParaRPr lang="zh-CN" altLang="en-US" sz="2400" b="1" dirty="0">
              <a:solidFill>
                <a:schemeClr val="tx1"/>
              </a:solidFill>
              <a:latin typeface="华文楷体" panose="02010600040101010101" pitchFamily="2" charset="-122"/>
              <a:ea typeface="华文楷体" panose="02010600040101010101" pitchFamily="2" charset="-122"/>
            </a:endParaRPr>
          </a:p>
          <a:p>
            <a:pPr algn="l">
              <a:lnSpc>
                <a:spcPct val="120000"/>
              </a:lnSpc>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rPr>
              <a:t>2.</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rPr>
              <a:t>方式：</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spcBef>
                <a:spcPts val="0"/>
              </a:spcBef>
              <a:spcAft>
                <a:spcPts val="0"/>
              </a:spcAft>
              <a:defRPr/>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武装起义</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endParaRPr>
          </a:p>
          <a:p>
            <a:pPr algn="l">
              <a:lnSpc>
                <a:spcPct val="120000"/>
              </a:lnSpc>
              <a:spcBef>
                <a:spcPts val="0"/>
              </a:spcBef>
              <a:spcAft>
                <a:spcPts val="0"/>
              </a:spcAft>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3.</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结果或影响：</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endParaRPr>
          </a:p>
          <a:p>
            <a:pPr>
              <a:lnSpc>
                <a:spcPct val="120000"/>
              </a:lnSpc>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①多次打败</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西班牙和法国</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侵略军；</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endParaRPr>
          </a:p>
          <a:p>
            <a:pPr>
              <a:lnSpc>
                <a:spcPct val="120000"/>
              </a:lnSpc>
            </a:pPr>
            <a:r>
              <a:rPr lang="en-US" altLang="zh-CN" sz="2400" b="1" dirty="0">
                <a:latin typeface="华文楷体" panose="02010600040101010101" pitchFamily="2" charset="-122"/>
                <a:ea typeface="华文楷体" panose="02010600040101010101" pitchFamily="2" charset="-122"/>
                <a:cs typeface="华文楷体" panose="02010600040101010101" pitchFamily="2" charset="-122"/>
                <a:sym typeface="+mn-ea"/>
              </a:rPr>
              <a:t>②1923</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年联合</a:t>
            </a:r>
            <a:r>
              <a:rPr lang="en-US" altLang="zh-CN" sz="2400" b="1" dirty="0">
                <a:latin typeface="华文楷体" panose="02010600040101010101" pitchFamily="2" charset="-122"/>
                <a:ea typeface="华文楷体" panose="02010600040101010101" pitchFamily="2" charset="-122"/>
                <a:cs typeface="华文楷体" panose="02010600040101010101" pitchFamily="2" charset="-122"/>
                <a:sym typeface="+mn-ea"/>
              </a:rPr>
              <a:t>12</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个部落，建立</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里夫共和国</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a:p>
            <a:pPr>
              <a:lnSpc>
                <a:spcPct val="120000"/>
              </a:lnSpc>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③</a:t>
            </a:r>
            <a:r>
              <a:rPr lang="zh-CN" altLang="zh-CN" sz="2400" b="1" dirty="0">
                <a:latin typeface="华文楷体" panose="02010600040101010101" pitchFamily="2" charset="-122"/>
                <a:ea typeface="华文楷体" panose="02010600040101010101" pitchFamily="2" charset="-122"/>
                <a:cs typeface="华文楷体" panose="02010600040101010101" pitchFamily="2" charset="-122"/>
                <a:sym typeface="+mn-ea"/>
              </a:rPr>
              <a:t>1926年，共和国</a:t>
            </a:r>
            <a:r>
              <a:rPr lang="zh-CN" altLang="zh-CN" sz="2400" b="1" dirty="0">
                <a:solidFill>
                  <a:srgbClr val="0000FF"/>
                </a:solidFill>
                <a:latin typeface="华文楷体" panose="02010600040101010101" pitchFamily="2" charset="-122"/>
                <a:ea typeface="华文楷体" panose="02010600040101010101" pitchFamily="2" charset="-122"/>
                <a:cs typeface="华文楷体" panose="02010600040101010101" pitchFamily="2" charset="-122"/>
                <a:sym typeface="+mn-ea"/>
              </a:rPr>
              <a:t>被西、法殖民军扼杀</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400" b="1" dirty="0">
              <a:solidFill>
                <a:srgbClr val="0000FF"/>
              </a:solidFill>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3" name="图片 2" descr="克里姆 摩洛哥酋长"/>
          <p:cNvPicPr>
            <a:picLocks noChangeAspect="1"/>
          </p:cNvPicPr>
          <p:nvPr/>
        </p:nvPicPr>
        <p:blipFill>
          <a:blip r:embed="rId2"/>
          <a:stretch>
            <a:fillRect/>
          </a:stretch>
        </p:blipFill>
        <p:spPr>
          <a:xfrm>
            <a:off x="5760720" y="3187700"/>
            <a:ext cx="2895600" cy="35229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五边形 12"/>
          <p:cNvSpPr/>
          <p:nvPr/>
        </p:nvSpPr>
        <p:spPr>
          <a:xfrm>
            <a:off x="0" y="0"/>
            <a:ext cx="5430520" cy="575945"/>
          </a:xfrm>
          <a:prstGeom prst="homePlate">
            <a:avLst/>
          </a:prstGeom>
          <a:solidFill>
            <a:srgbClr val="1E4EA0"/>
          </a:solidFill>
          <a:ln>
            <a:solidFill>
              <a:srgbClr val="1E4E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二、非洲：独立意识的觉醒</a:t>
            </a:r>
            <a:endParaRPr lang="zh-CN" altLang="en-US" sz="3200" b="1">
              <a:latin typeface="微软雅黑" panose="020B0503020204020204" charset="-122"/>
              <a:ea typeface="微软雅黑" panose="020B0503020204020204" charset="-122"/>
            </a:endParaRPr>
          </a:p>
        </p:txBody>
      </p:sp>
      <p:sp>
        <p:nvSpPr>
          <p:cNvPr id="15" name="文本框 14"/>
          <p:cNvSpPr txBox="1"/>
          <p:nvPr/>
        </p:nvSpPr>
        <p:spPr>
          <a:xfrm>
            <a:off x="0" y="609600"/>
            <a:ext cx="3547110" cy="583565"/>
          </a:xfrm>
          <a:prstGeom prst="rect">
            <a:avLst/>
          </a:prstGeom>
          <a:noFill/>
        </p:spPr>
        <p:txBody>
          <a:bodyPr wrap="square" rtlCol="0">
            <a:spAutoFit/>
          </a:bodyPr>
          <a:lstStyle/>
          <a:p>
            <a:r>
              <a:rPr lang="zh-CN" altLang="en-US" sz="3200" b="1" dirty="0">
                <a:solidFill>
                  <a:srgbClr val="FF0000"/>
                </a:solidFill>
                <a:latin typeface="微软雅黑" panose="020B0503020204020204" charset="-122"/>
                <a:ea typeface="微软雅黑" panose="020B0503020204020204" charset="-122"/>
              </a:rPr>
              <a:t>（三）埃塞俄比亚</a:t>
            </a:r>
            <a:endParaRPr lang="zh-CN" altLang="en-US" sz="3200" b="1" dirty="0">
              <a:solidFill>
                <a:srgbClr val="FF0000"/>
              </a:solidFill>
              <a:latin typeface="微软雅黑" panose="020B0503020204020204" charset="-122"/>
              <a:ea typeface="微软雅黑" panose="020B0503020204020204" charset="-122"/>
            </a:endParaRPr>
          </a:p>
        </p:txBody>
      </p:sp>
      <p:pic>
        <p:nvPicPr>
          <p:cNvPr id="9" name="图片 8" descr="非洲"/>
          <p:cNvPicPr>
            <a:picLocks noChangeAspect="1"/>
          </p:cNvPicPr>
          <p:nvPr/>
        </p:nvPicPr>
        <p:blipFill>
          <a:blip r:embed="rId1"/>
          <a:stretch>
            <a:fillRect/>
          </a:stretch>
        </p:blipFill>
        <p:spPr>
          <a:xfrm>
            <a:off x="7768590" y="1049020"/>
            <a:ext cx="4423410" cy="5619750"/>
          </a:xfrm>
          <a:prstGeom prst="rect">
            <a:avLst/>
          </a:prstGeom>
        </p:spPr>
      </p:pic>
      <p:sp>
        <p:nvSpPr>
          <p:cNvPr id="10" name="矩形 9"/>
          <p:cNvSpPr/>
          <p:nvPr/>
        </p:nvSpPr>
        <p:spPr>
          <a:xfrm>
            <a:off x="56515" y="1049020"/>
            <a:ext cx="7151370" cy="3487420"/>
          </a:xfrm>
          <a:prstGeom prst="rect">
            <a:avLst/>
          </a:prstGeom>
        </p:spPr>
        <p:txBody>
          <a:bodyPr wrap="square">
            <a:spAutoFit/>
          </a:bodyPr>
          <a:lstStyle/>
          <a:p>
            <a:pPr algn="l">
              <a:lnSpc>
                <a:spcPct val="120000"/>
              </a:lnSpc>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背景：</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endParaRPr>
          </a:p>
          <a:p>
            <a:pPr algn="l">
              <a:lnSpc>
                <a:spcPct val="120000"/>
              </a:lnSpc>
              <a:defRPr/>
            </a:pPr>
            <a:r>
              <a:rPr lang="en-US" altLang="zh-CN" sz="2400" b="1" dirty="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1935</a:t>
            </a:r>
            <a:r>
              <a:rPr lang="zh-CN" altLang="en-US" sz="2400" b="1" dirty="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年，</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意大利法西斯</a:t>
            </a:r>
            <a:r>
              <a:rPr lang="zh-CN" altLang="en-US" sz="2400" b="1" dirty="0">
                <a:solidFill>
                  <a:schemeClr val="tx1"/>
                </a:solidFill>
                <a:latin typeface="华文楷体" panose="02010600040101010101" pitchFamily="2" charset="-122"/>
                <a:ea typeface="华文楷体" panose="02010600040101010101" pitchFamily="2" charset="-122"/>
                <a:cs typeface="华文楷体" panose="02010600040101010101" pitchFamily="2" charset="-122"/>
              </a:rPr>
              <a:t>发动侵略埃塞俄比亚的战争。</a:t>
            </a:r>
            <a:endParaRPr lang="en-US" altLang="zh-CN" sz="2400" b="1" dirty="0">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pPr algn="l">
              <a:lnSpc>
                <a:spcPct val="120000"/>
              </a:lnSpc>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2.</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代表人物</a:t>
            </a: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组织：</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endParaRPr>
          </a:p>
          <a:p>
            <a:pPr algn="l">
              <a:lnSpc>
                <a:spcPct val="120000"/>
              </a:lnSpc>
              <a:defRPr/>
            </a:pPr>
            <a:r>
              <a:rPr lang="zh-CN" altLang="en-US" sz="2400" b="1" dirty="0">
                <a:solidFill>
                  <a:srgbClr val="FF0000"/>
                </a:solidFill>
                <a:latin typeface="华文楷体" panose="02010600040101010101" pitchFamily="2" charset="-122"/>
                <a:ea typeface="华文楷体" panose="02010600040101010101" pitchFamily="2" charset="-122"/>
              </a:rPr>
              <a:t>埃塞俄比亚末代皇帝塞拉西一世</a:t>
            </a:r>
            <a:endParaRPr lang="zh-CN" altLang="en-US" sz="2400" b="1" dirty="0">
              <a:solidFill>
                <a:srgbClr val="FF0000"/>
              </a:solidFill>
              <a:latin typeface="华文楷体" panose="02010600040101010101" pitchFamily="2" charset="-122"/>
              <a:ea typeface="华文楷体" panose="02010600040101010101" pitchFamily="2" charset="-122"/>
            </a:endParaRPr>
          </a:p>
          <a:p>
            <a:pPr algn="l">
              <a:lnSpc>
                <a:spcPct val="120000"/>
              </a:lnSpc>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rPr>
              <a:t>3.</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rPr>
              <a:t>方式：</a:t>
            </a:r>
            <a:endPar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endParaRPr>
          </a:p>
          <a:p>
            <a:pPr algn="l">
              <a:lnSpc>
                <a:spcPct val="120000"/>
              </a:lnSpc>
              <a:spcBef>
                <a:spcPts val="0"/>
              </a:spcBef>
              <a:spcAft>
                <a:spcPts val="0"/>
              </a:spcAft>
              <a:defRPr/>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游击战争</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endParaRPr>
          </a:p>
          <a:p>
            <a:pPr algn="l">
              <a:lnSpc>
                <a:spcPct val="120000"/>
              </a:lnSpc>
              <a:spcBef>
                <a:spcPts val="0"/>
              </a:spcBef>
              <a:spcAft>
                <a:spcPts val="0"/>
              </a:spcAft>
              <a:defRPr/>
            </a:pP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rPr>
              <a:t>4.</a:t>
            </a:r>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rPr>
              <a:t>结果或影响：</a:t>
            </a:r>
            <a:endParaRPr lang="zh-CN" altLang="en-US" sz="2400" b="1" dirty="0">
              <a:solidFill>
                <a:srgbClr val="0000FF"/>
              </a:solidFill>
              <a:latin typeface="华文楷体" panose="02010600040101010101" pitchFamily="2" charset="-122"/>
              <a:ea typeface="华文楷体" panose="02010600040101010101" pitchFamily="2" charset="-122"/>
              <a:cs typeface="华文楷体" panose="02010600040101010101" pitchFamily="2" charset="-122"/>
            </a:endParaRPr>
          </a:p>
        </p:txBody>
      </p:sp>
      <p:pic>
        <p:nvPicPr>
          <p:cNvPr id="5" name="图片 4" descr="埃塞俄比亚末代皇帝塞拉西一世"/>
          <p:cNvPicPr>
            <a:picLocks noChangeAspect="1"/>
          </p:cNvPicPr>
          <p:nvPr/>
        </p:nvPicPr>
        <p:blipFill>
          <a:blip r:embed="rId2"/>
          <a:srcRect b="12011"/>
          <a:stretch>
            <a:fillRect/>
          </a:stretch>
        </p:blipFill>
        <p:spPr>
          <a:xfrm>
            <a:off x="6096635" y="3787775"/>
            <a:ext cx="3115310" cy="2958465"/>
          </a:xfrm>
          <a:prstGeom prst="rect">
            <a:avLst/>
          </a:prstGeom>
        </p:spPr>
      </p:pic>
      <p:sp>
        <p:nvSpPr>
          <p:cNvPr id="6" name="文本框 5"/>
          <p:cNvSpPr txBox="1"/>
          <p:nvPr/>
        </p:nvSpPr>
        <p:spPr>
          <a:xfrm>
            <a:off x="82550" y="4469765"/>
            <a:ext cx="6013450" cy="1938020"/>
          </a:xfrm>
          <a:prstGeom prst="rect">
            <a:avLst/>
          </a:prstGeom>
          <a:noFill/>
        </p:spPr>
        <p:txBody>
          <a:bodyPr wrap="square" rtlCol="0" anchor="t">
            <a:spAutoFit/>
          </a:bodyPr>
          <a:lstStyle/>
          <a:p>
            <a:pPr>
              <a:lnSpc>
                <a:spcPct val="100000"/>
              </a:lnSpc>
            </a:pP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①</a:t>
            </a:r>
            <a:r>
              <a:rPr lang="en-US" altLang="zh-CN" sz="2400" b="1" dirty="0">
                <a:latin typeface="华文楷体" panose="02010600040101010101" pitchFamily="2" charset="-122"/>
                <a:ea typeface="华文楷体" panose="02010600040101010101" pitchFamily="2" charset="-122"/>
                <a:cs typeface="华文楷体" panose="02010600040101010101" pitchFamily="2" charset="-122"/>
                <a:sym typeface="+mn-ea"/>
              </a:rPr>
              <a:t>1936</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年，埃塞俄比亚皇帝塞拉西一世</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流亡英国</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，墨索里尼宣布</a:t>
            </a:r>
            <a:r>
              <a:rPr lang="zh-CN" altLang="en-US" sz="24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兼并埃塞俄比亚</a:t>
            </a:r>
            <a:r>
              <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endParaRPr>
          </a:p>
          <a:p>
            <a:pPr>
              <a:lnSpc>
                <a:spcPct val="100000"/>
              </a:lnSpc>
              <a:defRPr/>
            </a:pPr>
            <a:r>
              <a:rPr lang="en-US" altLang="zh-CN" sz="2400" b="1" dirty="0">
                <a:latin typeface="华文楷体" panose="02010600040101010101" pitchFamily="2" charset="-122"/>
                <a:ea typeface="华文楷体" panose="02010600040101010101" pitchFamily="2" charset="-122"/>
                <a:cs typeface="华文楷体" panose="02010600040101010101" pitchFamily="2" charset="-122"/>
                <a:sym typeface="+mn-ea"/>
              </a:rPr>
              <a:t>②</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埃塞俄比亚人民坚持游击战争，最终与反法西斯同盟国军队一起，击败了意大利侵略军，</a:t>
            </a:r>
            <a:r>
              <a:rPr lang="en-US" altLang="zh-CN"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1941</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年，恢复了国家独立</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a:t>
            </a:r>
            <a:endParaRPr lang="zh-CN" altLang="en-US" sz="2400" b="1" dirty="0">
              <a:latin typeface="华文楷体" panose="02010600040101010101" pitchFamily="2" charset="-122"/>
              <a:ea typeface="华文楷体" panose="02010600040101010101" pitchFamily="2" charset="-122"/>
              <a:cs typeface="华文楷体" panose="02010600040101010101" pitchFamily="2" charset="-122"/>
              <a:sym typeface="+mn-ea"/>
            </a:endParaRPr>
          </a:p>
        </p:txBody>
      </p:sp>
      <p:sp>
        <p:nvSpPr>
          <p:cNvPr id="4" name="文本框 3"/>
          <p:cNvSpPr txBox="1"/>
          <p:nvPr/>
        </p:nvSpPr>
        <p:spPr>
          <a:xfrm>
            <a:off x="106680" y="6329045"/>
            <a:ext cx="5600065" cy="521970"/>
          </a:xfrm>
          <a:prstGeom prst="rect">
            <a:avLst/>
          </a:prstGeom>
          <a:solidFill>
            <a:srgbClr val="FFFF00"/>
          </a:solidFill>
        </p:spPr>
        <p:txBody>
          <a:bodyPr wrap="square" rtlCol="0" anchor="t">
            <a:spAutoFit/>
          </a:bodyPr>
          <a:lstStyle/>
          <a:p>
            <a:pPr>
              <a:lnSpc>
                <a:spcPct val="100000"/>
              </a:lnSpc>
              <a:defRPr/>
            </a:pPr>
            <a:r>
              <a:rPr lang="zh-CN" altLang="zh-CN" sz="2800" b="1" dirty="0">
                <a:solidFill>
                  <a:srgbClr val="FF0000"/>
                </a:solidFill>
                <a:latin typeface="微软雅黑" panose="020B0503020204020204" charset="-122"/>
                <a:ea typeface="微软雅黑" panose="020B0503020204020204" charset="-122"/>
                <a:sym typeface="+mn-ea"/>
              </a:rPr>
              <a:t>特点</a:t>
            </a:r>
            <a:r>
              <a:rPr lang="zh-CN" altLang="en-US" sz="2800" b="1" dirty="0">
                <a:solidFill>
                  <a:srgbClr val="FF0000"/>
                </a:solidFill>
                <a:latin typeface="微软雅黑" panose="020B0503020204020204" charset="-122"/>
                <a:ea typeface="微软雅黑" panose="020B0503020204020204" charset="-122"/>
                <a:sym typeface="+mn-ea"/>
              </a:rPr>
              <a:t>：世界反法西斯战争的一部分</a:t>
            </a:r>
            <a:endParaRPr lang="zh-CN" altLang="en-US" sz="2800" b="1" dirty="0">
              <a:solidFill>
                <a:srgbClr val="FF0000"/>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2"/>
          <p:cNvSpPr/>
          <p:nvPr/>
        </p:nvSpPr>
        <p:spPr>
          <a:xfrm>
            <a:off x="-1" y="0"/>
            <a:ext cx="9117367" cy="575945"/>
          </a:xfrm>
          <a:prstGeom prst="homePlate">
            <a:avLst/>
          </a:prstGeom>
          <a:solidFill>
            <a:srgbClr val="7030A0"/>
          </a:solidFill>
          <a:ln>
            <a:solidFill>
              <a:srgbClr val="58069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三、拉美：独立后再启程（民族民主革命与改革）</a:t>
            </a:r>
            <a:endParaRPr lang="zh-CN" altLang="en-US" sz="3200" b="1" dirty="0">
              <a:latin typeface="微软雅黑" panose="020B0503020204020204" charset="-122"/>
              <a:ea typeface="微软雅黑" panose="020B0503020204020204" charset="-122"/>
            </a:endParaRPr>
          </a:p>
        </p:txBody>
      </p:sp>
      <p:sp>
        <p:nvSpPr>
          <p:cNvPr id="4" name="文本框 6"/>
          <p:cNvSpPr txBox="1"/>
          <p:nvPr/>
        </p:nvSpPr>
        <p:spPr>
          <a:xfrm>
            <a:off x="238128" y="760767"/>
            <a:ext cx="11243310" cy="528320"/>
          </a:xfrm>
          <a:prstGeom prst="rect">
            <a:avLst/>
          </a:prstGeom>
          <a:noFill/>
        </p:spPr>
        <p:txBody>
          <a:bodyPr wrap="square" lIns="98763" tIns="49381" rIns="98763" bIns="49381" rtlCol="0">
            <a:spAutoFit/>
          </a:bodyPr>
          <a:lstStyle/>
          <a:p>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探究</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  拉丁美洲各国在独立</a:t>
            </a:r>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100</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多年后，为什么还要进行民族民主革命？</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238128" y="1289087"/>
            <a:ext cx="11715744" cy="2246769"/>
          </a:xfrm>
          <a:prstGeom prst="rect">
            <a:avLst/>
          </a:prstGeom>
          <a:noFill/>
        </p:spPr>
        <p:txBody>
          <a:bodyPr wrap="square">
            <a:spAutoFit/>
          </a:bodyPr>
          <a:lstStyle/>
          <a:p>
            <a:r>
              <a:rPr lang="zh-CN" altLang="en-US" sz="2800" b="1" dirty="0">
                <a:latin typeface="华文楷体" panose="02010600040101010101" pitchFamily="2" charset="-122"/>
                <a:ea typeface="华文楷体" panose="02010600040101010101" pitchFamily="2" charset="-122"/>
                <a:cs typeface="微软雅黑" panose="020B0503020204020204" charset="-122"/>
              </a:rPr>
              <a:t>材料：拉美各国独立后，欧美殖民主义、帝国主义，特别是英、美、 法、德等国的竞相角逐、巧取豪夺，使这个地区成为半殖民地似的附庸，经济发展受到沉重打击。欧美帝国主义国家还通过挑起战争、索取赔款，掠夺拉美人民的大量财富；通过对外贸易、资本输出，利用当地丰富的原料和廉价的劳动力，修筑铁路、开办工厂、经营采矿，剥削拉美人民。</a:t>
            </a:r>
            <a:endParaRPr lang="zh-CN" altLang="en-US" sz="2800" b="1" dirty="0">
              <a:latin typeface="华文楷体" panose="02010600040101010101" pitchFamily="2" charset="-122"/>
              <a:ea typeface="华文楷体" panose="02010600040101010101" pitchFamily="2" charset="-122"/>
              <a:cs typeface="微软雅黑" panose="020B0503020204020204" charset="-122"/>
            </a:endParaRPr>
          </a:p>
        </p:txBody>
      </p:sp>
      <p:sp>
        <p:nvSpPr>
          <p:cNvPr id="8" name="文本框 7"/>
          <p:cNvSpPr txBox="1"/>
          <p:nvPr/>
        </p:nvSpPr>
        <p:spPr>
          <a:xfrm>
            <a:off x="406153" y="3634478"/>
            <a:ext cx="10797465" cy="1815882"/>
          </a:xfrm>
          <a:prstGeom prst="rect">
            <a:avLst/>
          </a:prstGeom>
          <a:noFill/>
        </p:spPr>
        <p:txBody>
          <a:bodyPr wrap="square">
            <a:spAutoFit/>
          </a:bodyPr>
          <a:lstStyle/>
          <a:p>
            <a:pPr marL="12700" algn="l" rtl="0" eaLnBrk="0">
              <a:lnSpc>
                <a:spcPct val="100000"/>
              </a:lnSpc>
              <a:spcBef>
                <a:spcPts val="5"/>
              </a:spcBef>
            </a:pPr>
            <a:r>
              <a:rPr lang="zh-CN" altLang="en-US" sz="2800" b="1" kern="0" spc="140" dirty="0">
                <a:solidFill>
                  <a:srgbClr val="0000FA"/>
                </a:solidFill>
                <a:latin typeface="微软雅黑" panose="020B0503020204020204" charset="-122"/>
                <a:ea typeface="微软雅黑" panose="020B0503020204020204" charset="-122"/>
                <a:cs typeface="黑体" panose="02010609060101010101" charset="-122"/>
              </a:rPr>
              <a:t>外因</a:t>
            </a:r>
            <a:r>
              <a:rPr lang="zh-CN" altLang="en-US" sz="2800" b="1" kern="0" spc="140" dirty="0">
                <a:solidFill>
                  <a:srgbClr val="0000FA"/>
                </a:solidFill>
                <a:latin typeface="微软雅黑" panose="020B0503020204020204" charset="-122"/>
                <a:ea typeface="微软雅黑" panose="020B0503020204020204" charset="-122"/>
                <a:cs typeface="宋体" panose="02010600030101010101" pitchFamily="2" charset="-122"/>
              </a:rPr>
              <a:t>：</a:t>
            </a:r>
            <a:r>
              <a:rPr lang="zh-CN" altLang="en-US" sz="2800" b="1" kern="0" spc="140" dirty="0">
                <a:solidFill>
                  <a:srgbClr val="FF0000">
                    <a:alpha val="100000"/>
                  </a:srgbClr>
                </a:solidFill>
                <a:latin typeface="微软雅黑" panose="020B0503020204020204" charset="-122"/>
                <a:ea typeface="微软雅黑" panose="020B0503020204020204" charset="-122"/>
                <a:cs typeface="楷体" panose="02010609060101010101" pitchFamily="49" charset="-122"/>
              </a:rPr>
              <a:t>美国</a:t>
            </a:r>
            <a:r>
              <a:rPr lang="zh-CN" altLang="en-US" sz="2800" b="1" kern="0" spc="14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等帝国主义加紧了</a:t>
            </a:r>
            <a:r>
              <a:rPr lang="zh-CN" altLang="en-US" sz="2800" b="1" kern="0" spc="13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对拉美的经济侵略和政治渗</a:t>
            </a:r>
            <a:r>
              <a:rPr lang="zh-CN" altLang="en-US" sz="2800" b="1" kern="0" spc="5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透，将拉美视为自己的势力范围。</a:t>
            </a:r>
            <a:endParaRPr lang="en-US" altLang="zh-CN" sz="2800" b="1" kern="0" spc="50" dirty="0">
              <a:solidFill>
                <a:srgbClr val="000000">
                  <a:alpha val="100000"/>
                </a:srgbClr>
              </a:solidFill>
              <a:latin typeface="微软雅黑" panose="020B0503020204020204" charset="-122"/>
              <a:ea typeface="微软雅黑" panose="020B0503020204020204" charset="-122"/>
              <a:cs typeface="楷体" panose="02010609060101010101" pitchFamily="49" charset="-122"/>
            </a:endParaRPr>
          </a:p>
          <a:p>
            <a:pPr marL="12700" eaLnBrk="0">
              <a:spcBef>
                <a:spcPts val="5"/>
              </a:spcBef>
            </a:pPr>
            <a:r>
              <a:rPr lang="zh-CN" altLang="en-US" sz="2800" b="1" kern="0" spc="180" dirty="0">
                <a:solidFill>
                  <a:srgbClr val="0000FA"/>
                </a:solidFill>
                <a:latin typeface="微软雅黑" panose="020B0503020204020204" charset="-122"/>
                <a:ea typeface="微软雅黑" panose="020B0503020204020204" charset="-122"/>
                <a:cs typeface="黑体" panose="02010609060101010101" charset="-122"/>
              </a:rPr>
              <a:t>内因</a:t>
            </a:r>
            <a:r>
              <a:rPr lang="zh-CN" altLang="en-US" sz="2800" b="1" kern="0" spc="180" dirty="0">
                <a:solidFill>
                  <a:srgbClr val="0000FA"/>
                </a:solidFill>
                <a:latin typeface="微软雅黑" panose="020B0503020204020204" charset="-122"/>
                <a:ea typeface="微软雅黑" panose="020B0503020204020204" charset="-122"/>
                <a:cs typeface="宋体" panose="02010600030101010101" pitchFamily="2" charset="-122"/>
              </a:rPr>
              <a:t>：</a:t>
            </a:r>
            <a:r>
              <a:rPr lang="zh-CN" altLang="en-US" sz="2800" b="1" kern="0" spc="18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政治上</a:t>
            </a:r>
            <a:r>
              <a:rPr lang="zh-CN" altLang="en-US" sz="2800" b="1" kern="0" spc="180" dirty="0">
                <a:solidFill>
                  <a:srgbClr val="FF0000"/>
                </a:solidFill>
                <a:latin typeface="微软雅黑" panose="020B0503020204020204" charset="-122"/>
                <a:ea typeface="微软雅黑" panose="020B0503020204020204" charset="-122"/>
                <a:cs typeface="楷体" panose="02010609060101010101" pitchFamily="49" charset="-122"/>
              </a:rPr>
              <a:t>军事独裁</a:t>
            </a:r>
            <a:r>
              <a:rPr lang="en-US" altLang="zh-CN" sz="2800" b="1" kern="0" spc="18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a:t>
            </a:r>
            <a:r>
              <a:rPr lang="zh-CN" altLang="en-US" sz="2800" b="1" kern="0" spc="18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考</a:t>
            </a:r>
            <a:r>
              <a:rPr lang="zh-CN" altLang="en-US" sz="2800" b="1" kern="0" spc="17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迪罗体制</a:t>
            </a:r>
            <a:r>
              <a:rPr lang="en-US" altLang="zh-CN" sz="2800" b="1" kern="0" spc="17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a:t>
            </a:r>
            <a:r>
              <a:rPr lang="zh-CN" altLang="en-US" sz="2800" b="1" kern="0" spc="17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、经济上</a:t>
            </a:r>
            <a:r>
              <a:rPr lang="zh-CN" altLang="en-US" sz="2800" b="1" kern="0" spc="170" dirty="0">
                <a:solidFill>
                  <a:srgbClr val="FF0000"/>
                </a:solidFill>
                <a:latin typeface="微软雅黑" panose="020B0503020204020204" charset="-122"/>
                <a:ea typeface="微软雅黑" panose="020B0503020204020204" charset="-122"/>
                <a:cs typeface="楷体" panose="02010609060101010101" pitchFamily="49" charset="-122"/>
              </a:rPr>
              <a:t>封建大地产制</a:t>
            </a:r>
            <a:r>
              <a:rPr lang="zh-CN" altLang="en-US" sz="2800" b="1" kern="0" spc="170" dirty="0">
                <a:solidFill>
                  <a:srgbClr val="000000">
                    <a:alpha val="100000"/>
                  </a:srgbClr>
                </a:solidFill>
                <a:latin typeface="微软雅黑" panose="020B0503020204020204" charset="-122"/>
                <a:ea typeface="微软雅黑" panose="020B0503020204020204" charset="-122"/>
                <a:cs typeface="楷体" panose="02010609060101010101" pitchFamily="49" charset="-122"/>
              </a:rPr>
              <a:t>，阻碍民族资本主义发展。</a:t>
            </a:r>
            <a:endParaRPr lang="zh-CN" altLang="en-US" sz="28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3524819" y="575945"/>
            <a:ext cx="5975797" cy="6275590"/>
          </a:xfrm>
          <a:prstGeom prst="rect">
            <a:avLst/>
          </a:prstGeom>
        </p:spPr>
      </p:pic>
      <p:sp>
        <p:nvSpPr>
          <p:cNvPr id="2" name="五边形 12"/>
          <p:cNvSpPr/>
          <p:nvPr/>
        </p:nvSpPr>
        <p:spPr>
          <a:xfrm>
            <a:off x="-1" y="0"/>
            <a:ext cx="9117367" cy="575945"/>
          </a:xfrm>
          <a:prstGeom prst="homePlate">
            <a:avLst/>
          </a:prstGeom>
          <a:solidFill>
            <a:srgbClr val="7030A0"/>
          </a:solidFill>
          <a:ln>
            <a:solidFill>
              <a:srgbClr val="58069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三、拉美：独立后再启程（民族民主革命与改革）</a:t>
            </a:r>
            <a:endParaRPr lang="zh-CN" altLang="en-US" sz="3200" b="1" dirty="0">
              <a:latin typeface="微软雅黑" panose="020B0503020204020204" charset="-122"/>
              <a:ea typeface="微软雅黑" panose="020B0503020204020204" charset="-122"/>
            </a:endParaRPr>
          </a:p>
        </p:txBody>
      </p:sp>
      <p:grpSp>
        <p:nvGrpSpPr>
          <p:cNvPr id="4" name="组合 3"/>
          <p:cNvGrpSpPr/>
          <p:nvPr>
            <p:custDataLst>
              <p:tags r:id="rId2"/>
            </p:custDataLst>
          </p:nvPr>
        </p:nvGrpSpPr>
        <p:grpSpPr>
          <a:xfrm>
            <a:off x="6450203" y="4951223"/>
            <a:ext cx="5418455" cy="1256030"/>
            <a:chOff x="12760" y="5492"/>
            <a:chExt cx="8533" cy="1978"/>
          </a:xfrm>
        </p:grpSpPr>
        <p:sp>
          <p:nvSpPr>
            <p:cNvPr id="5" name="椭圆 4"/>
            <p:cNvSpPr/>
            <p:nvPr>
              <p:custDataLst>
                <p:tags r:id="rId3"/>
              </p:custDataLst>
            </p:nvPr>
          </p:nvSpPr>
          <p:spPr>
            <a:xfrm>
              <a:off x="12760" y="5492"/>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6" name="肘形连接符 16"/>
            <p:cNvCxnSpPr>
              <a:stCxn id="5" idx="0"/>
              <a:endCxn id="7" idx="1"/>
            </p:cNvCxnSpPr>
            <p:nvPr>
              <p:custDataLst>
                <p:tags r:id="rId4"/>
              </p:custDataLst>
            </p:nvPr>
          </p:nvCxnSpPr>
          <p:spPr>
            <a:xfrm rot="16200000" flipH="1">
              <a:off x="13264" y="5059"/>
              <a:ext cx="990" cy="1855"/>
            </a:xfrm>
            <a:prstGeom prst="bentConnector4">
              <a:avLst>
                <a:gd name="adj1" fmla="val -36382"/>
                <a:gd name="adj2" fmla="val 51914"/>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圆角矩形 18"/>
            <p:cNvSpPr/>
            <p:nvPr>
              <p:custDataLst>
                <p:tags r:id="rId5"/>
              </p:custDataLst>
            </p:nvPr>
          </p:nvSpPr>
          <p:spPr>
            <a:xfrm>
              <a:off x="14686" y="5493"/>
              <a:ext cx="6607" cy="1977"/>
            </a:xfrm>
            <a:prstGeom prst="roundRect">
              <a:avLst/>
            </a:prstGeom>
            <a:solidFill>
              <a:srgbClr val="C3E0B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ClrTx/>
                <a:buSzTx/>
                <a:buFontTx/>
              </a:pPr>
              <a:r>
                <a:rPr lang="en-US" altLang="zh-CN" sz="24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1.</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阿根廷工人在共产党领导下，</a:t>
              </a:r>
              <a:r>
                <a:rPr lang="zh-CN" altLang="en-US" sz="2400" b="1"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举行反外国资本的罢工，甚至筑起堡垒与警察战斗。</a:t>
              </a:r>
              <a:endParaRPr lang="zh-CN" altLang="en-US" sz="2400" b="1"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p:txBody>
        </p:sp>
      </p:grpSp>
      <p:grpSp>
        <p:nvGrpSpPr>
          <p:cNvPr id="12" name="组合 11"/>
          <p:cNvGrpSpPr/>
          <p:nvPr>
            <p:custDataLst>
              <p:tags r:id="rId6"/>
            </p:custDataLst>
          </p:nvPr>
        </p:nvGrpSpPr>
        <p:grpSpPr>
          <a:xfrm>
            <a:off x="850265" y="4272407"/>
            <a:ext cx="5131435" cy="1470025"/>
            <a:chOff x="13826" y="4718"/>
            <a:chExt cx="8081" cy="2315"/>
          </a:xfrm>
        </p:grpSpPr>
        <p:sp>
          <p:nvSpPr>
            <p:cNvPr id="13" name="椭圆 12"/>
            <p:cNvSpPr/>
            <p:nvPr>
              <p:custDataLst>
                <p:tags r:id="rId7"/>
              </p:custDataLst>
            </p:nvPr>
          </p:nvSpPr>
          <p:spPr>
            <a:xfrm>
              <a:off x="21765" y="5292"/>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14" name="肘形连接符 16"/>
            <p:cNvCxnSpPr/>
            <p:nvPr>
              <p:custDataLst>
                <p:tags r:id="rId8"/>
              </p:custDataLst>
            </p:nvPr>
          </p:nvCxnSpPr>
          <p:spPr>
            <a:xfrm rot="10800000" flipV="1">
              <a:off x="19887" y="5376"/>
              <a:ext cx="1892" cy="411"/>
            </a:xfrm>
            <a:prstGeom prst="bent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圆角矩形 18"/>
            <p:cNvSpPr/>
            <p:nvPr>
              <p:custDataLst>
                <p:tags r:id="rId9"/>
              </p:custDataLst>
            </p:nvPr>
          </p:nvSpPr>
          <p:spPr>
            <a:xfrm>
              <a:off x="13826" y="4718"/>
              <a:ext cx="6061" cy="2315"/>
            </a:xfrm>
            <a:prstGeom prst="roundRect">
              <a:avLst/>
            </a:prstGeom>
            <a:solidFill>
              <a:srgbClr val="C3E0B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ClrTx/>
                <a:buSzTx/>
                <a:buFontTx/>
              </a:pPr>
              <a:r>
                <a:rPr lang="en-US" altLang="zh-CN" sz="24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2.</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智利</a:t>
              </a:r>
              <a:r>
                <a:rPr lang="zh-CN" altLang="en-US" sz="2400" b="1"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左派力量团结其他社会阶层，成立</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民族阵线联合政府，防止法西斯势力上台</a:t>
              </a:r>
              <a:r>
                <a:rPr lang="zh-CN" altLang="en-US" sz="24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a:t>
              </a:r>
              <a:endParaRPr lang="zh-CN" altLang="en-US" sz="24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endParaRPr>
            </a:p>
          </p:txBody>
        </p:sp>
      </p:grpSp>
      <p:grpSp>
        <p:nvGrpSpPr>
          <p:cNvPr id="17" name="组合 16"/>
          <p:cNvGrpSpPr/>
          <p:nvPr>
            <p:custDataLst>
              <p:tags r:id="rId10"/>
            </p:custDataLst>
          </p:nvPr>
        </p:nvGrpSpPr>
        <p:grpSpPr>
          <a:xfrm>
            <a:off x="4975291" y="1060619"/>
            <a:ext cx="5109210" cy="988695"/>
            <a:chOff x="11841" y="5493"/>
            <a:chExt cx="8046" cy="1557"/>
          </a:xfrm>
        </p:grpSpPr>
        <p:sp>
          <p:nvSpPr>
            <p:cNvPr id="18" name="椭圆 17"/>
            <p:cNvSpPr/>
            <p:nvPr>
              <p:custDataLst>
                <p:tags r:id="rId11"/>
              </p:custDataLst>
            </p:nvPr>
          </p:nvSpPr>
          <p:spPr>
            <a:xfrm>
              <a:off x="11841" y="6910"/>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19" name="肘形连接符 16"/>
            <p:cNvCxnSpPr>
              <a:stCxn id="18" idx="0"/>
              <a:endCxn id="20" idx="1"/>
            </p:cNvCxnSpPr>
            <p:nvPr>
              <p:custDataLst>
                <p:tags r:id="rId12"/>
              </p:custDataLst>
            </p:nvPr>
          </p:nvCxnSpPr>
          <p:spPr>
            <a:xfrm rot="5400000" flipH="1" flipV="1">
              <a:off x="12760" y="4984"/>
              <a:ext cx="1078" cy="2774"/>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圆角矩形 18"/>
            <p:cNvSpPr/>
            <p:nvPr>
              <p:custDataLst>
                <p:tags r:id="rId13"/>
              </p:custDataLst>
            </p:nvPr>
          </p:nvSpPr>
          <p:spPr>
            <a:xfrm>
              <a:off x="14686" y="5493"/>
              <a:ext cx="5201" cy="677"/>
            </a:xfrm>
            <a:prstGeom prst="roundRect">
              <a:avLst/>
            </a:prstGeom>
            <a:solidFill>
              <a:srgbClr val="C3E0B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ClrTx/>
                <a:buSzTx/>
                <a:buFontTx/>
              </a:pPr>
              <a:r>
                <a:rPr lang="en-US" altLang="zh-CN" sz="24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3.</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尼加拉瓜抗美</a:t>
              </a:r>
              <a:r>
                <a:rPr lang="zh-CN" altLang="en-US" sz="2400" b="1"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rPr>
                <a:t>斗争。</a:t>
              </a:r>
              <a:endParaRPr lang="zh-CN" altLang="en-US" sz="2400" b="1"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p:txBody>
        </p:sp>
      </p:grpSp>
      <p:grpSp>
        <p:nvGrpSpPr>
          <p:cNvPr id="29" name="组合 28"/>
          <p:cNvGrpSpPr/>
          <p:nvPr>
            <p:custDataLst>
              <p:tags r:id="rId14"/>
            </p:custDataLst>
          </p:nvPr>
        </p:nvGrpSpPr>
        <p:grpSpPr>
          <a:xfrm>
            <a:off x="100427" y="1419288"/>
            <a:ext cx="4236085" cy="669925"/>
            <a:chOff x="15222" y="5306"/>
            <a:chExt cx="6671" cy="1055"/>
          </a:xfrm>
        </p:grpSpPr>
        <p:sp>
          <p:nvSpPr>
            <p:cNvPr id="30" name="椭圆 29"/>
            <p:cNvSpPr/>
            <p:nvPr>
              <p:custDataLst>
                <p:tags r:id="rId15"/>
              </p:custDataLst>
            </p:nvPr>
          </p:nvSpPr>
          <p:spPr>
            <a:xfrm>
              <a:off x="21751" y="5306"/>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31" name="肘形连接符 16"/>
            <p:cNvCxnSpPr/>
            <p:nvPr>
              <p:custDataLst>
                <p:tags r:id="rId16"/>
              </p:custDataLst>
            </p:nvPr>
          </p:nvCxnSpPr>
          <p:spPr>
            <a:xfrm rot="10800000" flipV="1">
              <a:off x="20767" y="5376"/>
              <a:ext cx="1012" cy="668"/>
            </a:xfrm>
            <a:prstGeom prst="bentConnector3">
              <a:avLst>
                <a:gd name="adj1" fmla="val 50000"/>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圆角矩形 18"/>
            <p:cNvSpPr/>
            <p:nvPr>
              <p:custDataLst>
                <p:tags r:id="rId17"/>
              </p:custDataLst>
            </p:nvPr>
          </p:nvSpPr>
          <p:spPr>
            <a:xfrm>
              <a:off x="15222" y="5693"/>
              <a:ext cx="5524" cy="668"/>
            </a:xfrm>
            <a:prstGeom prst="roundRect">
              <a:avLst/>
            </a:prstGeom>
            <a:solidFill>
              <a:srgbClr val="C3E0B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ClrTx/>
                <a:buSzTx/>
                <a:buFontTx/>
              </a:pPr>
              <a:r>
                <a:rPr lang="en-US" altLang="zh-CN" sz="24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4.</a:t>
              </a:r>
              <a:r>
                <a:rPr lang="zh-CN" altLang="en-US" sz="24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墨西哥卡德纳斯改革。</a:t>
              </a:r>
              <a:endParaRPr lang="zh-CN" altLang="en-US" sz="24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2"/>
          <p:cNvSpPr/>
          <p:nvPr/>
        </p:nvSpPr>
        <p:spPr>
          <a:xfrm>
            <a:off x="-1" y="0"/>
            <a:ext cx="9117367" cy="575945"/>
          </a:xfrm>
          <a:prstGeom prst="homePlate">
            <a:avLst/>
          </a:prstGeom>
          <a:solidFill>
            <a:srgbClr val="7030A0"/>
          </a:solidFill>
          <a:ln>
            <a:solidFill>
              <a:srgbClr val="58069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三、拉美：独立后再启程（民族民主革命与改革）</a:t>
            </a:r>
            <a:endParaRPr lang="zh-CN" altLang="en-US" sz="3200" b="1"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1">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7835018" y="837555"/>
            <a:ext cx="5809397" cy="6458470"/>
          </a:xfrm>
          <a:prstGeom prst="rect">
            <a:avLst/>
          </a:prstGeom>
        </p:spPr>
      </p:pic>
      <p:sp>
        <p:nvSpPr>
          <p:cNvPr id="4" name="文本框 3"/>
          <p:cNvSpPr txBox="1"/>
          <p:nvPr/>
        </p:nvSpPr>
        <p:spPr>
          <a:xfrm>
            <a:off x="-2" y="575945"/>
            <a:ext cx="4443985" cy="523220"/>
          </a:xfrm>
          <a:prstGeom prst="rect">
            <a:avLst/>
          </a:prstGeom>
          <a:noFill/>
        </p:spPr>
        <p:txBody>
          <a:bodyPr wrap="square" rtlCol="0">
            <a:spAutoFit/>
          </a:bodyPr>
          <a:lstStyle/>
          <a:p>
            <a:r>
              <a:rPr lang="zh-CN" altLang="en-US" sz="2800" b="1" dirty="0">
                <a:solidFill>
                  <a:srgbClr val="0000C8"/>
                </a:solidFill>
                <a:latin typeface="微软雅黑" panose="020B0503020204020204" charset="-122"/>
                <a:ea typeface="微软雅黑" panose="020B0503020204020204" charset="-122"/>
              </a:rPr>
              <a:t>（一）尼加拉瓜抗美斗争</a:t>
            </a:r>
            <a:endParaRPr lang="zh-CN" altLang="en-US" sz="2800" b="1" dirty="0">
              <a:solidFill>
                <a:srgbClr val="0000C8"/>
              </a:solidFill>
              <a:latin typeface="微软雅黑" panose="020B0503020204020204" charset="-122"/>
              <a:ea typeface="微软雅黑" panose="020B0503020204020204" charset="-122"/>
            </a:endParaRPr>
          </a:p>
        </p:txBody>
      </p:sp>
      <p:grpSp>
        <p:nvGrpSpPr>
          <p:cNvPr id="7" name="组合 6"/>
          <p:cNvGrpSpPr/>
          <p:nvPr/>
        </p:nvGrpSpPr>
        <p:grpSpPr>
          <a:xfrm>
            <a:off x="7132321" y="2975381"/>
            <a:ext cx="4849367" cy="3882619"/>
            <a:chOff x="7342633" y="2765070"/>
            <a:chExt cx="4849367" cy="3882619"/>
          </a:xfrm>
        </p:grpSpPr>
        <p:pic>
          <p:nvPicPr>
            <p:cNvPr id="5" name="图片 9"/>
            <p:cNvPicPr>
              <a:picLocks noChangeAspect="1" noChangeArrowheads="1"/>
            </p:cNvPicPr>
            <p:nvPr/>
          </p:nvPicPr>
          <p:blipFill>
            <a:blip r:embed="rId2" cstate="print">
              <a:clrChange>
                <a:clrFrom>
                  <a:srgbClr val="FFFFFF"/>
                </a:clrFrom>
                <a:clrTo>
                  <a:srgbClr val="FFFFFF">
                    <a:alpha val="0"/>
                  </a:srgbClr>
                </a:clrTo>
              </a:clrChange>
            </a:blip>
            <a:srcRect l="63495" t="38629" r="16978" b="21786"/>
            <a:stretch>
              <a:fillRect/>
            </a:stretch>
          </p:blipFill>
          <p:spPr bwMode="auto">
            <a:xfrm>
              <a:off x="7342633" y="2765070"/>
              <a:ext cx="2391400" cy="3060087"/>
            </a:xfrm>
            <a:prstGeom prst="rect">
              <a:avLst/>
            </a:prstGeom>
            <a:noFill/>
            <a:ln w="9525">
              <a:noFill/>
              <a:miter lim="800000"/>
              <a:headEnd/>
              <a:tailEnd/>
            </a:ln>
          </p:spPr>
        </p:pic>
        <p:pic>
          <p:nvPicPr>
            <p:cNvPr id="6" name="图片 4"/>
            <p:cNvPicPr>
              <a:picLocks noChangeAspect="1"/>
            </p:cNvPicPr>
            <p:nvPr>
              <p:custDataLst>
                <p:tags r:id="rId3"/>
              </p:custDataLst>
            </p:nvPr>
          </p:nvPicPr>
          <p:blipFill>
            <a:blip r:embed="rId4"/>
            <a:stretch>
              <a:fillRect/>
            </a:stretch>
          </p:blipFill>
          <p:spPr>
            <a:xfrm>
              <a:off x="9516467" y="3218689"/>
              <a:ext cx="2675533" cy="3429000"/>
            </a:xfrm>
            <a:prstGeom prst="rect">
              <a:avLst/>
            </a:prstGeom>
            <a:noFill/>
            <a:ln w="9525">
              <a:noFill/>
            </a:ln>
          </p:spPr>
        </p:pic>
      </p:grpSp>
      <p:sp>
        <p:nvSpPr>
          <p:cNvPr id="8" name="内容占位符 2"/>
          <p:cNvSpPr>
            <a:spLocks noGrp="1"/>
          </p:cNvSpPr>
          <p:nvPr>
            <p:custDataLst>
              <p:tags r:id="rId5"/>
            </p:custDataLst>
          </p:nvPr>
        </p:nvSpPr>
        <p:spPr>
          <a:xfrm>
            <a:off x="299302" y="1064134"/>
            <a:ext cx="6382605" cy="5583555"/>
          </a:xfrm>
          <a:prstGeom prst="rect">
            <a:avLst/>
          </a:prstGeom>
        </p:spPr>
        <p:txBody>
          <a:bodyPr vert="horz" lIns="91440" tIns="45720" rIns="91440" bIns="45720" rtlCol="0"/>
          <a:lstStyle>
            <a:lvl1pPr marL="342900" indent="-342900" algn="l" defTabSz="914400" rtl="0" eaLnBrk="1" latinLnBrk="0" hangingPunct="1">
              <a:spcBef>
                <a:spcPct val="20000"/>
              </a:spcBef>
              <a:buFont typeface="Arial" panose="020B0604020202020204" pitchFamily="34" charset="0"/>
              <a:buChar char="•"/>
              <a:defRPr sz="3200" kern="1200">
                <a:solidFill>
                  <a:sysClr val="windowText" lastClr="000000"/>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ysClr val="windowText" lastClr="000000"/>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ysClr val="windowText" lastClr="000000"/>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ysClr val="windowText" lastClr="000000"/>
                </a:solidFill>
                <a:latin typeface="+mn-lt"/>
                <a:ea typeface="+mn-ea"/>
                <a:cs typeface="+mn-cs"/>
              </a:defRPr>
            </a:lvl9pPr>
          </a:lstStyle>
          <a:p>
            <a:pPr marL="0" indent="0" fontAlgn="auto">
              <a:lnSpc>
                <a:spcPct val="135000"/>
              </a:lnSpc>
              <a:spcBef>
                <a:spcPct val="0"/>
              </a:spcBef>
              <a:buNone/>
            </a:pPr>
            <a:r>
              <a:rPr lang="en-US" altLang="zh-CN" sz="2400" b="1" dirty="0">
                <a:solidFill>
                  <a:srgbClr val="0000FA"/>
                </a:solidFill>
                <a:latin typeface="微软雅黑" panose="020B0503020204020204" charset="-122"/>
                <a:ea typeface="微软雅黑" panose="020B0503020204020204" charset="-122"/>
                <a:cs typeface="微软雅黑" panose="020B0503020204020204" charset="-122"/>
              </a:rPr>
              <a:t>1.</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rPr>
              <a:t>时间：</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1926年</a:t>
            </a:r>
            <a:endPar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fontAlgn="auto">
              <a:lnSpc>
                <a:spcPct val="135000"/>
              </a:lnSpc>
              <a:spcBef>
                <a:spcPct val="0"/>
              </a:spcBef>
              <a:buNone/>
            </a:pPr>
            <a:r>
              <a:rPr lang="en-US" altLang="zh-CN" sz="2400" b="1" dirty="0">
                <a:solidFill>
                  <a:srgbClr val="0000FA"/>
                </a:solidFill>
                <a:latin typeface="微软雅黑" panose="020B0503020204020204" charset="-122"/>
                <a:ea typeface="微软雅黑" panose="020B0503020204020204" charset="-122"/>
                <a:cs typeface="微软雅黑" panose="020B0503020204020204" charset="-122"/>
              </a:rPr>
              <a:t>2.</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rPr>
              <a:t>领导人：</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桑地诺，以玻利瓦尔为“精神之父”</a:t>
            </a:r>
            <a:endPar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fontAlgn="auto">
              <a:lnSpc>
                <a:spcPct val="135000"/>
              </a:lnSpc>
              <a:spcBef>
                <a:spcPct val="0"/>
              </a:spcBef>
              <a:buNone/>
            </a:pPr>
            <a:r>
              <a:rPr lang="en-US" altLang="zh-CN" sz="2400" b="1" dirty="0">
                <a:solidFill>
                  <a:srgbClr val="0000FA"/>
                </a:solidFill>
                <a:latin typeface="微软雅黑" panose="020B0503020204020204" charset="-122"/>
                <a:ea typeface="微软雅黑" panose="020B0503020204020204" charset="-122"/>
                <a:cs typeface="微软雅黑" panose="020B0503020204020204" charset="-122"/>
              </a:rPr>
              <a:t>3.</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rPr>
              <a:t>目标：</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把美国侵略者赶出国土</a:t>
            </a:r>
            <a:endPar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a:p>
            <a:pPr marL="0" indent="0" fontAlgn="auto">
              <a:lnSpc>
                <a:spcPct val="135000"/>
              </a:lnSpc>
              <a:spcBef>
                <a:spcPct val="0"/>
              </a:spcBef>
              <a:buNone/>
            </a:pPr>
            <a:r>
              <a:rPr lang="en-US" altLang="zh-CN" sz="2400" b="1" dirty="0">
                <a:solidFill>
                  <a:srgbClr val="0000FA"/>
                </a:solidFill>
                <a:latin typeface="微软雅黑" panose="020B0503020204020204" charset="-122"/>
                <a:ea typeface="微软雅黑" panose="020B0503020204020204" charset="-122"/>
                <a:cs typeface="微软雅黑" panose="020B0503020204020204" charset="-122"/>
              </a:rPr>
              <a:t>4.</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rPr>
              <a:t>过程：</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a:t>
            </a:r>
            <a:r>
              <a:rPr lang="en-US" altLang="zh-CN"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1</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）高举象征“自由或死亡”的红黑双色战旗，与美国扶植的反动独裁政权展开武装斗争。→（</a:t>
            </a:r>
            <a:r>
              <a:rPr lang="en-US" altLang="zh-CN"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2</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）桑地诺的部队与美军及政府军战斗近两百次，</a:t>
            </a:r>
            <a:r>
              <a:rPr lang="zh-CN" altLang="en-US" sz="2400" b="1" dirty="0">
                <a:solidFill>
                  <a:srgbClr val="FF0000"/>
                </a:solidFill>
                <a:latin typeface="华文楷体" panose="02010600040101010101" pitchFamily="2" charset="-122"/>
                <a:ea typeface="华文楷体" panose="02010600040101010101" pitchFamily="2" charset="-122"/>
                <a:cs typeface="微软雅黑" panose="020B0503020204020204" charset="-122"/>
              </a:rPr>
              <a:t>迫使美军于1933年撤出尼加拉瓜。1934年桑地诺被刺杀。</a:t>
            </a:r>
            <a:endParaRPr lang="zh-CN" altLang="en-US" sz="2400" b="1" dirty="0">
              <a:solidFill>
                <a:srgbClr val="FF0000"/>
              </a:solidFill>
              <a:latin typeface="华文楷体" panose="02010600040101010101" pitchFamily="2" charset="-122"/>
              <a:ea typeface="华文楷体" panose="02010600040101010101" pitchFamily="2" charset="-122"/>
              <a:cs typeface="微软雅黑" panose="020B0503020204020204" charset="-122"/>
            </a:endParaRPr>
          </a:p>
          <a:p>
            <a:pPr marL="0" indent="0" fontAlgn="auto">
              <a:lnSpc>
                <a:spcPct val="135000"/>
              </a:lnSpc>
              <a:spcBef>
                <a:spcPct val="0"/>
              </a:spcBef>
              <a:buNone/>
            </a:pPr>
            <a:r>
              <a:rPr lang="en-US" altLang="zh-CN" sz="2400" b="1" dirty="0">
                <a:solidFill>
                  <a:srgbClr val="0000FA"/>
                </a:solidFill>
                <a:latin typeface="微软雅黑" panose="020B0503020204020204" charset="-122"/>
                <a:ea typeface="微软雅黑" panose="020B0503020204020204" charset="-122"/>
                <a:cs typeface="微软雅黑" panose="020B0503020204020204" charset="-122"/>
              </a:rPr>
              <a:t>5.</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rPr>
              <a:t>评价：</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桑地诺被誉为“人民的良心”、“美</a:t>
            </a:r>
            <a:r>
              <a:rPr lang="en-US" altLang="zh-CN"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           </a:t>
            </a:r>
            <a:r>
              <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rPr>
              <a:t>洲自由的标志”。</a:t>
            </a:r>
            <a:endParaRPr lang="zh-CN" altLang="en-US" sz="2400" b="1" dirty="0">
              <a:solidFill>
                <a:schemeClr val="tx1"/>
              </a:solidFill>
              <a:latin typeface="华文楷体" panose="02010600040101010101" pitchFamily="2" charset="-122"/>
              <a:ea typeface="华文楷体" panose="02010600040101010101" pitchFamily="2"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0736" y="649184"/>
            <a:ext cx="8477496" cy="523220"/>
          </a:xfrm>
          <a:prstGeom prst="rect">
            <a:avLst/>
          </a:prstGeom>
          <a:noFill/>
        </p:spPr>
        <p:txBody>
          <a:bodyPr wrap="square" rtlCol="0">
            <a:spAutoFit/>
          </a:bodyPr>
          <a:lstStyle/>
          <a:p>
            <a:r>
              <a:rPr lang="zh-CN" altLang="en-US" sz="2800" b="1" dirty="0">
                <a:solidFill>
                  <a:srgbClr val="0000C8"/>
                </a:solidFill>
                <a:latin typeface="微软雅黑" panose="020B0503020204020204" charset="-122"/>
                <a:ea typeface="微软雅黑" panose="020B0503020204020204" charset="-122"/>
              </a:rPr>
              <a:t>（二）墨西哥</a:t>
            </a:r>
            <a:r>
              <a:rPr lang="zh-CN" altLang="en-US" sz="2800" b="1" dirty="0">
                <a:solidFill>
                  <a:srgbClr val="0000C8"/>
                </a:solidFill>
                <a:latin typeface="微软雅黑" panose="020B0503020204020204" charset="-122"/>
                <a:ea typeface="微软雅黑" panose="020B0503020204020204" charset="-122"/>
                <a:sym typeface="+mn-ea"/>
              </a:rPr>
              <a:t>卡德纳斯改革（</a:t>
            </a:r>
            <a:r>
              <a:rPr lang="en-US" altLang="zh-CN" sz="2800" b="1" dirty="0">
                <a:solidFill>
                  <a:srgbClr val="0000C8"/>
                </a:solidFill>
                <a:latin typeface="微软雅黑" panose="020B0503020204020204" charset="-122"/>
                <a:ea typeface="微软雅黑" panose="020B0503020204020204" charset="-122"/>
                <a:sym typeface="+mn-ea"/>
              </a:rPr>
              <a:t>1934-1940</a:t>
            </a:r>
            <a:r>
              <a:rPr lang="zh-CN" altLang="en-US" sz="2800" b="1" dirty="0">
                <a:solidFill>
                  <a:srgbClr val="0000C8"/>
                </a:solidFill>
                <a:latin typeface="微软雅黑" panose="020B0503020204020204" charset="-122"/>
                <a:ea typeface="微软雅黑" panose="020B0503020204020204" charset="-122"/>
                <a:sym typeface="+mn-ea"/>
              </a:rPr>
              <a:t>）</a:t>
            </a:r>
            <a:endParaRPr lang="zh-CN" altLang="en-US" sz="2800" b="1" dirty="0">
              <a:solidFill>
                <a:srgbClr val="0000C8"/>
              </a:solidFill>
              <a:latin typeface="微软雅黑" panose="020B0503020204020204" charset="-122"/>
              <a:ea typeface="微软雅黑" panose="020B0503020204020204" charset="-122"/>
              <a:sym typeface="+mn-ea"/>
            </a:endParaRPr>
          </a:p>
        </p:txBody>
      </p:sp>
      <p:sp>
        <p:nvSpPr>
          <p:cNvPr id="8" name="文本框 7"/>
          <p:cNvSpPr txBox="1"/>
          <p:nvPr/>
        </p:nvSpPr>
        <p:spPr>
          <a:xfrm>
            <a:off x="54864" y="1677862"/>
            <a:ext cx="12051254" cy="1938992"/>
          </a:xfrm>
          <a:prstGeom prst="rect">
            <a:avLst/>
          </a:prstGeom>
          <a:noFill/>
        </p:spPr>
        <p:txBody>
          <a:bodyPr wrap="square">
            <a:spAutoFit/>
          </a:bodyPr>
          <a:lstStyle/>
          <a:p>
            <a:pPr fontAlgn="auto">
              <a:tabLst>
                <a:tab pos="2628900" algn="l"/>
              </a:tabLst>
            </a:pPr>
            <a:r>
              <a:rPr lang="en-US" altLang="zh-CN" sz="2400" b="1" dirty="0">
                <a:solidFill>
                  <a:srgbClr val="002060"/>
                </a:solidFill>
                <a:latin typeface="微软雅黑" panose="020B0503020204020204" charset="-122"/>
                <a:ea typeface="微软雅黑" panose="020B0503020204020204" charset="-122"/>
                <a:cs typeface="宋体" panose="02010600030101010101" pitchFamily="2" charset="-122"/>
                <a:sym typeface="+mn-ea"/>
              </a:rPr>
              <a:t>(1)</a:t>
            </a:r>
            <a:r>
              <a:rPr lang="zh-CN" altLang="en-US" sz="2400" b="1" dirty="0">
                <a:solidFill>
                  <a:srgbClr val="002060"/>
                </a:solidFill>
                <a:latin typeface="微软雅黑" panose="020B0503020204020204" charset="-122"/>
                <a:ea typeface="微软雅黑" panose="020B0503020204020204" charset="-122"/>
                <a:cs typeface="宋体" panose="02010600030101010101" pitchFamily="2" charset="-122"/>
                <a:sym typeface="+mn-ea"/>
              </a:rPr>
              <a:t>政治上：</a:t>
            </a:r>
            <a:r>
              <a:rPr lang="en-US" altLang="zh-CN" sz="2400" b="1" kern="100" dirty="0">
                <a:solidFill>
                  <a:srgbClr val="002060"/>
                </a:solidFill>
                <a:latin typeface="微软雅黑" panose="020B0503020204020204" charset="-122"/>
                <a:ea typeface="微软雅黑" panose="020B0503020204020204" charset="-122"/>
                <a:cs typeface="宋体" panose="02010600030101010101" pitchFamily="2" charset="-122"/>
              </a:rPr>
              <a:t>1917</a:t>
            </a:r>
            <a:r>
              <a:rPr lang="zh-CN" altLang="zh-CN" sz="2400" b="1" kern="100" dirty="0">
                <a:solidFill>
                  <a:srgbClr val="002060"/>
                </a:solidFill>
                <a:latin typeface="微软雅黑" panose="020B0503020204020204" charset="-122"/>
                <a:ea typeface="微软雅黑" panose="020B0503020204020204" charset="-122"/>
                <a:cs typeface="宋体" panose="02010600030101010101" pitchFamily="2" charset="-122"/>
              </a:rPr>
              <a:t>新宪法的颁布后，但</a:t>
            </a:r>
            <a:r>
              <a:rPr lang="zh-CN" altLang="en-US" sz="2400" b="1" dirty="0">
                <a:solidFill>
                  <a:srgbClr val="002060"/>
                </a:solidFill>
                <a:latin typeface="微软雅黑" panose="020B0503020204020204" charset="-122"/>
                <a:ea typeface="微软雅黑" panose="020B0503020204020204" charset="-122"/>
                <a:cs typeface="宋体" panose="02010600030101010101" pitchFamily="2" charset="-122"/>
                <a:sym typeface="+mn-ea"/>
              </a:rPr>
              <a:t>墨西哥资产阶级民主革命的任务尚未完成：</a:t>
            </a:r>
            <a:r>
              <a:rPr lang="zh-CN" altLang="en-US" sz="2400" b="1" dirty="0">
                <a:solidFill>
                  <a:srgbClr val="FF0000"/>
                </a:solidFill>
                <a:latin typeface="华文楷体" panose="02010600040101010101" pitchFamily="2" charset="-122"/>
                <a:ea typeface="华文楷体" panose="02010600040101010101" pitchFamily="2" charset="-122"/>
                <a:cs typeface="宋体" panose="02010600030101010101" pitchFamily="2" charset="-122"/>
                <a:sym typeface="+mn-ea"/>
              </a:rPr>
              <a:t>封建大地产制</a:t>
            </a:r>
            <a:r>
              <a:rPr lang="zh-CN" altLang="en-US" sz="2400" b="1" dirty="0">
                <a:solidFill>
                  <a:srgbClr val="002060"/>
                </a:solidFill>
                <a:latin typeface="华文楷体" panose="02010600040101010101" pitchFamily="2" charset="-122"/>
                <a:ea typeface="华文楷体" panose="02010600040101010101" pitchFamily="2" charset="-122"/>
                <a:cs typeface="宋体" panose="02010600030101010101" pitchFamily="2" charset="-122"/>
                <a:sym typeface="+mn-ea"/>
              </a:rPr>
              <a:t>依旧盛行，土地兼并严重；</a:t>
            </a:r>
            <a:r>
              <a:rPr lang="zh-CN" altLang="en-US" sz="2400" b="1" kern="100" dirty="0">
                <a:solidFill>
                  <a:srgbClr val="002060"/>
                </a:solidFill>
                <a:latin typeface="华文楷体" panose="02010600040101010101" pitchFamily="2" charset="-122"/>
                <a:ea typeface="华文楷体" panose="02010600040101010101" pitchFamily="2" charset="-122"/>
                <a:cs typeface="宋体" panose="02010600030101010101" pitchFamily="2" charset="-122"/>
                <a:sym typeface="+mn-ea"/>
              </a:rPr>
              <a:t>地方考迪罗主义重新崛起</a:t>
            </a:r>
            <a:r>
              <a:rPr lang="zh-CN" altLang="zh-CN" sz="2400" b="1" kern="100" dirty="0">
                <a:solidFill>
                  <a:srgbClr val="002060"/>
                </a:solidFill>
                <a:latin typeface="华文楷体" panose="02010600040101010101" pitchFamily="2" charset="-122"/>
                <a:ea typeface="华文楷体" panose="02010600040101010101" pitchFamily="2" charset="-122"/>
                <a:cs typeface="宋体" panose="02010600030101010101" pitchFamily="2" charset="-122"/>
                <a:sym typeface="+mn-ea"/>
              </a:rPr>
              <a:t>，政局动荡；</a:t>
            </a:r>
            <a:r>
              <a:rPr lang="zh-CN" altLang="en-US" sz="2400" b="1" dirty="0">
                <a:solidFill>
                  <a:srgbClr val="FF0000"/>
                </a:solidFill>
                <a:latin typeface="华文楷体" panose="02010600040101010101" pitchFamily="2" charset="-122"/>
                <a:ea typeface="华文楷体" panose="02010600040101010101" pitchFamily="2" charset="-122"/>
                <a:cs typeface="宋体" panose="02010600030101010101" pitchFamily="2" charset="-122"/>
                <a:sym typeface="+mn-ea"/>
              </a:rPr>
              <a:t>美国控制</a:t>
            </a:r>
            <a:r>
              <a:rPr lang="zh-CN" altLang="en-US" sz="2400" b="1" dirty="0">
                <a:solidFill>
                  <a:srgbClr val="002060"/>
                </a:solidFill>
                <a:latin typeface="华文楷体" panose="02010600040101010101" pitchFamily="2" charset="-122"/>
                <a:ea typeface="华文楷体" panose="02010600040101010101" pitchFamily="2" charset="-122"/>
                <a:cs typeface="宋体" panose="02010600030101010101" pitchFamily="2" charset="-122"/>
                <a:sym typeface="+mn-ea"/>
              </a:rPr>
              <a:t>墨西哥经济命脉；</a:t>
            </a:r>
            <a:endParaRPr lang="en-US" altLang="zh-CN" sz="2400" b="1" dirty="0">
              <a:solidFill>
                <a:srgbClr val="002060"/>
              </a:solidFill>
              <a:latin typeface="华文楷体" panose="02010600040101010101" pitchFamily="2" charset="-122"/>
              <a:ea typeface="华文楷体" panose="02010600040101010101" pitchFamily="2" charset="-122"/>
              <a:cs typeface="宋体" panose="02010600030101010101" pitchFamily="2" charset="-122"/>
            </a:endParaRPr>
          </a:p>
          <a:p>
            <a:pPr fontAlgn="auto">
              <a:tabLst>
                <a:tab pos="2628900" algn="l"/>
              </a:tabLst>
            </a:pPr>
            <a:r>
              <a:rPr lang="en-US" altLang="zh-CN" sz="2400" b="1" dirty="0">
                <a:solidFill>
                  <a:srgbClr val="002060"/>
                </a:solidFill>
                <a:latin typeface="微软雅黑" panose="020B0503020204020204" charset="-122"/>
                <a:ea typeface="微软雅黑" panose="020B0503020204020204" charset="-122"/>
                <a:cs typeface="宋体" panose="02010600030101010101" pitchFamily="2" charset="-122"/>
                <a:sym typeface="+mn-ea"/>
              </a:rPr>
              <a:t>(2)</a:t>
            </a:r>
            <a:r>
              <a:rPr lang="zh-CN" altLang="en-US" sz="2400" b="1" dirty="0">
                <a:solidFill>
                  <a:srgbClr val="002060"/>
                </a:solidFill>
                <a:latin typeface="微软雅黑" panose="020B0503020204020204" charset="-122"/>
                <a:ea typeface="微软雅黑" panose="020B0503020204020204" charset="-122"/>
                <a:cs typeface="宋体" panose="02010600030101010101" pitchFamily="2" charset="-122"/>
                <a:sym typeface="Wingdings" panose="05000000000000000000" charset="0"/>
              </a:rPr>
              <a:t>经济上</a:t>
            </a:r>
            <a:r>
              <a:rPr lang="zh-CN" altLang="en-US" sz="2400" b="1" dirty="0">
                <a:solidFill>
                  <a:srgbClr val="002060"/>
                </a:solidFill>
                <a:latin typeface="微软雅黑" panose="020B0503020204020204" charset="-122"/>
                <a:ea typeface="微软雅黑" panose="020B0503020204020204" charset="-122"/>
                <a:cs typeface="宋体" panose="02010600030101010101" pitchFamily="2" charset="-122"/>
                <a:sym typeface="+mn-ea"/>
              </a:rPr>
              <a:t>：经济大危机严重影响了墨西哥社会经济，国家财政极其困难，社会矛盾尖锐；</a:t>
            </a:r>
            <a:endParaRPr lang="zh-CN" altLang="en-US" sz="2400" b="1" dirty="0">
              <a:solidFill>
                <a:srgbClr val="002060"/>
              </a:solidFill>
              <a:latin typeface="微软雅黑" panose="020B0503020204020204" charset="-122"/>
              <a:ea typeface="微软雅黑" panose="020B0503020204020204" charset="-122"/>
              <a:cs typeface="宋体" panose="02010600030101010101" pitchFamily="2" charset="-122"/>
            </a:endParaRPr>
          </a:p>
          <a:p>
            <a:pPr fontAlgn="auto">
              <a:tabLst>
                <a:tab pos="2628900" algn="l"/>
              </a:tabLst>
            </a:pPr>
            <a:r>
              <a:rPr lang="en-US" altLang="zh-CN" sz="2400" b="1" dirty="0">
                <a:solidFill>
                  <a:srgbClr val="002060"/>
                </a:solidFill>
                <a:latin typeface="微软雅黑" panose="020B0503020204020204" charset="-122"/>
                <a:ea typeface="微软雅黑" panose="020B0503020204020204" charset="-122"/>
                <a:cs typeface="宋体" panose="02010600030101010101" pitchFamily="2" charset="-122"/>
                <a:sym typeface="+mn-ea"/>
              </a:rPr>
              <a:t>(3)</a:t>
            </a:r>
            <a:r>
              <a:rPr lang="zh-CN" altLang="en-US" sz="2400" b="1" dirty="0">
                <a:solidFill>
                  <a:srgbClr val="002060"/>
                </a:solidFill>
                <a:latin typeface="微软雅黑" panose="020B0503020204020204" charset="-122"/>
                <a:ea typeface="微软雅黑" panose="020B0503020204020204" charset="-122"/>
                <a:cs typeface="宋体" panose="02010600030101010101" pitchFamily="2" charset="-122"/>
                <a:sym typeface="Wingdings" panose="05000000000000000000" charset="0"/>
              </a:rPr>
              <a:t>思想上：</a:t>
            </a:r>
            <a:r>
              <a:rPr lang="zh-CN" altLang="en-US" sz="2400" b="1" kern="100" dirty="0">
                <a:solidFill>
                  <a:srgbClr val="002060"/>
                </a:solidFill>
                <a:latin typeface="微软雅黑" panose="020B0503020204020204" charset="-122"/>
                <a:ea typeface="微软雅黑" panose="020B0503020204020204" charset="-122"/>
                <a:cs typeface="宋体" panose="02010600030101010101" pitchFamily="2" charset="-122"/>
                <a:sym typeface="Wingdings" panose="05000000000000000000" charset="0"/>
              </a:rPr>
              <a:t>社会主义思潮的影响。</a:t>
            </a:r>
            <a:endParaRPr lang="zh-CN" altLang="en-US" sz="2400" b="1" kern="100" dirty="0">
              <a:solidFill>
                <a:srgbClr val="002060"/>
              </a:solidFill>
              <a:latin typeface="微软雅黑" panose="020B0503020204020204" charset="-122"/>
              <a:ea typeface="微软雅黑" panose="020B0503020204020204" charset="-122"/>
              <a:cs typeface="宋体" panose="02010600030101010101" pitchFamily="2" charset="-122"/>
              <a:sym typeface="Wingdings" panose="05000000000000000000" charset="0"/>
            </a:endParaRPr>
          </a:p>
        </p:txBody>
      </p:sp>
      <p:sp>
        <p:nvSpPr>
          <p:cNvPr id="10" name="文本框 9"/>
          <p:cNvSpPr txBox="1"/>
          <p:nvPr/>
        </p:nvSpPr>
        <p:spPr>
          <a:xfrm>
            <a:off x="148814" y="1152626"/>
            <a:ext cx="1362456" cy="523220"/>
          </a:xfrm>
          <a:prstGeom prst="rect">
            <a:avLst/>
          </a:prstGeom>
          <a:solidFill>
            <a:srgbClr val="FFFF00"/>
          </a:solidFill>
        </p:spPr>
        <p:txBody>
          <a:bodyPr wrap="square" rtlCol="0">
            <a:spAutoFit/>
          </a:bodyPr>
          <a:lstStyle/>
          <a:p>
            <a:r>
              <a:rPr lang="en-US" altLang="zh-CN" sz="2800" b="1" dirty="0">
                <a:solidFill>
                  <a:srgbClr val="FF0000"/>
                </a:solidFill>
                <a:latin typeface="微软雅黑" panose="020B0503020204020204" charset="-122"/>
                <a:ea typeface="微软雅黑" panose="020B0503020204020204" charset="-122"/>
                <a:cs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rPr>
              <a:t>背景</a:t>
            </a:r>
            <a:endParaRPr lang="zh-CN" alt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
        <p:nvSpPr>
          <p:cNvPr id="13" name="文本框 12"/>
          <p:cNvSpPr txBox="1"/>
          <p:nvPr/>
        </p:nvSpPr>
        <p:spPr>
          <a:xfrm>
            <a:off x="155448" y="3646257"/>
            <a:ext cx="4672584" cy="523220"/>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kern="1200" dirty="0">
                <a:solidFill>
                  <a:srgbClr val="FF0000"/>
                </a:solidFill>
                <a:latin typeface="微软雅黑" panose="020B0503020204020204" charset="-122"/>
                <a:ea typeface="微软雅黑" panose="020B0503020204020204" charset="-122"/>
              </a:rPr>
              <a:t>2.</a:t>
            </a:r>
            <a:r>
              <a:rPr lang="zh-CN" altLang="en-US" sz="2800" b="1" kern="1200" dirty="0">
                <a:solidFill>
                  <a:srgbClr val="FF0000"/>
                </a:solidFill>
                <a:latin typeface="微软雅黑" panose="020B0503020204020204" charset="-122"/>
                <a:ea typeface="微软雅黑" panose="020B0503020204020204" charset="-122"/>
              </a:rPr>
              <a:t>墨西哥卡德纳斯改革内容</a:t>
            </a:r>
            <a:endParaRPr lang="zh-CN" altLang="en-US" sz="2800" b="1" kern="1200" dirty="0">
              <a:solidFill>
                <a:srgbClr val="FF0000"/>
              </a:solidFill>
              <a:latin typeface="微软雅黑" panose="020B0503020204020204" charset="-122"/>
              <a:ea typeface="微软雅黑" panose="020B0503020204020204" charset="-122"/>
            </a:endParaRPr>
          </a:p>
        </p:txBody>
      </p:sp>
      <p:sp>
        <p:nvSpPr>
          <p:cNvPr id="3" name="五边形 12"/>
          <p:cNvSpPr/>
          <p:nvPr/>
        </p:nvSpPr>
        <p:spPr>
          <a:xfrm>
            <a:off x="-1" y="0"/>
            <a:ext cx="9117367" cy="575945"/>
          </a:xfrm>
          <a:prstGeom prst="homePlate">
            <a:avLst/>
          </a:prstGeom>
          <a:solidFill>
            <a:srgbClr val="7030A0"/>
          </a:solidFill>
          <a:ln>
            <a:solidFill>
              <a:srgbClr val="58069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三、拉美：独立后再启程（民族民主革命与改革）</a:t>
            </a:r>
            <a:endParaRPr lang="zh-CN" altLang="en-US" sz="3200" b="1" dirty="0">
              <a:latin typeface="微软雅黑" panose="020B0503020204020204" charset="-122"/>
              <a:ea typeface="微软雅黑" panose="020B0503020204020204" charset="-122"/>
            </a:endParaRPr>
          </a:p>
        </p:txBody>
      </p:sp>
      <p:graphicFrame>
        <p:nvGraphicFramePr>
          <p:cNvPr id="4" name="表格 3"/>
          <p:cNvGraphicFramePr>
            <a:graphicFrameLocks noGrp="1"/>
          </p:cNvGraphicFramePr>
          <p:nvPr/>
        </p:nvGraphicFramePr>
        <p:xfrm>
          <a:off x="155448" y="4231937"/>
          <a:ext cx="11547856" cy="2468880"/>
        </p:xfrm>
        <a:graphic>
          <a:graphicData uri="http://schemas.openxmlformats.org/drawingml/2006/table">
            <a:tbl>
              <a:tblPr firstRow="1" bandRow="1">
                <a:tableStyleId>{5C22544A-7EE6-4342-B048-85BDC9FD1C3A}</a:tableStyleId>
              </a:tblPr>
              <a:tblGrid>
                <a:gridCol w="978408"/>
                <a:gridCol w="10569448"/>
              </a:tblGrid>
              <a:tr h="370840">
                <a:tc>
                  <a:txBody>
                    <a:bodyPr/>
                    <a:lstStyle/>
                    <a:p>
                      <a:r>
                        <a:rPr lang="zh-CN" altLang="en-US" sz="2400" b="1" dirty="0">
                          <a:solidFill>
                            <a:schemeClr val="tx1"/>
                          </a:solidFill>
                        </a:rPr>
                        <a:t>政治</a:t>
                      </a:r>
                      <a:endParaRPr lang="zh-CN" alt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spc="130" dirty="0">
                          <a:solidFill>
                            <a:srgbClr val="FF0000"/>
                          </a:solidFill>
                          <a:latin typeface="微软雅黑" panose="020B0503020204020204" charset="-122"/>
                          <a:ea typeface="微软雅黑" panose="020B0503020204020204" charset="-122"/>
                        </a:rPr>
                        <a:t>改组国民革命党；遏制军人势力；确立总统一任制度；</a:t>
                      </a:r>
                      <a:r>
                        <a:rPr lang="zh-CN" altLang="en-US" sz="2400" b="1" spc="130" dirty="0">
                          <a:solidFill>
                            <a:schemeClr val="tx1"/>
                          </a:solidFill>
                          <a:latin typeface="华文楷体" panose="02010600040101010101" pitchFamily="2" charset="-122"/>
                          <a:ea typeface="华文楷体" panose="02010600040101010101" pitchFamily="2" charset="-122"/>
                        </a:rPr>
                        <a:t>确立中央集权的资产阶级民主政治体制。</a:t>
                      </a:r>
                      <a:endParaRPr lang="zh-CN" altLang="en-US" sz="2400" b="1" spc="130" dirty="0">
                        <a:solidFill>
                          <a:schemeClr val="tx1"/>
                        </a:solidFill>
                        <a:latin typeface="华文楷体" panose="02010600040101010101" pitchFamily="2" charset="-122"/>
                        <a:ea typeface="华文楷体"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2400" b="1" dirty="0">
                          <a:solidFill>
                            <a:schemeClr val="tx1"/>
                          </a:solidFill>
                        </a:rPr>
                        <a:t>经济</a:t>
                      </a:r>
                      <a:endParaRPr lang="zh-CN" alt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spc="130" dirty="0">
                          <a:solidFill>
                            <a:srgbClr val="FF0000"/>
                          </a:solidFill>
                          <a:latin typeface="微软雅黑" panose="020B0503020204020204" charset="-122"/>
                          <a:ea typeface="微软雅黑" panose="020B0503020204020204" charset="-122"/>
                        </a:rPr>
                        <a:t>推行土地改革</a:t>
                      </a:r>
                      <a:r>
                        <a:rPr lang="zh-CN" altLang="en-US" sz="2400" b="1" spc="130" dirty="0">
                          <a:latin typeface="华文楷体" panose="02010600040101010101" pitchFamily="2" charset="-122"/>
                          <a:ea typeface="华文楷体" panose="02010600040101010101" pitchFamily="2" charset="-122"/>
                        </a:rPr>
                        <a:t>：在全国范围内分配土地；</a:t>
                      </a:r>
                      <a:r>
                        <a:rPr lang="zh-CN" altLang="en-US" sz="2400" b="1" spc="130" dirty="0">
                          <a:solidFill>
                            <a:srgbClr val="FF0000"/>
                          </a:solidFill>
                          <a:latin typeface="微软雅黑" panose="020B0503020204020204" charset="-122"/>
                          <a:ea typeface="微软雅黑" panose="020B0503020204020204" charset="-122"/>
                        </a:rPr>
                        <a:t>捍卫国家主权和资源</a:t>
                      </a:r>
                      <a:r>
                        <a:rPr lang="zh-CN" altLang="en-US" sz="2400" b="1" spc="130" dirty="0">
                          <a:latin typeface="华文楷体" panose="02010600040101010101" pitchFamily="2" charset="-122"/>
                          <a:ea typeface="华文楷体" panose="02010600040101010101" pitchFamily="2" charset="-122"/>
                        </a:rPr>
                        <a:t>：</a:t>
                      </a:r>
                      <a:r>
                        <a:rPr lang="zh-CN" altLang="en-US" sz="2400" b="1" i="0" kern="1200" dirty="0">
                          <a:solidFill>
                            <a:schemeClr val="tx1"/>
                          </a:solidFill>
                          <a:effectLst/>
                          <a:latin typeface="华文楷体" panose="02010600040101010101" pitchFamily="2" charset="-122"/>
                          <a:ea typeface="华文楷体" panose="02010600040101010101" pitchFamily="2" charset="-122"/>
                          <a:cs typeface="+mn-cs"/>
                        </a:rPr>
                        <a:t>把为外国垄断资本控制的企业全部收归国有（</a:t>
                      </a:r>
                      <a:r>
                        <a:rPr lang="zh-CN" altLang="en-US" sz="2400" b="1" i="0" kern="1200" dirty="0">
                          <a:solidFill>
                            <a:srgbClr val="FF0000"/>
                          </a:solidFill>
                          <a:effectLst/>
                          <a:latin typeface="微软雅黑" panose="020B0503020204020204" charset="-122"/>
                          <a:ea typeface="微软雅黑" panose="020B0503020204020204" charset="-122"/>
                          <a:cs typeface="+mn-cs"/>
                        </a:rPr>
                        <a:t>铁路、石油行业收回国有</a:t>
                      </a:r>
                      <a:r>
                        <a:rPr lang="zh-CN" altLang="en-US" sz="2400" b="1" i="0" kern="1200" dirty="0">
                          <a:solidFill>
                            <a:schemeClr val="tx1"/>
                          </a:solidFill>
                          <a:effectLst/>
                          <a:latin typeface="华文楷体" panose="02010600040101010101" pitchFamily="2" charset="-122"/>
                          <a:ea typeface="华文楷体" panose="02010600040101010101" pitchFamily="2" charset="-122"/>
                          <a:cs typeface="+mn-cs"/>
                        </a:rPr>
                        <a:t>），</a:t>
                      </a:r>
                      <a:r>
                        <a:rPr lang="zh-CN" altLang="en-US" sz="2400" b="1" spc="130" dirty="0">
                          <a:latin typeface="华文楷体" panose="02010600040101010101" pitchFamily="2" charset="-122"/>
                          <a:ea typeface="华文楷体" panose="02010600040101010101" pitchFamily="2" charset="-122"/>
                        </a:rPr>
                        <a:t>谋求民族经济的独立与发展。</a:t>
                      </a:r>
                      <a:endParaRPr lang="zh-CN" altLang="en-US" sz="2400" b="1" spc="130" dirty="0">
                        <a:latin typeface="华文楷体" panose="02010600040101010101" pitchFamily="2" charset="-122"/>
                        <a:ea typeface="华文楷体"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zh-CN" altLang="en-US" sz="2400" b="1" dirty="0">
                          <a:solidFill>
                            <a:schemeClr val="tx1"/>
                          </a:solidFill>
                        </a:rPr>
                        <a:t>文化</a:t>
                      </a:r>
                      <a:endParaRPr lang="zh-CN" altLang="en-US"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chemeClr val="tx1"/>
                          </a:solidFill>
                          <a:latin typeface="华文楷体" panose="02010600040101010101" pitchFamily="2" charset="-122"/>
                          <a:ea typeface="华文楷体" panose="02010600040101010101" pitchFamily="2" charset="-122"/>
                        </a:rPr>
                        <a:t>发展教育，扫除文盲；</a:t>
                      </a:r>
                      <a:r>
                        <a:rPr lang="zh-CN" altLang="en-US" sz="2400" b="1" spc="130" dirty="0">
                          <a:solidFill>
                            <a:srgbClr val="FF0000"/>
                          </a:solidFill>
                          <a:latin typeface="微软雅黑" panose="020B0503020204020204" charset="-122"/>
                          <a:ea typeface="微软雅黑" panose="020B0503020204020204" charset="-122"/>
                        </a:rPr>
                        <a:t>限制教会，</a:t>
                      </a:r>
                      <a:r>
                        <a:rPr lang="zh-CN" altLang="en-US" sz="2400" b="1" dirty="0">
                          <a:solidFill>
                            <a:schemeClr val="tx1"/>
                          </a:solidFill>
                          <a:latin typeface="华文楷体" panose="02010600040101010101" pitchFamily="2" charset="-122"/>
                          <a:ea typeface="华文楷体" panose="02010600040101010101" pitchFamily="2" charset="-122"/>
                        </a:rPr>
                        <a:t>清除宗教教育；</a:t>
                      </a:r>
                      <a:r>
                        <a:rPr lang="zh-CN" altLang="en-US" sz="2400" b="1" dirty="0">
                          <a:solidFill>
                            <a:srgbClr val="FF0000"/>
                          </a:solidFill>
                          <a:latin typeface="微软雅黑" panose="020B0503020204020204" charset="-122"/>
                          <a:ea typeface="微软雅黑" panose="020B0503020204020204" charset="-122"/>
                        </a:rPr>
                        <a:t>普及科学的世俗教育</a:t>
                      </a:r>
                      <a:r>
                        <a:rPr lang="zh-CN" altLang="en-US" sz="2400" b="1" dirty="0">
                          <a:solidFill>
                            <a:schemeClr val="tx1"/>
                          </a:solidFill>
                          <a:latin typeface="华文楷体" panose="02010600040101010101" pitchFamily="2" charset="-122"/>
                          <a:ea typeface="华文楷体" panose="02010600040101010101" pitchFamily="2" charset="-122"/>
                        </a:rPr>
                        <a:t>。</a:t>
                      </a:r>
                      <a:endParaRPr lang="en-US" altLang="zh-CN" sz="2400" b="1" dirty="0">
                        <a:solidFill>
                          <a:schemeClr val="tx1"/>
                        </a:solidFill>
                        <a:latin typeface="华文楷体" panose="02010600040101010101" pitchFamily="2" charset="-122"/>
                        <a:ea typeface="华文楷体" panose="02010600040101010101" pitchFamily="2"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145288" y="1863162"/>
            <a:ext cx="11755120" cy="2610586"/>
          </a:xfrm>
          <a:prstGeom prst="rect">
            <a:avLst/>
          </a:prstGeom>
          <a:solidFill>
            <a:schemeClr val="accent4">
              <a:lumMod val="20000"/>
              <a:lumOff val="80000"/>
            </a:schemeClr>
          </a:solidFill>
          <a:ln w="19050">
            <a:noFill/>
            <a:miter lim="800000"/>
          </a:ln>
        </p:spPr>
        <p:txBody>
          <a:bodyPr wrap="square" lIns="68580" tIns="34290" rIns="68580" bIns="34290">
            <a:spAutoFit/>
          </a:bodyPr>
          <a:lstStyle/>
          <a:p>
            <a:pPr fontAlgn="auto">
              <a:lnSpc>
                <a:spcPct val="120000"/>
              </a:lnSpc>
            </a:pP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a:t>
            </a:r>
            <a:r>
              <a:rPr lang="en-US" altLang="zh-CN"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1</a:t>
            </a: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）沉重</a:t>
            </a:r>
            <a:r>
              <a:rPr lang="zh-CN" altLang="en-US" sz="2800" b="1" dirty="0">
                <a:solidFill>
                  <a:srgbClr val="FF0000"/>
                </a:solidFill>
                <a:latin typeface="华文中宋" panose="02010600040101010101" pitchFamily="2" charset="-122"/>
                <a:ea typeface="华文中宋" panose="02010600040101010101" pitchFamily="2" charset="-122"/>
                <a:cs typeface="宋体" panose="02010600030101010101" pitchFamily="2" charset="-122"/>
              </a:rPr>
              <a:t>打击了帝国主义势力和封建大地产制</a:t>
            </a: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，促进资本主义经济发展，引领墨西哥走上现代化之路；</a:t>
            </a:r>
            <a:endPar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endParaRPr>
          </a:p>
          <a:p>
            <a:pPr fontAlgn="auto">
              <a:lnSpc>
                <a:spcPct val="120000"/>
              </a:lnSpc>
            </a:pP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a:t>
            </a:r>
            <a:r>
              <a:rPr lang="en-US" altLang="zh-CN"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2</a:t>
            </a: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a:t>
            </a:r>
            <a:r>
              <a:rPr lang="zh-CN" altLang="en-US" sz="2800" b="1" dirty="0">
                <a:solidFill>
                  <a:srgbClr val="FF0000"/>
                </a:solidFill>
                <a:latin typeface="华文中宋" panose="02010600040101010101" pitchFamily="2" charset="-122"/>
                <a:ea typeface="华文中宋" panose="02010600040101010101" pitchFamily="2" charset="-122"/>
                <a:cs typeface="宋体" panose="02010600030101010101" pitchFamily="2" charset="-122"/>
              </a:rPr>
              <a:t>维护了宪法精神，有利于</a:t>
            </a: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墨西哥的政治民主化，</a:t>
            </a:r>
            <a:r>
              <a:rPr lang="zh-CN" altLang="en-US" sz="2800" b="1" kern="100" dirty="0">
                <a:solidFill>
                  <a:srgbClr val="002060"/>
                </a:solidFill>
                <a:latin typeface="华文中宋" panose="02010600040101010101" pitchFamily="2" charset="-122"/>
                <a:ea typeface="华文中宋" panose="02010600040101010101" pitchFamily="2" charset="-122"/>
                <a:cs typeface="宋体" panose="02010600030101010101" pitchFamily="2" charset="-122"/>
                <a:sym typeface="+mn-ea"/>
              </a:rPr>
              <a:t>维护</a:t>
            </a:r>
            <a:r>
              <a:rPr lang="zh-CN" altLang="zh-CN" sz="2800" b="1" kern="100" dirty="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政局稳定</a:t>
            </a:r>
            <a:r>
              <a:rPr lang="zh-CN" altLang="en-US" sz="2800" b="1" kern="100" dirty="0">
                <a:solidFill>
                  <a:srgbClr val="FF0000"/>
                </a:solidFill>
                <a:latin typeface="华文中宋" panose="02010600040101010101" pitchFamily="2" charset="-122"/>
                <a:ea typeface="华文中宋" panose="02010600040101010101" pitchFamily="2" charset="-122"/>
                <a:cs typeface="宋体" panose="02010600030101010101" pitchFamily="2" charset="-122"/>
                <a:sym typeface="+mn-ea"/>
              </a:rPr>
              <a:t>。</a:t>
            </a:r>
            <a:endParaRPr lang="en-US" altLang="zh-CN" sz="2800" b="1" kern="100" dirty="0">
              <a:solidFill>
                <a:srgbClr val="002060"/>
              </a:solidFill>
              <a:latin typeface="华文中宋" panose="02010600040101010101" pitchFamily="2" charset="-122"/>
              <a:ea typeface="华文中宋" panose="02010600040101010101" pitchFamily="2" charset="-122"/>
              <a:cs typeface="宋体" panose="02010600030101010101" pitchFamily="2" charset="-122"/>
              <a:sym typeface="+mn-ea"/>
            </a:endParaRPr>
          </a:p>
          <a:p>
            <a:pPr fontAlgn="auto">
              <a:lnSpc>
                <a:spcPct val="120000"/>
              </a:lnSpc>
            </a:pP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a:t>
            </a:r>
            <a:r>
              <a:rPr lang="en-US" altLang="zh-CN"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3</a:t>
            </a: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）维护了墨西哥的</a:t>
            </a:r>
            <a:r>
              <a:rPr lang="zh-CN" altLang="en-US" sz="2800" b="1" dirty="0">
                <a:solidFill>
                  <a:srgbClr val="FF0000"/>
                </a:solidFill>
                <a:latin typeface="华文中宋" panose="02010600040101010101" pitchFamily="2" charset="-122"/>
                <a:ea typeface="华文中宋" panose="02010600040101010101" pitchFamily="2" charset="-122"/>
                <a:cs typeface="宋体" panose="02010600030101010101" pitchFamily="2" charset="-122"/>
              </a:rPr>
              <a:t>国家独立和主权完整</a:t>
            </a:r>
            <a:r>
              <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rPr>
              <a:t>，为亚非拉各国人民反帝斗争提供了经验。</a:t>
            </a:r>
            <a:endParaRPr lang="zh-CN" altLang="en-US" sz="2800" b="1" dirty="0">
              <a:solidFill>
                <a:srgbClr val="002060"/>
              </a:solidFill>
              <a:latin typeface="华文中宋" panose="02010600040101010101" pitchFamily="2" charset="-122"/>
              <a:ea typeface="华文中宋" panose="02010600040101010101" pitchFamily="2" charset="-122"/>
              <a:cs typeface="宋体" panose="02010600030101010101" pitchFamily="2" charset="-122"/>
            </a:endParaRPr>
          </a:p>
        </p:txBody>
      </p:sp>
      <p:sp>
        <p:nvSpPr>
          <p:cNvPr id="4" name="文本框 3"/>
          <p:cNvSpPr txBox="1"/>
          <p:nvPr/>
        </p:nvSpPr>
        <p:spPr>
          <a:xfrm>
            <a:off x="145288" y="1245643"/>
            <a:ext cx="4672584" cy="523220"/>
          </a:xfrm>
          <a:prstGeom prst="rect">
            <a:avLst/>
          </a:prstGeom>
          <a:solidFill>
            <a:srgbClr val="FF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2800" b="1" kern="1200" dirty="0">
                <a:solidFill>
                  <a:srgbClr val="FF0000"/>
                </a:solidFill>
                <a:latin typeface="微软雅黑" panose="020B0503020204020204" charset="-122"/>
                <a:ea typeface="微软雅黑" panose="020B0503020204020204" charset="-122"/>
              </a:rPr>
              <a:t>3.</a:t>
            </a:r>
            <a:r>
              <a:rPr lang="zh-CN" altLang="en-US" sz="2800" b="1" kern="1200" dirty="0">
                <a:solidFill>
                  <a:srgbClr val="FF0000"/>
                </a:solidFill>
                <a:latin typeface="微软雅黑" panose="020B0503020204020204" charset="-122"/>
                <a:ea typeface="微软雅黑" panose="020B0503020204020204" charset="-122"/>
              </a:rPr>
              <a:t>墨西哥卡德纳斯</a:t>
            </a:r>
            <a:r>
              <a:rPr lang="zh-CN" altLang="en-US" sz="2800" b="1" dirty="0">
                <a:solidFill>
                  <a:srgbClr val="FF0000"/>
                </a:solidFill>
                <a:latin typeface="微软雅黑" panose="020B0503020204020204" charset="-122"/>
                <a:ea typeface="微软雅黑" panose="020B0503020204020204" charset="-122"/>
              </a:rPr>
              <a:t>改革影响</a:t>
            </a:r>
            <a:endParaRPr lang="zh-CN" altLang="en-US" sz="2800" b="1" kern="1200" dirty="0">
              <a:solidFill>
                <a:srgbClr val="FF0000"/>
              </a:solidFill>
              <a:latin typeface="微软雅黑" panose="020B0503020204020204" charset="-122"/>
              <a:ea typeface="微软雅黑" panose="020B0503020204020204" charset="-122"/>
            </a:endParaRPr>
          </a:p>
        </p:txBody>
      </p:sp>
      <p:sp>
        <p:nvSpPr>
          <p:cNvPr id="7" name="文本框 6"/>
          <p:cNvSpPr txBox="1"/>
          <p:nvPr/>
        </p:nvSpPr>
        <p:spPr>
          <a:xfrm>
            <a:off x="-110736" y="649184"/>
            <a:ext cx="8477496" cy="523220"/>
          </a:xfrm>
          <a:prstGeom prst="rect">
            <a:avLst/>
          </a:prstGeom>
          <a:noFill/>
        </p:spPr>
        <p:txBody>
          <a:bodyPr wrap="square" rtlCol="0">
            <a:spAutoFit/>
          </a:bodyPr>
          <a:lstStyle/>
          <a:p>
            <a:r>
              <a:rPr lang="zh-CN" altLang="en-US" sz="2800" b="1" dirty="0">
                <a:solidFill>
                  <a:srgbClr val="0000C8"/>
                </a:solidFill>
                <a:latin typeface="微软雅黑" panose="020B0503020204020204" charset="-122"/>
                <a:ea typeface="微软雅黑" panose="020B0503020204020204" charset="-122"/>
              </a:rPr>
              <a:t>（二）墨西哥</a:t>
            </a:r>
            <a:r>
              <a:rPr lang="zh-CN" altLang="en-US" sz="2800" b="1" dirty="0">
                <a:solidFill>
                  <a:srgbClr val="0000C8"/>
                </a:solidFill>
                <a:latin typeface="微软雅黑" panose="020B0503020204020204" charset="-122"/>
                <a:ea typeface="微软雅黑" panose="020B0503020204020204" charset="-122"/>
                <a:sym typeface="+mn-ea"/>
              </a:rPr>
              <a:t>卡德纳斯改革（</a:t>
            </a:r>
            <a:r>
              <a:rPr lang="en-US" altLang="zh-CN" sz="2800" b="1" dirty="0">
                <a:solidFill>
                  <a:srgbClr val="0000C8"/>
                </a:solidFill>
                <a:latin typeface="微软雅黑" panose="020B0503020204020204" charset="-122"/>
                <a:ea typeface="微软雅黑" panose="020B0503020204020204" charset="-122"/>
                <a:sym typeface="+mn-ea"/>
              </a:rPr>
              <a:t>1934-1940</a:t>
            </a:r>
            <a:r>
              <a:rPr lang="zh-CN" altLang="en-US" sz="2800" b="1" dirty="0">
                <a:solidFill>
                  <a:srgbClr val="0000C8"/>
                </a:solidFill>
                <a:latin typeface="微软雅黑" panose="020B0503020204020204" charset="-122"/>
                <a:ea typeface="微软雅黑" panose="020B0503020204020204" charset="-122"/>
                <a:sym typeface="+mn-ea"/>
              </a:rPr>
              <a:t>）</a:t>
            </a:r>
            <a:endParaRPr lang="zh-CN" altLang="en-US" sz="2800" b="1" dirty="0">
              <a:solidFill>
                <a:srgbClr val="0000C8"/>
              </a:solidFill>
              <a:latin typeface="微软雅黑" panose="020B0503020204020204" charset="-122"/>
              <a:ea typeface="微软雅黑" panose="020B0503020204020204" charset="-122"/>
              <a:sym typeface="+mn-ea"/>
            </a:endParaRPr>
          </a:p>
        </p:txBody>
      </p:sp>
      <p:sp>
        <p:nvSpPr>
          <p:cNvPr id="8" name="五边形 12"/>
          <p:cNvSpPr/>
          <p:nvPr/>
        </p:nvSpPr>
        <p:spPr>
          <a:xfrm>
            <a:off x="-1" y="0"/>
            <a:ext cx="9117367" cy="575945"/>
          </a:xfrm>
          <a:prstGeom prst="homePlate">
            <a:avLst/>
          </a:prstGeom>
          <a:solidFill>
            <a:srgbClr val="7030A0"/>
          </a:solidFill>
          <a:ln>
            <a:solidFill>
              <a:srgbClr val="58069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三、拉美：独立后再启程（民族民主革命与改革）</a:t>
            </a:r>
            <a:endParaRPr lang="zh-CN" altLang="en-US" sz="3200" b="1" dirty="0">
              <a:latin typeface="微软雅黑" panose="020B0503020204020204" charset="-122"/>
              <a:ea typeface="微软雅黑" panose="020B0503020204020204" charset="-122"/>
            </a:endParaRPr>
          </a:p>
        </p:txBody>
      </p:sp>
      <p:sp>
        <p:nvSpPr>
          <p:cNvPr id="10" name="文本框 9"/>
          <p:cNvSpPr txBox="1"/>
          <p:nvPr/>
        </p:nvSpPr>
        <p:spPr>
          <a:xfrm>
            <a:off x="1465737" y="4662640"/>
            <a:ext cx="7981672" cy="584775"/>
          </a:xfrm>
          <a:prstGeom prst="rect">
            <a:avLst/>
          </a:prstGeom>
          <a:noFill/>
        </p:spPr>
        <p:txBody>
          <a:bodyPr wrap="none" rtlCol="0">
            <a:spAutoFit/>
          </a:bodyPr>
          <a:lstStyle/>
          <a:p>
            <a:pPr algn="l"/>
            <a:r>
              <a:rPr lang="zh-CN" sz="3200" b="1" dirty="0">
                <a:highlight>
                  <a:srgbClr val="FFFF00"/>
                </a:highlight>
                <a:latin typeface="微软雅黑" panose="020B0503020204020204" charset="-122"/>
                <a:ea typeface="微软雅黑" panose="020B0503020204020204" charset="-122"/>
                <a:cs typeface="宋体" panose="02010600030101010101" pitchFamily="2" charset="-122"/>
                <a:sym typeface="+mn-ea"/>
              </a:rPr>
              <a:t>性质</a:t>
            </a:r>
            <a:r>
              <a:rPr lang="zh-CN" altLang="en-US" sz="3200" b="1" dirty="0">
                <a:highlight>
                  <a:srgbClr val="FFFF00"/>
                </a:highlight>
                <a:latin typeface="微软雅黑" panose="020B0503020204020204" charset="-122"/>
                <a:ea typeface="微软雅黑" panose="020B0503020204020204" charset="-122"/>
                <a:cs typeface="宋体" panose="02010600030101010101" pitchFamily="2" charset="-122"/>
                <a:sym typeface="+mn-ea"/>
              </a:rPr>
              <a:t>：</a:t>
            </a:r>
            <a:r>
              <a:rPr lang="zh-CN" sz="3200" b="1" dirty="0">
                <a:highlight>
                  <a:srgbClr val="FFFF00"/>
                </a:highlight>
                <a:latin typeface="微软雅黑" panose="020B0503020204020204" charset="-122"/>
                <a:ea typeface="微软雅黑" panose="020B0503020204020204" charset="-122"/>
                <a:cs typeface="宋体" panose="02010600030101010101" pitchFamily="2" charset="-122"/>
                <a:sym typeface="+mn-ea"/>
              </a:rPr>
              <a:t>一次反帝反封建的资产阶级民主改革</a:t>
            </a:r>
            <a:endParaRPr lang="zh-CN" altLang="en-US" sz="3200" b="1" dirty="0">
              <a:highlight>
                <a:srgbClr val="FFFF00"/>
              </a:highlight>
              <a:latin typeface="微软雅黑" panose="020B0503020204020204" charset="-122"/>
              <a:ea typeface="微软雅黑" panose="020B0503020204020204"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build="allAtOnce"/>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8794" y="1784137"/>
            <a:ext cx="11158848" cy="1693701"/>
            <a:chOff x="268288" y="1766451"/>
            <a:chExt cx="11158848" cy="1693701"/>
          </a:xfrm>
        </p:grpSpPr>
        <p:grpSp>
          <p:nvGrpSpPr>
            <p:cNvPr id="5" name="组合 4"/>
            <p:cNvGrpSpPr/>
            <p:nvPr/>
          </p:nvGrpSpPr>
          <p:grpSpPr bwMode="auto">
            <a:xfrm>
              <a:off x="5099050" y="1766452"/>
              <a:ext cx="1284288" cy="1628965"/>
              <a:chOff x="595" y="1059"/>
              <a:chExt cx="4046" cy="4186"/>
            </a:xfrm>
          </p:grpSpPr>
          <p:pic>
            <p:nvPicPr>
              <p:cNvPr id="34" name="图片 6"/>
              <p:cNvPicPr>
                <a:picLocks noChangeAspect="1" noChangeArrowheads="1"/>
              </p:cNvPicPr>
              <p:nvPr/>
            </p:nvPicPr>
            <p:blipFill>
              <a:blip r:embed="rId1" cstate="print"/>
              <a:srcRect l="23793" t="31866" r="56648" b="24252"/>
              <a:stretch>
                <a:fillRect/>
              </a:stretch>
            </p:blipFill>
            <p:spPr bwMode="auto">
              <a:xfrm>
                <a:off x="753" y="1059"/>
                <a:ext cx="2502" cy="3158"/>
              </a:xfrm>
              <a:prstGeom prst="rect">
                <a:avLst/>
              </a:prstGeom>
              <a:noFill/>
              <a:ln w="9525">
                <a:noFill/>
                <a:miter lim="800000"/>
                <a:headEnd/>
                <a:tailEnd/>
              </a:ln>
            </p:spPr>
          </p:pic>
          <p:sp>
            <p:nvSpPr>
              <p:cNvPr id="35" name="文本框 1"/>
              <p:cNvSpPr txBox="1">
                <a:spLocks noChangeArrowheads="1"/>
              </p:cNvSpPr>
              <p:nvPr/>
            </p:nvSpPr>
            <p:spPr bwMode="auto">
              <a:xfrm>
                <a:off x="595" y="4217"/>
                <a:ext cx="4046" cy="1028"/>
              </a:xfrm>
              <a:prstGeom prst="rect">
                <a:avLst/>
              </a:prstGeom>
              <a:noFill/>
              <a:ln w="9525">
                <a:noFill/>
                <a:miter lim="800000"/>
              </a:ln>
            </p:spPr>
            <p:txBody>
              <a:bodyPr>
                <a:spAutoFit/>
              </a:bodyPr>
              <a:lstStyle/>
              <a:p>
                <a:r>
                  <a:rPr lang="zh-CN" altLang="en-US" sz="2000" b="1">
                    <a:solidFill>
                      <a:srgbClr val="002060"/>
                    </a:solidFill>
                  </a:rPr>
                  <a:t>扎格鲁尔</a:t>
                </a:r>
                <a:endParaRPr lang="zh-CN" altLang="en-US" sz="2000" b="1">
                  <a:solidFill>
                    <a:srgbClr val="002060"/>
                  </a:solidFill>
                </a:endParaRPr>
              </a:p>
            </p:txBody>
          </p:sp>
        </p:grpSp>
        <p:grpSp>
          <p:nvGrpSpPr>
            <p:cNvPr id="8" name="组合 8"/>
            <p:cNvGrpSpPr/>
            <p:nvPr/>
          </p:nvGrpSpPr>
          <p:grpSpPr bwMode="auto">
            <a:xfrm>
              <a:off x="10119036" y="1766452"/>
              <a:ext cx="1308100" cy="1609481"/>
              <a:chOff x="9195" y="1746"/>
              <a:chExt cx="3801" cy="5381"/>
            </a:xfrm>
          </p:grpSpPr>
          <p:pic>
            <p:nvPicPr>
              <p:cNvPr id="32" name="图片 6" descr="u=261316813,52038793&amp;fm=15&amp;gp=0[1]"/>
              <p:cNvPicPr>
                <a:picLocks noChangeAspect="1" noChangeArrowheads="1"/>
              </p:cNvPicPr>
              <p:nvPr/>
            </p:nvPicPr>
            <p:blipFill>
              <a:blip r:embed="rId2" cstate="print"/>
              <a:srcRect/>
              <a:stretch>
                <a:fillRect/>
              </a:stretch>
            </p:blipFill>
            <p:spPr bwMode="auto">
              <a:xfrm>
                <a:off x="9844" y="1746"/>
                <a:ext cx="2089" cy="3884"/>
              </a:xfrm>
              <a:prstGeom prst="rect">
                <a:avLst/>
              </a:prstGeom>
              <a:noFill/>
              <a:ln w="9525">
                <a:noFill/>
                <a:miter lim="800000"/>
                <a:headEnd/>
                <a:tailEnd/>
              </a:ln>
            </p:spPr>
          </p:pic>
          <p:sp>
            <p:nvSpPr>
              <p:cNvPr id="33" name="文本框 7"/>
              <p:cNvSpPr txBox="1">
                <a:spLocks noChangeArrowheads="1"/>
              </p:cNvSpPr>
              <p:nvPr/>
            </p:nvSpPr>
            <p:spPr bwMode="auto">
              <a:xfrm>
                <a:off x="9195" y="5789"/>
                <a:ext cx="3801" cy="1338"/>
              </a:xfrm>
              <a:prstGeom prst="rect">
                <a:avLst/>
              </a:prstGeom>
              <a:noFill/>
              <a:ln w="9525">
                <a:noFill/>
                <a:miter lim="800000"/>
              </a:ln>
            </p:spPr>
            <p:txBody>
              <a:bodyPr>
                <a:spAutoFit/>
              </a:bodyPr>
              <a:lstStyle/>
              <a:p>
                <a:r>
                  <a:rPr lang="zh-CN" altLang="en-US" sz="2000" b="1" dirty="0">
                    <a:solidFill>
                      <a:srgbClr val="002060"/>
                    </a:solidFill>
                  </a:rPr>
                  <a:t>卡德纳斯</a:t>
                </a:r>
                <a:endParaRPr lang="zh-CN" altLang="en-US" sz="2000" b="1" dirty="0">
                  <a:solidFill>
                    <a:srgbClr val="002060"/>
                  </a:solidFill>
                </a:endParaRPr>
              </a:p>
            </p:txBody>
          </p:sp>
        </p:grpSp>
        <p:grpSp>
          <p:nvGrpSpPr>
            <p:cNvPr id="9" name="组合 11"/>
            <p:cNvGrpSpPr/>
            <p:nvPr/>
          </p:nvGrpSpPr>
          <p:grpSpPr bwMode="auto">
            <a:xfrm>
              <a:off x="8926512" y="1766452"/>
              <a:ext cx="1076218" cy="1632042"/>
              <a:chOff x="12137" y="1059"/>
              <a:chExt cx="3177" cy="4451"/>
            </a:xfrm>
          </p:grpSpPr>
          <p:pic>
            <p:nvPicPr>
              <p:cNvPr id="30" name="图片 9"/>
              <p:cNvPicPr>
                <a:picLocks noChangeAspect="1" noChangeArrowheads="1"/>
              </p:cNvPicPr>
              <p:nvPr/>
            </p:nvPicPr>
            <p:blipFill>
              <a:blip r:embed="rId3" cstate="print"/>
              <a:srcRect l="63495" t="38629" r="16978" b="21786"/>
              <a:stretch>
                <a:fillRect/>
              </a:stretch>
            </p:blipFill>
            <p:spPr bwMode="auto">
              <a:xfrm>
                <a:off x="12137" y="1059"/>
                <a:ext cx="2768" cy="3337"/>
              </a:xfrm>
              <a:prstGeom prst="rect">
                <a:avLst/>
              </a:prstGeom>
              <a:noFill/>
              <a:ln w="9525">
                <a:noFill/>
                <a:miter lim="800000"/>
                <a:headEnd/>
                <a:tailEnd/>
              </a:ln>
            </p:spPr>
          </p:pic>
          <p:sp>
            <p:nvSpPr>
              <p:cNvPr id="31" name="文本框 10"/>
              <p:cNvSpPr txBox="1">
                <a:spLocks noChangeArrowheads="1"/>
              </p:cNvSpPr>
              <p:nvPr/>
            </p:nvSpPr>
            <p:spPr bwMode="auto">
              <a:xfrm>
                <a:off x="12452" y="4419"/>
                <a:ext cx="2862" cy="1091"/>
              </a:xfrm>
              <a:prstGeom prst="rect">
                <a:avLst/>
              </a:prstGeom>
              <a:noFill/>
              <a:ln w="9525">
                <a:noFill/>
                <a:miter lim="800000"/>
              </a:ln>
            </p:spPr>
            <p:txBody>
              <a:bodyPr wrap="square">
                <a:spAutoFit/>
              </a:bodyPr>
              <a:lstStyle/>
              <a:p>
                <a:r>
                  <a:rPr lang="zh-CN" altLang="en-US" sz="2000" b="1" dirty="0">
                    <a:solidFill>
                      <a:srgbClr val="002060"/>
                    </a:solidFill>
                  </a:rPr>
                  <a:t>桑地诺</a:t>
                </a:r>
                <a:endParaRPr lang="zh-CN" altLang="en-US" sz="2000" b="1" dirty="0">
                  <a:solidFill>
                    <a:srgbClr val="002060"/>
                  </a:solidFill>
                </a:endParaRPr>
              </a:p>
            </p:txBody>
          </p:sp>
        </p:grpSp>
        <p:grpSp>
          <p:nvGrpSpPr>
            <p:cNvPr id="12" name="组合 14"/>
            <p:cNvGrpSpPr/>
            <p:nvPr/>
          </p:nvGrpSpPr>
          <p:grpSpPr bwMode="auto">
            <a:xfrm>
              <a:off x="7429500" y="1766452"/>
              <a:ext cx="2087563" cy="1607044"/>
              <a:chOff x="14905" y="1040"/>
              <a:chExt cx="6306" cy="4246"/>
            </a:xfrm>
          </p:grpSpPr>
          <p:pic>
            <p:nvPicPr>
              <p:cNvPr id="28" name="图片 12" descr="u=2621971754,4023045981&amp;fm=26&amp;gp=0[1]"/>
              <p:cNvPicPr>
                <a:picLocks noChangeAspect="1" noChangeArrowheads="1"/>
              </p:cNvPicPr>
              <p:nvPr/>
            </p:nvPicPr>
            <p:blipFill>
              <a:blip r:embed="rId4" cstate="print"/>
              <a:srcRect/>
              <a:stretch>
                <a:fillRect/>
              </a:stretch>
            </p:blipFill>
            <p:spPr bwMode="auto">
              <a:xfrm>
                <a:off x="15796" y="1040"/>
                <a:ext cx="2084" cy="3194"/>
              </a:xfrm>
              <a:prstGeom prst="rect">
                <a:avLst/>
              </a:prstGeom>
              <a:noFill/>
              <a:ln w="9525">
                <a:noFill/>
                <a:miter lim="800000"/>
                <a:headEnd/>
                <a:tailEnd/>
              </a:ln>
            </p:spPr>
          </p:pic>
          <p:sp>
            <p:nvSpPr>
              <p:cNvPr id="29" name="文本框 13"/>
              <p:cNvSpPr txBox="1">
                <a:spLocks noChangeArrowheads="1"/>
              </p:cNvSpPr>
              <p:nvPr/>
            </p:nvSpPr>
            <p:spPr bwMode="auto">
              <a:xfrm>
                <a:off x="14905" y="4392"/>
                <a:ext cx="6306" cy="894"/>
              </a:xfrm>
              <a:prstGeom prst="rect">
                <a:avLst/>
              </a:prstGeom>
              <a:noFill/>
              <a:ln w="9525">
                <a:noFill/>
                <a:miter lim="800000"/>
              </a:ln>
            </p:spPr>
            <p:txBody>
              <a:bodyPr>
                <a:spAutoFit/>
              </a:bodyPr>
              <a:lstStyle/>
              <a:p>
                <a:r>
                  <a:rPr lang="zh-CN" altLang="en-US" sz="1600" b="1" dirty="0">
                    <a:solidFill>
                      <a:srgbClr val="002060"/>
                    </a:solidFill>
                  </a:rPr>
                  <a:t>海尔</a:t>
                </a:r>
                <a:r>
                  <a:rPr lang="zh-CN" altLang="en-US" sz="1600" b="1" dirty="0">
                    <a:solidFill>
                      <a:srgbClr val="002060"/>
                    </a:solidFill>
                    <a:latin typeface="Arial" panose="020B0604020202020204" pitchFamily="34" charset="0"/>
                  </a:rPr>
                  <a:t>∙</a:t>
                </a:r>
                <a:r>
                  <a:rPr lang="zh-CN" altLang="en-US" sz="1600" b="1" dirty="0">
                    <a:solidFill>
                      <a:srgbClr val="002060"/>
                    </a:solidFill>
                  </a:rPr>
                  <a:t>塞拉西一世</a:t>
                </a:r>
                <a:endParaRPr lang="zh-CN" altLang="en-US" sz="1600" b="1" dirty="0">
                  <a:solidFill>
                    <a:srgbClr val="002060"/>
                  </a:solidFill>
                </a:endParaRPr>
              </a:p>
            </p:txBody>
          </p:sp>
        </p:grpSp>
        <p:grpSp>
          <p:nvGrpSpPr>
            <p:cNvPr id="13" name="组合 3"/>
            <p:cNvGrpSpPr/>
            <p:nvPr/>
          </p:nvGrpSpPr>
          <p:grpSpPr bwMode="auto">
            <a:xfrm>
              <a:off x="1377949" y="1766452"/>
              <a:ext cx="957778" cy="1661197"/>
              <a:chOff x="4624" y="1040"/>
              <a:chExt cx="2594" cy="4121"/>
            </a:xfrm>
          </p:grpSpPr>
          <p:pic>
            <p:nvPicPr>
              <p:cNvPr id="26" name="图片 1" descr="u=1231064306,2262991754&amp;fm=179&amp;app=42&amp;f=JPEG[1]"/>
              <p:cNvPicPr>
                <a:picLocks noChangeAspect="1" noChangeArrowheads="1"/>
              </p:cNvPicPr>
              <p:nvPr/>
            </p:nvPicPr>
            <p:blipFill>
              <a:blip r:embed="rId5" cstate="print"/>
              <a:srcRect/>
              <a:stretch>
                <a:fillRect/>
              </a:stretch>
            </p:blipFill>
            <p:spPr bwMode="auto">
              <a:xfrm>
                <a:off x="4624" y="1040"/>
                <a:ext cx="2420" cy="3096"/>
              </a:xfrm>
              <a:prstGeom prst="rect">
                <a:avLst/>
              </a:prstGeom>
              <a:noFill/>
              <a:ln w="9525">
                <a:noFill/>
                <a:miter lim="800000"/>
                <a:headEnd/>
                <a:tailEnd/>
              </a:ln>
            </p:spPr>
          </p:pic>
          <p:sp>
            <p:nvSpPr>
              <p:cNvPr id="27" name="文本框 2"/>
              <p:cNvSpPr txBox="1">
                <a:spLocks noChangeArrowheads="1"/>
              </p:cNvSpPr>
              <p:nvPr/>
            </p:nvSpPr>
            <p:spPr bwMode="auto">
              <a:xfrm>
                <a:off x="4923" y="4168"/>
                <a:ext cx="2295" cy="993"/>
              </a:xfrm>
              <a:prstGeom prst="rect">
                <a:avLst/>
              </a:prstGeom>
              <a:noFill/>
              <a:ln w="9525">
                <a:noFill/>
                <a:miter lim="800000"/>
              </a:ln>
            </p:spPr>
            <p:txBody>
              <a:bodyPr>
                <a:spAutoFit/>
              </a:bodyPr>
              <a:lstStyle/>
              <a:p>
                <a:r>
                  <a:rPr lang="zh-CN" altLang="en-US" sz="2000" b="1" dirty="0">
                    <a:solidFill>
                      <a:srgbClr val="002060"/>
                    </a:solidFill>
                  </a:rPr>
                  <a:t>甘地</a:t>
                </a:r>
                <a:endParaRPr lang="zh-CN" altLang="en-US" sz="2000" b="1" dirty="0">
                  <a:solidFill>
                    <a:srgbClr val="002060"/>
                  </a:solidFill>
                </a:endParaRPr>
              </a:p>
            </p:txBody>
          </p:sp>
        </p:grpSp>
        <p:grpSp>
          <p:nvGrpSpPr>
            <p:cNvPr id="14" name="组合 6"/>
            <p:cNvGrpSpPr/>
            <p:nvPr/>
          </p:nvGrpSpPr>
          <p:grpSpPr bwMode="auto">
            <a:xfrm>
              <a:off x="268288" y="1766451"/>
              <a:ext cx="1043284" cy="1693701"/>
              <a:chOff x="472" y="6190"/>
              <a:chExt cx="2944" cy="4679"/>
            </a:xfrm>
          </p:grpSpPr>
          <p:pic>
            <p:nvPicPr>
              <p:cNvPr id="24" name="图片 4" descr="u=3613764525,1886674264&amp;fm=58&amp;bpow=420&amp;bpoh=600[1]"/>
              <p:cNvPicPr>
                <a:picLocks noChangeAspect="1" noChangeArrowheads="1"/>
              </p:cNvPicPr>
              <p:nvPr/>
            </p:nvPicPr>
            <p:blipFill>
              <a:blip r:embed="rId6" cstate="print"/>
              <a:srcRect/>
              <a:stretch>
                <a:fillRect/>
              </a:stretch>
            </p:blipFill>
            <p:spPr bwMode="auto">
              <a:xfrm>
                <a:off x="472" y="6190"/>
                <a:ext cx="2420" cy="3346"/>
              </a:xfrm>
              <a:prstGeom prst="rect">
                <a:avLst/>
              </a:prstGeom>
              <a:noFill/>
              <a:ln w="9525">
                <a:noFill/>
                <a:miter lim="800000"/>
                <a:headEnd/>
                <a:tailEnd/>
              </a:ln>
            </p:spPr>
          </p:pic>
          <p:sp>
            <p:nvSpPr>
              <p:cNvPr id="25" name="文本框 5"/>
              <p:cNvSpPr txBox="1">
                <a:spLocks noChangeArrowheads="1"/>
              </p:cNvSpPr>
              <p:nvPr/>
            </p:nvSpPr>
            <p:spPr bwMode="auto">
              <a:xfrm>
                <a:off x="560" y="9764"/>
                <a:ext cx="2856" cy="1105"/>
              </a:xfrm>
              <a:prstGeom prst="rect">
                <a:avLst/>
              </a:prstGeom>
              <a:noFill/>
              <a:ln w="9525">
                <a:noFill/>
                <a:miter lim="800000"/>
              </a:ln>
            </p:spPr>
            <p:txBody>
              <a:bodyPr>
                <a:spAutoFit/>
              </a:bodyPr>
              <a:lstStyle/>
              <a:p>
                <a:r>
                  <a:rPr lang="zh-CN" altLang="en-US" sz="2000" b="1" dirty="0">
                    <a:solidFill>
                      <a:srgbClr val="002060"/>
                    </a:solidFill>
                  </a:rPr>
                  <a:t>苏加诺</a:t>
                </a:r>
                <a:endParaRPr lang="zh-CN" altLang="en-US" sz="2000" b="1" dirty="0">
                  <a:solidFill>
                    <a:srgbClr val="002060"/>
                  </a:solidFill>
                </a:endParaRPr>
              </a:p>
            </p:txBody>
          </p:sp>
        </p:grpSp>
        <p:grpSp>
          <p:nvGrpSpPr>
            <p:cNvPr id="15" name="组合 9"/>
            <p:cNvGrpSpPr/>
            <p:nvPr/>
          </p:nvGrpSpPr>
          <p:grpSpPr bwMode="auto">
            <a:xfrm>
              <a:off x="6321425" y="1766452"/>
              <a:ext cx="970632" cy="1644028"/>
              <a:chOff x="4107" y="6033"/>
              <a:chExt cx="3705" cy="4859"/>
            </a:xfrm>
          </p:grpSpPr>
          <p:pic>
            <p:nvPicPr>
              <p:cNvPr id="22" name="图片 7" descr="8b82b9014a90f603347117483912b31bb151edf8[1]"/>
              <p:cNvPicPr>
                <a:picLocks noChangeAspect="1" noChangeArrowheads="1"/>
              </p:cNvPicPr>
              <p:nvPr/>
            </p:nvPicPr>
            <p:blipFill>
              <a:blip r:embed="rId7" cstate="print"/>
              <a:srcRect/>
              <a:stretch>
                <a:fillRect/>
              </a:stretch>
            </p:blipFill>
            <p:spPr bwMode="auto">
              <a:xfrm>
                <a:off x="4509" y="6033"/>
                <a:ext cx="2650" cy="3219"/>
              </a:xfrm>
              <a:prstGeom prst="rect">
                <a:avLst/>
              </a:prstGeom>
              <a:noFill/>
              <a:ln w="9525">
                <a:noFill/>
                <a:miter lim="800000"/>
                <a:headEnd/>
                <a:tailEnd/>
              </a:ln>
            </p:spPr>
          </p:pic>
          <p:sp>
            <p:nvSpPr>
              <p:cNvPr id="23" name="文本框 8"/>
              <p:cNvSpPr txBox="1">
                <a:spLocks noChangeArrowheads="1"/>
              </p:cNvSpPr>
              <p:nvPr/>
            </p:nvSpPr>
            <p:spPr bwMode="auto">
              <a:xfrm>
                <a:off x="4107" y="9709"/>
                <a:ext cx="3705" cy="1183"/>
              </a:xfrm>
              <a:prstGeom prst="rect">
                <a:avLst/>
              </a:prstGeom>
              <a:noFill/>
              <a:ln w="9525">
                <a:noFill/>
                <a:miter lim="800000"/>
              </a:ln>
            </p:spPr>
            <p:txBody>
              <a:bodyPr wrap="square">
                <a:spAutoFit/>
              </a:bodyPr>
              <a:lstStyle/>
              <a:p>
                <a:r>
                  <a:rPr lang="zh-CN" altLang="en-US" sz="2000" b="1" dirty="0">
                    <a:solidFill>
                      <a:srgbClr val="002060"/>
                    </a:solidFill>
                  </a:rPr>
                  <a:t>凯里姆</a:t>
                </a:r>
                <a:endParaRPr lang="zh-CN" altLang="en-US" sz="2000" b="1" dirty="0">
                  <a:solidFill>
                    <a:srgbClr val="002060"/>
                  </a:solidFill>
                </a:endParaRPr>
              </a:p>
            </p:txBody>
          </p:sp>
        </p:grpSp>
        <p:grpSp>
          <p:nvGrpSpPr>
            <p:cNvPr id="16" name="组合 12"/>
            <p:cNvGrpSpPr/>
            <p:nvPr/>
          </p:nvGrpSpPr>
          <p:grpSpPr bwMode="auto">
            <a:xfrm>
              <a:off x="2687637" y="1766451"/>
              <a:ext cx="1146174" cy="1679186"/>
              <a:chOff x="12452" y="6190"/>
              <a:chExt cx="3610" cy="4297"/>
            </a:xfrm>
          </p:grpSpPr>
          <p:pic>
            <p:nvPicPr>
              <p:cNvPr id="20" name="图片 10" descr="u=2775399112,1792706046&amp;fm=58&amp;bpow=633&amp;bpoh=800[1]"/>
              <p:cNvPicPr>
                <a:picLocks noChangeAspect="1" noChangeArrowheads="1"/>
              </p:cNvPicPr>
              <p:nvPr/>
            </p:nvPicPr>
            <p:blipFill>
              <a:blip r:embed="rId8" cstate="print"/>
              <a:srcRect/>
              <a:stretch>
                <a:fillRect/>
              </a:stretch>
            </p:blipFill>
            <p:spPr bwMode="auto">
              <a:xfrm>
                <a:off x="12452" y="6190"/>
                <a:ext cx="2646" cy="3162"/>
              </a:xfrm>
              <a:prstGeom prst="rect">
                <a:avLst/>
              </a:prstGeom>
              <a:noFill/>
              <a:ln w="9525">
                <a:noFill/>
                <a:miter lim="800000"/>
                <a:headEnd/>
                <a:tailEnd/>
              </a:ln>
            </p:spPr>
          </p:pic>
          <p:sp>
            <p:nvSpPr>
              <p:cNvPr id="21" name="文本框 11"/>
              <p:cNvSpPr txBox="1">
                <a:spLocks noChangeArrowheads="1"/>
              </p:cNvSpPr>
              <p:nvPr/>
            </p:nvSpPr>
            <p:spPr bwMode="auto">
              <a:xfrm>
                <a:off x="12463" y="9463"/>
                <a:ext cx="3599" cy="1024"/>
              </a:xfrm>
              <a:prstGeom prst="rect">
                <a:avLst/>
              </a:prstGeom>
              <a:noFill/>
              <a:ln w="9525">
                <a:noFill/>
                <a:miter lim="800000"/>
              </a:ln>
            </p:spPr>
            <p:txBody>
              <a:bodyPr wrap="square">
                <a:spAutoFit/>
              </a:bodyPr>
              <a:lstStyle/>
              <a:p>
                <a:r>
                  <a:rPr lang="zh-CN" altLang="en-US" sz="2000" b="1" dirty="0">
                    <a:solidFill>
                      <a:srgbClr val="002060"/>
                    </a:solidFill>
                  </a:rPr>
                  <a:t>孙中山</a:t>
                </a:r>
                <a:endParaRPr lang="zh-CN" altLang="en-US" sz="2000" b="1" dirty="0">
                  <a:solidFill>
                    <a:srgbClr val="002060"/>
                  </a:solidFill>
                </a:endParaRPr>
              </a:p>
            </p:txBody>
          </p:sp>
        </p:grpSp>
        <p:grpSp>
          <p:nvGrpSpPr>
            <p:cNvPr id="17" name="组合 15"/>
            <p:cNvGrpSpPr/>
            <p:nvPr/>
          </p:nvGrpSpPr>
          <p:grpSpPr bwMode="auto">
            <a:xfrm>
              <a:off x="3910013" y="1766452"/>
              <a:ext cx="1085850" cy="1675509"/>
              <a:chOff x="13900" y="791"/>
              <a:chExt cx="3756" cy="4235"/>
            </a:xfrm>
          </p:grpSpPr>
          <p:pic>
            <p:nvPicPr>
              <p:cNvPr id="18" name="图片 13" descr="u=2765552765,3618344579&amp;fm=179&amp;app=42&amp;f=JPEG[1]"/>
              <p:cNvPicPr>
                <a:picLocks noChangeAspect="1" noChangeArrowheads="1"/>
              </p:cNvPicPr>
              <p:nvPr/>
            </p:nvPicPr>
            <p:blipFill>
              <a:blip r:embed="rId9" cstate="print"/>
              <a:srcRect/>
              <a:stretch>
                <a:fillRect/>
              </a:stretch>
            </p:blipFill>
            <p:spPr bwMode="auto">
              <a:xfrm>
                <a:off x="14204" y="791"/>
                <a:ext cx="2636" cy="3049"/>
              </a:xfrm>
              <a:prstGeom prst="rect">
                <a:avLst/>
              </a:prstGeom>
              <a:noFill/>
              <a:ln w="9525">
                <a:noFill/>
                <a:miter lim="800000"/>
                <a:headEnd/>
                <a:tailEnd/>
              </a:ln>
            </p:spPr>
          </p:pic>
          <p:sp>
            <p:nvSpPr>
              <p:cNvPr id="19" name="文本框 14"/>
              <p:cNvSpPr txBox="1">
                <a:spLocks noChangeArrowheads="1"/>
              </p:cNvSpPr>
              <p:nvPr/>
            </p:nvSpPr>
            <p:spPr bwMode="auto">
              <a:xfrm>
                <a:off x="13900" y="4015"/>
                <a:ext cx="3756" cy="1011"/>
              </a:xfrm>
              <a:prstGeom prst="rect">
                <a:avLst/>
              </a:prstGeom>
              <a:noFill/>
              <a:ln w="9525">
                <a:noFill/>
                <a:miter lim="800000"/>
              </a:ln>
            </p:spPr>
            <p:txBody>
              <a:bodyPr>
                <a:spAutoFit/>
              </a:bodyPr>
              <a:lstStyle/>
              <a:p>
                <a:r>
                  <a:rPr lang="zh-CN" altLang="en-US" sz="2000" b="1">
                    <a:solidFill>
                      <a:srgbClr val="002060"/>
                    </a:solidFill>
                  </a:rPr>
                  <a:t>毛泽东</a:t>
                </a:r>
                <a:endParaRPr lang="zh-CN" altLang="en-US" sz="2000" b="1">
                  <a:solidFill>
                    <a:srgbClr val="002060"/>
                  </a:solidFill>
                </a:endParaRPr>
              </a:p>
            </p:txBody>
          </p:sp>
        </p:grpSp>
      </p:grpSp>
      <p:grpSp>
        <p:nvGrpSpPr>
          <p:cNvPr id="36" name="组合 29"/>
          <p:cNvGrpSpPr/>
          <p:nvPr/>
        </p:nvGrpSpPr>
        <p:grpSpPr bwMode="auto">
          <a:xfrm>
            <a:off x="398783" y="3361918"/>
            <a:ext cx="11712575" cy="400116"/>
            <a:chOff x="188039" y="1907904"/>
            <a:chExt cx="11711135" cy="399518"/>
          </a:xfrm>
        </p:grpSpPr>
        <p:sp>
          <p:nvSpPr>
            <p:cNvPr id="37" name="文本框 17"/>
            <p:cNvSpPr txBox="1">
              <a:spLocks noChangeArrowheads="1"/>
            </p:cNvSpPr>
            <p:nvPr/>
          </p:nvSpPr>
          <p:spPr bwMode="auto">
            <a:xfrm>
              <a:off x="188039" y="1907910"/>
              <a:ext cx="1674811" cy="399512"/>
            </a:xfrm>
            <a:prstGeom prst="rect">
              <a:avLst/>
            </a:prstGeom>
            <a:noFill/>
            <a:ln w="9525">
              <a:noFill/>
              <a:miter lim="800000"/>
            </a:ln>
          </p:spPr>
          <p:txBody>
            <a:bodyPr>
              <a:spAutoFit/>
            </a:bodyPr>
            <a:lstStyle/>
            <a:p>
              <a:r>
                <a:rPr lang="zh-CN" altLang="en-US" sz="2000" b="1" dirty="0">
                  <a:solidFill>
                    <a:srgbClr val="0945A5"/>
                  </a:solidFill>
                  <a:latin typeface="黑体" panose="02010609060101010101" charset="-122"/>
                  <a:ea typeface="黑体" panose="02010609060101010101" charset="-122"/>
                </a:rPr>
                <a:t>资产阶级</a:t>
              </a:r>
              <a:endParaRPr lang="zh-CN" altLang="en-US" sz="2000" b="1" dirty="0">
                <a:solidFill>
                  <a:srgbClr val="0945A5"/>
                </a:solidFill>
                <a:latin typeface="黑体" panose="02010609060101010101" charset="-122"/>
                <a:ea typeface="黑体" panose="02010609060101010101" charset="-122"/>
              </a:endParaRPr>
            </a:p>
          </p:txBody>
        </p:sp>
        <p:sp>
          <p:nvSpPr>
            <p:cNvPr id="38" name="文本框 18"/>
            <p:cNvSpPr txBox="1">
              <a:spLocks noChangeArrowheads="1"/>
            </p:cNvSpPr>
            <p:nvPr/>
          </p:nvSpPr>
          <p:spPr bwMode="auto">
            <a:xfrm>
              <a:off x="1434276" y="1907909"/>
              <a:ext cx="1673225" cy="399512"/>
            </a:xfrm>
            <a:prstGeom prst="rect">
              <a:avLst/>
            </a:prstGeom>
            <a:noFill/>
            <a:ln w="9525">
              <a:noFill/>
              <a:miter lim="800000"/>
            </a:ln>
          </p:spPr>
          <p:txBody>
            <a:bodyPr>
              <a:spAutoFit/>
            </a:bodyPr>
            <a:lstStyle/>
            <a:p>
              <a:r>
                <a:rPr lang="zh-CN" altLang="en-US" sz="2000" b="1" dirty="0">
                  <a:solidFill>
                    <a:srgbClr val="0945A5"/>
                  </a:solidFill>
                  <a:latin typeface="黑体" panose="02010609060101010101" charset="-122"/>
                  <a:ea typeface="黑体" panose="02010609060101010101" charset="-122"/>
                </a:rPr>
                <a:t>资产阶级</a:t>
              </a:r>
              <a:endParaRPr lang="zh-CN" altLang="en-US" sz="2000" b="1" dirty="0">
                <a:solidFill>
                  <a:srgbClr val="0945A5"/>
                </a:solidFill>
                <a:latin typeface="黑体" panose="02010609060101010101" charset="-122"/>
                <a:ea typeface="黑体" panose="02010609060101010101" charset="-122"/>
              </a:endParaRPr>
            </a:p>
          </p:txBody>
        </p:sp>
        <p:sp>
          <p:nvSpPr>
            <p:cNvPr id="39" name="文本框 19"/>
            <p:cNvSpPr txBox="1">
              <a:spLocks noChangeArrowheads="1"/>
            </p:cNvSpPr>
            <p:nvPr/>
          </p:nvSpPr>
          <p:spPr bwMode="auto">
            <a:xfrm>
              <a:off x="2555228" y="1907909"/>
              <a:ext cx="1673225" cy="399512"/>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资产阶级</a:t>
              </a:r>
              <a:endParaRPr lang="zh-CN" altLang="en-US" sz="2000" b="1">
                <a:solidFill>
                  <a:srgbClr val="0945A5"/>
                </a:solidFill>
                <a:latin typeface="黑体" panose="02010609060101010101" charset="-122"/>
                <a:ea typeface="黑体" panose="02010609060101010101" charset="-122"/>
              </a:endParaRPr>
            </a:p>
          </p:txBody>
        </p:sp>
        <p:sp>
          <p:nvSpPr>
            <p:cNvPr id="40" name="文本框 20"/>
            <p:cNvSpPr txBox="1">
              <a:spLocks noChangeArrowheads="1"/>
            </p:cNvSpPr>
            <p:nvPr/>
          </p:nvSpPr>
          <p:spPr bwMode="auto">
            <a:xfrm>
              <a:off x="4962705" y="1907909"/>
              <a:ext cx="1673225" cy="399512"/>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资产阶级</a:t>
              </a:r>
              <a:endParaRPr lang="zh-CN" altLang="en-US" sz="2000" b="1">
                <a:solidFill>
                  <a:srgbClr val="0945A5"/>
                </a:solidFill>
                <a:latin typeface="黑体" panose="02010609060101010101" charset="-122"/>
                <a:ea typeface="黑体" panose="02010609060101010101" charset="-122"/>
              </a:endParaRPr>
            </a:p>
          </p:txBody>
        </p:sp>
        <p:sp>
          <p:nvSpPr>
            <p:cNvPr id="41" name="文本框 21"/>
            <p:cNvSpPr txBox="1">
              <a:spLocks noChangeArrowheads="1"/>
            </p:cNvSpPr>
            <p:nvPr/>
          </p:nvSpPr>
          <p:spPr bwMode="auto">
            <a:xfrm>
              <a:off x="8926919" y="1907905"/>
              <a:ext cx="1285470" cy="399512"/>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资产阶级</a:t>
              </a:r>
              <a:endParaRPr lang="zh-CN" altLang="en-US" sz="2000" b="1">
                <a:solidFill>
                  <a:srgbClr val="0945A5"/>
                </a:solidFill>
                <a:latin typeface="黑体" panose="02010609060101010101" charset="-122"/>
                <a:ea typeface="黑体" panose="02010609060101010101" charset="-122"/>
              </a:endParaRPr>
            </a:p>
          </p:txBody>
        </p:sp>
        <p:sp>
          <p:nvSpPr>
            <p:cNvPr id="42" name="文本框 22"/>
            <p:cNvSpPr txBox="1">
              <a:spLocks noChangeArrowheads="1"/>
            </p:cNvSpPr>
            <p:nvPr/>
          </p:nvSpPr>
          <p:spPr bwMode="auto">
            <a:xfrm>
              <a:off x="10224361" y="1907904"/>
              <a:ext cx="1674813" cy="399512"/>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资产阶级</a:t>
              </a:r>
              <a:endParaRPr lang="zh-CN" altLang="en-US" sz="2000" b="1">
                <a:solidFill>
                  <a:srgbClr val="0945A5"/>
                </a:solidFill>
                <a:latin typeface="黑体" panose="02010609060101010101" charset="-122"/>
                <a:ea typeface="黑体" panose="02010609060101010101" charset="-122"/>
              </a:endParaRPr>
            </a:p>
          </p:txBody>
        </p:sp>
        <p:sp>
          <p:nvSpPr>
            <p:cNvPr id="43" name="文本框 23"/>
            <p:cNvSpPr txBox="1">
              <a:spLocks noChangeArrowheads="1"/>
            </p:cNvSpPr>
            <p:nvPr/>
          </p:nvSpPr>
          <p:spPr bwMode="auto">
            <a:xfrm>
              <a:off x="3813357" y="1907907"/>
              <a:ext cx="1404595" cy="399512"/>
            </a:xfrm>
            <a:prstGeom prst="rect">
              <a:avLst/>
            </a:prstGeom>
            <a:noFill/>
            <a:ln w="9525">
              <a:noFill/>
              <a:miter lim="800000"/>
            </a:ln>
          </p:spPr>
          <p:txBody>
            <a:bodyPr>
              <a:spAutoFit/>
            </a:bodyPr>
            <a:lstStyle/>
            <a:p>
              <a:r>
                <a:rPr lang="zh-CN" altLang="en-US" sz="2000" b="1" dirty="0">
                  <a:solidFill>
                    <a:srgbClr val="FF0000"/>
                  </a:solidFill>
                  <a:latin typeface="黑体" panose="02010609060101010101" charset="-122"/>
                  <a:ea typeface="黑体" panose="02010609060101010101" charset="-122"/>
                </a:rPr>
                <a:t>无产阶级</a:t>
              </a:r>
              <a:endParaRPr lang="zh-CN" altLang="en-US" sz="2000" b="1" dirty="0">
                <a:solidFill>
                  <a:srgbClr val="FF0000"/>
                </a:solidFill>
                <a:latin typeface="黑体" panose="02010609060101010101" charset="-122"/>
                <a:ea typeface="黑体" panose="02010609060101010101" charset="-122"/>
              </a:endParaRPr>
            </a:p>
          </p:txBody>
        </p:sp>
        <p:sp>
          <p:nvSpPr>
            <p:cNvPr id="44" name="文本框 24"/>
            <p:cNvSpPr txBox="1">
              <a:spLocks noChangeArrowheads="1"/>
            </p:cNvSpPr>
            <p:nvPr/>
          </p:nvSpPr>
          <p:spPr bwMode="auto">
            <a:xfrm>
              <a:off x="7537449" y="1907905"/>
              <a:ext cx="1421993" cy="399512"/>
            </a:xfrm>
            <a:prstGeom prst="rect">
              <a:avLst/>
            </a:prstGeom>
            <a:noFill/>
            <a:ln w="9525">
              <a:noFill/>
              <a:miter lim="800000"/>
            </a:ln>
          </p:spPr>
          <p:txBody>
            <a:bodyPr>
              <a:spAutoFit/>
            </a:bodyPr>
            <a:lstStyle/>
            <a:p>
              <a:r>
                <a:rPr lang="zh-CN" altLang="en-US" sz="2000" b="1">
                  <a:latin typeface="黑体" panose="02010609060101010101" charset="-122"/>
                  <a:ea typeface="黑体" panose="02010609060101010101" charset="-122"/>
                </a:rPr>
                <a:t>封建国王</a:t>
              </a:r>
              <a:endParaRPr lang="zh-CN" altLang="en-US" sz="2000" b="1">
                <a:latin typeface="黑体" panose="02010609060101010101" charset="-122"/>
                <a:ea typeface="黑体" panose="02010609060101010101" charset="-122"/>
              </a:endParaRPr>
            </a:p>
          </p:txBody>
        </p:sp>
        <p:sp>
          <p:nvSpPr>
            <p:cNvPr id="45" name="文本框 25"/>
            <p:cNvSpPr txBox="1">
              <a:spLocks noChangeArrowheads="1"/>
            </p:cNvSpPr>
            <p:nvPr/>
          </p:nvSpPr>
          <p:spPr bwMode="auto">
            <a:xfrm>
              <a:off x="6321333" y="1907905"/>
              <a:ext cx="1273267" cy="399512"/>
            </a:xfrm>
            <a:prstGeom prst="rect">
              <a:avLst/>
            </a:prstGeom>
            <a:noFill/>
            <a:ln w="9525">
              <a:noFill/>
              <a:miter lim="800000"/>
            </a:ln>
          </p:spPr>
          <p:txBody>
            <a:bodyPr>
              <a:spAutoFit/>
            </a:bodyPr>
            <a:lstStyle/>
            <a:p>
              <a:r>
                <a:rPr lang="zh-CN" altLang="en-US" sz="2000" b="1">
                  <a:solidFill>
                    <a:srgbClr val="00B050"/>
                  </a:solidFill>
                  <a:latin typeface="黑体" panose="02010609060101010101" charset="-122"/>
                  <a:ea typeface="黑体" panose="02010609060101010101" charset="-122"/>
                </a:rPr>
                <a:t>部落酋长</a:t>
              </a:r>
              <a:endParaRPr lang="zh-CN" altLang="en-US" sz="2000" b="1">
                <a:solidFill>
                  <a:srgbClr val="00B050"/>
                </a:solidFill>
                <a:latin typeface="黑体" panose="02010609060101010101" charset="-122"/>
                <a:ea typeface="黑体" panose="02010609060101010101" charset="-122"/>
              </a:endParaRPr>
            </a:p>
          </p:txBody>
        </p:sp>
      </p:grpSp>
      <p:grpSp>
        <p:nvGrpSpPr>
          <p:cNvPr id="46" name="组合 39"/>
          <p:cNvGrpSpPr/>
          <p:nvPr/>
        </p:nvGrpSpPr>
        <p:grpSpPr bwMode="auto">
          <a:xfrm>
            <a:off x="365126" y="3692734"/>
            <a:ext cx="11210925" cy="584776"/>
            <a:chOff x="88818" y="3846058"/>
            <a:chExt cx="11211192" cy="584400"/>
          </a:xfrm>
        </p:grpSpPr>
        <p:sp>
          <p:nvSpPr>
            <p:cNvPr id="47" name="文本框 5"/>
            <p:cNvSpPr txBox="1">
              <a:spLocks noChangeArrowheads="1"/>
            </p:cNvSpPr>
            <p:nvPr/>
          </p:nvSpPr>
          <p:spPr bwMode="auto">
            <a:xfrm>
              <a:off x="88818" y="3846058"/>
              <a:ext cx="1393074" cy="399852"/>
            </a:xfrm>
            <a:prstGeom prst="rect">
              <a:avLst/>
            </a:prstGeom>
            <a:noFill/>
            <a:ln w="9525">
              <a:noFill/>
              <a:miter lim="800000"/>
            </a:ln>
          </p:spPr>
          <p:txBody>
            <a:bodyPr>
              <a:spAutoFit/>
            </a:bodyPr>
            <a:lstStyle/>
            <a:p>
              <a:r>
                <a:rPr lang="zh-CN" altLang="en-US" sz="2000" b="1" dirty="0">
                  <a:solidFill>
                    <a:srgbClr val="0945A5"/>
                  </a:solidFill>
                  <a:latin typeface="黑体" panose="02010609060101010101" charset="-122"/>
                  <a:ea typeface="黑体" panose="02010609060101010101" charset="-122"/>
                </a:rPr>
                <a:t>武装斗争</a:t>
              </a:r>
              <a:endParaRPr lang="zh-CN" altLang="en-US" sz="2000" b="1" dirty="0">
                <a:solidFill>
                  <a:srgbClr val="0945A5"/>
                </a:solidFill>
                <a:latin typeface="黑体" panose="02010609060101010101" charset="-122"/>
                <a:ea typeface="黑体" panose="02010609060101010101" charset="-122"/>
              </a:endParaRPr>
            </a:p>
          </p:txBody>
        </p:sp>
        <p:sp>
          <p:nvSpPr>
            <p:cNvPr id="48" name="文本框 2"/>
            <p:cNvSpPr txBox="1">
              <a:spLocks noChangeArrowheads="1"/>
            </p:cNvSpPr>
            <p:nvPr/>
          </p:nvSpPr>
          <p:spPr bwMode="auto">
            <a:xfrm>
              <a:off x="1146990" y="3846061"/>
              <a:ext cx="1858951" cy="399852"/>
            </a:xfrm>
            <a:prstGeom prst="rect">
              <a:avLst/>
            </a:prstGeom>
            <a:noFill/>
            <a:ln w="9525">
              <a:noFill/>
              <a:miter lim="800000"/>
            </a:ln>
          </p:spPr>
          <p:txBody>
            <a:bodyPr>
              <a:spAutoFit/>
            </a:bodyPr>
            <a:lstStyle/>
            <a:p>
              <a:r>
                <a:rPr lang="zh-CN" altLang="en-US" sz="2000" b="1" dirty="0">
                  <a:solidFill>
                    <a:srgbClr val="00B050"/>
                  </a:solidFill>
                  <a:latin typeface="黑体" panose="02010609060101010101" charset="-122"/>
                  <a:ea typeface="黑体" panose="02010609060101010101" charset="-122"/>
                </a:rPr>
                <a:t>非暴力不合作</a:t>
              </a:r>
              <a:endParaRPr lang="zh-CN" altLang="en-US" sz="2000" b="1" dirty="0">
                <a:solidFill>
                  <a:srgbClr val="00B050"/>
                </a:solidFill>
                <a:latin typeface="黑体" panose="02010609060101010101" charset="-122"/>
                <a:ea typeface="黑体" panose="02010609060101010101" charset="-122"/>
              </a:endParaRPr>
            </a:p>
          </p:txBody>
        </p:sp>
        <p:sp>
          <p:nvSpPr>
            <p:cNvPr id="49" name="文本框 6"/>
            <p:cNvSpPr txBox="1">
              <a:spLocks noChangeArrowheads="1"/>
            </p:cNvSpPr>
            <p:nvPr/>
          </p:nvSpPr>
          <p:spPr bwMode="auto">
            <a:xfrm>
              <a:off x="2639919" y="3846061"/>
              <a:ext cx="1269472" cy="399852"/>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武装斗争</a:t>
              </a:r>
              <a:endParaRPr lang="zh-CN" altLang="en-US" sz="2000" b="1">
                <a:solidFill>
                  <a:srgbClr val="0945A5"/>
                </a:solidFill>
                <a:latin typeface="黑体" panose="02010609060101010101" charset="-122"/>
                <a:ea typeface="黑体" panose="02010609060101010101" charset="-122"/>
              </a:endParaRPr>
            </a:p>
          </p:txBody>
        </p:sp>
        <p:sp>
          <p:nvSpPr>
            <p:cNvPr id="50" name="文本框 6"/>
            <p:cNvSpPr txBox="1">
              <a:spLocks noChangeArrowheads="1"/>
            </p:cNvSpPr>
            <p:nvPr/>
          </p:nvSpPr>
          <p:spPr bwMode="auto">
            <a:xfrm>
              <a:off x="3790610" y="3846061"/>
              <a:ext cx="1269472" cy="399852"/>
            </a:xfrm>
            <a:prstGeom prst="rect">
              <a:avLst/>
            </a:prstGeom>
            <a:noFill/>
            <a:ln w="9525">
              <a:noFill/>
              <a:miter lim="800000"/>
            </a:ln>
          </p:spPr>
          <p:txBody>
            <a:bodyPr>
              <a:spAutoFit/>
            </a:bodyPr>
            <a:lstStyle/>
            <a:p>
              <a:r>
                <a:rPr lang="zh-CN" altLang="en-US" sz="2000" b="1" dirty="0">
                  <a:solidFill>
                    <a:srgbClr val="0945A5"/>
                  </a:solidFill>
                  <a:latin typeface="黑体" panose="02010609060101010101" charset="-122"/>
                  <a:ea typeface="黑体" panose="02010609060101010101" charset="-122"/>
                </a:rPr>
                <a:t>武装斗争</a:t>
              </a:r>
              <a:endParaRPr lang="zh-CN" altLang="en-US" sz="2000" b="1" dirty="0">
                <a:solidFill>
                  <a:srgbClr val="0945A5"/>
                </a:solidFill>
                <a:latin typeface="黑体" panose="02010609060101010101" charset="-122"/>
                <a:ea typeface="黑体" panose="02010609060101010101" charset="-122"/>
              </a:endParaRPr>
            </a:p>
          </p:txBody>
        </p:sp>
        <p:sp>
          <p:nvSpPr>
            <p:cNvPr id="51" name="文本框 3"/>
            <p:cNvSpPr txBox="1">
              <a:spLocks noChangeArrowheads="1"/>
            </p:cNvSpPr>
            <p:nvPr/>
          </p:nvSpPr>
          <p:spPr bwMode="auto">
            <a:xfrm>
              <a:off x="4923441" y="3846059"/>
              <a:ext cx="1425046" cy="584399"/>
            </a:xfrm>
            <a:prstGeom prst="rect">
              <a:avLst/>
            </a:prstGeom>
            <a:noFill/>
            <a:ln w="9525">
              <a:noFill/>
              <a:miter lim="800000"/>
            </a:ln>
          </p:spPr>
          <p:txBody>
            <a:bodyPr>
              <a:spAutoFit/>
            </a:bodyPr>
            <a:lstStyle/>
            <a:p>
              <a:r>
                <a:rPr lang="zh-CN" altLang="en-US" sz="1600" b="1" dirty="0">
                  <a:solidFill>
                    <a:srgbClr val="002060"/>
                  </a:solidFill>
                  <a:latin typeface="黑体" panose="02010609060101010101" charset="-122"/>
                  <a:ea typeface="黑体" panose="02010609060101010101" charset="-122"/>
                </a:rPr>
                <a:t>和平斗争和武装起义相结合</a:t>
              </a:r>
              <a:endParaRPr lang="zh-CN" altLang="en-US" sz="1600" b="1" dirty="0">
                <a:solidFill>
                  <a:srgbClr val="002060"/>
                </a:solidFill>
                <a:latin typeface="黑体" panose="02010609060101010101" charset="-122"/>
                <a:ea typeface="黑体" panose="02010609060101010101" charset="-122"/>
              </a:endParaRPr>
            </a:p>
          </p:txBody>
        </p:sp>
        <p:sp>
          <p:nvSpPr>
            <p:cNvPr id="52" name="文本框 6"/>
            <p:cNvSpPr txBox="1">
              <a:spLocks noChangeArrowheads="1"/>
            </p:cNvSpPr>
            <p:nvPr/>
          </p:nvSpPr>
          <p:spPr bwMode="auto">
            <a:xfrm>
              <a:off x="6339055" y="3846063"/>
              <a:ext cx="1269472" cy="399853"/>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武装斗争</a:t>
              </a:r>
              <a:endParaRPr lang="zh-CN" altLang="en-US" sz="2000" b="1">
                <a:solidFill>
                  <a:srgbClr val="0945A5"/>
                </a:solidFill>
                <a:latin typeface="黑体" panose="02010609060101010101" charset="-122"/>
                <a:ea typeface="黑体" panose="02010609060101010101" charset="-122"/>
              </a:endParaRPr>
            </a:p>
          </p:txBody>
        </p:sp>
        <p:sp>
          <p:nvSpPr>
            <p:cNvPr id="53" name="文本框 6"/>
            <p:cNvSpPr txBox="1">
              <a:spLocks noChangeArrowheads="1"/>
            </p:cNvSpPr>
            <p:nvPr/>
          </p:nvSpPr>
          <p:spPr bwMode="auto">
            <a:xfrm>
              <a:off x="7490381" y="3846067"/>
              <a:ext cx="1269472" cy="399853"/>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武装斗争</a:t>
              </a:r>
              <a:endParaRPr lang="zh-CN" altLang="en-US" sz="2000" b="1">
                <a:solidFill>
                  <a:srgbClr val="0945A5"/>
                </a:solidFill>
                <a:latin typeface="黑体" panose="02010609060101010101" charset="-122"/>
                <a:ea typeface="黑体" panose="02010609060101010101" charset="-122"/>
              </a:endParaRPr>
            </a:p>
          </p:txBody>
        </p:sp>
        <p:sp>
          <p:nvSpPr>
            <p:cNvPr id="54" name="文本框 6"/>
            <p:cNvSpPr txBox="1">
              <a:spLocks noChangeArrowheads="1"/>
            </p:cNvSpPr>
            <p:nvPr/>
          </p:nvSpPr>
          <p:spPr bwMode="auto">
            <a:xfrm>
              <a:off x="8934918" y="3846066"/>
              <a:ext cx="1269472" cy="399853"/>
            </a:xfrm>
            <a:prstGeom prst="rect">
              <a:avLst/>
            </a:prstGeom>
            <a:noFill/>
            <a:ln w="9525">
              <a:noFill/>
              <a:miter lim="800000"/>
            </a:ln>
          </p:spPr>
          <p:txBody>
            <a:bodyPr>
              <a:spAutoFit/>
            </a:bodyPr>
            <a:lstStyle/>
            <a:p>
              <a:r>
                <a:rPr lang="zh-CN" altLang="en-US" sz="2000" b="1">
                  <a:solidFill>
                    <a:srgbClr val="0945A5"/>
                  </a:solidFill>
                  <a:latin typeface="黑体" panose="02010609060101010101" charset="-122"/>
                  <a:ea typeface="黑体" panose="02010609060101010101" charset="-122"/>
                </a:rPr>
                <a:t>武装斗争</a:t>
              </a:r>
              <a:endParaRPr lang="zh-CN" altLang="en-US" sz="2000" b="1">
                <a:solidFill>
                  <a:srgbClr val="0945A5"/>
                </a:solidFill>
                <a:latin typeface="黑体" panose="02010609060101010101" charset="-122"/>
                <a:ea typeface="黑体" panose="02010609060101010101" charset="-122"/>
              </a:endParaRPr>
            </a:p>
          </p:txBody>
        </p:sp>
        <p:sp>
          <p:nvSpPr>
            <p:cNvPr id="55" name="文本框 4"/>
            <p:cNvSpPr txBox="1">
              <a:spLocks noChangeArrowheads="1"/>
            </p:cNvSpPr>
            <p:nvPr/>
          </p:nvSpPr>
          <p:spPr bwMode="auto">
            <a:xfrm>
              <a:off x="10310202" y="3846066"/>
              <a:ext cx="989808" cy="399853"/>
            </a:xfrm>
            <a:prstGeom prst="rect">
              <a:avLst/>
            </a:prstGeom>
            <a:noFill/>
            <a:ln w="9525">
              <a:noFill/>
              <a:miter lim="800000"/>
            </a:ln>
          </p:spPr>
          <p:txBody>
            <a:bodyPr>
              <a:spAutoFit/>
            </a:bodyPr>
            <a:lstStyle/>
            <a:p>
              <a:r>
                <a:rPr lang="zh-CN" altLang="en-US" sz="2000" b="1">
                  <a:solidFill>
                    <a:srgbClr val="FF0000"/>
                  </a:solidFill>
                  <a:latin typeface="黑体" panose="02010609060101010101" charset="-122"/>
                  <a:ea typeface="黑体" panose="02010609060101010101" charset="-122"/>
                </a:rPr>
                <a:t>改革</a:t>
              </a:r>
              <a:endParaRPr lang="zh-CN" altLang="en-US" sz="2000" b="1">
                <a:solidFill>
                  <a:srgbClr val="FF0000"/>
                </a:solidFill>
                <a:latin typeface="黑体" panose="02010609060101010101" charset="-122"/>
                <a:ea typeface="黑体" panose="02010609060101010101" charset="-122"/>
              </a:endParaRPr>
            </a:p>
          </p:txBody>
        </p:sp>
      </p:grpSp>
      <p:sp>
        <p:nvSpPr>
          <p:cNvPr id="56" name="矩形 55"/>
          <p:cNvSpPr/>
          <p:nvPr/>
        </p:nvSpPr>
        <p:spPr>
          <a:xfrm>
            <a:off x="168277" y="664570"/>
            <a:ext cx="11604625" cy="954107"/>
          </a:xfrm>
          <a:prstGeom prst="rect">
            <a:avLst/>
          </a:prstGeom>
        </p:spPr>
        <p:txBody>
          <a:bodyPr wrap="square">
            <a:spAutoFit/>
          </a:bodyPr>
          <a:lstStyle/>
          <a:p>
            <a:r>
              <a:rPr lang="zh-CN" altLang="en-US" sz="2800" b="1" dirty="0">
                <a:solidFill>
                  <a:srgbClr val="0000FF"/>
                </a:solidFill>
                <a:latin typeface="微软雅黑" panose="020B0503020204020204" charset="-122"/>
                <a:ea typeface="微软雅黑" panose="020B0503020204020204" charset="-122"/>
              </a:rPr>
              <a:t>思考：</a:t>
            </a:r>
            <a:r>
              <a:rPr lang="zh-CN" altLang="zh-CN" sz="2800" b="1" dirty="0">
                <a:solidFill>
                  <a:srgbClr val="0000FF"/>
                </a:solidFill>
                <a:latin typeface="微软雅黑" panose="020B0503020204020204" charset="-122"/>
                <a:ea typeface="微软雅黑" panose="020B0503020204020204" charset="-122"/>
              </a:rPr>
              <a:t>两次世界大战之间出现了民族解放运动的新高潮，与第一次世界大战前的民族解放运动相比，这一时期的</a:t>
            </a:r>
            <a:r>
              <a:rPr lang="zh-CN" altLang="zh-CN" sz="2800" b="1" dirty="0">
                <a:solidFill>
                  <a:srgbClr val="FF0000"/>
                </a:solidFill>
                <a:latin typeface="微软雅黑" panose="020B0503020204020204" charset="-122"/>
                <a:ea typeface="微软雅黑" panose="020B0503020204020204" charset="-122"/>
              </a:rPr>
              <a:t>民族解放运动有哪些主要特点：</a:t>
            </a:r>
            <a:endParaRPr lang="zh-CN" altLang="en-US" sz="2800" dirty="0">
              <a:latin typeface="微软雅黑" panose="020B0503020204020204" charset="-122"/>
              <a:ea typeface="微软雅黑" panose="020B0503020204020204" charset="-122"/>
            </a:endParaRPr>
          </a:p>
        </p:txBody>
      </p:sp>
      <p:sp>
        <p:nvSpPr>
          <p:cNvPr id="58" name="矩形 57"/>
          <p:cNvSpPr>
            <a:spLocks noChangeArrowheads="1"/>
          </p:cNvSpPr>
          <p:nvPr/>
        </p:nvSpPr>
        <p:spPr bwMode="auto">
          <a:xfrm>
            <a:off x="0" y="4219348"/>
            <a:ext cx="12161200" cy="2654573"/>
          </a:xfrm>
          <a:prstGeom prst="rect">
            <a:avLst/>
          </a:prstGeom>
          <a:solidFill>
            <a:schemeClr val="accent4">
              <a:lumMod val="20000"/>
              <a:lumOff val="80000"/>
            </a:schemeClr>
          </a:solidFill>
          <a:ln w="19050">
            <a:noFill/>
            <a:miter lim="800000"/>
          </a:ln>
        </p:spPr>
        <p:txBody>
          <a:bodyPr wrap="square" lIns="68580" tIns="34290" rIns="68580" bIns="34290">
            <a:spAutoFit/>
          </a:bodyPr>
          <a:lstStyle/>
          <a:p>
            <a:r>
              <a:rPr lang="zh-CN" altLang="en-US" sz="2800" b="1" dirty="0">
                <a:solidFill>
                  <a:srgbClr val="FF0000"/>
                </a:solidFill>
                <a:latin typeface="微软雅黑" panose="020B0503020204020204" charset="-122"/>
                <a:ea typeface="微软雅黑" panose="020B0503020204020204" charset="-122"/>
              </a:rPr>
              <a:t>主要特点：（</a:t>
            </a:r>
            <a:r>
              <a:rPr lang="en-US" altLang="zh-CN" sz="2800" b="1" dirty="0">
                <a:solidFill>
                  <a:srgbClr val="FF0000"/>
                </a:solidFill>
                <a:latin typeface="微软雅黑" panose="020B0503020204020204" charset="-122"/>
                <a:ea typeface="微软雅黑" panose="020B0503020204020204" charset="-122"/>
              </a:rPr>
              <a:t>1</a:t>
            </a:r>
            <a:r>
              <a:rPr lang="zh-CN" altLang="en-US" sz="2800" b="1" dirty="0">
                <a:solidFill>
                  <a:srgbClr val="FF0000"/>
                </a:solidFill>
                <a:latin typeface="微软雅黑" panose="020B0503020204020204" charset="-122"/>
                <a:ea typeface="微软雅黑" panose="020B0503020204020204" charset="-122"/>
              </a:rPr>
              <a:t>）在地区上具有普遍性、广泛性：</a:t>
            </a:r>
            <a:r>
              <a:rPr lang="zh-CN" altLang="en-US" sz="2400" b="1" dirty="0">
                <a:solidFill>
                  <a:srgbClr val="000000"/>
                </a:solidFill>
                <a:latin typeface="华文中宋" panose="02010600040101010101" pitchFamily="2" charset="-122"/>
                <a:ea typeface="华文中宋" panose="02010600040101010101" pitchFamily="2" charset="-122"/>
                <a:cs typeface="微软雅黑" panose="020B0503020204020204" charset="-122"/>
                <a:sym typeface="+mn-ea"/>
              </a:rPr>
              <a:t>亚非拉殖民地半殖民地兴起各具特色的民族民主运动</a:t>
            </a:r>
            <a:r>
              <a:rPr lang="zh-CN" altLang="en-US" sz="2800" b="1" dirty="0">
                <a:solidFill>
                  <a:srgbClr val="FF0000"/>
                </a:solidFill>
                <a:latin typeface="微软雅黑" panose="020B0503020204020204" charset="-122"/>
                <a:ea typeface="微软雅黑" panose="020B0503020204020204" charset="-122"/>
              </a:rPr>
              <a:t>（</a:t>
            </a:r>
            <a:r>
              <a:rPr lang="en-US" altLang="zh-CN" sz="2800" b="1" dirty="0">
                <a:solidFill>
                  <a:srgbClr val="FF0000"/>
                </a:solidFill>
                <a:latin typeface="微软雅黑" panose="020B0503020204020204" charset="-122"/>
                <a:ea typeface="微软雅黑" panose="020B0503020204020204" charset="-122"/>
              </a:rPr>
              <a:t>2</a:t>
            </a:r>
            <a:r>
              <a:rPr lang="zh-CN" altLang="en-US" sz="2800" b="1" dirty="0">
                <a:solidFill>
                  <a:srgbClr val="FF0000"/>
                </a:solidFill>
                <a:latin typeface="微软雅黑" panose="020B0503020204020204" charset="-122"/>
                <a:ea typeface="微软雅黑" panose="020B0503020204020204" charset="-122"/>
              </a:rPr>
              <a:t>）任务：</a:t>
            </a:r>
            <a:r>
              <a:rPr lang="zh-CN" altLang="en-US" sz="2400" b="1" dirty="0">
                <a:latin typeface="华文中宋" panose="02010600040101010101" pitchFamily="2" charset="-122"/>
                <a:ea typeface="华文中宋" panose="02010600040101010101" pitchFamily="2" charset="-122"/>
              </a:rPr>
              <a:t>都面临反对帝或反封建的任务。</a:t>
            </a:r>
            <a:r>
              <a:rPr lang="zh-CN" altLang="en-US" sz="2800" b="1" dirty="0">
                <a:solidFill>
                  <a:srgbClr val="FF0000"/>
                </a:solidFill>
                <a:latin typeface="微软雅黑" panose="020B0503020204020204" charset="-122"/>
                <a:ea typeface="微软雅黑" panose="020B0503020204020204" charset="-122"/>
              </a:rPr>
              <a:t>（</a:t>
            </a:r>
            <a:r>
              <a:rPr lang="en-US" altLang="zh-CN" sz="2800" b="1" dirty="0">
                <a:solidFill>
                  <a:srgbClr val="FF0000"/>
                </a:solidFill>
                <a:latin typeface="微软雅黑" panose="020B0503020204020204" charset="-122"/>
                <a:ea typeface="微软雅黑" panose="020B0503020204020204" charset="-122"/>
              </a:rPr>
              <a:t>3</a:t>
            </a:r>
            <a:r>
              <a:rPr lang="zh-CN" altLang="en-US" sz="2800" b="1" dirty="0">
                <a:solidFill>
                  <a:srgbClr val="FF0000"/>
                </a:solidFill>
                <a:latin typeface="微软雅黑" panose="020B0503020204020204" charset="-122"/>
                <a:ea typeface="微软雅黑" panose="020B0503020204020204" charset="-122"/>
              </a:rPr>
              <a:t>）运动</a:t>
            </a:r>
            <a:r>
              <a:rPr lang="zh-CN" altLang="en-US" sz="2800" b="1" noProof="1">
                <a:solidFill>
                  <a:srgbClr val="FF0000"/>
                </a:solidFill>
                <a:latin typeface="微软雅黑" panose="020B0503020204020204" charset="-122"/>
                <a:ea typeface="微软雅黑" panose="020B0503020204020204" charset="-122"/>
              </a:rPr>
              <a:t>方式、途径：</a:t>
            </a:r>
            <a:r>
              <a:rPr lang="zh-CN" altLang="en-US" sz="2400" b="1" dirty="0">
                <a:latin typeface="华文中宋" panose="02010600040101010101" pitchFamily="2" charset="-122"/>
                <a:ea typeface="华文中宋" panose="02010600040101010101" pitchFamily="2" charset="-122"/>
              </a:rPr>
              <a:t>由于各国发展的不平衡，各国民族民主运动方式</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途径具有统一性与多样性。</a:t>
            </a:r>
            <a:r>
              <a:rPr lang="zh-CN" altLang="en-US" sz="2800" b="1" dirty="0">
                <a:solidFill>
                  <a:srgbClr val="FF0000"/>
                </a:solidFill>
                <a:latin typeface="微软雅黑" panose="020B0503020204020204" charset="-122"/>
                <a:ea typeface="微软雅黑" panose="020B0503020204020204" charset="-122"/>
              </a:rPr>
              <a:t>（</a:t>
            </a:r>
            <a:r>
              <a:rPr lang="en-US" altLang="zh-CN" sz="2800" b="1" dirty="0">
                <a:solidFill>
                  <a:srgbClr val="FF0000"/>
                </a:solidFill>
                <a:latin typeface="微软雅黑" panose="020B0503020204020204" charset="-122"/>
                <a:ea typeface="微软雅黑" panose="020B0503020204020204" charset="-122"/>
              </a:rPr>
              <a:t>4</a:t>
            </a:r>
            <a:r>
              <a:rPr lang="zh-CN" altLang="en-US" sz="2800" b="1" dirty="0">
                <a:solidFill>
                  <a:srgbClr val="FF0000"/>
                </a:solidFill>
                <a:latin typeface="微软雅黑" panose="020B0503020204020204" charset="-122"/>
                <a:ea typeface="微软雅黑" panose="020B0503020204020204" charset="-122"/>
              </a:rPr>
              <a:t>）领导力量：</a:t>
            </a:r>
            <a:r>
              <a:rPr lang="zh-CN" altLang="en-US" sz="2400" b="1" dirty="0">
                <a:latin typeface="华文中宋" panose="02010600040101010101" pitchFamily="2" charset="-122"/>
                <a:ea typeface="华文中宋" panose="02010600040101010101" pitchFamily="2" charset="-122"/>
              </a:rPr>
              <a:t>随着民资本的较大发展，有很多国家由民族资产阶级领导，有些国家出现由无产阶级领导</a:t>
            </a:r>
            <a:r>
              <a:rPr lang="zh-CN" altLang="en-US" sz="2800" b="1" dirty="0">
                <a:solidFill>
                  <a:srgbClr val="FF0000"/>
                </a:solidFill>
                <a:latin typeface="微软雅黑" panose="020B0503020204020204" charset="-122"/>
                <a:ea typeface="微软雅黑" panose="020B0503020204020204" charset="-122"/>
              </a:rPr>
              <a:t>（</a:t>
            </a:r>
            <a:r>
              <a:rPr lang="en-US" altLang="zh-CN" sz="2800" b="1" dirty="0">
                <a:solidFill>
                  <a:srgbClr val="FF0000"/>
                </a:solidFill>
                <a:latin typeface="微软雅黑" panose="020B0503020204020204" charset="-122"/>
                <a:ea typeface="微软雅黑" panose="020B0503020204020204" charset="-122"/>
              </a:rPr>
              <a:t>5</a:t>
            </a:r>
            <a:r>
              <a:rPr lang="zh-CN" altLang="en-US" sz="2800" b="1" dirty="0">
                <a:solidFill>
                  <a:srgbClr val="FF0000"/>
                </a:solidFill>
                <a:latin typeface="微软雅黑" panose="020B0503020204020204" charset="-122"/>
                <a:ea typeface="微软雅黑" panose="020B0503020204020204" charset="-122"/>
              </a:rPr>
              <a:t>） 运动具有持续性：</a:t>
            </a:r>
            <a:r>
              <a:rPr lang="zh-CN" altLang="en-US" sz="2400" b="1" dirty="0">
                <a:latin typeface="华文中宋" panose="02010600040101010101" pitchFamily="2" charset="-122"/>
                <a:ea typeface="华文中宋" panose="02010600040101010101" pitchFamily="2" charset="-122"/>
              </a:rPr>
              <a:t>从1918</a:t>
            </a:r>
            <a:r>
              <a:rPr lang="en-US" altLang="zh-CN" sz="2400" b="1" dirty="0">
                <a:latin typeface="华文中宋" panose="02010600040101010101" pitchFamily="2" charset="-122"/>
                <a:ea typeface="华文中宋" panose="02010600040101010101" pitchFamily="2" charset="-122"/>
              </a:rPr>
              <a:t>-</a:t>
            </a:r>
            <a:r>
              <a:rPr lang="zh-CN" altLang="en-US" sz="2400" b="1" dirty="0">
                <a:latin typeface="华文中宋" panose="02010600040101010101" pitchFamily="2" charset="-122"/>
                <a:ea typeface="华文中宋" panose="02010600040101010101" pitchFamily="2" charset="-122"/>
              </a:rPr>
              <a:t>1939，民族解放运动从未间断，持续高涨。</a:t>
            </a:r>
            <a:r>
              <a:rPr lang="en-US" altLang="zh-CN" sz="2800" b="1" dirty="0">
                <a:solidFill>
                  <a:srgbClr val="FF0000"/>
                </a:solidFill>
                <a:latin typeface="微软雅黑" panose="020B0503020204020204" charset="-122"/>
                <a:ea typeface="微软雅黑" panose="020B0503020204020204" charset="-122"/>
              </a:rPr>
              <a:t>(6)</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民族自决原则成为各国斗争的普遍所求。</a:t>
            </a:r>
            <a:endParaRPr lang="en-US" altLang="zh-CN" sz="2400" b="1" dirty="0">
              <a:solidFill>
                <a:srgbClr val="FF0000"/>
              </a:solidFill>
              <a:latin typeface="微软雅黑" panose="020B0503020204020204" charset="-122"/>
              <a:ea typeface="微软雅黑" panose="020B0503020204020204" charset="-122"/>
            </a:endParaRPr>
          </a:p>
        </p:txBody>
      </p:sp>
      <p:sp>
        <p:nvSpPr>
          <p:cNvPr id="4" name="五边形 12"/>
          <p:cNvSpPr/>
          <p:nvPr/>
        </p:nvSpPr>
        <p:spPr>
          <a:xfrm>
            <a:off x="-1" y="0"/>
            <a:ext cx="6096001" cy="575945"/>
          </a:xfrm>
          <a:prstGeom prst="homePlate">
            <a:avLst/>
          </a:prstGeom>
          <a:solidFill>
            <a:srgbClr val="C00000"/>
          </a:solidFill>
          <a:ln>
            <a:solidFill>
              <a:schemeClr val="accent2">
                <a:lumMod val="50000"/>
              </a:schemeClr>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dirty="0">
                <a:latin typeface="微软雅黑" panose="020B0503020204020204" charset="-122"/>
                <a:ea typeface="微软雅黑" panose="020B0503020204020204" charset="-122"/>
              </a:rPr>
              <a:t>四、亚非拉民族民主运动的特点</a:t>
            </a:r>
            <a:endParaRPr lang="zh-CN" altLang="en-US" sz="3200" b="1"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custDataLst>
              <p:tags r:id="rId1"/>
            </p:custDataLst>
          </p:nvPr>
        </p:nvSpPr>
        <p:spPr>
          <a:xfrm>
            <a:off x="142875" y="758825"/>
            <a:ext cx="12048490" cy="6092825"/>
          </a:xfrm>
          <a:prstGeom prst="rect">
            <a:avLst/>
          </a:prstGeom>
          <a:noFill/>
          <a:ln>
            <a:noFill/>
            <a:prstDash val="dashDot"/>
          </a:ln>
          <a:extLst>
            <a:ext uri="{909E8E84-426E-40DD-AFC4-6F175D3DCCD1}">
              <a14:hiddenFill xmlns:a14="http://schemas.microsoft.com/office/drawing/2010/main">
                <a:solidFill>
                  <a:schemeClr val="accent1">
                    <a:lumMod val="40000"/>
                    <a:lumOff val="60000"/>
                  </a:schemeClr>
                </a:solidFill>
              </a14:hiddenFill>
            </a:ext>
          </a:extLst>
        </p:spPr>
        <p:txBody>
          <a:bodyPr wrap="square" rtlCol="0">
            <a:spAutoFit/>
          </a:bodyPr>
          <a:lstStyle/>
          <a:p>
            <a:pPr>
              <a:lnSpc>
                <a:spcPct val="100000"/>
              </a:lnSpc>
            </a:pPr>
            <a:r>
              <a:rPr lang="en-US" altLang="zh-CN" sz="2600" b="1">
                <a:solidFill>
                  <a:srgbClr val="FF0000"/>
                </a:solidFill>
                <a:latin typeface="微软雅黑" panose="020B0503020204020204" charset="-122"/>
                <a:ea typeface="微软雅黑" panose="020B0503020204020204" charset="-122"/>
                <a:cs typeface="微软雅黑" panose="020B0503020204020204" charset="-122"/>
                <a:sym typeface="+mn-ea"/>
              </a:rPr>
              <a:t>1</a:t>
            </a:r>
            <a:r>
              <a:rPr sz="26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拉丁美洲民族独立运动</a:t>
            </a:r>
            <a:endPar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nSpc>
                <a:spcPct val="100000"/>
              </a:lnSpc>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序幕：</a:t>
            </a:r>
            <a:r>
              <a:rPr lang="en-US" altLang="zh-CN" sz="2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1804</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年海地独立。</a:t>
            </a:r>
            <a:endPar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endParaRPr>
          </a:p>
          <a:p>
            <a:pPr>
              <a:lnSpc>
                <a:spcPct val="100000"/>
              </a:lnSpc>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(2)</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拉丁美洲的全面独立：</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西属拉美</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玻利瓦尔、圣马丁等人领导下，</a:t>
            </a:r>
            <a:r>
              <a:rPr lang="en-US" altLang="zh-CN" sz="2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1826</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年基本实现独立</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；巴西</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en-US" altLang="zh-CN" sz="2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1822</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年摆脱葡萄牙独立，建立君主制</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endPar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(3)</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拉丁美洲继续进行民族民主革命：</a:t>
            </a:r>
            <a:r>
              <a:rPr sz="2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1889年</a:t>
            </a:r>
            <a:r>
              <a:rPr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巴西废除君主隶制，</a:t>
            </a:r>
            <a:r>
              <a:rPr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建立共和国</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sz="2600" b="1">
                <a:solidFill>
                  <a:srgbClr val="FF0000"/>
                </a:solidFill>
                <a:latin typeface="楷体" panose="02010609060101010101" pitchFamily="49" charset="-122"/>
                <a:ea typeface="楷体" panose="02010609060101010101" pitchFamily="49" charset="-122"/>
                <a:cs typeface="楷体" panose="02010609060101010101" pitchFamily="49" charset="-122"/>
                <a:sym typeface="+mn-ea"/>
              </a:rPr>
              <a:t>1910</a:t>
            </a:r>
            <a:r>
              <a:rPr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年，墨西哥爆发资产阶级革命</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，颁布资产阶级宪法</a:t>
            </a:r>
            <a:r>
              <a:rPr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endParaRPr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spcBef>
                <a:spcPct val="0"/>
              </a:spcBef>
              <a:spcAft>
                <a:spcPct val="0"/>
              </a:spcAft>
            </a:pPr>
            <a:r>
              <a:rPr lang="en-US" altLang="zh-CN" sz="2600" b="1">
                <a:solidFill>
                  <a:srgbClr val="FF0000"/>
                </a:solidFill>
                <a:latin typeface="微软雅黑" panose="020B0503020204020204" charset="-122"/>
                <a:ea typeface="微软雅黑" panose="020B0503020204020204" charset="-122"/>
                <a:cs typeface="微软雅黑" panose="020B0503020204020204" charset="-122"/>
                <a:sym typeface="+mn-ea"/>
              </a:rPr>
              <a:t>2</a:t>
            </a:r>
            <a:r>
              <a:rPr sz="26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亚洲的觉醒（民族民主运动）</a:t>
            </a:r>
            <a:endPar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endParaRPr>
          </a:p>
          <a:p>
            <a:pPr>
              <a:lnSpc>
                <a:spcPct val="100000"/>
              </a:lnSpc>
              <a:spcBef>
                <a:spcPct val="0"/>
              </a:spcBef>
              <a:spcAft>
                <a:spcPct val="0"/>
              </a:spcAft>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印度民族解放运动</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(1905-1908</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；失败</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资产阶级成立国大党，以提拉克为首的国大党联合人民群众力量进行斗争：推翻殖民统治，实现民族独立。</a:t>
            </a:r>
            <a:endPar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spcBef>
                <a:spcPct val="0"/>
              </a:spcBef>
              <a:spcAft>
                <a:spcPct val="0"/>
              </a:spcAft>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(2)</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伊朗的立宪革命</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(1905-1911</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；失败</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制定了宪法：规定伊朗君主立宪制国家。</a:t>
            </a:r>
            <a:endPar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spcBef>
                <a:spcPct val="0"/>
              </a:spcBef>
              <a:spcAft>
                <a:spcPct val="0"/>
              </a:spcAft>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(3)</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中国辛亥革命</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(1911)</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推翻清政府，结束帝制，建立共和国。但未改变两半。</a:t>
            </a:r>
            <a:endPar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pPr>
            <a:r>
              <a:rPr lang="en-US" altLang="zh-CN" sz="2600" b="1">
                <a:solidFill>
                  <a:srgbClr val="FF0000"/>
                </a:solidFill>
                <a:latin typeface="微软雅黑" panose="020B0503020204020204" charset="-122"/>
                <a:ea typeface="微软雅黑" panose="020B0503020204020204" charset="-122"/>
                <a:cs typeface="微软雅黑" panose="020B0503020204020204" charset="-122"/>
                <a:sym typeface="+mn-ea"/>
              </a:rPr>
              <a:t>3</a:t>
            </a:r>
            <a:r>
              <a:rPr sz="2600" b="1">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srgbClr val="FF0000"/>
                </a:solidFill>
                <a:latin typeface="微软雅黑" panose="020B0503020204020204" charset="-122"/>
                <a:ea typeface="微软雅黑" panose="020B0503020204020204" charset="-122"/>
                <a:cs typeface="微软雅黑" panose="020B0503020204020204" charset="-122"/>
                <a:sym typeface="+mn-ea"/>
              </a:rPr>
              <a:t>非洲的抗争</a:t>
            </a:r>
            <a:endParaRPr lang="zh-CN" altLang="en-US" sz="2600" b="1">
              <a:solidFill>
                <a:srgbClr val="FF0000"/>
              </a:solidFill>
              <a:latin typeface="微软雅黑" panose="020B0503020204020204" charset="-122"/>
              <a:ea typeface="微软雅黑" panose="020B0503020204020204" charset="-122"/>
              <a:cs typeface="微软雅黑" panose="020B0503020204020204" charset="-122"/>
            </a:endParaRPr>
          </a:p>
          <a:p>
            <a:pPr>
              <a:lnSpc>
                <a:spcPct val="100000"/>
              </a:lnSpc>
              <a:spcBef>
                <a:spcPct val="0"/>
              </a:spcBef>
              <a:spcAft>
                <a:spcPct val="0"/>
              </a:spcAft>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埃及抗英斗争</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(1882</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；失败</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成立祖国党；</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埃及是埃及人的埃及</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；阿拉比。</a:t>
            </a:r>
            <a:endPar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spcBef>
                <a:spcPct val="0"/>
              </a:spcBef>
              <a:spcAft>
                <a:spcPct val="0"/>
              </a:spcAft>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(2)</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苏丹马赫迪起义（</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1881</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；失败）：</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起义领导人自称</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马赫迪</a:t>
            </a:r>
            <a:r>
              <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（宗教）</a:t>
            </a:r>
            <a:endParaRPr lang="en-US" altLang="zh-CN"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a:p>
            <a:pPr>
              <a:lnSpc>
                <a:spcPct val="100000"/>
              </a:lnSpc>
              <a:spcBef>
                <a:spcPct val="0"/>
              </a:spcBef>
              <a:spcAft>
                <a:spcPct val="0"/>
              </a:spcAft>
            </a:pP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(3)</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埃塞俄比亚抗意战争（</a:t>
            </a:r>
            <a:r>
              <a:rPr lang="en-US" altLang="zh-CN" sz="2600" b="1">
                <a:solidFill>
                  <a:srgbClr val="0000FA"/>
                </a:solidFill>
                <a:latin typeface="微软雅黑" panose="020B0503020204020204" charset="-122"/>
                <a:ea typeface="微软雅黑" panose="020B0503020204020204" charset="-122"/>
                <a:cs typeface="微软雅黑" panose="020B0503020204020204" charset="-122"/>
                <a:sym typeface="+mn-ea"/>
              </a:rPr>
              <a:t>1894-1896</a:t>
            </a:r>
            <a:r>
              <a:rPr lang="zh-CN" altLang="en-US" sz="2600" b="1">
                <a:solidFill>
                  <a:srgbClr val="0000FA"/>
                </a:solidFill>
                <a:latin typeface="微软雅黑" panose="020B0503020204020204" charset="-122"/>
                <a:ea typeface="微软雅黑" panose="020B0503020204020204" charset="-122"/>
                <a:cs typeface="微软雅黑" panose="020B0503020204020204" charset="-122"/>
                <a:sym typeface="+mn-ea"/>
              </a:rPr>
              <a:t>；成功）：</a:t>
            </a:r>
            <a:r>
              <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rPr>
              <a:t>埃皇帝孟尼利克二世号召领导。</a:t>
            </a:r>
            <a:endParaRPr lang="zh-CN" altLang="en-US" sz="2600" b="1">
              <a:solidFill>
                <a:prstClr val="black"/>
              </a:solidFill>
              <a:latin typeface="楷体" panose="02010609060101010101" pitchFamily="49" charset="-122"/>
              <a:ea typeface="楷体" panose="02010609060101010101" pitchFamily="49" charset="-122"/>
              <a:cs typeface="楷体" panose="02010609060101010101" pitchFamily="49" charset="-122"/>
              <a:sym typeface="+mn-ea"/>
            </a:endParaRPr>
          </a:p>
        </p:txBody>
      </p:sp>
      <p:sp>
        <p:nvSpPr>
          <p:cNvPr id="2" name="文本框 1"/>
          <p:cNvSpPr txBox="1"/>
          <p:nvPr/>
        </p:nvSpPr>
        <p:spPr>
          <a:xfrm>
            <a:off x="1041400" y="149860"/>
            <a:ext cx="10125710" cy="583565"/>
          </a:xfrm>
          <a:prstGeom prst="rect">
            <a:avLst/>
          </a:prstGeom>
          <a:solidFill>
            <a:srgbClr val="7030A0"/>
          </a:solidFill>
        </p:spPr>
        <p:txBody>
          <a:bodyPr wrap="square" rtlCol="0">
            <a:spAutoFit/>
          </a:bodyPr>
          <a:lstStyle/>
          <a:p>
            <a:r>
              <a:rPr lang="zh-CN" altLang="en-US" sz="3200" b="1">
                <a:solidFill>
                  <a:schemeClr val="bg1"/>
                </a:solidFill>
                <a:latin typeface="微软雅黑" panose="020B0503020204020204" charset="-122"/>
                <a:ea typeface="微软雅黑" panose="020B0503020204020204" charset="-122"/>
                <a:cs typeface="微软雅黑" panose="020B0503020204020204" charset="-122"/>
              </a:rPr>
              <a:t>复习：一战前（</a:t>
            </a:r>
            <a:r>
              <a:rPr lang="en-US" altLang="zh-CN" sz="3200" b="1">
                <a:solidFill>
                  <a:schemeClr val="bg1"/>
                </a:solidFill>
                <a:latin typeface="微软雅黑" panose="020B0503020204020204" charset="-122"/>
                <a:ea typeface="微软雅黑" panose="020B0503020204020204" charset="-122"/>
                <a:cs typeface="微软雅黑" panose="020B0503020204020204" charset="-122"/>
              </a:rPr>
              <a:t>19C</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末</a:t>
            </a:r>
            <a:r>
              <a:rPr lang="en-US" altLang="zh-CN" sz="3200" b="1">
                <a:solidFill>
                  <a:schemeClr val="bg1"/>
                </a:solidFill>
                <a:latin typeface="微软雅黑" panose="020B0503020204020204" charset="-122"/>
                <a:ea typeface="微软雅黑" panose="020B0503020204020204" charset="-122"/>
                <a:cs typeface="微软雅黑" panose="020B0503020204020204" charset="-122"/>
              </a:rPr>
              <a:t>20C</a:t>
            </a:r>
            <a:r>
              <a:rPr lang="zh-CN" altLang="en-US" sz="3200" b="1">
                <a:solidFill>
                  <a:schemeClr val="bg1"/>
                </a:solidFill>
                <a:latin typeface="微软雅黑" panose="020B0503020204020204" charset="-122"/>
                <a:ea typeface="微软雅黑" panose="020B0503020204020204" charset="-122"/>
                <a:cs typeface="微软雅黑" panose="020B0503020204020204" charset="-122"/>
              </a:rPr>
              <a:t>初）亚非拉美</a:t>
            </a:r>
            <a:r>
              <a:rPr lang="zh-CN" altLang="en-US" sz="3200" b="1">
                <a:solidFill>
                  <a:srgbClr val="FFFF00"/>
                </a:solidFill>
                <a:latin typeface="微软雅黑" panose="020B0503020204020204" charset="-122"/>
                <a:ea typeface="微软雅黑" panose="020B0503020204020204" charset="-122"/>
                <a:cs typeface="微软雅黑" panose="020B0503020204020204" charset="-122"/>
              </a:rPr>
              <a:t>民族独立运动</a:t>
            </a:r>
            <a:endParaRPr lang="zh-CN" altLang="en-US" sz="3200" b="1">
              <a:solidFill>
                <a:srgbClr val="FFFF00"/>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7"/>
          <p:cNvSpPr/>
          <p:nvPr/>
        </p:nvSpPr>
        <p:spPr>
          <a:xfrm>
            <a:off x="1976755" y="2199005"/>
            <a:ext cx="8613775" cy="584775"/>
          </a:xfrm>
          <a:prstGeom prst="rect">
            <a:avLst/>
          </a:prstGeom>
          <a:noFill/>
          <a:ln w="9525">
            <a:noFill/>
          </a:ln>
        </p:spPr>
        <p:txBody>
          <a:bodyPr wrap="square" anchor="t">
            <a:spAutoFit/>
          </a:bodyPr>
          <a:lstStyle/>
          <a:p>
            <a:pPr algn="l"/>
            <a:r>
              <a:rPr lang="zh-CN" altLang="en-US" sz="3200" b="1" dirty="0">
                <a:solidFill>
                  <a:srgbClr val="0804BC"/>
                </a:solidFill>
                <a:latin typeface="微软雅黑" panose="020B0503020204020204" charset="-122"/>
                <a:ea typeface="微软雅黑" panose="020B0503020204020204" charset="-122"/>
                <a:cs typeface="微软雅黑" panose="020B0503020204020204" charset="-122"/>
                <a:sym typeface="+mn-ea"/>
              </a:rPr>
              <a:t>二、</a:t>
            </a:r>
            <a:r>
              <a:rPr lang="zh-CN" altLang="en-US" sz="3200" b="1" dirty="0">
                <a:solidFill>
                  <a:srgbClr val="0804BC"/>
                </a:solidFill>
                <a:latin typeface="微软雅黑" panose="020B0503020204020204" charset="-122"/>
                <a:ea typeface="微软雅黑" panose="020B0503020204020204" charset="-122"/>
                <a:sym typeface="+mn-ea"/>
              </a:rPr>
              <a:t>非洲：独立意识的觉醒</a:t>
            </a:r>
            <a:endParaRPr lang="zh-CN" altLang="en-US" sz="3200" b="1" dirty="0">
              <a:solidFill>
                <a:srgbClr val="0804BC"/>
              </a:solidFill>
              <a:latin typeface="微软雅黑" panose="020B0503020204020204" charset="-122"/>
              <a:ea typeface="微软雅黑" panose="020B0503020204020204" charset="-122"/>
              <a:cs typeface="微软雅黑" panose="020B0503020204020204" charset="-122"/>
              <a:sym typeface="+mn-ea"/>
            </a:endParaRPr>
          </a:p>
        </p:txBody>
      </p:sp>
      <p:sp>
        <p:nvSpPr>
          <p:cNvPr id="4" name="矩形 7"/>
          <p:cNvSpPr/>
          <p:nvPr/>
        </p:nvSpPr>
        <p:spPr>
          <a:xfrm>
            <a:off x="1976756" y="1419543"/>
            <a:ext cx="9002395" cy="583565"/>
          </a:xfrm>
          <a:prstGeom prst="rect">
            <a:avLst/>
          </a:prstGeom>
          <a:noFill/>
          <a:ln w="9525">
            <a:noFill/>
          </a:ln>
        </p:spPr>
        <p:txBody>
          <a:bodyPr wrap="square" anchor="t">
            <a:spAutoFit/>
          </a:bodyPr>
          <a:lstStyle/>
          <a:p>
            <a:pPr algn="l" defTabSz="914400"/>
            <a:r>
              <a:rPr lang="zh-CN" altLang="en-US" sz="3200" b="1" dirty="0">
                <a:solidFill>
                  <a:srgbClr val="0804BC"/>
                </a:solidFill>
                <a:latin typeface="微软雅黑" panose="020B0503020204020204" charset="-122"/>
                <a:ea typeface="微软雅黑" panose="020B0503020204020204" charset="-122"/>
                <a:sym typeface="+mn-ea"/>
              </a:rPr>
              <a:t>一、亚洲：民族民主运动的新高潮</a:t>
            </a:r>
            <a:endParaRPr lang="zh-CN" altLang="en-US" sz="3200" b="1" dirty="0">
              <a:solidFill>
                <a:srgbClr val="0804BC"/>
              </a:solidFill>
              <a:latin typeface="微软雅黑" panose="020B0503020204020204" charset="-122"/>
              <a:ea typeface="微软雅黑" panose="020B0503020204020204" charset="-122"/>
              <a:cs typeface="微软雅黑" panose="020B0503020204020204" charset="-122"/>
              <a:sym typeface="+mn-ea"/>
            </a:endParaRPr>
          </a:p>
        </p:txBody>
      </p:sp>
      <p:sp>
        <p:nvSpPr>
          <p:cNvPr id="11" name="文本框 10"/>
          <p:cNvSpPr txBox="1"/>
          <p:nvPr/>
        </p:nvSpPr>
        <p:spPr>
          <a:xfrm>
            <a:off x="1976756" y="2939097"/>
            <a:ext cx="4698722" cy="584775"/>
          </a:xfrm>
          <a:prstGeom prst="rect">
            <a:avLst/>
          </a:prstGeom>
          <a:noFill/>
        </p:spPr>
        <p:txBody>
          <a:bodyPr wrap="none" rtlCol="0" anchor="t">
            <a:spAutoFit/>
          </a:bodyPr>
          <a:lstStyle/>
          <a:p>
            <a:pPr algn="l"/>
            <a:r>
              <a:rPr lang="zh-CN" sz="3200" b="1" dirty="0">
                <a:solidFill>
                  <a:srgbClr val="0804BC"/>
                </a:solidFill>
                <a:latin typeface="微软雅黑" panose="020B0503020204020204" charset="-122"/>
                <a:ea typeface="微软雅黑" panose="020B0503020204020204" charset="-122"/>
                <a:sym typeface="+mn-ea"/>
              </a:rPr>
              <a:t>三、</a:t>
            </a:r>
            <a:r>
              <a:rPr lang="zh-CN" altLang="en-US" sz="3200" b="1" dirty="0">
                <a:solidFill>
                  <a:srgbClr val="0804BC"/>
                </a:solidFill>
                <a:latin typeface="微软雅黑" panose="020B0503020204020204" charset="-122"/>
                <a:ea typeface="微软雅黑" panose="020B0503020204020204" charset="-122"/>
                <a:sym typeface="+mn-ea"/>
              </a:rPr>
              <a:t>拉美：独立后再启程</a:t>
            </a:r>
            <a:endParaRPr lang="zh-CN" altLang="en-US" sz="3200" b="1" dirty="0">
              <a:solidFill>
                <a:srgbClr val="0804BC"/>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nvSpPr>
        <p:spPr>
          <a:xfrm>
            <a:off x="1976855" y="3678442"/>
            <a:ext cx="7091680" cy="583565"/>
          </a:xfrm>
          <a:prstGeom prst="rect">
            <a:avLst/>
          </a:prstGeom>
          <a:noFill/>
        </p:spPr>
        <p:txBody>
          <a:bodyPr wrap="none" rtlCol="0" anchor="t">
            <a:spAutoFit/>
          </a:bodyPr>
          <a:lstStyle/>
          <a:p>
            <a:pPr algn="ctr" defTabSz="914400"/>
            <a:r>
              <a:rPr lang="zh-CN" sz="3200" b="1" dirty="0">
                <a:solidFill>
                  <a:srgbClr val="0804BC"/>
                </a:solidFill>
                <a:latin typeface="微软雅黑" panose="020B0503020204020204" charset="-122"/>
                <a:ea typeface="微软雅黑" panose="020B0503020204020204" charset="-122"/>
                <a:sym typeface="+mn-ea"/>
              </a:rPr>
              <a:t>四、总结：</a:t>
            </a:r>
            <a:r>
              <a:rPr lang="zh-CN" altLang="en-US" sz="3200" b="1" dirty="0">
                <a:solidFill>
                  <a:srgbClr val="0804BC"/>
                </a:solidFill>
                <a:latin typeface="微软雅黑" panose="020B0503020204020204" charset="-122"/>
                <a:ea typeface="微软雅黑" panose="020B0503020204020204" charset="-122"/>
                <a:sym typeface="+mn-ea"/>
              </a:rPr>
              <a:t>亚非拉民族民主运动的特点</a:t>
            </a:r>
            <a:endParaRPr lang="zh-CN" altLang="en-US" sz="3200" b="1" dirty="0">
              <a:solidFill>
                <a:srgbClr val="0804BC"/>
              </a:solidFill>
              <a:latin typeface="微软雅黑" panose="020B0503020204020204" charset="-122"/>
              <a:ea typeface="微软雅黑" panose="020B0503020204020204" charset="-122"/>
              <a:cs typeface="微软雅黑" panose="020B0503020204020204" charset="-122"/>
              <a:sym typeface="+mn-ea"/>
            </a:endParaRPr>
          </a:p>
        </p:txBody>
      </p:sp>
      <p:sp>
        <p:nvSpPr>
          <p:cNvPr id="18" name="文本框 17"/>
          <p:cNvSpPr txBox="1"/>
          <p:nvPr/>
        </p:nvSpPr>
        <p:spPr>
          <a:xfrm>
            <a:off x="4008634" y="257831"/>
            <a:ext cx="2448106" cy="769441"/>
          </a:xfrm>
          <a:prstGeom prst="rect">
            <a:avLst/>
          </a:prstGeom>
          <a:solidFill>
            <a:schemeClr val="accent1"/>
          </a:solidFill>
        </p:spPr>
        <p:txBody>
          <a:bodyPr wrap="none" rtlCol="0">
            <a:spAutoFit/>
          </a:bodyPr>
          <a:lstStyle/>
          <a:p>
            <a:r>
              <a:rPr lang="zh-CN" altLang="en-US" sz="4400" b="1" dirty="0">
                <a:solidFill>
                  <a:schemeClr val="bg1"/>
                </a:solidFill>
              </a:rPr>
              <a:t>主要线索</a:t>
            </a:r>
            <a:endParaRPr lang="zh-CN" altLang="en-US" sz="4400" b="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nvSpPr>
        <p:spPr>
          <a:xfrm>
            <a:off x="2218690" y="59941"/>
            <a:ext cx="8031299" cy="573109"/>
          </a:xfrm>
          <a:prstGeom prst="rect">
            <a:avLst/>
          </a:prstGeom>
          <a:solidFill>
            <a:srgbClr val="7030A0"/>
          </a:solidFill>
        </p:spPr>
        <p:txBody>
          <a:bodyPr vert="horz" lIns="91440" tIns="45720" rIns="91440" bIns="45720" rtlCol="0" anchor="ctr">
            <a:noAutofit/>
          </a:bodyPr>
          <a:lstStyle>
            <a:lvl1pPr marL="0" indent="0" algn="l" defTabSz="914400" rtl="0" eaLnBrk="1" latinLnBrk="0" hangingPunct="1">
              <a:spcBef>
                <a:spcPct val="20000"/>
              </a:spcBef>
              <a:buFont typeface="Arial" panose="020B0604020202020204" pitchFamily="34" charset="0"/>
              <a:buNone/>
              <a:defRPr sz="2800" kern="1200">
                <a:solidFill>
                  <a:srgbClr val="3D5070"/>
                </a:solidFill>
                <a:latin typeface="方正颜宋简体_大" panose="02000000000000000000" pitchFamily="2" charset="-122"/>
                <a:ea typeface="方正颜宋简体_大" panose="02000000000000000000" pitchFamily="2"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zh-CN" altLang="en-US" sz="3200" b="1" dirty="0">
                <a:solidFill>
                  <a:schemeClr val="bg1"/>
                </a:solidFill>
                <a:latin typeface="微软雅黑" panose="020B0503020204020204" charset="-122"/>
                <a:ea typeface="微软雅黑" panose="020B0503020204020204" charset="-122"/>
              </a:rPr>
              <a:t>拓展一：</a:t>
            </a:r>
            <a:r>
              <a:rPr lang="en-US" altLang="zh-CN" sz="3200" b="1" dirty="0">
                <a:solidFill>
                  <a:schemeClr val="bg1"/>
                </a:solidFill>
                <a:latin typeface="微软雅黑" panose="020B0503020204020204" charset="-122"/>
                <a:ea typeface="微软雅黑" panose="020B0503020204020204" charset="-122"/>
              </a:rPr>
              <a:t> </a:t>
            </a:r>
            <a:r>
              <a:rPr lang="zh-CN" altLang="en-US" sz="3200" b="1" dirty="0">
                <a:solidFill>
                  <a:schemeClr val="bg1"/>
                </a:solidFill>
                <a:latin typeface="微软雅黑" panose="020B0503020204020204" charset="-122"/>
                <a:ea typeface="微软雅黑" panose="020B0503020204020204" charset="-122"/>
              </a:rPr>
              <a:t>亚非拉民族民主运动高涨的原因</a:t>
            </a:r>
            <a:endParaRPr lang="zh-CN" altLang="en-US" sz="3200" b="1" dirty="0">
              <a:solidFill>
                <a:schemeClr val="bg1"/>
              </a:solidFill>
              <a:latin typeface="微软雅黑" panose="020B0503020204020204" charset="-122"/>
              <a:ea typeface="微软雅黑" panose="020B0503020204020204" charset="-122"/>
            </a:endParaRPr>
          </a:p>
        </p:txBody>
      </p:sp>
      <p:sp>
        <p:nvSpPr>
          <p:cNvPr id="3" name="文本框 2"/>
          <p:cNvSpPr txBox="1"/>
          <p:nvPr/>
        </p:nvSpPr>
        <p:spPr>
          <a:xfrm>
            <a:off x="47625" y="633050"/>
            <a:ext cx="11992610" cy="953135"/>
          </a:xfrm>
          <a:prstGeom prst="rect">
            <a:avLst/>
          </a:prstGeom>
          <a:noFill/>
        </p:spPr>
        <p:txBody>
          <a:bodyPr wrap="square" rtlCol="0">
            <a:spAutoFit/>
          </a:bodyPr>
          <a:lstStyle/>
          <a:p>
            <a:r>
              <a:rPr lang="zh-CN" altLang="en-US" sz="2800" b="1" dirty="0">
                <a:solidFill>
                  <a:srgbClr val="0804BC"/>
                </a:solidFill>
              </a:rPr>
              <a:t>思考：选取以下的关键词，结合本课所学知识，通过一定的逻辑关系将它们与亚非拉民族民主运动的高涨原因串联起来。</a:t>
            </a:r>
            <a:endParaRPr lang="zh-CN" altLang="en-US" sz="2800" b="1" dirty="0">
              <a:solidFill>
                <a:srgbClr val="0804BC"/>
              </a:solidFill>
            </a:endParaRPr>
          </a:p>
        </p:txBody>
      </p:sp>
      <p:sp>
        <p:nvSpPr>
          <p:cNvPr id="4" name="文本框 3"/>
          <p:cNvSpPr txBox="1"/>
          <p:nvPr/>
        </p:nvSpPr>
        <p:spPr>
          <a:xfrm>
            <a:off x="892810" y="1625600"/>
            <a:ext cx="2712085" cy="521970"/>
          </a:xfrm>
          <a:prstGeom prst="rect">
            <a:avLst/>
          </a:prstGeom>
          <a:noFill/>
        </p:spPr>
        <p:txBody>
          <a:bodyPr wrap="square" rtlCol="0" anchor="t">
            <a:spAutoFit/>
          </a:bodyPr>
          <a:lstStyle/>
          <a:p>
            <a:r>
              <a:rPr lang="zh-CN" altLang="en-US" sz="2800" b="1" dirty="0">
                <a:latin typeface="微软雅黑" panose="020B0503020204020204" charset="-122"/>
                <a:ea typeface="微软雅黑" panose="020B0503020204020204" charset="-122"/>
                <a:sym typeface="+mn-ea"/>
              </a:rPr>
              <a:t>第一次世界大战</a:t>
            </a:r>
            <a:endParaRPr lang="zh-CN" altLang="en-US" sz="2800" b="1" dirty="0">
              <a:latin typeface="微软雅黑" panose="020B0503020204020204" charset="-122"/>
              <a:ea typeface="微软雅黑" panose="020B0503020204020204" charset="-122"/>
              <a:sym typeface="+mn-ea"/>
            </a:endParaRPr>
          </a:p>
        </p:txBody>
      </p:sp>
      <p:sp>
        <p:nvSpPr>
          <p:cNvPr id="5" name="文本框 4"/>
          <p:cNvSpPr txBox="1"/>
          <p:nvPr/>
        </p:nvSpPr>
        <p:spPr>
          <a:xfrm>
            <a:off x="4759869" y="1600006"/>
            <a:ext cx="2712085" cy="521970"/>
          </a:xfrm>
          <a:prstGeom prst="rect">
            <a:avLst/>
          </a:prstGeom>
          <a:noFill/>
        </p:spPr>
        <p:txBody>
          <a:bodyPr wrap="square" rtlCol="0" anchor="t">
            <a:spAutoFit/>
          </a:bodyPr>
          <a:lstStyle/>
          <a:p>
            <a:r>
              <a:rPr lang="zh-CN" altLang="en-US" sz="2800" b="1" dirty="0">
                <a:latin typeface="微软雅黑" panose="020B0503020204020204" charset="-122"/>
                <a:ea typeface="微软雅黑" panose="020B0503020204020204" charset="-122"/>
                <a:sym typeface="+mn-ea"/>
              </a:rPr>
              <a:t>十月革命</a:t>
            </a:r>
            <a:endParaRPr lang="zh-CN" altLang="en-US" sz="2800" b="1" dirty="0">
              <a:latin typeface="微软雅黑" panose="020B0503020204020204" charset="-122"/>
              <a:ea typeface="微软雅黑" panose="020B0503020204020204" charset="-122"/>
              <a:sym typeface="+mn-ea"/>
            </a:endParaRPr>
          </a:p>
        </p:txBody>
      </p:sp>
      <p:sp>
        <p:nvSpPr>
          <p:cNvPr id="6" name="文本框 5"/>
          <p:cNvSpPr txBox="1"/>
          <p:nvPr/>
        </p:nvSpPr>
        <p:spPr>
          <a:xfrm>
            <a:off x="7553052" y="1618025"/>
            <a:ext cx="2130425" cy="521970"/>
          </a:xfrm>
          <a:prstGeom prst="rect">
            <a:avLst/>
          </a:prstGeom>
          <a:noFill/>
        </p:spPr>
        <p:txBody>
          <a:bodyPr wrap="square" rtlCol="0" anchor="t">
            <a:spAutoFit/>
          </a:bodyPr>
          <a:lstStyle/>
          <a:p>
            <a:r>
              <a:rPr lang="zh-CN" altLang="en-US" sz="2800" b="1" dirty="0">
                <a:latin typeface="微软雅黑" panose="020B0503020204020204" charset="-122"/>
                <a:ea typeface="微软雅黑" panose="020B0503020204020204" charset="-122"/>
                <a:sym typeface="+mn-ea"/>
              </a:rPr>
              <a:t>殖民地内部</a:t>
            </a:r>
            <a:endParaRPr lang="zh-CN" altLang="en-US" sz="2800" b="1" dirty="0">
              <a:latin typeface="微软雅黑" panose="020B0503020204020204" charset="-122"/>
              <a:ea typeface="微软雅黑" panose="020B0503020204020204" charset="-122"/>
              <a:sym typeface="+mn-ea"/>
            </a:endParaRPr>
          </a:p>
        </p:txBody>
      </p:sp>
      <p:sp>
        <p:nvSpPr>
          <p:cNvPr id="7" name="文本框 6"/>
          <p:cNvSpPr txBox="1"/>
          <p:nvPr/>
        </p:nvSpPr>
        <p:spPr>
          <a:xfrm>
            <a:off x="1674404" y="2261870"/>
            <a:ext cx="3085465" cy="521970"/>
          </a:xfrm>
          <a:prstGeom prst="rect">
            <a:avLst/>
          </a:prstGeom>
          <a:noFill/>
        </p:spPr>
        <p:txBody>
          <a:bodyPr wrap="square" rtlCol="0" anchor="t">
            <a:spAutoFit/>
          </a:bodyPr>
          <a:lstStyle/>
          <a:p>
            <a:r>
              <a:rPr lang="zh-CN" altLang="en-US" sz="2800" b="1" dirty="0">
                <a:latin typeface="微软雅黑" panose="020B0503020204020204" charset="-122"/>
                <a:ea typeface="微软雅黑" panose="020B0503020204020204" charset="-122"/>
                <a:sym typeface="+mn-ea"/>
              </a:rPr>
              <a:t>不合理的殖民体系</a:t>
            </a:r>
            <a:endParaRPr lang="zh-CN" altLang="en-US" sz="2800" b="1" dirty="0">
              <a:latin typeface="微软雅黑" panose="020B0503020204020204" charset="-122"/>
              <a:ea typeface="微软雅黑" panose="020B0503020204020204" charset="-122"/>
              <a:sym typeface="+mn-ea"/>
            </a:endParaRPr>
          </a:p>
        </p:txBody>
      </p:sp>
      <p:cxnSp>
        <p:nvCxnSpPr>
          <p:cNvPr id="8" name="直接连接符 7"/>
          <p:cNvCxnSpPr/>
          <p:nvPr/>
        </p:nvCxnSpPr>
        <p:spPr>
          <a:xfrm flipV="1">
            <a:off x="104775" y="2818130"/>
            <a:ext cx="12192000" cy="27940"/>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5544185" y="2242276"/>
            <a:ext cx="3181350" cy="521970"/>
          </a:xfrm>
          <a:prstGeom prst="rect">
            <a:avLst/>
          </a:prstGeom>
          <a:noFill/>
        </p:spPr>
        <p:txBody>
          <a:bodyPr wrap="square" rtlCol="0" anchor="t">
            <a:spAutoFit/>
          </a:bodyPr>
          <a:lstStyle/>
          <a:p>
            <a:r>
              <a:rPr lang="zh-CN" altLang="en-US" sz="2800" b="1" dirty="0">
                <a:latin typeface="微软雅黑" panose="020B0503020204020204" charset="-122"/>
                <a:ea typeface="微软雅黑" panose="020B0503020204020204" charset="-122"/>
                <a:sym typeface="+mn-ea"/>
              </a:rPr>
              <a:t>世界性经济危机</a:t>
            </a:r>
            <a:endParaRPr lang="zh-CN" altLang="en-US" sz="2800" b="1" dirty="0">
              <a:latin typeface="微软雅黑" panose="020B0503020204020204" charset="-122"/>
              <a:ea typeface="微软雅黑" panose="020B0503020204020204" charset="-122"/>
              <a:sym typeface="+mn-ea"/>
            </a:endParaRPr>
          </a:p>
        </p:txBody>
      </p:sp>
      <p:sp>
        <p:nvSpPr>
          <p:cNvPr id="12" name="文本框 11"/>
          <p:cNvSpPr txBox="1"/>
          <p:nvPr/>
        </p:nvSpPr>
        <p:spPr>
          <a:xfrm>
            <a:off x="318452" y="2980456"/>
            <a:ext cx="1798955"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一战</a:t>
            </a:r>
            <a:endParaRPr lang="zh-CN" altLang="en-US" sz="2800" b="1" dirty="0">
              <a:latin typeface="微软雅黑" panose="020B0503020204020204" charset="-122"/>
              <a:ea typeface="微软雅黑" panose="020B0503020204020204" charset="-122"/>
            </a:endParaRPr>
          </a:p>
        </p:txBody>
      </p:sp>
      <p:sp>
        <p:nvSpPr>
          <p:cNvPr id="14" name="文本框 13"/>
          <p:cNvSpPr txBox="1"/>
          <p:nvPr/>
        </p:nvSpPr>
        <p:spPr>
          <a:xfrm>
            <a:off x="178435" y="3573780"/>
            <a:ext cx="166878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十月革命</a:t>
            </a:r>
            <a:endParaRPr lang="zh-CN" altLang="en-US" sz="2800" b="1" dirty="0">
              <a:latin typeface="微软雅黑" panose="020B0503020204020204" charset="-122"/>
              <a:ea typeface="微软雅黑" panose="020B0503020204020204" charset="-122"/>
            </a:endParaRPr>
          </a:p>
        </p:txBody>
      </p:sp>
      <p:sp>
        <p:nvSpPr>
          <p:cNvPr id="17" name="文本框 16"/>
          <p:cNvSpPr txBox="1"/>
          <p:nvPr/>
        </p:nvSpPr>
        <p:spPr>
          <a:xfrm>
            <a:off x="47625" y="4287336"/>
            <a:ext cx="235077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殖民地内部</a:t>
            </a:r>
            <a:endParaRPr lang="zh-CN" altLang="en-US" sz="2800" b="1" dirty="0">
              <a:latin typeface="微软雅黑" panose="020B0503020204020204" charset="-122"/>
              <a:ea typeface="微软雅黑" panose="020B0503020204020204" charset="-122"/>
            </a:endParaRPr>
          </a:p>
        </p:txBody>
      </p:sp>
      <p:sp>
        <p:nvSpPr>
          <p:cNvPr id="21" name="文本框 20"/>
          <p:cNvSpPr txBox="1"/>
          <p:nvPr/>
        </p:nvSpPr>
        <p:spPr>
          <a:xfrm>
            <a:off x="104776" y="5237219"/>
            <a:ext cx="174244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rPr>
              <a:t>殖民体系</a:t>
            </a:r>
            <a:endParaRPr lang="zh-CN" altLang="en-US" sz="2800" b="1" dirty="0">
              <a:latin typeface="微软雅黑" panose="020B0503020204020204" charset="-122"/>
              <a:ea typeface="微软雅黑" panose="020B0503020204020204" charset="-122"/>
            </a:endParaRPr>
          </a:p>
        </p:txBody>
      </p:sp>
      <p:sp>
        <p:nvSpPr>
          <p:cNvPr id="23" name="文本框 22"/>
          <p:cNvSpPr txBox="1"/>
          <p:nvPr/>
        </p:nvSpPr>
        <p:spPr>
          <a:xfrm>
            <a:off x="217170" y="6125144"/>
            <a:ext cx="2001520" cy="521970"/>
          </a:xfrm>
          <a:prstGeom prst="rect">
            <a:avLst/>
          </a:prstGeom>
          <a:noFill/>
        </p:spPr>
        <p:txBody>
          <a:bodyPr wrap="square" rtlCol="0">
            <a:spAutoFit/>
          </a:bodyPr>
          <a:lstStyle/>
          <a:p>
            <a:r>
              <a:rPr lang="zh-CN" altLang="en-US" sz="2800" b="1" dirty="0">
                <a:latin typeface="微软雅黑" panose="020B0503020204020204" charset="-122"/>
                <a:ea typeface="微软雅黑" panose="020B0503020204020204" charset="-122"/>
                <a:sym typeface="+mn-ea"/>
              </a:rPr>
              <a:t>经济危机</a:t>
            </a:r>
            <a:endParaRPr lang="zh-CN" altLang="en-US" sz="2800" b="1" dirty="0">
              <a:latin typeface="微软雅黑" panose="020B0503020204020204" charset="-122"/>
              <a:ea typeface="微软雅黑" panose="020B0503020204020204" charset="-122"/>
            </a:endParaRPr>
          </a:p>
        </p:txBody>
      </p:sp>
      <p:grpSp>
        <p:nvGrpSpPr>
          <p:cNvPr id="30" name="组合 29"/>
          <p:cNvGrpSpPr/>
          <p:nvPr/>
        </p:nvGrpSpPr>
        <p:grpSpPr>
          <a:xfrm>
            <a:off x="1321120" y="2988310"/>
            <a:ext cx="10719115" cy="521970"/>
            <a:chOff x="3211" y="4663"/>
            <a:chExt cx="15905" cy="822"/>
          </a:xfrm>
        </p:grpSpPr>
        <p:sp>
          <p:nvSpPr>
            <p:cNvPr id="20" name="文本框 19"/>
            <p:cNvSpPr txBox="1"/>
            <p:nvPr/>
          </p:nvSpPr>
          <p:spPr>
            <a:xfrm>
              <a:off x="3867" y="4663"/>
              <a:ext cx="15249" cy="822"/>
            </a:xfrm>
            <a:prstGeom prst="rect">
              <a:avLst/>
            </a:prstGeom>
            <a:solidFill>
              <a:srgbClr val="2F5597"/>
            </a:solidFill>
          </p:spPr>
          <p:txBody>
            <a:bodyPr wrap="square" rtlCol="0">
              <a:spAutoFit/>
            </a:bodyPr>
            <a:lstStyle/>
            <a:p>
              <a:r>
                <a:rPr lang="zh-CN" altLang="en-US" sz="2800" b="1" dirty="0">
                  <a:solidFill>
                    <a:schemeClr val="accent4">
                      <a:lumMod val="20000"/>
                      <a:lumOff val="80000"/>
                    </a:schemeClr>
                  </a:solidFill>
                  <a:latin typeface="微软雅黑" panose="020B0503020204020204" charset="-122"/>
                  <a:ea typeface="微软雅黑" panose="020B0503020204020204" charset="-122"/>
                </a:rPr>
                <a:t>列强忙于一战，放松了对殖民地的控制；一战削弱帝国主义势力。</a:t>
              </a:r>
              <a:endParaRPr lang="zh-CN" altLang="en-US" sz="2800" b="1" dirty="0">
                <a:solidFill>
                  <a:schemeClr val="accent4">
                    <a:lumMod val="20000"/>
                    <a:lumOff val="80000"/>
                  </a:schemeClr>
                </a:solidFill>
                <a:latin typeface="微软雅黑" panose="020B0503020204020204" charset="-122"/>
                <a:ea typeface="微软雅黑" panose="020B0503020204020204" charset="-122"/>
              </a:endParaRPr>
            </a:p>
          </p:txBody>
        </p:sp>
        <p:sp>
          <p:nvSpPr>
            <p:cNvPr id="25" name="右箭头 24"/>
            <p:cNvSpPr/>
            <p:nvPr/>
          </p:nvSpPr>
          <p:spPr>
            <a:xfrm>
              <a:off x="3211" y="4880"/>
              <a:ext cx="566" cy="4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2038985" y="3600177"/>
            <a:ext cx="10001250" cy="521970"/>
            <a:chOff x="3211" y="5697"/>
            <a:chExt cx="15750" cy="822"/>
          </a:xfrm>
        </p:grpSpPr>
        <p:sp>
          <p:nvSpPr>
            <p:cNvPr id="15" name="文本框 14"/>
            <p:cNvSpPr txBox="1"/>
            <p:nvPr/>
          </p:nvSpPr>
          <p:spPr>
            <a:xfrm>
              <a:off x="3867" y="5697"/>
              <a:ext cx="15094" cy="822"/>
            </a:xfrm>
            <a:prstGeom prst="rect">
              <a:avLst/>
            </a:prstGeom>
            <a:solidFill>
              <a:srgbClr val="2F5597"/>
            </a:solidFill>
          </p:spPr>
          <p:txBody>
            <a:bodyPr wrap="square" rtlCol="0">
              <a:spAutoFit/>
            </a:bodyPr>
            <a:lstStyle/>
            <a:p>
              <a:r>
                <a:rPr lang="zh-CN" altLang="en-US" sz="2800" b="1" dirty="0">
                  <a:solidFill>
                    <a:schemeClr val="accent4">
                      <a:lumMod val="20000"/>
                      <a:lumOff val="80000"/>
                    </a:schemeClr>
                  </a:solidFill>
                  <a:latin typeface="微软雅黑" panose="020B0503020204020204" charset="-122"/>
                  <a:ea typeface="微软雅黑" panose="020B0503020204020204" charset="-122"/>
                </a:rPr>
                <a:t>十月革命改变世界格局，鼓舞了殖民地半殖民地的解放斗争。</a:t>
              </a:r>
              <a:endParaRPr lang="zh-CN" altLang="en-US" sz="2800" b="1" dirty="0">
                <a:solidFill>
                  <a:schemeClr val="accent4">
                    <a:lumMod val="20000"/>
                    <a:lumOff val="80000"/>
                  </a:schemeClr>
                </a:solidFill>
                <a:latin typeface="微软雅黑" panose="020B0503020204020204" charset="-122"/>
                <a:ea typeface="微软雅黑" panose="020B0503020204020204" charset="-122"/>
              </a:endParaRPr>
            </a:p>
          </p:txBody>
        </p:sp>
        <p:sp>
          <p:nvSpPr>
            <p:cNvPr id="26" name="右箭头 25"/>
            <p:cNvSpPr/>
            <p:nvPr/>
          </p:nvSpPr>
          <p:spPr>
            <a:xfrm>
              <a:off x="3211" y="5880"/>
              <a:ext cx="566" cy="4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2038985" y="4200976"/>
            <a:ext cx="10001250" cy="953135"/>
            <a:chOff x="3211" y="6698"/>
            <a:chExt cx="15750" cy="1501"/>
          </a:xfrm>
        </p:grpSpPr>
        <p:sp>
          <p:nvSpPr>
            <p:cNvPr id="18" name="文本框 17"/>
            <p:cNvSpPr txBox="1"/>
            <p:nvPr/>
          </p:nvSpPr>
          <p:spPr>
            <a:xfrm>
              <a:off x="3867" y="6698"/>
              <a:ext cx="15094" cy="1501"/>
            </a:xfrm>
            <a:prstGeom prst="rect">
              <a:avLst/>
            </a:prstGeom>
            <a:solidFill>
              <a:srgbClr val="2F5597"/>
            </a:solidFill>
          </p:spPr>
          <p:txBody>
            <a:bodyPr wrap="square" rtlCol="0">
              <a:spAutoFit/>
            </a:bodyPr>
            <a:lstStyle/>
            <a:p>
              <a:r>
                <a:rPr lang="zh-CN" altLang="en-US" sz="2800" b="1" dirty="0">
                  <a:solidFill>
                    <a:schemeClr val="accent4">
                      <a:lumMod val="20000"/>
                      <a:lumOff val="80000"/>
                    </a:schemeClr>
                  </a:solidFill>
                  <a:latin typeface="微软雅黑" panose="020B0503020204020204" charset="-122"/>
                  <a:ea typeface="微软雅黑" panose="020B0503020204020204" charset="-122"/>
                </a:rPr>
                <a:t>亚非拉各国民族资本主义有一定发展，资产阶级和无产阶级力量壮大；一战后殖民地半殖民地人们的民族意识觉醒。</a:t>
              </a:r>
              <a:endParaRPr lang="zh-CN" altLang="en-US" sz="2800" b="1" dirty="0">
                <a:solidFill>
                  <a:schemeClr val="accent4">
                    <a:lumMod val="20000"/>
                    <a:lumOff val="80000"/>
                  </a:schemeClr>
                </a:solidFill>
                <a:latin typeface="微软雅黑" panose="020B0503020204020204" charset="-122"/>
                <a:ea typeface="微软雅黑" panose="020B0503020204020204" charset="-122"/>
              </a:endParaRPr>
            </a:p>
          </p:txBody>
        </p:sp>
        <p:sp>
          <p:nvSpPr>
            <p:cNvPr id="27" name="右箭头 26"/>
            <p:cNvSpPr/>
            <p:nvPr/>
          </p:nvSpPr>
          <p:spPr>
            <a:xfrm>
              <a:off x="3211" y="6981"/>
              <a:ext cx="566" cy="4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2038985" y="5234044"/>
            <a:ext cx="10001250" cy="521970"/>
            <a:chOff x="3211" y="7886"/>
            <a:chExt cx="15750" cy="822"/>
          </a:xfrm>
        </p:grpSpPr>
        <p:sp>
          <p:nvSpPr>
            <p:cNvPr id="22" name="文本框 21"/>
            <p:cNvSpPr txBox="1"/>
            <p:nvPr/>
          </p:nvSpPr>
          <p:spPr>
            <a:xfrm>
              <a:off x="3867" y="7886"/>
              <a:ext cx="15094" cy="822"/>
            </a:xfrm>
            <a:prstGeom prst="rect">
              <a:avLst/>
            </a:prstGeom>
            <a:solidFill>
              <a:srgbClr val="2F5597"/>
            </a:solidFill>
          </p:spPr>
          <p:txBody>
            <a:bodyPr wrap="square" rtlCol="0">
              <a:spAutoFit/>
            </a:bodyPr>
            <a:lstStyle/>
            <a:p>
              <a:r>
                <a:rPr lang="zh-CN" altLang="en-US" sz="2800" b="1" dirty="0">
                  <a:solidFill>
                    <a:schemeClr val="accent4">
                      <a:lumMod val="20000"/>
                      <a:lumOff val="80000"/>
                    </a:schemeClr>
                  </a:solidFill>
                  <a:latin typeface="微软雅黑" panose="020B0503020204020204" charset="-122"/>
                  <a:ea typeface="微软雅黑" panose="020B0503020204020204" charset="-122"/>
                </a:rPr>
                <a:t>不合理不公平的殖民体系，必然引起被压迫人民的反抗斗争。</a:t>
              </a:r>
              <a:endParaRPr lang="zh-CN" altLang="en-US" sz="2800" b="1" dirty="0">
                <a:solidFill>
                  <a:schemeClr val="accent4">
                    <a:lumMod val="20000"/>
                    <a:lumOff val="80000"/>
                  </a:schemeClr>
                </a:solidFill>
                <a:latin typeface="微软雅黑" panose="020B0503020204020204" charset="-122"/>
                <a:ea typeface="微软雅黑" panose="020B0503020204020204" charset="-122"/>
              </a:endParaRPr>
            </a:p>
          </p:txBody>
        </p:sp>
        <p:sp>
          <p:nvSpPr>
            <p:cNvPr id="28" name="右箭头 27"/>
            <p:cNvSpPr/>
            <p:nvPr/>
          </p:nvSpPr>
          <p:spPr>
            <a:xfrm>
              <a:off x="3211" y="8040"/>
              <a:ext cx="566" cy="4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2038985" y="5853887"/>
            <a:ext cx="10001250" cy="953135"/>
            <a:chOff x="3211" y="9109"/>
            <a:chExt cx="15750" cy="1501"/>
          </a:xfrm>
        </p:grpSpPr>
        <p:sp>
          <p:nvSpPr>
            <p:cNvPr id="24" name="文本框 23"/>
            <p:cNvSpPr txBox="1"/>
            <p:nvPr/>
          </p:nvSpPr>
          <p:spPr>
            <a:xfrm>
              <a:off x="3867" y="9109"/>
              <a:ext cx="15094" cy="1501"/>
            </a:xfrm>
            <a:prstGeom prst="rect">
              <a:avLst/>
            </a:prstGeom>
            <a:solidFill>
              <a:srgbClr val="2F5597"/>
            </a:solidFill>
          </p:spPr>
          <p:txBody>
            <a:bodyPr wrap="square" rtlCol="0">
              <a:spAutoFit/>
            </a:bodyPr>
            <a:lstStyle/>
            <a:p>
              <a:r>
                <a:rPr lang="en-US" altLang="zh-CN" sz="2800" b="1" dirty="0">
                  <a:solidFill>
                    <a:schemeClr val="accent4">
                      <a:lumMod val="20000"/>
                      <a:lumOff val="80000"/>
                    </a:schemeClr>
                  </a:solidFill>
                  <a:latin typeface="微软雅黑" panose="020B0503020204020204" charset="-122"/>
                  <a:ea typeface="微软雅黑" panose="020B0503020204020204" charset="-122"/>
                </a:rPr>
                <a:t>1929-1933</a:t>
              </a:r>
              <a:r>
                <a:rPr lang="zh-CN" altLang="en-US" sz="2800" b="1" dirty="0">
                  <a:solidFill>
                    <a:schemeClr val="accent4">
                      <a:lumMod val="20000"/>
                      <a:lumOff val="80000"/>
                    </a:schemeClr>
                  </a:solidFill>
                  <a:latin typeface="微软雅黑" panose="020B0503020204020204" charset="-122"/>
                  <a:ea typeface="微软雅黑" panose="020B0503020204020204" charset="-122"/>
                </a:rPr>
                <a:t>经济大危机期间，宗主国向殖民地半殖民地国家转嫁危机，加剧了民族矛盾</a:t>
              </a:r>
              <a:endParaRPr lang="zh-CN" altLang="en-US" sz="2800" b="1" dirty="0">
                <a:solidFill>
                  <a:schemeClr val="accent4">
                    <a:lumMod val="20000"/>
                    <a:lumOff val="80000"/>
                  </a:schemeClr>
                </a:solidFill>
                <a:latin typeface="微软雅黑" panose="020B0503020204020204" charset="-122"/>
                <a:ea typeface="微软雅黑" panose="020B0503020204020204" charset="-122"/>
              </a:endParaRPr>
            </a:p>
          </p:txBody>
        </p:sp>
        <p:sp>
          <p:nvSpPr>
            <p:cNvPr id="29" name="右箭头 28"/>
            <p:cNvSpPr/>
            <p:nvPr/>
          </p:nvSpPr>
          <p:spPr>
            <a:xfrm>
              <a:off x="3211" y="9691"/>
              <a:ext cx="566" cy="456"/>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0" grpId="0"/>
      <p:bldP spid="12" grpId="0"/>
      <p:bldP spid="14" grpId="0"/>
      <p:bldP spid="17" grpId="0"/>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clrChange>
              <a:clrFrom>
                <a:srgbClr val="FCFDFD">
                  <a:alpha val="100000"/>
                </a:srgbClr>
              </a:clrFrom>
              <a:clrTo>
                <a:srgbClr val="FCFDFD">
                  <a:alpha val="100000"/>
                  <a:alpha val="0"/>
                </a:srgbClr>
              </a:clrTo>
            </a:clrChange>
          </a:blip>
          <a:srcRect l="15500" t="7421" r="10889"/>
          <a:stretch>
            <a:fillRect/>
          </a:stretch>
        </p:blipFill>
        <p:spPr>
          <a:xfrm>
            <a:off x="2515235" y="696595"/>
            <a:ext cx="7370445" cy="5941060"/>
          </a:xfrm>
          <a:prstGeom prst="rect">
            <a:avLst/>
          </a:prstGeom>
        </p:spPr>
      </p:pic>
      <p:grpSp>
        <p:nvGrpSpPr>
          <p:cNvPr id="8" name="组合 7"/>
          <p:cNvGrpSpPr/>
          <p:nvPr>
            <p:custDataLst>
              <p:tags r:id="rId3"/>
            </p:custDataLst>
          </p:nvPr>
        </p:nvGrpSpPr>
        <p:grpSpPr>
          <a:xfrm>
            <a:off x="7301865" y="3122930"/>
            <a:ext cx="4731385" cy="744855"/>
            <a:chOff x="12830" y="4386"/>
            <a:chExt cx="7451" cy="1173"/>
          </a:xfrm>
        </p:grpSpPr>
        <p:sp>
          <p:nvSpPr>
            <p:cNvPr id="10" name="椭圆 9"/>
            <p:cNvSpPr/>
            <p:nvPr>
              <p:custDataLst>
                <p:tags r:id="rId4"/>
              </p:custDataLst>
            </p:nvPr>
          </p:nvSpPr>
          <p:spPr>
            <a:xfrm>
              <a:off x="12830" y="5350"/>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11" name="肘形连接符 10"/>
            <p:cNvCxnSpPr/>
            <p:nvPr>
              <p:custDataLst>
                <p:tags r:id="rId5"/>
              </p:custDataLst>
            </p:nvPr>
          </p:nvCxnSpPr>
          <p:spPr>
            <a:xfrm rot="16200000">
              <a:off x="13457" y="4228"/>
              <a:ext cx="775" cy="1887"/>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圆角矩形 1"/>
            <p:cNvSpPr/>
            <p:nvPr>
              <p:custDataLst>
                <p:tags r:id="rId6"/>
              </p:custDataLst>
            </p:nvPr>
          </p:nvSpPr>
          <p:spPr>
            <a:xfrm>
              <a:off x="14168" y="4386"/>
              <a:ext cx="6113" cy="657"/>
            </a:xfrm>
            <a:prstGeom prst="roundRect">
              <a:avLst/>
            </a:prstGeom>
            <a:solidFill>
              <a:srgbClr val="FDD2C1"/>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fontAlgn="auto"/>
              <a:r>
                <a:rPr lang="en-US" altLang="zh-CN" sz="2000" b="1"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rPr>
                <a:t>1.</a:t>
              </a:r>
              <a:r>
                <a:rPr lang="zh-CN" altLang="en-US" sz="20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sym typeface="+mn-ea"/>
                </a:rPr>
                <a:t>中国</a:t>
              </a:r>
              <a:r>
                <a:rPr lang="zh-CN" altLang="en-US" sz="2000" b="1"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rPr>
                <a:t>反帝反封建民族民主运动</a:t>
              </a:r>
              <a:r>
                <a:rPr lang="zh-CN" altLang="en-US" sz="2000" b="1" kern="1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rPr>
                <a:t>。</a:t>
              </a:r>
              <a:endParaRPr lang="zh-CN" altLang="en-US" sz="2000" b="1" kern="100" dirty="0">
                <a:solidFill>
                  <a:schemeClr val="tx1"/>
                </a:solidFill>
                <a:latin typeface="华文中宋" panose="02010600040101010101" pitchFamily="2" charset="-122"/>
                <a:ea typeface="华文中宋" panose="02010600040101010101" pitchFamily="2" charset="-122"/>
                <a:cs typeface="华文中宋" panose="02010600040101010101" pitchFamily="2" charset="-122"/>
                <a:sym typeface="+mn-ea"/>
              </a:endParaRPr>
            </a:p>
          </p:txBody>
        </p:sp>
      </p:grpSp>
      <p:grpSp>
        <p:nvGrpSpPr>
          <p:cNvPr id="13" name="组合 12"/>
          <p:cNvGrpSpPr/>
          <p:nvPr>
            <p:custDataLst>
              <p:tags r:id="rId7"/>
            </p:custDataLst>
          </p:nvPr>
        </p:nvGrpSpPr>
        <p:grpSpPr>
          <a:xfrm>
            <a:off x="7580630" y="5957570"/>
            <a:ext cx="4525645" cy="374015"/>
            <a:chOff x="12760" y="5492"/>
            <a:chExt cx="7127" cy="589"/>
          </a:xfrm>
        </p:grpSpPr>
        <p:sp>
          <p:nvSpPr>
            <p:cNvPr id="15" name="椭圆 14"/>
            <p:cNvSpPr/>
            <p:nvPr>
              <p:custDataLst>
                <p:tags r:id="rId8"/>
              </p:custDataLst>
            </p:nvPr>
          </p:nvSpPr>
          <p:spPr>
            <a:xfrm>
              <a:off x="12760" y="5492"/>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17" name="肘形连接符 16"/>
            <p:cNvCxnSpPr>
              <a:stCxn id="15" idx="0"/>
              <a:endCxn id="19" idx="1"/>
            </p:cNvCxnSpPr>
            <p:nvPr>
              <p:custDataLst>
                <p:tags r:id="rId9"/>
              </p:custDataLst>
            </p:nvPr>
          </p:nvCxnSpPr>
          <p:spPr>
            <a:xfrm rot="16200000" flipH="1">
              <a:off x="13611" y="4712"/>
              <a:ext cx="295" cy="1855"/>
            </a:xfrm>
            <a:prstGeom prst="bentConnector4">
              <a:avLst>
                <a:gd name="adj1" fmla="val -127119"/>
                <a:gd name="adj2" fmla="val 51914"/>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圆角矩形 18"/>
            <p:cNvSpPr/>
            <p:nvPr>
              <p:custDataLst>
                <p:tags r:id="rId10"/>
              </p:custDataLst>
            </p:nvPr>
          </p:nvSpPr>
          <p:spPr>
            <a:xfrm>
              <a:off x="14686" y="5493"/>
              <a:ext cx="5201" cy="588"/>
            </a:xfrm>
            <a:prstGeom prst="roundRect">
              <a:avLst/>
            </a:prstGeom>
            <a:solidFill>
              <a:srgbClr val="C3E0B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ClrTx/>
                <a:buSzTx/>
                <a:buFontTx/>
              </a:pPr>
              <a:r>
                <a:rPr lang="en-US" altLang="zh-CN" sz="20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2.</a:t>
              </a:r>
              <a:r>
                <a:rPr lang="zh-CN" altLang="en-US" sz="2000" b="1" dirty="0">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印尼反对荷兰</a:t>
              </a:r>
              <a:r>
                <a:rPr lang="zh-CN" altLang="en-US" sz="20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殖民统治。</a:t>
              </a:r>
              <a:endParaRPr lang="zh-CN" altLang="en-US" sz="2000" b="1" dirty="0">
                <a:solidFill>
                  <a:srgbClr val="212121"/>
                </a:solidFill>
                <a:latin typeface="华文中宋" panose="02010600040101010101" pitchFamily="2" charset="-122"/>
                <a:ea typeface="华文中宋" panose="02010600040101010101" pitchFamily="2" charset="-122"/>
                <a:cs typeface="华文中宋" panose="02010600040101010101" pitchFamily="2" charset="-122"/>
              </a:endParaRPr>
            </a:p>
          </p:txBody>
        </p:sp>
      </p:grpSp>
      <p:grpSp>
        <p:nvGrpSpPr>
          <p:cNvPr id="21" name="组合 20"/>
          <p:cNvGrpSpPr/>
          <p:nvPr>
            <p:custDataLst>
              <p:tags r:id="rId11"/>
            </p:custDataLst>
          </p:nvPr>
        </p:nvGrpSpPr>
        <p:grpSpPr>
          <a:xfrm>
            <a:off x="6950710" y="4895215"/>
            <a:ext cx="5082540" cy="656590"/>
            <a:chOff x="11566" y="5632"/>
            <a:chExt cx="8004" cy="1034"/>
          </a:xfrm>
        </p:grpSpPr>
        <p:sp>
          <p:nvSpPr>
            <p:cNvPr id="22" name="椭圆 21"/>
            <p:cNvSpPr/>
            <p:nvPr>
              <p:custDataLst>
                <p:tags r:id="rId12"/>
              </p:custDataLst>
            </p:nvPr>
          </p:nvSpPr>
          <p:spPr>
            <a:xfrm>
              <a:off x="11566" y="5678"/>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23" name="肘形连接符 22"/>
            <p:cNvCxnSpPr>
              <a:stCxn id="22" idx="0"/>
              <a:endCxn id="26" idx="1"/>
            </p:cNvCxnSpPr>
            <p:nvPr>
              <p:custDataLst>
                <p:tags r:id="rId13"/>
              </p:custDataLst>
            </p:nvPr>
          </p:nvCxnSpPr>
          <p:spPr>
            <a:xfrm rot="16200000" flipH="1">
              <a:off x="13048" y="4268"/>
              <a:ext cx="471" cy="3292"/>
            </a:xfrm>
            <a:prstGeom prst="bentConnector4">
              <a:avLst>
                <a:gd name="adj1" fmla="val 2229"/>
                <a:gd name="adj2" fmla="val 75"/>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圆角矩形 25"/>
            <p:cNvSpPr/>
            <p:nvPr>
              <p:custDataLst>
                <p:tags r:id="rId14"/>
              </p:custDataLst>
            </p:nvPr>
          </p:nvSpPr>
          <p:spPr>
            <a:xfrm>
              <a:off x="14929" y="5632"/>
              <a:ext cx="4641" cy="1034"/>
            </a:xfrm>
            <a:prstGeom prst="roundRect">
              <a:avLst/>
            </a:prstGeom>
            <a:solidFill>
              <a:srgbClr val="C3E0B4"/>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altLang="zh-CN"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3</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.越南</a:t>
              </a:r>
              <a:r>
                <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掀起了</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反抗法国</a:t>
              </a:r>
              <a:r>
                <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殖民统治的斗争</a:t>
              </a:r>
              <a:endPar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endParaRPr>
            </a:p>
          </p:txBody>
        </p:sp>
      </p:grpSp>
      <p:grpSp>
        <p:nvGrpSpPr>
          <p:cNvPr id="27" name="组合 26"/>
          <p:cNvGrpSpPr/>
          <p:nvPr>
            <p:custDataLst>
              <p:tags r:id="rId15"/>
            </p:custDataLst>
          </p:nvPr>
        </p:nvGrpSpPr>
        <p:grpSpPr>
          <a:xfrm>
            <a:off x="217805" y="4879340"/>
            <a:ext cx="4911090" cy="1361440"/>
            <a:chOff x="14834" y="4758"/>
            <a:chExt cx="7734" cy="2144"/>
          </a:xfrm>
        </p:grpSpPr>
        <p:sp>
          <p:nvSpPr>
            <p:cNvPr id="28" name="椭圆 27"/>
            <p:cNvSpPr/>
            <p:nvPr>
              <p:custDataLst>
                <p:tags r:id="rId16"/>
              </p:custDataLst>
            </p:nvPr>
          </p:nvSpPr>
          <p:spPr>
            <a:xfrm>
              <a:off x="22426" y="4758"/>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29" name="肘形连接符 28"/>
            <p:cNvCxnSpPr>
              <a:stCxn id="28" idx="0"/>
              <a:endCxn id="30" idx="3"/>
            </p:cNvCxnSpPr>
            <p:nvPr>
              <p:custDataLst>
                <p:tags r:id="rId17"/>
              </p:custDataLst>
            </p:nvPr>
          </p:nvCxnSpPr>
          <p:spPr>
            <a:xfrm rot="16200000" flipH="1" flipV="1">
              <a:off x="20363" y="4177"/>
              <a:ext cx="1553" cy="2716"/>
            </a:xfrm>
            <a:prstGeom prst="bentConnector4">
              <a:avLst>
                <a:gd name="adj1" fmla="val -24179"/>
                <a:gd name="adj2" fmla="val 51307"/>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sp>
          <p:nvSpPr>
            <p:cNvPr id="30" name="圆角矩形 29"/>
            <p:cNvSpPr/>
            <p:nvPr>
              <p:custDataLst>
                <p:tags r:id="rId18"/>
              </p:custDataLst>
            </p:nvPr>
          </p:nvSpPr>
          <p:spPr>
            <a:xfrm>
              <a:off x="14834" y="5720"/>
              <a:ext cx="4947" cy="1182"/>
            </a:xfrm>
            <a:prstGeom prst="roundRect">
              <a:avLst/>
            </a:prstGeom>
            <a:solidFill>
              <a:srgbClr val="D3B5D7"/>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r>
                <a:rPr lang="en-US" altLang="zh-CN"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5</a:t>
              </a:r>
              <a:r>
                <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印度</a:t>
              </a:r>
              <a:r>
                <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人</a:t>
              </a:r>
              <a:r>
                <a:rPr lang="zh-CN" altLang="en-US" sz="2000" b="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民</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反英殖民统治</a:t>
              </a:r>
              <a:r>
                <a:rPr lang="zh-CN" altLang="en-US" sz="2000" b="1">
                  <a:solidFill>
                    <a:schemeClr val="tx1"/>
                  </a:solidFill>
                  <a:latin typeface="华文中宋" panose="02010600040101010101" pitchFamily="2" charset="-122"/>
                  <a:ea typeface="华文中宋" panose="02010600040101010101" pitchFamily="2" charset="-122"/>
                  <a:cs typeface="华文中宋" panose="02010600040101010101" pitchFamily="2" charset="-122"/>
                </a:rPr>
                <a:t>，争取民族独立斗争。</a:t>
              </a:r>
              <a:endParaRPr lang="zh-CN" altLang="en-US" sz="2000" b="1">
                <a:solidFill>
                  <a:schemeClr val="tx1"/>
                </a:solidFill>
                <a:latin typeface="华文中宋" panose="02010600040101010101" pitchFamily="2" charset="-122"/>
                <a:ea typeface="华文中宋" panose="02010600040101010101" pitchFamily="2" charset="-122"/>
                <a:cs typeface="华文中宋" panose="02010600040101010101" pitchFamily="2" charset="-122"/>
              </a:endParaRPr>
            </a:p>
          </p:txBody>
        </p:sp>
      </p:grpSp>
      <p:grpSp>
        <p:nvGrpSpPr>
          <p:cNvPr id="32" name="组合 31"/>
          <p:cNvGrpSpPr/>
          <p:nvPr>
            <p:custDataLst>
              <p:tags r:id="rId19"/>
            </p:custDataLst>
          </p:nvPr>
        </p:nvGrpSpPr>
        <p:grpSpPr>
          <a:xfrm>
            <a:off x="217805" y="1481455"/>
            <a:ext cx="3186430" cy="1885950"/>
            <a:chOff x="417" y="2257"/>
            <a:chExt cx="5018" cy="3213"/>
          </a:xfrm>
        </p:grpSpPr>
        <p:sp>
          <p:nvSpPr>
            <p:cNvPr id="31" name="圆角矩形 30"/>
            <p:cNvSpPr/>
            <p:nvPr>
              <p:custDataLst>
                <p:tags r:id="rId20"/>
              </p:custDataLst>
            </p:nvPr>
          </p:nvSpPr>
          <p:spPr>
            <a:xfrm>
              <a:off x="417" y="2257"/>
              <a:ext cx="4736" cy="1515"/>
            </a:xfrm>
            <a:prstGeom prst="roundRect">
              <a:avLst/>
            </a:prstGeom>
            <a:solidFill>
              <a:srgbClr val="FFE4AF"/>
            </a:solid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just">
                <a:buClrTx/>
                <a:buSzTx/>
                <a:buFontTx/>
              </a:pPr>
              <a:r>
                <a:rPr lang="en-US" altLang="zh-CN"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4</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.伊拉克、叙利亚和黎巴嫩</a:t>
              </a:r>
              <a:r>
                <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等地，爆发了</a:t>
              </a:r>
              <a:r>
                <a:rPr lang="zh-CN" altLang="en-US" sz="2000" b="1">
                  <a:solidFill>
                    <a:srgbClr val="FF0000"/>
                  </a:solidFill>
                  <a:latin typeface="华文中宋" panose="02010600040101010101" pitchFamily="2" charset="-122"/>
                  <a:ea typeface="华文中宋" panose="02010600040101010101" pitchFamily="2" charset="-122"/>
                  <a:cs typeface="华文中宋" panose="02010600040101010101" pitchFamily="2" charset="-122"/>
                </a:rPr>
                <a:t>反英、法</a:t>
              </a:r>
              <a:r>
                <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rPr>
                <a:t>占领的斗争</a:t>
              </a:r>
              <a:endParaRPr lang="zh-CN" altLang="en-US" sz="2000" b="1">
                <a:solidFill>
                  <a:srgbClr val="212121"/>
                </a:solidFill>
                <a:latin typeface="华文中宋" panose="02010600040101010101" pitchFamily="2" charset="-122"/>
                <a:ea typeface="华文中宋" panose="02010600040101010101" pitchFamily="2" charset="-122"/>
                <a:cs typeface="华文中宋" panose="02010600040101010101" pitchFamily="2" charset="-122"/>
              </a:endParaRPr>
            </a:p>
          </p:txBody>
        </p:sp>
        <p:sp>
          <p:nvSpPr>
            <p:cNvPr id="33" name="椭圆 32"/>
            <p:cNvSpPr/>
            <p:nvPr>
              <p:custDataLst>
                <p:tags r:id="rId21"/>
              </p:custDataLst>
            </p:nvPr>
          </p:nvSpPr>
          <p:spPr>
            <a:xfrm>
              <a:off x="4454" y="5138"/>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sp>
          <p:nvSpPr>
            <p:cNvPr id="34" name="椭圆 33"/>
            <p:cNvSpPr/>
            <p:nvPr>
              <p:custDataLst>
                <p:tags r:id="rId22"/>
              </p:custDataLst>
            </p:nvPr>
          </p:nvSpPr>
          <p:spPr>
            <a:xfrm>
              <a:off x="5293" y="5330"/>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sp>
          <p:nvSpPr>
            <p:cNvPr id="36" name="椭圆 35"/>
            <p:cNvSpPr/>
            <p:nvPr>
              <p:custDataLst>
                <p:tags r:id="rId23"/>
              </p:custDataLst>
            </p:nvPr>
          </p:nvSpPr>
          <p:spPr>
            <a:xfrm>
              <a:off x="4922" y="4980"/>
              <a:ext cx="142" cy="1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latin typeface="华文中宋" panose="02010600040101010101" pitchFamily="2" charset="-122"/>
                <a:ea typeface="华文中宋" panose="02010600040101010101" pitchFamily="2" charset="-122"/>
              </a:endParaRPr>
            </a:p>
          </p:txBody>
        </p:sp>
        <p:cxnSp>
          <p:nvCxnSpPr>
            <p:cNvPr id="37" name="肘形连接符 36"/>
            <p:cNvCxnSpPr>
              <a:stCxn id="31" idx="2"/>
              <a:endCxn id="33" idx="2"/>
            </p:cNvCxnSpPr>
            <p:nvPr>
              <p:custDataLst>
                <p:tags r:id="rId24"/>
              </p:custDataLst>
            </p:nvPr>
          </p:nvCxnSpPr>
          <p:spPr>
            <a:xfrm rot="5400000" flipV="1">
              <a:off x="2901" y="3655"/>
              <a:ext cx="1437" cy="1669"/>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肘形连接符 37"/>
            <p:cNvCxnSpPr>
              <a:stCxn id="31" idx="3"/>
              <a:endCxn id="34" idx="0"/>
            </p:cNvCxnSpPr>
            <p:nvPr>
              <p:custDataLst>
                <p:tags r:id="rId25"/>
              </p:custDataLst>
            </p:nvPr>
          </p:nvCxnSpPr>
          <p:spPr>
            <a:xfrm>
              <a:off x="5153" y="3014"/>
              <a:ext cx="211" cy="2316"/>
            </a:xfrm>
            <a:prstGeom prst="bentConnector2">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肘形连接符 38"/>
            <p:cNvCxnSpPr/>
            <p:nvPr>
              <p:custDataLst>
                <p:tags r:id="rId26"/>
              </p:custDataLst>
            </p:nvPr>
          </p:nvCxnSpPr>
          <p:spPr>
            <a:xfrm>
              <a:off x="2788" y="3773"/>
              <a:ext cx="2178" cy="1280"/>
            </a:xfrm>
            <a:prstGeom prst="bentConnector3">
              <a:avLst>
                <a:gd name="adj1" fmla="val 50046"/>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custDataLst>
              <p:tags r:id="rId27"/>
            </p:custDataLst>
          </p:nvPr>
        </p:nvSpPr>
        <p:spPr>
          <a:xfrm>
            <a:off x="-85090" y="-54610"/>
            <a:ext cx="12191365" cy="1383665"/>
          </a:xfrm>
          <a:prstGeom prst="rect">
            <a:avLst/>
          </a:prstGeom>
          <a:solidFill>
            <a:schemeClr val="accent6">
              <a:lumMod val="75000"/>
            </a:schemeClr>
          </a:solidFill>
        </p:spPr>
        <p:txBody>
          <a:bodyPr wrap="square" rtlCol="0" anchor="t">
            <a:spAutoFit/>
          </a:bodyPr>
          <a:lstStyle/>
          <a:p>
            <a:pPr algn="just" fontAlgn="auto"/>
            <a:r>
              <a:rPr lang="zh-CN" altLang="en-US" sz="2800" b="1">
                <a:solidFill>
                  <a:schemeClr val="bg1"/>
                </a:solidFill>
                <a:latin typeface="微软雅黑" panose="020B0503020204020204" charset="-122"/>
                <a:ea typeface="微软雅黑" panose="020B0503020204020204" charset="-122"/>
              </a:rPr>
              <a:t>特点：地域广泛，遍及亚洲；领导主体多样：</a:t>
            </a:r>
            <a:r>
              <a:rPr lang="zh-CN" altLang="en-US" sz="2800" b="1">
                <a:solidFill>
                  <a:schemeClr val="bg1"/>
                </a:solidFill>
                <a:latin typeface="华文楷体" panose="02010600040101010101" pitchFamily="2" charset="-122"/>
                <a:ea typeface="华文楷体" panose="02010600040101010101" pitchFamily="2" charset="-122"/>
              </a:rPr>
              <a:t>既有资产阶级政党，也有无产阶级政党</a:t>
            </a:r>
            <a:r>
              <a:rPr lang="zh-CN" altLang="en-US" sz="2800" b="1">
                <a:solidFill>
                  <a:schemeClr val="bg1"/>
                </a:solidFill>
                <a:latin typeface="微软雅黑" panose="020B0503020204020204" charset="-122"/>
                <a:ea typeface="微软雅黑" panose="020B0503020204020204" charset="-122"/>
              </a:rPr>
              <a:t>；斗争方式多样：</a:t>
            </a:r>
            <a:r>
              <a:rPr lang="zh-CN" altLang="en-US" sz="2800" b="1">
                <a:solidFill>
                  <a:schemeClr val="bg1"/>
                </a:solidFill>
                <a:latin typeface="华文楷体" panose="02010600040101010101" pitchFamily="2" charset="-122"/>
                <a:ea typeface="华文楷体" panose="02010600040101010101" pitchFamily="2" charset="-122"/>
              </a:rPr>
              <a:t>既有武装斗争，又有和平运动</a:t>
            </a:r>
            <a:r>
              <a:rPr lang="zh-CN" altLang="en-US" sz="2800" b="1">
                <a:solidFill>
                  <a:schemeClr val="bg1"/>
                </a:solidFill>
                <a:latin typeface="微软雅黑" panose="020B0503020204020204" charset="-122"/>
                <a:ea typeface="微软雅黑" panose="020B0503020204020204" charset="-122"/>
              </a:rPr>
              <a:t>；目标多元：</a:t>
            </a:r>
            <a:r>
              <a:rPr lang="zh-CN" altLang="en-US" sz="2800" b="1">
                <a:solidFill>
                  <a:schemeClr val="bg1"/>
                </a:solidFill>
                <a:latin typeface="华文楷体" panose="02010600040101010101" pitchFamily="2" charset="-122"/>
                <a:ea typeface="华文楷体" panose="02010600040101010101" pitchFamily="2" charset="-122"/>
              </a:rPr>
              <a:t>出现了社会主义奋斗目标。</a:t>
            </a:r>
            <a:endParaRPr lang="zh-CN" altLang="en-US" sz="2800" b="1">
              <a:solidFill>
                <a:schemeClr val="bg1"/>
              </a:solidFill>
              <a:latin typeface="华文楷体" panose="02010600040101010101" pitchFamily="2" charset="-122"/>
              <a:ea typeface="华文楷体" panose="02010600040101010101" pitchFamily="2" charset="-122"/>
            </a:endParaRPr>
          </a:p>
        </p:txBody>
      </p:sp>
      <p:sp>
        <p:nvSpPr>
          <p:cNvPr id="3" name="五边形 2"/>
          <p:cNvSpPr/>
          <p:nvPr/>
        </p:nvSpPr>
        <p:spPr>
          <a:xfrm>
            <a:off x="0" y="0"/>
            <a:ext cx="6671310" cy="575945"/>
          </a:xfrm>
          <a:prstGeom prst="homePlate">
            <a:avLst/>
          </a:prstGeom>
          <a:solidFill>
            <a:srgbClr val="0000C8"/>
          </a:solidFill>
          <a:ln>
            <a:solidFill>
              <a:srgbClr val="1E4E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一、亚洲：民族民主运动的新高潮</a:t>
            </a:r>
            <a:endParaRPr lang="zh-CN" altLang="en-US" sz="3200" b="1">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19050" y="631825"/>
            <a:ext cx="2826748" cy="443865"/>
          </a:xfrm>
          <a:prstGeom prst="roundRect">
            <a:avLst/>
          </a:prstGeom>
          <a:noFill/>
          <a:ln>
            <a:noFill/>
          </a:ln>
          <a:extLst>
            <a:ext uri="{909E8E84-426E-40DD-AFC4-6F175D3DCCD1}">
              <a14:hiddenFill xmlns:a14="http://schemas.microsoft.com/office/drawing/2010/main">
                <a:solidFill>
                  <a:srgbClr val="0804BC"/>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dirty="0">
                <a:solidFill>
                  <a:srgbClr val="0000FA"/>
                </a:solidFill>
                <a:latin typeface="微软雅黑" panose="020B0503020204020204" charset="-122"/>
                <a:ea typeface="微软雅黑" panose="020B0503020204020204" charset="-122"/>
              </a:rPr>
              <a:t>（一）主要事件</a:t>
            </a:r>
            <a:endParaRPr lang="zh-CN" altLang="en-US" sz="2800" b="1" dirty="0">
              <a:solidFill>
                <a:srgbClr val="0000FA"/>
              </a:solidFill>
              <a:latin typeface="微软雅黑" panose="020B0503020204020204" charset="-122"/>
              <a:ea typeface="微软雅黑" panose="020B0503020204020204" charset="-122"/>
            </a:endParaRPr>
          </a:p>
        </p:txBody>
      </p:sp>
      <p:graphicFrame>
        <p:nvGraphicFramePr>
          <p:cNvPr id="2" name="表格 1"/>
          <p:cNvGraphicFramePr/>
          <p:nvPr>
            <p:custDataLst>
              <p:tags r:id="rId1"/>
            </p:custDataLst>
          </p:nvPr>
        </p:nvGraphicFramePr>
        <p:xfrm>
          <a:off x="167005" y="1132205"/>
          <a:ext cx="11858625" cy="5728717"/>
        </p:xfrm>
        <a:graphic>
          <a:graphicData uri="http://schemas.openxmlformats.org/drawingml/2006/table">
            <a:tbl>
              <a:tblPr firstRow="1" bandRow="1">
                <a:tableStyleId>{5940675A-B579-460E-94D1-54222C63F5DA}</a:tableStyleId>
              </a:tblPr>
              <a:tblGrid>
                <a:gridCol w="1339850"/>
                <a:gridCol w="10518775"/>
              </a:tblGrid>
              <a:tr h="351790">
                <a:tc>
                  <a:txBody>
                    <a:bodyPr/>
                    <a:lstStyle/>
                    <a:p>
                      <a:pPr indent="0" algn="ctr">
                        <a:buNone/>
                      </a:pPr>
                      <a:r>
                        <a:rPr lang="en-US" sz="2400" b="1">
                          <a:solidFill>
                            <a:srgbClr val="202020"/>
                          </a:solidFill>
                          <a:latin typeface="微软雅黑" panose="020B0503020204020204" charset="-122"/>
                          <a:ea typeface="微软雅黑" panose="020B0503020204020204" charset="-122"/>
                          <a:cs typeface="微软雅黑" panose="020B0503020204020204" charset="-122"/>
                        </a:rPr>
                        <a:t>地 区</a:t>
                      </a:r>
                      <a:endParaRPr lang="en-US" altLang="en-US" sz="2400" b="1">
                        <a:solidFill>
                          <a:srgbClr val="202020"/>
                        </a:solidFill>
                        <a:latin typeface="微软雅黑" panose="020B0503020204020204" charset="-122"/>
                        <a:ea typeface="微软雅黑" panose="020B0503020204020204" charset="-122"/>
                        <a:cs typeface="微软雅黑" panose="020B0503020204020204"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r>
                        <a:rPr lang="en-US" sz="2400" b="1">
                          <a:solidFill>
                            <a:srgbClr val="202020"/>
                          </a:solidFill>
                          <a:latin typeface="微软雅黑" panose="020B0503020204020204" charset="-122"/>
                          <a:ea typeface="微软雅黑" panose="020B0503020204020204" charset="-122"/>
                          <a:cs typeface="微软雅黑" panose="020B0503020204020204" charset="-122"/>
                        </a:rPr>
                        <a:t>              事   件</a:t>
                      </a:r>
                      <a:endParaRPr lang="en-US" altLang="en-US" sz="2400" b="1">
                        <a:solidFill>
                          <a:srgbClr val="20202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851660">
                <a:tc>
                  <a:txBody>
                    <a:bodyPr/>
                    <a:lstStyle/>
                    <a:p>
                      <a:pPr indent="0" algn="ctr">
                        <a:buNone/>
                      </a:pPr>
                      <a:r>
                        <a:rPr lang="en-US" sz="2800" b="1">
                          <a:solidFill>
                            <a:srgbClr val="202020"/>
                          </a:solidFill>
                          <a:latin typeface="微软雅黑" panose="020B0503020204020204" charset="-122"/>
                          <a:ea typeface="微软雅黑" panose="020B0503020204020204" charset="-122"/>
                          <a:cs typeface="宋体" panose="02010600030101010101" pitchFamily="2" charset="-122"/>
                        </a:rPr>
                        <a:t>东亚</a:t>
                      </a:r>
                      <a:endParaRPr lang="en-US" altLang="en-US" sz="2800" b="1">
                        <a:solidFill>
                          <a:srgbClr val="20202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altLang="en-US" sz="2800" b="1">
                        <a:solidFill>
                          <a:srgbClr val="20202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957705">
                <a:tc>
                  <a:txBody>
                    <a:bodyPr/>
                    <a:lstStyle/>
                    <a:p>
                      <a:pPr indent="0" algn="ctr">
                        <a:buNone/>
                      </a:pPr>
                      <a:r>
                        <a:rPr lang="en-US" sz="2800" b="1" dirty="0" err="1">
                          <a:solidFill>
                            <a:srgbClr val="202020"/>
                          </a:solidFill>
                          <a:latin typeface="微软雅黑" panose="020B0503020204020204" charset="-122"/>
                          <a:ea typeface="微软雅黑" panose="020B0503020204020204" charset="-122"/>
                          <a:cs typeface="宋体" panose="02010600030101010101" pitchFamily="2" charset="-122"/>
                        </a:rPr>
                        <a:t>东南亚</a:t>
                      </a:r>
                      <a:endParaRPr lang="en-US" altLang="en-US" sz="2800" b="1" dirty="0">
                        <a:solidFill>
                          <a:srgbClr val="20202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altLang="en-US" sz="2800" b="1" dirty="0">
                        <a:solidFill>
                          <a:srgbClr val="202020"/>
                        </a:solidFill>
                        <a:latin typeface="微软雅黑" panose="020B0503020204020204" charset="-122"/>
                        <a:ea typeface="微软雅黑" panose="020B0503020204020204" charset="-122"/>
                        <a:cs typeface="微软雅黑" panose="020B0503020204020204"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r h="1553592">
                <a:tc>
                  <a:txBody>
                    <a:bodyPr/>
                    <a:lstStyle/>
                    <a:p>
                      <a:pPr indent="0" algn="ctr">
                        <a:buNone/>
                      </a:pPr>
                      <a:endParaRPr lang="en-US" sz="2800" b="1">
                        <a:solidFill>
                          <a:srgbClr val="202020"/>
                        </a:solidFill>
                        <a:latin typeface="微软雅黑" panose="020B0503020204020204" charset="-122"/>
                        <a:ea typeface="微软雅黑" panose="020B0503020204020204" charset="-122"/>
                        <a:cs typeface="宋体" panose="02010600030101010101" pitchFamily="2" charset="-122"/>
                      </a:endParaRPr>
                    </a:p>
                    <a:p>
                      <a:pPr indent="0" algn="ctr">
                        <a:buNone/>
                      </a:pPr>
                      <a:r>
                        <a:rPr lang="en-US" altLang="zh-CN" sz="2800" b="1">
                          <a:solidFill>
                            <a:srgbClr val="202020"/>
                          </a:solidFill>
                          <a:latin typeface="微软雅黑" panose="020B0503020204020204" charset="-122"/>
                          <a:ea typeface="微软雅黑" panose="020B0503020204020204" charset="-122"/>
                        </a:rPr>
                        <a:t>南亚</a:t>
                      </a:r>
                      <a:endParaRPr lang="en-US" altLang="zh-CN" sz="2800" b="1">
                        <a:solidFill>
                          <a:srgbClr val="202020"/>
                        </a:solidFill>
                        <a:latin typeface="微软雅黑" panose="020B0503020204020204" charset="-122"/>
                        <a:ea typeface="微软雅黑" panose="020B0503020204020204" charset="-122"/>
                      </a:endParaRPr>
                    </a:p>
                    <a:p>
                      <a:pPr indent="0" algn="ctr">
                        <a:buNone/>
                      </a:pPr>
                      <a:endParaRPr lang="en-US" sz="2800" b="1">
                        <a:solidFill>
                          <a:srgbClr val="202020"/>
                        </a:solidFill>
                        <a:latin typeface="微软雅黑" panose="020B0503020204020204" charset="-122"/>
                        <a:ea typeface="微软雅黑" panose="020B0503020204020204"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c>
                  <a:txBody>
                    <a:bodyPr/>
                    <a:lstStyle/>
                    <a:p>
                      <a:pPr indent="0">
                        <a:buNone/>
                      </a:pPr>
                      <a:endParaRPr lang="en-US" altLang="en-US" sz="2800" b="1">
                        <a:solidFill>
                          <a:srgbClr val="202020"/>
                        </a:solidFill>
                        <a:latin typeface="微软雅黑" panose="020B0503020204020204" charset="-122"/>
                        <a:ea typeface="微软雅黑" panose="020B0503020204020204" charset="-122"/>
                        <a:cs typeface="宋体" panose="02010600030101010101" pitchFamily="2" charset="-122"/>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bg1"/>
                    </a:solidFill>
                  </a:tcPr>
                </a:tc>
              </a:tr>
            </a:tbl>
          </a:graphicData>
        </a:graphic>
      </p:graphicFrame>
      <p:sp>
        <p:nvSpPr>
          <p:cNvPr id="4" name="文本框 3"/>
          <p:cNvSpPr txBox="1"/>
          <p:nvPr/>
        </p:nvSpPr>
        <p:spPr>
          <a:xfrm>
            <a:off x="1496060" y="1460500"/>
            <a:ext cx="10520680" cy="1938020"/>
          </a:xfrm>
          <a:prstGeom prst="rect">
            <a:avLst/>
          </a:prstGeom>
          <a:noFill/>
        </p:spPr>
        <p:txBody>
          <a:bodyPr wrap="square" rtlCol="0">
            <a:spAutoFit/>
          </a:bodyPr>
          <a:lstStyle/>
          <a:p>
            <a:pPr indent="0">
              <a:buNone/>
            </a:pPr>
            <a:r>
              <a:rPr lang="en-US" altLang="zh-CN" sz="2400" b="1" dirty="0">
                <a:solidFill>
                  <a:srgbClr val="0804BC"/>
                </a:solidFill>
                <a:latin typeface="微软雅黑" panose="020B0503020204020204" charset="-122"/>
                <a:ea typeface="微软雅黑" panose="020B0503020204020204" charset="-122"/>
                <a:cs typeface="微软雅黑" panose="020B0503020204020204" charset="-122"/>
                <a:sym typeface="+mn-ea"/>
              </a:rPr>
              <a:t>1.</a:t>
            </a:r>
            <a:r>
              <a:rPr 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中国共产党成立（1921年7月）</a:t>
            </a:r>
            <a:r>
              <a:rPr lang="zh-CN" alt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a:t>
            </a:r>
            <a:endParaRPr lang="zh-CN" altLang="en-US" sz="2400" b="1" dirty="0">
              <a:solidFill>
                <a:srgbClr val="0804BC"/>
              </a:solidFill>
              <a:latin typeface="微软雅黑" panose="020B0503020204020204" charset="-122"/>
              <a:ea typeface="微软雅黑" panose="020B0503020204020204" charset="-122"/>
              <a:cs typeface="微软雅黑" panose="020B0503020204020204" charset="-122"/>
              <a:sym typeface="+mn-ea"/>
            </a:endParaRPr>
          </a:p>
          <a:p>
            <a:pPr indent="0">
              <a:buNone/>
            </a:pPr>
            <a:r>
              <a:rPr lang="en-US" altLang="zh-CN" sz="2400" b="1" dirty="0">
                <a:solidFill>
                  <a:srgbClr val="0804BC"/>
                </a:solidFill>
                <a:latin typeface="微软雅黑" panose="020B0503020204020204" charset="-122"/>
                <a:ea typeface="微软雅黑" panose="020B0503020204020204" charset="-122"/>
                <a:cs typeface="微软雅黑" panose="020B0503020204020204" charset="-122"/>
                <a:sym typeface="+mn-ea"/>
              </a:rPr>
              <a:t>2.</a:t>
            </a:r>
            <a:r>
              <a:rPr 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国共第一次合作</a:t>
            </a:r>
            <a:r>
              <a:rPr lang="en-US" altLang="zh-CN" sz="2400" b="1" dirty="0">
                <a:solidFill>
                  <a:srgbClr val="0804BC"/>
                </a:solidFill>
                <a:latin typeface="微软雅黑" panose="020B0503020204020204" charset="-122"/>
                <a:ea typeface="微软雅黑" panose="020B0503020204020204" charset="-122"/>
                <a:cs typeface="微软雅黑" panose="020B0503020204020204" charset="-122"/>
                <a:sym typeface="+mn-ea"/>
              </a:rPr>
              <a:t>(</a:t>
            </a:r>
            <a:r>
              <a:rPr lang="en-US" sz="2400" b="1" dirty="0" err="1">
                <a:solidFill>
                  <a:srgbClr val="0804BC"/>
                </a:solidFill>
                <a:latin typeface="微软雅黑" panose="020B0503020204020204" charset="-122"/>
                <a:ea typeface="微软雅黑" panose="020B0503020204020204" charset="-122"/>
                <a:cs typeface="微软雅黑" panose="020B0503020204020204" charset="-122"/>
                <a:sym typeface="+mn-ea"/>
              </a:rPr>
              <a:t>国民大革命</a:t>
            </a:r>
            <a:r>
              <a:rPr lang="zh-CN" alt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a:t>
            </a:r>
            <a:r>
              <a:rPr 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（1924—1927.7.15）</a:t>
            </a:r>
            <a:r>
              <a:rPr lang="zh-CN" alt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a:t>
            </a:r>
            <a:r>
              <a:rPr 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①</a:t>
            </a:r>
            <a:r>
              <a:rPr lang="en-US" sz="2400" b="1" dirty="0" err="1">
                <a:solidFill>
                  <a:srgbClr val="FF0000"/>
                </a:solidFill>
                <a:latin typeface="微软雅黑" panose="020B0503020204020204" charset="-122"/>
                <a:ea typeface="微软雅黑" panose="020B0503020204020204" charset="-122"/>
                <a:cs typeface="微软雅黑" panose="020B0503020204020204" charset="-122"/>
                <a:sym typeface="+mn-ea"/>
              </a:rPr>
              <a:t>北伐战争</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 1925</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建立广州国民政府→</a:t>
            </a:r>
            <a:r>
              <a:rPr lang="en-US" altLang="zh-CN" sz="2400" b="1" dirty="0">
                <a:solidFill>
                  <a:srgbClr val="000000"/>
                </a:solidFill>
                <a:latin typeface="微软雅黑" panose="020B0503020204020204" charset="-122"/>
                <a:ea typeface="微软雅黑" panose="020B0503020204020204" charset="-122"/>
                <a:cs typeface="微软雅黑" panose="020B0503020204020204" charset="-122"/>
                <a:sym typeface="+mn-ea"/>
              </a:rPr>
              <a:t>1926-1927武汉国民政府 </a:t>
            </a:r>
            <a:r>
              <a:rPr lang="zh-CN" alt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sz="2400" b="1" dirty="0">
                <a:solidFill>
                  <a:srgbClr val="000000"/>
                </a:solidFill>
                <a:latin typeface="微软雅黑" panose="020B0503020204020204" charset="-122"/>
                <a:ea typeface="微软雅黑" panose="020B0503020204020204" charset="-122"/>
                <a:cs typeface="微软雅黑" panose="020B0503020204020204" charset="-122"/>
                <a:sym typeface="+mn-ea"/>
              </a:rPr>
              <a:t>；</a:t>
            </a:r>
            <a:r>
              <a:rPr 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②</a:t>
            </a:r>
            <a:r>
              <a:rPr lang="en-US" sz="2400" b="1" dirty="0" err="1">
                <a:solidFill>
                  <a:srgbClr val="FF0000"/>
                </a:solidFill>
                <a:latin typeface="微软雅黑" panose="020B0503020204020204" charset="-122"/>
                <a:ea typeface="微软雅黑" panose="020B0503020204020204" charset="-122"/>
                <a:cs typeface="微软雅黑" panose="020B0503020204020204" charset="-122"/>
                <a:sym typeface="+mn-ea"/>
              </a:rPr>
              <a:t>收回汉口、九江英租界（沉重打击了帝国主义的侵华势力</a:t>
            </a:r>
            <a:r>
              <a:rPr 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0804BC"/>
                </a:solidFill>
                <a:latin typeface="微软雅黑" panose="020B0503020204020204" charset="-122"/>
                <a:ea typeface="微软雅黑" panose="020B0503020204020204" charset="-122"/>
                <a:cs typeface="微软雅黑" panose="020B0503020204020204" charset="-122"/>
                <a:sym typeface="+mn-ea"/>
              </a:rPr>
              <a:t>3.</a:t>
            </a:r>
            <a:r>
              <a:rPr lang="zh-CN" alt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国民革命失败后，</a:t>
            </a:r>
            <a:r>
              <a:rPr lang="en-US" sz="2400" b="1" dirty="0" err="1">
                <a:solidFill>
                  <a:srgbClr val="0804BC"/>
                </a:solidFill>
                <a:latin typeface="微软雅黑" panose="020B0503020204020204" charset="-122"/>
                <a:ea typeface="微软雅黑" panose="020B0503020204020204" charset="-122"/>
                <a:cs typeface="微软雅黑" panose="020B0503020204020204" charset="-122"/>
                <a:sym typeface="+mn-ea"/>
              </a:rPr>
              <a:t>中共继续领导</a:t>
            </a:r>
            <a:r>
              <a:rPr lang="zh-CN" alt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反帝</a:t>
            </a:r>
            <a:r>
              <a:rPr lang="en-US" sz="2400" b="1" dirty="0" err="1">
                <a:solidFill>
                  <a:srgbClr val="0804BC"/>
                </a:solidFill>
                <a:latin typeface="微软雅黑" panose="020B0503020204020204" charset="-122"/>
                <a:ea typeface="微软雅黑" panose="020B0503020204020204" charset="-122"/>
                <a:cs typeface="微软雅黑" panose="020B0503020204020204" charset="-122"/>
                <a:sym typeface="+mn-ea"/>
              </a:rPr>
              <a:t>反封建斗争</a:t>
            </a:r>
            <a:r>
              <a:rPr lang="zh-CN" altLang="en-US" sz="2400" b="1" dirty="0">
                <a:solidFill>
                  <a:srgbClr val="0804BC"/>
                </a:solidFill>
                <a:latin typeface="微软雅黑" panose="020B0503020204020204" charset="-122"/>
                <a:ea typeface="微软雅黑" panose="020B0503020204020204" charset="-122"/>
                <a:cs typeface="微软雅黑" panose="020B0503020204020204" charset="-122"/>
                <a:sym typeface="+mn-ea"/>
              </a:rPr>
              <a:t>。</a:t>
            </a:r>
            <a:endParaRPr lang="en-US" sz="2400" b="1" dirty="0">
              <a:solidFill>
                <a:srgbClr val="0804BC"/>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1514475" y="3366135"/>
            <a:ext cx="10548620" cy="1938020"/>
          </a:xfrm>
          <a:prstGeom prst="rect">
            <a:avLst/>
          </a:prstGeom>
          <a:noFill/>
        </p:spPr>
        <p:txBody>
          <a:bodyPr wrap="square" rtlCol="0">
            <a:spAutoFit/>
          </a:bodyPr>
          <a:lstStyle/>
          <a:p>
            <a:pPr indent="0">
              <a:buNone/>
            </a:pPr>
            <a:r>
              <a:rPr 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1.1920</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印尼共产党成立</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a:t>
            </a:r>
            <a:r>
              <a:rPr 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1926—1927 </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sym typeface="+mn-ea"/>
              </a:rPr>
              <a:t>印尼共产党</a:t>
            </a:r>
            <a:r>
              <a:rPr lang="en-US" altLang="zh-CN" sz="2400" b="1" dirty="0">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sym typeface="+mn-ea"/>
              </a:rPr>
              <a:t>无产阶级</a:t>
            </a:r>
            <a:r>
              <a:rPr lang="en-US" altLang="zh-CN" sz="2400" b="1" dirty="0">
                <a:solidFill>
                  <a:srgbClr val="0000FA"/>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发动了</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sym typeface="+mn-ea"/>
              </a:rPr>
              <a:t>反对</a:t>
            </a:r>
            <a:r>
              <a:rPr lang="en-US" sz="2400" b="1" dirty="0" err="1">
                <a:solidFill>
                  <a:srgbClr val="0000FA"/>
                </a:solidFill>
                <a:latin typeface="微软雅黑" panose="020B0503020204020204" charset="-122"/>
                <a:ea typeface="微软雅黑" panose="020B0503020204020204" charset="-122"/>
                <a:cs typeface="微软雅黑" panose="020B0503020204020204" charset="-122"/>
                <a:sym typeface="+mn-ea"/>
              </a:rPr>
              <a:t>荷兰殖民统治</a:t>
            </a:r>
            <a:r>
              <a:rPr lang="en-US" sz="2400" b="1" dirty="0" err="1">
                <a:solidFill>
                  <a:srgbClr val="202020"/>
                </a:solidFill>
                <a:latin typeface="微软雅黑" panose="020B0503020204020204" charset="-122"/>
                <a:ea typeface="微软雅黑" panose="020B0503020204020204" charset="-122"/>
                <a:cs typeface="微软雅黑" panose="020B0503020204020204" charset="-122"/>
                <a:sym typeface="+mn-ea"/>
              </a:rPr>
              <a:t>的</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民族大起义</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sym typeface="+mn-ea"/>
              </a:rPr>
              <a:t>遭到镇压而失败</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，革命力量被严重削弱，印尼共产党斗争失败后</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sym typeface="+mn-ea"/>
              </a:rPr>
              <a:t>转入地下活动</a:t>
            </a:r>
            <a:r>
              <a:rPr lang="en-US" altLang="zh-CN" sz="2400" b="1" dirty="0">
                <a:solidFill>
                  <a:srgbClr val="202020"/>
                </a:solidFill>
                <a:latin typeface="微软雅黑" panose="020B0503020204020204" charset="-122"/>
                <a:ea typeface="微软雅黑" panose="020B0503020204020204" charset="-122"/>
                <a:cs typeface="微软雅黑" panose="020B0503020204020204" charset="-122"/>
                <a:sym typeface="+mn-ea"/>
              </a:rPr>
              <a:t>;</a:t>
            </a:r>
            <a:endParaRPr lang="en-US" altLang="zh-CN" sz="2400" b="1" dirty="0">
              <a:solidFill>
                <a:srgbClr val="202020"/>
              </a:solidFill>
              <a:latin typeface="微软雅黑" panose="020B0503020204020204" charset="-122"/>
              <a:ea typeface="微软雅黑" panose="020B0503020204020204" charset="-122"/>
              <a:cs typeface="微软雅黑" panose="020B0503020204020204" charset="-122"/>
              <a:sym typeface="+mn-ea"/>
            </a:endParaRPr>
          </a:p>
          <a:p>
            <a:pPr indent="0">
              <a:buNone/>
            </a:pPr>
            <a:r>
              <a:rPr 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2.1927</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年，印尼苏加诺等成立</a:t>
            </a:r>
            <a:r>
              <a:rPr lang="zh-CN" altLang="en-US" sz="2400" b="1" dirty="0">
                <a:solidFill>
                  <a:srgbClr val="0000FA"/>
                </a:solidFill>
                <a:latin typeface="微软雅黑" panose="020B0503020204020204" charset="-122"/>
                <a:ea typeface="微软雅黑" panose="020B0503020204020204" charset="-122"/>
                <a:cs typeface="微软雅黑" panose="020B0503020204020204" charset="-122"/>
                <a:sym typeface="+mn-ea"/>
              </a:rPr>
              <a:t>民族党</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（资产阶级性质）</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采取与殖民当局不合作政策，争取民族独立。</a:t>
            </a:r>
            <a:r>
              <a:rPr lang="zh-CN" altLang="en-US" sz="2400" b="1" dirty="0">
                <a:solidFill>
                  <a:schemeClr val="tx1"/>
                </a:solidFill>
                <a:latin typeface="微软雅黑" panose="020B0503020204020204" charset="-122"/>
                <a:ea typeface="微软雅黑" panose="020B0503020204020204" charset="-122"/>
                <a:cs typeface="微软雅黑" panose="020B0503020204020204" charset="-122"/>
                <a:sym typeface="+mn-ea"/>
              </a:rPr>
              <a:t>大批民众转向民族党，开始掌</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握</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独立运动领导权</a:t>
            </a:r>
            <a:r>
              <a:rPr lang="zh-CN" altLang="en-US" sz="2400" b="1" dirty="0">
                <a:solidFill>
                  <a:srgbClr val="202020"/>
                </a:solidFill>
                <a:latin typeface="微软雅黑" panose="020B0503020204020204" charset="-122"/>
                <a:ea typeface="微软雅黑" panose="020B0503020204020204" charset="-122"/>
                <a:cs typeface="微软雅黑" panose="020B0503020204020204" charset="-122"/>
                <a:sym typeface="+mn-ea"/>
              </a:rPr>
              <a:t>。</a:t>
            </a:r>
            <a:endParaRPr lang="en-US" sz="2400" b="1" dirty="0">
              <a:solidFill>
                <a:srgbClr val="202020"/>
              </a:solidFill>
              <a:latin typeface="微软雅黑" panose="020B0503020204020204" charset="-122"/>
              <a:ea typeface="微软雅黑" panose="020B0503020204020204" charset="-122"/>
              <a:cs typeface="微软雅黑" panose="020B0503020204020204" charset="-122"/>
              <a:sym typeface="+mn-ea"/>
            </a:endParaRPr>
          </a:p>
        </p:txBody>
      </p:sp>
      <p:sp>
        <p:nvSpPr>
          <p:cNvPr id="3" name="五边形 2"/>
          <p:cNvSpPr/>
          <p:nvPr/>
        </p:nvSpPr>
        <p:spPr>
          <a:xfrm>
            <a:off x="0" y="0"/>
            <a:ext cx="6671310" cy="575945"/>
          </a:xfrm>
          <a:prstGeom prst="homePlate">
            <a:avLst/>
          </a:prstGeom>
          <a:solidFill>
            <a:srgbClr val="0000C8"/>
          </a:solidFill>
          <a:ln>
            <a:solidFill>
              <a:srgbClr val="1E4EA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zh-CN" altLang="en-US" sz="3200" b="1">
                <a:latin typeface="微软雅黑" panose="020B0503020204020204" charset="-122"/>
                <a:ea typeface="微软雅黑" panose="020B0503020204020204" charset="-122"/>
              </a:rPr>
              <a:t>一、亚洲：民族民主运动的新高潮</a:t>
            </a:r>
            <a:endParaRPr lang="zh-CN" altLang="en-US" sz="3200" b="1">
              <a:latin typeface="微软雅黑" panose="020B0503020204020204" charset="-122"/>
              <a:ea typeface="微软雅黑" panose="020B0503020204020204" charset="-122"/>
            </a:endParaRPr>
          </a:p>
        </p:txBody>
      </p:sp>
      <p:grpSp>
        <p:nvGrpSpPr>
          <p:cNvPr id="14" name="组合 13"/>
          <p:cNvGrpSpPr/>
          <p:nvPr>
            <p:custDataLst>
              <p:tags r:id="rId2"/>
            </p:custDataLst>
          </p:nvPr>
        </p:nvGrpSpPr>
        <p:grpSpPr>
          <a:xfrm>
            <a:off x="8323580" y="69850"/>
            <a:ext cx="3868420" cy="3271520"/>
            <a:chOff x="438" y="6352"/>
            <a:chExt cx="4999" cy="4625"/>
          </a:xfrm>
        </p:grpSpPr>
        <p:pic>
          <p:nvPicPr>
            <p:cNvPr id="15" name="图片 14"/>
            <p:cNvPicPr>
              <a:picLocks noChangeAspect="1"/>
            </p:cNvPicPr>
            <p:nvPr>
              <p:custDataLst>
                <p:tags r:id="rId3"/>
              </p:custDataLst>
            </p:nvPr>
          </p:nvPicPr>
          <p:blipFill>
            <a:blip r:embed="rId4"/>
            <a:srcRect/>
            <a:stretch>
              <a:fillRect/>
            </a:stretch>
          </p:blipFill>
          <p:spPr>
            <a:xfrm>
              <a:off x="438" y="6352"/>
              <a:ext cx="4999" cy="4625"/>
            </a:xfrm>
            <a:prstGeom prst="rect">
              <a:avLst/>
            </a:prstGeom>
          </p:spPr>
        </p:pic>
        <p:sp>
          <p:nvSpPr>
            <p:cNvPr id="100" name="文本框 99"/>
            <p:cNvSpPr txBox="1"/>
            <p:nvPr>
              <p:custDataLst>
                <p:tags r:id="rId5"/>
              </p:custDataLst>
            </p:nvPr>
          </p:nvSpPr>
          <p:spPr>
            <a:xfrm>
              <a:off x="439" y="8908"/>
              <a:ext cx="4998" cy="1695"/>
            </a:xfrm>
            <a:prstGeom prst="rect">
              <a:avLst/>
            </a:prstGeom>
            <a:noFill/>
            <a:ln w="9525">
              <a:noFill/>
            </a:ln>
            <a:extLst>
              <a:ext uri="{909E8E84-426E-40DD-AFC4-6F175D3DCCD1}">
                <a14:hiddenFill xmlns:a14="http://schemas.microsoft.com/office/drawing/2010/main">
                  <a:solidFill>
                    <a:schemeClr val="accent5">
                      <a:lumMod val="20000"/>
                      <a:lumOff val="80000"/>
                    </a:schemeClr>
                  </a:solidFill>
                </a14:hiddenFill>
              </a:ext>
            </a:extLst>
          </p:spPr>
          <p:txBody>
            <a:bodyPr wrap="square">
              <a:spAutoFit/>
            </a:bodyPr>
            <a:lstStyle/>
            <a:p>
              <a:pPr indent="0"/>
              <a:r>
                <a:rPr lang="zh-CN" b="1">
                  <a:solidFill>
                    <a:schemeClr val="bg1"/>
                  </a:solidFill>
                  <a:latin typeface="黑体" panose="02010609060101010101" charset="-122"/>
                  <a:ea typeface="黑体" panose="02010609060101010101" charset="-122"/>
                  <a:cs typeface="黑体" panose="02010609060101010101" charset="-122"/>
                </a:rPr>
                <a:t>印尼民族大起义得到世界革命人民的同情和支持。中国共产党机关刊物《向导》曾为此发表专文，对印尼人民的反殖民主义斗争表示深切的同情。</a:t>
              </a:r>
              <a:endParaRPr lang="zh-CN" b="1">
                <a:solidFill>
                  <a:schemeClr val="bg1"/>
                </a:solidFill>
                <a:latin typeface="黑体" panose="02010609060101010101" charset="-122"/>
                <a:ea typeface="黑体" panose="02010609060101010101" charset="-122"/>
                <a:cs typeface="黑体" panose="02010609060101010101" charset="-122"/>
              </a:endParaRPr>
            </a:p>
          </p:txBody>
        </p:sp>
      </p:grpSp>
      <p:sp>
        <p:nvSpPr>
          <p:cNvPr id="7" name="文本框 6"/>
          <p:cNvSpPr txBox="1"/>
          <p:nvPr>
            <p:custDataLst>
              <p:tags r:id="rId6"/>
            </p:custDataLst>
          </p:nvPr>
        </p:nvSpPr>
        <p:spPr>
          <a:xfrm>
            <a:off x="3074670" y="5543550"/>
            <a:ext cx="7544435" cy="953135"/>
          </a:xfrm>
          <a:prstGeom prst="rect">
            <a:avLst/>
          </a:prstGeom>
          <a:solidFill>
            <a:srgbClr val="FFFF00"/>
          </a:solidFill>
          <a:ln w="3175">
            <a:solidFill>
              <a:schemeClr val="tx1"/>
            </a:solidFill>
          </a:ln>
        </p:spPr>
        <p:txBody>
          <a:bodyPr wrap="square" rtlCol="0">
            <a:spAutoFit/>
          </a:bodyPr>
          <a:lstStyle/>
          <a:p>
            <a:pPr algn="just" fontAlgn="auto"/>
            <a:r>
              <a:rPr lang="zh-CN" altLang="en-US" sz="2800" b="1">
                <a:latin typeface="微软雅黑" panose="020B0503020204020204" charset="-122"/>
                <a:ea typeface="微软雅黑" panose="020B0503020204020204" charset="-122"/>
                <a:cs typeface="微软雅黑" panose="020B0503020204020204" charset="-122"/>
              </a:rPr>
              <a:t>变化：</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领导者</a:t>
            </a:r>
            <a:r>
              <a:rPr lang="zh-CN" altLang="en-US" sz="2800" b="1">
                <a:latin typeface="微软雅黑" panose="020B0503020204020204" charset="-122"/>
                <a:ea typeface="微软雅黑" panose="020B0503020204020204" charset="-122"/>
                <a:cs typeface="微软雅黑" panose="020B0503020204020204" charset="-122"/>
              </a:rPr>
              <a:t>从无产阶级变为民族资产阶级；</a:t>
            </a:r>
            <a:endParaRPr lang="zh-CN" altLang="en-US" sz="2800" b="1">
              <a:latin typeface="微软雅黑" panose="020B0503020204020204" charset="-122"/>
              <a:ea typeface="微软雅黑" panose="020B0503020204020204" charset="-122"/>
              <a:cs typeface="微软雅黑" panose="020B0503020204020204" charset="-122"/>
            </a:endParaRPr>
          </a:p>
          <a:p>
            <a:pPr algn="just" fontAlgn="auto"/>
            <a:r>
              <a:rPr lang="zh-CN" altLang="en-US" sz="2800" b="1">
                <a:latin typeface="微软雅黑" panose="020B0503020204020204" charset="-122"/>
                <a:ea typeface="微软雅黑" panose="020B0503020204020204" charset="-122"/>
                <a:cs typeface="微软雅黑" panose="020B0503020204020204" charset="-122"/>
              </a:rPr>
              <a:t>         </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斗争方式</a:t>
            </a:r>
            <a:r>
              <a:rPr lang="zh-CN" altLang="en-US" sz="2800" b="1">
                <a:latin typeface="微软雅黑" panose="020B0503020204020204" charset="-122"/>
                <a:ea typeface="微软雅黑" panose="020B0503020204020204" charset="-122"/>
                <a:cs typeface="微软雅黑" panose="020B0503020204020204" charset="-122"/>
              </a:rPr>
              <a:t>从武装起义到采取不合作政策。</a:t>
            </a:r>
            <a:endParaRPr lang="zh-CN" altLang="en-US" sz="2800" b="1">
              <a:latin typeface="微软雅黑" panose="020B0503020204020204" charset="-122"/>
              <a:ea typeface="微软雅黑" panose="020B0503020204020204" charset="-122"/>
              <a:cs typeface="微软雅黑" panose="020B0503020204020204" charset="-122"/>
            </a:endParaRPr>
          </a:p>
        </p:txBody>
      </p:sp>
      <p:sp>
        <p:nvSpPr>
          <p:cNvPr id="10" name="文本框 9"/>
          <p:cNvSpPr txBox="1"/>
          <p:nvPr/>
        </p:nvSpPr>
        <p:spPr>
          <a:xfrm>
            <a:off x="1553845" y="5650865"/>
            <a:ext cx="9880600" cy="521970"/>
          </a:xfrm>
          <a:prstGeom prst="rect">
            <a:avLst/>
          </a:prstGeom>
          <a:solidFill>
            <a:schemeClr val="bg1"/>
          </a:solidFill>
        </p:spPr>
        <p:txBody>
          <a:bodyPr wrap="square" rtlCol="0">
            <a:spAutoFit/>
          </a:bodyPr>
          <a:lstStyle/>
          <a:p>
            <a:pPr indent="0">
              <a:buNone/>
            </a:pPr>
            <a:r>
              <a:rPr lang="en-US" sz="2800" b="1" dirty="0" err="1">
                <a:solidFill>
                  <a:srgbClr val="202020"/>
                </a:solidFill>
                <a:latin typeface="微软雅黑" panose="020B0503020204020204" charset="-122"/>
                <a:ea typeface="微软雅黑" panose="020B0503020204020204" charset="-122"/>
                <a:cs typeface="微软雅黑" panose="020B0503020204020204" charset="-122"/>
                <a:sym typeface="+mn-ea"/>
              </a:rPr>
              <a:t>印度甘地和国大党领导的“非暴力不合作”运动</a:t>
            </a:r>
            <a:r>
              <a:rPr lang="zh-CN" altLang="en-US" sz="2800" b="1" dirty="0">
                <a:solidFill>
                  <a:srgbClr val="FF0000"/>
                </a:solidFill>
                <a:latin typeface="微软雅黑" panose="020B0503020204020204" charset="-122"/>
                <a:ea typeface="微软雅黑" panose="020B0503020204020204" charset="-122"/>
                <a:cs typeface="微软雅黑" panose="020B0503020204020204" charset="-122"/>
                <a:sym typeface="+mn-ea"/>
              </a:rPr>
              <a:t>（三阶段）</a:t>
            </a:r>
            <a:endParaRPr lang="en-US" sz="2800" b="1" dirty="0">
              <a:solidFill>
                <a:srgbClr val="FF0000"/>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additive="base">
                                        <p:cTn id="32" dur="500" fill="hold"/>
                                        <p:tgtEl>
                                          <p:spTgt spid="7"/>
                                        </p:tgtEl>
                                        <p:attrNameLst>
                                          <p:attrName>ppt_x</p:attrName>
                                        </p:attrNameLst>
                                      </p:cBhvr>
                                      <p:tavLst>
                                        <p:tav tm="0">
                                          <p:val>
                                            <p:strVal val="#ppt_x"/>
                                          </p:val>
                                        </p:tav>
                                        <p:tav tm="100000">
                                          <p:val>
                                            <p:strVal val="#ppt_x"/>
                                          </p:val>
                                        </p:tav>
                                      </p:tavLst>
                                    </p:anim>
                                    <p:anim calcmode="lin" valueType="num">
                                      <p:cBhvr additive="base">
                                        <p:cTn id="3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childTnLst>
                                    <p:anim calcmode="lin" valueType="num">
                                      <p:cBhvr additive="base">
                                        <p:cTn id="37" dur="500"/>
                                        <p:tgtEl>
                                          <p:spTgt spid="7"/>
                                        </p:tgtEl>
                                        <p:attrNameLst>
                                          <p:attrName>ppt_x</p:attrName>
                                        </p:attrNameLst>
                                      </p:cBhvr>
                                      <p:tavLst>
                                        <p:tav tm="0">
                                          <p:val>
                                            <p:strVal val="ppt_x"/>
                                          </p:val>
                                        </p:tav>
                                        <p:tav tm="100000">
                                          <p:val>
                                            <p:strVal val="ppt_x"/>
                                          </p:val>
                                        </p:tav>
                                      </p:tavLst>
                                    </p:anim>
                                    <p:anim calcmode="lin" valueType="num">
                                      <p:cBhvr additive="base">
                                        <p:cTn id="38" dur="500"/>
                                        <p:tgtEl>
                                          <p:spTgt spid="7"/>
                                        </p:tgtEl>
                                        <p:attrNameLst>
                                          <p:attrName>ppt_y</p:attrName>
                                        </p:attrNameLst>
                                      </p:cBhvr>
                                      <p:tavLst>
                                        <p:tav tm="0">
                                          <p:val>
                                            <p:strVal val="ppt_y"/>
                                          </p:val>
                                        </p:tav>
                                        <p:tav tm="100000">
                                          <p:val>
                                            <p:strVal val="1+ppt_h/2"/>
                                          </p:val>
                                        </p:tav>
                                      </p:tavLst>
                                    </p:anim>
                                    <p:set>
                                      <p:cBhvr>
                                        <p:cTn id="39" dur="1" fill="hold">
                                          <p:stCondLst>
                                            <p:cond delay="499"/>
                                          </p:stCondLst>
                                        </p:cTn>
                                        <p:tgtEl>
                                          <p:spTgt spid="7"/>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4" grpId="0"/>
      <p:bldP spid="7" grpId="0" bldLvl="0" animBg="1"/>
      <p:bldP spid="7" grpId="1" animBg="1"/>
      <p:bldP spid="10"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03145" y="73025"/>
            <a:ext cx="6492240" cy="583565"/>
          </a:xfrm>
          <a:prstGeom prst="rect">
            <a:avLst/>
          </a:prstGeom>
          <a:solidFill>
            <a:srgbClr val="FFFF00"/>
          </a:solidFill>
        </p:spPr>
        <p:txBody>
          <a:bodyPr wrap="square" rtlCol="0" anchor="t">
            <a:spAutoFit/>
          </a:bodyPr>
          <a:lstStyle/>
          <a:p>
            <a:r>
              <a:rPr lang="zh-CN"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拓展：</a:t>
            </a:r>
            <a:r>
              <a:rPr 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印度“非暴力不合作”运动</a:t>
            </a:r>
            <a:endParaRPr lang="en-US"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grpSp>
        <p:nvGrpSpPr>
          <p:cNvPr id="7" name="组合 6"/>
          <p:cNvGrpSpPr/>
          <p:nvPr/>
        </p:nvGrpSpPr>
        <p:grpSpPr>
          <a:xfrm>
            <a:off x="139065" y="656590"/>
            <a:ext cx="12054840" cy="6201410"/>
            <a:chOff x="219" y="1034"/>
            <a:chExt cx="18984" cy="9766"/>
          </a:xfrm>
        </p:grpSpPr>
        <p:sp>
          <p:nvSpPr>
            <p:cNvPr id="4" name="文本框 3"/>
            <p:cNvSpPr txBox="1"/>
            <p:nvPr/>
          </p:nvSpPr>
          <p:spPr>
            <a:xfrm>
              <a:off x="219" y="1034"/>
              <a:ext cx="18699" cy="6542"/>
            </a:xfrm>
            <a:prstGeom prst="rect">
              <a:avLst/>
            </a:prstGeom>
            <a:noFill/>
          </p:spPr>
          <p:txBody>
            <a:bodyPr wrap="square" rtlCol="0" anchor="t">
              <a:spAutoFit/>
            </a:bodyPr>
            <a:lstStyle/>
            <a:p>
              <a:pPr algn="just" fontAlgn="auto">
                <a:lnSpc>
                  <a:spcPct val="100000"/>
                </a:lnSpc>
              </a:pP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材料一：一战期间，英国从印度征募新兵</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1161789</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人，派出海外作战</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1215338</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人，死伤</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101439</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人。印度人还向英国政府捐赠了</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11550</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万镑的“战时贡献”，这个数字大大超过大战期间印度平均每年赋税收入总额。连总督哈定都不得不承认，整个印度都被英国作战部“搜罗一空”。 </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                                                                          ——</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林承节</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印度史</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endParaRPr lang="en-US" altLang="zh-CN" sz="2400" b="1">
                <a:solidFill>
                  <a:schemeClr val="tx1"/>
                </a:solidFill>
                <a:latin typeface="华文楷体" panose="02010600040101010101" pitchFamily="2" charset="-122"/>
                <a:ea typeface="华文楷体" panose="02010600040101010101" pitchFamily="2" charset="-122"/>
                <a:cs typeface="华文楷体" panose="02010600040101010101" pitchFamily="2" charset="-122"/>
              </a:endParaRPr>
            </a:p>
            <a:p>
              <a:pPr algn="just" fontAlgn="auto">
                <a:lnSpc>
                  <a:spcPct val="100000"/>
                </a:lnSpc>
              </a:pP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材料二：</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1919</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年</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罗拉特法案</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：规定总督有镇压之权，殖民当局随时可宣布戒严；不经起诉可逮捕、搜查和监督任何一个印度人；不加审讯就可以判刑；警察有权解散群众集会和示威游行等。</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endParaRPr>
            </a:p>
            <a:p>
              <a:pPr algn="just" fontAlgn="auto">
                <a:lnSpc>
                  <a:spcPct val="100000"/>
                </a:lnSpc>
              </a:pP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材料三：阿姆利则惨案：</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1919.3</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，英印当局实行《罗拉特法案》，规定</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对煽动叛乱嫌疑犯可以不加审判即予监禁</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。国大党根据甘地的建议发动了</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总罢业</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（罢工、罢课、罢市、停止办公）的非暴力抵抗运动。</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4.13</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，约</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2</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万名群众在阿姆利则集会示威，英军向群众开枪镇压，制造了</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379</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人被打死、</a:t>
              </a:r>
              <a:r>
                <a:rPr lang="en-US" altLang="zh-CN" sz="2400" b="1">
                  <a:latin typeface="华文楷体" panose="02010600040101010101" pitchFamily="2" charset="-122"/>
                  <a:ea typeface="华文楷体" panose="02010600040101010101" pitchFamily="2" charset="-122"/>
                  <a:cs typeface="华文楷体" panose="02010600040101010101" pitchFamily="2" charset="-122"/>
                  <a:sym typeface="+mn-ea"/>
                </a:rPr>
                <a:t>1200</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多人受伤的惨案。</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endParaRPr>
            </a:p>
          </p:txBody>
        </p:sp>
        <p:pic>
          <p:nvPicPr>
            <p:cNvPr id="14" name="图片 13"/>
            <p:cNvPicPr>
              <a:picLocks noChangeAspect="1"/>
            </p:cNvPicPr>
            <p:nvPr/>
          </p:nvPicPr>
          <p:blipFill rotWithShape="1">
            <a:blip r:embed="rId1">
              <a:extLst>
                <a:ext uri="{28A0092B-C50C-407E-A947-70E740481C1C}">
                  <a14:useLocalDpi xmlns:a14="http://schemas.microsoft.com/office/drawing/2010/main" val="0"/>
                </a:ext>
              </a:extLst>
            </a:blip>
            <a:srcRect t="10150"/>
            <a:stretch>
              <a:fillRect/>
            </a:stretch>
          </p:blipFill>
          <p:spPr>
            <a:xfrm>
              <a:off x="12907" y="6816"/>
              <a:ext cx="6296" cy="3984"/>
            </a:xfrm>
            <a:prstGeom prst="rect">
              <a:avLst/>
            </a:prstGeom>
          </p:spPr>
        </p:pic>
      </p:grpSp>
      <p:sp>
        <p:nvSpPr>
          <p:cNvPr id="5" name="文本框 4"/>
          <p:cNvSpPr txBox="1"/>
          <p:nvPr/>
        </p:nvSpPr>
        <p:spPr>
          <a:xfrm>
            <a:off x="0" y="4684395"/>
            <a:ext cx="1428750" cy="521970"/>
          </a:xfrm>
          <a:prstGeom prst="rect">
            <a:avLst/>
          </a:prstGeom>
          <a:solidFill>
            <a:srgbClr val="FFFF00"/>
          </a:solidFill>
        </p:spPr>
        <p:txBody>
          <a:bodyPr wrap="square" rtlCol="0">
            <a:spAutoFit/>
          </a:bodyPr>
          <a:lstStyle/>
          <a:p>
            <a:r>
              <a:rPr lang="en-US" altLang="zh-CN" sz="2800" b="1">
                <a:solidFill>
                  <a:srgbClr val="0000FA"/>
                </a:solidFill>
                <a:latin typeface="微软雅黑" panose="020B0503020204020204" charset="-122"/>
                <a:ea typeface="微软雅黑" panose="020B0503020204020204" charset="-122"/>
                <a:cs typeface="微软雅黑" panose="020B0503020204020204" charset="-122"/>
              </a:rPr>
              <a:t>1.</a:t>
            </a:r>
            <a:r>
              <a:rPr lang="zh-CN" altLang="en-US" sz="2800" b="1">
                <a:solidFill>
                  <a:srgbClr val="0000FA"/>
                </a:solidFill>
                <a:latin typeface="微软雅黑" panose="020B0503020204020204" charset="-122"/>
                <a:ea typeface="微软雅黑" panose="020B0503020204020204" charset="-122"/>
                <a:cs typeface="微软雅黑" panose="020B0503020204020204" charset="-122"/>
              </a:rPr>
              <a:t>背景：</a:t>
            </a:r>
            <a:endParaRPr lang="zh-CN" altLang="en-US" sz="2800" b="1">
              <a:solidFill>
                <a:srgbClr val="0000FA"/>
              </a:solidFill>
              <a:latin typeface="微软雅黑" panose="020B0503020204020204" charset="-122"/>
              <a:ea typeface="微软雅黑" panose="020B0503020204020204" charset="-122"/>
              <a:cs typeface="微软雅黑" panose="020B0503020204020204" charset="-122"/>
            </a:endParaRPr>
          </a:p>
        </p:txBody>
      </p:sp>
      <p:sp>
        <p:nvSpPr>
          <p:cNvPr id="6" name="文本框 5"/>
          <p:cNvSpPr txBox="1"/>
          <p:nvPr/>
        </p:nvSpPr>
        <p:spPr>
          <a:xfrm>
            <a:off x="267970" y="5206365"/>
            <a:ext cx="7211060" cy="1383665"/>
          </a:xfrm>
          <a:prstGeom prst="rect">
            <a:avLst/>
          </a:prstGeom>
          <a:noFill/>
        </p:spPr>
        <p:txBody>
          <a:bodyPr wrap="square" rtlCol="0" anchor="t">
            <a:spAutoFit/>
          </a:bodyPr>
          <a:lstStyle/>
          <a:p>
            <a:r>
              <a:rPr lang="zh-CN" altLang="en-US" sz="2800" b="1">
                <a:solidFill>
                  <a:schemeClr val="tx1"/>
                </a:solidFill>
                <a:latin typeface="微软雅黑" panose="020B0503020204020204" charset="-122"/>
                <a:ea typeface="微软雅黑" panose="020B0503020204020204" charset="-122"/>
                <a:sym typeface="+mn-ea"/>
              </a:rPr>
              <a:t>外：一战和十月革命影响。</a:t>
            </a:r>
            <a:endParaRPr lang="zh-CN" altLang="en-US" sz="2800" b="1">
              <a:solidFill>
                <a:schemeClr val="tx1"/>
              </a:solidFill>
              <a:latin typeface="微软雅黑" panose="020B0503020204020204" charset="-122"/>
              <a:ea typeface="微软雅黑" panose="020B0503020204020204" charset="-122"/>
              <a:sym typeface="+mn-ea"/>
            </a:endParaRPr>
          </a:p>
          <a:p>
            <a:r>
              <a:rPr lang="zh-CN" altLang="en-US" sz="2800" b="1">
                <a:solidFill>
                  <a:schemeClr val="tx1"/>
                </a:solidFill>
                <a:latin typeface="微软雅黑" panose="020B0503020204020204" charset="-122"/>
                <a:ea typeface="微软雅黑" panose="020B0503020204020204" charset="-122"/>
                <a:sym typeface="+mn-ea"/>
              </a:rPr>
              <a:t>内：印度和英国殖民当局</a:t>
            </a:r>
            <a:r>
              <a:rPr lang="zh-CN" altLang="en-US" sz="2800" b="1">
                <a:solidFill>
                  <a:srgbClr val="FF0000"/>
                </a:solidFill>
                <a:latin typeface="微软雅黑" panose="020B0503020204020204" charset="-122"/>
                <a:ea typeface="微软雅黑" panose="020B0503020204020204" charset="-122"/>
                <a:sym typeface="+mn-ea"/>
              </a:rPr>
              <a:t>矛盾尖锐</a:t>
            </a:r>
            <a:r>
              <a:rPr lang="zh-CN" altLang="en-US" sz="2800" b="1">
                <a:solidFill>
                  <a:schemeClr val="tx1"/>
                </a:solidFill>
                <a:latin typeface="微软雅黑" panose="020B0503020204020204" charset="-122"/>
                <a:ea typeface="微软雅黑" panose="020B0503020204020204" charset="-122"/>
                <a:sym typeface="+mn-ea"/>
              </a:rPr>
              <a:t>化，印度迫切想要争取独立</a:t>
            </a:r>
            <a:r>
              <a:rPr lang="zh-CN" altLang="en-US" sz="2800" b="1">
                <a:solidFill>
                  <a:srgbClr val="FF0000"/>
                </a:solidFill>
                <a:latin typeface="微软雅黑" panose="020B0503020204020204" charset="-122"/>
                <a:ea typeface="微软雅黑" panose="020B0503020204020204" charset="-122"/>
                <a:sym typeface="+mn-ea"/>
              </a:rPr>
              <a:t>自治</a:t>
            </a:r>
            <a:r>
              <a:rPr lang="zh-CN" altLang="en-US" sz="2800" b="1">
                <a:solidFill>
                  <a:schemeClr val="tx1"/>
                </a:solidFill>
                <a:latin typeface="微软雅黑" panose="020B0503020204020204" charset="-122"/>
                <a:ea typeface="微软雅黑" panose="020B0503020204020204" charset="-122"/>
                <a:sym typeface="+mn-ea"/>
              </a:rPr>
              <a:t>。</a:t>
            </a:r>
            <a:endParaRPr lang="zh-CN" altLang="en-US" sz="2800" b="1">
              <a:solidFill>
                <a:schemeClr val="tx1"/>
              </a:solidFill>
              <a:latin typeface="微软雅黑" panose="020B0503020204020204" charset="-122"/>
              <a:ea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custDataLst>
              <p:tags r:id="rId1"/>
            </p:custDataLst>
          </p:nvPr>
        </p:nvPicPr>
        <p:blipFill>
          <a:blip r:embed="rId2">
            <a:extLst>
              <a:ext uri="{BEBA8EAE-BF5A-486C-A8C5-ECC9F3942E4B}">
                <a14:imgProps xmlns:a14="http://schemas.microsoft.com/office/drawing/2010/main">
                  <a14:imgLayer r:embed="rId3">
                    <a14:imgEffect>
                      <a14:backgroundRemoval t="4264" b="98450" l="3182" r="90000">
                        <a14:foregroundMark x1="15000" y1="52326" x2="26364" y2="60465"/>
                        <a14:foregroundMark x1="8636" y1="55039" x2="28182" y2="61822"/>
                        <a14:foregroundMark x1="28182" y1="61822" x2="28636" y2="61822"/>
                        <a14:foregroundMark x1="59545" y1="57752" x2="61364" y2="82558"/>
                        <a14:foregroundMark x1="49091" y1="90504" x2="46364" y2="98450"/>
                        <a14:foregroundMark x1="3182" y1="91667" x2="15000" y2="96124"/>
                        <a14:foregroundMark x1="53182" y1="42248" x2="65000" y2="50775"/>
                        <a14:foregroundMark x1="65000" y1="16473" x2="69545" y2="21705"/>
                        <a14:foregroundMark x1="39091" y1="16279" x2="55000" y2="22093"/>
                        <a14:foregroundMark x1="45000" y1="4264" x2="51818" y2="11047"/>
                        <a14:foregroundMark x1="35455" y1="17248" x2="35455" y2="17248"/>
                        <a14:foregroundMark x1="35455" y1="18023" x2="35455" y2="18023"/>
                        <a14:foregroundMark x1="35455" y1="18023" x2="33182" y2="23450"/>
                        <a14:foregroundMark x1="32273" y1="19380" x2="31818" y2="22093"/>
                        <a14:foregroundMark x1="70909" y1="16667" x2="79545" y2="26163"/>
                        <a14:foregroundMark x1="79545" y1="26163" x2="80000" y2="26938"/>
                        <a14:foregroundMark x1="60455" y1="12984" x2="80000" y2="19574"/>
                        <a14:foregroundMark x1="80000" y1="19574" x2="84091" y2="30426"/>
                        <a14:foregroundMark x1="65000" y1="14729" x2="75455" y2="18798"/>
                        <a14:foregroundMark x1="62727" y1="13372" x2="77727" y2="19380"/>
                        <a14:foregroundMark x1="73636" y1="16085" x2="75000" y2="16085"/>
                        <a14:foregroundMark x1="69545" y1="14341" x2="73182" y2="15116"/>
                        <a14:foregroundMark x1="71364" y1="14535" x2="80909" y2="20930"/>
                        <a14:foregroundMark x1="75455" y1="14922" x2="79545" y2="17636"/>
                      </a14:backgroundRemoval>
                    </a14:imgEffect>
                  </a14:imgLayer>
                </a14:imgProps>
              </a:ext>
            </a:extLst>
          </a:blip>
          <a:stretch>
            <a:fillRect/>
          </a:stretch>
        </p:blipFill>
        <p:spPr>
          <a:xfrm>
            <a:off x="10076815" y="656340"/>
            <a:ext cx="2407138" cy="5645833"/>
          </a:xfrm>
          <a:prstGeom prst="rect">
            <a:avLst/>
          </a:prstGeom>
        </p:spPr>
      </p:pic>
      <p:sp>
        <p:nvSpPr>
          <p:cNvPr id="2" name="文本框 1"/>
          <p:cNvSpPr txBox="1"/>
          <p:nvPr/>
        </p:nvSpPr>
        <p:spPr>
          <a:xfrm>
            <a:off x="2303145" y="73025"/>
            <a:ext cx="6492240" cy="583565"/>
          </a:xfrm>
          <a:prstGeom prst="rect">
            <a:avLst/>
          </a:prstGeom>
          <a:solidFill>
            <a:srgbClr val="FFFF00"/>
          </a:solidFill>
        </p:spPr>
        <p:txBody>
          <a:bodyPr wrap="square" rtlCol="0" anchor="t">
            <a:spAutoFit/>
          </a:bodyPr>
          <a:lstStyle/>
          <a:p>
            <a:r>
              <a:rPr lang="zh-CN"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拓展：</a:t>
            </a:r>
            <a:r>
              <a:rPr 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印度“非暴力不合作”运动</a:t>
            </a:r>
            <a:endParaRPr lang="en-US"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0" y="738505"/>
            <a:ext cx="5459730" cy="521970"/>
          </a:xfrm>
          <a:prstGeom prst="rect">
            <a:avLst/>
          </a:prstGeom>
          <a:solidFill>
            <a:srgbClr val="FFFF00"/>
          </a:solidFill>
        </p:spPr>
        <p:txBody>
          <a:bodyPr wrap="square" rtlCol="0">
            <a:spAutoFit/>
          </a:bodyPr>
          <a:lstStyle/>
          <a:p>
            <a:r>
              <a:rPr lang="en-US" altLang="zh-CN" sz="2800" b="1">
                <a:solidFill>
                  <a:srgbClr val="0000FA"/>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0000FA"/>
                </a:solidFill>
                <a:latin typeface="微软雅黑" panose="020B0503020204020204" charset="-122"/>
                <a:ea typeface="微软雅黑" panose="020B0503020204020204" charset="-122"/>
                <a:cs typeface="微软雅黑" panose="020B0503020204020204" charset="-122"/>
              </a:rPr>
              <a:t>非暴力不合作</a:t>
            </a:r>
            <a:r>
              <a:rPr lang="en-US" altLang="zh-CN" sz="2800" b="1">
                <a:solidFill>
                  <a:srgbClr val="0000FA"/>
                </a:solidFill>
                <a:latin typeface="微软雅黑" panose="020B0503020204020204" charset="-122"/>
                <a:ea typeface="微软雅黑" panose="020B0503020204020204" charset="-122"/>
                <a:cs typeface="微软雅黑" panose="020B0503020204020204" charset="-122"/>
              </a:rPr>
              <a:t>”</a:t>
            </a:r>
            <a:r>
              <a:rPr lang="zh-CN" altLang="en-US" sz="2800" b="1">
                <a:solidFill>
                  <a:srgbClr val="0000FA"/>
                </a:solidFill>
                <a:latin typeface="微软雅黑" panose="020B0503020204020204" charset="-122"/>
                <a:ea typeface="微软雅黑" panose="020B0503020204020204" charset="-122"/>
                <a:cs typeface="微软雅黑" panose="020B0503020204020204" charset="-122"/>
              </a:rPr>
              <a:t>运动的含义：</a:t>
            </a:r>
            <a:endParaRPr lang="zh-CN" altLang="en-US" sz="2800" b="1">
              <a:solidFill>
                <a:srgbClr val="0000FA"/>
              </a:solidFill>
              <a:latin typeface="微软雅黑" panose="020B0503020204020204" charset="-122"/>
              <a:ea typeface="微软雅黑" panose="020B0503020204020204" charset="-122"/>
              <a:cs typeface="微软雅黑" panose="020B0503020204020204" charset="-122"/>
            </a:endParaRPr>
          </a:p>
        </p:txBody>
      </p:sp>
      <p:sp>
        <p:nvSpPr>
          <p:cNvPr id="16" name="TextBox 2"/>
          <p:cNvSpPr txBox="1"/>
          <p:nvPr/>
        </p:nvSpPr>
        <p:spPr>
          <a:xfrm>
            <a:off x="1998345" y="2741930"/>
            <a:ext cx="5878830" cy="706755"/>
          </a:xfrm>
          <a:prstGeom prst="rect">
            <a:avLst/>
          </a:prstGeom>
          <a:noFill/>
        </p:spPr>
        <p:txBody>
          <a:bodyPr wrap="square" rtlCol="0">
            <a:spAutoFit/>
          </a:bodyPr>
          <a:lstStyle/>
          <a:p>
            <a:r>
              <a:rPr lang="zh-CN" altLang="en-US" sz="4000" b="1" dirty="0">
                <a:solidFill>
                  <a:srgbClr val="FF0000"/>
                </a:solidFill>
                <a:latin typeface="微软雅黑" panose="020B0503020204020204" charset="-122"/>
                <a:ea typeface="微软雅黑" panose="020B0503020204020204" charset="-122"/>
                <a:cs typeface="微软雅黑" panose="020B0503020204020204" charset="-122"/>
              </a:rPr>
              <a:t>非暴力</a:t>
            </a:r>
            <a:r>
              <a:rPr lang="en-US" altLang="zh-CN" sz="4000" b="1" dirty="0">
                <a:solidFill>
                  <a:srgbClr val="C00000"/>
                </a:solidFill>
                <a:latin typeface="微软雅黑" panose="020B0503020204020204" charset="-122"/>
                <a:ea typeface="微软雅黑" panose="020B0503020204020204" charset="-122"/>
                <a:cs typeface="微软雅黑" panose="020B0503020204020204" charset="-122"/>
              </a:rPr>
              <a:t>         </a:t>
            </a:r>
            <a:r>
              <a:rPr lang="zh-CN" altLang="en-US" sz="4000" b="1" dirty="0">
                <a:latin typeface="微软雅黑" panose="020B0503020204020204" charset="-122"/>
                <a:ea typeface="微软雅黑" panose="020B0503020204020204" charset="-122"/>
                <a:cs typeface="微软雅黑" panose="020B0503020204020204" charset="-122"/>
              </a:rPr>
              <a:t>＋  </a:t>
            </a:r>
            <a:r>
              <a:rPr lang="en-US" altLang="zh-CN" sz="4000" b="1" dirty="0">
                <a:latin typeface="微软雅黑" panose="020B0503020204020204" charset="-122"/>
                <a:ea typeface="微软雅黑" panose="020B0503020204020204" charset="-122"/>
                <a:cs typeface="微软雅黑" panose="020B0503020204020204" charset="-122"/>
              </a:rPr>
              <a:t> </a:t>
            </a:r>
            <a:r>
              <a:rPr lang="zh-CN" altLang="en-US" sz="4000" b="1" dirty="0">
                <a:solidFill>
                  <a:srgbClr val="0000FA"/>
                </a:solidFill>
                <a:latin typeface="微软雅黑" panose="020B0503020204020204" charset="-122"/>
                <a:ea typeface="微软雅黑" panose="020B0503020204020204" charset="-122"/>
                <a:cs typeface="微软雅黑" panose="020B0503020204020204" charset="-122"/>
              </a:rPr>
              <a:t>不合作</a:t>
            </a:r>
            <a:endParaRPr lang="zh-CN" altLang="en-US" sz="4000" b="1" dirty="0">
              <a:solidFill>
                <a:srgbClr val="0000FA"/>
              </a:solidFill>
              <a:latin typeface="微软雅黑" panose="020B0503020204020204" charset="-122"/>
              <a:ea typeface="微软雅黑" panose="020B0503020204020204" charset="-122"/>
              <a:cs typeface="微软雅黑" panose="020B0503020204020204" charset="-122"/>
            </a:endParaRPr>
          </a:p>
        </p:txBody>
      </p:sp>
      <p:grpSp>
        <p:nvGrpSpPr>
          <p:cNvPr id="23" name="组合 22"/>
          <p:cNvGrpSpPr/>
          <p:nvPr/>
        </p:nvGrpSpPr>
        <p:grpSpPr>
          <a:xfrm>
            <a:off x="73025" y="3386231"/>
            <a:ext cx="4855210" cy="1580515"/>
            <a:chOff x="-1316990" y="5058694"/>
            <a:chExt cx="4855210" cy="1580515"/>
          </a:xfrm>
        </p:grpSpPr>
        <p:sp>
          <p:nvSpPr>
            <p:cNvPr id="24" name="下箭头 23"/>
            <p:cNvSpPr/>
            <p:nvPr/>
          </p:nvSpPr>
          <p:spPr>
            <a:xfrm>
              <a:off x="1082607" y="5058694"/>
              <a:ext cx="540060" cy="432048"/>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7"/>
            <p:cNvSpPr txBox="1"/>
            <p:nvPr/>
          </p:nvSpPr>
          <p:spPr>
            <a:xfrm>
              <a:off x="-1316990" y="5440329"/>
              <a:ext cx="4855210" cy="1198880"/>
            </a:xfrm>
            <a:prstGeom prst="rect">
              <a:avLst/>
            </a:prstGeom>
            <a:solidFill>
              <a:schemeClr val="bg1">
                <a:alpha val="49000"/>
              </a:schemeClr>
            </a:solidFill>
          </p:spPr>
          <p:txBody>
            <a:bodyPr wrap="square" rtlCol="0">
              <a:spAutoFit/>
            </a:bodyPr>
            <a:lstStyle/>
            <a:p>
              <a:r>
                <a:rPr lang="zh-CN" altLang="en-US" sz="2400" b="1" dirty="0">
                  <a:solidFill>
                    <a:srgbClr val="0000FA"/>
                  </a:solidFill>
                  <a:latin typeface="华文中宋" panose="02010600040101010101" pitchFamily="2" charset="-122"/>
                  <a:ea typeface="华文中宋" panose="02010600040101010101" pitchFamily="2" charset="-122"/>
                </a:rPr>
                <a:t>目的：用非暴力限制群众运动，把群众运动控制在</a:t>
              </a:r>
              <a:r>
                <a:rPr lang="zh-CN" altLang="en-US" sz="2400" b="1" dirty="0">
                  <a:solidFill>
                    <a:srgbClr val="FF0000"/>
                  </a:solidFill>
                  <a:latin typeface="华文中宋" panose="02010600040101010101" pitchFamily="2" charset="-122"/>
                  <a:ea typeface="华文中宋" panose="02010600040101010101" pitchFamily="2" charset="-122"/>
                </a:rPr>
                <a:t>资产阶级允许的范围内</a:t>
              </a:r>
              <a:r>
                <a:rPr lang="zh-CN" altLang="en-US" sz="2400" b="1" dirty="0">
                  <a:solidFill>
                    <a:srgbClr val="0000FA"/>
                  </a:solidFill>
                  <a:latin typeface="华文中宋" panose="02010600040101010101" pitchFamily="2" charset="-122"/>
                  <a:ea typeface="华文中宋" panose="02010600040101010101" pitchFamily="2" charset="-122"/>
                </a:rPr>
                <a:t>，</a:t>
              </a:r>
              <a:r>
                <a:rPr lang="zh-CN" altLang="en-US" sz="2400" b="1" dirty="0">
                  <a:solidFill>
                    <a:srgbClr val="FF0000"/>
                  </a:solidFill>
                  <a:latin typeface="华文中宋" panose="02010600040101010101" pitchFamily="2" charset="-122"/>
                  <a:ea typeface="华文中宋" panose="02010600040101010101" pitchFamily="2" charset="-122"/>
                </a:rPr>
                <a:t>维护资产阶级领导地位</a:t>
              </a:r>
              <a:endParaRPr lang="zh-CN" altLang="en-US" sz="2400" b="1" dirty="0">
                <a:solidFill>
                  <a:srgbClr val="FF0000"/>
                </a:solidFill>
                <a:latin typeface="华文中宋" panose="02010600040101010101" pitchFamily="2" charset="-122"/>
                <a:ea typeface="华文中宋" panose="02010600040101010101" pitchFamily="2" charset="-122"/>
              </a:endParaRPr>
            </a:p>
          </p:txBody>
        </p:sp>
      </p:grpSp>
      <p:grpSp>
        <p:nvGrpSpPr>
          <p:cNvPr id="26" name="组合 25"/>
          <p:cNvGrpSpPr/>
          <p:nvPr/>
        </p:nvGrpSpPr>
        <p:grpSpPr>
          <a:xfrm>
            <a:off x="5134360" y="3402739"/>
            <a:ext cx="4211955" cy="1571625"/>
            <a:chOff x="3027430" y="5112667"/>
            <a:chExt cx="4211955" cy="1571625"/>
          </a:xfrm>
        </p:grpSpPr>
        <p:sp>
          <p:nvSpPr>
            <p:cNvPr id="27" name="下箭头 26"/>
            <p:cNvSpPr/>
            <p:nvPr/>
          </p:nvSpPr>
          <p:spPr>
            <a:xfrm>
              <a:off x="4098331" y="5112667"/>
              <a:ext cx="540060" cy="432048"/>
            </a:xfrm>
            <a:prstGeom prst="down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TextBox 12"/>
            <p:cNvSpPr txBox="1"/>
            <p:nvPr/>
          </p:nvSpPr>
          <p:spPr>
            <a:xfrm>
              <a:off x="3027430" y="5485412"/>
              <a:ext cx="4211955" cy="1198880"/>
            </a:xfrm>
            <a:prstGeom prst="rect">
              <a:avLst/>
            </a:prstGeom>
            <a:solidFill>
              <a:schemeClr val="bg1">
                <a:alpha val="49000"/>
              </a:schemeClr>
            </a:solidFill>
          </p:spPr>
          <p:txBody>
            <a:bodyPr wrap="square" rtlCol="0">
              <a:spAutoFit/>
            </a:bodyPr>
            <a:lstStyle/>
            <a:p>
              <a:r>
                <a:rPr lang="zh-CN" altLang="en-US" sz="2400" b="1" dirty="0">
                  <a:solidFill>
                    <a:srgbClr val="0000FA"/>
                  </a:solidFill>
                  <a:latin typeface="华文中宋" panose="02010600040101010101" pitchFamily="2" charset="-122"/>
                  <a:ea typeface="华文中宋" panose="02010600040101010101" pitchFamily="2" charset="-122"/>
                </a:rPr>
                <a:t>用不合作发动群众，</a:t>
              </a:r>
              <a:r>
                <a:rPr lang="zh-CN" altLang="en-US" sz="2400" b="1" dirty="0">
                  <a:solidFill>
                    <a:srgbClr val="FF0000"/>
                  </a:solidFill>
                  <a:latin typeface="华文中宋" panose="02010600040101010101" pitchFamily="2" charset="-122"/>
                  <a:ea typeface="华文中宋" panose="02010600040101010101" pitchFamily="2" charset="-122"/>
                </a:rPr>
                <a:t>反对英国殖民统治</a:t>
              </a:r>
              <a:r>
                <a:rPr lang="zh-CN" altLang="en-US" sz="2400" b="1" dirty="0">
                  <a:solidFill>
                    <a:srgbClr val="0000FA"/>
                  </a:solidFill>
                  <a:latin typeface="华文中宋" panose="02010600040101010101" pitchFamily="2" charset="-122"/>
                  <a:ea typeface="华文中宋" panose="02010600040101010101" pitchFamily="2" charset="-122"/>
                </a:rPr>
                <a:t>，迫使英国让步，</a:t>
              </a:r>
              <a:r>
                <a:rPr lang="zh-CN" altLang="en-US" sz="2400" b="1" dirty="0">
                  <a:solidFill>
                    <a:srgbClr val="FF0000"/>
                  </a:solidFill>
                  <a:latin typeface="华文中宋" panose="02010600040101010101" pitchFamily="2" charset="-122"/>
                  <a:ea typeface="华文中宋" panose="02010600040101010101" pitchFamily="2" charset="-122"/>
                </a:rPr>
                <a:t>争取印度独立自治</a:t>
              </a:r>
              <a:endParaRPr lang="zh-CN" altLang="en-US" sz="2400" b="1" dirty="0">
                <a:solidFill>
                  <a:srgbClr val="FF0000"/>
                </a:solidFill>
                <a:latin typeface="华文中宋" panose="02010600040101010101" pitchFamily="2" charset="-122"/>
                <a:ea typeface="华文中宋" panose="02010600040101010101" pitchFamily="2" charset="-122"/>
              </a:endParaRPr>
            </a:p>
          </p:txBody>
        </p:sp>
      </p:grpSp>
      <p:sp>
        <p:nvSpPr>
          <p:cNvPr id="12" name="文本框 11"/>
          <p:cNvSpPr txBox="1"/>
          <p:nvPr/>
        </p:nvSpPr>
        <p:spPr>
          <a:xfrm>
            <a:off x="73025" y="4860290"/>
            <a:ext cx="9559925" cy="707390"/>
          </a:xfrm>
          <a:prstGeom prst="rect">
            <a:avLst/>
          </a:prstGeom>
          <a:noFill/>
        </p:spPr>
        <p:txBody>
          <a:bodyPr wrap="square" rtlCol="0">
            <a:noAutofit/>
          </a:bodyPr>
          <a:lstStyle/>
          <a:p>
            <a:pPr algn="l">
              <a:lnSpc>
                <a:spcPct val="100000"/>
              </a:lnSpc>
            </a:pPr>
            <a:r>
              <a:rPr lang="zh-CN" altLang="en-US" sz="2800" b="1" dirty="0">
                <a:solidFill>
                  <a:srgbClr val="7030A0"/>
                </a:solidFill>
                <a:latin typeface="微软雅黑" panose="020B0503020204020204" charset="-122"/>
                <a:ea typeface="微软雅黑" panose="020B0503020204020204" charset="-122"/>
                <a:cs typeface="微软雅黑" panose="020B0503020204020204" charset="-122"/>
                <a:sym typeface="+mn-ea"/>
              </a:rPr>
              <a:t>思考：为什么印度会选择这样的方式争取独立自治？</a:t>
            </a:r>
            <a:endParaRPr lang="zh-CN" altLang="en-US" sz="2800" b="1" dirty="0">
              <a:solidFill>
                <a:srgbClr val="7030A0"/>
              </a:solidFill>
              <a:latin typeface="微软雅黑" panose="020B0503020204020204" charset="-122"/>
              <a:ea typeface="微软雅黑" panose="020B0503020204020204" charset="-122"/>
              <a:cs typeface="微软雅黑" panose="020B0503020204020204" charset="-122"/>
              <a:sym typeface="+mn-ea"/>
            </a:endParaRPr>
          </a:p>
        </p:txBody>
      </p:sp>
      <p:sp>
        <p:nvSpPr>
          <p:cNvPr id="30" name="文本框 29"/>
          <p:cNvSpPr txBox="1"/>
          <p:nvPr/>
        </p:nvSpPr>
        <p:spPr>
          <a:xfrm>
            <a:off x="88900" y="5342890"/>
            <a:ext cx="10520680" cy="1291590"/>
          </a:xfrm>
          <a:prstGeom prst="rect">
            <a:avLst/>
          </a:prstGeom>
          <a:noFill/>
        </p:spPr>
        <p:txBody>
          <a:bodyPr wrap="square" rtlCol="0" anchor="t">
            <a:spAutoFit/>
          </a:bodyPr>
          <a:lstStyle/>
          <a:p>
            <a:pPr>
              <a:lnSpc>
                <a:spcPct val="100000"/>
              </a:lnSpc>
            </a:pP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①印经济发展落后、资本主义发展不充分，与英相比经济军事实力悬殊</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altLang="zh-CN" sz="2600" b="1"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②印度民族资产阶级的动摇性和妥协性</a:t>
            </a:r>
            <a:r>
              <a:rPr lang="en-US" altLang="zh-CN" sz="2600" b="1" dirty="0">
                <a:solidFill>
                  <a:schemeClr val="tx1"/>
                </a:solidFill>
                <a:latin typeface="微软雅黑" panose="020B0503020204020204" charset="-122"/>
                <a:ea typeface="微软雅黑" panose="020B0503020204020204" charset="-122"/>
                <a:cs typeface="微软雅黑" panose="020B0503020204020204" charset="-122"/>
                <a:sym typeface="+mn-ea"/>
              </a:rPr>
              <a:t>;</a:t>
            </a: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 </a:t>
            </a:r>
            <a:endParaRPr lang="en-US" altLang="zh-CN" sz="2600" b="1" dirty="0">
              <a:solidFill>
                <a:schemeClr val="tx1"/>
              </a:solidFill>
              <a:latin typeface="微软雅黑" panose="020B0503020204020204" charset="-122"/>
              <a:ea typeface="微软雅黑" panose="020B0503020204020204" charset="-122"/>
              <a:cs typeface="微软雅黑" panose="020B0503020204020204" charset="-122"/>
            </a:endParaRPr>
          </a:p>
          <a:p>
            <a:pPr>
              <a:lnSpc>
                <a:spcPct val="100000"/>
              </a:lnSpc>
            </a:pPr>
            <a:r>
              <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rPr>
              <a:t>③以往民族起义遭失败。</a:t>
            </a:r>
            <a:endParaRPr lang="zh-CN" altLang="en-US" sz="26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p:cNvSpPr txBox="1"/>
          <p:nvPr>
            <p:custDataLst>
              <p:tags r:id="rId4"/>
            </p:custDataLst>
          </p:nvPr>
        </p:nvSpPr>
        <p:spPr>
          <a:xfrm>
            <a:off x="73025" y="1266825"/>
            <a:ext cx="11219815" cy="1568450"/>
          </a:xfrm>
          <a:prstGeom prst="rect">
            <a:avLst/>
          </a:prstGeom>
          <a:noFill/>
        </p:spPr>
        <p:txBody>
          <a:bodyPr wrap="square" rtlCol="0">
            <a:spAutoFit/>
          </a:bodyPr>
          <a:lstStyle/>
          <a:p>
            <a:r>
              <a:rPr lang="zh-CN" altLang="en-US" sz="2400" b="1">
                <a:solidFill>
                  <a:srgbClr val="FF0000"/>
                </a:solidFill>
                <a:latin typeface="微软雅黑" panose="020B0503020204020204" charset="-122"/>
                <a:ea typeface="微软雅黑" panose="020B0503020204020204" charset="-122"/>
                <a:cs typeface="微软雅黑" panose="020B0503020204020204" charset="-122"/>
                <a:sym typeface="+mn-ea"/>
              </a:rPr>
              <a:t>“非暴力”：</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即</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采用合法的、和平的手段</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争取自由和平等的权利，实现</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民族自治和民族独立（目标）</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。即运用</a:t>
            </a:r>
            <a:r>
              <a:rPr lang="zh-CN" altLang="en-US" sz="2400" b="1">
                <a:solidFill>
                  <a:srgbClr val="FF0000"/>
                </a:solidFill>
                <a:latin typeface="华文楷体" panose="02010600040101010101" pitchFamily="2" charset="-122"/>
                <a:ea typeface="华文楷体" panose="02010600040101010101" pitchFamily="2" charset="-122"/>
                <a:cs typeface="华文楷体" panose="02010600040101010101" pitchFamily="2" charset="-122"/>
                <a:sym typeface="+mn-ea"/>
              </a:rPr>
              <a:t>爱的力量、精神的力量</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，通过非暴力手段以追求真理。</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endParaRPr>
          </a:p>
          <a:p>
            <a:r>
              <a:rPr lang="zh-CN" altLang="en-US" sz="2400" b="1">
                <a:solidFill>
                  <a:srgbClr val="0000FA"/>
                </a:solidFill>
                <a:latin typeface="微软雅黑" panose="020B0503020204020204" charset="-122"/>
                <a:ea typeface="微软雅黑" panose="020B0503020204020204" charset="-122"/>
                <a:cs typeface="微软雅黑" panose="020B0503020204020204" charset="-122"/>
                <a:sym typeface="+mn-ea"/>
              </a:rPr>
              <a:t>“不合作”：</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即</a:t>
            </a:r>
            <a:r>
              <a:rPr lang="zh-CN" altLang="en-US" sz="2400" b="1">
                <a:solidFill>
                  <a:srgbClr val="0000FA"/>
                </a:solidFill>
                <a:latin typeface="华文楷体" panose="02010600040101010101" pitchFamily="2" charset="-122"/>
                <a:ea typeface="华文楷体" panose="02010600040101010101" pitchFamily="2" charset="-122"/>
                <a:cs typeface="华文楷体" panose="02010600040101010101" pitchFamily="2" charset="-122"/>
                <a:sym typeface="+mn-ea"/>
              </a:rPr>
              <a:t>不接受</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英国人授予的爵位、封号等，</a:t>
            </a:r>
            <a:r>
              <a:rPr lang="zh-CN" altLang="en-US" sz="2400" b="1">
                <a:solidFill>
                  <a:srgbClr val="0000FA"/>
                </a:solidFill>
                <a:latin typeface="华文楷体" panose="02010600040101010101" pitchFamily="2" charset="-122"/>
                <a:ea typeface="华文楷体" panose="02010600040101010101" pitchFamily="2" charset="-122"/>
                <a:cs typeface="华文楷体" panose="02010600040101010101" pitchFamily="2" charset="-122"/>
                <a:sym typeface="+mn-ea"/>
              </a:rPr>
              <a:t>不</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到英国人的政府、机关</a:t>
            </a:r>
            <a:r>
              <a:rPr lang="zh-CN" altLang="en-US" sz="2400" b="1">
                <a:solidFill>
                  <a:srgbClr val="0000FA"/>
                </a:solidFill>
                <a:latin typeface="华文楷体" panose="02010600040101010101" pitchFamily="2" charset="-122"/>
                <a:ea typeface="华文楷体" panose="02010600040101010101" pitchFamily="2" charset="-122"/>
                <a:cs typeface="华文楷体" panose="02010600040101010101" pitchFamily="2" charset="-122"/>
                <a:sym typeface="+mn-ea"/>
              </a:rPr>
              <a:t>任职</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a:t>
            </a:r>
            <a:r>
              <a:rPr lang="zh-CN" altLang="en-US" sz="2400" b="1">
                <a:solidFill>
                  <a:srgbClr val="0000FA"/>
                </a:solidFill>
                <a:latin typeface="华文楷体" panose="02010600040101010101" pitchFamily="2" charset="-122"/>
                <a:ea typeface="华文楷体" panose="02010600040101010101" pitchFamily="2" charset="-122"/>
                <a:cs typeface="华文楷体" panose="02010600040101010101" pitchFamily="2" charset="-122"/>
                <a:sym typeface="+mn-ea"/>
              </a:rPr>
              <a:t>不替</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英国人打仗、征税，维持治安，甚至必要时</a:t>
            </a:r>
            <a:r>
              <a:rPr lang="zh-CN" altLang="en-US" sz="2400" b="1">
                <a:solidFill>
                  <a:srgbClr val="0000FA"/>
                </a:solidFill>
                <a:latin typeface="华文楷体" panose="02010600040101010101" pitchFamily="2" charset="-122"/>
                <a:ea typeface="华文楷体" panose="02010600040101010101" pitchFamily="2" charset="-122"/>
                <a:cs typeface="华文楷体" panose="02010600040101010101" pitchFamily="2" charset="-122"/>
                <a:sym typeface="+mn-ea"/>
              </a:rPr>
              <a:t>抗税</a:t>
            </a:r>
            <a:r>
              <a:rPr lang="zh-CN" altLang="en-US" sz="2400" b="1">
                <a:latin typeface="华文楷体" panose="02010600040101010101" pitchFamily="2" charset="-122"/>
                <a:ea typeface="华文楷体" panose="02010600040101010101" pitchFamily="2" charset="-122"/>
                <a:cs typeface="华文楷体" panose="02010600040101010101" pitchFamily="2" charset="-122"/>
                <a:sym typeface="+mn-ea"/>
              </a:rPr>
              <a:t>。 </a:t>
            </a:r>
            <a:endParaRPr lang="zh-CN" altLang="en-US" sz="2400" b="1">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10" name="文本框 9"/>
          <p:cNvSpPr txBox="1"/>
          <p:nvPr/>
        </p:nvSpPr>
        <p:spPr>
          <a:xfrm>
            <a:off x="1127125" y="2746375"/>
            <a:ext cx="8354695" cy="1076325"/>
          </a:xfrm>
          <a:prstGeom prst="rect">
            <a:avLst/>
          </a:prstGeom>
          <a:solidFill>
            <a:srgbClr val="7030A0"/>
          </a:solidFill>
        </p:spPr>
        <p:txBody>
          <a:bodyPr wrap="square">
            <a:spAutoFit/>
          </a:bodyPr>
          <a:lstStyle/>
          <a:p>
            <a:r>
              <a:rPr lang="zh-CN" altLang="en-US" sz="3200" b="1" dirty="0">
                <a:solidFill>
                  <a:schemeClr val="bg1"/>
                </a:solidFill>
                <a:latin typeface="华文中宋" panose="02010600040101010101" pitchFamily="2" charset="-122"/>
                <a:ea typeface="华文中宋" panose="02010600040101010101" pitchFamily="2" charset="-122"/>
              </a:rPr>
              <a:t>特点：采取</a:t>
            </a:r>
            <a:r>
              <a:rPr lang="zh-CN" altLang="en-US" sz="3200" b="1" dirty="0">
                <a:solidFill>
                  <a:srgbClr val="FFFF00"/>
                </a:solidFill>
                <a:latin typeface="华文中宋" panose="02010600040101010101" pitchFamily="2" charset="-122"/>
                <a:ea typeface="华文中宋" panose="02010600040101010101" pitchFamily="2" charset="-122"/>
              </a:rPr>
              <a:t>和平与合法手段的渐进斗争</a:t>
            </a:r>
            <a:r>
              <a:rPr lang="zh-CN" altLang="en-US" sz="3200" b="1" dirty="0">
                <a:solidFill>
                  <a:schemeClr val="bg1"/>
                </a:solidFill>
                <a:latin typeface="华文中宋" panose="02010600040101010101" pitchFamily="2" charset="-122"/>
                <a:ea typeface="华文中宋" panose="02010600040101010101" pitchFamily="2" charset="-122"/>
              </a:rPr>
              <a:t>策略，争取印度自治和独立。</a:t>
            </a:r>
            <a:endParaRPr lang="zh-CN" altLang="en-US" sz="3200" b="1" dirty="0">
              <a:solidFill>
                <a:schemeClr val="bg1"/>
              </a:solidFill>
              <a:latin typeface="华文中宋" panose="02010600040101010101" pitchFamily="2" charset="-122"/>
              <a:ea typeface="华文中宋"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2" grpId="0"/>
      <p:bldP spid="10"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303145" y="73025"/>
            <a:ext cx="6492240" cy="583565"/>
          </a:xfrm>
          <a:prstGeom prst="rect">
            <a:avLst/>
          </a:prstGeom>
          <a:solidFill>
            <a:srgbClr val="FFFF00"/>
          </a:solidFill>
        </p:spPr>
        <p:txBody>
          <a:bodyPr wrap="square" rtlCol="0" anchor="t">
            <a:spAutoFit/>
          </a:bodyPr>
          <a:lstStyle/>
          <a:p>
            <a:r>
              <a:rPr lang="zh-CN"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拓展：</a:t>
            </a:r>
            <a:r>
              <a:rPr 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rPr>
              <a:t>印度“非暴力不合作”运动</a:t>
            </a:r>
            <a:endParaRPr lang="en-US" altLang="en-US" sz="3200" b="1" dirty="0" err="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0" y="624205"/>
            <a:ext cx="2124710" cy="521970"/>
          </a:xfrm>
          <a:prstGeom prst="rect">
            <a:avLst/>
          </a:prstGeom>
          <a:solidFill>
            <a:srgbClr val="FFFF00"/>
          </a:solidFill>
        </p:spPr>
        <p:txBody>
          <a:bodyPr wrap="square" rtlCol="0">
            <a:spAutoFit/>
          </a:bodyPr>
          <a:lstStyle/>
          <a:p>
            <a:r>
              <a:rPr lang="en-US" altLang="zh-CN" sz="2800" b="1">
                <a:solidFill>
                  <a:srgbClr val="0000FA"/>
                </a:solidFill>
                <a:latin typeface="微软雅黑" panose="020B0503020204020204" charset="-122"/>
                <a:ea typeface="微软雅黑" panose="020B0503020204020204" charset="-122"/>
                <a:cs typeface="微软雅黑" panose="020B0503020204020204" charset="-122"/>
              </a:rPr>
              <a:t>2.</a:t>
            </a:r>
            <a:r>
              <a:rPr lang="zh-CN" altLang="en-US" sz="2800" b="1">
                <a:solidFill>
                  <a:srgbClr val="0000FA"/>
                </a:solidFill>
                <a:latin typeface="微软雅黑" panose="020B0503020204020204" charset="-122"/>
                <a:ea typeface="微软雅黑" panose="020B0503020204020204" charset="-122"/>
                <a:cs typeface="微软雅黑" panose="020B0503020204020204" charset="-122"/>
              </a:rPr>
              <a:t>运动过程：</a:t>
            </a:r>
            <a:endParaRPr lang="zh-CN" altLang="en-US" sz="2800" b="1">
              <a:solidFill>
                <a:srgbClr val="0000FA"/>
              </a:solidFill>
              <a:latin typeface="微软雅黑" panose="020B0503020204020204" charset="-122"/>
              <a:ea typeface="微软雅黑" panose="020B0503020204020204" charset="-122"/>
              <a:cs typeface="微软雅黑" panose="020B0503020204020204" charset="-122"/>
            </a:endParaRPr>
          </a:p>
        </p:txBody>
      </p:sp>
      <p:pic>
        <p:nvPicPr>
          <p:cNvPr id="3" name="图片 2"/>
          <p:cNvPicPr>
            <a:picLocks noChangeAspect="1"/>
          </p:cNvPicPr>
          <p:nvPr>
            <p:custDataLst>
              <p:tags r:id="rId1"/>
            </p:custDataLst>
          </p:nvPr>
        </p:nvPicPr>
        <p:blipFill>
          <a:blip r:embed="rId2">
            <a:extLst>
              <a:ext uri="{BEBA8EAE-BF5A-486C-A8C5-ECC9F3942E4B}">
                <a14:imgProps xmlns:a14="http://schemas.microsoft.com/office/drawing/2010/main">
                  <a14:imgLayer r:embed="rId3">
                    <a14:imgEffect>
                      <a14:backgroundRemoval t="4264" b="98450" l="3182" r="90000">
                        <a14:foregroundMark x1="15000" y1="52326" x2="26364" y2="60465"/>
                        <a14:foregroundMark x1="8636" y1="55039" x2="28182" y2="61822"/>
                        <a14:foregroundMark x1="28182" y1="61822" x2="28636" y2="61822"/>
                        <a14:foregroundMark x1="59545" y1="57752" x2="61364" y2="82558"/>
                        <a14:foregroundMark x1="49091" y1="90504" x2="46364" y2="98450"/>
                        <a14:foregroundMark x1="3182" y1="91667" x2="15000" y2="96124"/>
                        <a14:foregroundMark x1="53182" y1="42248" x2="65000" y2="50775"/>
                        <a14:foregroundMark x1="65000" y1="16473" x2="69545" y2="21705"/>
                        <a14:foregroundMark x1="39091" y1="16279" x2="55000" y2="22093"/>
                        <a14:foregroundMark x1="45000" y1="4264" x2="51818" y2="11047"/>
                        <a14:foregroundMark x1="35455" y1="17248" x2="35455" y2="17248"/>
                        <a14:foregroundMark x1="35455" y1="18023" x2="35455" y2="18023"/>
                        <a14:foregroundMark x1="35455" y1="18023" x2="33182" y2="23450"/>
                        <a14:foregroundMark x1="32273" y1="19380" x2="31818" y2="22093"/>
                        <a14:foregroundMark x1="70909" y1="16667" x2="79545" y2="26163"/>
                        <a14:foregroundMark x1="79545" y1="26163" x2="80000" y2="26938"/>
                        <a14:foregroundMark x1="60455" y1="12984" x2="80000" y2="19574"/>
                        <a14:foregroundMark x1="80000" y1="19574" x2="84091" y2="30426"/>
                        <a14:foregroundMark x1="65000" y1="14729" x2="75455" y2="18798"/>
                        <a14:foregroundMark x1="62727" y1="13372" x2="77727" y2="19380"/>
                        <a14:foregroundMark x1="73636" y1="16085" x2="75000" y2="16085"/>
                        <a14:foregroundMark x1="69545" y1="14341" x2="73182" y2="15116"/>
                        <a14:foregroundMark x1="71364" y1="14535" x2="80909" y2="20930"/>
                        <a14:foregroundMark x1="75455" y1="14922" x2="79545" y2="17636"/>
                      </a14:backgroundRemoval>
                    </a14:imgEffect>
                  </a14:imgLayer>
                </a14:imgProps>
              </a:ext>
            </a:extLst>
          </a:blip>
          <a:stretch>
            <a:fillRect/>
          </a:stretch>
        </p:blipFill>
        <p:spPr>
          <a:xfrm>
            <a:off x="10076815" y="656340"/>
            <a:ext cx="2407138" cy="5645833"/>
          </a:xfrm>
          <a:prstGeom prst="rect">
            <a:avLst/>
          </a:prstGeom>
        </p:spPr>
      </p:pic>
      <p:sp>
        <p:nvSpPr>
          <p:cNvPr id="6" name="文本框 5"/>
          <p:cNvSpPr txBox="1"/>
          <p:nvPr/>
        </p:nvSpPr>
        <p:spPr>
          <a:xfrm>
            <a:off x="2124710" y="681355"/>
            <a:ext cx="4776470" cy="521970"/>
          </a:xfrm>
          <a:prstGeom prst="rect">
            <a:avLst/>
          </a:prstGeom>
          <a:noFill/>
        </p:spPr>
        <p:txBody>
          <a:bodyPr wrap="square" rtlCol="0" anchor="t">
            <a:spAutoFit/>
          </a:bodyPr>
          <a:lstStyle/>
          <a:p>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rPr>
              <a:t>运动第一阶段：</a:t>
            </a: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rPr>
              <a:t>1920-1922</a:t>
            </a:r>
            <a:endPar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endParaRPr>
          </a:p>
        </p:txBody>
      </p:sp>
      <p:sp>
        <p:nvSpPr>
          <p:cNvPr id="7" name="文本框 6"/>
          <p:cNvSpPr txBox="1"/>
          <p:nvPr/>
        </p:nvSpPr>
        <p:spPr>
          <a:xfrm>
            <a:off x="0" y="1129665"/>
            <a:ext cx="11163935" cy="1938020"/>
          </a:xfrm>
          <a:prstGeom prst="rect">
            <a:avLst/>
          </a:prstGeom>
          <a:noFill/>
        </p:spPr>
        <p:txBody>
          <a:bodyPr wrap="square" rtlCol="0" anchor="t">
            <a:spAutoFit/>
          </a:bodyPr>
          <a:lstStyle/>
          <a:p>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）运动内容</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文明不服从：</a:t>
            </a:r>
            <a:r>
              <a:rPr lang="zh-CN" altLang="en-US" sz="2400" b="1" dirty="0">
                <a:solidFill>
                  <a:schemeClr val="tx1"/>
                </a:solidFill>
                <a:effectLst/>
                <a:latin typeface="华文楷体" panose="02010600040101010101" pitchFamily="2" charset="-122"/>
                <a:ea typeface="华文楷体" panose="02010600040101010101" pitchFamily="2" charset="-122"/>
                <a:sym typeface="+mn-ea"/>
              </a:rPr>
              <a:t>放弃英国人授予的爵位、封号和名誉职位，罢课、离职、抵制法院和立法机关，提倡恢复手工纺织和不买英国布，拒绝纳税等，与英印当局斗争。甘地亲自纺纱，他的白衣白帽一时成为民族服饰。</a:t>
            </a:r>
            <a:endParaRPr lang="zh-CN" altLang="en-US" sz="2400" b="1" dirty="0">
              <a:solidFill>
                <a:schemeClr val="tx1"/>
              </a:solidFill>
              <a:effectLst/>
              <a:latin typeface="华文楷体" panose="02010600040101010101" pitchFamily="2" charset="-122"/>
              <a:ea typeface="华文楷体" panose="02010600040101010101" pitchFamily="2" charset="-122"/>
              <a:sym typeface="+mn-ea"/>
            </a:endParaRPr>
          </a:p>
          <a:p>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）结果：</a:t>
            </a:r>
            <a:r>
              <a:rPr lang="en-US" altLang="zh-CN" sz="2400" b="1" dirty="0">
                <a:solidFill>
                  <a:srgbClr val="002060"/>
                </a:solidFill>
                <a:latin typeface="微软雅黑" panose="020B0503020204020204" charset="-122"/>
                <a:ea typeface="微软雅黑" panose="020B0503020204020204" charset="-122"/>
                <a:cs typeface="微软雅黑" panose="020B0503020204020204" charset="-122"/>
                <a:sym typeface="+mn-ea"/>
              </a:rPr>
              <a:t>1922</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年，示威群众火烧警察局，甘地认为这破坏了非暴力原则，宣布停止不合作运动。</a:t>
            </a:r>
            <a:endParaRPr lang="zh-CN" altLang="en-US" sz="2400" b="1" dirty="0">
              <a:solidFill>
                <a:srgbClr val="333333"/>
              </a:solidFill>
              <a:effectLst/>
              <a:latin typeface="华文楷体" panose="02010600040101010101" pitchFamily="2" charset="-122"/>
              <a:ea typeface="华文楷体" panose="02010600040101010101" pitchFamily="2" charset="-122"/>
              <a:sym typeface="+mn-ea"/>
            </a:endParaRPr>
          </a:p>
        </p:txBody>
      </p:sp>
      <p:sp>
        <p:nvSpPr>
          <p:cNvPr id="8" name="文本框 7"/>
          <p:cNvSpPr txBox="1"/>
          <p:nvPr/>
        </p:nvSpPr>
        <p:spPr>
          <a:xfrm>
            <a:off x="111125" y="2983230"/>
            <a:ext cx="4776470" cy="521970"/>
          </a:xfrm>
          <a:prstGeom prst="rect">
            <a:avLst/>
          </a:prstGeom>
          <a:noFill/>
        </p:spPr>
        <p:txBody>
          <a:bodyPr wrap="square" rtlCol="0" anchor="t">
            <a:spAutoFit/>
          </a:bodyPr>
          <a:lstStyle/>
          <a:p>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rPr>
              <a:t>运动第二阶段：</a:t>
            </a: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rPr>
              <a:t>1930-1934</a:t>
            </a:r>
            <a:endPar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p:cNvSpPr txBox="1"/>
          <p:nvPr/>
        </p:nvSpPr>
        <p:spPr>
          <a:xfrm>
            <a:off x="38100" y="3403600"/>
            <a:ext cx="10452735" cy="1568450"/>
          </a:xfrm>
          <a:prstGeom prst="rect">
            <a:avLst/>
          </a:prstGeom>
          <a:noFill/>
        </p:spPr>
        <p:txBody>
          <a:bodyPr wrap="square" rtlCol="0" anchor="t">
            <a:spAutoFit/>
          </a:bodyPr>
          <a:lstStyle/>
          <a:p>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）运动内容</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食盐进军：</a:t>
            </a:r>
            <a:r>
              <a:rPr lang="zh-CN" altLang="en-US" sz="2400" b="1" dirty="0">
                <a:solidFill>
                  <a:srgbClr val="333333"/>
                </a:solidFill>
                <a:effectLst/>
                <a:latin typeface="华文楷体" panose="02010600040101010101" pitchFamily="2" charset="-122"/>
                <a:ea typeface="华文楷体" panose="02010600040101010101" pitchFamily="2" charset="-122"/>
                <a:sym typeface="+mn-ea"/>
              </a:rPr>
              <a:t>甘地向英印当局提出降低地税、废除食盐专卖、实行关税保护、释放政治犯等要求。遭到拒绝后，甘地进行</a:t>
            </a:r>
            <a:r>
              <a:rPr lang="en-US" altLang="zh-CN" sz="2400" b="1" dirty="0">
                <a:solidFill>
                  <a:srgbClr val="333333"/>
                </a:solidFill>
                <a:effectLst/>
                <a:latin typeface="华文楷体" panose="02010600040101010101" pitchFamily="2" charset="-122"/>
                <a:ea typeface="华文楷体" panose="02010600040101010101" pitchFamily="2" charset="-122"/>
                <a:sym typeface="+mn-ea"/>
              </a:rPr>
              <a:t>“</a:t>
            </a:r>
            <a:r>
              <a:rPr lang="zh-CN" altLang="en-US" sz="2400" b="1" dirty="0">
                <a:solidFill>
                  <a:srgbClr val="333333"/>
                </a:solidFill>
                <a:effectLst/>
                <a:latin typeface="华文楷体" panose="02010600040101010101" pitchFamily="2" charset="-122"/>
                <a:ea typeface="华文楷体" panose="02010600040101010101" pitchFamily="2" charset="-122"/>
                <a:sym typeface="+mn-ea"/>
              </a:rPr>
              <a:t>食盐进军</a:t>
            </a:r>
            <a:r>
              <a:rPr lang="en-US" altLang="zh-CN" sz="2400" b="1" dirty="0">
                <a:solidFill>
                  <a:srgbClr val="333333"/>
                </a:solidFill>
                <a:effectLst/>
                <a:latin typeface="华文楷体" panose="02010600040101010101" pitchFamily="2" charset="-122"/>
                <a:ea typeface="华文楷体" panose="02010600040101010101" pitchFamily="2" charset="-122"/>
                <a:sym typeface="+mn-ea"/>
              </a:rPr>
              <a:t>”</a:t>
            </a:r>
            <a:r>
              <a:rPr lang="zh-CN" altLang="en-US" sz="2400" b="1" dirty="0">
                <a:solidFill>
                  <a:srgbClr val="333333"/>
                </a:solidFill>
                <a:effectLst/>
                <a:latin typeface="华文楷体" panose="02010600040101010101" pitchFamily="2" charset="-122"/>
                <a:ea typeface="华文楷体" panose="02010600040101010101" pitchFamily="2" charset="-122"/>
                <a:sym typeface="+mn-ea"/>
              </a:rPr>
              <a:t>，</a:t>
            </a: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亲自到海滨取海水制盐。</a:t>
            </a:r>
            <a:endPar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endParaRPr>
          </a:p>
          <a:p>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rgbClr val="FF0000"/>
                </a:solidFill>
                <a:effectLst/>
                <a:latin typeface="微软雅黑" panose="020B0503020204020204" charset="-122"/>
                <a:ea typeface="微软雅黑" panose="020B0503020204020204" charset="-122"/>
                <a:cs typeface="微软雅黑" panose="020B0503020204020204" charset="-122"/>
                <a:sym typeface="+mn-ea"/>
              </a:rPr>
              <a:t>）结果：</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引发印度各地的抗税斗争，迫使当局</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接受了甘地的部分要求</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a:t>
            </a:r>
            <a:endParaRPr lang="zh-CN" altLang="en-US" sz="2400" b="1" dirty="0">
              <a:solidFill>
                <a:srgbClr val="333333"/>
              </a:solidFill>
              <a:effectLst/>
              <a:latin typeface="华文楷体" panose="02010600040101010101" pitchFamily="2" charset="-122"/>
              <a:ea typeface="华文楷体" panose="02010600040101010101" pitchFamily="2" charset="-122"/>
              <a:sym typeface="+mn-ea"/>
            </a:endParaRPr>
          </a:p>
        </p:txBody>
      </p:sp>
      <p:sp>
        <p:nvSpPr>
          <p:cNvPr id="11" name="文本框 10"/>
          <p:cNvSpPr txBox="1"/>
          <p:nvPr/>
        </p:nvSpPr>
        <p:spPr>
          <a:xfrm>
            <a:off x="101600" y="4880610"/>
            <a:ext cx="4776470" cy="521970"/>
          </a:xfrm>
          <a:prstGeom prst="rect">
            <a:avLst/>
          </a:prstGeom>
          <a:noFill/>
        </p:spPr>
        <p:txBody>
          <a:bodyPr wrap="square" rtlCol="0" anchor="t">
            <a:spAutoFit/>
          </a:bodyPr>
          <a:lstStyle/>
          <a:p>
            <a:r>
              <a:rPr lang="zh-CN" altLang="en-US" sz="2800" b="1" dirty="0">
                <a:solidFill>
                  <a:srgbClr val="0000FA"/>
                </a:solidFill>
                <a:latin typeface="微软雅黑" panose="020B0503020204020204" charset="-122"/>
                <a:ea typeface="微软雅黑" panose="020B0503020204020204" charset="-122"/>
                <a:cs typeface="微软雅黑" panose="020B0503020204020204" charset="-122"/>
                <a:sym typeface="+mn-ea"/>
              </a:rPr>
              <a:t>运动第三阶段：</a:t>
            </a:r>
            <a:r>
              <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rPr>
              <a:t>1940-1942</a:t>
            </a:r>
            <a:endParaRPr lang="en-US" altLang="zh-CN" sz="2800" b="1" dirty="0">
              <a:solidFill>
                <a:srgbClr val="0000FA"/>
              </a:solidFill>
              <a:latin typeface="微软雅黑" panose="020B0503020204020204" charset="-122"/>
              <a:ea typeface="微软雅黑" panose="020B0503020204020204" charset="-122"/>
              <a:cs typeface="微软雅黑" panose="020B0503020204020204" charset="-122"/>
              <a:sym typeface="+mn-ea"/>
            </a:endParaRPr>
          </a:p>
        </p:txBody>
      </p:sp>
      <p:sp>
        <p:nvSpPr>
          <p:cNvPr id="13" name="文本框 12"/>
          <p:cNvSpPr txBox="1"/>
          <p:nvPr/>
        </p:nvSpPr>
        <p:spPr>
          <a:xfrm>
            <a:off x="-3175" y="5280025"/>
            <a:ext cx="11526520" cy="1568450"/>
          </a:xfrm>
          <a:prstGeom prst="rect">
            <a:avLst/>
          </a:prstGeom>
          <a:noFill/>
        </p:spPr>
        <p:txBody>
          <a:bodyPr wrap="square" rtlCol="0" anchor="t">
            <a:spAutoFit/>
          </a:bodyPr>
          <a:lstStyle/>
          <a:p>
            <a:pPr>
              <a:lnSpc>
                <a:spcPct val="100000"/>
              </a:lnSpc>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1</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）背景：</a:t>
            </a:r>
            <a:r>
              <a:rPr lang="zh-CN" altLang="en-US" sz="2400" b="1" dirty="0">
                <a:latin typeface="华文楷体" panose="02010600040101010101" pitchFamily="2" charset="-122"/>
                <a:ea typeface="华文楷体" panose="02010600040101010101" pitchFamily="2" charset="-122"/>
                <a:sym typeface="+mn-ea"/>
              </a:rPr>
              <a:t>二战全面爆发，英印当局擅自宣布印度参战；后太平洋战争爆发，战火逼近印度，印度要求独立呼声高涨。</a:t>
            </a:r>
            <a:endParaRPr lang="zh-CN" altLang="en-US" sz="2400" b="1" dirty="0">
              <a:latin typeface="华文楷体" panose="02010600040101010101" pitchFamily="2" charset="-122"/>
              <a:ea typeface="华文楷体" panose="02010600040101010101" pitchFamily="2" charset="-122"/>
              <a:sym typeface="+mn-ea"/>
            </a:endParaRPr>
          </a:p>
          <a:p>
            <a:pPr>
              <a:lnSpc>
                <a:spcPct val="100000"/>
              </a:lnSpc>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2</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）内容：</a:t>
            </a:r>
            <a:r>
              <a:rPr lang="zh-CN" altLang="en-US" sz="2400" b="1" dirty="0">
                <a:solidFill>
                  <a:schemeClr val="tx1"/>
                </a:solidFill>
                <a:latin typeface="华文楷体" panose="02010600040101010101" pitchFamily="2" charset="-122"/>
                <a:ea typeface="华文楷体" panose="02010600040101010101" pitchFamily="2" charset="-122"/>
                <a:sym typeface="+mn-ea"/>
              </a:rPr>
              <a:t>甘地要求英国退出印度。</a:t>
            </a:r>
            <a:endParaRPr lang="zh-CN" altLang="en-US" sz="2400" b="1" dirty="0">
              <a:solidFill>
                <a:schemeClr val="tx1"/>
              </a:solidFill>
              <a:latin typeface="华文楷体" panose="02010600040101010101" pitchFamily="2" charset="-122"/>
              <a:ea typeface="华文楷体" panose="02010600040101010101" pitchFamily="2" charset="-122"/>
            </a:endParaRPr>
          </a:p>
          <a:p>
            <a:pPr>
              <a:lnSpc>
                <a:spcPct val="100000"/>
              </a:lnSpc>
            </a:pP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a:t>
            </a:r>
            <a:r>
              <a:rPr lang="en-US" altLang="zh-CN" sz="2400" b="1" dirty="0">
                <a:solidFill>
                  <a:srgbClr val="FF0000"/>
                </a:solidFill>
                <a:latin typeface="微软雅黑" panose="020B0503020204020204" charset="-122"/>
                <a:ea typeface="微软雅黑" panose="020B0503020204020204" charset="-122"/>
                <a:cs typeface="微软雅黑" panose="020B0503020204020204" charset="-122"/>
                <a:sym typeface="+mn-ea"/>
              </a:rPr>
              <a:t>3</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）结果：</a:t>
            </a:r>
            <a:r>
              <a:rPr lang="zh-CN" altLang="en-US" sz="2400" b="1" dirty="0">
                <a:solidFill>
                  <a:srgbClr val="002060"/>
                </a:solidFill>
                <a:latin typeface="微软雅黑" panose="020B0503020204020204" charset="-122"/>
                <a:ea typeface="微软雅黑" panose="020B0503020204020204" charset="-122"/>
                <a:cs typeface="微软雅黑" panose="020B0503020204020204" charset="-122"/>
                <a:sym typeface="+mn-ea"/>
              </a:rPr>
              <a:t>英印当局逮捕了甘地和国大党重要领导人，</a:t>
            </a:r>
            <a:r>
              <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rPr>
              <a:t>非暴力不合作运动陷入低谷。</a:t>
            </a:r>
            <a:endParaRPr lang="zh-CN" altLang="en-US" sz="2400" b="1" dirty="0">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tags/tag1.xml><?xml version="1.0" encoding="utf-8"?>
<p:tagLst xmlns:p="http://schemas.openxmlformats.org/presentationml/2006/main">
  <p:tag name="KSO_WM_TEMPLATE_THUMBS_INDEX" val="1"/>
  <p:tag name="KSO_WM_TEMPLATE_SUBCATEGORY" val="0"/>
  <p:tag name="KSO_WM_TAG_VERSION" val="1.0"/>
  <p:tag name="KSO_WM_BEAUTIFY_FLAG" val="#wm#"/>
  <p:tag name="KSO_WM_TEMPLATE_CATEGORY" val="custom"/>
  <p:tag name="KSO_WM_TEMPLATE_INDEX" val="20187308"/>
</p:tagLst>
</file>

<file path=ppt/tags/tag10.xml><?xml version="1.0" encoding="utf-8"?>
<p:tagLst xmlns:p="http://schemas.openxmlformats.org/presentationml/2006/main">
  <p:tag name="AS_UNIQUEID" val="2076"/>
</p:tagLst>
</file>

<file path=ppt/tags/tag11.xml><?xml version="1.0" encoding="utf-8"?>
<p:tagLst xmlns:p="http://schemas.openxmlformats.org/presentationml/2006/main">
  <p:tag name="AS_UNIQUEID" val="2077"/>
</p:tagLst>
</file>

<file path=ppt/tags/tag12.xml><?xml version="1.0" encoding="utf-8"?>
<p:tagLst xmlns:p="http://schemas.openxmlformats.org/presentationml/2006/main">
  <p:tag name="AS_UNIQUEID" val="2078"/>
</p:tagLst>
</file>

<file path=ppt/tags/tag13.xml><?xml version="1.0" encoding="utf-8"?>
<p:tagLst xmlns:p="http://schemas.openxmlformats.org/presentationml/2006/main">
  <p:tag name="AS_UNIQUEID" val="2079"/>
</p:tagLst>
</file>

<file path=ppt/tags/tag14.xml><?xml version="1.0" encoding="utf-8"?>
<p:tagLst xmlns:p="http://schemas.openxmlformats.org/presentationml/2006/main">
  <p:tag name="AS_UNIQUEID" val="2080"/>
</p:tagLst>
</file>

<file path=ppt/tags/tag15.xml><?xml version="1.0" encoding="utf-8"?>
<p:tagLst xmlns:p="http://schemas.openxmlformats.org/presentationml/2006/main">
  <p:tag name="AS_UNIQUEID" val="2081"/>
</p:tagLst>
</file>

<file path=ppt/tags/tag16.xml><?xml version="1.0" encoding="utf-8"?>
<p:tagLst xmlns:p="http://schemas.openxmlformats.org/presentationml/2006/main">
  <p:tag name="AS_UNIQUEID" val="2082"/>
</p:tagLst>
</file>

<file path=ppt/tags/tag17.xml><?xml version="1.0" encoding="utf-8"?>
<p:tagLst xmlns:p="http://schemas.openxmlformats.org/presentationml/2006/main">
  <p:tag name="AS_UNIQUEID" val="2083"/>
</p:tagLst>
</file>

<file path=ppt/tags/tag18.xml><?xml version="1.0" encoding="utf-8"?>
<p:tagLst xmlns:p="http://schemas.openxmlformats.org/presentationml/2006/main">
  <p:tag name="AS_UNIQUEID" val="2084"/>
</p:tagLst>
</file>

<file path=ppt/tags/tag19.xml><?xml version="1.0" encoding="utf-8"?>
<p:tagLst xmlns:p="http://schemas.openxmlformats.org/presentationml/2006/main">
  <p:tag name="AS_UNIQUEID" val="2085"/>
</p:tagLst>
</file>

<file path=ppt/tags/tag2.xml><?xml version="1.0" encoding="utf-8"?>
<p:tagLst xmlns:p="http://schemas.openxmlformats.org/presentationml/2006/main">
  <p:tag name="KSO_WM_TEMPLATE_THUMBS_INDEX" val="1"/>
  <p:tag name="KSO_WM_SLIDE_ID" val="custom20187308_1"/>
  <p:tag name="KSO_WM_TEMPLATE_SUBCATEGORY" val="0"/>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20.xml><?xml version="1.0" encoding="utf-8"?>
<p:tagLst xmlns:p="http://schemas.openxmlformats.org/presentationml/2006/main">
  <p:tag name="AS_UNIQUEID" val="2086"/>
</p:tagLst>
</file>

<file path=ppt/tags/tag21.xml><?xml version="1.0" encoding="utf-8"?>
<p:tagLst xmlns:p="http://schemas.openxmlformats.org/presentationml/2006/main">
  <p:tag name="AS_UNIQUEID" val="2087"/>
</p:tagLst>
</file>

<file path=ppt/tags/tag22.xml><?xml version="1.0" encoding="utf-8"?>
<p:tagLst xmlns:p="http://schemas.openxmlformats.org/presentationml/2006/main">
  <p:tag name="AS_UNIQUEID" val="2088"/>
</p:tagLst>
</file>

<file path=ppt/tags/tag23.xml><?xml version="1.0" encoding="utf-8"?>
<p:tagLst xmlns:p="http://schemas.openxmlformats.org/presentationml/2006/main">
  <p:tag name="AS_UNIQUEID" val="2089"/>
</p:tagLst>
</file>

<file path=ppt/tags/tag24.xml><?xml version="1.0" encoding="utf-8"?>
<p:tagLst xmlns:p="http://schemas.openxmlformats.org/presentationml/2006/main">
  <p:tag name="AS_UNIQUEID" val="2090"/>
</p:tagLst>
</file>

<file path=ppt/tags/tag25.xml><?xml version="1.0" encoding="utf-8"?>
<p:tagLst xmlns:p="http://schemas.openxmlformats.org/presentationml/2006/main">
  <p:tag name="AS_UNIQUEID" val="2091"/>
</p:tagLst>
</file>

<file path=ppt/tags/tag26.xml><?xml version="1.0" encoding="utf-8"?>
<p:tagLst xmlns:p="http://schemas.openxmlformats.org/presentationml/2006/main">
  <p:tag name="AS_UNIQUEID" val="2092"/>
</p:tagLst>
</file>

<file path=ppt/tags/tag27.xml><?xml version="1.0" encoding="utf-8"?>
<p:tagLst xmlns:p="http://schemas.openxmlformats.org/presentationml/2006/main">
  <p:tag name="AS_UNIQUEID" val="2093"/>
</p:tagLst>
</file>

<file path=ppt/tags/tag28.xml><?xml version="1.0" encoding="utf-8"?>
<p:tagLst xmlns:p="http://schemas.openxmlformats.org/presentationml/2006/main">
  <p:tag name="AS_UNIQUEID" val="2094"/>
</p:tagLst>
</file>

<file path=ppt/tags/tag29.xml><?xml version="1.0" encoding="utf-8"?>
<p:tagLst xmlns:p="http://schemas.openxmlformats.org/presentationml/2006/main">
  <p:tag name="AS_UNIQUEID" val="2095"/>
</p:tagLst>
</file>

<file path=ppt/tags/tag3.xml><?xml version="1.0" encoding="utf-8"?>
<p:tagLst xmlns:p="http://schemas.openxmlformats.org/presentationml/2006/main">
  <p:tag name="AS_UNIQUEID" val="8545"/>
</p:tagLst>
</file>

<file path=ppt/tags/tag30.xml><?xml version="1.0" encoding="utf-8"?>
<p:tagLst xmlns:p="http://schemas.openxmlformats.org/presentationml/2006/main">
  <p:tag name="AS_UNIQUEID" val="3684"/>
</p:tagLst>
</file>

<file path=ppt/tags/tag31.xml><?xml version="1.0" encoding="utf-8"?>
<p:tagLst xmlns:p="http://schemas.openxmlformats.org/presentationml/2006/main">
  <p:tag name="KSO_WM_UNIT_TABLE_BEAUTIFY" val="smartTable{0eb239a8-3c2c-4779-999c-fb912c266123}"/>
  <p:tag name="TABLE_ENDDRAG_ORIGIN_RECT" val="933*455"/>
  <p:tag name="TABLE_ENDDRAG_RECT" val="11*98*933*455"/>
</p:tagLst>
</file>

<file path=ppt/tags/tag32.xml><?xml version="1.0" encoding="utf-8"?>
<p:tagLst xmlns:p="http://schemas.openxmlformats.org/presentationml/2006/main">
  <p:tag name="AS_UNIQUEID" val="1571"/>
</p:tagLst>
</file>

<file path=ppt/tags/tag33.xml><?xml version="1.0" encoding="utf-8"?>
<p:tagLst xmlns:p="http://schemas.openxmlformats.org/presentationml/2006/main">
  <p:tag name="AS_UNIQUEID" val="1572"/>
</p:tagLst>
</file>

<file path=ppt/tags/tag34.xml><?xml version="1.0" encoding="utf-8"?>
<p:tagLst xmlns:p="http://schemas.openxmlformats.org/presentationml/2006/main">
  <p:tag name="AS_UNIQUEID" val="1573"/>
</p:tagLst>
</file>

<file path=ppt/tags/tag35.xml><?xml version="1.0" encoding="utf-8"?>
<p:tagLst xmlns:p="http://schemas.openxmlformats.org/presentationml/2006/main">
  <p:tag name="AS_UNIQUEID" val="245"/>
</p:tagLst>
</file>

<file path=ppt/tags/tag36.xml><?xml version="1.0" encoding="utf-8"?>
<p:tagLst xmlns:p="http://schemas.openxmlformats.org/presentationml/2006/main">
  <p:tag name="KSO_WM_UNIT_PLACING_PICTURE_USER_VIEWPORT" val="{&quot;height&quot;:8891.075590551181,&quot;width&quot;:3790.7685039370076}"/>
</p:tagLst>
</file>

<file path=ppt/tags/tag37.xml><?xml version="1.0" encoding="utf-8"?>
<p:tagLst xmlns:p="http://schemas.openxmlformats.org/presentationml/2006/main">
  <p:tag name="AS_UNIQUEID" val="9162"/>
</p:tagLst>
</file>

<file path=ppt/tags/tag38.xml><?xml version="1.0" encoding="utf-8"?>
<p:tagLst xmlns:p="http://schemas.openxmlformats.org/presentationml/2006/main">
  <p:tag name="KSO_WM_UNIT_PLACING_PICTURE_USER_VIEWPORT" val="{&quot;height&quot;:8891.075590551181,&quot;width&quot;:3790.7685039370076}"/>
</p:tagLst>
</file>

<file path=ppt/tags/tag39.xml><?xml version="1.0" encoding="utf-8"?>
<p:tagLst xmlns:p="http://schemas.openxmlformats.org/presentationml/2006/main">
  <p:tag name="KSO_WM_UNIT_PLACING_PICTURE_USER_VIEWPORT" val="{&quot;height&quot;:8891.075590551181,&quot;width&quot;:3790.7685039370076}"/>
</p:tagLst>
</file>

<file path=ppt/tags/tag4.xml><?xml version="1.0" encoding="utf-8"?>
<p:tagLst xmlns:p="http://schemas.openxmlformats.org/presentationml/2006/main">
  <p:tag name="KSO_WM_BEAUTIFY_FLAG" val="#wm#"/>
  <p:tag name="KSO_WM_TEMPLATE_CATEGORY" val="custom"/>
  <p:tag name="KSO_WM_TEMPLATE_INDEX" val="20187308"/>
</p:tagLst>
</file>

<file path=ppt/tags/tag40.xml><?xml version="1.0" encoding="utf-8"?>
<p:tagLst xmlns:p="http://schemas.openxmlformats.org/presentationml/2006/main">
  <p:tag name="AS_UNIQUEID" val="2076"/>
</p:tagLst>
</file>

<file path=ppt/tags/tag41.xml><?xml version="1.0" encoding="utf-8"?>
<p:tagLst xmlns:p="http://schemas.openxmlformats.org/presentationml/2006/main">
  <p:tag name="AS_UNIQUEID" val="2077"/>
</p:tagLst>
</file>

<file path=ppt/tags/tag42.xml><?xml version="1.0" encoding="utf-8"?>
<p:tagLst xmlns:p="http://schemas.openxmlformats.org/presentationml/2006/main">
  <p:tag name="AS_UNIQUEID" val="2078"/>
</p:tagLst>
</file>

<file path=ppt/tags/tag43.xml><?xml version="1.0" encoding="utf-8"?>
<p:tagLst xmlns:p="http://schemas.openxmlformats.org/presentationml/2006/main">
  <p:tag name="AS_UNIQUEID" val="2079"/>
</p:tagLst>
</file>

<file path=ppt/tags/tag44.xml><?xml version="1.0" encoding="utf-8"?>
<p:tagLst xmlns:p="http://schemas.openxmlformats.org/presentationml/2006/main">
  <p:tag name="AS_UNIQUEID" val="2076"/>
</p:tagLst>
</file>

<file path=ppt/tags/tag45.xml><?xml version="1.0" encoding="utf-8"?>
<p:tagLst xmlns:p="http://schemas.openxmlformats.org/presentationml/2006/main">
  <p:tag name="AS_UNIQUEID" val="2077"/>
</p:tagLst>
</file>

<file path=ppt/tags/tag46.xml><?xml version="1.0" encoding="utf-8"?>
<p:tagLst xmlns:p="http://schemas.openxmlformats.org/presentationml/2006/main">
  <p:tag name="AS_UNIQUEID" val="2078"/>
</p:tagLst>
</file>

<file path=ppt/tags/tag47.xml><?xml version="1.0" encoding="utf-8"?>
<p:tagLst xmlns:p="http://schemas.openxmlformats.org/presentationml/2006/main">
  <p:tag name="AS_UNIQUEID" val="2079"/>
</p:tagLst>
</file>

<file path=ppt/tags/tag48.xml><?xml version="1.0" encoding="utf-8"?>
<p:tagLst xmlns:p="http://schemas.openxmlformats.org/presentationml/2006/main">
  <p:tag name="AS_UNIQUEID" val="2076"/>
</p:tagLst>
</file>

<file path=ppt/tags/tag49.xml><?xml version="1.0" encoding="utf-8"?>
<p:tagLst xmlns:p="http://schemas.openxmlformats.org/presentationml/2006/main">
  <p:tag name="AS_UNIQUEID" val="2077"/>
</p:tagLst>
</file>

<file path=ppt/tags/tag5.xml><?xml version="1.0" encoding="utf-8"?>
<p:tagLst xmlns:p="http://schemas.openxmlformats.org/presentationml/2006/main">
  <p:tag name="AS_UNIQUEID" val="2071"/>
</p:tagLst>
</file>

<file path=ppt/tags/tag50.xml><?xml version="1.0" encoding="utf-8"?>
<p:tagLst xmlns:p="http://schemas.openxmlformats.org/presentationml/2006/main">
  <p:tag name="AS_UNIQUEID" val="2078"/>
</p:tagLst>
</file>

<file path=ppt/tags/tag51.xml><?xml version="1.0" encoding="utf-8"?>
<p:tagLst xmlns:p="http://schemas.openxmlformats.org/presentationml/2006/main">
  <p:tag name="AS_UNIQUEID" val="2079"/>
</p:tagLst>
</file>

<file path=ppt/tags/tag52.xml><?xml version="1.0" encoding="utf-8"?>
<p:tagLst xmlns:p="http://schemas.openxmlformats.org/presentationml/2006/main">
  <p:tag name="AS_UNIQUEID" val="2076"/>
</p:tagLst>
</file>

<file path=ppt/tags/tag53.xml><?xml version="1.0" encoding="utf-8"?>
<p:tagLst xmlns:p="http://schemas.openxmlformats.org/presentationml/2006/main">
  <p:tag name="AS_UNIQUEID" val="2077"/>
</p:tagLst>
</file>

<file path=ppt/tags/tag54.xml><?xml version="1.0" encoding="utf-8"?>
<p:tagLst xmlns:p="http://schemas.openxmlformats.org/presentationml/2006/main">
  <p:tag name="AS_UNIQUEID" val="2078"/>
</p:tagLst>
</file>

<file path=ppt/tags/tag55.xml><?xml version="1.0" encoding="utf-8"?>
<p:tagLst xmlns:p="http://schemas.openxmlformats.org/presentationml/2006/main">
  <p:tag name="AS_UNIQUEID" val="2079"/>
</p:tagLst>
</file>

<file path=ppt/tags/tag56.xml><?xml version="1.0" encoding="utf-8"?>
<p:tagLst xmlns:p="http://schemas.openxmlformats.org/presentationml/2006/main">
  <p:tag name="AS_UNIQUEID" val="1756"/>
</p:tagLst>
</file>

<file path=ppt/tags/tag57.xml><?xml version="1.0" encoding="utf-8"?>
<p:tagLst xmlns:p="http://schemas.openxmlformats.org/presentationml/2006/main">
  <p:tag name="AS_UNIQUEID" val="1753"/>
</p:tagLst>
</file>

<file path=ppt/tags/tag58.xml><?xml version="1.0" encoding="utf-8"?>
<p:tagLst xmlns:p="http://schemas.openxmlformats.org/presentationml/2006/main">
  <p:tag name="KSO_WPP_MARK_KEY" val="ef1e463d-7c71-4fc7-9523-e1793e3dfe73"/>
  <p:tag name="COMMONDATA" val="eyJjb3VudCI6MTAsImhkaWQiOiI4MTY0YzAwOThiOGVmOTcwMjI4OTg3NjA5NzBiODE3MyIsInVzZXJDb3VudCI6MTB9"/>
  <p:tag name="commondata" val="eyJjb3VudCI6MTEsImhkaWQiOiI4MTY0YzAwOThiOGVmOTcwMjI4OTg3NjA5NzBiODE3MyIsInVzZXJDb3VudCI6MTF9"/>
</p:tagLst>
</file>

<file path=ppt/tags/tag6.xml><?xml version="1.0" encoding="utf-8"?>
<p:tagLst xmlns:p="http://schemas.openxmlformats.org/presentationml/2006/main">
  <p:tag name="AS_UNIQUEID" val="2072"/>
</p:tagLst>
</file>

<file path=ppt/tags/tag7.xml><?xml version="1.0" encoding="utf-8"?>
<p:tagLst xmlns:p="http://schemas.openxmlformats.org/presentationml/2006/main">
  <p:tag name="AS_UNIQUEID" val="2073"/>
</p:tagLst>
</file>

<file path=ppt/tags/tag8.xml><?xml version="1.0" encoding="utf-8"?>
<p:tagLst xmlns:p="http://schemas.openxmlformats.org/presentationml/2006/main">
  <p:tag name="AS_UNIQUEID" val="2074"/>
</p:tagLst>
</file>

<file path=ppt/tags/tag9.xml><?xml version="1.0" encoding="utf-8"?>
<p:tagLst xmlns:p="http://schemas.openxmlformats.org/presentationml/2006/main">
  <p:tag name="AS_UNIQUEID" val="20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字魂131号-酷乐潮玩体"/>
        <a:ea typeface="字魂131号-酷乐潮玩体"/>
        <a:cs typeface=""/>
      </a:majorFont>
      <a:minorFont>
        <a:latin typeface="字魂131号-酷乐潮玩体"/>
        <a:ea typeface="字魂131号-酷乐潮玩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字魂131号-酷乐潮玩体"/>
        <a:font script="Hebr" typeface="字魂131号-酷乐潮玩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31号-酷乐潮玩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字魂131号-酷乐潮玩体"/>
        <a:font script="Hebr" typeface="字魂131号-酷乐潮玩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31号-酷乐潮玩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5186</Words>
  <PresentationFormat>宽屏</PresentationFormat>
  <Paragraphs>341</Paragraphs>
  <Slides>19</Slides>
  <Notes>2</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19</vt:i4>
      </vt:variant>
    </vt:vector>
  </HeadingPairs>
  <TitlesOfParts>
    <vt:vector size="36" baseType="lpstr">
      <vt:lpstr>Arial</vt:lpstr>
      <vt:lpstr>宋体</vt:lpstr>
      <vt:lpstr>Wingdings</vt:lpstr>
      <vt:lpstr>字魂131号-酷乐潮玩体</vt:lpstr>
      <vt:lpstr>微软雅黑</vt:lpstr>
      <vt:lpstr>楷体</vt:lpstr>
      <vt:lpstr>方正颜宋简体_大</vt:lpstr>
      <vt:lpstr>华文中宋</vt:lpstr>
      <vt:lpstr>华文楷体</vt:lpstr>
      <vt:lpstr>黑体</vt:lpstr>
      <vt:lpstr>仿宋_GB2312</vt:lpstr>
      <vt:lpstr>仿宋</vt:lpstr>
      <vt:lpstr>Palatino</vt:lpstr>
      <vt:lpstr>Palatino Linotype</vt:lpstr>
      <vt:lpstr>Wingdings</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2019-06-19T02:08:00Z</dcterms:created>
  <dcterms:modified xsi:type="dcterms:W3CDTF">2024-04-18T00:53:45Z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KSOTemplateUUID">
    <vt:lpwstr>v1.0_mb_jEZt7g9bc+GzEucE8mw3uw==</vt:lpwstr>
  </property>
  <property fmtid="{D5CDD505-2E9C-101B-9397-08002B2CF9AE}" pid="4" name="ICV">
    <vt:lpwstr>B8CF675779BC4DE4863D22797E8686C9_13</vt:lpwstr>
  </property>
</Properties>
</file>