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8" r:id="rId3"/>
    <p:sldId id="1710" r:id="rId4"/>
    <p:sldId id="1708" r:id="rId5"/>
    <p:sldId id="1707" r:id="rId6"/>
    <p:sldId id="1720" r:id="rId7"/>
    <p:sldId id="1709" r:id="rId8"/>
    <p:sldId id="1713" r:id="rId9"/>
    <p:sldId id="1715" r:id="rId10"/>
    <p:sldId id="1716" r:id="rId11"/>
    <p:sldId id="1705" r:id="rId12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5" userDrawn="1">
          <p15:clr>
            <a:srgbClr val="A4A3A4"/>
          </p15:clr>
        </p15:guide>
        <p15:guide id="2" pos="39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幸全" initials="" lastIdx="0" clrIdx="0"/>
  <p:cmAuthor id="29" name="骆倩怡_Znauj26B" initials="骆" lastIdx="0" clrIdx="0"/>
  <p:cmAuthor id="1" name="作者" initials="作" lastIdx="0" clrIdx="1"/>
  <p:cmAuthor id="30" name="xy08649_ueq2eE3q" initials="x" lastIdx="0" clrIdx="0"/>
  <p:cmAuthor id="2" name="Administrator" initials="A" lastIdx="0" clrIdx="1"/>
  <p:cmAuthor id="3" name="Author" initials="A" lastIdx="0" clrIdx="2"/>
  <p:cmAuthor id="4" name="dell" initials="d" lastIdx="0" clrIdx="2"/>
  <p:cmAuthor id="5" name="kingsoft" initials="k" lastIdx="0" clrIdx="0"/>
  <p:cmAuthor id="6" name="lenovo" initials="l" lastIdx="0" clrIdx="0"/>
  <p:cmAuthor id="7" name="雨林木风" initials="雨" lastIdx="0" clrIdx="0"/>
  <p:cmAuthor id="8" name="PC" initials="P" lastIdx="1" clrIdx="7"/>
  <p:cmAuthor id="9" name="幸兴" initials="幸" lastIdx="0" clrIdx="8"/>
  <p:cmAuthor id="10" name="yyyaogd@126.com" initials="y" lastIdx="0" clrIdx="0"/>
  <p:cmAuthor id="11" name="meflyup" initials="m" lastIdx="0" clrIdx="0"/>
  <p:cmAuthor id="12" name="Mia Vida Villanueva" initials="M" lastIdx="0" clrIdx="0"/>
  <p:cmAuthor id="13" name="Lenovo" initials="L" lastIdx="0" clrIdx="14"/>
  <p:cmAuthor id="14" name="zq" initials="z" lastIdx="0" clrIdx="0"/>
  <p:cmAuthor id="15" name="志龙 姜" initials="志" lastIdx="0" clrIdx="0"/>
  <p:cmAuthor id="16" name="SHMILY" initials="S" lastIdx="0" clrIdx="0"/>
  <p:cmAuthor id="17" name="Tracy Chen" initials="T" lastIdx="0" clrIdx="0"/>
  <p:cmAuthor id="18" name="dongwc0205" initials="d" lastIdx="0" clrIdx="15"/>
  <p:cmAuthor id="19" name="Hi_ Young" initials="H" lastIdx="0" clrIdx="0"/>
  <p:cmAuthor id="20" name="pangyt" initials="p" lastIdx="0" clrIdx="0"/>
  <p:cmAuthor id="21" name="easonyoun" initials="e" lastIdx="0" clrIdx="0"/>
  <p:cmAuthor id="22" name="zhouyangfan" initials="z" lastIdx="0" clrIdx="0"/>
  <p:cmAuthor id="23" name="tplife" initials="t" lastIdx="0" clrIdx="0"/>
  <p:cmAuthor id="24" name="??" initials="?" lastIdx="0" clrIdx="0"/>
  <p:cmAuthor id="25" name="宋洁然" initials="宋" lastIdx="0" clrIdx="1"/>
  <p:cmAuthor id="26" name="Mars" initials="M" lastIdx="0" clrIdx="10"/>
  <p:cmAuthor id="28" name=" " initials=" " lastIdx="1" clrIdx="2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81F"/>
    <a:srgbClr val="5E381B"/>
    <a:srgbClr val="834F2D"/>
    <a:srgbClr val="492915"/>
    <a:srgbClr val="133054"/>
    <a:srgbClr val="253550"/>
    <a:srgbClr val="0F224A"/>
    <a:srgbClr val="637493"/>
    <a:srgbClr val="22324C"/>
    <a:srgbClr val="E9B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648" y="192"/>
      </p:cViewPr>
      <p:guideLst>
        <p:guide orient="horz" pos="2345"/>
        <p:guide pos="391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72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0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1" Type="http://schemas.openxmlformats.org/officeDocument/2006/relationships/image" Target="../media/image1.png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192000" cy="539750"/>
          </a:xfrm>
          <a:prstGeom prst="rect">
            <a:avLst/>
          </a:prstGeom>
          <a:gradFill flip="none" rotWithShape="1">
            <a:gsLst>
              <a:gs pos="50000">
                <a:schemeClr val="accent3">
                  <a:lumMod val="75000"/>
                </a:schemeClr>
              </a:gs>
              <a:gs pos="0">
                <a:schemeClr val="accent3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等线简" panose="02010600000101010101" charset="-128"/>
              <a:ea typeface="汉仪中黑简" panose="02010600000101010101" charset="-122"/>
              <a:cs typeface="汉仪中等线简" panose="02010600000101010101" charset="-128"/>
            </a:endParaRPr>
          </a:p>
        </p:txBody>
      </p:sp>
      <p:sp>
        <p:nvSpPr>
          <p:cNvPr id="11" name="文本框 10"/>
          <p:cNvSpPr txBox="1"/>
          <p:nvPr userDrawn="1">
            <p:custDataLst>
              <p:tags r:id="rId8"/>
            </p:custDataLst>
          </p:nvPr>
        </p:nvSpPr>
        <p:spPr>
          <a:xfrm>
            <a:off x="10406380" y="67310"/>
            <a:ext cx="16598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spc="-100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苏派高中语文</a:t>
            </a:r>
            <a:endParaRPr lang="zh-CN" altLang="en-US" sz="2000" b="1" spc="-100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pic>
        <p:nvPicPr>
          <p:cNvPr id="12" name="图片 11" descr="图标镂空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/>
          <a:srcRect l="12064" t="11428" r="12701" b="13975"/>
          <a:stretch>
            <a:fillRect/>
          </a:stretch>
        </p:blipFill>
        <p:spPr>
          <a:xfrm>
            <a:off x="10076815" y="67310"/>
            <a:ext cx="398780" cy="398145"/>
          </a:xfrm>
          <a:prstGeom prst="ellipse">
            <a:avLst/>
          </a:prstGeom>
          <a:solidFill>
            <a:schemeClr val="bg2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2192000" cy="539750"/>
          </a:xfrm>
          <a:prstGeom prst="rect">
            <a:avLst/>
          </a:prstGeom>
          <a:gradFill flip="none" rotWithShape="1">
            <a:gsLst>
              <a:gs pos="50000">
                <a:schemeClr val="accent3">
                  <a:lumMod val="75000"/>
                </a:schemeClr>
              </a:gs>
              <a:gs pos="0">
                <a:schemeClr val="accent3">
                  <a:lumMod val="75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等线简" panose="02010600000101010101" charset="-128"/>
              <a:ea typeface="汉仪中黑简" panose="02010600000101010101" charset="-122"/>
              <a:cs typeface="汉仪中等线简" panose="02010600000101010101" charset="-128"/>
            </a:endParaRPr>
          </a:p>
        </p:txBody>
      </p:sp>
      <p:sp>
        <p:nvSpPr>
          <p:cNvPr id="9" name="文本框 8"/>
          <p:cNvSpPr txBox="1"/>
          <p:nvPr userDrawn="1">
            <p:custDataLst>
              <p:tags r:id="rId9"/>
            </p:custDataLst>
          </p:nvPr>
        </p:nvSpPr>
        <p:spPr>
          <a:xfrm>
            <a:off x="10406380" y="67310"/>
            <a:ext cx="16598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spc="-100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苏派高中语文</a:t>
            </a:r>
            <a:endParaRPr lang="zh-CN" altLang="en-US" sz="2000" b="1" spc="-100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pic>
        <p:nvPicPr>
          <p:cNvPr id="10" name="图片 9" descr="图标镂空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1"/>
          <a:srcRect l="12064" t="11428" r="12701" b="13975"/>
          <a:stretch>
            <a:fillRect/>
          </a:stretch>
        </p:blipFill>
        <p:spPr>
          <a:xfrm>
            <a:off x="10076815" y="67310"/>
            <a:ext cx="398780" cy="398145"/>
          </a:xfrm>
          <a:prstGeom prst="ellipse">
            <a:avLst/>
          </a:prstGeom>
          <a:solidFill>
            <a:schemeClr val="bg2"/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8.xml"/><Relationship Id="rId17" Type="http://schemas.openxmlformats.org/officeDocument/2006/relationships/tags" Target="../tags/tag67.xml"/><Relationship Id="rId16" Type="http://schemas.openxmlformats.org/officeDocument/2006/relationships/tags" Target="../tags/tag66.xml"/><Relationship Id="rId15" Type="http://schemas.openxmlformats.org/officeDocument/2006/relationships/tags" Target="../tags/tag65.xml"/><Relationship Id="rId14" Type="http://schemas.openxmlformats.org/officeDocument/2006/relationships/tags" Target="../tags/tag64.xml"/><Relationship Id="rId13" Type="http://schemas.openxmlformats.org/officeDocument/2006/relationships/tags" Target="../tags/tag6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1.xml"/><Relationship Id="rId3" Type="http://schemas.openxmlformats.org/officeDocument/2006/relationships/image" Target="../media/image2.jpeg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: 形状 20"/>
          <p:cNvSpPr/>
          <p:nvPr>
            <p:custDataLst>
              <p:tags r:id="rId1"/>
            </p:custDataLst>
          </p:nvPr>
        </p:nvSpPr>
        <p:spPr>
          <a:xfrm>
            <a:off x="7620000" y="0"/>
            <a:ext cx="4698365" cy="6858000"/>
          </a:xfrm>
          <a:custGeom>
            <a:avLst/>
            <a:gdLst>
              <a:gd name="connsiteX0" fmla="*/ 1714500 w 4957101"/>
              <a:gd name="connsiteY0" fmla="*/ 0 h 6858000"/>
              <a:gd name="connsiteX1" fmla="*/ 4957101 w 4957101"/>
              <a:gd name="connsiteY1" fmla="*/ 0 h 6858000"/>
              <a:gd name="connsiteX2" fmla="*/ 4957101 w 4957101"/>
              <a:gd name="connsiteY2" fmla="*/ 6858000 h 6858000"/>
              <a:gd name="connsiteX3" fmla="*/ 0 w 495710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11" h="10800">
                <a:moveTo>
                  <a:pt x="2814" y="0"/>
                </a:moveTo>
                <a:lnTo>
                  <a:pt x="7211" y="0"/>
                </a:lnTo>
                <a:lnTo>
                  <a:pt x="7211" y="10800"/>
                </a:lnTo>
                <a:lnTo>
                  <a:pt x="0" y="10800"/>
                </a:lnTo>
                <a:lnTo>
                  <a:pt x="2814" y="0"/>
                </a:lnTo>
                <a:close/>
              </a:path>
            </a:pathLst>
          </a:custGeom>
          <a:solidFill>
            <a:srgbClr val="EE7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汉仪中等线简" panose="02010600000101010101" charset="-128"/>
            </a:endParaRPr>
          </a:p>
        </p:txBody>
      </p:sp>
      <p:pic>
        <p:nvPicPr>
          <p:cNvPr id="3" name="图片 2" descr="ca1349540923dd5499d38af4fa3e23d99d82484c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4185"/>
          <a:stretch>
            <a:fillRect/>
          </a:stretch>
        </p:blipFill>
        <p:spPr>
          <a:xfrm>
            <a:off x="8550275" y="0"/>
            <a:ext cx="3768090" cy="6873875"/>
          </a:xfrm>
          <a:prstGeom prst="parallelogram">
            <a:avLst/>
          </a:prstGeom>
        </p:spPr>
      </p:pic>
      <p:sp>
        <p:nvSpPr>
          <p:cNvPr id="15" name="文本框 14"/>
          <p:cNvSpPr txBox="1"/>
          <p:nvPr>
            <p:custDataLst>
              <p:tags r:id="rId4"/>
            </p:custDataLst>
          </p:nvPr>
        </p:nvSpPr>
        <p:spPr>
          <a:xfrm>
            <a:off x="1483360" y="1806575"/>
            <a:ext cx="6921500" cy="23971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隐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喻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性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作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文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如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何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思</a:t>
            </a:r>
            <a:r>
              <a:rPr lang="en-US" altLang="zh-CN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 </a:t>
            </a:r>
            <a:r>
              <a:rPr lang="zh-CN" altLang="en-US" sz="3600" b="1" noProof="0" dirty="0">
                <a:ln>
                  <a:noFill/>
                </a:ln>
                <a:solidFill>
                  <a:srgbClr val="834F2D"/>
                </a:solidFill>
                <a:effectLst/>
                <a:uLnTx/>
                <a:uFillTx/>
                <a:latin typeface="汉仪中黑简" panose="02010600000101010101" charset="-122"/>
                <a:ea typeface="汉仪中黑简" panose="02010600000101010101" charset="-122"/>
                <a:cs typeface="汉仪中等线简" panose="02010600000101010101" charset="-128"/>
                <a:sym typeface="+mn-ea"/>
              </a:rPr>
              <a:t>辨</a:t>
            </a:r>
            <a:endParaRPr lang="zh-CN" altLang="en-US" sz="3600" b="1" noProof="0" dirty="0">
              <a:ln>
                <a:noFill/>
              </a:ln>
              <a:solidFill>
                <a:srgbClr val="834F2D"/>
              </a:solidFill>
              <a:effectLst/>
              <a:uLnTx/>
              <a:uFillTx/>
              <a:latin typeface="汉仪中黑简" panose="02010600000101010101" charset="-122"/>
              <a:ea typeface="汉仪中黑简" panose="02010600000101010101" charset="-122"/>
              <a:cs typeface="汉仪中等线简" panose="02010600000101010101" charset="-128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195" y="-185420"/>
            <a:ext cx="11327130" cy="1160145"/>
          </a:xfrm>
        </p:spPr>
        <p:txBody>
          <a:bodyPr/>
          <a:p>
            <a:r>
              <a:rPr lang="zh-CN" altLang="en-US">
                <a:sym typeface="+mn-ea"/>
              </a:rPr>
              <a:t>真题</a:t>
            </a:r>
            <a:r>
              <a:rPr lang="zh-CN" altLang="en-US">
                <a:sym typeface="+mn-ea"/>
              </a:rPr>
              <a:t>演练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835" y="819785"/>
            <a:ext cx="11500485" cy="6038215"/>
          </a:xfrm>
        </p:spPr>
        <p:txBody>
          <a:bodyPr>
            <a:noAutofit/>
          </a:bodyPr>
          <a:p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23．阅读下面的材料，根据要求写作。（60分）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“就像饥饿的人扑在面包上”，可看作对饥饿感的一种描述。在物质产品和精神产品日益丰富的今天，</a:t>
            </a:r>
            <a:r>
              <a:rPr lang="zh-CN" altLang="en-US" sz="23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饥饿感的缺乏是一件好事吗？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以上材料引发了你怎样的联想与思考？请写一篇文章。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要求：选准角度，确定立意，明确文体，自拟标题；不要套作，不得抄袭；不得泄露个人信息；不少于800字。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23.</a:t>
            </a:r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阅读下面的材料，根据要求写作。（60分）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我们常常用古人所说的“凤头、猪肚、豹尾”六字来谈写作，意思是开头要精彩亮丽，中间要充实丰富，结尾要响亮有力。写作固然如此，仔细想想，</a:t>
            </a:r>
            <a:r>
              <a:rPr lang="zh-CN" altLang="en-US" sz="23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小到生活、学习，大到事业、人生，又何尝不该这样呢？</a:t>
            </a:r>
            <a:r>
              <a:rPr lang="zh-CN" altLang="en-US" sz="23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请以“凤头、猪肚、豹尾”为话题，写一篇不少于800字的文章。</a:t>
            </a:r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13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2915" y="909320"/>
            <a:ext cx="11114405" cy="5340350"/>
          </a:xfrm>
        </p:spPr>
        <p:txBody>
          <a:bodyPr>
            <a:normAutofit fontScale="80000"/>
          </a:bodyPr>
          <a:p>
            <a:pPr marL="0" indent="0">
              <a:buNone/>
            </a:pP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人本身就是一种具有隐喻功能的动物</a:t>
            </a: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endParaRPr lang="en-US" altLang="zh-CN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                                            ——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施特劳斯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没有隐喻，就没有真正的表达和真正的认识，认识不过是使用最称心的隐喻。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                                                ——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尼采</a:t>
            </a:r>
            <a:endParaRPr lang="en-US" altLang="zh-CN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人们往往参照他们熟知的、有形的、具体的概念（源域）来认识、思维、经历、对待无形的、难以定义的概念（目标域）。</a:t>
            </a: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                    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—— 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《我们赖以生存的隐喻》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endParaRPr lang="en-US" altLang="zh-CN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4340" y="318135"/>
            <a:ext cx="11142980" cy="995680"/>
          </a:xfrm>
        </p:spPr>
        <p:txBody>
          <a:bodyPr/>
          <a:p>
            <a:r>
              <a:rPr lang="zh-CN" altLang="en-US">
                <a:sym typeface="+mn-ea"/>
              </a:rPr>
              <a:t>何谓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隐喻性作文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8045" y="1313870"/>
            <a:ext cx="10969200" cy="4759200"/>
          </a:xfrm>
        </p:spPr>
        <p:txBody>
          <a:bodyPr/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隐喻性作文是以隐喻性思维来组织材料，题目体现了隐喻性特征，利用隐喻方式来帮助学生理解材料，以追求学生对隐喻有所阐发为写作目标的作文类型。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在写作中，隐喻类命题的内在逻辑，就是用人们</a:t>
            </a:r>
            <a:r>
              <a:rPr lang="zh-CN" altLang="en-US" sz="32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熟悉的、亲切的、容易理解的喻体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，来阐释作为</a:t>
            </a:r>
            <a:r>
              <a:rPr lang="zh-CN" altLang="en-US" sz="32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本体的复杂、奥妙、难以言说的社会与人生道理。</a:t>
            </a:r>
            <a:endParaRPr lang="zh-CN" altLang="en-US" sz="3200" b="1" spc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 spc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8135" y="366395"/>
            <a:ext cx="11259185" cy="947420"/>
          </a:xfrm>
        </p:spPr>
        <p:txBody>
          <a:bodyPr/>
          <a:p>
            <a:r>
              <a:rPr lang="zh-CN" altLang="en-US"/>
              <a:t>那些年，我们</a:t>
            </a:r>
            <a:r>
              <a:rPr lang="zh-CN" altLang="en-US"/>
              <a:t>写过的隐喻</a:t>
            </a:r>
            <a:r>
              <a:rPr lang="zh-CN" altLang="en-US"/>
              <a:t>作文题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7570" y="1313870"/>
            <a:ext cx="10969200" cy="4759200"/>
          </a:xfrm>
        </p:spPr>
        <p:txBody>
          <a:bodyPr>
            <a:normAutofit fontScale="90000" lnSpcReduction="20000"/>
          </a:bodyPr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四、写作（60分）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23.阅读下面的材料，根据要求写作。(60分)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骑行有直路，也有弯路，有上坡，也有下坡。但爬陡坡，往往需要弯道才可以上去。</a:t>
            </a:r>
            <a:r>
              <a:rPr lang="zh-CN" altLang="en-US" sz="32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人生何尝不如此呢?</a:t>
            </a:r>
            <a:endParaRPr lang="zh-CN" altLang="en-US" sz="3200" b="1" spc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以上材料对我们具有启示意义。请根据材料写一篇文章，体现你的感悟与思考。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要求：选准角度，确定立意，明确文体，自拟标题；不要套作，不得抄袭；不得泄露个人信息；不少于800字。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7500" y="357505"/>
            <a:ext cx="11259820" cy="5892165"/>
          </a:xfrm>
        </p:spPr>
        <p:txBody>
          <a:bodyPr>
            <a:normAutofit/>
          </a:bodyPr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23.阅读下面的材料，根据要求写作。(60分)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左声道地铁，右声道拿铁；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左声道闹钟，右声道放松；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左声道是我，右声道有你……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以上材料出自某电台广播节目《早安双声道》的导语，</a:t>
            </a:r>
            <a:r>
              <a:rPr lang="zh-CN" altLang="en-US" sz="2800" b="1" spc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其中呈现出的生活态度颇具启示意义</a:t>
            </a: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。请结合材料写一篇文章，体现你的感悟与思考。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要求：选准角度，确定立意，明确文体，自拟标题；不要套作，不得抄袭；不得泄露个人信息；不少于 800字。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575" y="70"/>
            <a:ext cx="10969200" cy="705600"/>
          </a:xfrm>
        </p:spPr>
        <p:txBody>
          <a:bodyPr/>
          <a:p>
            <a:r>
              <a:rPr lang="zh-CN" altLang="en-US"/>
              <a:t>考情微</a:t>
            </a:r>
            <a:r>
              <a:rPr lang="zh-CN" altLang="en-US"/>
              <a:t>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850265"/>
            <a:ext cx="11200130" cy="538226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全国甲卷以《红楼梦》“大观园试才题对额”情节为材料，围绕匾额题名的“直接移用”“借鉴化用”“情境独创”三种方式展开论述，探讨其在更广泛领域的启示意义。要求结合学习与生活经验，分析创新与传承的关系。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全国新高考Ⅰ卷 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题目：围绕围棋术语“本手、妙手、俗手”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北京卷-微写作（三选一）：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以“像一道闪电”为题写抒情文字或小诗。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28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天津卷- 主题：“烟火气”</a:t>
            </a:r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8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endParaRPr lang="zh-CN" altLang="en-US" sz="24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en-US" altLang="zh-CN" sz="2400"/>
          </a:p>
          <a:p>
            <a:endParaRPr lang="en-US" altLang="zh-CN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生活中的</a:t>
            </a:r>
            <a:r>
              <a:rPr lang="zh-CN" altLang="en-US"/>
              <a:t>隐喻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460" y="1723445"/>
            <a:ext cx="10969200" cy="4759200"/>
          </a:xfrm>
        </p:spPr>
        <p:txBody>
          <a:bodyPr/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时间就是金钱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岁月是一把杀猪刀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人生是一场</a:t>
            </a:r>
            <a:r>
              <a:rPr lang="zh-CN" altLang="en-US" sz="3200" b="1" spc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赛跑</a:t>
            </a:r>
            <a:endParaRPr lang="zh-CN" altLang="en-US" sz="3200" b="1" spc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QQ图片2025030308173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35860" y="0"/>
            <a:ext cx="6748780" cy="9001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QQ图片2025030308175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34845" y="-718820"/>
            <a:ext cx="7462520" cy="8996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  <p:tag name="KSO_WM_UNIT_PLACING_PICTURE_USER_VIEWPORT" val="{&quot;height&quot;:1504,&quot;width&quot;:1516}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  <p:tag name="KSO_WM_UNIT_PLACING_PICTURE_USER_VIEWPORT" val="{&quot;height&quot;:1504,&quot;width&quot;:1516}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DIAGRAM_VIRTUALLY_FRAME" val="{&quot;height&quot;:308,&quot;left&quot;:158.45,&quot;top&quot;:112,&quot;width&quot;:348.5}"/>
</p:tagLst>
</file>

<file path=ppt/tags/tag72.xml><?xml version="1.0" encoding="utf-8"?>
<p:tagLst xmlns:p="http://schemas.openxmlformats.org/presentationml/2006/main">
  <p:tag name="KSO_WPP_MARK_KEY" val="041b0303-2450-48f9-a86e-20bf5236de12"/>
  <p:tag name="COMMONDATA" val="eyJoZGlkIjoiMDQ5ZDBhN2I3NTNiMDIxMTExMzZjMTg4ZWYxMjMxZTk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新版空白演示配色">
    <a:dk1>
      <a:srgbClr val="000000"/>
    </a:dk1>
    <a:lt1>
      <a:srgbClr val="FFFFFF"/>
    </a:lt1>
    <a:dk2>
      <a:srgbClr val="0F1423"/>
    </a:dk2>
    <a:lt2>
      <a:srgbClr val="FFFFFF"/>
    </a:lt2>
    <a:accent1>
      <a:srgbClr val="6096E6"/>
    </a:accent1>
    <a:accent2>
      <a:srgbClr val="58B6E5"/>
    </a:accent2>
    <a:accent3>
      <a:srgbClr val="56CA95"/>
    </a:accent3>
    <a:accent4>
      <a:srgbClr val="FFBA55"/>
    </a:accent4>
    <a:accent5>
      <a:srgbClr val="F18870"/>
    </a:accent5>
    <a:accent6>
      <a:srgbClr val="EC5F74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1309</Words>
  <Application>WPS 演示</Application>
  <PresentationFormat>宽屏</PresentationFormat>
  <Paragraphs>65</Paragraphs>
  <Slides>10</Slides>
  <Notes>52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Wingdings</vt:lpstr>
      <vt:lpstr>汉仪中等线简</vt:lpstr>
      <vt:lpstr>汉仪中黑简</vt:lpstr>
      <vt:lpstr>仿宋</vt:lpstr>
      <vt:lpstr>黑体</vt:lpstr>
      <vt:lpstr>楷体</vt:lpstr>
      <vt:lpstr>微软雅黑</vt:lpstr>
      <vt:lpstr>Arial Unicode MS</vt:lpstr>
      <vt:lpstr>Calibri</vt:lpstr>
      <vt:lpstr>MS UI Gothic</vt:lpstr>
      <vt:lpstr>Office 主题​​</vt:lpstr>
      <vt:lpstr>PowerPoint 演示文稿</vt:lpstr>
      <vt:lpstr>PowerPoint 演示文稿</vt:lpstr>
      <vt:lpstr>何谓“隐喻性作文”？</vt:lpstr>
      <vt:lpstr>那些年，我们做过的隐喻题</vt:lpstr>
      <vt:lpstr>PowerPoint 演示文稿</vt:lpstr>
      <vt:lpstr>考情微观</vt:lpstr>
      <vt:lpstr>生活中的隐喻</vt:lpstr>
      <vt:lpstr>PowerPoint 演示文稿</vt:lpstr>
      <vt:lpstr>PowerPoint 演示文稿</vt:lpstr>
      <vt:lpstr>真题演练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LSM</cp:lastModifiedBy>
  <cp:revision>453</cp:revision>
  <dcterms:created xsi:type="dcterms:W3CDTF">2019-06-19T02:08:00Z</dcterms:created>
  <dcterms:modified xsi:type="dcterms:W3CDTF">2025-03-03T06:10:53Z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96380F4D86994D97B21B0ADD6725D615_13</vt:lpwstr>
  </property>
</Properties>
</file>