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462" r:id="rId5"/>
    <p:sldId id="516" r:id="rId6"/>
    <p:sldId id="491" r:id="rId7"/>
    <p:sldId id="473" r:id="rId8"/>
    <p:sldId id="510" r:id="rId9"/>
    <p:sldId id="511" r:id="rId10"/>
    <p:sldId id="485" r:id="rId11"/>
    <p:sldId id="512" r:id="rId12"/>
    <p:sldId id="513" r:id="rId13"/>
    <p:sldId id="514" r:id="rId14"/>
    <p:sldId id="515" r:id="rId15"/>
    <p:sldId id="481" r:id="rId16"/>
    <p:sldId id="495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吉 郏" initials="吉" lastIdx="0" clrIdx="0"/>
  <p:cmAuthor id="2" name="feng xue" initials="f" lastIdx="0" clrIdx="1"/>
  <p:cmAuthor id="3" name="fafa" initials="f" lastIdx="0" clrIdx="1"/>
  <p:cmAuthor id="4" name="王习习" initials="王" lastIdx="0" clrIdx="0"/>
  <p:cmAuthor id="5" name="作者" initials="A" lastIdx="0" clrIdx="2"/>
  <p:cmAuthor id="6" name="Administrator" initials="A" lastIdx="0" clrIdx="5"/>
  <p:cmAuthor id="0" name="新课标第一网" initials="" lastIdx="0" clrIdx="0"/>
  <p:cmAuthor id="7" name="admin" initials="a" lastIdx="7" clrIdx="0"/>
  <p:cmAuthor id="8" name="mzh" initials="m" lastIdx="2" clrIdx="0"/>
  <p:cmAuthor id="9" name="金格科技" initials="金" lastIdx="1" clrIdx="0"/>
  <p:cmAuthor id="10" name="雨林木风" initials="雨" lastIdx="10" clrIdx="0"/>
  <p:cmAuthor id="11" name="meflyup" initials="m" lastIdx="24" clrIdx="0"/>
  <p:cmAuthor id="13" name="郑必强" initials="郑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08F6"/>
    <a:srgbClr val="FFFFFF"/>
    <a:srgbClr val="2E75B6"/>
    <a:srgbClr val="004F8A"/>
    <a:srgbClr val="3B4F8A"/>
    <a:srgbClr val="1F4E79"/>
    <a:srgbClr val="D9DADE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4"/>
        <p:guide pos="386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75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7333706-BD48-46E2-B569-5EAB447BCAF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7333706-BD48-46E2-B569-5EAB447BCAF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1ED4C2DD-6599-4CA9-9925-347D63A547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3C9D6DE3-4F39-40DA-9785-C60339B14C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6502380"/>
            <a:ext cx="12192000" cy="355621"/>
          </a:xfrm>
          <a:prstGeom prst="rect">
            <a:avLst/>
          </a:prstGeom>
          <a:solidFill>
            <a:srgbClr val="004F8A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705">
              <a:solidFill>
                <a:srgbClr val="01B3C5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71" y="113772"/>
            <a:ext cx="618347" cy="61953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5"/>
          <a:stretch>
            <a:fillRect/>
          </a:stretch>
        </p:blipFill>
        <p:spPr>
          <a:xfrm>
            <a:off x="8144228" y="977300"/>
            <a:ext cx="4047773" cy="5281081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6502380"/>
            <a:ext cx="12192000" cy="355621"/>
          </a:xfrm>
          <a:prstGeom prst="rect">
            <a:avLst/>
          </a:prstGeom>
          <a:solidFill>
            <a:srgbClr val="004F8A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705">
              <a:solidFill>
                <a:srgbClr val="01B3C5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5"/>
          <a:stretch>
            <a:fillRect/>
          </a:stretch>
        </p:blipFill>
        <p:spPr>
          <a:xfrm>
            <a:off x="8144228" y="977300"/>
            <a:ext cx="4047773" cy="5281081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5"/>
          <a:stretch>
            <a:fillRect/>
          </a:stretch>
        </p:blipFill>
        <p:spPr>
          <a:xfrm>
            <a:off x="8144228" y="977300"/>
            <a:ext cx="4047773" cy="5281081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占位符 12"/>
          <p:cNvSpPr>
            <a:spLocks noGrp="1"/>
          </p:cNvSpPr>
          <p:nvPr>
            <p:ph type="body" sz="quarter" idx="10" hasCustomPrompt="1"/>
          </p:nvPr>
        </p:nvSpPr>
        <p:spPr>
          <a:xfrm>
            <a:off x="1043705" y="113772"/>
            <a:ext cx="6827615" cy="545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zh-CN" altLang="en-US" sz="303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</a:lstStyle>
          <a:p>
            <a:pPr lvl="0"/>
            <a:r>
              <a:rPr lang="zh-CN" altLang="en-US" dirty="0"/>
              <a:t>请输入标题</a:t>
            </a:r>
            <a:endParaRPr lang="zh-CN" altLang="en-US" dirty="0"/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0" y="6502380"/>
            <a:ext cx="12192000" cy="355621"/>
          </a:xfrm>
          <a:prstGeom prst="rect">
            <a:avLst/>
          </a:prstGeom>
          <a:solidFill>
            <a:srgbClr val="004F8A"/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705">
              <a:solidFill>
                <a:srgbClr val="01B3C5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71" y="113772"/>
            <a:ext cx="618347" cy="619531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975431" y="629601"/>
            <a:ext cx="7168796" cy="0"/>
          </a:xfrm>
          <a:prstGeom prst="line">
            <a:avLst/>
          </a:prstGeom>
          <a:ln w="12700">
            <a:solidFill>
              <a:srgbClr val="114C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5"/>
          <a:stretch>
            <a:fillRect/>
          </a:stretch>
        </p:blipFill>
        <p:spPr>
          <a:xfrm>
            <a:off x="8144228" y="977300"/>
            <a:ext cx="4047773" cy="5281081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5997575" y="6616700"/>
            <a:ext cx="209551" cy="254001"/>
          </a:xfrm>
        </p:spPr>
        <p:txBody>
          <a:bodyPr/>
          <a:lstStyle/>
          <a:p>
            <a:fld id="{86CB4B4D-7CA3-9044-876B-883B54F8677D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5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3" y="223937"/>
            <a:ext cx="970383" cy="652367"/>
          </a:xfrm>
          <a:prstGeom prst="rect">
            <a:avLst/>
          </a:prstGeom>
          <a:solidFill>
            <a:srgbClr val="62CBE4"/>
          </a:solidFill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txBody>
          <a:bodyPr lIns="91436" tIns="45718" rIns="91436" bIns="45718" anchor="ctr"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文本占位符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1110083" y="223937"/>
            <a:ext cx="6435012" cy="652367"/>
          </a:xfrm>
          <a:prstGeom prst="rect">
            <a:avLst/>
          </a:prstGeom>
          <a:noFill/>
        </p:spPr>
        <p:txBody>
          <a:bodyPr lIns="91436" tIns="45718" rIns="91436" bIns="45718" anchor="ctr"/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1">
                    <a:lumMod val="75000"/>
                  </a:schemeClr>
                </a:solidFill>
                <a:effectLst>
                  <a:outerShdw blurRad="88900" sx="102000" sy="102000" algn="ctr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>
            <p:custDataLst>
              <p:tags r:id="rId3"/>
            </p:custDataLst>
          </p:nvPr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: 形状 12"/>
          <p:cNvSpPr/>
          <p:nvPr userDrawn="1">
            <p:custDataLst>
              <p:tags r:id="rId2"/>
            </p:custDataLst>
          </p:nvPr>
        </p:nvSpPr>
        <p:spPr bwMode="auto">
          <a:xfrm>
            <a:off x="8666027" y="0"/>
            <a:ext cx="1670547" cy="522230"/>
          </a:xfrm>
          <a:custGeom>
            <a:avLst/>
            <a:gdLst>
              <a:gd name="connsiteX0" fmla="*/ 0 w 844672"/>
              <a:gd name="connsiteY0" fmla="*/ 0 h 264053"/>
              <a:gd name="connsiteX1" fmla="*/ 426347 w 844672"/>
              <a:gd name="connsiteY1" fmla="*/ 0 h 264053"/>
              <a:gd name="connsiteX2" fmla="*/ 439738 w 844672"/>
              <a:gd name="connsiteY2" fmla="*/ 0 h 264053"/>
              <a:gd name="connsiteX3" fmla="*/ 831264 w 844672"/>
              <a:gd name="connsiteY3" fmla="*/ 239766 h 264053"/>
              <a:gd name="connsiteX4" fmla="*/ 844672 w 844672"/>
              <a:gd name="connsiteY4" fmla="*/ 264053 h 264053"/>
              <a:gd name="connsiteX5" fmla="*/ 814839 w 844672"/>
              <a:gd name="connsiteY5" fmla="*/ 259704 h 264053"/>
              <a:gd name="connsiteX6" fmla="*/ 507540 w 844672"/>
              <a:gd name="connsiteY6" fmla="*/ 242378 h 264053"/>
              <a:gd name="connsiteX7" fmla="*/ 191525 w 844672"/>
              <a:gd name="connsiteY7" fmla="*/ 193902 h 264053"/>
              <a:gd name="connsiteX8" fmla="*/ 0 w 844672"/>
              <a:gd name="connsiteY8" fmla="*/ 0 h 26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4671" h="264053">
                <a:moveTo>
                  <a:pt x="0" y="0"/>
                </a:moveTo>
                <a:cubicBezTo>
                  <a:pt x="281302" y="0"/>
                  <a:pt x="386789" y="0"/>
                  <a:pt x="426347" y="0"/>
                </a:cubicBezTo>
                <a:lnTo>
                  <a:pt x="439738" y="0"/>
                </a:lnTo>
                <a:cubicBezTo>
                  <a:pt x="439738" y="0"/>
                  <a:pt x="696476" y="51841"/>
                  <a:pt x="831264" y="239766"/>
                </a:cubicBezTo>
                <a:lnTo>
                  <a:pt x="844672" y="264053"/>
                </a:lnTo>
                <a:lnTo>
                  <a:pt x="814839" y="259704"/>
                </a:lnTo>
                <a:cubicBezTo>
                  <a:pt x="737967" y="249195"/>
                  <a:pt x="615272" y="236318"/>
                  <a:pt x="507540" y="242378"/>
                </a:cubicBezTo>
                <a:cubicBezTo>
                  <a:pt x="344744" y="261768"/>
                  <a:pt x="287287" y="242378"/>
                  <a:pt x="191525" y="193902"/>
                </a:cubicBezTo>
                <a:cubicBezTo>
                  <a:pt x="95762" y="145427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2" name="Freeform 5"/>
          <p:cNvSpPr/>
          <p:nvPr userDrawn="1">
            <p:custDataLst>
              <p:tags r:id="rId3"/>
            </p:custDataLst>
          </p:nvPr>
        </p:nvSpPr>
        <p:spPr bwMode="auto">
          <a:xfrm>
            <a:off x="9501300" y="0"/>
            <a:ext cx="2690700" cy="2257425"/>
          </a:xfrm>
          <a:custGeom>
            <a:avLst/>
            <a:gdLst>
              <a:gd name="T0" fmla="*/ 142 w 142"/>
              <a:gd name="T1" fmla="*/ 115 h 118"/>
              <a:gd name="T2" fmla="*/ 142 w 142"/>
              <a:gd name="T3" fmla="*/ 0 h 118"/>
              <a:gd name="T4" fmla="*/ 0 w 142"/>
              <a:gd name="T5" fmla="*/ 0 h 118"/>
              <a:gd name="T6" fmla="*/ 46 w 142"/>
              <a:gd name="T7" fmla="*/ 34 h 118"/>
              <a:gd name="T8" fmla="*/ 80 w 142"/>
              <a:gd name="T9" fmla="*/ 94 h 118"/>
              <a:gd name="T10" fmla="*/ 142 w 142"/>
              <a:gd name="T11" fmla="*/ 115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2" h="118">
                <a:moveTo>
                  <a:pt x="142" y="115"/>
                </a:move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35" y="7"/>
                  <a:pt x="46" y="34"/>
                </a:cubicBezTo>
                <a:cubicBezTo>
                  <a:pt x="56" y="62"/>
                  <a:pt x="49" y="69"/>
                  <a:pt x="80" y="94"/>
                </a:cubicBezTo>
                <a:cubicBezTo>
                  <a:pt x="112" y="118"/>
                  <a:pt x="142" y="115"/>
                  <a:pt x="142" y="1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任意多边形: 形状 15"/>
          <p:cNvSpPr/>
          <p:nvPr userDrawn="1">
            <p:custDataLst>
              <p:tags r:id="rId4"/>
            </p:custDataLst>
          </p:nvPr>
        </p:nvSpPr>
        <p:spPr bwMode="auto">
          <a:xfrm flipH="1" flipV="1">
            <a:off x="1855426" y="6335770"/>
            <a:ext cx="1670547" cy="522230"/>
          </a:xfrm>
          <a:custGeom>
            <a:avLst/>
            <a:gdLst>
              <a:gd name="connsiteX0" fmla="*/ 0 w 844672"/>
              <a:gd name="connsiteY0" fmla="*/ 0 h 264053"/>
              <a:gd name="connsiteX1" fmla="*/ 426347 w 844672"/>
              <a:gd name="connsiteY1" fmla="*/ 0 h 264053"/>
              <a:gd name="connsiteX2" fmla="*/ 439738 w 844672"/>
              <a:gd name="connsiteY2" fmla="*/ 0 h 264053"/>
              <a:gd name="connsiteX3" fmla="*/ 831264 w 844672"/>
              <a:gd name="connsiteY3" fmla="*/ 239766 h 264053"/>
              <a:gd name="connsiteX4" fmla="*/ 844672 w 844672"/>
              <a:gd name="connsiteY4" fmla="*/ 264053 h 264053"/>
              <a:gd name="connsiteX5" fmla="*/ 814839 w 844672"/>
              <a:gd name="connsiteY5" fmla="*/ 259704 h 264053"/>
              <a:gd name="connsiteX6" fmla="*/ 507540 w 844672"/>
              <a:gd name="connsiteY6" fmla="*/ 242378 h 264053"/>
              <a:gd name="connsiteX7" fmla="*/ 191525 w 844672"/>
              <a:gd name="connsiteY7" fmla="*/ 193902 h 264053"/>
              <a:gd name="connsiteX8" fmla="*/ 0 w 844672"/>
              <a:gd name="connsiteY8" fmla="*/ 0 h 264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4671" h="264053">
                <a:moveTo>
                  <a:pt x="0" y="0"/>
                </a:moveTo>
                <a:cubicBezTo>
                  <a:pt x="281302" y="0"/>
                  <a:pt x="386789" y="0"/>
                  <a:pt x="426347" y="0"/>
                </a:cubicBezTo>
                <a:lnTo>
                  <a:pt x="439738" y="0"/>
                </a:lnTo>
                <a:cubicBezTo>
                  <a:pt x="439738" y="0"/>
                  <a:pt x="696476" y="51841"/>
                  <a:pt x="831264" y="239766"/>
                </a:cubicBezTo>
                <a:lnTo>
                  <a:pt x="844672" y="264053"/>
                </a:lnTo>
                <a:lnTo>
                  <a:pt x="814839" y="259704"/>
                </a:lnTo>
                <a:cubicBezTo>
                  <a:pt x="737967" y="249195"/>
                  <a:pt x="615272" y="236318"/>
                  <a:pt x="507540" y="242378"/>
                </a:cubicBezTo>
                <a:cubicBezTo>
                  <a:pt x="344744" y="261768"/>
                  <a:pt x="287287" y="242378"/>
                  <a:pt x="191525" y="193902"/>
                </a:cubicBezTo>
                <a:cubicBezTo>
                  <a:pt x="95762" y="145427"/>
                  <a:pt x="0" y="0"/>
                  <a:pt x="0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sp>
        <p:nvSpPr>
          <p:cNvPr id="17" name="Freeform 5"/>
          <p:cNvSpPr/>
          <p:nvPr userDrawn="1">
            <p:custDataLst>
              <p:tags r:id="rId5"/>
            </p:custDataLst>
          </p:nvPr>
        </p:nvSpPr>
        <p:spPr bwMode="auto">
          <a:xfrm flipH="1" flipV="1">
            <a:off x="0" y="4600575"/>
            <a:ext cx="2690700" cy="2257425"/>
          </a:xfrm>
          <a:custGeom>
            <a:avLst/>
            <a:gdLst>
              <a:gd name="T0" fmla="*/ 142 w 142"/>
              <a:gd name="T1" fmla="*/ 115 h 118"/>
              <a:gd name="T2" fmla="*/ 142 w 142"/>
              <a:gd name="T3" fmla="*/ 0 h 118"/>
              <a:gd name="T4" fmla="*/ 0 w 142"/>
              <a:gd name="T5" fmla="*/ 0 h 118"/>
              <a:gd name="T6" fmla="*/ 46 w 142"/>
              <a:gd name="T7" fmla="*/ 34 h 118"/>
              <a:gd name="T8" fmla="*/ 80 w 142"/>
              <a:gd name="T9" fmla="*/ 94 h 118"/>
              <a:gd name="T10" fmla="*/ 142 w 142"/>
              <a:gd name="T11" fmla="*/ 115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2" h="118">
                <a:moveTo>
                  <a:pt x="142" y="115"/>
                </a:move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35" y="7"/>
                  <a:pt x="46" y="34"/>
                </a:cubicBezTo>
                <a:cubicBezTo>
                  <a:pt x="56" y="62"/>
                  <a:pt x="49" y="69"/>
                  <a:pt x="80" y="94"/>
                </a:cubicBezTo>
                <a:cubicBezTo>
                  <a:pt x="112" y="118"/>
                  <a:pt x="142" y="115"/>
                  <a:pt x="142" y="1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838200" y="365125"/>
            <a:ext cx="10515600" cy="779463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192317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790">
              <a:solidFill>
                <a:schemeClr val="tx1"/>
              </a:solidFill>
            </a:endParaRPr>
          </a:p>
        </p:txBody>
      </p:sp>
      <p:sp>
        <p:nvSpPr>
          <p:cNvPr id="4" name="箭头: 五边形 12"/>
          <p:cNvSpPr/>
          <p:nvPr userDrawn="1"/>
        </p:nvSpPr>
        <p:spPr>
          <a:xfrm>
            <a:off x="645113" y="333375"/>
            <a:ext cx="1785129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1795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考点研析</a:t>
            </a:r>
            <a:endParaRPr lang="zh-CN" altLang="en-US" sz="1795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88168" y="984328"/>
            <a:ext cx="11241155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1665" eaLnBrk="1">
              <a:lnSpc>
                <a:spcPct val="130000"/>
              </a:lnSpc>
              <a:spcBef>
                <a:spcPts val="0"/>
              </a:spcBef>
              <a:defRPr sz="239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1ED4C2DD-6599-4CA9-9925-347D63A547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3C9D6DE3-4F39-40DA-9785-C60339B14C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4.xml"/><Relationship Id="rId23" Type="http://schemas.openxmlformats.org/officeDocument/2006/relationships/image" Target="../media/image4.png"/><Relationship Id="rId22" Type="http://schemas.openxmlformats.org/officeDocument/2006/relationships/tags" Target="../tags/tag13.xml"/><Relationship Id="rId21" Type="http://schemas.openxmlformats.org/officeDocument/2006/relationships/tags" Target="../tags/tag12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4" name="组合 13"/>
          <p:cNvGrpSpPr/>
          <p:nvPr userDrawn="1"/>
        </p:nvGrpSpPr>
        <p:grpSpPr>
          <a:xfrm>
            <a:off x="284480" y="147955"/>
            <a:ext cx="765810" cy="752475"/>
            <a:chOff x="0" y="0"/>
            <a:chExt cx="3098800" cy="3098800"/>
          </a:xfrm>
        </p:grpSpPr>
        <p:sp>
          <p:nvSpPr>
            <p:cNvPr id="3115" name="公众号：陈西设计之家。微信搜索即可"/>
            <p:cNvSpPr/>
            <p:nvPr>
              <p:custDataLst>
                <p:tags r:id="rId21"/>
              </p:custDataLst>
            </p:nvPr>
          </p:nvSpPr>
          <p:spPr>
            <a:xfrm>
              <a:off x="0" y="0"/>
              <a:ext cx="3098800" cy="3098800"/>
            </a:xfrm>
            <a:prstGeom prst="ellipse">
              <a:avLst/>
            </a:prstGeom>
            <a:gradFill rotWithShape="0">
              <a:gsLst>
                <a:gs pos="0">
                  <a:srgbClr val="F3F3F3">
                    <a:alpha val="100000"/>
                  </a:srgbClr>
                </a:gs>
                <a:gs pos="83000">
                  <a:srgbClr val="F3F3F3">
                    <a:alpha val="100000"/>
                  </a:srgbClr>
                </a:gs>
                <a:gs pos="100000">
                  <a:srgbClr val="D0CECE">
                    <a:alpha val="100000"/>
                  </a:srgbClr>
                </a:gs>
              </a:gsLst>
              <a:lin ang="2700000" scaled="1"/>
              <a:tileRect/>
            </a:gradFill>
            <a:ln w="9525">
              <a:noFill/>
            </a:ln>
            <a:effectLst>
              <a:outerShdw dist="279401" dir="8100000" algn="ctr" rotWithShape="0">
                <a:srgbClr val="000000">
                  <a:alpha val="17999"/>
                </a:srgbClr>
              </a:outerShdw>
            </a:effectLst>
          </p:spPr>
          <p:txBody>
            <a:bodyPr anchor="ctr" anchorCtr="0"/>
            <a:p>
              <a:pPr algn="ctr"/>
              <a:endParaRPr lang="zh-CN" altLang="en-US" sz="1400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3116" name="椭圆 15"/>
            <p:cNvSpPr/>
            <p:nvPr>
              <p:custDataLst>
                <p:tags r:id="rId22"/>
              </p:custDataLst>
            </p:nvPr>
          </p:nvSpPr>
          <p:spPr>
            <a:xfrm>
              <a:off x="109113" y="111068"/>
              <a:ext cx="2880575" cy="2876664"/>
            </a:xfrm>
            <a:prstGeom prst="ellipse">
              <a:avLst/>
            </a:prstGeom>
            <a:blipFill rotWithShape="1">
              <a:blip r:embed="rId23"/>
              <a:stretch>
                <a:fillRect/>
              </a:stretch>
            </a:blip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sz="1400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</p:grpSp>
      <p:cxnSp>
        <p:nvCxnSpPr>
          <p:cNvPr id="7" name="直接连接符 6"/>
          <p:cNvCxnSpPr/>
          <p:nvPr userDrawn="1"/>
        </p:nvCxnSpPr>
        <p:spPr>
          <a:xfrm>
            <a:off x="1023620" y="726440"/>
            <a:ext cx="7002145" cy="0"/>
          </a:xfrm>
          <a:prstGeom prst="line">
            <a:avLst/>
          </a:prstGeom>
          <a:ln w="2222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0" y="6470650"/>
            <a:ext cx="12212955" cy="3886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D9DA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椭圆 15"/>
          <p:cNvSpPr/>
          <p:nvPr userDrawn="1">
            <p:custDataLst>
              <p:tags r:id="rId24"/>
            </p:custDataLst>
          </p:nvPr>
        </p:nvSpPr>
        <p:spPr>
          <a:xfrm>
            <a:off x="7537450" y="1370330"/>
            <a:ext cx="4195445" cy="4117340"/>
          </a:xfrm>
          <a:prstGeom prst="ellipse">
            <a:avLst/>
          </a:prstGeom>
          <a:blipFill rotWithShape="1">
            <a:blip r:embed="rId23">
              <a:alphaModFix amt="8000"/>
            </a:blip>
            <a:stretch>
              <a:fillRect/>
            </a:stretch>
          </a:blipFill>
          <a:ln w="9525">
            <a:noFill/>
          </a:ln>
        </p:spPr>
        <p:txBody>
          <a:bodyPr anchor="ctr" anchorCtr="0"/>
          <a:p>
            <a:pPr algn="ctr"/>
            <a:endParaRPr lang="zh-CN" altLang="en-US" sz="1400" dirty="0">
              <a:solidFill>
                <a:srgbClr val="FFFFFF"/>
              </a:solidFill>
              <a:latin typeface="Calibri" panose="020F050202020403020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tags" Target="../tags/tag44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jpeg"/><Relationship Id="rId1" Type="http://schemas.openxmlformats.org/officeDocument/2006/relationships/tags" Target="../tags/tag45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jpeg"/><Relationship Id="rId1" Type="http://schemas.openxmlformats.org/officeDocument/2006/relationships/tags" Target="../tags/tag4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8" Type="http://schemas.openxmlformats.org/officeDocument/2006/relationships/notesSlide" Target="../notesSlides/notesSlide13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72.xml"/><Relationship Id="rId25" Type="http://schemas.openxmlformats.org/officeDocument/2006/relationships/tags" Target="../tags/tag71.xml"/><Relationship Id="rId24" Type="http://schemas.openxmlformats.org/officeDocument/2006/relationships/tags" Target="../tags/tag70.xml"/><Relationship Id="rId23" Type="http://schemas.openxmlformats.org/officeDocument/2006/relationships/tags" Target="../tags/tag69.xml"/><Relationship Id="rId22" Type="http://schemas.openxmlformats.org/officeDocument/2006/relationships/tags" Target="../tags/tag68.xml"/><Relationship Id="rId21" Type="http://schemas.openxmlformats.org/officeDocument/2006/relationships/tags" Target="../tags/tag67.xml"/><Relationship Id="rId20" Type="http://schemas.openxmlformats.org/officeDocument/2006/relationships/tags" Target="../tags/tag66.xml"/><Relationship Id="rId2" Type="http://schemas.openxmlformats.org/officeDocument/2006/relationships/tags" Target="../tags/tag48.xml"/><Relationship Id="rId19" Type="http://schemas.openxmlformats.org/officeDocument/2006/relationships/tags" Target="../tags/tag65.xml"/><Relationship Id="rId18" Type="http://schemas.openxmlformats.org/officeDocument/2006/relationships/tags" Target="../tags/tag64.xml"/><Relationship Id="rId17" Type="http://schemas.openxmlformats.org/officeDocument/2006/relationships/tags" Target="../tags/tag63.xml"/><Relationship Id="rId16" Type="http://schemas.openxmlformats.org/officeDocument/2006/relationships/tags" Target="../tags/tag62.xml"/><Relationship Id="rId15" Type="http://schemas.openxmlformats.org/officeDocument/2006/relationships/tags" Target="../tags/tag61.xml"/><Relationship Id="rId14" Type="http://schemas.openxmlformats.org/officeDocument/2006/relationships/tags" Target="../tags/tag60.xml"/><Relationship Id="rId13" Type="http://schemas.openxmlformats.org/officeDocument/2006/relationships/tags" Target="../tags/tag59.xml"/><Relationship Id="rId12" Type="http://schemas.openxmlformats.org/officeDocument/2006/relationships/tags" Target="../tags/tag58.xml"/><Relationship Id="rId11" Type="http://schemas.openxmlformats.org/officeDocument/2006/relationships/tags" Target="../tags/tag57.xml"/><Relationship Id="rId10" Type="http://schemas.openxmlformats.org/officeDocument/2006/relationships/tags" Target="../tags/tag56.xml"/><Relationship Id="rId1" Type="http://schemas.openxmlformats.org/officeDocument/2006/relationships/tags" Target="../tags/tag47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8" Type="http://schemas.openxmlformats.org/officeDocument/2006/relationships/notesSlide" Target="../notesSlides/notesSlide4.xml"/><Relationship Id="rId17" Type="http://schemas.openxmlformats.org/officeDocument/2006/relationships/slideLayout" Target="../slideLayouts/slideLayout7.xml"/><Relationship Id="rId16" Type="http://schemas.openxmlformats.org/officeDocument/2006/relationships/tags" Target="../tags/tag35.xml"/><Relationship Id="rId15" Type="http://schemas.openxmlformats.org/officeDocument/2006/relationships/tags" Target="../tags/tag34.xml"/><Relationship Id="rId14" Type="http://schemas.openxmlformats.org/officeDocument/2006/relationships/tags" Target="../tags/tag33.xml"/><Relationship Id="rId13" Type="http://schemas.openxmlformats.org/officeDocument/2006/relationships/tags" Target="../tags/tag32.xml"/><Relationship Id="rId12" Type="http://schemas.openxmlformats.org/officeDocument/2006/relationships/tags" Target="../tags/tag31.xml"/><Relationship Id="rId11" Type="http://schemas.openxmlformats.org/officeDocument/2006/relationships/tags" Target="../tags/tag30.xml"/><Relationship Id="rId10" Type="http://schemas.openxmlformats.org/officeDocument/2006/relationships/tags" Target="../tags/tag29.xml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image" Target="../media/image6.png"/><Relationship Id="rId1" Type="http://schemas.openxmlformats.org/officeDocument/2006/relationships/tags" Target="../tags/tag37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Relationship Id="rId3" Type="http://schemas.openxmlformats.org/officeDocument/2006/relationships/image" Target="NULL" TargetMode="External"/><Relationship Id="rId2" Type="http://schemas.openxmlformats.org/officeDocument/2006/relationships/image" Target="../media/image7.png"/><Relationship Id="rId1" Type="http://schemas.openxmlformats.org/officeDocument/2006/relationships/tags" Target="../tags/tag4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" y="1585595"/>
            <a:ext cx="12192000" cy="2594423"/>
          </a:xfrm>
          <a:prstGeom prst="rect">
            <a:avLst/>
          </a:prstGeom>
          <a:solidFill>
            <a:srgbClr val="004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2400" dirty="0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 flipV="1">
            <a:off x="1" y="189"/>
            <a:ext cx="12196131" cy="43348"/>
          </a:xfrm>
          <a:prstGeom prst="rect">
            <a:avLst/>
          </a:prstGeom>
          <a:solidFill>
            <a:srgbClr val="004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2400" dirty="0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11631" y="1844351"/>
            <a:ext cx="8717280" cy="2122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sz="4800" b="1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新情境下陌生化学方程式的书写</a:t>
            </a:r>
            <a:endParaRPr lang="zh-CN" sz="4800" b="1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r">
              <a:lnSpc>
                <a:spcPct val="150000"/>
              </a:lnSpc>
            </a:pPr>
            <a:r>
              <a:rPr lang="en-US" altLang="zh-CN" sz="4000" b="1" kern="1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——</a:t>
            </a:r>
            <a:r>
              <a:rPr lang="zh-CN" sz="4000" b="1" kern="100" dirty="0" smtClean="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以工业烟气脱硝为例</a:t>
            </a:r>
            <a:endParaRPr lang="zh-CN" sz="4000" b="1" kern="100" dirty="0" smtClean="0">
              <a:solidFill>
                <a:schemeClr val="bg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grpSp>
        <p:nvGrpSpPr>
          <p:cNvPr id="3114" name="组合 13"/>
          <p:cNvGrpSpPr/>
          <p:nvPr/>
        </p:nvGrpSpPr>
        <p:grpSpPr>
          <a:xfrm>
            <a:off x="517525" y="1751965"/>
            <a:ext cx="2270125" cy="2231390"/>
            <a:chOff x="0" y="0"/>
            <a:chExt cx="3098800" cy="3098800"/>
          </a:xfrm>
        </p:grpSpPr>
        <p:sp>
          <p:nvSpPr>
            <p:cNvPr id="3115" name="公众号：陈西设计之家。微信搜索即可"/>
            <p:cNvSpPr/>
            <p:nvPr>
              <p:custDataLst>
                <p:tags r:id="rId1"/>
              </p:custDataLst>
            </p:nvPr>
          </p:nvSpPr>
          <p:spPr>
            <a:xfrm>
              <a:off x="0" y="0"/>
              <a:ext cx="3098800" cy="3098800"/>
            </a:xfrm>
            <a:prstGeom prst="ellipse">
              <a:avLst/>
            </a:prstGeom>
            <a:gradFill rotWithShape="0">
              <a:gsLst>
                <a:gs pos="0">
                  <a:srgbClr val="F3F3F3">
                    <a:alpha val="100000"/>
                  </a:srgbClr>
                </a:gs>
                <a:gs pos="83000">
                  <a:srgbClr val="F3F3F3">
                    <a:alpha val="100000"/>
                  </a:srgbClr>
                </a:gs>
                <a:gs pos="100000">
                  <a:srgbClr val="D0CECE">
                    <a:alpha val="100000"/>
                  </a:srgbClr>
                </a:gs>
              </a:gsLst>
              <a:lin ang="2700000" scaled="1"/>
              <a:tileRect/>
            </a:gradFill>
            <a:ln w="9525">
              <a:noFill/>
            </a:ln>
            <a:effectLst>
              <a:outerShdw dist="279401" dir="8100000" algn="ctr" rotWithShape="0">
                <a:srgbClr val="000000">
                  <a:alpha val="17999"/>
                </a:srgbClr>
              </a:outerShdw>
            </a:effectLst>
          </p:spPr>
          <p:txBody>
            <a:bodyPr anchor="ctr" anchorCtr="0"/>
            <a:p>
              <a:pPr algn="ctr"/>
              <a:endParaRPr lang="zh-CN" altLang="en-US" sz="1400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3116" name="椭圆 15"/>
            <p:cNvSpPr/>
            <p:nvPr>
              <p:custDataLst>
                <p:tags r:id="rId2"/>
              </p:custDataLst>
            </p:nvPr>
          </p:nvSpPr>
          <p:spPr>
            <a:xfrm>
              <a:off x="109113" y="111068"/>
              <a:ext cx="2880575" cy="2876664"/>
            </a:xfrm>
            <a:prstGeom prst="ellipse">
              <a:avLst/>
            </a:prstGeom>
            <a:blipFill rotWithShape="1">
              <a:blip r:embed="rId3"/>
              <a:stretch>
                <a:fillRect/>
              </a:stretch>
            </a:blip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sz="1400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0" y="142875"/>
            <a:ext cx="8170545" cy="10775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61"/>
    </mc:Choice>
    <mc:Fallback>
      <p:transition spd="slow" advTm="716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题型三：工艺流程图题</a:t>
            </a:r>
            <a:endParaRPr lang="zh-CN" altLang="en-US" sz="3200" dirty="0"/>
          </a:p>
        </p:txBody>
      </p:sp>
      <p:sp>
        <p:nvSpPr>
          <p:cNvPr id="5" name="文本框 4"/>
          <p:cNvSpPr txBox="1"/>
          <p:nvPr/>
        </p:nvSpPr>
        <p:spPr>
          <a:xfrm>
            <a:off x="1094740" y="875030"/>
            <a:ext cx="10285095" cy="181483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2024·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宿迁模拟）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燃煤烟气中含有大量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。某实验室模拟“软锰矿浆同步脱硫脱硝技术”并制备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MnSO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，部分流程如下。已知：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① 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软锰矿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主要成分为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，另含有少量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SiO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等杂质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94740" y="2689860"/>
            <a:ext cx="10222230" cy="206883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031490" y="4903470"/>
            <a:ext cx="6993255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266700" algn="l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(1)  MnO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===MnSO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endParaRPr lang="en-US" altLang="zh-CN" sz="2800" b="1" baseline="-250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39750" y="5569585"/>
            <a:ext cx="11734165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266700" algn="l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(2) MnO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MnCO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2Fe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O===2Fe(OH)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↓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2Mn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↑</a:t>
            </a:r>
            <a:endParaRPr lang="en-US" altLang="zh-CN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题型四：电化学</a:t>
            </a:r>
            <a:endParaRPr lang="zh-CN" altLang="en-US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02665" y="801370"/>
            <a:ext cx="9163050" cy="203009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可用电解氧化吸收法处理，其原理如图所示：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写出电解池阴极的电极反应式</a:t>
            </a:r>
            <a:r>
              <a:rPr lang="en-US" altLang="zh-CN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                                      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56970" y="2193925"/>
            <a:ext cx="5327015" cy="415099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5815330" y="2388870"/>
            <a:ext cx="6160770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2HSO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2H</a:t>
            </a:r>
            <a:r>
              <a:rPr lang="zh-CN" altLang="en-US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2e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=S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endParaRPr lang="en-US" altLang="zh-CN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题型四：电化学</a:t>
            </a:r>
            <a:endParaRPr lang="zh-CN" altLang="en-US" sz="3200" dirty="0"/>
          </a:p>
        </p:txBody>
      </p:sp>
      <p:sp>
        <p:nvSpPr>
          <p:cNvPr id="5" name="文本框 4"/>
          <p:cNvSpPr txBox="1"/>
          <p:nvPr/>
        </p:nvSpPr>
        <p:spPr>
          <a:xfrm>
            <a:off x="1156970" y="872490"/>
            <a:ext cx="9648190" cy="138366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、电解法可将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转变为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，其工作原理如下图，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极的电极反应式为</a:t>
            </a:r>
            <a:r>
              <a:rPr lang="en-US" altLang="zh-CN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                                      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80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1238885" y="2390140"/>
            <a:ext cx="5246370" cy="39941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336415" y="1604487"/>
            <a:ext cx="5080000" cy="521970"/>
          </a:xfrm>
          <a:prstGeom prst="rect">
            <a:avLst/>
          </a:prstGeom>
        </p:spPr>
        <p:txBody>
          <a:bodyPr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NO－3e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+2H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O=NO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+4H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endParaRPr lang="en-US" altLang="zh-CN" sz="2800" b="1" baseline="300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8898890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【归纳总结】</a:t>
            </a:r>
            <a:endParaRPr lang="zh-CN" altLang="en-US" sz="3200" dirty="0"/>
          </a:p>
        </p:txBody>
      </p:sp>
      <p:cxnSp>
        <p:nvCxnSpPr>
          <p:cNvPr id="12" name="直接连接符 11"/>
          <p:cNvCxnSpPr/>
          <p:nvPr>
            <p:custDataLst>
              <p:tags r:id="rId2"/>
            </p:custDataLst>
          </p:nvPr>
        </p:nvCxnSpPr>
        <p:spPr bwMode="auto">
          <a:xfrm>
            <a:off x="3146042" y="733505"/>
            <a:ext cx="75578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圆角矩形 27"/>
          <p:cNvSpPr/>
          <p:nvPr>
            <p:custDataLst>
              <p:tags r:id="rId3"/>
            </p:custDataLst>
          </p:nvPr>
        </p:nvSpPr>
        <p:spPr>
          <a:xfrm>
            <a:off x="971550" y="2578100"/>
            <a:ext cx="711200" cy="22733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找反应物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圆角矩形 33"/>
          <p:cNvSpPr/>
          <p:nvPr>
            <p:custDataLst>
              <p:tags r:id="rId4"/>
            </p:custDataLst>
          </p:nvPr>
        </p:nvSpPr>
        <p:spPr>
          <a:xfrm>
            <a:off x="3762375" y="2578735"/>
            <a:ext cx="716280" cy="22726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推产物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右箭头 34"/>
          <p:cNvSpPr/>
          <p:nvPr>
            <p:custDataLst>
              <p:tags r:id="rId5"/>
            </p:custDataLst>
          </p:nvPr>
        </p:nvSpPr>
        <p:spPr bwMode="auto">
          <a:xfrm>
            <a:off x="1809750" y="3536950"/>
            <a:ext cx="1825625" cy="2063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右箭头 40"/>
          <p:cNvSpPr/>
          <p:nvPr>
            <p:custDataLst>
              <p:tags r:id="rId6"/>
            </p:custDataLst>
          </p:nvPr>
        </p:nvSpPr>
        <p:spPr bwMode="auto">
          <a:xfrm>
            <a:off x="4605655" y="3536950"/>
            <a:ext cx="1825625" cy="2063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圆角矩形 41"/>
          <p:cNvSpPr/>
          <p:nvPr>
            <p:custDataLst>
              <p:tags r:id="rId7"/>
            </p:custDataLst>
          </p:nvPr>
        </p:nvSpPr>
        <p:spPr>
          <a:xfrm>
            <a:off x="6558280" y="2578735"/>
            <a:ext cx="716280" cy="22726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配反应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9" name="右箭头 78"/>
          <p:cNvSpPr/>
          <p:nvPr>
            <p:custDataLst>
              <p:tags r:id="rId8"/>
            </p:custDataLst>
          </p:nvPr>
        </p:nvSpPr>
        <p:spPr bwMode="auto">
          <a:xfrm>
            <a:off x="7430770" y="3536950"/>
            <a:ext cx="1825625" cy="20637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0" name="圆角矩形 79"/>
          <p:cNvSpPr/>
          <p:nvPr>
            <p:custDataLst>
              <p:tags r:id="rId9"/>
            </p:custDataLst>
          </p:nvPr>
        </p:nvSpPr>
        <p:spPr>
          <a:xfrm>
            <a:off x="9354185" y="2578735"/>
            <a:ext cx="716280" cy="22726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检查验证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0" name="组合 59"/>
          <p:cNvGrpSpPr/>
          <p:nvPr>
            <p:custDataLst>
              <p:tags r:id="rId10"/>
            </p:custDataLst>
          </p:nvPr>
        </p:nvGrpSpPr>
        <p:grpSpPr>
          <a:xfrm>
            <a:off x="5147310" y="1144905"/>
            <a:ext cx="4457700" cy="4914900"/>
            <a:chOff x="6838" y="1560"/>
            <a:chExt cx="7020" cy="7740"/>
          </a:xfrm>
        </p:grpSpPr>
        <p:sp>
          <p:nvSpPr>
            <p:cNvPr id="61" name="矩形 60"/>
            <p:cNvSpPr/>
            <p:nvPr>
              <p:custDataLst>
                <p:tags r:id="rId11"/>
              </p:custDataLst>
            </p:nvPr>
          </p:nvSpPr>
          <p:spPr>
            <a:xfrm>
              <a:off x="6838" y="1560"/>
              <a:ext cx="7020" cy="774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62" name="组合 61"/>
            <p:cNvGrpSpPr/>
            <p:nvPr>
              <p:custDataLst>
                <p:tags r:id="rId12"/>
              </p:custDataLst>
            </p:nvPr>
          </p:nvGrpSpPr>
          <p:grpSpPr>
            <a:xfrm>
              <a:off x="7312" y="1963"/>
              <a:ext cx="5925" cy="7080"/>
              <a:chOff x="1099" y="1678"/>
              <a:chExt cx="5925" cy="7080"/>
            </a:xfrm>
            <a:noFill/>
          </p:grpSpPr>
          <p:sp>
            <p:nvSpPr>
              <p:cNvPr id="63" name="圆角矩形 62"/>
              <p:cNvSpPr/>
              <p:nvPr>
                <p:custDataLst>
                  <p:tags r:id="rId13"/>
                </p:custDataLst>
              </p:nvPr>
            </p:nvSpPr>
            <p:spPr>
              <a:xfrm>
                <a:off x="1099" y="4251"/>
                <a:ext cx="715" cy="2147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标价态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4" name="圆角矩形 63"/>
              <p:cNvSpPr/>
              <p:nvPr>
                <p:custDataLst>
                  <p:tags r:id="rId14"/>
                </p:custDataLst>
              </p:nvPr>
            </p:nvSpPr>
            <p:spPr>
              <a:xfrm>
                <a:off x="2085" y="3509"/>
                <a:ext cx="1932" cy="673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无变价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5" name="圆角矩形 64"/>
              <p:cNvSpPr/>
              <p:nvPr>
                <p:custDataLst>
                  <p:tags r:id="rId15"/>
                </p:custDataLst>
              </p:nvPr>
            </p:nvSpPr>
            <p:spPr>
              <a:xfrm>
                <a:off x="2140" y="6398"/>
                <a:ext cx="1907" cy="574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有变价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6" name="圆角矩形 65"/>
              <p:cNvSpPr/>
              <p:nvPr>
                <p:custDataLst>
                  <p:tags r:id="rId16"/>
                </p:custDataLst>
              </p:nvPr>
            </p:nvSpPr>
            <p:spPr>
              <a:xfrm>
                <a:off x="4445" y="2597"/>
                <a:ext cx="2345" cy="659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原子守恒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7" name="圆角矩形 66"/>
              <p:cNvSpPr/>
              <p:nvPr>
                <p:custDataLst>
                  <p:tags r:id="rId17"/>
                </p:custDataLst>
              </p:nvPr>
            </p:nvSpPr>
            <p:spPr>
              <a:xfrm>
                <a:off x="4487" y="3509"/>
                <a:ext cx="2345" cy="673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电荷守恒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8" name="圆角矩形 67"/>
              <p:cNvSpPr/>
              <p:nvPr>
                <p:custDataLst>
                  <p:tags r:id="rId18"/>
                </p:custDataLst>
              </p:nvPr>
            </p:nvSpPr>
            <p:spPr>
              <a:xfrm>
                <a:off x="4429" y="4435"/>
                <a:ext cx="2595" cy="722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物质转化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69" name="圆角矩形 68"/>
              <p:cNvSpPr/>
              <p:nvPr>
                <p:custDataLst>
                  <p:tags r:id="rId19"/>
                </p:custDataLst>
              </p:nvPr>
            </p:nvSpPr>
            <p:spPr>
              <a:xfrm>
                <a:off x="4445" y="5410"/>
                <a:ext cx="2348" cy="618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电子守恒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0" name="圆角矩形 69"/>
              <p:cNvSpPr/>
              <p:nvPr>
                <p:custDataLst>
                  <p:tags r:id="rId20"/>
                </p:custDataLst>
              </p:nvPr>
            </p:nvSpPr>
            <p:spPr>
              <a:xfrm>
                <a:off x="4487" y="6360"/>
                <a:ext cx="2349" cy="566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原子守恒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1" name="圆角矩形 70"/>
              <p:cNvSpPr/>
              <p:nvPr>
                <p:custDataLst>
                  <p:tags r:id="rId21"/>
                </p:custDataLst>
              </p:nvPr>
            </p:nvSpPr>
            <p:spPr>
              <a:xfrm>
                <a:off x="4487" y="7176"/>
                <a:ext cx="2349" cy="657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电荷守恒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2" name="左大括号 71"/>
              <p:cNvSpPr/>
              <p:nvPr>
                <p:custDataLst>
                  <p:tags r:id="rId22"/>
                </p:custDataLst>
              </p:nvPr>
            </p:nvSpPr>
            <p:spPr>
              <a:xfrm>
                <a:off x="1950" y="3726"/>
                <a:ext cx="128" cy="3018"/>
              </a:xfrm>
              <a:prstGeom prst="leftBrace">
                <a:avLst/>
              </a:prstGeom>
              <a:grpFill/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3" name="左大括号 72"/>
              <p:cNvSpPr/>
              <p:nvPr>
                <p:custDataLst>
                  <p:tags r:id="rId23"/>
                </p:custDataLst>
              </p:nvPr>
            </p:nvSpPr>
            <p:spPr>
              <a:xfrm>
                <a:off x="4050" y="2934"/>
                <a:ext cx="362" cy="1822"/>
              </a:xfrm>
              <a:prstGeom prst="leftBrace">
                <a:avLst/>
              </a:prstGeom>
              <a:grpFill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4" name="左大括号 73"/>
              <p:cNvSpPr/>
              <p:nvPr>
                <p:custDataLst>
                  <p:tags r:id="rId24"/>
                </p:custDataLst>
              </p:nvPr>
            </p:nvSpPr>
            <p:spPr>
              <a:xfrm>
                <a:off x="4110" y="5737"/>
                <a:ext cx="287" cy="1812"/>
              </a:xfrm>
              <a:prstGeom prst="leftBrace">
                <a:avLst/>
              </a:prstGeom>
              <a:grpFill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7" name="圆角矩形 76"/>
              <p:cNvSpPr/>
              <p:nvPr>
                <p:custDataLst>
                  <p:tags r:id="rId25"/>
                </p:custDataLst>
              </p:nvPr>
            </p:nvSpPr>
            <p:spPr>
              <a:xfrm>
                <a:off x="2715" y="1678"/>
                <a:ext cx="3790" cy="738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宋体" panose="02010600030101010101" pitchFamily="2" charset="-122"/>
                    <a:ea typeface="+mn-ea"/>
                    <a:cs typeface="+mn-cs"/>
                  </a:rPr>
                  <a:t>非氧化还原反应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 panose="02010600030101010101" pitchFamily="2" charset="-122"/>
                  <a:ea typeface="+mn-ea"/>
                  <a:cs typeface="+mn-cs"/>
                </a:endParaRPr>
              </a:p>
            </p:txBody>
          </p:sp>
          <p:sp>
            <p:nvSpPr>
              <p:cNvPr id="78" name="圆角矩形 77"/>
              <p:cNvSpPr/>
              <p:nvPr>
                <p:custDataLst>
                  <p:tags r:id="rId26"/>
                </p:custDataLst>
              </p:nvPr>
            </p:nvSpPr>
            <p:spPr>
              <a:xfrm>
                <a:off x="2928" y="8083"/>
                <a:ext cx="3364" cy="675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宋体" panose="02010600030101010101" pitchFamily="2" charset="-122"/>
                    <a:ea typeface="+mn-ea"/>
                    <a:cs typeface="+mn-cs"/>
                  </a:rPr>
                  <a:t>氧化还原反应</a:t>
                </a:r>
                <a:endParaRPr kumimoji="0" lang="zh-CN" altLang="en-US" sz="24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宋体" panose="02010600030101010101" pitchFamily="2" charset="-122"/>
                  <a:ea typeface="+mn-ea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ldLvl="0" animBg="1"/>
      <p:bldP spid="34" grpId="0" bldLvl="0" animBg="1"/>
      <p:bldP spid="35" grpId="0" bldLvl="0" animBg="1"/>
      <p:bldP spid="41" grpId="0" bldLvl="0" animBg="1"/>
      <p:bldP spid="42" grpId="0" bldLvl="0" animBg="1"/>
      <p:bldP spid="79" grpId="0" bldLvl="0" animBg="1"/>
      <p:bldP spid="8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" y="1585595"/>
            <a:ext cx="12192000" cy="2594423"/>
          </a:xfrm>
          <a:prstGeom prst="rect">
            <a:avLst/>
          </a:prstGeom>
          <a:solidFill>
            <a:srgbClr val="004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2400" dirty="0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 flipV="1">
            <a:off x="1" y="189"/>
            <a:ext cx="12196131" cy="43348"/>
          </a:xfrm>
          <a:prstGeom prst="rect">
            <a:avLst/>
          </a:prstGeom>
          <a:solidFill>
            <a:srgbClr val="004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zh-CN" altLang="en-US" sz="2400" dirty="0">
              <a:solidFill>
                <a:sysClr val="windowText" lastClr="000000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02687" y="2404421"/>
            <a:ext cx="295275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600" kern="100" dirty="0">
                <a:solidFill>
                  <a:schemeClr val="bg1"/>
                </a:solidFill>
                <a:effectLst/>
                <a:latin typeface="Calibri" panose="020F0502020204030204" charset="0"/>
                <a:ea typeface="黑体" panose="02010609060101010101" charset="-122"/>
                <a:cs typeface="Times New Roman" panose="02020603050405020304" pitchFamily="18" charset="0"/>
              </a:rPr>
              <a:t>THANKS</a:t>
            </a:r>
            <a:endParaRPr lang="en-US" altLang="zh-CN" sz="6600" kern="100" dirty="0">
              <a:solidFill>
                <a:schemeClr val="bg1"/>
              </a:solidFill>
              <a:effectLst/>
              <a:latin typeface="Calibri" panose="020F0502020204030204" charset="0"/>
              <a:ea typeface="黑体" panose="02010609060101010101" charset="-122"/>
              <a:cs typeface="Times New Roman" panose="02020603050405020304" pitchFamily="18" charset="0"/>
            </a:endParaRPr>
          </a:p>
        </p:txBody>
      </p:sp>
      <p:grpSp>
        <p:nvGrpSpPr>
          <p:cNvPr id="3114" name="组合 13"/>
          <p:cNvGrpSpPr/>
          <p:nvPr/>
        </p:nvGrpSpPr>
        <p:grpSpPr>
          <a:xfrm>
            <a:off x="517525" y="1751965"/>
            <a:ext cx="2270125" cy="2231390"/>
            <a:chOff x="0" y="0"/>
            <a:chExt cx="3098800" cy="3098800"/>
          </a:xfrm>
        </p:grpSpPr>
        <p:sp>
          <p:nvSpPr>
            <p:cNvPr id="3115" name="公众号：陈西设计之家。微信搜索即可"/>
            <p:cNvSpPr/>
            <p:nvPr>
              <p:custDataLst>
                <p:tags r:id="rId1"/>
              </p:custDataLst>
            </p:nvPr>
          </p:nvSpPr>
          <p:spPr>
            <a:xfrm>
              <a:off x="0" y="0"/>
              <a:ext cx="3098800" cy="3098800"/>
            </a:xfrm>
            <a:prstGeom prst="ellipse">
              <a:avLst/>
            </a:prstGeom>
            <a:gradFill rotWithShape="0">
              <a:gsLst>
                <a:gs pos="0">
                  <a:srgbClr val="F3F3F3">
                    <a:alpha val="100000"/>
                  </a:srgbClr>
                </a:gs>
                <a:gs pos="83000">
                  <a:srgbClr val="F3F3F3">
                    <a:alpha val="100000"/>
                  </a:srgbClr>
                </a:gs>
                <a:gs pos="100000">
                  <a:srgbClr val="D0CECE">
                    <a:alpha val="100000"/>
                  </a:srgbClr>
                </a:gs>
              </a:gsLst>
              <a:lin ang="2700000" scaled="1"/>
              <a:tileRect/>
            </a:gradFill>
            <a:ln w="9525">
              <a:noFill/>
            </a:ln>
            <a:effectLst>
              <a:outerShdw dist="279401" dir="8100000" algn="ctr" rotWithShape="0">
                <a:srgbClr val="000000">
                  <a:alpha val="17999"/>
                </a:srgbClr>
              </a:outerShdw>
            </a:effectLst>
          </p:spPr>
          <p:txBody>
            <a:bodyPr anchor="ctr" anchorCtr="0"/>
            <a:p>
              <a:pPr algn="ctr"/>
              <a:endParaRPr lang="zh-CN" altLang="en-US" sz="1400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3116" name="椭圆 15"/>
            <p:cNvSpPr/>
            <p:nvPr>
              <p:custDataLst>
                <p:tags r:id="rId2"/>
              </p:custDataLst>
            </p:nvPr>
          </p:nvSpPr>
          <p:spPr>
            <a:xfrm>
              <a:off x="109113" y="111068"/>
              <a:ext cx="2880575" cy="2876664"/>
            </a:xfrm>
            <a:prstGeom prst="ellipse">
              <a:avLst/>
            </a:prstGeom>
            <a:blipFill rotWithShape="1">
              <a:blip r:embed="rId3"/>
              <a:stretch>
                <a:fillRect/>
              </a:stretch>
            </a:blip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sz="1400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0" y="142875"/>
            <a:ext cx="8170545" cy="10775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考情分析</a:t>
            </a:r>
            <a:endParaRPr lang="zh-CN" altLang="en-US" sz="32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737870" y="2263775"/>
          <a:ext cx="10772140" cy="347218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670050"/>
                <a:gridCol w="3126105"/>
                <a:gridCol w="3155950"/>
                <a:gridCol w="2820035"/>
              </a:tblGrid>
              <a:tr h="554355"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 </a:t>
                      </a:r>
                      <a:endParaRPr lang="en-US" sz="2800" b="1" kern="100">
                        <a:solidFill>
                          <a:schemeClr val="accent2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74" marR="6857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2022</a:t>
                      </a:r>
                      <a:r>
                        <a:rPr lang="zh-CN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年江苏卷</a:t>
                      </a:r>
                      <a:endParaRPr lang="zh-CN" altLang="en-US" sz="2800" b="1" kern="100">
                        <a:solidFill>
                          <a:schemeClr val="accent2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2023</a:t>
                      </a:r>
                      <a:r>
                        <a:rPr lang="zh-CN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年江苏卷</a:t>
                      </a:r>
                      <a:endParaRPr lang="zh-CN" sz="2800" b="1" kern="100">
                        <a:solidFill>
                          <a:schemeClr val="accent2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2024</a:t>
                      </a:r>
                      <a:r>
                        <a:rPr lang="zh-CN" sz="2800" kern="10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年江苏卷</a:t>
                      </a:r>
                      <a:endParaRPr lang="zh-CN" sz="2800" b="1" kern="100">
                        <a:solidFill>
                          <a:schemeClr val="accent2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058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情境题型</a:t>
                      </a:r>
                      <a:endParaRPr lang="zh-CN" sz="2800" b="1" kern="100">
                        <a:solidFill>
                          <a:srgbClr val="FF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文字描述类、工艺流程类、电化学类</a:t>
                      </a:r>
                      <a:endParaRPr kumimoji="0" lang="zh-CN" altLang="en-US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文字描述类、工艺流程类、电化学类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sz="2400" b="1" i="0" u="none" strike="noStrike" kern="100" cap="none" spc="0" normalizeH="0" baseline="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文字描述类、反应机理类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</a:tr>
              <a:tr h="792480"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sz="2800" kern="100">
                          <a:solidFill>
                            <a:srgbClr val="2B3FD3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考查点</a:t>
                      </a:r>
                      <a:endParaRPr lang="zh-CN" sz="2800" b="1" kern="100">
                        <a:solidFill>
                          <a:srgbClr val="2B3FD3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氧化还原反应</a:t>
                      </a:r>
                      <a:endParaRPr kumimoji="0" lang="zh-CN" altLang="en-US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氧化还原反应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非氧化还原反应</a:t>
                      </a:r>
                      <a:endParaRPr kumimoji="0" lang="zh-CN" altLang="en-US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氧化还原反应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非氧化还原反应</a:t>
                      </a:r>
                      <a:r>
                        <a:rPr kumimoji="0" lang="en-US" altLang="zh-CN" sz="2400" b="1" i="0" u="none" strike="noStrike" kern="100" cap="none" spc="0" normalizeH="0" baseline="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endParaRPr kumimoji="0" lang="zh-CN" altLang="en-US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 anchor="ctr">
                    <a:solidFill>
                      <a:schemeClr val="bg1"/>
                    </a:solidFill>
                  </a:tcPr>
                </a:tc>
              </a:tr>
              <a:tr h="1119505">
                <a:tc>
                  <a:txBody>
                    <a:bodyPr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zh-CN" sz="2800" b="1" kern="100">
                          <a:solidFill>
                            <a:srgbClr val="FF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考查形式</a:t>
                      </a:r>
                      <a:endParaRPr lang="zh-CN" sz="2800" b="1" kern="100">
                        <a:solidFill>
                          <a:srgbClr val="FF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离子方程式、</a:t>
                      </a:r>
                      <a:r>
                        <a:rPr kumimoji="0" lang="zh-CN" sz="2400" b="1" i="0" u="none" strike="noStrike" kern="100" cap="none" spc="0" normalizeH="0" baseline="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电极反应式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化学方程式、离子方程式、电极反应式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  <a:tc>
                  <a:txBody>
                    <a:bodyPr/>
                    <a:p>
                      <a:pPr marL="0" marR="0" lvl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2400" b="1" kern="100">
                          <a:ln>
                            <a:noFill/>
                          </a:ln>
                          <a:solidFill>
                            <a:srgbClr val="484849"/>
                          </a:solidFill>
                          <a:effectLst/>
                          <a:uLnTx/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化学方程式、离子方程式</a:t>
                      </a:r>
                      <a:endParaRPr kumimoji="0" lang="zh-CN" sz="2400" b="1" i="0" u="none" strike="noStrike" kern="100" cap="none" spc="0" normalizeH="0" baseline="0">
                        <a:ln>
                          <a:noFill/>
                        </a:ln>
                        <a:solidFill>
                          <a:srgbClr val="484849"/>
                        </a:solidFill>
                        <a:effectLst/>
                        <a:uLnTx/>
                        <a:uFillTx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74" marR="68574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958850" y="1115695"/>
            <a:ext cx="10551160" cy="953135"/>
          </a:xfrm>
          <a:prstGeom prst="rect">
            <a:avLst/>
          </a:prstGeom>
          <a:noFill/>
          <a:ln w="12700" cmpd="sng"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 b="1" dirty="0">
                <a:sym typeface="+mn-ea"/>
              </a:rPr>
              <a:t>真实情境中陌生方程式的书写是高考中最常见的题型，往往通过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化工流程</a:t>
            </a:r>
            <a:r>
              <a:rPr lang="zh-CN" altLang="en-US" sz="2800" b="1" dirty="0">
                <a:sym typeface="+mn-ea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sym typeface="+mn-ea"/>
              </a:rPr>
              <a:t>电化学</a:t>
            </a:r>
            <a:r>
              <a:rPr lang="zh-CN" altLang="en-US" sz="2800" b="1" dirty="0">
                <a:sym typeface="+mn-ea"/>
              </a:rPr>
              <a:t>等提供真实情境，考查知识迁移和应用能力。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6630" y="939165"/>
            <a:ext cx="764476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just" defTabSz="266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2024·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江苏</a:t>
            </a:r>
            <a:r>
              <a:rPr lang="en-US" altLang="zh-CN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·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高考真题）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纳米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Ag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表面能产生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Ag</a:t>
            </a:r>
            <a:r>
              <a:rPr lang="en-US" altLang="zh-CN" sz="28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杀死细菌（如图所示），其抗菌性能受溶解氧浓度影响。纳米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Ag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溶解产生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Ag</a:t>
            </a:r>
            <a:r>
              <a:rPr lang="en-US" altLang="zh-CN" sz="28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的离子方程式为</a:t>
            </a:r>
            <a:r>
              <a:rPr lang="en-US" altLang="zh-CN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                                               </a:t>
            </a:r>
            <a:endParaRPr lang="en-US" altLang="zh-CN" sz="280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11799570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真题体验</a:t>
            </a:r>
            <a:endParaRPr lang="zh-CN" altLang="en-US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976630" y="3884295"/>
            <a:ext cx="9774555" cy="1282700"/>
          </a:xfrm>
          <a:prstGeom prst="rect">
            <a:avLst/>
          </a:prstGeom>
        </p:spPr>
        <p:txBody>
          <a:bodyPr wrap="square">
            <a:noAutofit/>
          </a:bodyPr>
          <a:p>
            <a:pPr indent="0" algn="just" defTabSz="266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2024·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江苏</a:t>
            </a:r>
            <a:r>
              <a:rPr lang="en-US" altLang="zh-CN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·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高考真题）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NdCl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溶液中加入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(NH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Nd</a:t>
            </a:r>
            <a:r>
              <a:rPr lang="en-US" altLang="zh-CN" sz="2800" baseline="300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3+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可转化为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Nd(OH)CO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沉淀。该反应的离子方程式为</a:t>
            </a:r>
            <a:r>
              <a:rPr lang="en-US" altLang="zh-CN" sz="2800" u="sng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                                                    </a:t>
            </a:r>
            <a:endParaRPr lang="en-US" altLang="zh-CN" sz="2800" u="sng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just" defTabSz="2667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800" u="sng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just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</a:t>
            </a:r>
            <a:endParaRPr lang="en-US" altLang="zh-CN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0" name="图片 9"/>
          <p:cNvPicPr/>
          <p:nvPr/>
        </p:nvPicPr>
        <p:blipFill>
          <a:blip r:embed="rId2"/>
          <a:stretch>
            <a:fillRect/>
          </a:stretch>
        </p:blipFill>
        <p:spPr>
          <a:xfrm>
            <a:off x="8828405" y="1240790"/>
            <a:ext cx="2560320" cy="225298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617980" y="5231765"/>
            <a:ext cx="796798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2Nd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3+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+3CO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O==2Nd(OH)CO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en-US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↓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↑</a:t>
            </a:r>
            <a:endParaRPr lang="en-US" altLang="zh-CN" sz="2800" b="1" baseline="-250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89760" y="297180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4Ag+O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+4H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==4Ag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+2H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endParaRPr lang="en-US" altLang="zh-CN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5" grpId="0"/>
      <p:bldP spid="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8898890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sz="3200">
                <a:sym typeface="+mn-ea"/>
              </a:rPr>
              <a:t>模型</a:t>
            </a:r>
            <a:r>
              <a:rPr lang="zh-CN" altLang="en-US" sz="3200" dirty="0"/>
              <a:t>建构</a:t>
            </a:r>
            <a:endParaRPr lang="zh-CN" altLang="en-US" sz="3200" dirty="0"/>
          </a:p>
        </p:txBody>
      </p:sp>
      <p:sp>
        <p:nvSpPr>
          <p:cNvPr id="45" name="圆角矩形 44"/>
          <p:cNvSpPr/>
          <p:nvPr>
            <p:custDataLst>
              <p:tags r:id="rId2"/>
            </p:custDataLst>
          </p:nvPr>
        </p:nvSpPr>
        <p:spPr>
          <a:xfrm>
            <a:off x="4838065" y="1579880"/>
            <a:ext cx="2025015" cy="52895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r>
              <a:rPr lang="zh-CN" altLang="en-US" sz="2800" b="1" strike="noStrike" noProof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①</a:t>
            </a:r>
            <a:r>
              <a:rPr lang="zh-CN" altLang="en-US" sz="2800" b="1" strike="noStrike" noProof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找反应物</a:t>
            </a:r>
            <a:endParaRPr lang="zh-CN" altLang="en-US" sz="2800" b="1" strike="noStrike" noProof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圆角矩形 45"/>
          <p:cNvSpPr/>
          <p:nvPr>
            <p:custDataLst>
              <p:tags r:id="rId3"/>
            </p:custDataLst>
          </p:nvPr>
        </p:nvSpPr>
        <p:spPr>
          <a:xfrm>
            <a:off x="4838065" y="2773045"/>
            <a:ext cx="2025015" cy="53022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r>
              <a:rPr lang="zh-CN" altLang="en-US" sz="2800" b="1" strike="noStrike" noProof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②</a:t>
            </a:r>
            <a:r>
              <a:rPr lang="zh-CN" altLang="en-US" sz="2800" b="1" strike="noStrike" noProof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推产物</a:t>
            </a:r>
            <a:endParaRPr lang="zh-CN" altLang="en-US" sz="2800" b="1" strike="noStrike" noProof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7" name="圆角矩形 46"/>
          <p:cNvSpPr/>
          <p:nvPr>
            <p:custDataLst>
              <p:tags r:id="rId4"/>
            </p:custDataLst>
          </p:nvPr>
        </p:nvSpPr>
        <p:spPr>
          <a:xfrm>
            <a:off x="4838065" y="4090035"/>
            <a:ext cx="2025015" cy="53022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r>
              <a:rPr lang="zh-CN" altLang="en-US" sz="2800" b="1" strike="noStrike" noProof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③</a:t>
            </a:r>
            <a:r>
              <a:rPr lang="zh-CN" altLang="en-US" sz="2800" b="1" strike="noStrike" noProof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配反应</a:t>
            </a:r>
            <a:endParaRPr lang="zh-CN" altLang="en-US" sz="2800" b="1" strike="noStrike" noProof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圆角矩形 47"/>
          <p:cNvSpPr/>
          <p:nvPr>
            <p:custDataLst>
              <p:tags r:id="rId5"/>
            </p:custDataLst>
          </p:nvPr>
        </p:nvSpPr>
        <p:spPr>
          <a:xfrm>
            <a:off x="4838065" y="5413375"/>
            <a:ext cx="2028190" cy="52895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/>
            <a:r>
              <a:rPr lang="zh-CN" altLang="en-US" sz="2800" b="1" strike="noStrike" noProof="1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④</a:t>
            </a:r>
            <a:r>
              <a:rPr lang="zh-CN" altLang="en-US" sz="2800" b="1" strike="noStrike" noProof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检查验证</a:t>
            </a:r>
            <a:endParaRPr lang="zh-CN" altLang="en-US" sz="2800" b="1" strike="noStrike" noProof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下箭头 48"/>
          <p:cNvSpPr/>
          <p:nvPr>
            <p:custDataLst>
              <p:tags r:id="rId6"/>
            </p:custDataLst>
          </p:nvPr>
        </p:nvSpPr>
        <p:spPr>
          <a:xfrm>
            <a:off x="5661025" y="2170430"/>
            <a:ext cx="250825" cy="57943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z="2800" strike="noStrike" noProof="1">
              <a:solidFill>
                <a:schemeClr val="bg1"/>
              </a:solidFill>
            </a:endParaRPr>
          </a:p>
        </p:txBody>
      </p:sp>
      <p:sp>
        <p:nvSpPr>
          <p:cNvPr id="50" name="下箭头 49"/>
          <p:cNvSpPr/>
          <p:nvPr>
            <p:custDataLst>
              <p:tags r:id="rId7"/>
            </p:custDataLst>
          </p:nvPr>
        </p:nvSpPr>
        <p:spPr>
          <a:xfrm>
            <a:off x="5661025" y="3420110"/>
            <a:ext cx="250825" cy="57943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z="2800" strike="noStrike" noProof="1">
              <a:solidFill>
                <a:schemeClr val="bg1"/>
              </a:solidFill>
            </a:endParaRPr>
          </a:p>
        </p:txBody>
      </p:sp>
      <p:sp>
        <p:nvSpPr>
          <p:cNvPr id="51" name="下箭头 50"/>
          <p:cNvSpPr/>
          <p:nvPr>
            <p:custDataLst>
              <p:tags r:id="rId8"/>
            </p:custDataLst>
          </p:nvPr>
        </p:nvSpPr>
        <p:spPr>
          <a:xfrm>
            <a:off x="5661025" y="4780598"/>
            <a:ext cx="250825" cy="579438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/>
            <a:endParaRPr lang="zh-CN" altLang="en-US" sz="2800" strike="noStrike" noProof="1">
              <a:solidFill>
                <a:schemeClr val="bg1"/>
              </a:solidFill>
            </a:endParaRPr>
          </a:p>
        </p:txBody>
      </p:sp>
      <p:sp>
        <p:nvSpPr>
          <p:cNvPr id="53" name="圆角矩形 52"/>
          <p:cNvSpPr/>
          <p:nvPr>
            <p:custDataLst>
              <p:tags r:id="rId9"/>
            </p:custDataLst>
          </p:nvPr>
        </p:nvSpPr>
        <p:spPr>
          <a:xfrm>
            <a:off x="1000125" y="1399540"/>
            <a:ext cx="3173730" cy="889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sz="2800" b="1">
                <a:solidFill>
                  <a:schemeClr val="tx1"/>
                </a:solidFill>
                <a:cs typeface="方正书宋_GBK" charset="0"/>
                <a:sym typeface="+mn-ea"/>
              </a:rPr>
              <a:t>根据题给信息确定</a:t>
            </a:r>
            <a:r>
              <a:rPr lang="zh-CN" sz="2800" b="1">
                <a:solidFill>
                  <a:srgbClr val="FF0000"/>
                </a:solidFill>
                <a:cs typeface="方正书宋_GBK" charset="0"/>
                <a:sym typeface="+mn-ea"/>
              </a:rPr>
              <a:t>氧化剂</a:t>
            </a:r>
            <a:r>
              <a:rPr lang="zh-CN" sz="2800" b="1">
                <a:solidFill>
                  <a:schemeClr val="tx1"/>
                </a:solidFill>
                <a:cs typeface="方正书宋_GBK" charset="0"/>
                <a:sym typeface="+mn-ea"/>
              </a:rPr>
              <a:t>和</a:t>
            </a:r>
            <a:r>
              <a:rPr lang="zh-CN" sz="2800" b="1">
                <a:solidFill>
                  <a:srgbClr val="FF0000"/>
                </a:solidFill>
                <a:cs typeface="方正书宋_GBK" charset="0"/>
                <a:sym typeface="+mn-ea"/>
              </a:rPr>
              <a:t>还原剂</a:t>
            </a:r>
            <a:endParaRPr lang="zh-CN" altLang="en-US" sz="2800" b="1" strike="noStrike" noProof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方正书宋_GBK" charset="0"/>
              <a:sym typeface="+mn-ea"/>
            </a:endParaRPr>
          </a:p>
        </p:txBody>
      </p:sp>
      <p:sp>
        <p:nvSpPr>
          <p:cNvPr id="54" name="圆角矩形 53"/>
          <p:cNvSpPr/>
          <p:nvPr>
            <p:custDataLst>
              <p:tags r:id="rId10"/>
            </p:custDataLst>
          </p:nvPr>
        </p:nvSpPr>
        <p:spPr>
          <a:xfrm>
            <a:off x="7416165" y="1399540"/>
            <a:ext cx="3173730" cy="889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sz="2800" b="1">
                <a:solidFill>
                  <a:schemeClr val="tx1"/>
                </a:solidFill>
                <a:cs typeface="方正书宋_GBK" charset="0"/>
                <a:sym typeface="+mn-ea"/>
              </a:rPr>
              <a:t>根据题给信息确定</a:t>
            </a:r>
            <a:r>
              <a:rPr lang="zh-CN" sz="2800" b="1">
                <a:solidFill>
                  <a:srgbClr val="FF0000"/>
                </a:solidFill>
                <a:cs typeface="方正书宋_GBK" charset="0"/>
                <a:sym typeface="+mn-ea"/>
              </a:rPr>
              <a:t>反应物和产物</a:t>
            </a:r>
            <a:endParaRPr lang="zh-CN" altLang="en-US" sz="2800" b="1" strike="noStrike" noProof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方正书宋_GBK" charset="0"/>
              <a:sym typeface="+mn-ea"/>
            </a:endParaRPr>
          </a:p>
        </p:txBody>
      </p:sp>
      <p:sp>
        <p:nvSpPr>
          <p:cNvPr id="55" name="圆角矩形 54"/>
          <p:cNvSpPr/>
          <p:nvPr>
            <p:custDataLst>
              <p:tags r:id="rId11"/>
            </p:custDataLst>
          </p:nvPr>
        </p:nvSpPr>
        <p:spPr>
          <a:xfrm>
            <a:off x="1000125" y="2593340"/>
            <a:ext cx="3173730" cy="889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sz="2800" b="1">
                <a:solidFill>
                  <a:schemeClr val="tx1"/>
                </a:solidFill>
                <a:cs typeface="方正书宋_GBK" charset="0"/>
                <a:sym typeface="+mn-ea"/>
              </a:rPr>
              <a:t>根据元素化合价升降规律推测产物</a:t>
            </a:r>
            <a:endParaRPr lang="zh-CN" altLang="en-US" sz="2800" b="1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方正书宋_GBK" charset="0"/>
              <a:sym typeface="+mn-ea"/>
            </a:endParaRPr>
          </a:p>
        </p:txBody>
      </p:sp>
      <p:sp>
        <p:nvSpPr>
          <p:cNvPr id="56" name="圆角矩形 55"/>
          <p:cNvSpPr/>
          <p:nvPr>
            <p:custDataLst>
              <p:tags r:id="rId12"/>
            </p:custDataLst>
          </p:nvPr>
        </p:nvSpPr>
        <p:spPr>
          <a:xfrm>
            <a:off x="7416165" y="2593340"/>
            <a:ext cx="3173730" cy="889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sz="2800" b="1">
                <a:solidFill>
                  <a:schemeClr val="tx1"/>
                </a:solidFill>
                <a:cs typeface="方正书宋_GBK" charset="0"/>
                <a:sym typeface="+mn-ea"/>
              </a:rPr>
              <a:t>根据反应类型推测剩余产物</a:t>
            </a:r>
            <a:endParaRPr lang="zh-CN" altLang="en-US" sz="2800" b="1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方正书宋_GBK" charset="0"/>
              <a:sym typeface="+mn-ea"/>
            </a:endParaRPr>
          </a:p>
        </p:txBody>
      </p:sp>
      <p:sp>
        <p:nvSpPr>
          <p:cNvPr id="57" name="圆角矩形 56"/>
          <p:cNvSpPr/>
          <p:nvPr>
            <p:custDataLst>
              <p:tags r:id="rId13"/>
            </p:custDataLst>
          </p:nvPr>
        </p:nvSpPr>
        <p:spPr>
          <a:xfrm>
            <a:off x="1000125" y="3726815"/>
            <a:ext cx="3173730" cy="12566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根据得失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电子守恒</a:t>
            </a:r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、电荷守恒及溶液酸碱性配平反应</a:t>
            </a:r>
            <a:endParaRPr lang="zh-CN" altLang="en-US" sz="2800" b="1" strike="noStrike" noProof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方正书宋_GBK" charset="0"/>
              <a:sym typeface="+mn-ea"/>
            </a:endParaRPr>
          </a:p>
        </p:txBody>
      </p:sp>
      <p:sp>
        <p:nvSpPr>
          <p:cNvPr id="58" name="圆角矩形 57"/>
          <p:cNvSpPr/>
          <p:nvPr>
            <p:custDataLst>
              <p:tags r:id="rId14"/>
            </p:custDataLst>
          </p:nvPr>
        </p:nvSpPr>
        <p:spPr>
          <a:xfrm>
            <a:off x="7416165" y="3726815"/>
            <a:ext cx="3173730" cy="12566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altLang="en-US" sz="28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根据元素守恒、电荷守恒及溶液酸碱性配平反应</a:t>
            </a:r>
            <a:endParaRPr lang="zh-CN" altLang="en-US" sz="2800" b="1" strike="noStrike" noProof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方正书宋_GBK" charset="0"/>
              <a:sym typeface="+mn-ea"/>
            </a:endParaRPr>
          </a:p>
        </p:txBody>
      </p:sp>
      <p:sp>
        <p:nvSpPr>
          <p:cNvPr id="59" name="圆角矩形 58"/>
          <p:cNvSpPr/>
          <p:nvPr>
            <p:custDataLst>
              <p:tags r:id="rId15"/>
            </p:custDataLst>
          </p:nvPr>
        </p:nvSpPr>
        <p:spPr>
          <a:xfrm>
            <a:off x="1000125" y="5227955"/>
            <a:ext cx="3173730" cy="8553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altLang="en-US" sz="28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方正书宋_GBK" charset="0"/>
                <a:sym typeface="+mn-ea"/>
              </a:rPr>
              <a:t>检查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方正书宋_GBK" charset="0"/>
                <a:sym typeface="+mn-ea"/>
              </a:rPr>
              <a:t>元素和电荷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方正书宋_GBK" charset="0"/>
                <a:sym typeface="+mn-ea"/>
              </a:rPr>
              <a:t>是否守恒</a:t>
            </a:r>
            <a:endParaRPr lang="zh-CN" altLang="en-US" sz="2800" b="1" strike="noStrike" noProof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方正书宋_GBK" charset="0"/>
              <a:sym typeface="+mn-ea"/>
            </a:endParaRPr>
          </a:p>
        </p:txBody>
      </p:sp>
      <p:sp>
        <p:nvSpPr>
          <p:cNvPr id="60" name="圆角矩形 59"/>
          <p:cNvSpPr/>
          <p:nvPr>
            <p:custDataLst>
              <p:tags r:id="rId16"/>
            </p:custDataLst>
          </p:nvPr>
        </p:nvSpPr>
        <p:spPr>
          <a:xfrm>
            <a:off x="7416165" y="5227955"/>
            <a:ext cx="3173730" cy="8553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l"/>
            <a:r>
              <a:rPr lang="zh-CN" altLang="en-US" sz="28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方正书宋_GBK" charset="0"/>
                <a:sym typeface="+mn-ea"/>
              </a:rPr>
              <a:t>检查</a:t>
            </a:r>
            <a:r>
              <a:rPr lang="zh-CN" altLang="en-US" sz="2800" b="1" strike="noStrike" noProof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方正书宋_GBK" charset="0"/>
                <a:sym typeface="+mn-ea"/>
              </a:rPr>
              <a:t>元素和电荷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方正书宋_GBK" charset="0"/>
                <a:sym typeface="+mn-ea"/>
              </a:rPr>
              <a:t>是否守恒</a:t>
            </a:r>
            <a:endParaRPr lang="zh-CN" altLang="en-US" sz="2800" b="1" strike="noStrike" noProof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方正书宋_GBK" charset="0"/>
              <a:sym typeface="+mn-ea"/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4653915" y="1333500"/>
            <a:ext cx="2304415" cy="4825365"/>
          </a:xfrm>
          <a:prstGeom prst="round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ysDot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文本框 61"/>
          <p:cNvSpPr txBox="1"/>
          <p:nvPr/>
        </p:nvSpPr>
        <p:spPr>
          <a:xfrm>
            <a:off x="4953000" y="774065"/>
            <a:ext cx="17208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书写模型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370330" y="811530"/>
            <a:ext cx="2433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氧化还原反应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7676515" y="811530"/>
            <a:ext cx="27006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非氧化还原反应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ldLvl="0" animBg="1"/>
      <p:bldP spid="46" grpId="0" bldLvl="0" animBg="1"/>
      <p:bldP spid="47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3" grpId="0" bldLvl="0" animBg="1"/>
      <p:bldP spid="54" grpId="0" bldLvl="0" animBg="1"/>
      <p:bldP spid="55" grpId="0" bldLvl="0" animBg="1"/>
      <p:bldP spid="56" grpId="0" bldLvl="0" animBg="1"/>
      <p:bldP spid="57" grpId="0" bldLvl="0" animBg="1"/>
      <p:bldP spid="58" grpId="0" bldLvl="0" animBg="1"/>
      <p:bldP spid="59" grpId="0" bldLvl="0" animBg="1"/>
      <p:bldP spid="60" grpId="0" bldLvl="0" animBg="1"/>
      <p:bldP spid="62" grpId="0"/>
      <p:bldP spid="62" grpId="1"/>
      <p:bldP spid="63" grpId="0"/>
      <p:bldP spid="63" grpId="1"/>
      <p:bldP spid="64" grpId="0"/>
      <p:bldP spid="64" grpId="1"/>
      <p:bldP spid="61" grpId="0" animBg="1"/>
      <p:bldP spid="6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题型一：文字描述</a:t>
            </a:r>
            <a:endParaRPr lang="zh-CN" altLang="en-US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675640" y="845185"/>
            <a:ext cx="10840085" cy="4794885"/>
          </a:xfrm>
          <a:prstGeom prst="rect">
            <a:avLst/>
          </a:prstGeom>
        </p:spPr>
        <p:txBody>
          <a:bodyPr wrap="square">
            <a:spAutoFit/>
          </a:bodyPr>
          <a:p>
            <a:pPr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ts val="700"/>
              </a:spcAft>
            </a:pPr>
            <a:r>
              <a:rPr lang="en-US" altLang="zh-CN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800" b="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 b="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</a:t>
            </a:r>
            <a:r>
              <a:rPr lang="zh-CN" altLang="en-US" sz="2800" b="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江苏高考）</a:t>
            </a:r>
            <a:r>
              <a:rPr lang="en-US" altLang="zh-CN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NaClO</a:t>
            </a:r>
            <a:r>
              <a:rPr lang="zh-CN" alt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可将废水中的氨氮（主要以</a:t>
            </a:r>
            <a:r>
              <a:rPr lang="en-US" altLang="zh-CN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2800" b="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800" b="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形式存在）转化为</a:t>
            </a:r>
            <a:r>
              <a:rPr lang="en-US" altLang="zh-CN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r>
              <a:rPr lang="en-US" altLang="zh-CN" sz="2800" b="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。调节经沉淀处理后的废水</a:t>
            </a:r>
            <a:r>
              <a:rPr lang="en-US" altLang="zh-CN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pH=6</a:t>
            </a:r>
            <a:r>
              <a:rPr lang="zh-CN" alt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，加入</a:t>
            </a:r>
            <a:r>
              <a:rPr lang="en-US" altLang="zh-CN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NaClO</a:t>
            </a:r>
            <a:r>
              <a:rPr lang="zh-CN" altLang="en-US" sz="2800" b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溶液进一步氧化处理。发生反应的离子方程式为：</a:t>
            </a:r>
            <a:r>
              <a:rPr lang="en-US" altLang="zh-CN" sz="2800" b="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</a:t>
            </a:r>
            <a:endParaRPr lang="en-US" altLang="zh-CN" sz="2800" b="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ts val="700"/>
              </a:spcAft>
            </a:pPr>
            <a:endParaRPr lang="en-US" altLang="zh-CN" sz="2800" b="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defTabSz="26670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烟气中的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可用还原剂（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CO(NH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等将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还原为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来实现脱硝。若将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通入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CO(NH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中，请尝试写出发生的化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学反应：</a:t>
            </a:r>
            <a:r>
              <a:rPr lang="en-US" altLang="zh-CN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                                                       </a:t>
            </a:r>
            <a:endParaRPr lang="en-US" altLang="zh-CN" sz="280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60625" y="4834890"/>
            <a:ext cx="8214360" cy="737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CO(NH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+NO +NO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==2N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+CO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+2H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O                 </a:t>
            </a:r>
            <a:endParaRPr lang="en-US" altLang="zh-CN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42740" y="2907030"/>
            <a:ext cx="7405370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3ClO</a:t>
            </a:r>
            <a:r>
              <a:rPr lang="zh-CN" altLang="en-US" sz="2800" b="1" i="0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－</a:t>
            </a:r>
            <a:r>
              <a:rPr lang="zh-CN" altLang="en-US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2NH</a:t>
            </a:r>
            <a:r>
              <a:rPr lang="en-US" altLang="zh-CN" sz="2800" b="1" i="0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800" b="1" i="0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=N</a:t>
            </a:r>
            <a:r>
              <a:rPr lang="en-US" altLang="zh-CN" sz="2800" b="1" i="0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↑</a:t>
            </a:r>
            <a:r>
              <a:rPr lang="zh-CN" altLang="en-US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3Cl</a:t>
            </a:r>
            <a:r>
              <a:rPr lang="zh-CN" altLang="en-US" sz="2800" b="1" i="0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－</a:t>
            </a:r>
            <a:r>
              <a:rPr lang="zh-CN" altLang="en-US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3H</a:t>
            </a:r>
            <a:r>
              <a:rPr lang="en-US" altLang="zh-CN" sz="2800" b="1" i="0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en-US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800" b="1" i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2H</a:t>
            </a:r>
            <a:r>
              <a:rPr lang="zh-CN" altLang="en-US" sz="2800" b="1" i="0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endParaRPr lang="zh-CN" altLang="en-US" sz="2800" b="1" i="0" baseline="300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题型二：反应机理</a:t>
            </a:r>
            <a:endParaRPr lang="zh-CN" altLang="en-US" sz="3200" dirty="0"/>
          </a:p>
        </p:txBody>
      </p:sp>
      <p:pic>
        <p:nvPicPr>
          <p:cNvPr id="100003" name="图片 100003" descr="@@@f1fa6a2eaf6c4799857d0d747bf0fdb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010" y="3295650"/>
            <a:ext cx="5278755" cy="248221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89305" y="919480"/>
            <a:ext cx="10511155" cy="280479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l" defTabSz="266700" font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SCR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脱硝法。钒基催化剂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(V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/TiO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催化剂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可用于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-SCR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，反应机理与催化剂表面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NH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的活性吸附位点有关。基于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Lewis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酸位点的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SCR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催化反应循环机理如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下图所示：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 defTabSz="266700" font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请写出脱除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NO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的总反应化学方程式为</a:t>
            </a:r>
            <a:r>
              <a:rPr lang="en-US" altLang="zh-CN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                                       </a:t>
            </a:r>
            <a:endParaRPr lang="en-US" altLang="zh-CN" sz="280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 defTabSz="266700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0" name="组合 9"/>
          <p:cNvGrpSpPr/>
          <p:nvPr>
            <p:custDataLst>
              <p:tags r:id="rId3"/>
            </p:custDataLst>
          </p:nvPr>
        </p:nvGrpSpPr>
        <p:grpSpPr>
          <a:xfrm>
            <a:off x="5770245" y="3530600"/>
            <a:ext cx="7616190" cy="831850"/>
            <a:chOff x="2652" y="7612"/>
            <a:chExt cx="11994" cy="1310"/>
          </a:xfrm>
        </p:grpSpPr>
        <p:sp>
          <p:nvSpPr>
            <p:cNvPr id="11" name="文本框 10"/>
            <p:cNvSpPr txBox="1"/>
            <p:nvPr>
              <p:custDataLst>
                <p:tags r:id="rId4"/>
              </p:custDataLst>
            </p:nvPr>
          </p:nvSpPr>
          <p:spPr>
            <a:xfrm>
              <a:off x="2652" y="8100"/>
              <a:ext cx="11994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4NH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+4NO+O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====4N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+6H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O</a:t>
              </a:r>
              <a:endPara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2" name="文本框 11"/>
            <p:cNvSpPr txBox="1"/>
            <p:nvPr>
              <p:custDataLst>
                <p:tags r:id="rId5"/>
              </p:custDataLst>
            </p:nvPr>
          </p:nvSpPr>
          <p:spPr>
            <a:xfrm>
              <a:off x="6528" y="7612"/>
              <a:ext cx="3923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V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O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5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/TiO</a:t>
              </a:r>
              <a:r>
                <a:rPr lang="en-US" altLang="zh-CN" sz="24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zh-CN" altLang="en-US" sz="24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4570" y="918845"/>
            <a:ext cx="10079355" cy="267525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l" defTabSz="2667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2024</a:t>
            </a:r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无锡期末）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ZnMnO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脱硫剂脱除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中的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ZnMnO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脱硫和再生的过程如图所示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部分产物已省略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，在脱硫过程中脱硫剂表面形成羟基，有利于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的脱除。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脱除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S(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包含步骤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Ⅰ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Ⅱ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Ⅲ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，需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350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℃)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的总化学方程式为</a:t>
            </a:r>
            <a:r>
              <a:rPr lang="en-US" altLang="zh-CN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         </a:t>
            </a:r>
            <a:endParaRPr lang="en-US" altLang="zh-CN" sz="2800" u="sng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 defTabSz="2667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题型二：反应机理</a:t>
            </a:r>
            <a:endParaRPr lang="zh-CN" altLang="en-US" sz="3200" dirty="0"/>
          </a:p>
        </p:txBody>
      </p:sp>
      <p:pic>
        <p:nvPicPr>
          <p:cNvPr id="8" name="图片 1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1534160" y="3205480"/>
            <a:ext cx="3685540" cy="3060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组合 8"/>
          <p:cNvGrpSpPr/>
          <p:nvPr/>
        </p:nvGrpSpPr>
        <p:grpSpPr>
          <a:xfrm>
            <a:off x="4534535" y="3339465"/>
            <a:ext cx="7795260" cy="1207135"/>
            <a:chOff x="7141" y="5259"/>
            <a:chExt cx="12276" cy="1901"/>
          </a:xfrm>
        </p:grpSpPr>
        <p:sp>
          <p:nvSpPr>
            <p:cNvPr id="6" name="文本框 5"/>
            <p:cNvSpPr txBox="1"/>
            <p:nvPr/>
          </p:nvSpPr>
          <p:spPr>
            <a:xfrm>
              <a:off x="7141" y="5660"/>
              <a:ext cx="12276" cy="1501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 marL="0" indent="0" algn="l" defTabSz="26670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S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＋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3O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＋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2ZnMnO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3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===2ZnO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＋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2MnSO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4</a:t>
              </a:r>
              <a:endPara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  <a:p>
              <a:pPr marL="0" indent="0" algn="l" defTabSz="26670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                                                 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＋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O</a:t>
              </a:r>
              <a:endPara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338" y="5259"/>
              <a:ext cx="2698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350 ℃</a:t>
              </a:r>
              <a:endPara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085850" y="218440"/>
            <a:ext cx="8898890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【模型建构】</a:t>
            </a:r>
            <a:endParaRPr lang="zh-CN" altLang="en-US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51560" y="1685925"/>
            <a:ext cx="1031113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609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850890" algn="l"/>
              </a:tabLst>
            </a:pP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(1) 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只进不出的物质</a:t>
            </a: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zh-CN" sz="2800" kern="100" dirty="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反应物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zh-CN" sz="2800" kern="1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609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850890" algn="l"/>
              </a:tabLst>
            </a:pP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(2) 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只出不进的物质</a:t>
            </a: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zh-CN" sz="2800" kern="100" dirty="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生成物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zh-CN" sz="2800" kern="1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609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850890" algn="l"/>
              </a:tabLst>
            </a:pP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(3) 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一般第一步消耗，后来又生成的物质</a:t>
            </a: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催化剂。</a:t>
            </a:r>
            <a:endParaRPr lang="zh-CN" altLang="zh-CN" sz="2800" kern="1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609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850890" algn="l"/>
              </a:tabLst>
            </a:pP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(4) 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先生成、后又消耗的物质</a:t>
            </a:r>
            <a:r>
              <a:rPr lang="en-US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zh-CN" altLang="zh-CN" sz="2800" kern="1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中间体。</a:t>
            </a:r>
            <a:endParaRPr lang="zh-CN" altLang="zh-CN" sz="2800" kern="1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60875" y="1010285"/>
            <a:ext cx="339471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3200" b="1" kern="1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  <a:sym typeface="+mn-ea"/>
              </a:rPr>
              <a:t>反应机理图分析</a:t>
            </a:r>
            <a:endParaRPr lang="zh-CN" altLang="zh-CN" sz="3200" b="1" kern="1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156970" y="218440"/>
            <a:ext cx="7671435" cy="452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lang="zh-CN" altLang="en-US" sz="2275" b="1" kern="0" dirty="0">
                <a:solidFill>
                  <a:srgbClr val="004F8A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3200" dirty="0"/>
              <a:t>题型三：工艺流程图</a:t>
            </a:r>
            <a:endParaRPr lang="zh-CN" altLang="en-US" sz="3200" dirty="0"/>
          </a:p>
        </p:txBody>
      </p:sp>
      <p:sp>
        <p:nvSpPr>
          <p:cNvPr id="2" name="文本框 1"/>
          <p:cNvSpPr txBox="1"/>
          <p:nvPr/>
        </p:nvSpPr>
        <p:spPr>
          <a:xfrm>
            <a:off x="1066165" y="880110"/>
            <a:ext cx="10130790" cy="95313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l" defTabSz="2667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、废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SCR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催化剂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TiO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WO</a:t>
            </a:r>
            <a:r>
              <a:rPr lang="en-US" altLang="zh-CN" sz="28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通过如下工艺流程可以回收其中的钛、钒、钨等。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19325" y="1833245"/>
            <a:ext cx="8275320" cy="2946400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1513205" y="4515485"/>
            <a:ext cx="6264275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WO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+2OH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== WO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2-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+H</a:t>
            </a:r>
            <a:r>
              <a:rPr lang="en-US" altLang="zh-CN" sz="2800" b="1" baseline="-25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O</a:t>
            </a:r>
            <a:endParaRPr lang="en-US" altLang="zh-CN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513205" y="5589905"/>
            <a:ext cx="8253095" cy="956310"/>
            <a:chOff x="10033" y="7115"/>
            <a:chExt cx="9797" cy="1506"/>
          </a:xfrm>
        </p:grpSpPr>
        <p:sp>
          <p:nvSpPr>
            <p:cNvPr id="36" name="文本框 35"/>
            <p:cNvSpPr txBox="1"/>
            <p:nvPr/>
          </p:nvSpPr>
          <p:spPr>
            <a:xfrm>
              <a:off x="10033" y="7573"/>
              <a:ext cx="9797" cy="1048"/>
            </a:xfrm>
            <a:prstGeom prst="rect">
              <a:avLst/>
            </a:prstGeom>
          </p:spPr>
          <p:txBody>
            <a:bodyPr wrap="square">
              <a:noAutofit/>
            </a:bodyPr>
            <a:p>
              <a:pPr marL="0" indent="0" algn="just" defTabSz="26670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）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2NH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4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VO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3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====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V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5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 + 2NH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↑+ 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O↑</a:t>
              </a:r>
              <a:endPara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3285" y="7115"/>
              <a:ext cx="163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煅烧</a:t>
              </a:r>
              <a:endPara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513205" y="4861560"/>
            <a:ext cx="8253730" cy="793750"/>
            <a:chOff x="3514" y="3882"/>
            <a:chExt cx="12998" cy="1250"/>
          </a:xfrm>
        </p:grpSpPr>
        <p:sp>
          <p:nvSpPr>
            <p:cNvPr id="8" name="文本框 7"/>
            <p:cNvSpPr txBox="1"/>
            <p:nvPr/>
          </p:nvSpPr>
          <p:spPr>
            <a:xfrm>
              <a:off x="3514" y="4310"/>
              <a:ext cx="1299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2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）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TiO</a:t>
              </a:r>
              <a:r>
                <a:rPr lang="en-US" altLang="zh-CN" sz="2800" b="1" baseline="30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2+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+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x-1</a:t>
              </a:r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）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O==TiO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·xH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O</a:t>
              </a:r>
              <a:r>
                <a:rPr lang="en-US" altLang="en-US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↓</a:t>
              </a:r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+2H</a:t>
              </a:r>
              <a:r>
                <a:rPr lang="en-US" altLang="zh-CN" sz="2800" b="1" baseline="300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+</a:t>
              </a:r>
              <a:endParaRPr lang="en-US" altLang="zh-CN" sz="2800" b="1" baseline="300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332" y="3882"/>
              <a:ext cx="84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Δ</a:t>
              </a:r>
              <a:endPara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7864475" y="451548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</a:rPr>
              <a:t>复分解反应</a:t>
            </a:r>
            <a:endParaRPr lang="zh-CN" altLang="en-US" sz="2800">
              <a:solidFill>
                <a:srgbClr val="1E08F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386570" y="5078095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</a:rPr>
              <a:t>水解反应</a:t>
            </a:r>
            <a:endParaRPr lang="zh-CN" altLang="en-US" sz="2800">
              <a:solidFill>
                <a:srgbClr val="1E08F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105265" y="5847080"/>
            <a:ext cx="4064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1E08F6"/>
                </a:solidFill>
                <a:latin typeface="微软雅黑" panose="020B0503020204020204" charset="-122"/>
                <a:ea typeface="微软雅黑" panose="020B0503020204020204" charset="-122"/>
              </a:rPr>
              <a:t>分解反应</a:t>
            </a:r>
            <a:endParaRPr lang="zh-CN" altLang="en-US" sz="2800">
              <a:solidFill>
                <a:srgbClr val="1E08F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31" grpId="0"/>
      <p:bldP spid="31" grpId="1"/>
    </p:bldLst>
  </p:timing>
</p:sld>
</file>

<file path=ppt/tags/tag1.xml><?xml version="1.0" encoding="utf-8"?>
<p:tagLst xmlns:p="http://schemas.openxmlformats.org/presentationml/2006/main">
  <p:tag name="AS_UNIQUEID" val="3080"/>
</p:tagLst>
</file>

<file path=ppt/tags/tag10.xml><?xml version="1.0" encoding="utf-8"?>
<p:tagLst xmlns:p="http://schemas.openxmlformats.org/presentationml/2006/main">
  <p:tag name="AS_UNIQUEID" val="1272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1.xml><?xml version="1.0" encoding="utf-8"?>
<p:tagLst xmlns:p="http://schemas.openxmlformats.org/presentationml/2006/main">
  <p:tag name="AS_UNIQUEID" val="1273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AS_UNIQUEID" val="1050"/>
  <p:tag name="KSO_WM_UNIT_TABLE_BEAUTIFY" val="smartTable{5ce4d5dc-73b7-472a-a482-f78225dd8887}"/>
  <p:tag name="TABLE_ENDDRAG_ORIGIN_RECT" val="848*305"/>
  <p:tag name="TABLE_ENDDRAG_RECT" val="55*171*848*305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AS_UNIQUEID" val="3081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2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3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4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5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6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7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8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29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.xml><?xml version="1.0" encoding="utf-8"?>
<p:tagLst xmlns:p="http://schemas.openxmlformats.org/presentationml/2006/main">
  <p:tag name="AS_UNIQUEID" val="2949"/>
</p:tagLst>
</file>

<file path=ppt/tags/tag30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1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2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3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4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5.xml><?xml version="1.0" encoding="utf-8"?>
<p:tagLst xmlns:p="http://schemas.openxmlformats.org/presentationml/2006/main">
  <p:tag name="KSO_WM_DIAGRAM_VIRTUALLY_FRAME" val="{&quot;height&quot;:338.4,&quot;left&quot;:15.125039370078742,&quot;top&quot;:137.35,&quot;width&quot;:640.75}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DIAGRAM_VIRTUALLY_FRAME" val="{&quot;height&quot;:355,&quot;left&quot;:26.9,&quot;top&quot;:178.7,&quot;width&quot;:940.9}"/>
</p:tagLst>
</file>

<file path=ppt/tags/tag39.xml><?xml version="1.0" encoding="utf-8"?>
<p:tagLst xmlns:p="http://schemas.openxmlformats.org/presentationml/2006/main">
  <p:tag name="KSO_WM_DIAGRAM_VIRTUALLY_FRAME" val="{&quot;height&quot;:355,&quot;left&quot;:26.9,&quot;top&quot;:178.7,&quot;width&quot;:940.9}"/>
</p:tagLst>
</file>

<file path=ppt/tags/tag4.xml><?xml version="1.0" encoding="utf-8"?>
<p:tagLst xmlns:p="http://schemas.openxmlformats.org/presentationml/2006/main">
  <p:tag name="AS_UNIQUEID" val="1266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40.xml><?xml version="1.0" encoding="utf-8"?>
<p:tagLst xmlns:p="http://schemas.openxmlformats.org/presentationml/2006/main">
  <p:tag name="KSO_WM_DIAGRAM_VIRTUALLY_FRAME" val="{&quot;height&quot;:355,&quot;left&quot;:26.9,&quot;top&quot;:178.7,&quot;width&quot;:940.9}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AS_UNIQUEID" val="1437"/>
</p:tagLst>
</file>

<file path=ppt/tags/tag49.xml><?xml version="1.0" encoding="utf-8"?>
<p:tagLst xmlns:p="http://schemas.openxmlformats.org/presentationml/2006/main">
  <p:tag name="AS_UNIQUEID" val="1439"/>
</p:tagLst>
</file>

<file path=ppt/tags/tag5.xml><?xml version="1.0" encoding="utf-8"?>
<p:tagLst xmlns:p="http://schemas.openxmlformats.org/presentationml/2006/main">
  <p:tag name="AS_UNIQUEID" val="1267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50.xml><?xml version="1.0" encoding="utf-8"?>
<p:tagLst xmlns:p="http://schemas.openxmlformats.org/presentationml/2006/main">
  <p:tag name="AS_UNIQUEID" val="1440"/>
</p:tagLst>
</file>

<file path=ppt/tags/tag51.xml><?xml version="1.0" encoding="utf-8"?>
<p:tagLst xmlns:p="http://schemas.openxmlformats.org/presentationml/2006/main">
  <p:tag name="AS_UNIQUEID" val="1441"/>
</p:tagLst>
</file>

<file path=ppt/tags/tag52.xml><?xml version="1.0" encoding="utf-8"?>
<p:tagLst xmlns:p="http://schemas.openxmlformats.org/presentationml/2006/main">
  <p:tag name="AS_UNIQUEID" val="1445"/>
</p:tagLst>
</file>

<file path=ppt/tags/tag53.xml><?xml version="1.0" encoding="utf-8"?>
<p:tagLst xmlns:p="http://schemas.openxmlformats.org/presentationml/2006/main">
  <p:tag name="AS_UNIQUEID" val="1446"/>
</p:tagLst>
</file>

<file path=ppt/tags/tag54.xml><?xml version="1.0" encoding="utf-8"?>
<p:tagLst xmlns:p="http://schemas.openxmlformats.org/presentationml/2006/main">
  <p:tag name="AS_UNIQUEID" val="1447"/>
  <p:tag name="KSO_WM_BEAUTIFY_FLAG" val=""/>
</p:tagLst>
</file>

<file path=ppt/tags/tag55.xml><?xml version="1.0" encoding="utf-8"?>
<p:tagLst xmlns:p="http://schemas.openxmlformats.org/presentationml/2006/main">
  <p:tag name="AS_UNIQUEID" val="1448"/>
  <p:tag name="KSO_WM_BEAUTIFY_FLAG" val=""/>
</p:tagLst>
</file>

<file path=ppt/tags/tag56.xml><?xml version="1.0" encoding="utf-8"?>
<p:tagLst xmlns:p="http://schemas.openxmlformats.org/presentationml/2006/main">
  <p:tag name="AS_UNIQUEID" val="1449"/>
</p:tagLst>
</file>

<file path=ppt/tags/tag57.xml><?xml version="1.0" encoding="utf-8"?>
<p:tagLst xmlns:p="http://schemas.openxmlformats.org/presentationml/2006/main">
  <p:tag name="AS_UNIQUEID" val="1450"/>
  <p:tag name="KSO_WM_BEAUTIFY_FLAG" val=""/>
</p:tagLst>
</file>

<file path=ppt/tags/tag58.xml><?xml version="1.0" encoding="utf-8"?>
<p:tagLst xmlns:p="http://schemas.openxmlformats.org/presentationml/2006/main">
  <p:tag name="AS_UNIQUEID" val="1451"/>
</p:tagLst>
</file>

<file path=ppt/tags/tag59.xml><?xml version="1.0" encoding="utf-8"?>
<p:tagLst xmlns:p="http://schemas.openxmlformats.org/presentationml/2006/main">
  <p:tag name="AS_UNIQUEID" val="1452"/>
  <p:tag name="KSO_WM_BEAUTIFY_FLAG" val=""/>
</p:tagLst>
</file>

<file path=ppt/tags/tag6.xml><?xml version="1.0" encoding="utf-8"?>
<p:tagLst xmlns:p="http://schemas.openxmlformats.org/presentationml/2006/main">
  <p:tag name="AS_UNIQUEID" val="1268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60.xml><?xml version="1.0" encoding="utf-8"?>
<p:tagLst xmlns:p="http://schemas.openxmlformats.org/presentationml/2006/main">
  <p:tag name="AS_UNIQUEID" val="1453"/>
  <p:tag name="KSO_WM_BEAUTIFY_FLAG" val=""/>
</p:tagLst>
</file>

<file path=ppt/tags/tag61.xml><?xml version="1.0" encoding="utf-8"?>
<p:tagLst xmlns:p="http://schemas.openxmlformats.org/presentationml/2006/main">
  <p:tag name="AS_UNIQUEID" val="1454"/>
  <p:tag name="KSO_WM_BEAUTIFY_FLAG" val=""/>
</p:tagLst>
</file>

<file path=ppt/tags/tag62.xml><?xml version="1.0" encoding="utf-8"?>
<p:tagLst xmlns:p="http://schemas.openxmlformats.org/presentationml/2006/main">
  <p:tag name="AS_UNIQUEID" val="1455"/>
  <p:tag name="KSO_WM_BEAUTIFY_FLAG" val=""/>
</p:tagLst>
</file>

<file path=ppt/tags/tag63.xml><?xml version="1.0" encoding="utf-8"?>
<p:tagLst xmlns:p="http://schemas.openxmlformats.org/presentationml/2006/main">
  <p:tag name="AS_UNIQUEID" val="1456"/>
  <p:tag name="KSO_WM_BEAUTIFY_FLAG" val=""/>
</p:tagLst>
</file>

<file path=ppt/tags/tag64.xml><?xml version="1.0" encoding="utf-8"?>
<p:tagLst xmlns:p="http://schemas.openxmlformats.org/presentationml/2006/main">
  <p:tag name="AS_UNIQUEID" val="1457"/>
  <p:tag name="KSO_WM_BEAUTIFY_FLAG" val=""/>
</p:tagLst>
</file>

<file path=ppt/tags/tag65.xml><?xml version="1.0" encoding="utf-8"?>
<p:tagLst xmlns:p="http://schemas.openxmlformats.org/presentationml/2006/main">
  <p:tag name="AS_UNIQUEID" val="1458"/>
  <p:tag name="KSO_WM_BEAUTIFY_FLAG" val=""/>
</p:tagLst>
</file>

<file path=ppt/tags/tag66.xml><?xml version="1.0" encoding="utf-8"?>
<p:tagLst xmlns:p="http://schemas.openxmlformats.org/presentationml/2006/main">
  <p:tag name="AS_UNIQUEID" val="1459"/>
  <p:tag name="KSO_WM_BEAUTIFY_FLAG" val=""/>
</p:tagLst>
</file>

<file path=ppt/tags/tag67.xml><?xml version="1.0" encoding="utf-8"?>
<p:tagLst xmlns:p="http://schemas.openxmlformats.org/presentationml/2006/main">
  <p:tag name="AS_UNIQUEID" val="1460"/>
  <p:tag name="KSO_WM_BEAUTIFY_FLAG" val=""/>
</p:tagLst>
</file>

<file path=ppt/tags/tag68.xml><?xml version="1.0" encoding="utf-8"?>
<p:tagLst xmlns:p="http://schemas.openxmlformats.org/presentationml/2006/main">
  <p:tag name="AS_UNIQUEID" val="1461"/>
  <p:tag name="KSO_WM_BEAUTIFY_FLAG" val=""/>
</p:tagLst>
</file>

<file path=ppt/tags/tag69.xml><?xml version="1.0" encoding="utf-8"?>
<p:tagLst xmlns:p="http://schemas.openxmlformats.org/presentationml/2006/main">
  <p:tag name="AS_UNIQUEID" val="1462"/>
  <p:tag name="KSO_WM_BEAUTIFY_FLAG" val=""/>
</p:tagLst>
</file>

<file path=ppt/tags/tag7.xml><?xml version="1.0" encoding="utf-8"?>
<p:tagLst xmlns:p="http://schemas.openxmlformats.org/presentationml/2006/main">
  <p:tag name="AS_UNIQUEID" val="1269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70.xml><?xml version="1.0" encoding="utf-8"?>
<p:tagLst xmlns:p="http://schemas.openxmlformats.org/presentationml/2006/main">
  <p:tag name="AS_UNIQUEID" val="1463"/>
  <p:tag name="KSO_WM_BEAUTIFY_FLAG" val=""/>
</p:tagLst>
</file>

<file path=ppt/tags/tag71.xml><?xml version="1.0" encoding="utf-8"?>
<p:tagLst xmlns:p="http://schemas.openxmlformats.org/presentationml/2006/main">
  <p:tag name="AS_UNIQUEID" val="1466"/>
  <p:tag name="KSO_WM_BEAUTIFY_FLAG" val=""/>
</p:tagLst>
</file>

<file path=ppt/tags/tag72.xml><?xml version="1.0" encoding="utf-8"?>
<p:tagLst xmlns:p="http://schemas.openxmlformats.org/presentationml/2006/main">
  <p:tag name="AS_UNIQUEID" val="1467"/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COMMONDATA" val="eyJoZGlkIjoiN2YzNjBkOTgyNWQ1YTMxYzM3MzMwNWFiODNmOWIzYWMifQ=="/>
  <p:tag name="KSO_WPP_MARK_KEY" val="2f8fad85-150e-4b50-82ee-5bf2c3da28fb"/>
</p:tagLst>
</file>

<file path=ppt/tags/tag8.xml><?xml version="1.0" encoding="utf-8"?>
<p:tagLst xmlns:p="http://schemas.openxmlformats.org/presentationml/2006/main">
  <p:tag name="AS_UNIQUEID" val="1270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9.xml><?xml version="1.0" encoding="utf-8"?>
<p:tagLst xmlns:p="http://schemas.openxmlformats.org/presentationml/2006/main">
  <p:tag name="AS_UNIQUEID" val="1271"/>
  <p:tag name="KSO_WM_BEAUTIFY_FLAG" val="#wm#"/>
  <p:tag name="KSO_WM_SLIDE_BACKGROUND_TYPE" val="general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heme/theme1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2241</Words>
  <Application>WPS 演示</Application>
  <PresentationFormat>宽屏</PresentationFormat>
  <Paragraphs>200</Paragraphs>
  <Slides>14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3" baseType="lpstr">
      <vt:lpstr>Arial</vt:lpstr>
      <vt:lpstr>宋体</vt:lpstr>
      <vt:lpstr>Wingdings</vt:lpstr>
      <vt:lpstr>Calibri</vt:lpstr>
      <vt:lpstr>微软雅黑</vt:lpstr>
      <vt:lpstr>Calibri</vt:lpstr>
      <vt:lpstr>Times New Roman</vt:lpstr>
      <vt:lpstr>Arial Unicode MS</vt:lpstr>
      <vt:lpstr>黑体</vt:lpstr>
      <vt:lpstr>Times New Roman</vt:lpstr>
      <vt:lpstr>Courier New</vt:lpstr>
      <vt:lpstr>Calibri Light</vt:lpstr>
      <vt:lpstr>方正书宋_GBK</vt:lpstr>
      <vt:lpstr>楷体</vt:lpstr>
      <vt:lpstr>Arial</vt:lpstr>
      <vt:lpstr>MS Mincho</vt:lpstr>
      <vt:lpstr>Directive Four</vt:lpstr>
      <vt:lpstr>PingFangSC-Regular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莎sha</cp:lastModifiedBy>
  <cp:revision>233</cp:revision>
  <dcterms:created xsi:type="dcterms:W3CDTF">2019-06-19T02:08:00Z</dcterms:created>
  <dcterms:modified xsi:type="dcterms:W3CDTF">2025-03-02T03:30:52Z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65335D9B305F4D4389DC139FEA696940_13</vt:lpwstr>
  </property>
</Properties>
</file>