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99" r:id="rId2"/>
    <p:sldId id="628" r:id="rId3"/>
    <p:sldId id="630" r:id="rId4"/>
    <p:sldId id="632" r:id="rId5"/>
    <p:sldId id="640" r:id="rId6"/>
    <p:sldId id="641" r:id="rId7"/>
    <p:sldId id="646" r:id="rId8"/>
    <p:sldId id="650" r:id="rId9"/>
    <p:sldId id="657" r:id="rId10"/>
    <p:sldId id="662" r:id="rId11"/>
    <p:sldId id="668" r:id="rId12"/>
    <p:sldId id="669" r:id="rId13"/>
    <p:sldId id="691" r:id="rId14"/>
    <p:sldId id="671" r:id="rId15"/>
    <p:sldId id="675" r:id="rId16"/>
    <p:sldId id="676" r:id="rId17"/>
    <p:sldId id="678" r:id="rId18"/>
    <p:sldId id="681" r:id="rId19"/>
    <p:sldId id="682" r:id="rId20"/>
    <p:sldId id="683" r:id="rId21"/>
    <p:sldId id="684" r:id="rId22"/>
    <p:sldId id="685" r:id="rId23"/>
    <p:sldId id="686" r:id="rId24"/>
    <p:sldId id="687" r:id="rId25"/>
    <p:sldId id="688" r:id="rId26"/>
    <p:sldId id="689" r:id="rId27"/>
    <p:sldId id="693" r:id="rId28"/>
  </p:sldIdLst>
  <p:sldSz cx="11522075" cy="6480175"/>
  <p:notesSz cx="6858000" cy="9144000"/>
  <p:custDataLst>
    <p:tags r:id="rId29"/>
  </p:custDataLst>
  <p:defaultTextStyle>
    <a:defPPr>
      <a:defRPr lang="zh-CN"/>
    </a:defPPr>
    <a:lvl1pPr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auto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0"/>
    <a:srgbClr val="A50021"/>
    <a:srgbClr val="3399FF"/>
    <a:srgbClr val="CC0000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0" y="744"/>
      </p:cViewPr>
      <p:guideLst>
        <p:guide orient="horz" pos="680"/>
        <p:guide pos="3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44018" cy="14401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7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15.xml"/><Relationship Id="rId4" Type="http://schemas.openxmlformats.org/officeDocument/2006/relationships/slide" Target="../slides/slide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36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通用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769938" y="6097588"/>
            <a:ext cx="1177925" cy="246062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  <a:effectLst>
            <a:outerShdw dist="50800" dir="5400000" algn="ctr" rotWithShape="0">
              <a:schemeClr val="bg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  <a:t>第</a:t>
            </a:r>
            <a:fld id="{FC856F63-F1C1-4522-BC35-1638299F85C0}" type="slidenum"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  <a:t>‹#›</a:t>
            </a:fld>
            <a:r>
              <a:rPr lang="zh-CN" altLang="en-US" sz="1200" b="1">
                <a:solidFill>
                  <a:srgbClr val="000000"/>
                </a:solidFill>
                <a:latin typeface="Times New Roman" panose="02020603050405020304" pitchFamily="18" charset="0"/>
                <a:ea typeface="方正楷体_GBK" panose="03000509000000000000" pitchFamily="65" charset="-122"/>
              </a:rPr>
              <a:t>页</a:t>
            </a:r>
          </a:p>
        </p:txBody>
      </p:sp>
      <p:sp>
        <p:nvSpPr>
          <p:cNvPr id="18" name="Text Box 122" descr="{&quot;rangeId&quot;:0,&quot;isTitleShape&quot;:true}"/>
          <p:cNvSpPr txBox="1">
            <a:spLocks noChangeArrowheads="1"/>
          </p:cNvSpPr>
          <p:nvPr userDrawn="1"/>
        </p:nvSpPr>
        <p:spPr bwMode="auto">
          <a:xfrm>
            <a:off x="3889375" y="161510"/>
            <a:ext cx="750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微课时24　走向整体的世界</a:t>
            </a:r>
            <a:endParaRPr lang="zh-CN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AutoShape 26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4170489" y="6061075"/>
            <a:ext cx="1171575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新课程要求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AutoShape 27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5604319" y="6063298"/>
            <a:ext cx="1171575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一维过关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AutoShape 26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7038149" y="6069966"/>
            <a:ext cx="1171575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二维过关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AutoShape 27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8471979" y="6072188"/>
            <a:ext cx="1171575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三维过关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AutoShape 25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736659" y="6065521"/>
            <a:ext cx="1171575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时空坐标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AutoShape 27">
            <a:hlinkClick r:id="rId7" action="ppaction://hlinksldjump"/>
            <a:extLst>
              <a:ext uri="{FF2B5EF4-FFF2-40B4-BE49-F238E27FC236}">
                <a16:creationId xmlns:a16="http://schemas.microsoft.com/office/drawing/2014/main" id="{48180315-289F-ABE4-4BDB-10D0C3D999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05809" y="6067744"/>
            <a:ext cx="1171575" cy="360362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>
                <a:latin typeface="黑体" panose="02010609060101010101" pitchFamily="49" charset="-122"/>
                <a:ea typeface="黑体" panose="02010609060101010101" pitchFamily="49" charset="-122"/>
              </a:rPr>
              <a:t>四维过关</a:t>
            </a:r>
            <a:endParaRPr lang="zh-CN" altLang="en-US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ircle/>
  </p:transition>
  <p:extLst mod="1"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pos="36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0" y="0"/>
            <a:ext cx="11522075" cy="719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3" name="Picture 12" descr="图片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588"/>
            <a:ext cx="1152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6"/>
          <p:cNvSpPr txBox="1">
            <a:spLocks noChangeArrowheads="1"/>
          </p:cNvSpPr>
          <p:nvPr userDrawn="1"/>
        </p:nvSpPr>
        <p:spPr bwMode="auto">
          <a:xfrm>
            <a:off x="73025" y="179388"/>
            <a:ext cx="4196983" cy="430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200" dirty="0">
                <a:solidFill>
                  <a:srgbClr val="CC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学测合格性考试   考点直击  历史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YTSlide_2_0_1.6_3_1.6_2.2__0_1_0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2" name="AutoShape 4"/>
          <p:cNvSpPr>
            <a:spLocks noChangeArrowheads="1"/>
          </p:cNvSpPr>
          <p:nvPr/>
        </p:nvSpPr>
        <p:spPr bwMode="auto">
          <a:xfrm>
            <a:off x="1163638" y="2255175"/>
            <a:ext cx="9118600" cy="1584134"/>
          </a:xfrm>
          <a:prstGeom prst="roundRect">
            <a:avLst>
              <a:gd name="adj" fmla="val 16667"/>
            </a:avLst>
          </a:prstGeom>
          <a:solidFill>
            <a:schemeClr val="accent1">
              <a:alpha val="76862"/>
            </a:schemeClr>
          </a:solidFill>
          <a:ln w="38100">
            <a:solidFill>
              <a:schemeClr val="accent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中外历史纲要（下）</a:t>
            </a:r>
            <a:endParaRPr lang="en-US" altLang="zh-CN" sz="2800" b="1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n-US" altLang="zh-CN" sz="2800" b="1" dirty="0">
              <a:solidFill>
                <a:srgbClr val="000000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78213" name="Line 5"/>
          <p:cNvSpPr>
            <a:spLocks noChangeShapeType="1"/>
          </p:cNvSpPr>
          <p:nvPr/>
        </p:nvSpPr>
        <p:spPr bwMode="auto">
          <a:xfrm>
            <a:off x="1163638" y="2951163"/>
            <a:ext cx="9074150" cy="0"/>
          </a:xfrm>
          <a:prstGeom prst="line">
            <a:avLst/>
          </a:prstGeom>
          <a:noFill/>
          <a:ln w="28575">
            <a:solidFill>
              <a:srgbClr val="66669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36756" y="2955818"/>
            <a:ext cx="6768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latinLnBrk="0" hangingPunct="0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微专题十三　走向整体的世界</a:t>
            </a:r>
          </a:p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微课时24　走向整体的世界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3" name="yt_shape_12993"/>
          <p:cNvSpPr txBox="1"/>
          <p:nvPr/>
        </p:nvSpPr>
        <p:spPr>
          <a:xfrm>
            <a:off x="576000" y="1080000"/>
            <a:ext cx="6232475" cy="2349041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主要表现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形成了罪恶的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三角贸易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”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形成以澳门为主要中转站的海上贸易网络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③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西班牙经营的横跨太平洋的贸易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④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围绕白银输入中国的贸易网络形成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8" name="yt_shape_12998"/>
          <p:cNvSpPr txBox="1"/>
          <p:nvPr/>
        </p:nvSpPr>
        <p:spPr>
          <a:xfrm>
            <a:off x="576127" y="1080000"/>
            <a:ext cx="10750991" cy="42530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早期殖民扩张</a:t>
            </a:r>
          </a:p>
          <a:p>
            <a:pPr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概况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葡萄牙和西班牙的早期殖民扩张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世纪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葡萄牙将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变成殖民地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并在非洲沿岸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印度果阿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2_d0055,isEnd"/>
              </a:rPr>
              <a:t>马六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甲和中国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等地建立了几十个殖民据点和商站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西班牙的殖民侵略以美洲为主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除巴西以外的中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0_b3251,isEnd"/>
              </a:rPr>
              <a:t>南美洲广大地区以及亚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洲的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逐渐沦为西班牙的殖民地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荷兰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英国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法国的殖民扩张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17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世纪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荷兰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英国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法国也在亚洲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6c79e,isEnd"/>
              </a:rPr>
              <a:t>非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洲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北美洲建立了多个</a:t>
            </a:r>
            <a:r>
              <a:rPr sz="2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9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2811936-C049-0077-A423-ACED1267B4F6}"/>
              </a:ext>
            </a:extLst>
          </p:cNvPr>
          <p:cNvSpPr txBox="1"/>
          <p:nvPr/>
        </p:nvSpPr>
        <p:spPr>
          <a:xfrm>
            <a:off x="3592854" y="2434258"/>
            <a:ext cx="789685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巴西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07A8807-64E2-AA98-2118-1F583447B8C3}"/>
              </a:ext>
            </a:extLst>
          </p:cNvPr>
          <p:cNvSpPr txBox="1"/>
          <p:nvPr/>
        </p:nvSpPr>
        <p:spPr>
          <a:xfrm>
            <a:off x="2010116" y="2909746"/>
            <a:ext cx="7896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澳门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EA90EAC-E77D-1C2D-1396-D558B1E187C8}"/>
              </a:ext>
            </a:extLst>
          </p:cNvPr>
          <p:cNvSpPr txBox="1"/>
          <p:nvPr/>
        </p:nvSpPr>
        <p:spPr>
          <a:xfrm>
            <a:off x="1400516" y="3860722"/>
            <a:ext cx="10944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菲律宾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CC777D3-991B-F81B-33EC-2B93E4DBFE3C}"/>
              </a:ext>
            </a:extLst>
          </p:cNvPr>
          <p:cNvSpPr txBox="1"/>
          <p:nvPr/>
        </p:nvSpPr>
        <p:spPr>
          <a:xfrm>
            <a:off x="3838916" y="4811698"/>
            <a:ext cx="1094487" cy="50166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殖民地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" name="yt_shape_13004"/>
          <p:cNvSpPr txBox="1"/>
          <p:nvPr/>
        </p:nvSpPr>
        <p:spPr>
          <a:xfrm>
            <a:off x="576127" y="1080000"/>
            <a:ext cx="10750991" cy="3309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影响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消极影响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野蛮残酷的殖民扩张中断了美洲和非洲原有的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进程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3_11af5,isEnd"/>
              </a:rPr>
              <a:t>打破了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原本相对平衡的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格局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给当地人民带来了巨大灾难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印第安人被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大量屠杀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他们的文明遭到毁灭性打击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很多非洲人在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中成为奴隶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亚洲的</a:t>
            </a:r>
            <a:r>
              <a:rPr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也受到冲击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BDA6B71-7273-7B30-1A80-3BDF33FB2767}"/>
              </a:ext>
            </a:extLst>
          </p:cNvPr>
          <p:cNvSpPr txBox="1"/>
          <p:nvPr/>
        </p:nvSpPr>
        <p:spPr>
          <a:xfrm>
            <a:off x="7250454" y="1958770"/>
            <a:ext cx="13992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社会发展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9B16DB6-31EA-1831-11EA-4A20355AA25A}"/>
              </a:ext>
            </a:extLst>
          </p:cNvPr>
          <p:cNvSpPr txBox="1"/>
          <p:nvPr/>
        </p:nvSpPr>
        <p:spPr>
          <a:xfrm>
            <a:off x="2924516" y="2434258"/>
            <a:ext cx="13992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多元文明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5FA25A-2BCF-C73C-7747-AC1E37DEAEE6}"/>
              </a:ext>
            </a:extLst>
          </p:cNvPr>
          <p:cNvSpPr txBox="1"/>
          <p:nvPr/>
        </p:nvSpPr>
        <p:spPr>
          <a:xfrm>
            <a:off x="2695916" y="2909746"/>
            <a:ext cx="10944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殖民者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02DA6D-863E-953F-84BA-6BC7162A146F}"/>
              </a:ext>
            </a:extLst>
          </p:cNvPr>
          <p:cNvSpPr txBox="1"/>
          <p:nvPr/>
        </p:nvSpPr>
        <p:spPr>
          <a:xfrm>
            <a:off x="2983254" y="3385234"/>
            <a:ext cx="13992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三角贸易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06840C-6819-D191-BF45-CCE7338C73BB}"/>
              </a:ext>
            </a:extLst>
          </p:cNvPr>
          <p:cNvSpPr txBox="1"/>
          <p:nvPr/>
        </p:nvSpPr>
        <p:spPr>
          <a:xfrm>
            <a:off x="2086316" y="3860722"/>
            <a:ext cx="1399287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古老帝国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0" name="yt_shape_13010"/>
          <p:cNvSpPr txBox="1"/>
          <p:nvPr/>
        </p:nvSpPr>
        <p:spPr>
          <a:xfrm>
            <a:off x="576127" y="1080000"/>
            <a:ext cx="10750991" cy="37729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②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积极影响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随着海外市场的不断开拓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欧洲出现了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和价格革命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欧洲的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发生了重大变化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贸易中心逐渐从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6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转移到大西洋沿岸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欧洲封建领主经济地位下降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     </a:t>
            </a:r>
            <a:r>
              <a:rPr sz="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实力上升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6_aca14,isEnd"/>
              </a:rPr>
              <a:t>资本主义加速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发展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封建制度濒于解体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e</a:t>
            </a:r>
            <a:r>
              <a:rPr lang="en-US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欧洲从殖民掠夺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商业贸易和奴隶贸易中获得的财富最终转化为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</a:t>
            </a:r>
            <a:r>
              <a:rPr sz="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 dirty="0" smtClean="0">
                <a:latin typeface="Times New Roman"/>
              </a:rPr>
              <a:t>⁠</a:t>
            </a:r>
            <a:r>
              <a:rPr sz="20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</a:t>
            </a:r>
            <a:r>
              <a:rPr sz="1100" u="sng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dirty="0" smtClean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endParaRPr lang="en-US" altLang="zh-CN" sz="2400" b="0" i="0" u="none" dirty="0" smtClean="0">
              <a:solidFill>
                <a:srgbClr val="000000"/>
              </a:solidFill>
              <a:effectLst/>
              <a:latin typeface="宋体" pitchFamily="24"/>
              <a:ea typeface="宋体" pitchFamily="24"/>
            </a:endParaRPr>
          </a:p>
          <a:p>
            <a:pPr eaLnBrk="1" latinLnBrk="0" hangingPunct="0">
              <a:lnSpc>
                <a:spcPct val="129999"/>
              </a:lnSpc>
            </a:pPr>
            <a:r>
              <a:rPr lang="zh-CN" altLang="zh-CN" sz="2400" b="0" i="0" u="none" dirty="0" smtClean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推动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了欧洲资本主义的发展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人类社会开始进入</a:t>
            </a:r>
            <a:r>
              <a:rPr sz="21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9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的时代</a:t>
            </a:r>
            <a:r>
              <a:rPr lang="zh-CN" altLang="zh-CN" sz="2400" b="0" i="0" u="none" dirty="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275221-4BB0-9DC9-508B-1AFC77B4D3C3}"/>
              </a:ext>
            </a:extLst>
          </p:cNvPr>
          <p:cNvSpPr txBox="1"/>
          <p:nvPr/>
        </p:nvSpPr>
        <p:spPr>
          <a:xfrm>
            <a:off x="6336054" y="1483282"/>
            <a:ext cx="13992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商业革命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C3203E7-535C-35F6-7DED-20438180F4F3}"/>
              </a:ext>
            </a:extLst>
          </p:cNvPr>
          <p:cNvSpPr txBox="1"/>
          <p:nvPr/>
        </p:nvSpPr>
        <p:spPr>
          <a:xfrm>
            <a:off x="2086316" y="1958770"/>
            <a:ext cx="13992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商业格局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1A66AE-586F-FCC4-CC5D-5BFDA7FB94E4}"/>
              </a:ext>
            </a:extLst>
          </p:cNvPr>
          <p:cNvSpPr txBox="1"/>
          <p:nvPr/>
        </p:nvSpPr>
        <p:spPr>
          <a:xfrm>
            <a:off x="3288054" y="2434258"/>
            <a:ext cx="10944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地中海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DF4EEB-04E1-9FF9-B0F9-9E33E45C8A02}"/>
              </a:ext>
            </a:extLst>
          </p:cNvPr>
          <p:cNvSpPr txBox="1"/>
          <p:nvPr/>
        </p:nvSpPr>
        <p:spPr>
          <a:xfrm>
            <a:off x="5134316" y="2909746"/>
            <a:ext cx="20088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商业资产阶级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1ED3CC1-F5E3-CDC9-11FB-BA62D77CE625}"/>
              </a:ext>
            </a:extLst>
          </p:cNvPr>
          <p:cNvSpPr txBox="1"/>
          <p:nvPr/>
        </p:nvSpPr>
        <p:spPr>
          <a:xfrm>
            <a:off x="9688853" y="3860722"/>
            <a:ext cx="82477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  <a:sym typeface="_⨹_1_24331"/>
              </a:rPr>
              <a:t>资</a:t>
            </a:r>
            <a:r>
              <a:rPr lang="zh-CN" altLang="zh-CN" sz="240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</a:rPr>
              <a:t>本</a:t>
            </a:r>
            <a:r>
              <a:rPr kumimoji="0" lang="zh-CN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/>
            </a:r>
            <a:br>
              <a:rPr kumimoji="0" lang="zh-CN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BCB2496-C8B8-BE59-1A68-2B624E05DC49}"/>
              </a:ext>
            </a:extLst>
          </p:cNvPr>
          <p:cNvSpPr txBox="1"/>
          <p:nvPr/>
        </p:nvSpPr>
        <p:spPr>
          <a:xfrm>
            <a:off x="7201217" y="4313061"/>
            <a:ext cx="1094487" cy="50166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大变革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E3F2BCD2-ECEC-CEF9-9EA1-314DF81D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108000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B28CB9AC-BDBF-3F48-72B6-777E66F2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814" y="1239061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二维过关——过易错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018" name="yt_shape_13018"/>
          <p:cNvSpPr txBox="1"/>
          <p:nvPr/>
        </p:nvSpPr>
        <p:spPr>
          <a:xfrm>
            <a:off x="576127" y="1917380"/>
            <a:ext cx="10370075" cy="13722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易错提醒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新航路开辟的根本原因不是欧洲人对黄金的狂热追求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4_656ae"/>
              </a:rPr>
              <a:t>而是生产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力发展的必然结果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25_6d7ff"/>
              </a:rPr>
              <a:t>欧洲人对黄金的狂热追求本质上反映了资本原始积累的需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即资本主义萌芽的发展对原始积累的需求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13019" name="yt_shape_13019"/>
          <p:cNvSpPr txBox="1"/>
          <p:nvPr/>
        </p:nvSpPr>
        <p:spPr>
          <a:xfrm>
            <a:off x="576127" y="3289679"/>
            <a:ext cx="10750991" cy="892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易错提醒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新航路的开辟并不是人类各地区文明交流的开端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在此之前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6b209"/>
              </a:rPr>
              <a:t>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地之间就有交流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如丝绸之路等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E3F2BCD2-ECEC-CEF9-9EA1-314DF81D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108000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B28CB9AC-BDBF-3F48-72B6-777E66F2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814" y="1239061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三维过关——过典题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022" name="yt_shape_13022"/>
          <p:cNvSpPr txBox="1"/>
          <p:nvPr/>
        </p:nvSpPr>
        <p:spPr>
          <a:xfrm>
            <a:off x="576127" y="1968168"/>
            <a:ext cx="10750991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例题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江苏合格考真题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世纪以后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欧洲市场出现烟草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3_4341b"/>
              </a:rPr>
              <a:t>可可等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新商品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原来少见的食糖和大米逐渐成为大宗输入商品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9_3c4b4"/>
              </a:rPr>
              <a:t>香料等传统商品的交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易量更是成倍上升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这些经济现象出现的主要原因是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3023" name="yt_table_13023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430003"/>
              </p:ext>
            </p:extLst>
          </p:nvPr>
        </p:nvGraphicFramePr>
        <p:xfrm>
          <a:off x="576056" y="3407734"/>
          <a:ext cx="6961506" cy="950976"/>
        </p:xfrm>
        <a:graphic>
          <a:graphicData uri="http://schemas.openxmlformats.org/drawingml/2006/table">
            <a:tbl>
              <a:tblPr/>
              <a:tblGrid>
                <a:gridCol w="3794443">
                  <a:extLst>
                    <a:ext uri="{9D8B030D-6E8A-4147-A177-3AD203B41FA5}">
                      <a16:colId xmlns:a16="http://schemas.microsoft.com/office/drawing/2014/main" val="10914"/>
                    </a:ext>
                  </a:extLst>
                </a:gridCol>
                <a:gridCol w="3167063">
                  <a:extLst>
                    <a:ext uri="{9D8B030D-6E8A-4147-A177-3AD203B41FA5}">
                      <a16:colId xmlns:a16="http://schemas.microsoft.com/office/drawing/2014/main" val="10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庄园经济发展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光荣革命的发生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新航路的开辟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封建城市的兴起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8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3121B275-D792-A66F-7DC4-652F9589C175}"/>
              </a:ext>
            </a:extLst>
          </p:cNvPr>
          <p:cNvSpPr txBox="1"/>
          <p:nvPr/>
        </p:nvSpPr>
        <p:spPr>
          <a:xfrm>
            <a:off x="8106115" y="2872338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5" name="yt_shape_13025"/>
          <p:cNvSpPr txBox="1"/>
          <p:nvPr/>
        </p:nvSpPr>
        <p:spPr>
          <a:xfrm>
            <a:off x="576127" y="1080000"/>
            <a:ext cx="10750991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例题</a:t>
            </a:r>
            <a:r>
              <a:rPr lang="en-US" altLang="zh-CN" sz="2400" b="1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江苏合格考真题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葡萄牙的亨利王子热衷航海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于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3_90c54"/>
              </a:rPr>
              <a:t>世纪早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期创办水手学校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用来培养优秀的水手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并把他们一批批送到海上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4_6bd07"/>
              </a:rPr>
              <a:t>每批海员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的任务就是向南多推进一段距离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材料可以说明新航路开辟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3026" name="yt_table_13026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47167"/>
              </p:ext>
            </p:extLst>
          </p:nvPr>
        </p:nvGraphicFramePr>
        <p:xfrm>
          <a:off x="576056" y="2519566"/>
          <a:ext cx="8790306" cy="950976"/>
        </p:xfrm>
        <a:graphic>
          <a:graphicData uri="http://schemas.openxmlformats.org/drawingml/2006/table">
            <a:tbl>
              <a:tblPr/>
              <a:tblGrid>
                <a:gridCol w="4708843">
                  <a:extLst>
                    <a:ext uri="{9D8B030D-6E8A-4147-A177-3AD203B41FA5}">
                      <a16:colId xmlns:a16="http://schemas.microsoft.com/office/drawing/2014/main" val="10916"/>
                    </a:ext>
                  </a:extLst>
                </a:gridCol>
                <a:gridCol w="4081463">
                  <a:extLst>
                    <a:ext uri="{9D8B030D-6E8A-4147-A177-3AD203B41FA5}">
                      <a16:colId xmlns:a16="http://schemas.microsoft.com/office/drawing/2014/main" val="10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源于商品经济的发展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满足了寻求财富的欲望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得到王室成员的支持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达成了传播宗教的目的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0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C0A28402-FB98-3BF7-F1D8-6337F62F15CD}"/>
              </a:ext>
            </a:extLst>
          </p:cNvPr>
          <p:cNvSpPr txBox="1"/>
          <p:nvPr/>
        </p:nvSpPr>
        <p:spPr>
          <a:xfrm>
            <a:off x="9020515" y="1984170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E3F2BCD2-ECEC-CEF9-9EA1-314DF81D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928825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B28CB9AC-BDBF-3F48-72B6-777E66F2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814" y="1087886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四维过关——合格测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030" name="yt_shape_13030"/>
          <p:cNvSpPr txBox="1"/>
          <p:nvPr/>
        </p:nvSpPr>
        <p:spPr>
          <a:xfrm>
            <a:off x="576127" y="1816993"/>
            <a:ext cx="10370075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宿迁中学合格考模拟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人类曾生活在彼此隔绝的地区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4_6ad36"/>
              </a:rPr>
              <a:t>后来世界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逐步连成一体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在此过程中起决定性作用的因素是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3031" name="yt_table_13031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023091"/>
              </p:ext>
            </p:extLst>
          </p:nvPr>
        </p:nvGraphicFramePr>
        <p:xfrm>
          <a:off x="576056" y="2776428"/>
          <a:ext cx="9077643" cy="950976"/>
        </p:xfrm>
        <a:graphic>
          <a:graphicData uri="http://schemas.openxmlformats.org/drawingml/2006/table">
            <a:tbl>
              <a:tblPr/>
              <a:tblGrid>
                <a:gridCol w="5300980">
                  <a:extLst>
                    <a:ext uri="{9D8B030D-6E8A-4147-A177-3AD203B41FA5}">
                      <a16:colId xmlns:a16="http://schemas.microsoft.com/office/drawing/2014/main" val="10918"/>
                    </a:ext>
                  </a:extLst>
                </a:gridCol>
                <a:gridCol w="3776663">
                  <a:extLst>
                    <a:ext uri="{9D8B030D-6E8A-4147-A177-3AD203B41FA5}">
                      <a16:colId xmlns:a16="http://schemas.microsoft.com/office/drawing/2014/main" val="10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地理知识的积累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航海技术的进步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勇于探险的航海家的贡献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资本主义萌芽的出现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2"/>
                  </a:ext>
                </a:extLst>
              </a:tr>
            </a:tbl>
          </a:graphicData>
        </a:graphic>
      </p:graphicFrame>
      <p:sp>
        <p:nvSpPr>
          <p:cNvPr id="13033" name="yt_shape_13033"/>
          <p:cNvSpPr txBox="1"/>
          <p:nvPr/>
        </p:nvSpPr>
        <p:spPr>
          <a:xfrm>
            <a:off x="576127" y="3777982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江苏合格考模拟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新航路的开辟使世界逐步从分散走向整体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9457e"/>
              </a:rPr>
              <a:t>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早开辟新航路的两个国家是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3034" name="yt_table_13034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66383"/>
              </p:ext>
            </p:extLst>
          </p:nvPr>
        </p:nvGraphicFramePr>
        <p:xfrm>
          <a:off x="576056" y="4737417"/>
          <a:ext cx="8163243" cy="950976"/>
        </p:xfrm>
        <a:graphic>
          <a:graphicData uri="http://schemas.openxmlformats.org/drawingml/2006/table">
            <a:tbl>
              <a:tblPr/>
              <a:tblGrid>
                <a:gridCol w="5300980">
                  <a:extLst>
                    <a:ext uri="{9D8B030D-6E8A-4147-A177-3AD203B41FA5}">
                      <a16:colId xmlns:a16="http://schemas.microsoft.com/office/drawing/2014/main" val="10920"/>
                    </a:ext>
                  </a:extLst>
                </a:gridCol>
                <a:gridCol w="2862263">
                  <a:extLst>
                    <a:ext uri="{9D8B030D-6E8A-4147-A177-3AD203B41FA5}">
                      <a16:colId xmlns:a16="http://schemas.microsoft.com/office/drawing/2014/main" val="10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英国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法国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荷兰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比利时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西班牙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葡萄牙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意大利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、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德国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E46461DE-5A41-D395-FECD-B0D3866ADC47}"/>
              </a:ext>
            </a:extLst>
          </p:cNvPr>
          <p:cNvSpPr txBox="1"/>
          <p:nvPr/>
        </p:nvSpPr>
        <p:spPr>
          <a:xfrm>
            <a:off x="7801315" y="2245675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7FAF2E-A997-3C50-3847-FF7EC7571911}"/>
              </a:ext>
            </a:extLst>
          </p:cNvPr>
          <p:cNvSpPr txBox="1"/>
          <p:nvPr/>
        </p:nvSpPr>
        <p:spPr>
          <a:xfrm>
            <a:off x="4753316" y="4206664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6" name="yt_shape_13036"/>
          <p:cNvSpPr txBox="1"/>
          <p:nvPr/>
        </p:nvSpPr>
        <p:spPr>
          <a:xfrm>
            <a:off x="576127" y="1080000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江苏合格考模拟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1492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年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哥伦布率三艘帆船西航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5_3f9b1"/>
              </a:rPr>
              <a:t>到达美洲的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巴哈马群岛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与之相关的史实是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3037" name="yt_table_13037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00195"/>
              </p:ext>
            </p:extLst>
          </p:nvPr>
        </p:nvGraphicFramePr>
        <p:xfrm>
          <a:off x="576056" y="2039435"/>
          <a:ext cx="6657023" cy="950976"/>
        </p:xfrm>
        <a:graphic>
          <a:graphicData uri="http://schemas.openxmlformats.org/drawingml/2006/table">
            <a:tbl>
              <a:tblPr/>
              <a:tblGrid>
                <a:gridCol w="3489643">
                  <a:extLst>
                    <a:ext uri="{9D8B030D-6E8A-4147-A177-3AD203B41FA5}">
                      <a16:colId xmlns:a16="http://schemas.microsoft.com/office/drawing/2014/main" val="10942"/>
                    </a:ext>
                  </a:extLst>
                </a:gridCol>
                <a:gridCol w="3167380">
                  <a:extLst>
                    <a:ext uri="{9D8B030D-6E8A-4147-A177-3AD203B41FA5}">
                      <a16:colId xmlns:a16="http://schemas.microsoft.com/office/drawing/2014/main" val="10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郑和下西洋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工业革命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新航路开辟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明治维新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0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F732AF3C-4576-38F0-21C9-DA30F188B9F9}"/>
              </a:ext>
            </a:extLst>
          </p:cNvPr>
          <p:cNvSpPr txBox="1"/>
          <p:nvPr/>
        </p:nvSpPr>
        <p:spPr>
          <a:xfrm>
            <a:off x="5362916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9" name="yt_shape_13039"/>
          <p:cNvSpPr txBox="1"/>
          <p:nvPr/>
        </p:nvSpPr>
        <p:spPr>
          <a:xfrm>
            <a:off x="576127" y="935799"/>
            <a:ext cx="10750991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4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徐州合格考模拟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下表所示为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1620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—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1621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0_cde90"/>
              </a:rPr>
              <a:t>年西班牙大帆船从马尼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拉购买中国商品再卖到秘鲁的价格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据表可推知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0_d3012"/>
              </a:rPr>
              <a:t>当时西班牙大帆船贸易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3040" name="yt_table_13040" title="H_223.2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490699"/>
              </p:ext>
            </p:extLst>
          </p:nvPr>
        </p:nvGraphicFramePr>
        <p:xfrm>
          <a:off x="576000" y="2375796"/>
          <a:ext cx="10370074" cy="23399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42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商品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马尼拉售价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（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比索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秘鲁利马售价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（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比索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生丝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（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担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200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1950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广东缎子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（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匹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5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50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织锦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（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匹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4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40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天鹅绒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（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巴拉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0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5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00000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4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6CBBB8DA-70E4-7889-71F2-D8F3C2AEA152}"/>
              </a:ext>
            </a:extLst>
          </p:cNvPr>
          <p:cNvSpPr txBox="1"/>
          <p:nvPr/>
        </p:nvSpPr>
        <p:spPr>
          <a:xfrm>
            <a:off x="1095716" y="1839969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5" name="yt_table_13042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733"/>
              </p:ext>
            </p:extLst>
          </p:nvPr>
        </p:nvGraphicFramePr>
        <p:xfrm>
          <a:off x="576000" y="4789377"/>
          <a:ext cx="9458643" cy="950976"/>
        </p:xfrm>
        <a:graphic>
          <a:graphicData uri="http://schemas.openxmlformats.org/drawingml/2006/table">
            <a:tbl>
              <a:tblPr/>
              <a:tblGrid>
                <a:gridCol w="5013643">
                  <a:extLst>
                    <a:ext uri="{9D8B030D-6E8A-4147-A177-3AD203B41FA5}">
                      <a16:colId xmlns:a16="http://schemas.microsoft.com/office/drawing/2014/main" val="10926"/>
                    </a:ext>
                  </a:extLst>
                </a:gridCol>
                <a:gridCol w="4445000">
                  <a:extLst>
                    <a:ext uri="{9D8B030D-6E8A-4147-A177-3AD203B41FA5}">
                      <a16:colId xmlns:a16="http://schemas.microsoft.com/office/drawing/2014/main" val="10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密切了欧美间商品往来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形成罪恶的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“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三角贸易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”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挤兑了欧洲工业品市场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促使白银大量流入中国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FF2E71DD-3335-0E3B-24C1-DE2FD02D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108000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8C4436FB-C3B6-C857-1E56-16A3CB73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462" y="1162256"/>
            <a:ext cx="3312718" cy="41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33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时空坐标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951" name="yt_image_12951">
            <a:extLst>
              <a:ext uri="">
                <a16:creationId xmlns:a14="http://schemas.microsoft.com/office/drawing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2120532"/>
            <a:ext cx="10370075" cy="28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4" name="yt_shape_13044"/>
          <p:cNvSpPr txBox="1"/>
          <p:nvPr/>
        </p:nvSpPr>
        <p:spPr>
          <a:xfrm>
            <a:off x="576127" y="1080000"/>
            <a:ext cx="10750991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5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南通合格考模拟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新航路开辟以后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欧洲人把欧亚大陆的马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_⨹_1_11f3f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牛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羊等家畜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小麦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燕麦等农作物引入美洲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美洲特产马铃薯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玉米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_4969b"/>
              </a:rPr>
              <a:t>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甘薯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花生等也流入世界各地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这说明新航路的开辟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3045" name="yt_table_13045" title="H_149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68932"/>
              </p:ext>
            </p:extLst>
          </p:nvPr>
        </p:nvGraphicFramePr>
        <p:xfrm>
          <a:off x="576056" y="2519566"/>
          <a:ext cx="6537643" cy="1901952"/>
        </p:xfrm>
        <a:graphic>
          <a:graphicData uri="http://schemas.openxmlformats.org/drawingml/2006/table">
            <a:tbl>
              <a:tblPr/>
              <a:tblGrid>
                <a:gridCol w="6537643">
                  <a:extLst>
                    <a:ext uri="{9D8B030D-6E8A-4147-A177-3AD203B41FA5}">
                      <a16:colId xmlns:a16="http://schemas.microsoft.com/office/drawing/2014/main" val="10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有利于世界各地文明的交流与交融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未给殖民地造成任何打击和破坏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殖民地的落后面貌得到彻底改变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导致了欧洲商业危机的爆发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0816C5C8-CC25-2DE9-0164-0FB3662A5718}"/>
              </a:ext>
            </a:extLst>
          </p:cNvPr>
          <p:cNvSpPr txBox="1"/>
          <p:nvPr/>
        </p:nvSpPr>
        <p:spPr>
          <a:xfrm>
            <a:off x="8715715" y="1984170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7" name="yt_shape_13047"/>
          <p:cNvSpPr txBox="1"/>
          <p:nvPr/>
        </p:nvSpPr>
        <p:spPr>
          <a:xfrm>
            <a:off x="576128" y="1080000"/>
            <a:ext cx="10750991" cy="9086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6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淮安合格考模拟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哪里有蔗糖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哪里就有奴隶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”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6_b98e2"/>
              </a:rPr>
              <a:t>是一位西方学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者控诉资本主义扩张罪恶的名言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与它直接相关的现象是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3048" name="yt_table_13048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6742"/>
              </p:ext>
            </p:extLst>
          </p:nvPr>
        </p:nvGraphicFramePr>
        <p:xfrm>
          <a:off x="576056" y="2039435"/>
          <a:ext cx="6352223" cy="950976"/>
        </p:xfrm>
        <a:graphic>
          <a:graphicData uri="http://schemas.openxmlformats.org/drawingml/2006/table">
            <a:tbl>
              <a:tblPr/>
              <a:tblGrid>
                <a:gridCol w="3184843">
                  <a:extLst>
                    <a:ext uri="{9D8B030D-6E8A-4147-A177-3AD203B41FA5}">
                      <a16:colId xmlns:a16="http://schemas.microsoft.com/office/drawing/2014/main" val="10945"/>
                    </a:ext>
                  </a:extLst>
                </a:gridCol>
                <a:gridCol w="3167380">
                  <a:extLst>
                    <a:ext uri="{9D8B030D-6E8A-4147-A177-3AD203B41FA5}">
                      <a16:colId xmlns:a16="http://schemas.microsoft.com/office/drawing/2014/main" val="10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种族屠杀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瓜分非洲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三角贸易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资本输出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6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FAEBF107-A81D-3ACB-FB3A-50763EEC5FBE}"/>
              </a:ext>
            </a:extLst>
          </p:cNvPr>
          <p:cNvSpPr txBox="1"/>
          <p:nvPr/>
        </p:nvSpPr>
        <p:spPr>
          <a:xfrm>
            <a:off x="8715716" y="1508682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0" name="yt_shape_13050"/>
          <p:cNvSpPr txBox="1"/>
          <p:nvPr/>
        </p:nvSpPr>
        <p:spPr>
          <a:xfrm>
            <a:off x="576127" y="1080000"/>
            <a:ext cx="10750991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7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扬州合格考模拟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疾病的肆虐导致美洲劳动力严重缺乏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3_c3d09"/>
              </a:rPr>
              <a:t>但这并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没有成为美洲发展的瓶颈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欧洲人在非洲找到了解决之道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6_4c8b0"/>
              </a:rPr>
              <a:t>这一解决之道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3051" name="yt_table_13051" title="H_149.76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67572"/>
              </p:ext>
            </p:extLst>
          </p:nvPr>
        </p:nvGraphicFramePr>
        <p:xfrm>
          <a:off x="576056" y="2519566"/>
          <a:ext cx="5699443" cy="1901952"/>
        </p:xfrm>
        <a:graphic>
          <a:graphicData uri="http://schemas.openxmlformats.org/drawingml/2006/table">
            <a:tbl>
              <a:tblPr/>
              <a:tblGrid>
                <a:gridCol w="5699443">
                  <a:extLst>
                    <a:ext uri="{9D8B030D-6E8A-4147-A177-3AD203B41FA5}">
                      <a16:colId xmlns:a16="http://schemas.microsoft.com/office/drawing/2014/main" val="10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形成了罪恶的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“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三角贸易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”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彻底改变了世界人口的分布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导致了印度洋贸易的衰退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为机器大生产解决了劳动力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0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605E3BB-6B14-CF90-A179-6E00644B1DE2}"/>
              </a:ext>
            </a:extLst>
          </p:cNvPr>
          <p:cNvSpPr txBox="1"/>
          <p:nvPr/>
        </p:nvSpPr>
        <p:spPr>
          <a:xfrm>
            <a:off x="1095716" y="1984170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3" name="yt_shape_13053"/>
          <p:cNvSpPr txBox="1"/>
          <p:nvPr/>
        </p:nvSpPr>
        <p:spPr>
          <a:xfrm>
            <a:off x="576128" y="1080000"/>
            <a:ext cx="10750991" cy="1868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8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江苏合格考模拟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新航路开辟后的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100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年间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8_bdd63"/>
              </a:rPr>
              <a:t>随着欧洲人入侵美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洲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美洲的印第安人人口大幅减少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与此同时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2_9e7b0"/>
              </a:rPr>
              <a:t>欧洲人把非洲黑人贩卖到美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洲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美洲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大洋洲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非洲和亚洲等地区都不同程度出现族群混合现象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2_3a23f"/>
              </a:rPr>
              <a:t>这说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新航路的开辟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3054" name="yt_table_13054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14223"/>
              </p:ext>
            </p:extLst>
          </p:nvPr>
        </p:nvGraphicFramePr>
        <p:xfrm>
          <a:off x="576056" y="2999698"/>
          <a:ext cx="8790306" cy="950976"/>
        </p:xfrm>
        <a:graphic>
          <a:graphicData uri="http://schemas.openxmlformats.org/drawingml/2006/table">
            <a:tbl>
              <a:tblPr/>
              <a:tblGrid>
                <a:gridCol w="4708843">
                  <a:extLst>
                    <a:ext uri="{9D8B030D-6E8A-4147-A177-3AD203B41FA5}">
                      <a16:colId xmlns:a16="http://schemas.microsoft.com/office/drawing/2014/main" val="10936"/>
                    </a:ext>
                  </a:extLst>
                </a:gridCol>
                <a:gridCol w="4081463">
                  <a:extLst>
                    <a:ext uri="{9D8B030D-6E8A-4147-A177-3AD203B41FA5}">
                      <a16:colId xmlns:a16="http://schemas.microsoft.com/office/drawing/2014/main" val="10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推动了社会经济发展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促进了动植物的大交流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加强了各地间的联系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改变了人口的地理分布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4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2AE97DD-F167-3070-62CF-37507163A069}"/>
              </a:ext>
            </a:extLst>
          </p:cNvPr>
          <p:cNvSpPr txBox="1"/>
          <p:nvPr/>
        </p:nvSpPr>
        <p:spPr>
          <a:xfrm>
            <a:off x="3534117" y="2459658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" name="yt_shape_13056"/>
          <p:cNvSpPr txBox="1"/>
          <p:nvPr/>
        </p:nvSpPr>
        <p:spPr>
          <a:xfrm>
            <a:off x="576000" y="1080000"/>
            <a:ext cx="9310241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9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扬州合格考模拟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下列三幅图片反映的主题是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C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3058" name="yt_table_13058_skip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65089"/>
              </p:ext>
            </p:extLst>
          </p:nvPr>
        </p:nvGraphicFramePr>
        <p:xfrm>
          <a:off x="576056" y="3788931"/>
          <a:ext cx="7266306" cy="950976"/>
        </p:xfrm>
        <a:graphic>
          <a:graphicData uri="http://schemas.openxmlformats.org/drawingml/2006/table">
            <a:tbl>
              <a:tblPr/>
              <a:tblGrid>
                <a:gridCol w="4099243">
                  <a:extLst>
                    <a:ext uri="{9D8B030D-6E8A-4147-A177-3AD203B41FA5}">
                      <a16:colId xmlns:a16="http://schemas.microsoft.com/office/drawing/2014/main" val="10938"/>
                    </a:ext>
                  </a:extLst>
                </a:gridCol>
                <a:gridCol w="3167063">
                  <a:extLst>
                    <a:ext uri="{9D8B030D-6E8A-4147-A177-3AD203B41FA5}">
                      <a16:colId xmlns:a16="http://schemas.microsoft.com/office/drawing/2014/main" val="10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奴隶贸易的发展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交通工具的进步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全球联系的加强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资本主义的兴起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6"/>
                  </a:ext>
                </a:extLst>
              </a:tr>
            </a:tbl>
          </a:graphicData>
        </a:graphic>
      </p:graphicFrame>
      <p:pic>
        <p:nvPicPr>
          <p:cNvPr id="13057" name="yt_image_13057_skip" title="H_175.6">
            <a:extLst>
              <a:ext uri="">
                <a16:creationId xmlns:mc="http://schemas.openxmlformats.org/markup-compatibility/2006" xmlns:a14="http://schemas.microsoft.com/office/drawing/2010/main" xmlns:p14="http://schemas.microsoft.com/office/powerpoint/2010/main" xmlns:a16="http://schemas.microsoft.com/office/drawing/2014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345" y="1559303"/>
            <a:ext cx="7756808" cy="223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04EACB2-397E-E561-F2D4-BE54DBC92AFC}"/>
              </a:ext>
            </a:extLst>
          </p:cNvPr>
          <p:cNvSpPr txBox="1"/>
          <p:nvPr/>
        </p:nvSpPr>
        <p:spPr>
          <a:xfrm>
            <a:off x="8893388" y="1033194"/>
            <a:ext cx="383286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0" name="yt_shape_13060"/>
          <p:cNvSpPr txBox="1"/>
          <p:nvPr/>
        </p:nvSpPr>
        <p:spPr>
          <a:xfrm>
            <a:off x="576127" y="1080000"/>
            <a:ext cx="10750991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10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2024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届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Times New Roman" pitchFamily="24"/>
              </a:rPr>
              <a:t>·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无锡天一中学模拟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新航路开辟过程中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9_e805a"/>
              </a:rPr>
              <a:t>欧洲人在非洲命名了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许多类似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象牙海岸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”“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黄金海岸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”“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奴隶海岸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”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等地名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8_6624e"/>
              </a:rPr>
              <a:t>这些地名客观上反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映了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en-US" altLang="zh-CN" sz="2400" b="0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24"/>
                <a:ea typeface="宋体" pitchFamily="24"/>
              </a:rPr>
              <a:t>D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</a:p>
        </p:txBody>
      </p:sp>
      <p:graphicFrame>
        <p:nvGraphicFramePr>
          <p:cNvPr id="13061" name="yt_table_13061" title="H_74.88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91299"/>
              </p:ext>
            </p:extLst>
          </p:nvPr>
        </p:nvGraphicFramePr>
        <p:xfrm>
          <a:off x="576056" y="2519566"/>
          <a:ext cx="7875906" cy="950976"/>
        </p:xfrm>
        <a:graphic>
          <a:graphicData uri="http://schemas.openxmlformats.org/drawingml/2006/table">
            <a:tbl>
              <a:tblPr/>
              <a:tblGrid>
                <a:gridCol w="4404043">
                  <a:extLst>
                    <a:ext uri="{9D8B030D-6E8A-4147-A177-3AD203B41FA5}">
                      <a16:colId xmlns:a16="http://schemas.microsoft.com/office/drawing/2014/main" val="10940"/>
                    </a:ext>
                  </a:extLst>
                </a:gridCol>
                <a:gridCol w="3471863">
                  <a:extLst>
                    <a:ext uri="{9D8B030D-6E8A-4147-A177-3AD203B41FA5}">
                      <a16:colId xmlns:a16="http://schemas.microsoft.com/office/drawing/2014/main" val="10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A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航海家的冒险精神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48254" indent="-448254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B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非洲物产极其丰富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C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探求新知的主动性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746" indent="-431746"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D</a:t>
                      </a: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.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 殖民扩张的掠夺性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8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E7C6CE86-96CE-76FF-A9F2-B746EFE644F7}"/>
              </a:ext>
            </a:extLst>
          </p:cNvPr>
          <p:cNvSpPr txBox="1"/>
          <p:nvPr/>
        </p:nvSpPr>
        <p:spPr>
          <a:xfrm>
            <a:off x="1705316" y="1984170"/>
            <a:ext cx="400748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en-US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24"/>
                <a:ea typeface="宋体" pitchFamily="24"/>
                <a:cs typeface="+mn-cs"/>
              </a:rPr>
              <a:t>D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3" name="yt_shape_13063"/>
          <p:cNvSpPr txBox="1"/>
          <p:nvPr/>
        </p:nvSpPr>
        <p:spPr>
          <a:xfrm>
            <a:off x="576000" y="838081"/>
            <a:ext cx="3604961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阅读材料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回答问题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13064" name="yt_shape_13064"/>
          <p:cNvSpPr txBox="1"/>
          <p:nvPr/>
        </p:nvSpPr>
        <p:spPr>
          <a:xfrm>
            <a:off x="576127" y="1317384"/>
            <a:ext cx="10370075" cy="13887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材料一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木薯、马铃薯、甘薯和玉米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还有花生、豆类和西红柿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  <a:sym typeface="_⨹_5_148a0"/>
              </a:rPr>
              <a:t>极大地丰富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了整个世界可以利用的食物资源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并且一直持续到今天。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楷体" pitchFamily="24"/>
                <a:ea typeface="楷体" pitchFamily="24"/>
              </a:rPr>
              <a:t>“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哥伦布交流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楷体" pitchFamily="24"/>
                <a:ea typeface="楷体" pitchFamily="24"/>
              </a:rPr>
              <a:t>”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  <a:sym typeface="_⨹_2_b9ca7"/>
              </a:rPr>
              <a:t>的结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算清单很复杂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但这场交流开始以后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世界就不可否认地改变了。</a:t>
            </a:r>
          </a:p>
        </p:txBody>
      </p:sp>
      <p:sp>
        <p:nvSpPr>
          <p:cNvPr id="13065" name="yt_shape_13065"/>
          <p:cNvSpPr txBox="1"/>
          <p:nvPr/>
        </p:nvSpPr>
        <p:spPr>
          <a:xfrm>
            <a:off x="7252684" y="2756950"/>
            <a:ext cx="3693319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仿宋" pitchFamily="24"/>
              </a:rPr>
              <a:t>——摘编自《世界文明史》</a:t>
            </a:r>
          </a:p>
        </p:txBody>
      </p:sp>
      <p:sp>
        <p:nvSpPr>
          <p:cNvPr id="13066" name="yt_shape_13066"/>
          <p:cNvSpPr txBox="1"/>
          <p:nvPr/>
        </p:nvSpPr>
        <p:spPr>
          <a:xfrm>
            <a:off x="576127" y="3236253"/>
            <a:ext cx="10750991" cy="23490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材料二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哥伦布没有到达印度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但他发现了至关重要的贵金属。据权威统计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_⨹_1_10515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从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1493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年到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1800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年世界白银产量的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85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％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和黄金产量的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70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％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  <a:sym typeface="_⨹_9_ccedb"/>
              </a:rPr>
              <a:t>来自拉丁美洲。美洲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白银产量在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世纪约为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17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 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000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到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17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世纪约为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42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 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000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其中有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 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000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  <a:sym typeface="_⨹_2_91d62"/>
              </a:rPr>
              <a:t>吨运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往欧洲。欧洲又将约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40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％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运往亚洲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楷体" pitchFamily="24"/>
                <a:ea typeface="楷体" pitchFamily="24"/>
              </a:rPr>
              <a:t>……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全球白银产量的一半最终抵达亚洲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  <a:sym typeface="_⨹_1_91304"/>
              </a:rPr>
              <a:t>尤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楷体" pitchFamily="24"/>
              </a:rPr>
              <a:t>其是中国和印度。</a:t>
            </a:r>
          </a:p>
        </p:txBody>
      </p:sp>
      <p:sp>
        <p:nvSpPr>
          <p:cNvPr id="6" name="yt_shape_13067"/>
          <p:cNvSpPr txBox="1"/>
          <p:nvPr/>
        </p:nvSpPr>
        <p:spPr>
          <a:xfrm>
            <a:off x="6329355" y="5428911"/>
            <a:ext cx="4616648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仿宋" pitchFamily="24"/>
              </a:rPr>
              <a:t>——摘编自弗兰克《白银资本》序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8" name="yt_shape_13068"/>
          <p:cNvSpPr txBox="1"/>
          <p:nvPr/>
        </p:nvSpPr>
        <p:spPr>
          <a:xfrm>
            <a:off x="576127" y="935799"/>
            <a:ext cx="10370075" cy="892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根据材料一并结合所学知识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说明</a:t>
            </a:r>
            <a:r>
              <a:rPr lang="en-US" altLang="zh-CN" sz="2400" b="0" i="0" u="none" spc="15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“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哥伦布交流</a:t>
            </a:r>
            <a:r>
              <a:rPr lang="en-US" altLang="zh-CN" sz="2400" b="0" i="0" u="none" spc="15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”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7_217f3"/>
              </a:rPr>
              <a:t>使世界发生了哪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些改变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13069" name="yt_shape_13069"/>
          <p:cNvSpPr txBox="1"/>
          <p:nvPr/>
        </p:nvSpPr>
        <p:spPr>
          <a:xfrm>
            <a:off x="576127" y="1878754"/>
            <a:ext cx="10750991" cy="1852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改变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扩大了世界各地区之间的经济文化交流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13_029fb"/>
              </a:rPr>
              <a:t>促进了各地经济的发展和美洲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的开发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以欧洲为中心的世界市场雏形出现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使世界由分散走向整体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3_f2ac9"/>
              </a:rPr>
              <a:t>开始形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成一个互相影响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联系紧密的整体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促进了欧洲资本主义的发展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5_a9ed1"/>
              </a:rPr>
              <a:t>同时也给美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洲的印第安人和非洲的黑人带来了巨大的灾难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5" name="yt_shape_13070"/>
          <p:cNvSpPr txBox="1"/>
          <p:nvPr/>
        </p:nvSpPr>
        <p:spPr>
          <a:xfrm>
            <a:off x="576127" y="3796918"/>
            <a:ext cx="10370075" cy="892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根据材料二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简要说明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—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18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世纪美洲白银的主要流向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5_d6294"/>
              </a:rPr>
              <a:t>不能照抄材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料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造成美洲白银这样流动的主要原因是什么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？</a:t>
            </a:r>
          </a:p>
        </p:txBody>
      </p:sp>
      <p:sp>
        <p:nvSpPr>
          <p:cNvPr id="6" name="yt_shape_13071"/>
          <p:cNvSpPr txBox="1"/>
          <p:nvPr/>
        </p:nvSpPr>
        <p:spPr>
          <a:xfrm>
            <a:off x="576128" y="4739873"/>
            <a:ext cx="10750991" cy="892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流向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美洲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Times New Roman" pitchFamily="24"/>
              </a:rPr>
              <a:t>→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欧洲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Times New Roman" pitchFamily="24"/>
              </a:rPr>
              <a:t>→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亚洲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美洲</a:t>
            </a:r>
            <a:r>
              <a:rPr lang="en-US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Times New Roman" pitchFamily="24"/>
              </a:rPr>
              <a:t>→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亚洲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原因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当时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  <a:sym typeface="_⨹_10_f8821"/>
              </a:rPr>
              <a:t>欧洲商品在亚洲没有竞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争力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而欧美又迫切需要亚洲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尤其是中国和印度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Times New Roman" pitchFamily="24"/>
                <a:ea typeface="宋体" pitchFamily="24"/>
              </a:rPr>
              <a:t>的商品</a:t>
            </a:r>
            <a:r>
              <a:rPr lang="zh-CN" altLang="zh-CN" sz="2400" b="0" i="0" u="none">
                <a:solidFill>
                  <a:srgbClr val="FF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9" grpId="0" build="allAtOnce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FF2E71DD-3335-0E3B-24C1-DE2FD02DC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1080000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8C4436FB-C3B6-C857-1E56-16A3CB73E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462" y="1162256"/>
            <a:ext cx="3312718" cy="41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33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新课程要求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955" name="yt_shape_12955"/>
          <p:cNvSpPr txBox="1"/>
          <p:nvPr/>
        </p:nvSpPr>
        <p:spPr>
          <a:xfrm>
            <a:off x="576127" y="1968168"/>
            <a:ext cx="10750991" cy="13722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　通过了解新航路开辟所引发的全球性流动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3_4de4b"/>
              </a:rPr>
              <a:t>人类认识世界的视野和能力的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改变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以及对世界各区域文明的不同影响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5_f3af7"/>
              </a:rPr>
              <a:t>理解新航路开辟是人类历史从分散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走向整体过程中的重要节点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extLst>
              <a:ext uri="{FF2B5EF4-FFF2-40B4-BE49-F238E27FC236}">
                <a16:creationId xmlns:a16="http://schemas.microsoft.com/office/drawing/2014/main" id="{E3F2BCD2-ECEC-CEF9-9EA1-314DF81D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03" y="912649"/>
            <a:ext cx="4340225" cy="83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B28CB9AC-BDBF-3F48-72B6-777E66F2E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814" y="1071710"/>
            <a:ext cx="3312718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14" tIns="57607" rIns="115214" bIns="57607">
            <a:spAutoFit/>
          </a:bodyPr>
          <a:lstStyle/>
          <a:p>
            <a:pPr algn="ctr" fontAlgn="base">
              <a:lnSpc>
                <a:spcPct val="100000"/>
              </a:lnSpc>
            </a:pPr>
            <a:r>
              <a:rPr lang="zh-CN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一维过关</a:t>
            </a:r>
            <a:r>
              <a:rPr lang="en-US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sz="26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过考点</a:t>
            </a:r>
            <a:endParaRPr lang="zh-CN" sz="120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958" name="yt_shape_12958"/>
          <p:cNvSpPr txBox="1"/>
          <p:nvPr/>
        </p:nvSpPr>
        <p:spPr>
          <a:xfrm>
            <a:off x="576000" y="1800817"/>
            <a:ext cx="3385542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考点一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全球航路的开辟</a:t>
            </a:r>
          </a:p>
        </p:txBody>
      </p:sp>
      <p:sp>
        <p:nvSpPr>
          <p:cNvPr id="12959" name="yt_shape_12959"/>
          <p:cNvSpPr txBox="1"/>
          <p:nvPr/>
        </p:nvSpPr>
        <p:spPr>
          <a:xfrm>
            <a:off x="576000" y="2280120"/>
            <a:ext cx="3770263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新航路开辟的动因和条件</a:t>
            </a:r>
          </a:p>
        </p:txBody>
      </p:sp>
      <p:sp>
        <p:nvSpPr>
          <p:cNvPr id="12960" name="yt_shape_12960"/>
          <p:cNvSpPr txBox="1"/>
          <p:nvPr/>
        </p:nvSpPr>
        <p:spPr>
          <a:xfrm>
            <a:off x="576000" y="2759423"/>
            <a:ext cx="3308598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新航路开辟的动因</a:t>
            </a:r>
          </a:p>
        </p:txBody>
      </p:sp>
      <p:sp>
        <p:nvSpPr>
          <p:cNvPr id="12961" name="yt_shape_12961"/>
          <p:cNvSpPr txBox="1"/>
          <p:nvPr/>
        </p:nvSpPr>
        <p:spPr>
          <a:xfrm>
            <a:off x="576000" y="3238726"/>
            <a:ext cx="9310241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经济根源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14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—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15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世纪以来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西欧各国的</a:t>
            </a:r>
            <a:r>
              <a:rPr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迅速发展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12962" name="yt_shape_12962"/>
          <p:cNvSpPr txBox="1"/>
          <p:nvPr/>
        </p:nvSpPr>
        <p:spPr>
          <a:xfrm>
            <a:off x="576000" y="3718029"/>
            <a:ext cx="6848029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直接原因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奥斯曼帝国威胁东西方商路的安全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</a:p>
        </p:txBody>
      </p:sp>
      <p:sp>
        <p:nvSpPr>
          <p:cNvPr id="12963" name="yt_shape_12963"/>
          <p:cNvSpPr txBox="1"/>
          <p:nvPr/>
        </p:nvSpPr>
        <p:spPr>
          <a:xfrm>
            <a:off x="576000" y="4197332"/>
            <a:ext cx="4385816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③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精神动力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传播</a:t>
            </a:r>
            <a:r>
              <a:rPr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3CFAFD2-356B-81D3-4C3F-AC8D1875596A}"/>
              </a:ext>
            </a:extLst>
          </p:cNvPr>
          <p:cNvSpPr txBox="1"/>
          <p:nvPr/>
        </p:nvSpPr>
        <p:spPr>
          <a:xfrm>
            <a:off x="6658188" y="3166520"/>
            <a:ext cx="1399287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商品经济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B77FC16-E8FC-926F-B61B-F45F2783303F}"/>
              </a:ext>
            </a:extLst>
          </p:cNvPr>
          <p:cNvSpPr txBox="1"/>
          <p:nvPr/>
        </p:nvSpPr>
        <p:spPr>
          <a:xfrm>
            <a:off x="3305389" y="4125126"/>
            <a:ext cx="1094487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基督教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yt_shape_12964"/>
          <p:cNvSpPr txBox="1"/>
          <p:nvPr/>
        </p:nvSpPr>
        <p:spPr>
          <a:xfrm>
            <a:off x="576000" y="4709669"/>
            <a:ext cx="10750991" cy="8921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新航路开辟的条件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和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王室积极支持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4_9dbe2,isEnd"/>
              </a:rPr>
              <a:t>航海经验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的积累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；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造船业的发展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F30AD17-4800-5236-6298-D05ECC5553BF}"/>
              </a:ext>
            </a:extLst>
          </p:cNvPr>
          <p:cNvSpPr txBox="1"/>
          <p:nvPr/>
        </p:nvSpPr>
        <p:spPr>
          <a:xfrm>
            <a:off x="4372189" y="4637463"/>
            <a:ext cx="10944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西班牙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D78B16A-9828-0019-4659-96F4DB36B039}"/>
              </a:ext>
            </a:extLst>
          </p:cNvPr>
          <p:cNvSpPr txBox="1"/>
          <p:nvPr/>
        </p:nvSpPr>
        <p:spPr>
          <a:xfrm>
            <a:off x="6200989" y="4637463"/>
            <a:ext cx="10944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葡萄牙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13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5" name="yt_shape_12965"/>
          <p:cNvSpPr txBox="1"/>
          <p:nvPr/>
        </p:nvSpPr>
        <p:spPr>
          <a:xfrm>
            <a:off x="576000" y="803356"/>
            <a:ext cx="2231380" cy="42851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新航路的开辟</a:t>
            </a:r>
          </a:p>
        </p:txBody>
      </p:sp>
      <p:graphicFrame>
        <p:nvGraphicFramePr>
          <p:cNvPr id="12966" name="yt_table_12966" title="H_253.44">
            <a:extLst>
              <a:ext uri="{FF2B5EF4-FFF2-40B4-BE49-F238E27FC236}">
                <a16:creationId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477179"/>
              </p:ext>
            </p:extLst>
          </p:nvPr>
        </p:nvGraphicFramePr>
        <p:xfrm>
          <a:off x="576000" y="1399240"/>
          <a:ext cx="10370073" cy="43007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9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9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时间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航海家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开辟的航路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1487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年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迪亚士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带领船队沿非洲西海岸南下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在第二年到达非洲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的</a:t>
                      </a:r>
                      <a:endParaRPr lang="en-US" altLang="zh-CN" sz="2400" b="0" i="0" u="none" dirty="0" smtClean="0">
                        <a:solidFill>
                          <a:srgbClr val="000000"/>
                        </a:solidFill>
                        <a:effectLst/>
                        <a:latin typeface="Times New Roman" pitchFamily="24"/>
                        <a:ea typeface="宋体" pitchFamily="24"/>
                      </a:endParaRPr>
                    </a:p>
                    <a:p>
                      <a:pPr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sz="24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</a:t>
                      </a:r>
                      <a:r>
                        <a:rPr sz="8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</a:t>
                      </a:r>
                      <a:r>
                        <a:rPr sz="400" u="sng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1497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—</a:t>
                      </a:r>
                    </a:p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1498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年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达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Times New Roman" pitchFamily="24"/>
                        </a:rPr>
                        <a:t>·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伽马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绕过非洲西南端的好望角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驶达</a:t>
                      </a:r>
                      <a:r>
                        <a:rPr sz="26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</a:t>
                      </a:r>
                      <a:r>
                        <a:rPr sz="1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1492</a:t>
                      </a: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年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哥伦布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横渡大西洋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开辟了从欧洲到</a:t>
                      </a:r>
                      <a:r>
                        <a:rPr sz="24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</a:t>
                      </a:r>
                      <a:r>
                        <a:rPr sz="1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的新航路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99"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1519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—</a:t>
                      </a:r>
                    </a:p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en-US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1522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年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,isEnd"/>
                        </a:rPr>
                        <a:t>麦哲伦</a:t>
                      </a:r>
                    </a:p>
                    <a:p>
                      <a:pPr algn="ctr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（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_⨹_1_ac050,isEnd"/>
                        </a:rPr>
                        <a:t>船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队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  <a:sym typeface=",isEnd"/>
                        </a:rPr>
                        <a:t>）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l" eaLnBrk="1" fontAlgn="ctr" latinLnBrk="0" hangingPunct="0">
                        <a:lnSpc>
                          <a:spcPct val="129999"/>
                        </a:lnSpc>
                      </a:pP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绕过南美洲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进入太平洋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到达菲律宾群岛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宋体" pitchFamily="24"/>
                          <a:ea typeface="宋体" pitchFamily="24"/>
                        </a:rPr>
                        <a:t>，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_⨹_4_51dff,isEnd"/>
                        </a:rPr>
                        <a:t>完成了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  <a:sym typeface="_⨹_4_51dff,isEnd"/>
                        </a:rPr>
                        <a:t>人</a:t>
                      </a:r>
                      <a:r>
                        <a:rPr lang="zh-CN" altLang="zh-CN" sz="2400" b="0" i="0" u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类</a:t>
                      </a:r>
                      <a:r>
                        <a:rPr lang="zh-CN" altLang="zh-CN" sz="2400" b="0" i="0" u="none" dirty="0">
                          <a:solidFill>
                            <a:srgbClr val="000000"/>
                          </a:solidFill>
                          <a:effectLst/>
                          <a:latin typeface="Times New Roman" pitchFamily="24"/>
                          <a:ea typeface="宋体" pitchFamily="24"/>
                        </a:rPr>
                        <a:t>历史上第一次</a:t>
                      </a:r>
                      <a:r>
                        <a:rPr sz="26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20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                          </a:t>
                      </a:r>
                      <a:r>
                        <a:rPr sz="1200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sz="100" spc="-100" dirty="0">
                          <a:latin typeface="Times New Roman"/>
                        </a:rPr>
                        <a:t>⁠</a:t>
                      </a:r>
                    </a:p>
                  </a:txBody>
                  <a:tcPr anchor="ctr">
                    <a:lnL w="952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2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9522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9522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346368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26109A82-3B6A-BF39-24FD-916AD155BFA3}"/>
              </a:ext>
            </a:extLst>
          </p:cNvPr>
          <p:cNvSpPr txBox="1"/>
          <p:nvPr/>
        </p:nvSpPr>
        <p:spPr>
          <a:xfrm>
            <a:off x="3600767" y="2488952"/>
            <a:ext cx="1011710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4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  <a:sym typeface="_⨹_1_b1d16"/>
              </a:rPr>
              <a:t>好</a:t>
            </a:r>
            <a:r>
              <a:rPr lang="zh-CN" altLang="zh-CN" sz="240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</a:rPr>
              <a:t>望角</a:t>
            </a:r>
            <a:r>
              <a:rPr kumimoji="0" lang="zh-CN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/>
            </a:r>
            <a:br>
              <a:rPr kumimoji="0" lang="zh-CN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AE9D16E-B216-A70E-50B5-327C4BE7EC23}"/>
              </a:ext>
            </a:extLst>
          </p:cNvPr>
          <p:cNvSpPr txBox="1"/>
          <p:nvPr/>
        </p:nvSpPr>
        <p:spPr>
          <a:xfrm>
            <a:off x="7946679" y="3323041"/>
            <a:ext cx="7896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印度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4572F8-C38E-50F2-8DCC-B4AA694DC44D}"/>
              </a:ext>
            </a:extLst>
          </p:cNvPr>
          <p:cNvSpPr txBox="1"/>
          <p:nvPr/>
        </p:nvSpPr>
        <p:spPr>
          <a:xfrm>
            <a:off x="7622829" y="4104183"/>
            <a:ext cx="7896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美洲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B332558-29B8-1AE0-4D61-BB42B4DD7CEF}"/>
              </a:ext>
            </a:extLst>
          </p:cNvPr>
          <p:cNvSpPr txBox="1"/>
          <p:nvPr/>
        </p:nvSpPr>
        <p:spPr>
          <a:xfrm>
            <a:off x="6211967" y="5177168"/>
            <a:ext cx="13992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环球航行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5" grpId="0" build="allAtOnce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0" name="yt_shape_12970"/>
          <p:cNvSpPr txBox="1"/>
          <p:nvPr/>
        </p:nvSpPr>
        <p:spPr>
          <a:xfrm>
            <a:off x="576127" y="1080000"/>
            <a:ext cx="10750991" cy="42530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其他航路的开辟</a:t>
            </a:r>
          </a:p>
          <a:p>
            <a:pPr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过程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 spc="15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①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en-US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1497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年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英国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</a:t>
            </a:r>
            <a:r>
              <a:rPr sz="1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父子发现了一块</a:t>
            </a:r>
            <a:r>
              <a:rPr lang="en-US" altLang="zh-CN" sz="2400" b="0" i="0" u="none" spc="15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“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新发现的大陆</a:t>
            </a:r>
            <a:r>
              <a:rPr lang="en-US" altLang="zh-CN" sz="2400" b="0" i="0" u="none" spc="15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”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3_084b6,isEnd"/>
              </a:rPr>
              <a:t>即纽芬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兰岛</a:t>
            </a:r>
            <a:r>
              <a:rPr lang="zh-CN" altLang="zh-CN" sz="2400" b="0" i="0" u="none" spc="150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世纪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法国人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到达拉布拉多半岛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③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16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世纪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荷兰航海家巴伦支三次航行北冰洋地区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0_7c626,isEnd"/>
              </a:rPr>
              <a:t>留下了详细的航行记录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和准确的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④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17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世纪初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效力于荷兰的英国人哈得逊曾多次向西北航行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6_3b4a0,isEnd"/>
              </a:rPr>
              <a:t>探索经北冰洋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通向</a:t>
            </a:r>
            <a:r>
              <a:rPr sz="2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的航路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09382B2-92D5-051E-331F-792B570F1168}"/>
              </a:ext>
            </a:extLst>
          </p:cNvPr>
          <p:cNvSpPr txBox="1"/>
          <p:nvPr/>
        </p:nvSpPr>
        <p:spPr>
          <a:xfrm>
            <a:off x="3232491" y="1958770"/>
            <a:ext cx="115163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卡伯特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5E0B351-0AFF-F6A0-7884-DC7F84C734C8}"/>
              </a:ext>
            </a:extLst>
          </p:cNvPr>
          <p:cNvSpPr txBox="1"/>
          <p:nvPr/>
        </p:nvSpPr>
        <p:spPr>
          <a:xfrm>
            <a:off x="3305516" y="2909746"/>
            <a:ext cx="10944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卡蒂埃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FBAEB1-9C56-7B16-783A-42B106B28C60}"/>
              </a:ext>
            </a:extLst>
          </p:cNvPr>
          <p:cNvSpPr txBox="1"/>
          <p:nvPr/>
        </p:nvSpPr>
        <p:spPr>
          <a:xfrm>
            <a:off x="2010116" y="3860722"/>
            <a:ext cx="10944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航海图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298EFD-4C72-1ED2-79CC-D6FB212121D1}"/>
              </a:ext>
            </a:extLst>
          </p:cNvPr>
          <p:cNvSpPr txBox="1"/>
          <p:nvPr/>
        </p:nvSpPr>
        <p:spPr>
          <a:xfrm>
            <a:off x="1400516" y="4811698"/>
            <a:ext cx="789686" cy="50166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亚洲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6" name="yt_shape_12976"/>
          <p:cNvSpPr txBox="1"/>
          <p:nvPr/>
        </p:nvSpPr>
        <p:spPr>
          <a:xfrm>
            <a:off x="576000" y="1080000"/>
            <a:ext cx="9310241" cy="1388778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影响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进一步丰富了人类的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世界主要的大洋和大陆之间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通过</a:t>
            </a:r>
            <a:r>
              <a:rPr sz="2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建立了直接联系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BBDBC26-AAC7-5F64-8356-3C0BD1877736}"/>
              </a:ext>
            </a:extLst>
          </p:cNvPr>
          <p:cNvSpPr txBox="1"/>
          <p:nvPr/>
        </p:nvSpPr>
        <p:spPr>
          <a:xfrm>
            <a:off x="3914989" y="1483282"/>
            <a:ext cx="13992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地理知识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59879B4-3041-AAF1-7586-4E994C3CE868}"/>
              </a:ext>
            </a:extLst>
          </p:cNvPr>
          <p:cNvSpPr txBox="1"/>
          <p:nvPr/>
        </p:nvSpPr>
        <p:spPr>
          <a:xfrm>
            <a:off x="5743789" y="1958770"/>
            <a:ext cx="1399287" cy="51798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海上航线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9" name="yt_shape_12979"/>
          <p:cNvSpPr txBox="1"/>
          <p:nvPr/>
        </p:nvSpPr>
        <p:spPr>
          <a:xfrm>
            <a:off x="576127" y="935799"/>
            <a:ext cx="10750991" cy="48163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</a:rPr>
              <a:t>考点二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　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黑体" pitchFamily="24"/>
                <a:sym typeface=",isEnd"/>
              </a:rPr>
              <a:t>全球联系的初步建立与世界格局的演变</a:t>
            </a:r>
          </a:p>
          <a:p>
            <a:pPr eaLnBrk="1" latinLnBrk="0" hangingPunct="0">
              <a:lnSpc>
                <a:spcPct val="12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人口迁移与物种交换</a:t>
            </a:r>
          </a:p>
          <a:p>
            <a:pPr eaLnBrk="1" latinLnBrk="0" hangingPunct="0">
              <a:lnSpc>
                <a:spcPct val="12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世界人口的迁移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新航路的开辟促进了世界各地人们的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2_e582f,isEnd"/>
              </a:rPr>
              <a:t>推动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了人口的迁移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世界物种的交换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人口迁徙促进了世界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的大交流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0000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3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人口迁移与物种交换的消极影响</a:t>
            </a:r>
          </a:p>
          <a:p>
            <a:pPr eaLnBrk="1" latinLnBrk="0" hangingPunct="0">
              <a:lnSpc>
                <a:spcPct val="12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各种疾病的传播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人口和动物的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导致了各种疾病的传播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原住民大量死亡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欧洲人将天花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麻疹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流感等疾病的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3_2cd70,isEnd"/>
              </a:rPr>
              <a:t>带到美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洲和大洋洲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造成对此不具免疫力的原住民大量死亡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0000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③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欧洲人在美洲迅速建立殖民统治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17_983c4,isEnd"/>
              </a:rPr>
              <a:t>传染病造成的原住民的死亡和原有社会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</a:t>
            </a:r>
            <a:r>
              <a:rPr sz="21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</a:t>
            </a:r>
            <a:r>
              <a:rPr sz="3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是欧洲人能够在美洲迅速建立殖民统治的重要原因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ADAB525-93EE-0D95-1210-18544DFC2DF2}"/>
              </a:ext>
            </a:extLst>
          </p:cNvPr>
          <p:cNvSpPr txBox="1"/>
          <p:nvPr/>
        </p:nvSpPr>
        <p:spPr>
          <a:xfrm>
            <a:off x="8944315" y="1741417"/>
            <a:ext cx="789686" cy="53252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往来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9548715-334E-7BCB-9335-32617011F9FF}"/>
              </a:ext>
            </a:extLst>
          </p:cNvPr>
          <p:cNvSpPr txBox="1"/>
          <p:nvPr/>
        </p:nvSpPr>
        <p:spPr>
          <a:xfrm>
            <a:off x="6810715" y="2619241"/>
            <a:ext cx="1094487" cy="53252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动植物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C10614-942A-2B0D-EA39-6C72BB8B1191}"/>
              </a:ext>
            </a:extLst>
          </p:cNvPr>
          <p:cNvSpPr txBox="1"/>
          <p:nvPr/>
        </p:nvSpPr>
        <p:spPr>
          <a:xfrm>
            <a:off x="5439116" y="3497065"/>
            <a:ext cx="1399287" cy="53252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全球流动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E3E696-A00F-6E23-71B2-6EF5D0BD3D7C}"/>
              </a:ext>
            </a:extLst>
          </p:cNvPr>
          <p:cNvSpPr txBox="1"/>
          <p:nvPr/>
        </p:nvSpPr>
        <p:spPr>
          <a:xfrm>
            <a:off x="8487115" y="3935977"/>
            <a:ext cx="1094487" cy="53252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病原体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D865467-38D6-D461-C8C7-0D316CFA3ABE}"/>
              </a:ext>
            </a:extLst>
          </p:cNvPr>
          <p:cNvSpPr txBox="1"/>
          <p:nvPr/>
        </p:nvSpPr>
        <p:spPr>
          <a:xfrm>
            <a:off x="1095716" y="5252713"/>
            <a:ext cx="789686" cy="474231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解体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7" name="yt_shape_12987"/>
          <p:cNvSpPr txBox="1"/>
          <p:nvPr/>
        </p:nvSpPr>
        <p:spPr>
          <a:xfrm>
            <a:off x="576127" y="1080000"/>
            <a:ext cx="10750991" cy="42530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2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商品的世界性流动</a:t>
            </a:r>
          </a:p>
          <a:p>
            <a:pPr eaLnBrk="1" latinLnBrk="0" hangingPunct="0">
              <a:lnSpc>
                <a:spcPct val="129999"/>
              </a:lnSpc>
            </a:pP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（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1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）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历史条件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的开辟大大提升了海路在世界贸易中的重要性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。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5_cafb5,isEnd"/>
              </a:rPr>
              <a:t>传统的印度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洋贸易和新兴的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     </a:t>
            </a:r>
            <a:r>
              <a:rPr sz="8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、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太平洋贸易形成齐头并进的态势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②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,isEnd"/>
              </a:rPr>
              <a:t> 欧洲商人在海路贸易中逐渐占据优势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a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新航路开辟后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欧洲商人很快出现在印度洋贸易中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并且在与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</a:t>
            </a:r>
            <a:r>
              <a:rPr sz="16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100" b="0" i="0" spc="-1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100" b="0" i="0" spc="-100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商人的竞争中逐渐占据优势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  <a:p>
            <a:pPr eaLnBrk="1" latinLnBrk="0" hangingPunct="0">
              <a:lnSpc>
                <a:spcPct val="129999"/>
              </a:lnSpc>
            </a:pPr>
            <a:r>
              <a:rPr lang="en-US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b</a:t>
            </a:r>
            <a:r>
              <a:rPr lang="en-US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.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 在大西洋贸易中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</a:rPr>
              <a:t>，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欧洲人通过开辟出的多条航线和</a:t>
            </a:r>
            <a:r>
              <a:rPr sz="24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20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                          </a:t>
            </a:r>
            <a:r>
              <a:rPr sz="1200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sz="100" spc="-100">
                <a:latin typeface="Times New Roman"/>
              </a:rPr>
              <a:t>⁠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  <a:sym typeface="_⨹_4_e4f13,isEnd"/>
              </a:rPr>
              <a:t>与美洲进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/>
            </a:r>
            <a:b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</a:br>
            <a:r>
              <a:rPr lang="zh-CN" altLang="zh-CN" sz="2400" b="0" i="0" u="none">
                <a:solidFill>
                  <a:srgbClr val="000000"/>
                </a:solidFill>
                <a:effectLst/>
                <a:latin typeface="Times New Roman" pitchFamily="24"/>
                <a:ea typeface="宋体" pitchFamily="24"/>
              </a:rPr>
              <a:t>行贸易</a:t>
            </a:r>
            <a:r>
              <a:rPr lang="zh-CN" altLang="zh-CN" sz="2400" b="0" i="0" u="none">
                <a:solidFill>
                  <a:srgbClr val="000000"/>
                </a:solidFill>
                <a:effectLst/>
                <a:latin typeface="宋体" pitchFamily="24"/>
                <a:ea typeface="宋体" pitchFamily="24"/>
                <a:sym typeface=",isEnd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D27D64D-F057-B909-BD02-DE750680DD46}"/>
              </a:ext>
            </a:extLst>
          </p:cNvPr>
          <p:cNvSpPr txBox="1"/>
          <p:nvPr/>
        </p:nvSpPr>
        <p:spPr>
          <a:xfrm>
            <a:off x="1171916" y="1958770"/>
            <a:ext cx="13992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全球海路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207D162-0D76-E4C5-5834-5A41DC6ED358}"/>
              </a:ext>
            </a:extLst>
          </p:cNvPr>
          <p:cNvSpPr txBox="1"/>
          <p:nvPr/>
        </p:nvSpPr>
        <p:spPr>
          <a:xfrm>
            <a:off x="2924516" y="2434258"/>
            <a:ext cx="17040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大西洋贸易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A43C37-88FF-08DF-584C-E61BC34FFA75}"/>
              </a:ext>
            </a:extLst>
          </p:cNvPr>
          <p:cNvSpPr txBox="1"/>
          <p:nvPr/>
        </p:nvSpPr>
        <p:spPr>
          <a:xfrm>
            <a:off x="9384054" y="3385234"/>
            <a:ext cx="1094486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阿拉伯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9D4383-B27E-81C2-B9E6-4D5785882B34}"/>
              </a:ext>
            </a:extLst>
          </p:cNvPr>
          <p:cNvSpPr txBox="1"/>
          <p:nvPr/>
        </p:nvSpPr>
        <p:spPr>
          <a:xfrm>
            <a:off x="7877515" y="4336211"/>
            <a:ext cx="1399287" cy="569100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29999"/>
              </a:lnSpc>
            </a:pPr>
            <a:r>
              <a:rPr kumimoji="0" lang="zh-CN" altLang="zh-CN" sz="2400" b="0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24"/>
                <a:ea typeface="宋体" pitchFamily="24"/>
                <a:cs typeface="+mn-cs"/>
              </a:rPr>
              <a:t>沿海港口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Q0YjJkMTg4OGJjODhiMTNlNWU1OWVhYjQ3N2VjMDYifQ=="/>
</p:tagLst>
</file>

<file path=ppt/theme/theme1.xml><?xml version="1.0" encoding="utf-8"?>
<a:theme xmlns:a="http://schemas.openxmlformats.org/drawingml/2006/main" name="1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2496</Words>
  <Application>Microsoft Office PowerPoint</Application>
  <PresentationFormat>自定义</PresentationFormat>
  <Paragraphs>220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92" baseType="lpstr">
      <vt:lpstr>,isEnd</vt:lpstr>
      <vt:lpstr>_⨹_1_10515</vt:lpstr>
      <vt:lpstr>_⨹_1_11f3f</vt:lpstr>
      <vt:lpstr>_⨹_1_24331</vt:lpstr>
      <vt:lpstr>_⨹_1_4969b</vt:lpstr>
      <vt:lpstr>_⨹_1_6b209</vt:lpstr>
      <vt:lpstr>_⨹_1_6c79e,isEnd</vt:lpstr>
      <vt:lpstr>_⨹_1_91304</vt:lpstr>
      <vt:lpstr>_⨹_1_9457e</vt:lpstr>
      <vt:lpstr>_⨹_1_ac050,isEnd</vt:lpstr>
      <vt:lpstr>_⨹_1_b1d16</vt:lpstr>
      <vt:lpstr>_⨹_10_7c626,isEnd</vt:lpstr>
      <vt:lpstr>_⨹_10_b3251,isEnd</vt:lpstr>
      <vt:lpstr>_⨹_10_cde90</vt:lpstr>
      <vt:lpstr>_⨹_10_d3012</vt:lpstr>
      <vt:lpstr>_⨹_10_f8821</vt:lpstr>
      <vt:lpstr>_⨹_12_9e7b0</vt:lpstr>
      <vt:lpstr>_⨹_13_029fb</vt:lpstr>
      <vt:lpstr>_⨹_13_4de4b</vt:lpstr>
      <vt:lpstr>_⨹_15_f3af7</vt:lpstr>
      <vt:lpstr>_⨹_17_983c4,isEnd</vt:lpstr>
      <vt:lpstr>_⨹_2_3a23f</vt:lpstr>
      <vt:lpstr>_⨹_2_91d62</vt:lpstr>
      <vt:lpstr>_⨹_2_b9ca7</vt:lpstr>
      <vt:lpstr>_⨹_2_d0055,isEnd</vt:lpstr>
      <vt:lpstr>_⨹_2_e582f,isEnd</vt:lpstr>
      <vt:lpstr>_⨹_25_6d7ff</vt:lpstr>
      <vt:lpstr>_⨹_3_084b6,isEnd</vt:lpstr>
      <vt:lpstr>_⨹_3_11af5,isEnd</vt:lpstr>
      <vt:lpstr>_⨹_3_2cd70,isEnd</vt:lpstr>
      <vt:lpstr>_⨹_3_4341b</vt:lpstr>
      <vt:lpstr>_⨹_3_90c54</vt:lpstr>
      <vt:lpstr>_⨹_3_c3d09</vt:lpstr>
      <vt:lpstr>_⨹_3_f2ac9</vt:lpstr>
      <vt:lpstr>_⨹_4_51dff,isEnd</vt:lpstr>
      <vt:lpstr>_⨹_4_656ae</vt:lpstr>
      <vt:lpstr>_⨹_4_6ad36</vt:lpstr>
      <vt:lpstr>_⨹_4_6bd07</vt:lpstr>
      <vt:lpstr>_⨹_4_9dbe2,isEnd</vt:lpstr>
      <vt:lpstr>_⨹_4_e4f13,isEnd</vt:lpstr>
      <vt:lpstr>_⨹_5_148a0</vt:lpstr>
      <vt:lpstr>_⨹_5_3f9b1</vt:lpstr>
      <vt:lpstr>_⨹_5_a9ed1</vt:lpstr>
      <vt:lpstr>_⨹_5_cafb5,isEnd</vt:lpstr>
      <vt:lpstr>_⨹_5_d6294</vt:lpstr>
      <vt:lpstr>_⨹_6_3b4a0,isEnd</vt:lpstr>
      <vt:lpstr>_⨹_6_4c8b0</vt:lpstr>
      <vt:lpstr>_⨹_6_aca14,isEnd</vt:lpstr>
      <vt:lpstr>_⨹_6_b98e2</vt:lpstr>
      <vt:lpstr>_⨹_7_217f3</vt:lpstr>
      <vt:lpstr>_⨹_8_6624e</vt:lpstr>
      <vt:lpstr>_⨹_8_bdd63</vt:lpstr>
      <vt:lpstr>_⨹_9_3c4b4</vt:lpstr>
      <vt:lpstr>_⨹_9_ccedb</vt:lpstr>
      <vt:lpstr>_⨹_9_e805a</vt:lpstr>
      <vt:lpstr>方正楷体_GBK</vt:lpstr>
      <vt:lpstr>仿宋</vt:lpstr>
      <vt:lpstr>黑体</vt:lpstr>
      <vt:lpstr>华文行楷</vt:lpstr>
      <vt:lpstr>楷体</vt:lpstr>
      <vt:lpstr>宋体</vt:lpstr>
      <vt:lpstr>微软雅黑</vt:lpstr>
      <vt:lpstr>Arial</vt:lpstr>
      <vt:lpstr>Times New Roman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书链出品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书链出品</dc:title>
  <dc:creator>书链出品</dc:creator>
  <cp:keywords/>
  <dc:description/>
  <cp:lastModifiedBy>MM</cp:lastModifiedBy>
  <cp:revision>35</cp:revision>
  <dcterms:created xsi:type="dcterms:W3CDTF">2024-08-12T14:36:08Z</dcterms:created>
  <dcterms:modified xsi:type="dcterms:W3CDTF">2024-08-13T05:25:47Z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5A7D31655BF4437C99ECAE9FF30B2A5C_13</vt:lpwstr>
  </property>
  <property fmtid="{D5CDD505-2E9C-101B-9397-08002B2CF9AE}" pid="3" name="KSOProductBuildVer">
    <vt:lpwstr>2052-12.1.0.15120</vt:lpwstr>
  </property>
</Properties>
</file>