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59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3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54050" y="648970"/>
          <a:ext cx="11050270" cy="4563110"/>
        </p:xfrm>
        <a:graphic>
          <a:graphicData uri="http://schemas.openxmlformats.org/drawingml/2006/table">
            <a:tbl>
              <a:tblPr/>
              <a:tblGrid>
                <a:gridCol w="1004570"/>
                <a:gridCol w="1004570"/>
                <a:gridCol w="1004570"/>
                <a:gridCol w="1004570"/>
                <a:gridCol w="1004570"/>
                <a:gridCol w="1004570"/>
                <a:gridCol w="1004570"/>
                <a:gridCol w="1004570"/>
                <a:gridCol w="1004570"/>
                <a:gridCol w="1004570"/>
                <a:gridCol w="1004570"/>
              </a:tblGrid>
              <a:tr h="109982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32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题号</a:t>
                      </a:r>
                      <a:endParaRPr lang="zh-CN" sz="32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9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903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32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答案</a:t>
                      </a:r>
                      <a:endParaRPr lang="zh-CN" sz="32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7665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32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题号</a:t>
                      </a:r>
                      <a:endParaRPr lang="zh-CN" sz="32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11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12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13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14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17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19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endParaRPr lang="en-US" altLang="zh-CN" sz="36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760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32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答案</a:t>
                      </a:r>
                      <a:endParaRPr lang="zh-CN" sz="32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3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</a:t>
                      </a:r>
                      <a:endParaRPr lang="en-US" altLang="zh-CN" sz="36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44145" y="0"/>
            <a:ext cx="11979910" cy="6858635"/>
          </a:xfrm>
          <a:prstGeom prst="rect">
            <a:avLst/>
          </a:prstGeom>
        </p:spPr>
        <p:txBody>
          <a:bodyPr wrap="square">
            <a:noAutofit/>
          </a:bodyPr>
          <a:p>
            <a:pPr marL="1000125" indent="-733425" algn="l" defTabSz="266700">
              <a:lnSpc>
                <a:spcPct val="180000"/>
              </a:lnSpc>
              <a:spcBef>
                <a:spcPct val="0"/>
              </a:spcBef>
              <a:spcAft>
                <a:spcPct val="0"/>
              </a:spcAft>
            </a:pP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21.（14分）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00125" indent="-733425" algn="l" defTabSz="266700">
              <a:lnSpc>
                <a:spcPct val="180000"/>
              </a:lnSpc>
              <a:spcBef>
                <a:spcPct val="0"/>
              </a:spcBef>
              <a:spcAft>
                <a:spcPct val="0"/>
              </a:spcAft>
            </a:pP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（1）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措施：</a:t>
            </a:r>
            <a:r>
              <a:rPr sz="2800" b="1" u="sng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政治上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，废除世卿世禄制，打击贵族特权；奖励军功；实行什伍连坐；推行县制；（3分）</a:t>
            </a:r>
            <a:r>
              <a:rPr sz="2800" b="1" u="sng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经济上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，重农抑商；奖励耕织；废除井田制，确定土地私有制（废井田，开阡陌）。（3分）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00125" indent="-733425" algn="l" defTabSz="266700">
              <a:lnSpc>
                <a:spcPct val="1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实质：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地主阶级封建专制社会（专制主义中央集权）。（2分）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00125" indent="-733425" algn="l" defTabSz="266700">
              <a:lnSpc>
                <a:spcPct val="180000"/>
              </a:lnSpc>
              <a:spcBef>
                <a:spcPct val="0"/>
              </a:spcBef>
              <a:spcAft>
                <a:spcPct val="0"/>
              </a:spcAft>
            </a:pP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（2）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动因：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政治上，兼并战争；变法运动；经济上，铁犁牛耕；经济交流增强；思想文化，人民渴望安定统一；华夏认同观念加强；百家争鸣，思想解放。（6分）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00125" indent="-733425" algn="l" defTabSz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151890" y="740410"/>
          <a:ext cx="9888220" cy="5377180"/>
        </p:xfrm>
        <a:graphic>
          <a:graphicData uri="http://schemas.openxmlformats.org/drawingml/2006/table">
            <a:tbl>
              <a:tblPr/>
              <a:tblGrid>
                <a:gridCol w="2395855"/>
                <a:gridCol w="2545080"/>
                <a:gridCol w="3209290"/>
                <a:gridCol w="1737995"/>
              </a:tblGrid>
              <a:tr h="827405">
                <a:tc>
                  <a:txBody>
                    <a:bodyPr/>
                    <a:p>
                      <a:pPr marL="0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行文结构（</a:t>
                      </a:r>
                      <a:r>
                        <a:rPr lang="en-US" alt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2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分）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主题（</a:t>
                      </a:r>
                      <a:r>
                        <a:rPr lang="en-US" alt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3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分）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内容（</a:t>
                      </a:r>
                      <a:r>
                        <a:rPr lang="en-US" alt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8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分）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结论（</a:t>
                      </a:r>
                      <a:r>
                        <a:rPr lang="en-US" alt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分）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49775">
                <a:tc>
                  <a:txBody>
                    <a:bodyPr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 </a:t>
                      </a:r>
                      <a:endParaRPr lang="en-US" altLang="zh-CN" sz="24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表述成文即得</a:t>
                      </a:r>
                      <a:r>
                        <a:rPr lang="en-US" alt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2</a:t>
                      </a:r>
                      <a:r>
                        <a:rPr lang="zh-CN" altLang="en-US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分，</a:t>
                      </a:r>
                      <a:endParaRPr lang="zh-CN" altLang="en-US" sz="24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结构不完整（缺结论等）给</a:t>
                      </a:r>
                      <a:r>
                        <a:rPr lang="en-US" alt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r>
                        <a:rPr lang="zh-CN" altLang="en-US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</a:t>
                      </a:r>
                      <a:endParaRPr lang="zh-CN" altLang="en-US" sz="24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广告业的发展顺应了改革开放的时代需求。（价值观正确、符合时代特征得</a:t>
                      </a:r>
                      <a:r>
                        <a:rPr lang="en-US" alt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3</a:t>
                      </a:r>
                      <a:r>
                        <a:rPr lang="zh-CN" altLang="en-US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分）</a:t>
                      </a:r>
                      <a:endParaRPr lang="zh-CN" altLang="en-US" sz="24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史实：十一届三中全会；思想解放（实践是检验真理的唯一标准）；以经济建设为重心；改革开放（社会主义现代化建设）；拨乱反正；舆论宣传。（任意</a:t>
                      </a:r>
                      <a:r>
                        <a:rPr lang="en-US" alt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4</a:t>
                      </a:r>
                      <a:r>
                        <a:rPr lang="zh-CN" altLang="en-US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点得</a:t>
                      </a:r>
                      <a:r>
                        <a:rPr lang="en-US" alt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8</a:t>
                      </a:r>
                      <a:r>
                        <a:rPr lang="zh-CN" altLang="en-US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分）</a:t>
                      </a:r>
                      <a:endParaRPr lang="zh-CN" altLang="en-US" sz="24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结论合理即得</a:t>
                      </a:r>
                      <a:r>
                        <a:rPr lang="en-US" altLang="zh-CN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r>
                        <a:rPr lang="zh-CN" altLang="en-US" sz="240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分（但不能照抄主题）</a:t>
                      </a:r>
                      <a:endParaRPr lang="zh-CN" altLang="en-US" sz="24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14935" y="0"/>
            <a:ext cx="11962130" cy="674052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20000"/>
              </a:lnSpc>
            </a:pP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22.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答案示例：</a:t>
            </a:r>
            <a:endParaRPr lang="zh-CN" altLang="en-US" sz="2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广告业的发展顺应了改革开放的时代需求。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十一届三中全会后，党和国家重新确立起解放思想、实事求是的思想路线，把工作重点转移到经济建设上来，实现了思想上、路线上的拨乱反正，改革开放逐步展开。改革开放初期，随着社会生产力发展水平的提高和中外交往的频繁，新产品、新技术、新工艺、新服务部门层出不穷，外国商品也不断涌入中国市场。出于业务宣传和推广商品的需要，商业广告重新出现，承办对外宣传和外商来华的各项广告业务，加强了国际贸易往来，增加了国家外汇收入，开拓了群众眼界，促进了思想的进一步解放，推动了改革开放的深入发展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商业广告的重新出现，改变了人们对传统广告的看法，顺应了改革开放后思想解放的潮流，同时商业广告也适应了改革开放后中国经济发展的需求，推动中国更好地融入到经济全球化的浪潮中。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0" y="-635"/>
            <a:ext cx="12192000" cy="6858635"/>
          </a:xfrm>
          <a:prstGeom prst="rect">
            <a:avLst/>
          </a:prstGeom>
        </p:spPr>
        <p:txBody>
          <a:bodyPr wrap="square">
            <a:noAutofit/>
          </a:bodyPr>
          <a:p>
            <a:pPr marL="1000125" indent="-733425" algn="l" defTabSz="2667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23.（12分）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00125" indent="-733425" algn="l" defTabSz="2667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（1）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背景：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国家</a:t>
            </a:r>
            <a:r>
              <a:rPr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主权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意识的加强</a:t>
            </a:r>
            <a:r>
              <a:rPr lang="zh-CN"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（或民族国家的形成）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；欧洲国家之间的</a:t>
            </a:r>
            <a:r>
              <a:rPr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利益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纷争</a:t>
            </a:r>
            <a:r>
              <a:rPr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加剧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；频繁</a:t>
            </a:r>
            <a:r>
              <a:rPr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战争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造成巨大伤亡；</a:t>
            </a:r>
            <a:r>
              <a:rPr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有识之士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的推动；各国的广泛支持（召开</a:t>
            </a:r>
            <a:r>
              <a:rPr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国际会议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）；成立</a:t>
            </a:r>
            <a:r>
              <a:rPr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专门机构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（红十字国际委员会的成立）。（6分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每点一分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00125" indent="-733425" algn="l" defTabSz="2667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（2）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影响：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有利于改进战争规则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（规范战争行为）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；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提供人道主义援助；减少战争灾难（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减少伤亡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；促进了国际法的发展与完善；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推动了国际合作（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有利于协调国际关系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或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缓和国际矛盾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；促进世界和平与发展；</a:t>
            </a:r>
            <a:r>
              <a:rPr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局限性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，并不能从根本上消除国际争端。（6分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每点一分，局限性必须有</a:t>
            </a:r>
            <a:r>
              <a:rPr lang="en-US" altLang="zh-CN"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</a:t>
            </a:r>
            <a:r>
              <a:rPr lang="zh-CN" altLang="en-US"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分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869*452"/>
  <p:tag name="TABLE_ENDDRAG_RECT" val="59*48*869*452"/>
</p:tagLst>
</file>

<file path=ppt/tags/tag2.xml><?xml version="1.0" encoding="utf-8"?>
<p:tagLst xmlns:p="http://schemas.openxmlformats.org/presentationml/2006/main">
  <p:tag name="TABLE_ENDDRAG_ORIGIN_RECT" val="778*423"/>
  <p:tag name="TABLE_ENDDRAG_RECT" val="133*75*778*423"/>
</p:tagLst>
</file>

<file path=ppt/tags/tag3.xml><?xml version="1.0" encoding="utf-8"?>
<p:tagLst xmlns:p="http://schemas.openxmlformats.org/presentationml/2006/main">
  <p:tag name="commondata" val="eyJoZGlkIjoiNzE5MmViMjEzYTAxMWYxZDVjNWI2NDRlMmY5YjcxNDc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1039</Words>
  <Application>WPS 演示</Application>
  <PresentationFormat>宽屏</PresentationFormat>
  <Paragraphs>121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楷体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周红</dc:creator>
  <cp:lastModifiedBy>紫萱</cp:lastModifiedBy>
  <cp:revision>7</cp:revision>
  <dcterms:created xsi:type="dcterms:W3CDTF">2023-08-09T12:44:00Z</dcterms:created>
  <dcterms:modified xsi:type="dcterms:W3CDTF">2024-11-07T07:58:45Z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2052-12.1.0.18608</vt:lpwstr>
  </property>
</Properties>
</file>