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0" r:id="rId3"/>
    <p:sldId id="261" r:id="rId4"/>
    <p:sldId id="263" r:id="rId5"/>
    <p:sldId id="264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-21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5FD11-D70C-4C31-AC03-A03DD2800661}" type="datetimeFigureOut">
              <a:rPr lang="zh-CN" altLang="en-US" smtClean="0"/>
              <a:pPr/>
              <a:t>2024/12/3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C3647-959B-4810-BCAC-52FA937A62B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11347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14400" y="3196686"/>
            <a:ext cx="103632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1676401"/>
            <a:ext cx="103632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214686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47A0-1583-499B-99F3-CFF8D6C2B083}" type="datetimeFigureOut">
              <a:rPr lang="zh-CN" altLang="en-US" smtClean="0"/>
              <a:pPr/>
              <a:t>2024/12/3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713B0-FD9A-4D81-8FB1-682F48F8AE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47A0-1583-499B-99F3-CFF8D6C2B083}" type="datetimeFigureOut">
              <a:rPr lang="zh-CN" altLang="en-US" smtClean="0"/>
              <a:pPr/>
              <a:t>2024/12/3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713B0-FD9A-4D81-8FB1-682F48F8AE5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620275" y="274638"/>
            <a:ext cx="1962125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915424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47A0-1583-499B-99F3-CFF8D6C2B083}" type="datetimeFigureOut">
              <a:rPr lang="zh-CN" altLang="en-US" smtClean="0"/>
              <a:pPr/>
              <a:t>2024/12/3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713B0-FD9A-4D81-8FB1-682F48F8AE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97536" y="6400800"/>
            <a:ext cx="4267200" cy="283800"/>
          </a:xfrm>
        </p:spPr>
        <p:txBody>
          <a:bodyPr/>
          <a:lstStyle/>
          <a:p>
            <a:fld id="{F06C47A0-1583-499B-99F3-CFF8D6C2B083}" type="datetimeFigureOut">
              <a:rPr lang="zh-CN" altLang="en-US" smtClean="0"/>
              <a:pPr/>
              <a:t>2024/12/3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107936" y="6400800"/>
            <a:ext cx="49784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713B0-FD9A-4D81-8FB1-682F48F8AE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14400" y="3143248"/>
            <a:ext cx="103632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3143249"/>
            <a:ext cx="103632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1643062"/>
            <a:ext cx="103632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47A0-1583-499B-99F3-CFF8D6C2B083}" type="datetimeFigureOut">
              <a:rPr lang="zh-CN" altLang="en-US" smtClean="0"/>
              <a:pPr/>
              <a:t>2024/12/3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713B0-FD9A-4D81-8FB1-682F48F8AE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47A0-1583-499B-99F3-CFF8D6C2B083}" type="datetimeFigureOut">
              <a:rPr lang="zh-CN" altLang="en-US" smtClean="0"/>
              <a:pPr/>
              <a:t>2024/12/3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713B0-FD9A-4D81-8FB1-682F48F8AE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47A0-1583-499B-99F3-CFF8D6C2B083}" type="datetimeFigureOut">
              <a:rPr lang="zh-CN" altLang="en-US" smtClean="0"/>
              <a:pPr/>
              <a:t>2024/12/3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713B0-FD9A-4D81-8FB1-682F48F8AE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47A0-1583-499B-99F3-CFF8D6C2B083}" type="datetimeFigureOut">
              <a:rPr lang="zh-CN" altLang="en-US" smtClean="0"/>
              <a:pPr/>
              <a:t>2024/12/3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713B0-FD9A-4D81-8FB1-682F48F8AE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47A0-1583-499B-99F3-CFF8D6C2B083}" type="datetimeFigureOut">
              <a:rPr lang="zh-CN" altLang="en-US" smtClean="0"/>
              <a:pPr/>
              <a:t>2024/12/3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713B0-FD9A-4D81-8FB1-682F48F8AE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714733" y="1053546"/>
            <a:ext cx="7872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14733" y="228600"/>
            <a:ext cx="7867669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14733" y="1142984"/>
            <a:ext cx="7867667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7" y="1142984"/>
            <a:ext cx="3009877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47A0-1583-499B-99F3-CFF8D6C2B083}" type="datetimeFigureOut">
              <a:rPr lang="zh-CN" altLang="en-US" smtClean="0"/>
              <a:pPr/>
              <a:t>2024/12/3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713B0-FD9A-4D81-8FB1-682F48F8AE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1200" y="304800"/>
            <a:ext cx="85344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935403" y="1143000"/>
            <a:ext cx="9630997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149600" y="5410200"/>
            <a:ext cx="7543851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47A0-1583-499B-99F3-CFF8D6C2B083}" type="datetimeFigureOut">
              <a:rPr lang="zh-CN" altLang="en-US" smtClean="0"/>
              <a:pPr/>
              <a:t>2024/12/3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713B0-FD9A-4D81-8FB1-682F48F8AE5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12192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1600" y="6400800"/>
            <a:ext cx="42672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F06C47A0-1583-499B-99F3-CFF8D6C2B083}" type="datetimeFigureOut">
              <a:rPr lang="zh-CN" altLang="en-US" smtClean="0"/>
              <a:pPr/>
              <a:t>2024/12/3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112000" y="6400800"/>
            <a:ext cx="49784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5486400" y="6400800"/>
            <a:ext cx="12192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641713B0-FD9A-4D81-8FB1-682F48F8AE5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12192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2">
            <a:extLst>
              <a:ext uri="{FF2B5EF4-FFF2-40B4-BE49-F238E27FC236}">
                <a16:creationId xmlns:a16="http://schemas.microsoft.com/office/drawing/2014/main" xmlns="" id="{7F300F0C-4101-E4A4-CFB0-AAB70230DE2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8933" y="2496322"/>
            <a:ext cx="1027288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zh-CN" altLang="en-US" sz="6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关于三角函数教学的一点思考</a:t>
            </a:r>
            <a:endParaRPr lang="zh-CN" altLang="en-US" sz="60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019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2545216-AD74-799B-CEED-0D65B40D3A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>
            <a:extLst>
              <a:ext uri="{FF2B5EF4-FFF2-40B4-BE49-F238E27FC236}">
                <a16:creationId xmlns:a16="http://schemas.microsoft.com/office/drawing/2014/main" xmlns="" id="{DBFF0600-1949-3132-2CFC-170622753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729" y="1044941"/>
            <a:ext cx="9833102" cy="715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altLang="zh-CN" sz="28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</a:t>
            </a:r>
            <a:r>
              <a:rPr lang="zh-CN" altLang="en-US" sz="28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、背景：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刻画“周而复始”的周期性现象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DBFF0600-1949-3132-2CFC-170622753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662" y="1761786"/>
            <a:ext cx="10642516" cy="1361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altLang="zh-CN" sz="28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2</a:t>
            </a:r>
            <a:r>
              <a:rPr lang="zh-CN" altLang="en-US" sz="28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、数学思想：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渗透数形结合，转化化归，特殊到一般等数学思想的重要素材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DBFF0600-1949-3132-2CFC-170622753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595" y="3155964"/>
            <a:ext cx="10478827" cy="1361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altLang="zh-CN" sz="28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3</a:t>
            </a:r>
            <a:r>
              <a:rPr lang="zh-CN" altLang="en-US" sz="28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、核心素养：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培养数学抽象、数学建模、直观想象，逻辑推理等素养，培养发现问题、分析问题，解决问题的能力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xmlns="" id="{DBFF0600-1949-3132-2CFC-170622753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107" y="4663030"/>
            <a:ext cx="10710250" cy="1361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altLang="zh-CN" sz="28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4</a:t>
            </a:r>
            <a:r>
              <a:rPr lang="zh-CN" altLang="en-US" sz="28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、知识延伸：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通过特殊函数的研究，进一步获得研究函数的经验、方法；研究函数的周期性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xmlns="" id="{DBFF0600-1949-3132-2CFC-170622753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85" y="203200"/>
            <a:ext cx="4202203" cy="770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zh-CN" altLang="en-US" sz="36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教学目标：</a:t>
            </a:r>
            <a:endParaRPr lang="zh-CN" altLang="en-US" sz="36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687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805" y="1231900"/>
            <a:ext cx="4649457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:\Users\hp\Documents\Tencent Files\121972054\nt_qq\nt_data\Pic\2024-12\Ori\7daae11b4c3cf2db6fd97d423344b3d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00019" y="1161697"/>
            <a:ext cx="6153150" cy="5372100"/>
          </a:xfrm>
          <a:prstGeom prst="rect">
            <a:avLst/>
          </a:prstGeom>
          <a:noFill/>
        </p:spPr>
      </p:pic>
      <p:sp>
        <p:nvSpPr>
          <p:cNvPr id="4" name="Text Box 4">
            <a:extLst>
              <a:ext uri="{FF2B5EF4-FFF2-40B4-BE49-F238E27FC236}">
                <a16:creationId xmlns:a16="http://schemas.microsoft.com/office/drawing/2014/main" xmlns="" id="{DBFF0600-1949-3132-2CFC-170622753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374" y="180622"/>
            <a:ext cx="4202203" cy="770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zh-CN" altLang="en-US" sz="36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教学内容：</a:t>
            </a:r>
            <a:endParaRPr lang="zh-CN" altLang="en-US" sz="36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45618" y="1223622"/>
            <a:ext cx="49858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、感受生活中的“周期现象”</a:t>
            </a:r>
            <a:endParaRPr lang="zh-CN" altLang="en-US" sz="2400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248347" y="1912245"/>
            <a:ext cx="41364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、理解角扩充的必要性；</a:t>
            </a:r>
            <a:endParaRPr lang="zh-CN" altLang="en-US" sz="2400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264354" y="2631701"/>
            <a:ext cx="9234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、理解刻画圆周上点位置的相关量</a:t>
            </a:r>
            <a:r>
              <a:rPr lang="en-US" altLang="zh-CN" sz="2400" dirty="0" smtClean="0">
                <a:latin typeface="宋体" pitchFamily="2" charset="-122"/>
                <a:ea typeface="宋体" pitchFamily="2" charset="-122"/>
              </a:rPr>
              <a:t>x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，</a:t>
            </a:r>
            <a:r>
              <a:rPr lang="en-US" altLang="zh-CN" sz="2400" dirty="0" smtClean="0">
                <a:latin typeface="宋体" pitchFamily="2" charset="-122"/>
                <a:ea typeface="宋体" pitchFamily="2" charset="-122"/>
              </a:rPr>
              <a:t>y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，</a:t>
            </a:r>
            <a:r>
              <a:rPr lang="en-US" altLang="zh-CN" sz="2400" dirty="0" smtClean="0">
                <a:latin typeface="宋体" pitchFamily="2" charset="-122"/>
                <a:ea typeface="宋体" pitchFamily="2" charset="-122"/>
              </a:rPr>
              <a:t>r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，</a:t>
            </a:r>
            <a:r>
              <a:rPr lang="en-US" altLang="zh-CN" sz="2400" dirty="0" smtClean="0">
                <a:latin typeface="宋体" pitchFamily="2" charset="-122"/>
                <a:ea typeface="宋体" pitchFamily="2" charset="-122"/>
              </a:rPr>
              <a:t>α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，</a:t>
            </a:r>
            <a:r>
              <a:rPr lang="en-US" altLang="zh-CN" sz="2400" dirty="0" smtClean="0">
                <a:latin typeface="宋体" pitchFamily="2" charset="-122"/>
                <a:ea typeface="宋体" pitchFamily="2" charset="-122"/>
              </a:rPr>
              <a:t>l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之间存在联系；</a:t>
            </a:r>
            <a:endParaRPr lang="zh-CN" altLang="en-US" sz="2400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55760" y="3391089"/>
            <a:ext cx="5578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latin typeface="宋体" pitchFamily="2" charset="-122"/>
                <a:ea typeface="宋体" pitchFamily="2" charset="-122"/>
              </a:rPr>
              <a:t>4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、理解研究任意角三角函数的必要性；</a:t>
            </a:r>
            <a:endParaRPr lang="zh-CN" altLang="en-US" sz="2400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60649" y="4124867"/>
            <a:ext cx="79623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latin typeface="宋体" pitchFamily="2" charset="-122"/>
                <a:ea typeface="宋体" pitchFamily="2" charset="-122"/>
              </a:rPr>
              <a:t>5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、理解任意角的三角函数值能转化为锐角三角函数值；</a:t>
            </a:r>
            <a:endParaRPr lang="zh-CN" altLang="en-US" sz="2400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284575" y="4869934"/>
            <a:ext cx="61943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latin typeface="宋体" pitchFamily="2" charset="-122"/>
                <a:ea typeface="宋体" pitchFamily="2" charset="-122"/>
              </a:rPr>
              <a:t>6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、理解能用三角函数模型来刻画圆周运动；</a:t>
            </a:r>
            <a:endParaRPr lang="zh-CN" altLang="en-US" sz="2400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DBFF0600-1949-3132-2CFC-170622753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663" y="220852"/>
            <a:ext cx="5376248" cy="900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zh-CN" altLang="en-US" sz="36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贯穿整章任务、主题：</a:t>
            </a:r>
            <a:endParaRPr lang="zh-CN" altLang="en-US" sz="36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5"/>
          <p:cNvGrpSpPr/>
          <p:nvPr/>
        </p:nvGrpSpPr>
        <p:grpSpPr>
          <a:xfrm>
            <a:off x="2330419" y="1128545"/>
            <a:ext cx="2493904" cy="2493904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7" name="同心圆 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</a:endParaRPr>
            </a:p>
          </p:txBody>
        </p:sp>
      </p:grpSp>
      <p:sp>
        <p:nvSpPr>
          <p:cNvPr id="9" name="椭圆 8"/>
          <p:cNvSpPr/>
          <p:nvPr/>
        </p:nvSpPr>
        <p:spPr>
          <a:xfrm>
            <a:off x="1361596" y="4388268"/>
            <a:ext cx="903568" cy="903568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2531865" y="676907"/>
            <a:ext cx="366369" cy="366369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10"/>
          <p:cNvGrpSpPr/>
          <p:nvPr/>
        </p:nvGrpSpPr>
        <p:grpSpPr>
          <a:xfrm>
            <a:off x="6493913" y="3555823"/>
            <a:ext cx="401413" cy="401413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12" name="同心圆 1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" name="组合 13"/>
          <p:cNvGrpSpPr/>
          <p:nvPr/>
        </p:nvGrpSpPr>
        <p:grpSpPr>
          <a:xfrm>
            <a:off x="7119617" y="1754637"/>
            <a:ext cx="831871" cy="831871"/>
            <a:chOff x="304800" y="673100"/>
            <a:chExt cx="4000500" cy="4000500"/>
          </a:xfrm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5" name="同心圆 1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16"/>
          <p:cNvGrpSpPr/>
          <p:nvPr/>
        </p:nvGrpSpPr>
        <p:grpSpPr>
          <a:xfrm>
            <a:off x="3574586" y="4486485"/>
            <a:ext cx="293036" cy="293036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18" name="同心圆 1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9"/>
          <p:cNvGrpSpPr/>
          <p:nvPr/>
        </p:nvGrpSpPr>
        <p:grpSpPr>
          <a:xfrm>
            <a:off x="576293" y="5798678"/>
            <a:ext cx="383892" cy="383892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21" name="同心圆 2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4" name="椭圆 23"/>
          <p:cNvSpPr/>
          <p:nvPr/>
        </p:nvSpPr>
        <p:spPr>
          <a:xfrm>
            <a:off x="6046381" y="1406424"/>
            <a:ext cx="366369" cy="366369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6065732" y="6014569"/>
            <a:ext cx="183185" cy="183185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zh-CN" altLang="en-US"/>
          </a:p>
        </p:txBody>
      </p:sp>
      <p:grpSp>
        <p:nvGrpSpPr>
          <p:cNvPr id="11" name="组合 25"/>
          <p:cNvGrpSpPr/>
          <p:nvPr/>
        </p:nvGrpSpPr>
        <p:grpSpPr>
          <a:xfrm>
            <a:off x="4758535" y="4164626"/>
            <a:ext cx="1099479" cy="1099479"/>
            <a:chOff x="304800" y="673100"/>
            <a:chExt cx="4000500" cy="4000500"/>
          </a:xfrm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27" name="同心圆 2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2373593" y="2026684"/>
            <a:ext cx="2323713" cy="697627"/>
          </a:xfrm>
          <a:prstGeom prst="rect">
            <a:avLst/>
          </a:prstGeom>
          <a:noFill/>
          <a:effectLst/>
        </p:spPr>
        <p:txBody>
          <a:bodyPr wrap="none" lIns="121917" tIns="60958" rIns="121917" bIns="60958" rtlCol="0">
            <a:spAutoFit/>
          </a:bodyPr>
          <a:lstStyle/>
          <a:p>
            <a:r>
              <a:rPr lang="en-US" altLang="zh-CN" sz="3700" b="1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THANKS</a:t>
            </a:r>
            <a:endParaRPr lang="zh-CN" altLang="en-US" sz="37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191024" y="3190510"/>
            <a:ext cx="4538132" cy="1969766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zh-CN" altLang="en-US" sz="6000" b="1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不当之处</a:t>
            </a:r>
            <a:endParaRPr lang="en-US" altLang="zh-CN" sz="6000" b="1" dirty="0" smtClean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6000" b="1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敬请指正</a:t>
            </a:r>
            <a:endParaRPr lang="en-US" altLang="zh-CN" sz="6000" b="1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0"/>
    </mc:Choice>
    <mc:Fallback>
      <p:transition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9" grpId="1"/>
      <p:bldP spid="30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268</TotalTime>
  <Words>184</Words>
  <Application>Microsoft Office PowerPoint</Application>
  <PresentationFormat>自定义</PresentationFormat>
  <Paragraphs>17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暗香扑面</vt:lpstr>
      <vt:lpstr>关于三角函数教学的一点思考</vt:lpstr>
      <vt:lpstr>幻灯片 2</vt:lpstr>
      <vt:lpstr>幻灯片 3</vt:lpstr>
      <vt:lpstr>幻灯片 4</vt:lpstr>
      <vt:lpstr>幻灯片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弧 度 制</dc:title>
  <dc:creator>姣 刘</dc:creator>
  <cp:lastModifiedBy>hp</cp:lastModifiedBy>
  <cp:revision>30</cp:revision>
  <dcterms:created xsi:type="dcterms:W3CDTF">2024-11-19T12:06:11Z</dcterms:created>
  <dcterms:modified xsi:type="dcterms:W3CDTF">2024-12-03T04:54:14Z</dcterms:modified>
</cp:coreProperties>
</file>