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3"/>
    <p:sldId id="307" r:id="rId4"/>
    <p:sldId id="306" r:id="rId5"/>
    <p:sldId id="284" r:id="rId6"/>
    <p:sldId id="296" r:id="rId7"/>
    <p:sldId id="304" r:id="rId8"/>
    <p:sldId id="303" r:id="rId9"/>
    <p:sldId id="297" r:id="rId10"/>
    <p:sldId id="298" r:id="rId11"/>
    <p:sldId id="305" r:id="rId12"/>
    <p:sldId id="308" r:id="rId13"/>
    <p:sldId id="29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9464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24000" y="2590801"/>
            <a:ext cx="94488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727200" y="3581400"/>
            <a:ext cx="8940800" cy="38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 sz="2000"/>
            </a:lvl1pPr>
          </a:lstStyle>
          <a:p>
            <a:r>
              <a:rPr lang="en-US" altLang="zh-CN"/>
              <a:t>Click to edit Master subtitle style</a:t>
            </a:r>
            <a:endParaRPr lang="en-US" altLang="zh-CN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477001"/>
            <a:ext cx="2844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fld id="{E5C3563E-9F93-44EE-AB73-65800B85FCE7}" type="datetime3">
              <a:rPr lang="zh-CN" altLang="en-US"/>
            </a:fld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477001"/>
            <a:ext cx="3860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477001"/>
            <a:ext cx="28448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kumimoji="0"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70538C-79FA-4FD4-A77E-6A69FA0D67F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457201"/>
            <a:ext cx="2743200" cy="56689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168400" y="457201"/>
            <a:ext cx="98552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68400" y="457201"/>
            <a:ext cx="98552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457201"/>
            <a:ext cx="10972800" cy="5668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1168400" y="457201"/>
            <a:ext cx="9855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1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7.png"/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0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1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7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1524000" y="2330245"/>
            <a:ext cx="9144000" cy="9930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81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3600" b="1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7.2.3 </a:t>
            </a:r>
            <a:r>
              <a:rPr kumimoji="1" lang="zh-CN" altLang="en-US" sz="3600" b="1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三角函数的诱导公式（第</a:t>
            </a:r>
            <a:r>
              <a:rPr kumimoji="1" lang="en-US" altLang="zh-CN" sz="3600" b="1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kumimoji="1" lang="zh-CN" altLang="en-US" sz="3600" b="1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课时）</a:t>
            </a:r>
            <a:endParaRPr kumimoji="1" lang="zh-CN" altLang="en-US" sz="3600" b="1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8009358" y="4249562"/>
            <a:ext cx="27793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授课人：蔡文银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381125" y="1491815"/>
                <a:ext cx="93851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通过诱导公式</a:t>
                </a:r>
                <a14:m>
                  <m:oMath xmlns:m="http://schemas.openxmlformats.org/officeDocument/2006/math">
                    <m:r>
                      <a:rPr lang="zh-CN" altLang="en-US" sz="28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一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四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的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学习，继续</a:t>
                </a:r>
                <a:r>
                  <a:rPr lang="zh-CN" altLang="en-US" sz="2800" noProof="0" dirty="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rPr>
                  <a:t>计算</a:t>
                </a:r>
                <a:r>
                  <a:rPr lang="en-US" altLang="zh-CN" sz="2800" kern="100" dirty="0">
                    <a:solidFill>
                      <a:prstClr val="black"/>
                    </a:solidFill>
                    <a:latin typeface="Cambria" panose="02040503050406030204" charset="0"/>
                    <a:cs typeface="Cambria" panose="02040503050406030204" charset="0"/>
                    <a:sym typeface="+mn-ea"/>
                  </a:rPr>
                  <a:t> tan(</a:t>
                </a:r>
                <a:r>
                  <a:rPr lang="zh-CN" altLang="zh-CN" sz="2800" kern="100" dirty="0">
                    <a:solidFill>
                      <a:prstClr val="black"/>
                    </a:solidFill>
                    <a:latin typeface="Cambria" panose="02040503050406030204" charset="0"/>
                    <a:cs typeface="Cambria" panose="02040503050406030204" charset="0"/>
                    <a:sym typeface="+mn-ea"/>
                  </a:rPr>
                  <a:t>－</a:t>
                </a:r>
                <a:r>
                  <a:rPr lang="en-US" altLang="zh-CN" sz="2800" kern="100" dirty="0">
                    <a:solidFill>
                      <a:prstClr val="black"/>
                    </a:solidFill>
                    <a:latin typeface="Cambria" panose="02040503050406030204" charset="0"/>
                    <a:cs typeface="Cambria" panose="02040503050406030204" charset="0"/>
                    <a:sym typeface="+mn-ea"/>
                  </a:rPr>
                  <a:t>1 560°)</a:t>
                </a:r>
                <a:r>
                  <a:rPr lang="zh-CN" altLang="en-US" sz="2800" kern="100" dirty="0">
                    <a:solidFill>
                      <a:prstClr val="black"/>
                    </a:solidFill>
                    <a:latin typeface="Cambria" panose="02040503050406030204" charset="0"/>
                    <a:cs typeface="Cambria" panose="02040503050406030204" charset="0"/>
                    <a:sym typeface="+mn-ea"/>
                  </a:rPr>
                  <a:t>，并总结化简求值的一般步骤。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5" y="1491815"/>
                <a:ext cx="9385198" cy="954107"/>
              </a:xfrm>
              <a:prstGeom prst="rect">
                <a:avLst/>
              </a:prstGeom>
              <a:blipFill rotWithShape="1">
                <a:blip r:embed="rId4"/>
                <a:stretch>
                  <a:fillRect t="-21" r="6" b="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1602658" y="61978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云形 3"/>
          <p:cNvSpPr/>
          <p:nvPr/>
        </p:nvSpPr>
        <p:spPr bwMode="auto">
          <a:xfrm>
            <a:off x="1297856" y="3039889"/>
            <a:ext cx="4060723" cy="1468835"/>
          </a:xfrm>
          <a:prstGeom prst="cloud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1705490" y="4893488"/>
            <a:ext cx="2528780" cy="1143518"/>
          </a:xfrm>
          <a:prstGeom prst="ellipse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135" y="4769506"/>
            <a:ext cx="2647539" cy="13177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892" y="4606060"/>
            <a:ext cx="2790344" cy="143094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101259" y="5235433"/>
            <a:ext cx="197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负角化正角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5270091" y="5028265"/>
                <a:ext cx="21041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大角化小角（</a:t>
                </a: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0</a:t>
                </a:r>
                <a14:m>
                  <m:oMath xmlns:m="http://schemas.openxmlformats.org/officeDocument/2006/math"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en-US" altLang="zh-CN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𝜋</m:t>
                    </m:r>
                  </m:oMath>
                </a14:m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）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091" y="5028265"/>
                <a:ext cx="2104104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1" t="-40" r="27" b="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 flipH="1">
                <a:off x="8592854" y="4858793"/>
                <a:ext cx="1956620" cy="951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0</a:t>
                </a:r>
                <a14:m>
                  <m:oMath xmlns:m="http://schemas.openxmlformats.org/officeDocument/2006/math">
                    <m:r>
                      <a:rPr kumimoji="0" lang="en-US" altLang="zh-CN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en-US" altLang="zh-CN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</m:t>
                    </m:r>
                    <m:r>
                      <a:rPr kumimoji="0" lang="zh-CN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𝜋</m:t>
                    </m:r>
                    <m:r>
                      <a:rPr kumimoji="0" lang="zh-CN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的</m:t>
                    </m:r>
                  </m:oMath>
                </a14:m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角化为</a:t>
                </a:r>
                <a14:m>
                  <m:oMath xmlns:m="http://schemas.openxmlformats.org/officeDocument/2006/math">
                    <m:r>
                      <a:rPr kumimoji="0" lang="en-US" altLang="zh-CN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0</m:t>
                    </m:r>
                    <m:r>
                      <a:rPr kumimoji="0" lang="en-US" altLang="zh-CN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f>
                      <m:fPr>
                        <m:ctrlPr>
                          <a:rPr kumimoji="0" lang="en-US" altLang="zh-CN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zh-CN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altLang="zh-CN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的角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592854" y="4858793"/>
                <a:ext cx="1956620" cy="951607"/>
              </a:xfrm>
              <a:prstGeom prst="rect">
                <a:avLst/>
              </a:prstGeom>
              <a:blipFill rotWithShape="1">
                <a:blip r:embed="rId6"/>
                <a:stretch>
                  <a:fillRect l="-2" t="-43" r="11" b="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箭头: 右 11"/>
          <p:cNvSpPr/>
          <p:nvPr/>
        </p:nvSpPr>
        <p:spPr bwMode="auto">
          <a:xfrm>
            <a:off x="4261917" y="5277307"/>
            <a:ext cx="567571" cy="302117"/>
          </a:xfrm>
          <a:prstGeom prst="rightArrow">
            <a:avLst/>
          </a:prstGeom>
          <a:noFill/>
          <a:ln w="285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0071" y="5159391"/>
            <a:ext cx="609653" cy="384081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577022" y="344629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化简求值的一般步骤：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49646" y="4791775"/>
            <a:ext cx="948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65AAE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公式一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65AAE9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8673163" y="4655042"/>
                <a:ext cx="1643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5AAE9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公式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65AAE9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二</a:t>
                </a:r>
                <a14:m>
                  <m:oMath xmlns:m="http://schemas.openxmlformats.org/officeDocument/2006/math">
                    <m:r>
                      <a:rPr kumimoji="0" lang="en-US" altLang="zh-CN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65AAE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zh-CN" alt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65AAE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四</m:t>
                    </m:r>
                  </m:oMath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65AAE9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163" y="4655042"/>
                <a:ext cx="1643801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20" t="-133" r="7" b="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/>
          <p:cNvSpPr txBox="1"/>
          <p:nvPr/>
        </p:nvSpPr>
        <p:spPr>
          <a:xfrm>
            <a:off x="2657475" y="4976441"/>
            <a:ext cx="1009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65AAE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公式二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65AAE9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1297856" y="1829835"/>
                <a:ext cx="926392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通过诱导公式</a:t>
                </a:r>
                <a14:m>
                  <m:oMath xmlns:m="http://schemas.openxmlformats.org/officeDocument/2006/math">
                    <m:r>
                      <a:rPr kumimoji="0" lang="zh-CN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一</m:t>
                    </m:r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~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四的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学习，继续计算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 tan(</a:t>
                </a:r>
                <a:r>
                  <a:rPr kumimoji="0" lang="zh-CN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－</a:t>
                </a:r>
                <a:r>
                  <a:rPr kumimoji="0" lang="en-US" altLang="zh-CN" sz="2800" b="0" i="0" u="none" strike="noStrike" kern="1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charset="0"/>
                    <a:ea typeface="宋体" panose="02010600030101010101" pitchFamily="2" charset="-122"/>
                    <a:cs typeface="Cambria" panose="02040503050406030204" charset="0"/>
                    <a:sym typeface="+mn-ea"/>
                  </a:rPr>
                  <a:t>1 560°)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856" y="1829835"/>
                <a:ext cx="9263929" cy="523220"/>
              </a:xfrm>
              <a:prstGeom prst="rect">
                <a:avLst/>
              </a:prstGeom>
              <a:blipFill rotWithShape="1">
                <a:blip r:embed="rId9"/>
                <a:stretch>
                  <a:fillRect l="-6" t="-76" r="5" b="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708355" y="590878"/>
            <a:ext cx="496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课堂小结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96180" y="852488"/>
            <a:ext cx="93799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过程：本节课是如何推导诱导公式的？运用了什么思想和方法？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应用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: 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诱导公式可以解决什么问题？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6695" y="4099560"/>
            <a:ext cx="60337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96365" y="3961130"/>
            <a:ext cx="7768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+mn-ea"/>
                <a:cs typeface="+mn-ea"/>
              </a:rPr>
              <a:t>3.</a:t>
            </a:r>
            <a:r>
              <a:rPr lang="zh-CN" altLang="en-US" sz="2800">
                <a:latin typeface="+mn-ea"/>
                <a:cs typeface="+mn-ea"/>
              </a:rPr>
              <a:t>延伸：接下来我们还可以研究什么</a:t>
            </a:r>
            <a:r>
              <a:rPr lang="zh-CN" altLang="en-US" sz="2800"/>
              <a:t>？</a:t>
            </a:r>
            <a:endParaRPr lang="zh-CN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425676" y="1569899"/>
            <a:ext cx="809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回顾：三角函数的定义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425676" y="1569899"/>
            <a:ext cx="8099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回顾：三角函数的定义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4979" y="2093119"/>
            <a:ext cx="5132310" cy="3371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5676" y="5451972"/>
            <a:ext cx="5030916" cy="1193861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6557986" y="4619625"/>
            <a:ext cx="558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终边相同的角的同一三角函数值相等</a:t>
            </a:r>
            <a:endParaRPr lang="zh-CN" altLang="en-US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623" y="1831509"/>
            <a:ext cx="2628677" cy="25455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6624661" y="5569743"/>
                <a:ext cx="4886325" cy="701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计算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zh-CN" altLang="en-US" sz="28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zh-CN" altLang="en-US" sz="28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661" y="5569743"/>
                <a:ext cx="4886325" cy="701346"/>
              </a:xfrm>
              <a:prstGeom prst="rect">
                <a:avLst/>
              </a:prstGeom>
              <a:blipFill rotWithShape="1">
                <a:blip r:embed="rId7"/>
                <a:stretch>
                  <a:fillRect l="-7" t="-23" r="7" b="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352550" y="1546504"/>
                <a:ext cx="1169869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zh-CN" alt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问题</m:t>
                    </m:r>
                    <m:r>
                      <a:rPr lang="en-US" altLang="zh-CN" sz="28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zh-CN" alt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：</m:t>
                    </m:r>
                    <m:r>
                      <a:rPr kumimoji="0" lang="zh-CN" altLang="en-US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如果两个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角三角函数值相等，那么</a:t>
                </a:r>
                <a:r>
                  <a:rPr lang="zh-CN" altLang="en-US" sz="2800" dirty="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rPr>
                  <a:t>它们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终边一定相同吗？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50" y="1546504"/>
                <a:ext cx="11698697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53" r="1" b="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2516597" y="2713078"/>
                <a:ext cx="8810625" cy="666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sz="2800" i="1" smtClean="0">
                        <a:latin typeface="Cambria Math" panose="02040503050406030204" pitchFamily="18" charset="0"/>
                      </a:rPr>
                      <m:t>以</m:t>
                    </m:r>
                    <m:f>
                      <m:f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280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CN" altLang="en-US" sz="2800" dirty="0"/>
                  <a:t>为例，你能在单位圆中找到与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CN" altLang="en-US" sz="2800" dirty="0"/>
                  <a:t>余弦值相同的角吗</a:t>
                </a:r>
                <a:r>
                  <a:rPr lang="en-US" altLang="zh-CN" sz="2800" dirty="0"/>
                  <a:t>?</a:t>
                </a:r>
                <a:endParaRPr lang="zh-CN" altLang="en-US" sz="2800" dirty="0"/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97" y="2713078"/>
                <a:ext cx="8810625" cy="666016"/>
              </a:xfrm>
              <a:prstGeom prst="rect">
                <a:avLst/>
              </a:prstGeom>
              <a:blipFill rotWithShape="1">
                <a:blip r:embed="rId5"/>
                <a:stretch>
                  <a:fillRect l="-1" t="-54" r="1" b="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/>
          <p:cNvSpPr txBox="1"/>
          <p:nvPr/>
        </p:nvSpPr>
        <p:spPr>
          <a:xfrm>
            <a:off x="2409826" y="4133850"/>
            <a:ext cx="8907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它们终边具有什么样的关系？点坐标呢？三角函数值呢？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问题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2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：若角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𝛼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与</m:t>
                    </m:r>
                    <m:r>
                      <a:rPr lang="zh-CN" altLang="en-US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角</m:t>
                    </m:r>
                    <m:r>
                      <a:rPr lang="zh-CN" altLang="en-US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𝛽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终边关于</m:t>
                    </m:r>
                    <m:r>
                      <a:rPr lang="en-US" altLang="zh-CN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zh-CN" alt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轴对称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</a:rPr>
                  <a:t>，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它们与单位圆的交点坐标，三角函数值有何关系？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特别的，取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=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？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" t="-1" b="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1425677" y="3695700"/>
            <a:ext cx="607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+mn-ea"/>
              </a:rPr>
              <a:t>总结诱导公式二的推导过程</a:t>
            </a:r>
            <a:endParaRPr lang="zh-CN" altLang="en-US" sz="2800" dirty="0">
              <a:latin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4300" y="2397473"/>
            <a:ext cx="2633700" cy="2548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问题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2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：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若角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与角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终边关于</m:t>
                    </m:r>
                    <m:r>
                      <a:rPr lang="en-US" altLang="zh-CN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zh-CN" alt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轴对称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</a:rPr>
                  <a:t>，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它们与单位圆的交点坐标，三角函数值有何关系？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特别的，取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altLang="zh-CN" sz="2800" dirty="0">
                    <a:solidFill>
                      <a:srgbClr val="000000"/>
                    </a:solidFill>
                  </a:rPr>
                  <a:t>=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？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" t="-1" b="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2628900" y="3452199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终边关系（关于</a:t>
                </a:r>
                <a14:m>
                  <m:oMath xmlns:m="http://schemas.openxmlformats.org/officeDocument/2006/math">
                    <m:r>
                      <a:rPr kumimoji="0" lang="en-US" altLang="zh-CN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轴对称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）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3452199"/>
                <a:ext cx="6096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65" b="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2677" y="3894015"/>
            <a:ext cx="390178" cy="707197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991003" y="5517207"/>
            <a:ext cx="762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三角函数值关系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25677" y="2761309"/>
            <a:ext cx="4027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诱导公式二的推导过程：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994076" y="4484703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点坐标之间的关系</a:t>
            </a:r>
            <a:endParaRPr lang="zh-CN" altLang="en-US" sz="28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2677" y="4908967"/>
            <a:ext cx="390178" cy="7071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zh-CN" altLang="en-US" sz="2800" dirty="0">
                    <a:solidFill>
                      <a:srgbClr val="000000"/>
                    </a:solidFill>
                  </a:rPr>
                  <a:t>问题</a:t>
                </a:r>
                <a:r>
                  <a:rPr lang="en-US" altLang="zh-CN" sz="2800" dirty="0">
                    <a:solidFill>
                      <a:srgbClr val="000000"/>
                    </a:solidFill>
                  </a:rPr>
                  <a:t>2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：若角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与角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终边关于</m:t>
                    </m:r>
                    <m:r>
                      <a:rPr lang="en-US" altLang="zh-CN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zh-CN" alt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轴对称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</a:rPr>
                  <a:t>，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它们与单位圆的交点坐标，三角函数值有何关系？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特别的，取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altLang="zh-CN" sz="2800" dirty="0">
                    <a:solidFill>
                      <a:srgbClr val="000000"/>
                    </a:solidFill>
                  </a:rPr>
                  <a:t>=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？</a:t>
                </a:r>
                <a:endParaRPr lang="zh-CN" alt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" t="-1" b="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1473302" y="2944773"/>
                <a:ext cx="6096000" cy="7013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zh-CN" altLang="en-US" sz="2800" dirty="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rPr>
                  <a:t>计算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tan</m:t>
                    </m:r>
                    <m:r>
                      <a:rPr lang="en-US" altLang="zh-CN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f>
                      <m:fPr>
                        <m:ctrlPr>
                          <a:rPr lang="en-US" altLang="zh-CN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zh-CN" alt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zh-CN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302" y="2944773"/>
                <a:ext cx="6096000" cy="701346"/>
              </a:xfrm>
              <a:prstGeom prst="rect">
                <a:avLst/>
              </a:prstGeom>
              <a:blipFill rotWithShape="1">
                <a:blip r:embed="rId5"/>
                <a:stretch>
                  <a:fillRect l="-2" t="-40" r="2" b="8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1454252" y="4393853"/>
                <a:ext cx="10223398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角</a:t>
                </a:r>
                <a14:m>
                  <m:oMath xmlns:m="http://schemas.openxmlformats.org/officeDocument/2006/math">
                    <m:r>
                      <a:rPr kumimoji="0" lang="en-US" altLang="zh-CN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𝛼</m:t>
                    </m:r>
                    <m:r>
                      <a:rPr kumimoji="0" lang="zh-CN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与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角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𝛽</m:t>
                    </m:r>
                    <m:r>
                      <a:rPr kumimoji="0" lang="zh-CN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终边是否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还有其它特殊的对称关系？</a:t>
                </a:r>
                <a:endPara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 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252" y="4393853"/>
                <a:ext cx="10223398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1" t="-30" b="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en-US" sz="2800" dirty="0">
                    <a:solidFill>
                      <a:srgbClr val="000000"/>
                    </a:solidFill>
                  </a:rPr>
                  <a:t>问题</a:t>
                </a:r>
                <a:r>
                  <a:rPr lang="en-US" altLang="zh-CN" sz="2800" dirty="0">
                    <a:solidFill>
                      <a:srgbClr val="000000"/>
                    </a:solidFill>
                  </a:rPr>
                  <a:t>3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：若角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与角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  <a:latin typeface="+mn-ea"/>
                  </a:rPr>
                  <a:t>终边关于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轴对称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  <a:latin typeface="+mn-ea"/>
                  </a:rPr>
                  <a:t>，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它们与单位圆的交点坐标，三角函数值有何关系？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+mn-ea"/>
                  </a:rPr>
                  <a:t>特别的，取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altLang="zh-CN" sz="2800" dirty="0">
                    <a:solidFill>
                      <a:srgbClr val="000000"/>
                    </a:solidFill>
                    <a:latin typeface="+mn-ea"/>
                  </a:rPr>
                  <a:t>=</a:t>
                </a:r>
                <a:r>
                  <a:rPr lang="zh-CN" altLang="zh-CN" sz="2800" dirty="0">
                    <a:solidFill>
                      <a:srgbClr val="000000"/>
                    </a:solidFill>
                    <a:latin typeface="+mn-ea"/>
                  </a:rPr>
                  <a:t>？</a:t>
                </a:r>
                <a:endParaRPr lang="zh-CN" altLang="en-US" sz="2800" dirty="0">
                  <a:solidFill>
                    <a:srgbClr val="000000"/>
                  </a:solidFill>
                  <a:latin typeface="+mn-ea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" t="-1" b="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4300" y="2307225"/>
            <a:ext cx="2633700" cy="25483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573161" y="3429000"/>
                <a:ext cx="4522839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计算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f>
                      <m:f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zh-CN" altLang="en-US" sz="28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zh-CN" altLang="en-US" sz="28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161" y="3429000"/>
                <a:ext cx="4522839" cy="700705"/>
              </a:xfrm>
              <a:prstGeom prst="rect">
                <a:avLst/>
              </a:prstGeom>
              <a:blipFill rotWithShape="1">
                <a:blip r:embed="rId6"/>
                <a:stretch>
                  <a:fillRect l="-6" b="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6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425677" y="2522866"/>
            <a:ext cx="6410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73161" y="622629"/>
            <a:ext cx="3057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数学建构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问题</a:t>
                </a:r>
                <a:r>
                  <a:rPr kumimoji="0" lang="en-US" altLang="zh-C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4</a:t>
                </a: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：若角</a:t>
                </a:r>
                <a14:m>
                  <m:oMath xmlns:m="http://schemas.openxmlformats.org/officeDocument/2006/math"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𝛼</m:t>
                    </m:r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与角</m:t>
                    </m:r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𝛽</m:t>
                    </m:r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的</m:t>
                    </m:r>
                  </m:oMath>
                </a14:m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终边关于</a:t>
                </a:r>
                <a14:m>
                  <m:oMath xmlns:m="http://schemas.openxmlformats.org/officeDocument/2006/math">
                    <m:r>
                      <a:rPr lang="zh-CN" alt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原点</m:t>
                    </m:r>
                    <m:r>
                      <a:rPr lang="en-US" altLang="zh-CN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𝑂</m:t>
                    </m:r>
                    <m:r>
                      <a:rPr kumimoji="0" lang="zh-CN" alt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宋体" panose="02010600030101010101" pitchFamily="2" charset="-122"/>
                        <a:cs typeface="+mn-cs"/>
                      </a:rPr>
                      <m:t>对称</m:t>
                    </m:r>
                  </m:oMath>
                </a14:m>
                <a:r>
                  <a:rPr lang="zh-CN" altLang="en-US" sz="2800" dirty="0">
                    <a:solidFill>
                      <a:srgbClr val="000000"/>
                    </a:solidFill>
                  </a:rPr>
                  <a:t>，与单位圆的交点坐标，三角函数值呢？特别的，取</a:t>
                </a:r>
                <a14:m>
                  <m:oMath xmlns:m="http://schemas.openxmlformats.org/officeDocument/2006/math">
                    <m:r>
                      <a:rPr lang="zh-CN" alt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altLang="zh-CN" sz="2800" dirty="0">
                    <a:solidFill>
                      <a:srgbClr val="000000"/>
                    </a:solidFill>
                  </a:rPr>
                  <a:t>=</a:t>
                </a:r>
                <a:r>
                  <a:rPr lang="zh-CN" altLang="en-US" sz="2800" dirty="0">
                    <a:solidFill>
                      <a:srgbClr val="000000"/>
                    </a:solidFill>
                  </a:rPr>
                  <a:t>？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1443366"/>
                <a:ext cx="9499498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" t="-1" b="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1425677" y="3469015"/>
                <a:ext cx="6096000" cy="710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kumimoji="0" lang="zh-CN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宋体" panose="02010600030101010101" pitchFamily="2" charset="-122"/>
                    <a:cs typeface="+mn-cs"/>
                  </a:rPr>
                  <a:t>计算</a:t>
                </a:r>
                <a14:m>
                  <m:oMath xmlns:m="http://schemas.openxmlformats.org/officeDocument/2006/math">
                    <m:r>
                      <a:rPr lang="en-US" altLang="zh-CN" sz="2800" i="1" noProof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2800" b="0" i="1" noProof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𝑖𝑛</m:t>
                    </m:r>
                    <m:f>
                      <m:fPr>
                        <m:ctrlPr>
                          <a:rPr lang="en-US" altLang="zh-CN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zh-CN" alt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zh-CN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宋体" panose="02010600030101010101" pitchFamily="2" charset="-122"/>
                  <a:cs typeface="+mn-cs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5677" y="3469015"/>
                <a:ext cx="6096000" cy="710451"/>
              </a:xfrm>
              <a:prstGeom prst="rect">
                <a:avLst/>
              </a:prstGeom>
              <a:blipFill rotWithShape="1">
                <a:blip r:embed="rId5"/>
                <a:stretch>
                  <a:fillRect l="-2" t="-1" r="2" b="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3325" y="2397473"/>
            <a:ext cx="2633700" cy="2548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793</Words>
  <Application>WPS 演示</Application>
  <PresentationFormat>宽屏</PresentationFormat>
  <Paragraphs>95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Arial</vt:lpstr>
      <vt:lpstr>Cambria Math</vt:lpstr>
      <vt:lpstr>Cambria</vt:lpstr>
      <vt:lpstr>微软雅黑</vt:lpstr>
      <vt:lpstr>Arial Unicode MS</vt:lpstr>
      <vt:lpstr>Calibri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huawei</dc:creator>
  <cp:lastModifiedBy>BM(o^^o)♪</cp:lastModifiedBy>
  <cp:revision>46</cp:revision>
  <dcterms:created xsi:type="dcterms:W3CDTF">2024-12-02T08:47:00Z</dcterms:created>
  <dcterms:modified xsi:type="dcterms:W3CDTF">2024-12-03T01:35:32Z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C5B1F41F3D2146E59EBB2B6A32ECC282_12</vt:lpwstr>
  </property>
</Properties>
</file>