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811" r:id="rId3"/>
    <p:sldId id="971" r:id="rId5"/>
    <p:sldId id="972" r:id="rId6"/>
    <p:sldId id="973" r:id="rId7"/>
    <p:sldId id="974" r:id="rId8"/>
    <p:sldId id="977" r:id="rId9"/>
    <p:sldId id="978" r:id="rId10"/>
    <p:sldId id="975" r:id="rId11"/>
    <p:sldId id="981" r:id="rId12"/>
    <p:sldId id="980" r:id="rId13"/>
    <p:sldId id="990" r:id="rId14"/>
    <p:sldId id="991" r:id="rId15"/>
    <p:sldId id="992" r:id="rId16"/>
    <p:sldId id="995" r:id="rId17"/>
    <p:sldId id="979" r:id="rId18"/>
    <p:sldId id="996" r:id="rId19"/>
    <p:sldId id="1002" r:id="rId20"/>
    <p:sldId id="997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戴" initials="戴" lastIdx="1" clrIdx="0"/>
  <p:cmAuthor id="2" name="kingsoft" initials="k" lastIdx="1" clrIdx="0"/>
  <p:cmAuthor id="3" name="lenovo" initials="l" lastIdx="1" clrIdx="0"/>
  <p:cmAuthor id="4" name="微软用户" initials="微" lastIdx="1" clrIdx="0"/>
  <p:cmAuthor id="5" name="作者" initials="作" lastIdx="0" clrIdx="1"/>
  <p:cmAuthor id="6" name="123" initials="1" lastIdx="2" clrIdx="0"/>
  <p:cmAuthor id="7" name="admin" initials="a" lastIdx="7" clrIdx="0"/>
  <p:cmAuthor id="8" name="mzh" initials="m" lastIdx="2" clrIdx="0"/>
  <p:cmAuthor id="9" name="金格科技" initials="金" lastIdx="1" clrIdx="0"/>
  <p:cmAuthor id="10" name="雨林木风" initials="雨" lastIdx="10" clrIdx="0"/>
  <p:cmAuthor id="11" name="meflyup" initials="m" lastIdx="24" clrIdx="0"/>
  <p:cmAuthor id="12" name="Administrator" initials="A" lastIdx="1" clrIdx="0"/>
  <p:cmAuthor id="13" name="郑必强" initials="郑" lastIdx="1" clrIdx="2"/>
  <p:cmAuthor id="0" name="新课标第一网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8F6"/>
    <a:srgbClr val="F509CB"/>
    <a:srgbClr val="004F8A"/>
    <a:srgbClr val="3B4F8A"/>
    <a:srgbClr val="1F4E79"/>
    <a:srgbClr val="D9DADE"/>
    <a:srgbClr val="FFFFFF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>
        <p:scale>
          <a:sx n="93" d="100"/>
          <a:sy n="93" d="100"/>
        </p:scale>
        <p:origin x="1338" y="558"/>
      </p:cViewPr>
      <p:guideLst>
        <p:guide orient="horz" pos="227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84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1ED4C2DD-6599-4CA9-9925-347D63A547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3C9D6DE3-4F39-40DA-9785-C60339B14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6502380"/>
            <a:ext cx="12192000" cy="355621"/>
          </a:xfrm>
          <a:prstGeom prst="rect">
            <a:avLst/>
          </a:prstGeom>
          <a:solidFill>
            <a:srgbClr val="004F8A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1705">
              <a:solidFill>
                <a:srgbClr val="01B3C5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71" y="113772"/>
            <a:ext cx="618347" cy="6195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5"/>
          <a:stretch>
            <a:fillRect/>
          </a:stretch>
        </p:blipFill>
        <p:spPr>
          <a:xfrm>
            <a:off x="8144228" y="977300"/>
            <a:ext cx="4047773" cy="5281081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6502380"/>
            <a:ext cx="12192000" cy="355621"/>
          </a:xfrm>
          <a:prstGeom prst="rect">
            <a:avLst/>
          </a:prstGeom>
          <a:solidFill>
            <a:srgbClr val="004F8A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1705">
              <a:solidFill>
                <a:srgbClr val="01B3C5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5"/>
          <a:stretch>
            <a:fillRect/>
          </a:stretch>
        </p:blipFill>
        <p:spPr>
          <a:xfrm>
            <a:off x="8144228" y="977300"/>
            <a:ext cx="4047773" cy="5281081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5"/>
          <a:stretch>
            <a:fillRect/>
          </a:stretch>
        </p:blipFill>
        <p:spPr>
          <a:xfrm>
            <a:off x="8144228" y="977300"/>
            <a:ext cx="4047773" cy="5281081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43705" y="113772"/>
            <a:ext cx="6827615" cy="5457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CN" altLang="en-US" sz="3035" b="1" kern="0" dirty="0">
                <a:solidFill>
                  <a:srgbClr val="004F8A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请输入标题</a:t>
            </a:r>
            <a:endParaRPr lang="zh-CN" altLang="en-US" dirty="0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6502380"/>
            <a:ext cx="12192000" cy="355621"/>
          </a:xfrm>
          <a:prstGeom prst="rect">
            <a:avLst/>
          </a:prstGeom>
          <a:solidFill>
            <a:srgbClr val="004F8A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1705">
              <a:solidFill>
                <a:srgbClr val="01B3C5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71" y="113772"/>
            <a:ext cx="618347" cy="619531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975431" y="629601"/>
            <a:ext cx="7168796" cy="0"/>
          </a:xfrm>
          <a:prstGeom prst="line">
            <a:avLst/>
          </a:prstGeom>
          <a:ln w="12700">
            <a:solidFill>
              <a:srgbClr val="114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5"/>
          <a:stretch>
            <a:fillRect/>
          </a:stretch>
        </p:blipFill>
        <p:spPr>
          <a:xfrm>
            <a:off x="8144228" y="977300"/>
            <a:ext cx="4047773" cy="5281081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23" y="6356645"/>
            <a:ext cx="2743272" cy="3651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34FCE23-231B-4CFE-A76F-252AEF0EE01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706" y="6356645"/>
            <a:ext cx="4114907" cy="3651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824" y="6356645"/>
            <a:ext cx="2743272" cy="3651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6536A5-DAEE-4F65-B2D5-30A7A77F84CB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38222" y="2085246"/>
            <a:ext cx="7315391" cy="1307336"/>
          </a:xfrm>
        </p:spPr>
        <p:txBody>
          <a:bodyPr>
            <a:normAutofit/>
          </a:bodyPr>
          <a:lstStyle>
            <a:lvl1pPr algn="ctr">
              <a:defRPr sz="5995"/>
            </a:lvl1pPr>
          </a:lstStyle>
          <a:p>
            <a:r>
              <a:rPr lang="zh-CN" altLang="en-US" smtClean="0"/>
              <a:t>再 见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1ED4C2DD-6599-4CA9-9925-347D63A547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3C9D6DE3-4F39-40DA-9785-C60339B14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3.png"/><Relationship Id="rId18" Type="http://schemas.openxmlformats.org/officeDocument/2006/relationships/tags" Target="../tags/tag6.xml"/><Relationship Id="rId17" Type="http://schemas.openxmlformats.org/officeDocument/2006/relationships/tags" Target="../tags/tag5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4" name="组合 13"/>
          <p:cNvGrpSpPr/>
          <p:nvPr userDrawn="1"/>
        </p:nvGrpSpPr>
        <p:grpSpPr>
          <a:xfrm>
            <a:off x="284480" y="147955"/>
            <a:ext cx="765810" cy="752475"/>
            <a:chOff x="0" y="0"/>
            <a:chExt cx="3098800" cy="3098800"/>
          </a:xfrm>
        </p:grpSpPr>
        <p:sp>
          <p:nvSpPr>
            <p:cNvPr id="3115" name="公众号：陈西设计之家。微信搜索即可"/>
            <p:cNvSpPr/>
            <p:nvPr>
              <p:custDataLst>
                <p:tags r:id="rId17"/>
              </p:custDataLst>
            </p:nvPr>
          </p:nvSpPr>
          <p:spPr>
            <a:xfrm>
              <a:off x="0" y="0"/>
              <a:ext cx="3098800" cy="3098800"/>
            </a:xfrm>
            <a:prstGeom prst="ellipse">
              <a:avLst/>
            </a:prstGeom>
            <a:gradFill rotWithShape="0">
              <a:gsLst>
                <a:gs pos="0">
                  <a:srgbClr val="F3F3F3">
                    <a:alpha val="100000"/>
                  </a:srgbClr>
                </a:gs>
                <a:gs pos="83000">
                  <a:srgbClr val="F3F3F3">
                    <a:alpha val="100000"/>
                  </a:srgbClr>
                </a:gs>
                <a:gs pos="100000">
                  <a:srgbClr val="D0CECE"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  <a:effectLst>
              <a:outerShdw dist="279401" dir="8100000" algn="ctr" rotWithShape="0">
                <a:srgbClr val="000000">
                  <a:alpha val="17999"/>
                </a:srgbClr>
              </a:outerShdw>
            </a:effectLst>
          </p:spPr>
          <p:txBody>
            <a:bodyPr anchor="ctr" anchorCtr="0"/>
            <a:lstStyle/>
            <a:p>
              <a:pPr algn="ctr"/>
              <a:endParaRPr lang="zh-CN" altLang="en-US" sz="1400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  <p:sp>
          <p:nvSpPr>
            <p:cNvPr id="3116" name="椭圆 15"/>
            <p:cNvSpPr/>
            <p:nvPr>
              <p:custDataLst>
                <p:tags r:id="rId18"/>
              </p:custDataLst>
            </p:nvPr>
          </p:nvSpPr>
          <p:spPr>
            <a:xfrm>
              <a:off x="109113" y="111068"/>
              <a:ext cx="2880575" cy="2876664"/>
            </a:xfrm>
            <a:prstGeom prst="ellipse">
              <a:avLst/>
            </a:prstGeom>
            <a:blipFill rotWithShape="1">
              <a:blip r:embed="rId19"/>
              <a:stretch>
                <a:fillRect/>
              </a:stretch>
            </a:blipFill>
            <a:ln w="9525">
              <a:noFill/>
            </a:ln>
          </p:spPr>
          <p:txBody>
            <a:bodyPr anchor="ctr" anchorCtr="0"/>
            <a:lstStyle/>
            <a:p>
              <a:pPr algn="ctr"/>
              <a:endParaRPr lang="zh-CN" altLang="en-US" sz="1400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</p:grpSp>
      <p:cxnSp>
        <p:nvCxnSpPr>
          <p:cNvPr id="7" name="直接连接符 6"/>
          <p:cNvCxnSpPr/>
          <p:nvPr userDrawn="1"/>
        </p:nvCxnSpPr>
        <p:spPr>
          <a:xfrm>
            <a:off x="1023620" y="726440"/>
            <a:ext cx="7002145" cy="0"/>
          </a:xfrm>
          <a:prstGeom prst="line">
            <a:avLst/>
          </a:prstGeom>
          <a:ln w="2222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矩形 7"/>
          <p:cNvSpPr/>
          <p:nvPr userDrawn="1"/>
        </p:nvSpPr>
        <p:spPr>
          <a:xfrm>
            <a:off x="0" y="6470650"/>
            <a:ext cx="12212955" cy="3886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D9D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5"/>
          <p:cNvSpPr/>
          <p:nvPr userDrawn="1">
            <p:custDataLst>
              <p:tags r:id="rId20"/>
            </p:custDataLst>
          </p:nvPr>
        </p:nvSpPr>
        <p:spPr>
          <a:xfrm>
            <a:off x="7537450" y="1370330"/>
            <a:ext cx="4195445" cy="4117340"/>
          </a:xfrm>
          <a:prstGeom prst="ellipse">
            <a:avLst/>
          </a:prstGeom>
          <a:blipFill rotWithShape="1">
            <a:blip r:embed="rId19">
              <a:alphaModFix amt="8000"/>
            </a:blip>
            <a:stretch>
              <a:fillRect/>
            </a:stretch>
          </a:blipFill>
          <a:ln w="9525">
            <a:noFill/>
          </a:ln>
        </p:spPr>
        <p:txBody>
          <a:bodyPr anchor="ctr" anchorCtr="0"/>
          <a:lstStyle/>
          <a:p>
            <a:pPr algn="ctr"/>
            <a:endParaRPr lang="zh-CN" altLang="en-US" sz="140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NULL" TargetMode="External"/><Relationship Id="rId3" Type="http://schemas.openxmlformats.org/officeDocument/2006/relationships/image" Target="../media/image13.png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0" Type="http://schemas.openxmlformats.org/officeDocument/2006/relationships/slideLayout" Target="../slideLayouts/slideLayout10.xml"/><Relationship Id="rId2" Type="http://schemas.openxmlformats.org/officeDocument/2006/relationships/tags" Target="../tags/tag63.xml"/><Relationship Id="rId19" Type="http://schemas.openxmlformats.org/officeDocument/2006/relationships/tags" Target="../tags/tag80.xml"/><Relationship Id="rId18" Type="http://schemas.openxmlformats.org/officeDocument/2006/relationships/tags" Target="../tags/tag79.xml"/><Relationship Id="rId17" Type="http://schemas.openxmlformats.org/officeDocument/2006/relationships/tags" Target="../tags/tag78.xml"/><Relationship Id="rId16" Type="http://schemas.openxmlformats.org/officeDocument/2006/relationships/tags" Target="../tags/tag77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tags" Target="../tags/tag6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8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tags" Target="../tags/tag8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tags" Target="../tags/tag8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2.xml"/><Relationship Id="rId2" Type="http://schemas.openxmlformats.org/officeDocument/2006/relationships/image" Target="../media/image10.png"/><Relationship Id="rId1" Type="http://schemas.openxmlformats.org/officeDocument/2006/relationships/tags" Target="../tags/tag2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9" Type="http://schemas.openxmlformats.org/officeDocument/2006/relationships/slideLayout" Target="../slideLayouts/slideLayout2.xml"/><Relationship Id="rId28" Type="http://schemas.openxmlformats.org/officeDocument/2006/relationships/tags" Target="../tags/tag50.xml"/><Relationship Id="rId27" Type="http://schemas.openxmlformats.org/officeDocument/2006/relationships/tags" Target="../tags/tag49.xml"/><Relationship Id="rId26" Type="http://schemas.openxmlformats.org/officeDocument/2006/relationships/tags" Target="../tags/tag48.xml"/><Relationship Id="rId25" Type="http://schemas.openxmlformats.org/officeDocument/2006/relationships/tags" Target="../tags/tag47.xml"/><Relationship Id="rId24" Type="http://schemas.openxmlformats.org/officeDocument/2006/relationships/tags" Target="../tags/tag46.xml"/><Relationship Id="rId23" Type="http://schemas.openxmlformats.org/officeDocument/2006/relationships/tags" Target="../tags/tag45.xml"/><Relationship Id="rId22" Type="http://schemas.openxmlformats.org/officeDocument/2006/relationships/tags" Target="../tags/tag44.xml"/><Relationship Id="rId21" Type="http://schemas.openxmlformats.org/officeDocument/2006/relationships/tags" Target="../tags/tag43.xml"/><Relationship Id="rId20" Type="http://schemas.openxmlformats.org/officeDocument/2006/relationships/tags" Target="../tags/tag42.xml"/><Relationship Id="rId2" Type="http://schemas.openxmlformats.org/officeDocument/2006/relationships/tags" Target="../tags/tag24.xml"/><Relationship Id="rId19" Type="http://schemas.openxmlformats.org/officeDocument/2006/relationships/tags" Target="../tags/tag41.xml"/><Relationship Id="rId18" Type="http://schemas.openxmlformats.org/officeDocument/2006/relationships/tags" Target="../tags/tag40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tags" Target="../tags/tag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9" name="组合 110"/>
          <p:cNvGrpSpPr/>
          <p:nvPr/>
        </p:nvGrpSpPr>
        <p:grpSpPr>
          <a:xfrm>
            <a:off x="8904288" y="4075113"/>
            <a:ext cx="3446462" cy="3070225"/>
            <a:chOff x="0" y="0"/>
            <a:chExt cx="8963334" cy="8963334"/>
          </a:xfrm>
        </p:grpSpPr>
        <p:sp>
          <p:nvSpPr>
            <p:cNvPr id="4153" name="椭圆 109"/>
            <p:cNvSpPr/>
            <p:nvPr/>
          </p:nvSpPr>
          <p:spPr>
            <a:xfrm>
              <a:off x="0" y="0"/>
              <a:ext cx="8963334" cy="8963334"/>
            </a:xfrm>
            <a:prstGeom prst="ellipse">
              <a:avLst/>
            </a:prstGeom>
            <a:noFill/>
            <a:ln w="19050" cap="flat" cmpd="sng">
              <a:solidFill>
                <a:srgbClr val="BFBFBF">
                  <a:alpha val="9019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  <p:sp>
          <p:nvSpPr>
            <p:cNvPr id="4154" name="椭圆 108"/>
            <p:cNvSpPr/>
            <p:nvPr/>
          </p:nvSpPr>
          <p:spPr>
            <a:xfrm>
              <a:off x="255977" y="254902"/>
              <a:ext cx="8451379" cy="8453527"/>
            </a:xfrm>
            <a:prstGeom prst="ellipse">
              <a:avLst/>
            </a:prstGeom>
            <a:noFill/>
            <a:ln w="19050" cap="flat" cmpd="sng">
              <a:solidFill>
                <a:srgbClr val="BFBFBF">
                  <a:alpha val="18039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  <p:sp>
          <p:nvSpPr>
            <p:cNvPr id="4155" name="椭圆 107"/>
            <p:cNvSpPr/>
            <p:nvPr/>
          </p:nvSpPr>
          <p:spPr>
            <a:xfrm>
              <a:off x="507825" y="509807"/>
              <a:ext cx="7947685" cy="7943720"/>
            </a:xfrm>
            <a:prstGeom prst="ellipse">
              <a:avLst/>
            </a:prstGeom>
            <a:noFill/>
            <a:ln w="19050" cap="flat" cmpd="sng">
              <a:solidFill>
                <a:srgbClr val="BFBFBF">
                  <a:alpha val="29019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  <p:sp>
          <p:nvSpPr>
            <p:cNvPr id="4156" name="椭圆 106"/>
            <p:cNvSpPr/>
            <p:nvPr/>
          </p:nvSpPr>
          <p:spPr>
            <a:xfrm>
              <a:off x="763802" y="760076"/>
              <a:ext cx="7435730" cy="7443182"/>
            </a:xfrm>
            <a:prstGeom prst="ellipse">
              <a:avLst/>
            </a:prstGeom>
            <a:noFill/>
            <a:ln w="19050" cap="flat" cmpd="sng">
              <a:solidFill>
                <a:srgbClr val="BFBFBF">
                  <a:alpha val="38039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  <p:sp>
          <p:nvSpPr>
            <p:cNvPr id="4157" name="椭圆 105"/>
            <p:cNvSpPr/>
            <p:nvPr/>
          </p:nvSpPr>
          <p:spPr>
            <a:xfrm>
              <a:off x="1015652" y="1014978"/>
              <a:ext cx="6932030" cy="6933375"/>
            </a:xfrm>
            <a:prstGeom prst="ellipse">
              <a:avLst/>
            </a:prstGeom>
            <a:noFill/>
            <a:ln w="19050" cap="flat" cmpd="sng">
              <a:solidFill>
                <a:srgbClr val="BFBFBF">
                  <a:alpha val="50195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  <p:sp>
          <p:nvSpPr>
            <p:cNvPr id="4158" name="椭圆 104"/>
            <p:cNvSpPr/>
            <p:nvPr/>
          </p:nvSpPr>
          <p:spPr>
            <a:xfrm>
              <a:off x="1271629" y="1269883"/>
              <a:ext cx="6420075" cy="6423568"/>
            </a:xfrm>
            <a:prstGeom prst="ellipse">
              <a:avLst/>
            </a:prstGeom>
            <a:noFill/>
            <a:ln w="19050" cap="flat" cmpd="sng">
              <a:solidFill>
                <a:srgbClr val="BFBFBF">
                  <a:alpha val="58038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  <p:sp>
          <p:nvSpPr>
            <p:cNvPr id="4159" name="椭圆 103"/>
            <p:cNvSpPr/>
            <p:nvPr/>
          </p:nvSpPr>
          <p:spPr>
            <a:xfrm>
              <a:off x="1523477" y="1524785"/>
              <a:ext cx="5916381" cy="5913761"/>
            </a:xfrm>
            <a:prstGeom prst="ellipse">
              <a:avLst/>
            </a:prstGeom>
            <a:noFill/>
            <a:ln w="19050" cap="flat" cmpd="sng">
              <a:solidFill>
                <a:srgbClr val="BFBFBF">
                  <a:alpha val="69019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  <p:sp>
          <p:nvSpPr>
            <p:cNvPr id="4160" name="椭圆 102"/>
            <p:cNvSpPr/>
            <p:nvPr/>
          </p:nvSpPr>
          <p:spPr>
            <a:xfrm>
              <a:off x="1779454" y="1779690"/>
              <a:ext cx="5404426" cy="5403954"/>
            </a:xfrm>
            <a:prstGeom prst="ellipse">
              <a:avLst/>
            </a:prstGeom>
            <a:noFill/>
            <a:ln w="19050" cap="flat" cmpd="sng">
              <a:solidFill>
                <a:srgbClr val="BFBFBF">
                  <a:alpha val="78038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  <p:sp>
          <p:nvSpPr>
            <p:cNvPr id="4161" name="椭圆 101"/>
            <p:cNvSpPr/>
            <p:nvPr/>
          </p:nvSpPr>
          <p:spPr>
            <a:xfrm>
              <a:off x="2031304" y="2029959"/>
              <a:ext cx="4900726" cy="4903416"/>
            </a:xfrm>
            <a:prstGeom prst="ellipse">
              <a:avLst/>
            </a:prstGeom>
            <a:noFill/>
            <a:ln w="19050" cap="flat" cmpd="sng">
              <a:solidFill>
                <a:srgbClr val="BFBFBF">
                  <a:alpha val="89018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  <p:sp>
          <p:nvSpPr>
            <p:cNvPr id="4162" name="椭圆 8"/>
            <p:cNvSpPr/>
            <p:nvPr/>
          </p:nvSpPr>
          <p:spPr>
            <a:xfrm>
              <a:off x="2287281" y="2284861"/>
              <a:ext cx="4388771" cy="4393609"/>
            </a:xfrm>
            <a:prstGeom prst="ellipse">
              <a:avLst/>
            </a:prstGeom>
            <a:noFill/>
            <a:ln w="19050" cap="flat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</p:grpSp>
      <p:grpSp>
        <p:nvGrpSpPr>
          <p:cNvPr id="4100" name="组合 7"/>
          <p:cNvGrpSpPr/>
          <p:nvPr/>
        </p:nvGrpSpPr>
        <p:grpSpPr>
          <a:xfrm>
            <a:off x="-265112" y="-869950"/>
            <a:ext cx="12722225" cy="8597900"/>
            <a:chOff x="0" y="0"/>
            <a:chExt cx="25031700" cy="16916400"/>
          </a:xfrm>
        </p:grpSpPr>
        <p:grpSp>
          <p:nvGrpSpPr>
            <p:cNvPr id="4147" name="组合 3"/>
            <p:cNvGrpSpPr/>
            <p:nvPr/>
          </p:nvGrpSpPr>
          <p:grpSpPr>
            <a:xfrm>
              <a:off x="0" y="0"/>
              <a:ext cx="419100" cy="16916400"/>
              <a:chOff x="0" y="0"/>
              <a:chExt cx="419100" cy="16916400"/>
            </a:xfrm>
          </p:grpSpPr>
          <p:sp>
            <p:nvSpPr>
              <p:cNvPr id="4151" name="椭圆 1"/>
              <p:cNvSpPr/>
              <p:nvPr/>
            </p:nvSpPr>
            <p:spPr>
              <a:xfrm>
                <a:off x="0" y="0"/>
                <a:ext cx="418549" cy="418537"/>
              </a:xfrm>
              <a:prstGeom prst="ellipse">
                <a:avLst/>
              </a:prstGeom>
              <a:solidFill>
                <a:srgbClr val="E6E6E6"/>
              </a:solidFill>
              <a:ln w="12700" cap="flat" cmpd="sng">
                <a:solidFill>
                  <a:srgbClr val="00B0F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 anchorCtr="0"/>
              <a:p>
                <a:pPr algn="ctr"/>
                <a:endParaRPr lang="zh-CN" altLang="en-US" dirty="0">
                  <a:solidFill>
                    <a:srgbClr val="FFFFFF"/>
                  </a:solidFill>
                  <a:latin typeface="Calibri" panose="020F0502020204030204" charset="0"/>
                </a:endParaRPr>
              </a:p>
            </p:txBody>
          </p:sp>
          <p:sp>
            <p:nvSpPr>
              <p:cNvPr id="4152" name="椭圆 2"/>
              <p:cNvSpPr/>
              <p:nvPr/>
            </p:nvSpPr>
            <p:spPr>
              <a:xfrm>
                <a:off x="0" y="16497863"/>
                <a:ext cx="418549" cy="418537"/>
              </a:xfrm>
              <a:prstGeom prst="ellipse">
                <a:avLst/>
              </a:prstGeom>
              <a:solidFill>
                <a:srgbClr val="E6E6E6"/>
              </a:solidFill>
              <a:ln w="12700" cap="flat" cmpd="sng">
                <a:solidFill>
                  <a:srgbClr val="00B0F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 anchorCtr="0"/>
              <a:p>
                <a:pPr algn="ctr"/>
                <a:endParaRPr lang="zh-CN" altLang="en-US" dirty="0">
                  <a:solidFill>
                    <a:srgbClr val="FFFFFF"/>
                  </a:solidFill>
                  <a:latin typeface="Calibri" panose="020F0502020204030204" charset="0"/>
                </a:endParaRPr>
              </a:p>
            </p:txBody>
          </p:sp>
        </p:grpSp>
        <p:grpSp>
          <p:nvGrpSpPr>
            <p:cNvPr id="4148" name="组合 4"/>
            <p:cNvGrpSpPr/>
            <p:nvPr/>
          </p:nvGrpSpPr>
          <p:grpSpPr>
            <a:xfrm>
              <a:off x="24612600" y="0"/>
              <a:ext cx="419100" cy="16916400"/>
              <a:chOff x="0" y="0"/>
              <a:chExt cx="419100" cy="16916400"/>
            </a:xfrm>
          </p:grpSpPr>
          <p:sp>
            <p:nvSpPr>
              <p:cNvPr id="4149" name="椭圆 5"/>
              <p:cNvSpPr/>
              <p:nvPr/>
            </p:nvSpPr>
            <p:spPr>
              <a:xfrm>
                <a:off x="551" y="0"/>
                <a:ext cx="418549" cy="418537"/>
              </a:xfrm>
              <a:prstGeom prst="ellipse">
                <a:avLst/>
              </a:prstGeom>
              <a:solidFill>
                <a:srgbClr val="E6E6E6"/>
              </a:solidFill>
              <a:ln w="12700" cap="flat" cmpd="sng">
                <a:solidFill>
                  <a:srgbClr val="00B0F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 anchorCtr="0"/>
              <a:p>
                <a:pPr algn="ctr"/>
                <a:endParaRPr lang="zh-CN" altLang="en-US" dirty="0">
                  <a:solidFill>
                    <a:srgbClr val="FFFFFF"/>
                  </a:solidFill>
                  <a:latin typeface="Calibri" panose="020F0502020204030204" charset="0"/>
                </a:endParaRPr>
              </a:p>
            </p:txBody>
          </p:sp>
          <p:sp>
            <p:nvSpPr>
              <p:cNvPr id="4150" name="椭圆 6"/>
              <p:cNvSpPr/>
              <p:nvPr/>
            </p:nvSpPr>
            <p:spPr>
              <a:xfrm>
                <a:off x="551" y="16497863"/>
                <a:ext cx="418549" cy="418537"/>
              </a:xfrm>
              <a:prstGeom prst="ellipse">
                <a:avLst/>
              </a:prstGeom>
              <a:solidFill>
                <a:srgbClr val="E6E6E6"/>
              </a:solidFill>
              <a:ln w="12700" cap="flat" cmpd="sng">
                <a:solidFill>
                  <a:srgbClr val="00B0F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 anchorCtr="0"/>
              <a:p>
                <a:pPr algn="ctr"/>
                <a:endParaRPr lang="zh-CN" altLang="en-US" dirty="0">
                  <a:solidFill>
                    <a:srgbClr val="FFFFFF"/>
                  </a:solidFill>
                  <a:latin typeface="Calibri" panose="020F0502020204030204" charset="0"/>
                </a:endParaRPr>
              </a:p>
            </p:txBody>
          </p:sp>
        </p:grpSp>
      </p:grpSp>
      <p:grpSp>
        <p:nvGrpSpPr>
          <p:cNvPr id="4101" name="组合 9"/>
          <p:cNvGrpSpPr/>
          <p:nvPr/>
        </p:nvGrpSpPr>
        <p:grpSpPr>
          <a:xfrm>
            <a:off x="9744075" y="4778375"/>
            <a:ext cx="1779588" cy="1630363"/>
            <a:chOff x="0" y="0"/>
            <a:chExt cx="2811715" cy="2794145"/>
          </a:xfrm>
        </p:grpSpPr>
        <p:sp>
          <p:nvSpPr>
            <p:cNvPr id="4145" name="椭圆 10"/>
            <p:cNvSpPr/>
            <p:nvPr/>
          </p:nvSpPr>
          <p:spPr>
            <a:xfrm>
              <a:off x="0" y="26086"/>
              <a:ext cx="2811715" cy="2744872"/>
            </a:xfrm>
            <a:prstGeom prst="ellipse">
              <a:avLst/>
            </a:prstGeom>
            <a:gradFill rotWithShape="0">
              <a:gsLst>
                <a:gs pos="0">
                  <a:srgbClr val="F3F3F3">
                    <a:alpha val="100000"/>
                  </a:srgbClr>
                </a:gs>
                <a:gs pos="83000">
                  <a:srgbClr val="F3F3F3">
                    <a:alpha val="100000"/>
                  </a:srgbClr>
                </a:gs>
                <a:gs pos="100000">
                  <a:srgbClr val="D0CECE"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  <a:effectLst>
              <a:outerShdw dist="279401" dir="8100000" algn="ctr" rotWithShape="0">
                <a:srgbClr val="000000">
                  <a:alpha val="17998"/>
                </a:srgbClr>
              </a:outerShdw>
            </a:effectLst>
          </p:spPr>
          <p:txBody>
            <a:bodyPr anchor="ctr" anchorCtr="0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  <p:sp>
          <p:nvSpPr>
            <p:cNvPr id="4146" name="椭圆 11"/>
            <p:cNvSpPr/>
            <p:nvPr/>
          </p:nvSpPr>
          <p:spPr>
            <a:xfrm>
              <a:off x="36996" y="0"/>
              <a:ext cx="2743008" cy="2794145"/>
            </a:xfrm>
            <a:prstGeom prst="ellipse">
              <a:avLst/>
            </a:prstGeom>
            <a:blipFill rotWithShape="1">
              <a:blip r:embed="rId1"/>
              <a:stretch>
                <a:fillRect/>
              </a:stretch>
            </a:blipFill>
            <a:ln w="9525">
              <a:noFill/>
            </a:ln>
          </p:spPr>
          <p:txBody>
            <a:bodyPr anchor="ctr" anchorCtr="0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</p:grpSp>
      <p:grpSp>
        <p:nvGrpSpPr>
          <p:cNvPr id="4103" name="组合 19"/>
          <p:cNvGrpSpPr/>
          <p:nvPr/>
        </p:nvGrpSpPr>
        <p:grpSpPr>
          <a:xfrm>
            <a:off x="508000" y="5694363"/>
            <a:ext cx="841375" cy="841375"/>
            <a:chOff x="0" y="0"/>
            <a:chExt cx="3098800" cy="3098800"/>
          </a:xfrm>
        </p:grpSpPr>
        <p:sp>
          <p:nvSpPr>
            <p:cNvPr id="4141" name="椭圆 20"/>
            <p:cNvSpPr/>
            <p:nvPr/>
          </p:nvSpPr>
          <p:spPr>
            <a:xfrm>
              <a:off x="0" y="0"/>
              <a:ext cx="3098800" cy="3098800"/>
            </a:xfrm>
            <a:prstGeom prst="ellipse">
              <a:avLst/>
            </a:prstGeom>
            <a:gradFill rotWithShape="0">
              <a:gsLst>
                <a:gs pos="0">
                  <a:srgbClr val="F3F3F3">
                    <a:alpha val="100000"/>
                  </a:srgbClr>
                </a:gs>
                <a:gs pos="83000">
                  <a:srgbClr val="F3F3F3">
                    <a:alpha val="100000"/>
                  </a:srgbClr>
                </a:gs>
                <a:gs pos="100000">
                  <a:srgbClr val="D0CECE"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  <a:effectLst>
              <a:outerShdw dist="279401" dir="8100000" algn="ctr" rotWithShape="0">
                <a:srgbClr val="000000">
                  <a:alpha val="17998"/>
                </a:srgbClr>
              </a:outerShdw>
            </a:effectLst>
          </p:spPr>
          <p:txBody>
            <a:bodyPr anchor="ctr" anchorCtr="0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  <p:sp>
          <p:nvSpPr>
            <p:cNvPr id="3101" name="椭圆 21"/>
            <p:cNvSpPr>
              <a:spLocks noChangeArrowheads="1"/>
            </p:cNvSpPr>
            <p:nvPr/>
          </p:nvSpPr>
          <p:spPr bwMode="auto">
            <a:xfrm>
              <a:off x="111091" y="111087"/>
              <a:ext cx="2876622" cy="2876622"/>
            </a:xfrm>
            <a:prstGeom prst="ellipse">
              <a:avLst/>
            </a:prstGeom>
            <a:gradFill rotWithShape="1">
              <a:gsLst>
                <a:gs pos="0">
                  <a:srgbClr val="D0CECE"/>
                </a:gs>
                <a:gs pos="48000">
                  <a:srgbClr val="F3F3F3"/>
                </a:gs>
                <a:gs pos="96001">
                  <a:srgbClr val="FFFFFF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04" name="组合 22"/>
          <p:cNvGrpSpPr/>
          <p:nvPr/>
        </p:nvGrpSpPr>
        <p:grpSpPr>
          <a:xfrm>
            <a:off x="1928813" y="5459413"/>
            <a:ext cx="682625" cy="681037"/>
            <a:chOff x="0" y="0"/>
            <a:chExt cx="3098800" cy="3098800"/>
          </a:xfrm>
        </p:grpSpPr>
        <p:sp>
          <p:nvSpPr>
            <p:cNvPr id="4139" name="椭圆 23"/>
            <p:cNvSpPr/>
            <p:nvPr/>
          </p:nvSpPr>
          <p:spPr>
            <a:xfrm>
              <a:off x="0" y="0"/>
              <a:ext cx="3098800" cy="3098800"/>
            </a:xfrm>
            <a:prstGeom prst="ellipse">
              <a:avLst/>
            </a:prstGeom>
            <a:gradFill rotWithShape="0">
              <a:gsLst>
                <a:gs pos="0">
                  <a:srgbClr val="F3F3F3">
                    <a:alpha val="100000"/>
                  </a:srgbClr>
                </a:gs>
                <a:gs pos="83000">
                  <a:srgbClr val="F3F3F3">
                    <a:alpha val="100000"/>
                  </a:srgbClr>
                </a:gs>
                <a:gs pos="100000">
                  <a:srgbClr val="D0CECE"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  <a:effectLst>
              <a:outerShdw dist="279401" dir="8100000" algn="ctr" rotWithShape="0">
                <a:srgbClr val="000000">
                  <a:alpha val="17998"/>
                </a:srgbClr>
              </a:outerShdw>
            </a:effectLst>
          </p:spPr>
          <p:txBody>
            <a:bodyPr anchor="ctr" anchorCtr="0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  <p:sp>
          <p:nvSpPr>
            <p:cNvPr id="4140" name="椭圆 24"/>
            <p:cNvSpPr/>
            <p:nvPr/>
          </p:nvSpPr>
          <p:spPr>
            <a:xfrm>
              <a:off x="108095" y="108347"/>
              <a:ext cx="2882605" cy="2882105"/>
            </a:xfrm>
            <a:prstGeom prst="ellipse">
              <a:avLst/>
            </a:prstGeom>
            <a:gradFill rotWithShape="1">
              <a:gsLst>
                <a:gs pos="0">
                  <a:srgbClr val="C00000"/>
                </a:gs>
                <a:gs pos="100000">
                  <a:srgbClr val="EE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</p:grpSp>
      <p:grpSp>
        <p:nvGrpSpPr>
          <p:cNvPr id="4105" name="组合 25"/>
          <p:cNvGrpSpPr/>
          <p:nvPr/>
        </p:nvGrpSpPr>
        <p:grpSpPr>
          <a:xfrm>
            <a:off x="860425" y="4841875"/>
            <a:ext cx="446088" cy="447675"/>
            <a:chOff x="0" y="0"/>
            <a:chExt cx="3098800" cy="3098800"/>
          </a:xfrm>
        </p:grpSpPr>
        <p:sp>
          <p:nvSpPr>
            <p:cNvPr id="4137" name="公众号：陈西设计之家。微信搜索即可"/>
            <p:cNvSpPr/>
            <p:nvPr/>
          </p:nvSpPr>
          <p:spPr>
            <a:xfrm>
              <a:off x="0" y="0"/>
              <a:ext cx="3098800" cy="3098800"/>
            </a:xfrm>
            <a:prstGeom prst="ellipse">
              <a:avLst/>
            </a:prstGeom>
            <a:gradFill rotWithShape="0">
              <a:gsLst>
                <a:gs pos="0">
                  <a:srgbClr val="F3F3F3">
                    <a:alpha val="100000"/>
                  </a:srgbClr>
                </a:gs>
                <a:gs pos="83000">
                  <a:srgbClr val="F3F3F3">
                    <a:alpha val="100000"/>
                  </a:srgbClr>
                </a:gs>
                <a:gs pos="100000">
                  <a:srgbClr val="D0CECE"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  <a:effectLst>
              <a:outerShdw dist="279401" dir="8100000" algn="ctr" rotWithShape="0">
                <a:srgbClr val="000000">
                  <a:alpha val="17998"/>
                </a:srgbClr>
              </a:outerShdw>
            </a:effectLst>
          </p:spPr>
          <p:txBody>
            <a:bodyPr anchor="ctr" anchorCtr="0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  <p:sp>
          <p:nvSpPr>
            <p:cNvPr id="4138" name="椭圆 27"/>
            <p:cNvSpPr/>
            <p:nvPr/>
          </p:nvSpPr>
          <p:spPr>
            <a:xfrm>
              <a:off x="110277" y="109887"/>
              <a:ext cx="2878245" cy="2879027"/>
            </a:xfrm>
            <a:prstGeom prst="ellipse">
              <a:avLst/>
            </a:prstGeom>
            <a:gradFill rotWithShape="1">
              <a:gsLst>
                <a:gs pos="0">
                  <a:srgbClr val="C00000"/>
                </a:gs>
                <a:gs pos="100000">
                  <a:srgbClr val="EE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</p:grpSp>
      <p:grpSp>
        <p:nvGrpSpPr>
          <p:cNvPr id="4106" name="组合 31"/>
          <p:cNvGrpSpPr/>
          <p:nvPr/>
        </p:nvGrpSpPr>
        <p:grpSpPr>
          <a:xfrm>
            <a:off x="10895013" y="539750"/>
            <a:ext cx="352425" cy="187325"/>
            <a:chOff x="0" y="0"/>
            <a:chExt cx="3098800" cy="3098800"/>
          </a:xfrm>
        </p:grpSpPr>
        <p:sp>
          <p:nvSpPr>
            <p:cNvPr id="4135" name="椭圆 32"/>
            <p:cNvSpPr/>
            <p:nvPr/>
          </p:nvSpPr>
          <p:spPr>
            <a:xfrm>
              <a:off x="0" y="0"/>
              <a:ext cx="3098800" cy="3098800"/>
            </a:xfrm>
            <a:prstGeom prst="ellipse">
              <a:avLst/>
            </a:prstGeom>
            <a:gradFill rotWithShape="0">
              <a:gsLst>
                <a:gs pos="0">
                  <a:srgbClr val="F3F3F3">
                    <a:alpha val="100000"/>
                  </a:srgbClr>
                </a:gs>
                <a:gs pos="83000">
                  <a:srgbClr val="F3F3F3">
                    <a:alpha val="100000"/>
                  </a:srgbClr>
                </a:gs>
                <a:gs pos="100000">
                  <a:srgbClr val="D0CECE"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  <a:effectLst>
              <a:outerShdw dist="279401" dir="8100000" algn="ctr" rotWithShape="0">
                <a:srgbClr val="000000">
                  <a:alpha val="17998"/>
                </a:srgbClr>
              </a:outerShdw>
            </a:effectLst>
          </p:spPr>
          <p:txBody>
            <a:bodyPr anchor="ctr" anchorCtr="0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  <p:sp>
          <p:nvSpPr>
            <p:cNvPr id="3110" name="椭圆 33"/>
            <p:cNvSpPr>
              <a:spLocks noChangeArrowheads="1"/>
            </p:cNvSpPr>
            <p:nvPr/>
          </p:nvSpPr>
          <p:spPr bwMode="auto">
            <a:xfrm>
              <a:off x="111668" y="105044"/>
              <a:ext cx="2875463" cy="2888712"/>
            </a:xfrm>
            <a:prstGeom prst="ellipse">
              <a:avLst/>
            </a:prstGeom>
            <a:gradFill rotWithShape="1">
              <a:gsLst>
                <a:gs pos="0">
                  <a:srgbClr val="D0CECE"/>
                </a:gs>
                <a:gs pos="48000">
                  <a:srgbClr val="F3F3F3"/>
                </a:gs>
                <a:gs pos="96001">
                  <a:srgbClr val="FFFFFF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107" name="Freeform 5"/>
          <p:cNvSpPr>
            <a:spLocks noEditPoints="1"/>
          </p:cNvSpPr>
          <p:nvPr/>
        </p:nvSpPr>
        <p:spPr>
          <a:xfrm>
            <a:off x="11609388" y="565150"/>
            <a:ext cx="311150" cy="24288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8" h="53">
                <a:moveTo>
                  <a:pt x="68" y="7"/>
                </a:moveTo>
                <a:cubicBezTo>
                  <a:pt x="68" y="8"/>
                  <a:pt x="67" y="9"/>
                  <a:pt x="65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8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1"/>
                  <a:pt x="68" y="2"/>
                </a:cubicBezTo>
                <a:lnTo>
                  <a:pt x="68" y="7"/>
                </a:lnTo>
                <a:close/>
                <a:moveTo>
                  <a:pt x="68" y="21"/>
                </a:moveTo>
                <a:cubicBezTo>
                  <a:pt x="68" y="23"/>
                  <a:pt x="67" y="24"/>
                  <a:pt x="65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1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5"/>
                  <a:pt x="1" y="14"/>
                  <a:pt x="2" y="14"/>
                </a:cubicBezTo>
                <a:cubicBezTo>
                  <a:pt x="65" y="14"/>
                  <a:pt x="65" y="14"/>
                  <a:pt x="65" y="14"/>
                </a:cubicBezTo>
                <a:cubicBezTo>
                  <a:pt x="67" y="14"/>
                  <a:pt x="68" y="15"/>
                  <a:pt x="68" y="17"/>
                </a:cubicBezTo>
                <a:lnTo>
                  <a:pt x="68" y="21"/>
                </a:lnTo>
                <a:close/>
                <a:moveTo>
                  <a:pt x="68" y="36"/>
                </a:moveTo>
                <a:cubicBezTo>
                  <a:pt x="68" y="37"/>
                  <a:pt x="67" y="38"/>
                  <a:pt x="65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8"/>
                  <a:pt x="0" y="37"/>
                  <a:pt x="0" y="36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0"/>
                  <a:pt x="1" y="29"/>
                  <a:pt x="2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7" y="29"/>
                  <a:pt x="68" y="30"/>
                  <a:pt x="68" y="31"/>
                </a:cubicBezTo>
                <a:lnTo>
                  <a:pt x="68" y="36"/>
                </a:lnTo>
                <a:close/>
                <a:moveTo>
                  <a:pt x="68" y="51"/>
                </a:moveTo>
                <a:cubicBezTo>
                  <a:pt x="68" y="52"/>
                  <a:pt x="67" y="53"/>
                  <a:pt x="65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3"/>
                  <a:pt x="0" y="52"/>
                  <a:pt x="0" y="51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3"/>
                  <a:pt x="2" y="43"/>
                </a:cubicBezTo>
                <a:cubicBezTo>
                  <a:pt x="65" y="43"/>
                  <a:pt x="65" y="43"/>
                  <a:pt x="65" y="43"/>
                </a:cubicBezTo>
                <a:cubicBezTo>
                  <a:pt x="67" y="43"/>
                  <a:pt x="68" y="44"/>
                  <a:pt x="68" y="46"/>
                </a:cubicBezTo>
                <a:lnTo>
                  <a:pt x="68" y="51"/>
                </a:lnTo>
                <a:close/>
              </a:path>
            </a:pathLst>
          </a:custGeom>
          <a:gradFill rotWithShape="1">
            <a:gsLst>
              <a:gs pos="0">
                <a:srgbClr val="C00000">
                  <a:alpha val="100000"/>
                </a:srgbClr>
              </a:gs>
              <a:gs pos="100000">
                <a:srgbClr val="EE0000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109" name="文本框 49"/>
          <p:cNvSpPr txBox="1"/>
          <p:nvPr/>
        </p:nvSpPr>
        <p:spPr>
          <a:xfrm>
            <a:off x="1543050" y="539750"/>
            <a:ext cx="2373313" cy="4572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>
            <a:spAutoFit/>
          </a:bodyPr>
          <a:p>
            <a:pPr algn="ctr"/>
            <a:endParaRPr lang="en-US" altLang="zh-CN" sz="2400" b="1" i="1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grpSp>
        <p:nvGrpSpPr>
          <p:cNvPr id="4111" name="组合 60"/>
          <p:cNvGrpSpPr/>
          <p:nvPr/>
        </p:nvGrpSpPr>
        <p:grpSpPr>
          <a:xfrm>
            <a:off x="6080125" y="5119688"/>
            <a:ext cx="5060950" cy="44450"/>
            <a:chOff x="0" y="0"/>
            <a:chExt cx="5370941" cy="38501"/>
          </a:xfrm>
        </p:grpSpPr>
        <p:pic>
          <p:nvPicPr>
            <p:cNvPr id="4131" name="直接连接符 34"/>
            <p:cNvPicPr/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-6095" y="-8919"/>
              <a:ext cx="5385235" cy="5544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4132" name="直接连接符 58"/>
            <p:cNvCxnSpPr/>
            <p:nvPr/>
          </p:nvCxnSpPr>
          <p:spPr>
            <a:xfrm>
              <a:off x="0" y="0"/>
              <a:ext cx="744353" cy="0"/>
            </a:xfrm>
            <a:prstGeom prst="line">
              <a:avLst/>
            </a:prstGeom>
            <a:ln w="57150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</p:cxnSp>
      </p:grpSp>
      <p:grpSp>
        <p:nvGrpSpPr>
          <p:cNvPr id="4112" name="组合 61"/>
          <p:cNvGrpSpPr/>
          <p:nvPr/>
        </p:nvGrpSpPr>
        <p:grpSpPr>
          <a:xfrm>
            <a:off x="8150225" y="5641975"/>
            <a:ext cx="841375" cy="841375"/>
            <a:chOff x="0" y="0"/>
            <a:chExt cx="3098800" cy="3098800"/>
          </a:xfrm>
        </p:grpSpPr>
        <p:sp>
          <p:nvSpPr>
            <p:cNvPr id="4129" name="椭圆 62"/>
            <p:cNvSpPr/>
            <p:nvPr/>
          </p:nvSpPr>
          <p:spPr>
            <a:xfrm>
              <a:off x="0" y="0"/>
              <a:ext cx="3098800" cy="3098800"/>
            </a:xfrm>
            <a:prstGeom prst="ellipse">
              <a:avLst/>
            </a:prstGeom>
            <a:gradFill rotWithShape="0">
              <a:gsLst>
                <a:gs pos="0">
                  <a:srgbClr val="F3F3F3">
                    <a:alpha val="100000"/>
                  </a:srgbClr>
                </a:gs>
                <a:gs pos="83000">
                  <a:srgbClr val="F3F3F3">
                    <a:alpha val="100000"/>
                  </a:srgbClr>
                </a:gs>
                <a:gs pos="100000">
                  <a:srgbClr val="D0CECE"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  <a:effectLst>
              <a:outerShdw dist="279401" dir="8100000" algn="ctr" rotWithShape="0">
                <a:srgbClr val="000000">
                  <a:alpha val="17998"/>
                </a:srgbClr>
              </a:outerShdw>
            </a:effectLst>
          </p:spPr>
          <p:txBody>
            <a:bodyPr anchor="ctr" anchorCtr="0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  <p:sp>
          <p:nvSpPr>
            <p:cNvPr id="3122" name="椭圆 63"/>
            <p:cNvSpPr>
              <a:spLocks noChangeArrowheads="1"/>
            </p:cNvSpPr>
            <p:nvPr/>
          </p:nvSpPr>
          <p:spPr bwMode="auto">
            <a:xfrm>
              <a:off x="111091" y="111091"/>
              <a:ext cx="2876622" cy="2876622"/>
            </a:xfrm>
            <a:prstGeom prst="ellipse">
              <a:avLst/>
            </a:prstGeom>
            <a:gradFill rotWithShape="1">
              <a:gsLst>
                <a:gs pos="0">
                  <a:srgbClr val="D0CECE"/>
                </a:gs>
                <a:gs pos="48000">
                  <a:srgbClr val="F3F3F3"/>
                </a:gs>
                <a:gs pos="96001">
                  <a:srgbClr val="FFFFFF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113" name="文本框 39"/>
          <p:cNvSpPr txBox="1"/>
          <p:nvPr>
            <p:custDataLst>
              <p:tags r:id="rId4"/>
            </p:custDataLst>
          </p:nvPr>
        </p:nvSpPr>
        <p:spPr>
          <a:xfrm>
            <a:off x="6315075" y="4510405"/>
            <a:ext cx="34690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Calibri" panose="020F0502020204030204" charset="0"/>
              </a:rPr>
              <a:t> 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Calibri" panose="020F0502020204030204" charset="0"/>
              </a:rPr>
              <a:t>秦淮中学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Calibri" panose="020F0502020204030204" charset="0"/>
              </a:rPr>
              <a:t>   </a:t>
            </a:r>
            <a:r>
              <a:rPr 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Calibri" panose="020F0502020204030204" charset="0"/>
              </a:rPr>
              <a:t>王金玲</a:t>
            </a:r>
            <a:endParaRPr lang="zh-CN" sz="2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Calibri" panose="020F0502020204030204" charset="0"/>
            </a:endParaRPr>
          </a:p>
        </p:txBody>
      </p:sp>
      <p:grpSp>
        <p:nvGrpSpPr>
          <p:cNvPr id="4116" name="组合 677"/>
          <p:cNvGrpSpPr/>
          <p:nvPr/>
        </p:nvGrpSpPr>
        <p:grpSpPr>
          <a:xfrm>
            <a:off x="4051300" y="3432175"/>
            <a:ext cx="625475" cy="623888"/>
            <a:chOff x="0" y="0"/>
            <a:chExt cx="4000500" cy="4000500"/>
          </a:xfrm>
        </p:grpSpPr>
        <p:sp>
          <p:nvSpPr>
            <p:cNvPr id="4125" name="同心圆 678"/>
            <p:cNvSpPr/>
            <p:nvPr/>
          </p:nvSpPr>
          <p:spPr>
            <a:xfrm>
              <a:off x="0" y="0"/>
              <a:ext cx="4000500" cy="40005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53" y="10800"/>
                  </a:moveTo>
                  <a:cubicBezTo>
                    <a:pt x="1053" y="16183"/>
                    <a:pt x="5417" y="20547"/>
                    <a:pt x="10800" y="20547"/>
                  </a:cubicBezTo>
                  <a:cubicBezTo>
                    <a:pt x="16183" y="20547"/>
                    <a:pt x="20547" y="16183"/>
                    <a:pt x="20547" y="10800"/>
                  </a:cubicBezTo>
                  <a:cubicBezTo>
                    <a:pt x="20547" y="5417"/>
                    <a:pt x="16183" y="1053"/>
                    <a:pt x="10800" y="1053"/>
                  </a:cubicBezTo>
                  <a:cubicBezTo>
                    <a:pt x="5417" y="1053"/>
                    <a:pt x="1053" y="5417"/>
                    <a:pt x="1053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54999">
                  <a:srgbClr val="F2F2F2">
                    <a:alpha val="100000"/>
                  </a:srgbClr>
                </a:gs>
                <a:gs pos="100000">
                  <a:srgbClr val="A5A5A5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6" name="椭圆 679"/>
            <p:cNvSpPr/>
            <p:nvPr/>
          </p:nvSpPr>
          <p:spPr>
            <a:xfrm>
              <a:off x="87313" y="87313"/>
              <a:ext cx="3825874" cy="382587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100000"/>
                  </a:srgbClr>
                </a:gs>
                <a:gs pos="50999">
                  <a:srgbClr val="F2F2F2">
                    <a:alpha val="100000"/>
                  </a:srgbClr>
                </a:gs>
                <a:gs pos="100000">
                  <a:srgbClr val="BFBFB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anchor="ctr" anchorCtr="0"/>
            <a:p>
              <a:pPr eaLnBrk="1" hangingPunct="1"/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119" name="组合 615"/>
          <p:cNvGrpSpPr/>
          <p:nvPr/>
        </p:nvGrpSpPr>
        <p:grpSpPr>
          <a:xfrm>
            <a:off x="9988550" y="3427413"/>
            <a:ext cx="439738" cy="439737"/>
            <a:chOff x="0" y="0"/>
            <a:chExt cx="4000500" cy="4000500"/>
          </a:xfrm>
        </p:grpSpPr>
        <p:sp>
          <p:nvSpPr>
            <p:cNvPr id="4121" name="同心圆 616"/>
            <p:cNvSpPr/>
            <p:nvPr/>
          </p:nvSpPr>
          <p:spPr>
            <a:xfrm>
              <a:off x="0" y="0"/>
              <a:ext cx="4000500" cy="40005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53" y="10800"/>
                  </a:moveTo>
                  <a:cubicBezTo>
                    <a:pt x="1053" y="16183"/>
                    <a:pt x="5417" y="20547"/>
                    <a:pt x="10800" y="20547"/>
                  </a:cubicBezTo>
                  <a:cubicBezTo>
                    <a:pt x="16183" y="20547"/>
                    <a:pt x="20547" y="16183"/>
                    <a:pt x="20547" y="10800"/>
                  </a:cubicBezTo>
                  <a:cubicBezTo>
                    <a:pt x="20547" y="5417"/>
                    <a:pt x="16183" y="1053"/>
                    <a:pt x="10800" y="1053"/>
                  </a:cubicBezTo>
                  <a:cubicBezTo>
                    <a:pt x="5417" y="1053"/>
                    <a:pt x="1053" y="5417"/>
                    <a:pt x="1053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54999">
                  <a:srgbClr val="F2F2F2">
                    <a:alpha val="100000"/>
                  </a:srgbClr>
                </a:gs>
                <a:gs pos="100000">
                  <a:srgbClr val="A5A5A5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2" name="椭圆 617"/>
            <p:cNvSpPr/>
            <p:nvPr/>
          </p:nvSpPr>
          <p:spPr>
            <a:xfrm>
              <a:off x="87313" y="87313"/>
              <a:ext cx="3825874" cy="382587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100000"/>
                  </a:srgbClr>
                </a:gs>
                <a:gs pos="50999">
                  <a:srgbClr val="F2F2F2">
                    <a:alpha val="100000"/>
                  </a:srgbClr>
                </a:gs>
                <a:gs pos="100000">
                  <a:srgbClr val="BFBFB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anchor="ctr" anchorCtr="0"/>
            <a:p>
              <a:pPr eaLnBrk="1" hangingPunct="1"/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120" name="直接连接符 623"/>
          <p:cNvSpPr/>
          <p:nvPr/>
        </p:nvSpPr>
        <p:spPr>
          <a:xfrm>
            <a:off x="3403600" y="3380105"/>
            <a:ext cx="7393305" cy="15875"/>
          </a:xfrm>
          <a:prstGeom prst="line">
            <a:avLst/>
          </a:prstGeom>
          <a:ln w="12700" cap="flat" cmpd="sng">
            <a:solidFill>
              <a:srgbClr val="FF993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文本框 1"/>
          <p:cNvSpPr txBox="1"/>
          <p:nvPr/>
        </p:nvSpPr>
        <p:spPr>
          <a:xfrm>
            <a:off x="645795" y="1498600"/>
            <a:ext cx="1072896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4572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化学反应速率与平衡的复习</a:t>
            </a:r>
            <a:endParaRPr kumimoji="0" lang="zh-CN" altLang="en-US" sz="4000" b="1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algn="ctr" defTabSz="4572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—— </a:t>
            </a:r>
            <a:r>
              <a:rPr lang="zh-CN" altLang="en-US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以“消除烟气中的氮氧化物”为例</a:t>
            </a:r>
            <a:endParaRPr lang="zh-CN" altLang="en-US" sz="4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1125521" y="189090"/>
            <a:ext cx="9941560" cy="52197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0EFE1"/>
                </a:solidFill>
              </a14:hiddenFill>
            </a:ext>
          </a:extLst>
        </p:spPr>
        <p:txBody>
          <a:bodyPr wrap="none">
            <a:spAutoFit/>
          </a:bodyPr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项目任务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探索NH</a:t>
            </a:r>
            <a:r>
              <a:rPr kumimoji="0" lang="zh-CN" altLang="en-US" sz="28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还原法烟气脱硝的条件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实际条件选择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9" name="文本框 38"/>
          <p:cNvSpPr txBox="1"/>
          <p:nvPr>
            <p:custDataLst>
              <p:tags r:id="rId2"/>
            </p:custDataLst>
          </p:nvPr>
        </p:nvSpPr>
        <p:spPr>
          <a:xfrm>
            <a:off x="1052830" y="909320"/>
            <a:ext cx="85858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/>
            <a:r>
              <a:rPr lang="zh-CN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zh-CN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活动</a:t>
            </a:r>
            <a:r>
              <a:rPr lang="en-US" altLang="zh-CN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r>
              <a:rPr 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从催化剂因素考虑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</a:t>
            </a:r>
            <a:r>
              <a:rPr lang="en-US" altLang="zh-CN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SCR</a:t>
            </a:r>
            <a:r>
              <a:rPr lang="zh-CN" altLang="en-US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法（催化还原法）</a:t>
            </a:r>
            <a:endParaRPr lang="zh-CN" altLang="en-US" sz="28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1409700" y="1629410"/>
          <a:ext cx="965708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180"/>
                <a:gridCol w="2433955"/>
                <a:gridCol w="1819275"/>
                <a:gridCol w="3201670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贵金属催化剂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金属氧化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物催化剂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离子交换型分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子筛催化剂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脱硝活性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高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中</a:t>
                      </a:r>
                      <a:r>
                        <a:rPr lang="en-US" altLang="zh-CN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高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中</a:t>
                      </a:r>
                      <a:r>
                        <a:rPr lang="en-US" altLang="zh-CN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高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N</a:t>
                      </a:r>
                      <a:r>
                        <a:rPr lang="en-US" altLang="zh-CN" sz="2800" baseline="-250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的选择性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低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高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高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活性温度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低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中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高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H</a:t>
                      </a:r>
                      <a:r>
                        <a:rPr lang="en-US" altLang="zh-CN" sz="2800" baseline="-250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lang="en-US" altLang="zh-CN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O</a:t>
                      </a: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的影响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弱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弱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强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SO</a:t>
                      </a:r>
                      <a:r>
                        <a:rPr lang="en-US" altLang="zh-CN" sz="2800" baseline="-250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的影响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强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中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强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费用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非常高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低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高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4" name="圆角矩形 3"/>
          <p:cNvSpPr/>
          <p:nvPr/>
        </p:nvSpPr>
        <p:spPr>
          <a:xfrm>
            <a:off x="5923915" y="1497330"/>
            <a:ext cx="2020570" cy="42322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22730" y="5795645"/>
            <a:ext cx="9146540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-WO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/TiO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催化剂可以催化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NH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脱除烟气中的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NO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1125521" y="189090"/>
            <a:ext cx="9941560" cy="52197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0EFE1"/>
                </a:solidFill>
              </a14:hiddenFill>
            </a:ext>
          </a:extLst>
        </p:spPr>
        <p:txBody>
          <a:bodyPr wrap="none">
            <a:spAutoFit/>
          </a:bodyPr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项目任务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探索NH</a:t>
            </a:r>
            <a:r>
              <a:rPr kumimoji="0" lang="zh-CN" altLang="en-US" sz="28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还原法烟气脱硝的条件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实际条件选择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9" name="文本框 38"/>
          <p:cNvSpPr txBox="1"/>
          <p:nvPr>
            <p:custDataLst>
              <p:tags r:id="rId2"/>
            </p:custDataLst>
          </p:nvPr>
        </p:nvSpPr>
        <p:spPr>
          <a:xfrm>
            <a:off x="1052830" y="909320"/>
            <a:ext cx="85858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/>
            <a:r>
              <a:rPr lang="zh-CN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zh-CN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活动</a:t>
            </a:r>
            <a:r>
              <a:rPr lang="en-US" altLang="zh-CN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r>
              <a:rPr 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从催化剂因素考虑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</a:t>
            </a:r>
            <a:r>
              <a:rPr lang="en-US" altLang="zh-CN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SCR</a:t>
            </a:r>
            <a:r>
              <a:rPr lang="zh-CN" altLang="en-US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法（催化还原法）</a:t>
            </a:r>
            <a:endParaRPr lang="zh-CN" altLang="en-US" sz="28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4" name="图片 6"/>
          <p:cNvPicPr>
            <a:picLocks noChangeAspect="1"/>
          </p:cNvPicPr>
          <p:nvPr/>
        </p:nvPicPr>
        <p:blipFill>
          <a:blip r:embed="rId3" r:link="rId4"/>
          <a:srcRect r="43190" b="7239"/>
          <a:stretch>
            <a:fillRect/>
          </a:stretch>
        </p:blipFill>
        <p:spPr>
          <a:xfrm>
            <a:off x="408406" y="1413248"/>
            <a:ext cx="4895578" cy="28798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08406" y="4437193"/>
            <a:ext cx="5324124" cy="20300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 anchor="t">
            <a:spAutoFit/>
          </a:bodyPr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</a:t>
            </a:r>
            <a:r>
              <a:rPr lang="zh-CN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使用催化剂理想的温度是多少</a:t>
            </a:r>
            <a:r>
              <a:rPr lang="zh-CN" altLang="en-US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？</a:t>
            </a:r>
            <a:endParaRPr lang="en-US" altLang="zh-CN" sz="2800" b="1" i="0" u="none" strike="noStrike" kern="100" cap="none" spc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</a:t>
            </a:r>
            <a:r>
              <a:rPr lang="zh-CN" altLang="en-US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反应温度高于350℃，NO转化率下降的原因。</a:t>
            </a:r>
            <a:endParaRPr lang="zh-CN" altLang="en-US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65172" y="1413248"/>
            <a:ext cx="4665116" cy="2716662"/>
            <a:chOff x="2681" y="4153"/>
            <a:chExt cx="11810" cy="5058"/>
          </a:xfrm>
        </p:grpSpPr>
        <p:pic>
          <p:nvPicPr>
            <p:cNvPr id="5" name="图片 4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681" y="4153"/>
              <a:ext cx="11811" cy="5058"/>
            </a:xfrm>
            <a:prstGeom prst="rect">
              <a:avLst/>
            </a:prstGeom>
          </p:spPr>
        </p:pic>
        <p:sp>
          <p:nvSpPr>
            <p:cNvPr id="8" name="圆角矩形 7"/>
            <p:cNvSpPr/>
            <p:nvPr/>
          </p:nvSpPr>
          <p:spPr>
            <a:xfrm>
              <a:off x="12090" y="8463"/>
              <a:ext cx="2385" cy="6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958205" y="4437380"/>
            <a:ext cx="6094730" cy="20300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t">
            <a:noAutofit/>
          </a:bodyPr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③催化脱硝前要先除尘脱硫，</a:t>
            </a:r>
            <a:r>
              <a:rPr lang="en-US" altLang="zh-CN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若烟气中含有SO</a:t>
            </a:r>
            <a:r>
              <a:rPr lang="en-US" altLang="zh-CN" sz="2800" b="1" kern="1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en-US" altLang="zh-CN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，则会导致催化剂失活，</a:t>
            </a:r>
            <a:r>
              <a:rPr lang="zh-CN" altLang="en-US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为什么？</a:t>
            </a:r>
            <a:endParaRPr lang="zh-CN" altLang="en-US" sz="28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1125521" y="189090"/>
            <a:ext cx="9941560" cy="52197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0EFE1"/>
                </a:solidFill>
              </a14:hiddenFill>
            </a:ext>
          </a:extLst>
        </p:spPr>
        <p:txBody>
          <a:bodyPr wrap="none">
            <a:spAutoFit/>
          </a:bodyPr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项目任务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探索NH</a:t>
            </a:r>
            <a:r>
              <a:rPr kumimoji="0" lang="zh-CN" altLang="en-US" sz="28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还原法烟气脱硝的条件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实际条件选择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9" name="文本框 38"/>
          <p:cNvSpPr txBox="1"/>
          <p:nvPr>
            <p:custDataLst>
              <p:tags r:id="rId2"/>
            </p:custDataLst>
          </p:nvPr>
        </p:nvSpPr>
        <p:spPr>
          <a:xfrm>
            <a:off x="1052830" y="909320"/>
            <a:ext cx="85858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/>
            <a:r>
              <a:rPr lang="zh-CN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zh-CN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活动</a:t>
            </a:r>
            <a:r>
              <a:rPr lang="en-US" altLang="zh-CN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r>
              <a:rPr 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从催化剂因素考虑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</a:t>
            </a:r>
            <a:r>
              <a:rPr lang="en-US" altLang="zh-CN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SCR</a:t>
            </a:r>
            <a:r>
              <a:rPr lang="zh-CN" altLang="en-US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法（催化还原法）</a:t>
            </a:r>
            <a:endParaRPr lang="zh-CN" altLang="en-US" sz="28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3"/>
          <a:srcRect l="5220" t="23750" r="52210" b="44750"/>
          <a:stretch>
            <a:fillRect/>
          </a:stretch>
        </p:blipFill>
        <p:spPr>
          <a:xfrm>
            <a:off x="330835" y="1629410"/>
            <a:ext cx="3713480" cy="2073910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4"/>
          <a:srcRect l="6926" t="21648" r="6152" b="43694"/>
          <a:stretch>
            <a:fillRect/>
          </a:stretch>
        </p:blipFill>
        <p:spPr>
          <a:xfrm>
            <a:off x="4044315" y="1621790"/>
            <a:ext cx="7613015" cy="2047875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4"/>
          <a:srcRect l="6926" t="54444" r="6152" b="10102"/>
          <a:stretch>
            <a:fillRect/>
          </a:stretch>
        </p:blipFill>
        <p:spPr>
          <a:xfrm>
            <a:off x="330835" y="3703320"/>
            <a:ext cx="7542530" cy="223266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5"/>
          <a:srcRect l="46854" t="23750" r="10618" b="43704"/>
          <a:stretch>
            <a:fillRect/>
          </a:stretch>
        </p:blipFill>
        <p:spPr>
          <a:xfrm>
            <a:off x="7873365" y="3669665"/>
            <a:ext cx="3783330" cy="2265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48740"/>
            <a:ext cx="4800600" cy="5057775"/>
          </a:xfrm>
          <a:prstGeom prst="rect">
            <a:avLst/>
          </a:prstGeom>
        </p:spPr>
      </p:pic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1125521" y="189090"/>
            <a:ext cx="9941560" cy="52197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0EFE1"/>
                </a:solidFill>
              </a14:hiddenFill>
            </a:ext>
          </a:extLst>
        </p:spPr>
        <p:txBody>
          <a:bodyPr wrap="none">
            <a:spAutoFit/>
          </a:bodyPr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项目任务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探索NH</a:t>
            </a:r>
            <a:r>
              <a:rPr kumimoji="0" lang="zh-CN" altLang="en-US" sz="28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还原法烟气脱硝的条件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实际条件选择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9" name="文本框 38"/>
          <p:cNvSpPr txBox="1"/>
          <p:nvPr>
            <p:custDataLst>
              <p:tags r:id="rId3"/>
            </p:custDataLst>
          </p:nvPr>
        </p:nvSpPr>
        <p:spPr>
          <a:xfrm>
            <a:off x="1035050" y="826770"/>
            <a:ext cx="85858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/>
            <a:r>
              <a:rPr lang="zh-CN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zh-CN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活动</a:t>
            </a:r>
            <a:r>
              <a:rPr lang="en-US" altLang="zh-CN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r>
              <a:rPr 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从催化剂因素考虑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</a:t>
            </a:r>
            <a:r>
              <a:rPr lang="en-US" altLang="zh-CN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SCR</a:t>
            </a:r>
            <a:r>
              <a:rPr lang="zh-CN" altLang="en-US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法（催化还原法）</a:t>
            </a:r>
            <a:endParaRPr lang="zh-CN" altLang="en-US" sz="28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61000" y="4253865"/>
            <a:ext cx="6578600" cy="1383665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 anchor="t">
            <a:spAutoFit/>
          </a:bodyPr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④烟气中</a:t>
            </a:r>
            <a:r>
              <a:rPr lang="en-US" altLang="zh-CN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</a:t>
            </a:r>
            <a:r>
              <a:rPr lang="en-US" altLang="zh-CN" sz="2800" b="1" kern="1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en-US" altLang="zh-CN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</a:t>
            </a:r>
            <a:r>
              <a:rPr lang="zh-CN" altLang="en-US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的体积分数对</a:t>
            </a:r>
            <a:r>
              <a:rPr lang="en-US" altLang="zh-CN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SCR</a:t>
            </a:r>
            <a:r>
              <a:rPr lang="zh-CN" altLang="en-US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脱硝效率的影响如图所示，试分析原因。</a:t>
            </a:r>
            <a:r>
              <a:rPr lang="en-US" altLang="zh-CN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28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393294" y="1464839"/>
            <a:ext cx="3767392" cy="2670315"/>
            <a:chOff x="1014" y="6081"/>
            <a:chExt cx="5934" cy="4206"/>
          </a:xfrm>
        </p:grpSpPr>
        <p:grpSp>
          <p:nvGrpSpPr>
            <p:cNvPr id="20" name="组合 19"/>
            <p:cNvGrpSpPr/>
            <p:nvPr/>
          </p:nvGrpSpPr>
          <p:grpSpPr>
            <a:xfrm>
              <a:off x="1014" y="6081"/>
              <a:ext cx="5934" cy="4206"/>
              <a:chOff x="1014" y="6081"/>
              <a:chExt cx="5934" cy="4206"/>
            </a:xfrm>
          </p:grpSpPr>
          <p:pic>
            <p:nvPicPr>
              <p:cNvPr id="21" name="图片 2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4" y="6081"/>
                <a:ext cx="5935" cy="4207"/>
              </a:xfrm>
              <a:prstGeom prst="rect">
                <a:avLst/>
              </a:prstGeom>
            </p:spPr>
          </p:pic>
          <p:sp>
            <p:nvSpPr>
              <p:cNvPr id="22" name="圆角矩形 21"/>
              <p:cNvSpPr/>
              <p:nvPr/>
            </p:nvSpPr>
            <p:spPr>
              <a:xfrm>
                <a:off x="2114" y="7215"/>
                <a:ext cx="1570" cy="215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3" name="圆角矩形 22"/>
            <p:cNvSpPr/>
            <p:nvPr/>
          </p:nvSpPr>
          <p:spPr>
            <a:xfrm rot="1440000">
              <a:off x="3368" y="7880"/>
              <a:ext cx="3393" cy="7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9850" y="4251960"/>
            <a:ext cx="12122785" cy="22180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烟气中水在活性位上与氨发生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竞争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吸附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，且H</a:t>
            </a:r>
            <a:r>
              <a:rPr lang="zh-CN" altLang="en-US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O的含量越多，竞争吸附作用越强，从而抑制了NH</a:t>
            </a:r>
            <a:r>
              <a:rPr lang="zh-CN" altLang="en-US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的吸附，降低了脱硝效率。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/>
          </a:p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但当水的体积分数由15%调整到5%，此时SCR烟气脱硝效率也基本恢复到初始水平，说明H</a:t>
            </a:r>
            <a:r>
              <a:rPr lang="zh-CN" altLang="en-US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O对脱硝反应的抑制作用是暂时的，可恢复的。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" name="矩形 25"/>
          <p:cNvSpPr/>
          <p:nvPr>
            <p:custDataLst>
              <p:tags r:id="rId1"/>
            </p:custDataLst>
          </p:nvPr>
        </p:nvSpPr>
        <p:spPr>
          <a:xfrm>
            <a:off x="10406467" y="2691210"/>
            <a:ext cx="1673550" cy="51044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bg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200"/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3485572" y="2714705"/>
            <a:ext cx="1235481" cy="51044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bg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200"/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4328107" y="60300"/>
            <a:ext cx="2662697" cy="5835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sz="3200" b="1"/>
              <a:t>建构思维模型</a:t>
            </a:r>
            <a:endParaRPr lang="zh-CN" sz="3200" b="1"/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111847" y="2775030"/>
            <a:ext cx="1673550" cy="51044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bg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200"/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167727" y="2808050"/>
            <a:ext cx="1608157" cy="477432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核心物质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" name="圆角矩形 75"/>
          <p:cNvSpPr/>
          <p:nvPr>
            <p:custDataLst>
              <p:tags r:id="rId6"/>
            </p:custDataLst>
          </p:nvPr>
        </p:nvSpPr>
        <p:spPr>
          <a:xfrm>
            <a:off x="1834269" y="2461393"/>
            <a:ext cx="1602443" cy="48632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200"/>
          </a:p>
        </p:txBody>
      </p:sp>
      <p:sp>
        <p:nvSpPr>
          <p:cNvPr id="75" name="文本框 74"/>
          <p:cNvSpPr txBox="1"/>
          <p:nvPr>
            <p:custDataLst>
              <p:tags r:id="rId7"/>
            </p:custDataLst>
          </p:nvPr>
        </p:nvSpPr>
        <p:spPr>
          <a:xfrm>
            <a:off x="2079974" y="2421402"/>
            <a:ext cx="112945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价类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1785401" y="3913361"/>
            <a:ext cx="2019561" cy="672340"/>
          </a:xfrm>
          <a:prstGeom prst="rect">
            <a:avLst/>
          </a:prstGeom>
          <a:noFill/>
          <a:ln>
            <a:solidFill>
              <a:srgbClr val="33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200"/>
          </a:p>
        </p:txBody>
      </p:sp>
      <p:sp>
        <p:nvSpPr>
          <p:cNvPr id="41" name="文本框 40"/>
          <p:cNvSpPr txBox="1"/>
          <p:nvPr>
            <p:custDataLst>
              <p:tags r:id="rId9"/>
            </p:custDataLst>
          </p:nvPr>
        </p:nvSpPr>
        <p:spPr>
          <a:xfrm>
            <a:off x="1834293" y="3934937"/>
            <a:ext cx="187544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物质性质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3503959" y="2724230"/>
            <a:ext cx="921849" cy="477432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方案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2814460" y="763648"/>
            <a:ext cx="2301449" cy="58356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p>
            <a:r>
              <a:rPr lang="en-US" altLang="zh-CN" sz="3200" b="1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ΔG (Δ</a:t>
            </a:r>
            <a:r>
              <a:rPr lang="en-US" altLang="zh-CN" sz="3200" b="1" i="1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 </a:t>
            </a:r>
            <a:r>
              <a:rPr lang="en-US" altLang="zh-CN" sz="3200" b="1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ΔS)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左中括号 15"/>
          <p:cNvSpPr/>
          <p:nvPr/>
        </p:nvSpPr>
        <p:spPr>
          <a:xfrm>
            <a:off x="5222240" y="2451100"/>
            <a:ext cx="374650" cy="1136015"/>
          </a:xfrm>
          <a:prstGeom prst="leftBracke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12"/>
            </p:custDataLst>
          </p:nvPr>
        </p:nvSpPr>
        <p:spPr>
          <a:xfrm>
            <a:off x="5601487" y="2140773"/>
            <a:ext cx="1927503" cy="5835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r>
              <a:rPr lang="zh-CN" sz="32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化学平衡</a:t>
            </a:r>
            <a:endParaRPr lang="zh-CN" sz="3200" b="1" kern="1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13"/>
            </p:custDataLst>
          </p:nvPr>
        </p:nvSpPr>
        <p:spPr>
          <a:xfrm>
            <a:off x="5605937" y="3329932"/>
            <a:ext cx="1876712" cy="5835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r>
              <a:rPr lang="zh-CN" sz="3200" b="1" kern="1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化学速率</a:t>
            </a:r>
            <a:endParaRPr lang="zh-CN" sz="3200" b="1" kern="10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左中括号 21"/>
          <p:cNvSpPr/>
          <p:nvPr/>
        </p:nvSpPr>
        <p:spPr>
          <a:xfrm rot="10800000">
            <a:off x="9693275" y="2333625"/>
            <a:ext cx="368300" cy="1172845"/>
          </a:xfrm>
          <a:prstGeom prst="leftBracke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>
            <p:custDataLst>
              <p:tags r:id="rId14"/>
            </p:custDataLst>
          </p:nvPr>
        </p:nvSpPr>
        <p:spPr>
          <a:xfrm>
            <a:off x="4328160" y="4328795"/>
            <a:ext cx="5264150" cy="5835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r>
              <a:rPr lang="zh-CN" altLang="en-US" sz="3200" b="1" kern="100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温度、浓度、压强</a:t>
            </a:r>
            <a:r>
              <a:rPr lang="en-US" altLang="zh-CN" sz="3200" b="1" kern="100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3200" b="1" kern="100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3200" b="1" kern="100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催化剂</a:t>
            </a:r>
            <a:endParaRPr lang="en-US" altLang="zh-CN" sz="3200" b="1" kern="100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56" name="直接连接符 55"/>
          <p:cNvCxnSpPr/>
          <p:nvPr>
            <p:custDataLst>
              <p:tags r:id="rId15"/>
            </p:custDataLst>
          </p:nvPr>
        </p:nvCxnSpPr>
        <p:spPr>
          <a:xfrm>
            <a:off x="4769988" y="2996986"/>
            <a:ext cx="443230" cy="381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16"/>
            </p:custDataLst>
          </p:nvPr>
        </p:nvSpPr>
        <p:spPr>
          <a:xfrm>
            <a:off x="10471872" y="2638505"/>
            <a:ext cx="1608157" cy="477432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归因分析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7"/>
            </p:custDataLst>
          </p:nvPr>
        </p:nvSpPr>
        <p:spPr>
          <a:xfrm>
            <a:off x="8122285" y="2131060"/>
            <a:ext cx="1517650" cy="5835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r>
              <a:rPr lang="zh-CN" sz="32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平衡点</a:t>
            </a:r>
            <a:endParaRPr lang="zh-CN" sz="3200" b="1" kern="1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18"/>
            </p:custDataLst>
          </p:nvPr>
        </p:nvSpPr>
        <p:spPr>
          <a:xfrm>
            <a:off x="7990205" y="3285490"/>
            <a:ext cx="1919605" cy="5835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r>
              <a:rPr lang="zh-CN" sz="32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非平衡点</a:t>
            </a:r>
            <a:endParaRPr lang="zh-CN" sz="3200" b="1" kern="1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flipH="1">
            <a:off x="10033057" y="2947634"/>
            <a:ext cx="373380" cy="0"/>
          </a:xfrm>
          <a:prstGeom prst="straightConnector1">
            <a:avLst/>
          </a:prstGeom>
          <a:ln w="28575">
            <a:solidFill>
              <a:srgbClr val="004F8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H="1">
            <a:off x="7533697" y="2461224"/>
            <a:ext cx="373380" cy="0"/>
          </a:xfrm>
          <a:prstGeom prst="straightConnector1">
            <a:avLst/>
          </a:prstGeom>
          <a:ln w="28575">
            <a:solidFill>
              <a:srgbClr val="004F8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H="1">
            <a:off x="7549572" y="3622004"/>
            <a:ext cx="373380" cy="0"/>
          </a:xfrm>
          <a:prstGeom prst="straightConnector1">
            <a:avLst/>
          </a:prstGeom>
          <a:ln w="28575">
            <a:solidFill>
              <a:srgbClr val="004F8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H="1">
            <a:off x="6534743" y="3926600"/>
            <a:ext cx="1270" cy="388620"/>
          </a:xfrm>
          <a:prstGeom prst="straightConnector1">
            <a:avLst/>
          </a:prstGeom>
          <a:ln w="28575">
            <a:solidFill>
              <a:srgbClr val="004F8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6536013" y="1810780"/>
            <a:ext cx="6350" cy="319405"/>
          </a:xfrm>
          <a:prstGeom prst="straightConnector1">
            <a:avLst/>
          </a:prstGeom>
          <a:ln w="28575">
            <a:solidFill>
              <a:srgbClr val="004F8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V="1">
            <a:off x="1830028" y="3103640"/>
            <a:ext cx="1614170" cy="12065"/>
          </a:xfrm>
          <a:prstGeom prst="straightConnector1">
            <a:avLst/>
          </a:prstGeom>
          <a:ln w="28575">
            <a:solidFill>
              <a:srgbClr val="004F8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flipH="1">
            <a:off x="2595203" y="3133485"/>
            <a:ext cx="20320" cy="767715"/>
          </a:xfrm>
          <a:prstGeom prst="straightConnector1">
            <a:avLst/>
          </a:prstGeom>
          <a:ln w="28575">
            <a:solidFill>
              <a:srgbClr val="004F8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V="1">
            <a:off x="4100788" y="1422795"/>
            <a:ext cx="5715" cy="1216025"/>
          </a:xfrm>
          <a:prstGeom prst="straightConnector1">
            <a:avLst/>
          </a:prstGeom>
          <a:ln w="28575">
            <a:solidFill>
              <a:srgbClr val="004F8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>
            <p:custDataLst>
              <p:tags r:id="rId19"/>
            </p:custDataLst>
          </p:nvPr>
        </p:nvSpPr>
        <p:spPr>
          <a:xfrm>
            <a:off x="4730115" y="1336040"/>
            <a:ext cx="3674745" cy="5835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r>
              <a:rPr lang="zh-CN" altLang="en-US" sz="3200" b="1" kern="100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温度、浓度、压强</a:t>
            </a:r>
            <a:r>
              <a:rPr lang="en-US" altLang="zh-CN" sz="3200" b="1" kern="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endParaRPr lang="en-US" altLang="zh-CN" sz="3200" b="1" kern="100" dirty="0">
              <a:solidFill>
                <a:srgbClr val="7030A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309370" y="141605"/>
            <a:ext cx="7360920" cy="5835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2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项目任务</a:t>
            </a:r>
            <a:r>
              <a:rPr lang="en-US" altLang="zh-CN" sz="32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   </a:t>
            </a:r>
            <a:r>
              <a:rPr lang="zh-CN" sz="3200" b="1">
                <a:latin typeface="微软雅黑" panose="020B0503020204020204" charset="-122"/>
                <a:ea typeface="微软雅黑" panose="020B0503020204020204" charset="-122"/>
              </a:rPr>
              <a:t>运用思维模型解决问题</a:t>
            </a:r>
            <a:endParaRPr lang="zh-CN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78"/>
          <p:cNvPicPr>
            <a:picLocks noChangeAspect="1"/>
          </p:cNvPicPr>
          <p:nvPr/>
        </p:nvPicPr>
        <p:blipFill>
          <a:blip r:embed="rId2"/>
          <a:srcRect b="14272"/>
          <a:stretch>
            <a:fillRect/>
          </a:stretch>
        </p:blipFill>
        <p:spPr>
          <a:xfrm>
            <a:off x="1099820" y="2390775"/>
            <a:ext cx="4776470" cy="1712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79"/>
          <p:cNvPicPr>
            <a:picLocks noChangeAspect="1"/>
          </p:cNvPicPr>
          <p:nvPr/>
        </p:nvPicPr>
        <p:blipFill>
          <a:blip r:embed="rId3"/>
          <a:srcRect b="9804"/>
          <a:stretch>
            <a:fillRect/>
          </a:stretch>
        </p:blipFill>
        <p:spPr>
          <a:xfrm>
            <a:off x="6583045" y="2075180"/>
            <a:ext cx="3175000" cy="2371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24510" y="866140"/>
            <a:ext cx="11381740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将一定比例的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NH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NO</a:t>
            </a:r>
            <a:r>
              <a:rPr lang="en-US" altLang="zh-CN" sz="2800" b="1" i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的混合气体，匀速通入装有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催化剂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的反应器，反应相同时间，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NO</a:t>
            </a:r>
            <a:r>
              <a:rPr lang="en-US" altLang="zh-CN" sz="2800" b="1" i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的去除率随反应温度的变化曲线如图所示。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9320" y="4601845"/>
            <a:ext cx="10068560" cy="16414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266700" algn="just" defTabSz="2667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0~50℃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随温度升高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NO</a:t>
            </a:r>
            <a:r>
              <a:rPr lang="en-US" altLang="zh-CN" sz="2800" b="1" i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x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的去除率不高的原因？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266700" algn="just" defTabSz="2667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~150℃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随温度升高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NO</a:t>
            </a:r>
            <a:r>
              <a:rPr lang="en-US" altLang="zh-CN" sz="2800" b="1" i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x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的去除率迅速上升的原因？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266700" algn="just" defTabSz="2667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）高于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380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℃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随温度升高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NO</a:t>
            </a:r>
            <a:r>
              <a:rPr lang="en-US" altLang="zh-CN" sz="2800" b="1" i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x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的去除率下降的原因？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309370" y="141605"/>
            <a:ext cx="5752465" cy="5835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sz="3200" b="1">
                <a:latin typeface="微软雅黑" panose="020B0503020204020204" charset="-122"/>
                <a:ea typeface="微软雅黑" panose="020B0503020204020204" charset="-122"/>
              </a:rPr>
              <a:t>运用思维模型解决问题</a:t>
            </a:r>
            <a:endParaRPr lang="zh-CN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5630" y="824230"/>
            <a:ext cx="11434445" cy="953135"/>
          </a:xfrm>
          <a:prstGeom prst="rect">
            <a:avLst/>
          </a:prstGeom>
        </p:spPr>
        <p:txBody>
          <a:bodyPr wrap="square">
            <a:spAutoFit/>
          </a:bodyPr>
          <a:p>
            <a:pPr indent="0" algn="l" defTabSz="266700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(4)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烟气中通常含有一定浓度 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SO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和水蒸气。充有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SO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和水蒸气的模拟烟气在通过某锰氧化物催化剂表面时，可得到如图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所示的各种结构：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2244090" y="1777365"/>
            <a:ext cx="7703820" cy="16516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6675" y="3429000"/>
            <a:ext cx="12038330" cy="267652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 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充入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SO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后，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NO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的转化率降低的原因是</a:t>
            </a:r>
            <a:r>
              <a:rPr lang="en-US" altLang="zh-CN" sz="2800" b="1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                                    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 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实验研究发现，图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3(b)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所示结构既可吸附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NH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得到图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3(c)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所示结构，也可吸附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得到图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3(d)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所示结构，但图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3(d)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所示结构的生成不影响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NH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吸附的总量，原因是</a:t>
            </a:r>
            <a:r>
              <a:rPr lang="en-US" altLang="zh-CN" sz="2800" b="1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                                         </a:t>
            </a:r>
            <a:r>
              <a:rPr lang="zh-CN" altLang="en-US" sz="2800" b="1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800" b="1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 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长时间通入含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SO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的烟气，会造成催化剂失活，失活的原因除了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(3)①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中的原因外，还有可能是</a:t>
            </a:r>
            <a:r>
              <a:rPr lang="en-US" altLang="zh-CN" sz="2800" b="1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                                  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2800" b="1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                                      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10070" y="2952115"/>
            <a:ext cx="4565650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SO</a:t>
            </a:r>
            <a:r>
              <a:rPr lang="en-US" altLang="zh-CN" sz="2800" b="1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会占据催化剂中的活性点位，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NO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的吸附减少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17115" y="4674870"/>
            <a:ext cx="373697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 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NH</a:t>
            </a:r>
            <a:r>
              <a:rPr lang="en-US" altLang="zh-CN" sz="2800" b="1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可与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zh-CN" altLang="en-US" sz="2800" b="1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＋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结合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74135" y="5563870"/>
            <a:ext cx="2948305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生成铵盐覆盖、堵塞催化剂空隙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950200" y="5563870"/>
            <a:ext cx="3595370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将锰氧化物转化为硫酸锰，失去催化能力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1260931" y="1204320"/>
          <a:ext cx="8578850" cy="4147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350"/>
                <a:gridCol w="3028950"/>
                <a:gridCol w="2876550"/>
              </a:tblGrid>
              <a:tr h="5200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类别</a:t>
                      </a:r>
                      <a:endParaRPr lang="zh-CN" altLang="en-US" sz="2800"/>
                    </a:p>
                  </a:txBody>
                  <a:tcPr marL="91423" marR="91423" marT="45711" marB="45711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SCR</a:t>
                      </a:r>
                      <a:endParaRPr lang="en-US" altLang="zh-CN" sz="2800"/>
                    </a:p>
                  </a:txBody>
                  <a:tcPr marL="91423" marR="91423" marT="45711" marB="45711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SNCR</a:t>
                      </a:r>
                      <a:endParaRPr lang="en-US" altLang="zh-CN" sz="2800"/>
                    </a:p>
                  </a:txBody>
                  <a:tcPr marL="91423" marR="91423" marT="45711" marB="45711"/>
                </a:tc>
              </a:tr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温度</a:t>
                      </a:r>
                      <a:r>
                        <a:rPr lang="en-US" altLang="zh-CN" sz="2800"/>
                        <a:t> </a:t>
                      </a:r>
                      <a:endParaRPr lang="en-US" altLang="zh-CN" sz="2800"/>
                    </a:p>
                  </a:txBody>
                  <a:tcPr marL="91423" marR="91423" marT="45711" marB="45711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       300-420</a:t>
                      </a:r>
                      <a:endParaRPr lang="en-US" altLang="zh-CN" sz="2800"/>
                    </a:p>
                  </a:txBody>
                  <a:tcPr marL="91423" marR="91423" marT="45711" marB="45711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900-1100</a:t>
                      </a:r>
                      <a:endParaRPr lang="en-US" altLang="zh-CN" sz="2800"/>
                    </a:p>
                  </a:txBody>
                  <a:tcPr marL="91423" marR="91423" marT="45711" marB="45711"/>
                </a:tc>
              </a:tr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脱硝率</a:t>
                      </a:r>
                      <a:endParaRPr lang="zh-CN" altLang="en-US" sz="2800"/>
                    </a:p>
                  </a:txBody>
                  <a:tcPr marL="91423" marR="91423" marT="45711" marB="45711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60-90%</a:t>
                      </a:r>
                      <a:endParaRPr lang="en-US" altLang="zh-CN" sz="2800"/>
                    </a:p>
                  </a:txBody>
                  <a:tcPr marL="91423" marR="91423" marT="45711" marB="45711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65-80%</a:t>
                      </a:r>
                      <a:endParaRPr lang="en-US" altLang="zh-CN" sz="2800"/>
                    </a:p>
                  </a:txBody>
                  <a:tcPr marL="91423" marR="91423" marT="45711" marB="45711"/>
                </a:tc>
              </a:tr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氨气逃逸率</a:t>
                      </a:r>
                      <a:endParaRPr lang="zh-CN" altLang="en-US" sz="2800"/>
                    </a:p>
                  </a:txBody>
                  <a:tcPr marL="91423" marR="91423" marT="45711" marB="45711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3-5ppm</a:t>
                      </a:r>
                      <a:endParaRPr lang="en-US" altLang="zh-CN" sz="2800"/>
                    </a:p>
                  </a:txBody>
                  <a:tcPr marL="91423" marR="91423" marT="45711" marB="45711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5-20ppm</a:t>
                      </a:r>
                      <a:endParaRPr lang="en-US" altLang="zh-CN" sz="2800"/>
                    </a:p>
                  </a:txBody>
                  <a:tcPr marL="91423" marR="91423" marT="45711" marB="45711"/>
                </a:tc>
              </a:tr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催化剂</a:t>
                      </a:r>
                      <a:endParaRPr lang="zh-CN" altLang="en-US" sz="2800"/>
                    </a:p>
                  </a:txBody>
                  <a:tcPr marL="91423" marR="91423" marT="45711" marB="45711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需要</a:t>
                      </a:r>
                      <a:endParaRPr lang="zh-CN" altLang="en-US" sz="2800"/>
                    </a:p>
                  </a:txBody>
                  <a:tcPr marL="91423" marR="91423" marT="45711" marB="45711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不需要</a:t>
                      </a:r>
                      <a:endParaRPr lang="zh-CN" altLang="en-US" sz="2800"/>
                    </a:p>
                  </a:txBody>
                  <a:tcPr marL="91423" marR="91423" marT="45711" marB="45711"/>
                </a:tc>
              </a:tr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应用范围</a:t>
                      </a:r>
                      <a:endParaRPr lang="zh-CN" altLang="en-US" sz="2800"/>
                    </a:p>
                  </a:txBody>
                  <a:tcPr marL="91423" marR="91423" marT="45711" marB="45711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广泛</a:t>
                      </a:r>
                      <a:endParaRPr lang="zh-CN" altLang="en-US" sz="2800"/>
                    </a:p>
                  </a:txBody>
                  <a:tcPr marL="91423" marR="91423" marT="45711" marB="45711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广泛</a:t>
                      </a:r>
                      <a:endParaRPr lang="zh-CN" altLang="en-US" sz="2800"/>
                    </a:p>
                  </a:txBody>
                  <a:tcPr marL="91423" marR="91423" marT="45711" marB="45711"/>
                </a:tc>
              </a:tr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投资</a:t>
                      </a:r>
                      <a:endParaRPr lang="zh-CN" altLang="en-US" sz="2800"/>
                    </a:p>
                  </a:txBody>
                  <a:tcPr marL="91423" marR="91423" marT="45711" marB="45711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高</a:t>
                      </a:r>
                      <a:endParaRPr lang="zh-CN" altLang="en-US" sz="2800"/>
                    </a:p>
                  </a:txBody>
                  <a:tcPr marL="91423" marR="91423" marT="45711" marB="45711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低</a:t>
                      </a:r>
                      <a:endParaRPr lang="zh-CN" altLang="en-US" sz="2800"/>
                    </a:p>
                  </a:txBody>
                  <a:tcPr marL="91423" marR="91423" marT="45711" marB="45711"/>
                </a:tc>
              </a:tr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运行成本</a:t>
                      </a:r>
                      <a:endParaRPr lang="zh-CN" altLang="en-US" sz="2800"/>
                    </a:p>
                  </a:txBody>
                  <a:tcPr marL="91423" marR="91423" marT="45711" marB="45711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中等</a:t>
                      </a:r>
                      <a:endParaRPr lang="zh-CN" altLang="en-US" sz="2800"/>
                    </a:p>
                  </a:txBody>
                  <a:tcPr marL="91423" marR="91423" marT="45711" marB="45711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低</a:t>
                      </a:r>
                      <a:endParaRPr lang="zh-CN" altLang="en-US" sz="2800"/>
                    </a:p>
                  </a:txBody>
                  <a:tcPr marL="91423" marR="91423" marT="45711" marB="45711"/>
                </a:tc>
              </a:tr>
            </a:tbl>
          </a:graphicData>
        </a:graphic>
      </p:graphicFrame>
      <p:cxnSp>
        <p:nvCxnSpPr>
          <p:cNvPr id="2" name="直接连接符 1"/>
          <p:cNvCxnSpPr/>
          <p:nvPr/>
        </p:nvCxnSpPr>
        <p:spPr>
          <a:xfrm flipV="1">
            <a:off x="1657732" y="3219437"/>
            <a:ext cx="8026819" cy="635"/>
          </a:xfrm>
          <a:prstGeom prst="line">
            <a:avLst/>
          </a:prstGeom>
          <a:ln w="44450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图片 2"/>
          <p:cNvPicPr/>
          <p:nvPr/>
        </p:nvPicPr>
        <p:blipFill>
          <a:blip r:embed="rId2"/>
          <a:srcRect b="26049"/>
          <a:stretch>
            <a:fillRect/>
          </a:stretch>
        </p:blipFill>
        <p:spPr>
          <a:xfrm>
            <a:off x="1116330" y="1040765"/>
            <a:ext cx="8722995" cy="49409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65580" y="58420"/>
            <a:ext cx="8218805" cy="7372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氢气选择性催化还原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(H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-SCR)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是一种理想的方法。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35915" y="1626870"/>
            <a:ext cx="6802755" cy="36658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72985" y="2277110"/>
            <a:ext cx="4484370" cy="20612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indent="0" algn="just" defTabSz="266700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学习不只有眼前的题山，</a:t>
            </a:r>
            <a:endParaRPr lang="zh-CN" altLang="en-US" sz="32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just" defTabSz="266700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还有远处的星辰和大海！</a:t>
            </a:r>
            <a:endParaRPr lang="zh-CN" altLang="en-US" sz="32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400810"/>
            <a:ext cx="6726555" cy="40214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255" y="1341755"/>
            <a:ext cx="4466590" cy="413131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 flipV="1">
            <a:off x="9001125" y="4257675"/>
            <a:ext cx="2638425" cy="3619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7463155" y="4653280"/>
            <a:ext cx="2638425" cy="3619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86800" y="189090"/>
            <a:ext cx="5554345" cy="52197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0EFE1"/>
                </a:solidFill>
              </a14:hiddenFill>
            </a:ext>
          </a:extLst>
        </p:spPr>
        <p:txBody>
          <a:bodyPr wrap="none">
            <a:spAutoFit/>
          </a:bodyPr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项目任务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寻求烟气脱硝的方法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392430" y="1217295"/>
            <a:ext cx="10408285" cy="52197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0EFE1"/>
                </a:solidFill>
              </a14:hiddenFill>
            </a:ext>
          </a:extLst>
        </p:spPr>
        <p:txBody>
          <a:bodyPr wrap="square">
            <a:spAutoFit/>
          </a:bodyPr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结合价类二维图，你认为消除烟气中氮氧化物的污染有哪些方法？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73742978" name="图片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45" y="2133600"/>
            <a:ext cx="5163820" cy="38906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9263380" y="2421890"/>
            <a:ext cx="1352550" cy="521970"/>
          </a:xfrm>
          <a:prstGeom prst="rect">
            <a:avLst/>
          </a:prstGeom>
          <a:noFill/>
          <a:ln w="28575">
            <a:solidFill>
              <a:srgbClr val="71741B"/>
            </a:solidFill>
          </a:ln>
        </p:spPr>
        <p:txBody>
          <a:bodyPr wrap="square" rtlCol="0" anchor="t">
            <a:spAutoFit/>
          </a:bodyPr>
          <a:p>
            <a:r>
              <a:rPr lang="zh-CN" sz="2800" b="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氧化</a:t>
            </a:r>
            <a:r>
              <a:rPr lang="zh-CN" sz="2800" b="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法</a:t>
            </a:r>
            <a:endParaRPr lang="zh-CN" sz="2800" b="1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263380" y="4221480"/>
            <a:ext cx="1465580" cy="521970"/>
          </a:xfrm>
          <a:prstGeom prst="rect">
            <a:avLst/>
          </a:prstGeom>
          <a:noFill/>
          <a:ln w="28575">
            <a:solidFill>
              <a:srgbClr val="71741B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800" b="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还原法</a:t>
            </a:r>
            <a:endParaRPr lang="zh-CN" altLang="en-US" sz="2800" b="1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90990" y="3285490"/>
            <a:ext cx="1970405" cy="521970"/>
          </a:xfrm>
          <a:prstGeom prst="rect">
            <a:avLst/>
          </a:prstGeom>
          <a:noFill/>
          <a:ln w="28575">
            <a:solidFill>
              <a:srgbClr val="71741B"/>
            </a:solidFill>
          </a:ln>
        </p:spPr>
        <p:txBody>
          <a:bodyPr wrap="square" rtlCol="0" anchor="t">
            <a:spAutoFit/>
          </a:bodyPr>
          <a:p>
            <a:r>
              <a:rPr lang="zh-CN" sz="2800" b="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碱液</a:t>
            </a:r>
            <a:r>
              <a:rPr lang="zh-CN" sz="2800" b="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吸收法</a:t>
            </a:r>
            <a:endParaRPr lang="zh-CN" sz="2800" b="1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534910" y="2692400"/>
            <a:ext cx="1728470" cy="1724025"/>
            <a:chOff x="11866" y="4240"/>
            <a:chExt cx="2722" cy="2715"/>
          </a:xfrm>
        </p:grpSpPr>
        <p:sp>
          <p:nvSpPr>
            <p:cNvPr id="5" name="文本框 4"/>
            <p:cNvSpPr txBox="1"/>
            <p:nvPr/>
          </p:nvSpPr>
          <p:spPr>
            <a:xfrm>
              <a:off x="12743" y="4834"/>
              <a:ext cx="824" cy="1501"/>
            </a:xfrm>
            <a:prstGeom prst="rect">
              <a:avLst/>
            </a:prstGeom>
            <a:noFill/>
            <a:ln w="28575">
              <a:solidFill>
                <a:srgbClr val="71741B"/>
              </a:solidFill>
            </a:ln>
          </p:spPr>
          <p:txBody>
            <a:bodyPr wrap="square" rtlCol="0" anchor="t">
              <a:spAutoFit/>
            </a:bodyPr>
            <a:p>
              <a:r>
                <a:rPr lang="zh-CN" sz="2800" b="1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  <a:sym typeface="+mn-ea"/>
                </a:rPr>
                <a:t>价</a:t>
              </a:r>
              <a:endParaRPr lang="zh-CN" sz="2800" b="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endParaRPr>
            </a:p>
            <a:p>
              <a:r>
                <a:rPr lang="zh-CN" sz="2800" b="1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  <a:sym typeface="+mn-ea"/>
                </a:rPr>
                <a:t>类</a:t>
              </a:r>
              <a:endParaRPr lang="zh-CN" altLang="en-US" sz="2800" b="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3114" y="4240"/>
              <a:ext cx="1474" cy="594"/>
              <a:chOff x="13114" y="4240"/>
              <a:chExt cx="1474" cy="594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3114" y="4240"/>
                <a:ext cx="14" cy="594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1" flipV="1">
                <a:off x="13114" y="4240"/>
                <a:ext cx="1474" cy="27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cxnSp>
          <p:nvCxnSpPr>
            <p:cNvPr id="16" name="直接连接符 15"/>
            <p:cNvCxnSpPr/>
            <p:nvPr/>
          </p:nvCxnSpPr>
          <p:spPr>
            <a:xfrm>
              <a:off x="13128" y="6335"/>
              <a:ext cx="14" cy="594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13114" y="6929"/>
              <a:ext cx="1474" cy="27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13566" y="5598"/>
              <a:ext cx="908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11866" y="5598"/>
              <a:ext cx="908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0" name="文本框 19"/>
          <p:cNvSpPr txBox="1"/>
          <p:nvPr/>
        </p:nvSpPr>
        <p:spPr>
          <a:xfrm>
            <a:off x="5770880" y="3285490"/>
            <a:ext cx="1800860" cy="521970"/>
          </a:xfrm>
          <a:prstGeom prst="rect">
            <a:avLst/>
          </a:prstGeom>
          <a:noFill/>
          <a:ln w="28575">
            <a:solidFill>
              <a:srgbClr val="71741B"/>
            </a:solidFill>
          </a:ln>
        </p:spPr>
        <p:txBody>
          <a:bodyPr wrap="square" rtlCol="0" anchor="t">
            <a:spAutoFit/>
          </a:bodyPr>
          <a:p>
            <a:r>
              <a:rPr lang="en-US" altLang="zh-CN" sz="2800" b="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sz="2800" b="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电化学</a:t>
            </a:r>
            <a:r>
              <a:rPr lang="zh-CN" sz="2800" b="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法</a:t>
            </a:r>
            <a:endParaRPr lang="zh-CN" sz="2800" b="1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9015730" y="4005580"/>
            <a:ext cx="1898650" cy="100774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054735" y="4869815"/>
            <a:ext cx="904240" cy="650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2926715" y="2943860"/>
            <a:ext cx="790575" cy="145605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2062480" y="4581525"/>
            <a:ext cx="614680" cy="59245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7374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ldLvl="0" animBg="1"/>
      <p:bldP spid="14" grpId="0" bldLvl="0" animBg="1"/>
      <p:bldP spid="15" grpId="0" bldLvl="0" animBg="1"/>
      <p:bldP spid="20" grpId="0" bldLvl="0" animBg="1"/>
      <p:bldP spid="4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1119172" y="170040"/>
            <a:ext cx="9230360" cy="52197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0EFE1"/>
                </a:solidFill>
              </a14:hiddenFill>
            </a:ext>
          </a:extLst>
        </p:spPr>
        <p:txBody>
          <a:bodyPr wrap="none">
            <a:spAutoFit/>
          </a:bodyPr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项目任务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探索NH</a:t>
            </a:r>
            <a:r>
              <a:rPr kumimoji="0" lang="zh-CN" altLang="en-US" sz="28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还原法烟气脱硝的条件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理论分析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5755" y="945515"/>
            <a:ext cx="11689715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Aft>
                <a:spcPct val="0"/>
              </a:spcAft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【活动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】请写出在有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lang="en-US" altLang="zh-CN" sz="2800" b="1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条件下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NH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还原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NO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的热化学方程式，并分析反应的自发性。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9900" y="4124325"/>
            <a:ext cx="11177270" cy="9531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indent="304800" algn="just" defTabSz="266700"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4NH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(g)+4NO(g)+O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(g) 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═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4N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(g)+6H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O(g)   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304800" algn="just" defTabSz="266700"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△H= -1657.5kJ·mol</a:t>
            </a:r>
            <a:r>
              <a:rPr lang="en-US" altLang="zh-CN" sz="2800" b="1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5420" y="2995930"/>
            <a:ext cx="10680065" cy="521970"/>
          </a:xfrm>
          <a:prstGeom prst="rect">
            <a:avLst/>
          </a:prstGeom>
        </p:spPr>
        <p:txBody>
          <a:bodyPr wrap="square">
            <a:spAutoFit/>
          </a:bodyPr>
          <a:p>
            <a:pPr indent="304800" algn="l" defTabSz="266700"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(g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+O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(g)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═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2NO(g)               △H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+180.5kJ·mol</a:t>
            </a:r>
            <a:r>
              <a:rPr lang="en-US" altLang="zh-CN" sz="2800" b="1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5120" y="2082800"/>
            <a:ext cx="1169098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p>
            <a:pPr marL="0" indent="0" algn="just" defTabSz="266700">
              <a:spcAft>
                <a:spcPct val="0"/>
              </a:spcAft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4NH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+6NO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═ 5N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+6H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△H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=-1838kJ·mol</a:t>
            </a:r>
            <a:r>
              <a:rPr lang="en-US" altLang="zh-CN" sz="2800" b="1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 </a:t>
            </a:r>
            <a:endParaRPr lang="en-US" altLang="zh-CN" sz="2800" b="1" baseline="30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4" name="表格 2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45845" y="4591050"/>
          <a:ext cx="9842500" cy="9931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53920"/>
                <a:gridCol w="4107180"/>
                <a:gridCol w="3581400"/>
              </a:tblGrid>
              <a:tr h="993140">
                <a:tc>
                  <a:txBody>
                    <a:bodyPr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28900" algn="l"/>
                          <a:tab pos="4800600" algn="l"/>
                        </a:tabLst>
                      </a:pPr>
                      <a:endParaRPr lang="en-US" altLang="zh-CN" sz="1200" kern="10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28900" algn="l"/>
                          <a:tab pos="4800600" algn="l"/>
                        </a:tabLst>
                      </a:pPr>
                      <a:r>
                        <a:rPr lang="zh-CN" altLang="en-US" sz="2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平衡</a:t>
                      </a:r>
                      <a:r>
                        <a:rPr lang="x-none" sz="2800" b="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 </a:t>
                      </a:r>
                      <a:endParaRPr lang="en-US" sz="2800" b="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69" marR="6856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tabLst>
                          <a:tab pos="2628900" algn="l"/>
                          <a:tab pos="4800600" algn="l"/>
                        </a:tabLst>
                      </a:pPr>
                      <a:r>
                        <a:rPr lang="x-none" sz="2400" b="0" kern="100" dirty="0">
                          <a:effectLst/>
                        </a:rPr>
                        <a:t> </a:t>
                      </a:r>
                      <a:endParaRPr lang="zh-CN" altLang="en-US" sz="24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tabLst>
                          <a:tab pos="2628900" algn="l"/>
                          <a:tab pos="4800600" algn="l"/>
                        </a:tabLst>
                      </a:pPr>
                      <a:endParaRPr lang="zh-CN" altLang="en-US" sz="2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格 2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045692" y="3020773"/>
          <a:ext cx="9841865" cy="14300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53920"/>
                <a:gridCol w="4097020"/>
                <a:gridCol w="3590925"/>
              </a:tblGrid>
              <a:tr h="455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28900" algn="l"/>
                          <a:tab pos="4800600" algn="l"/>
                        </a:tabLst>
                      </a:pPr>
                      <a:r>
                        <a:rPr lang="x-none" sz="2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角度</a:t>
                      </a:r>
                      <a:endParaRPr lang="x-none" sz="28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28900" algn="l"/>
                          <a:tab pos="4800600" algn="l"/>
                        </a:tabLst>
                      </a:pPr>
                      <a:r>
                        <a:rPr lang="x-none" sz="2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影响因素</a:t>
                      </a:r>
                      <a:endParaRPr lang="x-none" sz="28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28900" algn="l"/>
                          <a:tab pos="4800600" algn="l"/>
                        </a:tabLst>
                      </a:pPr>
                      <a:r>
                        <a:rPr lang="x-none" sz="28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选择条件</a:t>
                      </a:r>
                      <a:endParaRPr lang="x-none" sz="28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28900" algn="l"/>
                          <a:tab pos="4800600" algn="l"/>
                        </a:tabLst>
                      </a:pPr>
                      <a:endParaRPr lang="en-US" altLang="zh-CN" sz="28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28900" algn="l"/>
                          <a:tab pos="4800600" algn="l"/>
                        </a:tabLst>
                      </a:pPr>
                      <a:r>
                        <a:rPr lang="zh-CN" altLang="en-US" sz="2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速率</a:t>
                      </a:r>
                      <a:endParaRPr lang="zh-CN" altLang="en-US" sz="28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28900" algn="l"/>
                          <a:tab pos="4800600" algn="l"/>
                        </a:tabLst>
                      </a:pPr>
                      <a:r>
                        <a:rPr lang="x-none" sz="2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 </a:t>
                      </a:r>
                      <a:endParaRPr lang="x-none" sz="28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28900" algn="l"/>
                          <a:tab pos="4800600" algn="l"/>
                        </a:tabLst>
                      </a:pPr>
                      <a:r>
                        <a:rPr lang="x-none" sz="2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 </a:t>
                      </a:r>
                      <a:endParaRPr lang="x-none" sz="28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文本框 26"/>
          <p:cNvSpPr txBox="1"/>
          <p:nvPr>
            <p:custDataLst>
              <p:tags r:id="rId3"/>
            </p:custDataLst>
          </p:nvPr>
        </p:nvSpPr>
        <p:spPr>
          <a:xfrm>
            <a:off x="3215005" y="4591050"/>
            <a:ext cx="400748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浓度、气体压强、</a:t>
            </a:r>
            <a:r>
              <a:rPr lang="zh-CN" altLang="en-US" sz="2800" b="1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温度</a:t>
            </a:r>
            <a:endParaRPr lang="zh-CN" altLang="en-US" sz="2800" b="1" kern="100" dirty="0"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4"/>
            </p:custDataLst>
          </p:nvPr>
        </p:nvSpPr>
        <p:spPr>
          <a:xfrm>
            <a:off x="7444105" y="4591050"/>
            <a:ext cx="3175635" cy="8051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  <a:tabLst>
                <a:tab pos="2628900" algn="l"/>
                <a:tab pos="4800600" algn="l"/>
              </a:tabLst>
            </a:pPr>
            <a:r>
              <a:rPr lang="zh-CN" altLang="zh-CN" sz="2800" b="1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增加</a:t>
            </a:r>
            <a:r>
              <a:rPr lang="zh-CN" altLang="en-US" sz="2800" b="1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原料</a:t>
            </a:r>
            <a:r>
              <a:rPr lang="zh-CN" altLang="en-US" sz="2800" b="1" kern="100" dirty="0"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浓度</a:t>
            </a:r>
            <a:endParaRPr lang="zh-CN" altLang="en-US" sz="2800" b="1" kern="100" dirty="0"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628900" algn="l"/>
                <a:tab pos="4800600" algn="l"/>
              </a:tabLst>
            </a:pPr>
            <a:r>
              <a:rPr lang="zh-CN" altLang="x-none" sz="2800" b="1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低</a:t>
            </a:r>
            <a:r>
              <a:rPr lang="x-none" altLang="zh-CN" sz="2800" b="1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压</a:t>
            </a:r>
            <a:r>
              <a:rPr lang="x-none" altLang="zh-CN" sz="2800" b="1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、低温</a:t>
            </a:r>
            <a:endParaRPr lang="x-none" altLang="zh-CN" sz="2800" b="1" kern="100" dirty="0"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5"/>
            </p:custDataLst>
          </p:nvPr>
        </p:nvSpPr>
        <p:spPr>
          <a:xfrm>
            <a:off x="3286847" y="3497410"/>
            <a:ext cx="3747819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浓度、</a:t>
            </a:r>
            <a:r>
              <a:rPr lang="zh-CN" altLang="en-US" sz="2800" b="1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气体</a:t>
            </a:r>
            <a:r>
              <a:rPr lang="zh-CN" altLang="en-US" sz="2800" b="1" kern="100" dirty="0"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压强、</a:t>
            </a:r>
            <a:endParaRPr lang="zh-CN" altLang="en-US" sz="2800" b="1" kern="100" dirty="0"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zh-CN" altLang="en-US" sz="2800" b="1" kern="100" dirty="0"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温度、</a:t>
            </a:r>
            <a:r>
              <a:rPr lang="zh-CN" altLang="en-US" sz="2800" b="1" kern="100" dirty="0"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催化剂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6"/>
            </p:custDataLst>
          </p:nvPr>
        </p:nvSpPr>
        <p:spPr>
          <a:xfrm>
            <a:off x="7319645" y="3497580"/>
            <a:ext cx="3567430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628900" algn="l"/>
                <a:tab pos="4800600" algn="l"/>
              </a:tabLst>
            </a:pPr>
            <a:r>
              <a:rPr lang="zh-CN" altLang="zh-CN" sz="28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增加</a:t>
            </a:r>
            <a:r>
              <a:rPr lang="zh-CN" altLang="en-US" sz="28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原料浓度、高压、</a:t>
            </a:r>
            <a:endParaRPr lang="zh-CN" altLang="en-US" sz="2800" b="1" kern="1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628900" algn="l"/>
                <a:tab pos="4800600" algn="l"/>
              </a:tabLst>
            </a:pPr>
            <a:r>
              <a:rPr lang="zh-CN" altLang="en-US" sz="2800" b="1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高温、</a:t>
            </a:r>
            <a:r>
              <a:rPr lang="zh-CN" altLang="en-US" sz="28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使用催化剂</a:t>
            </a:r>
            <a:r>
              <a:rPr lang="x-none" altLang="zh-CN" sz="2000" b="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 </a:t>
            </a:r>
            <a:endParaRPr lang="zh-CN" altLang="en-US" sz="2000" b="0" kern="100" dirty="0"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椭圆 35"/>
          <p:cNvSpPr/>
          <p:nvPr>
            <p:custDataLst>
              <p:tags r:id="rId7"/>
            </p:custDataLst>
          </p:nvPr>
        </p:nvSpPr>
        <p:spPr>
          <a:xfrm>
            <a:off x="7319645" y="3839210"/>
            <a:ext cx="894715" cy="618490"/>
          </a:xfrm>
          <a:prstGeom prst="ellipse">
            <a:avLst/>
          </a:prstGeom>
          <a:noFill/>
          <a:ln w="28575" cmpd="sng">
            <a:solidFill>
              <a:srgbClr val="E40D0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endParaRPr lang="zh-CN" altLang="en-US"/>
          </a:p>
        </p:txBody>
      </p:sp>
      <p:sp>
        <p:nvSpPr>
          <p:cNvPr id="2" name="椭圆 35"/>
          <p:cNvSpPr/>
          <p:nvPr>
            <p:custDataLst>
              <p:tags r:id="rId8"/>
            </p:custDataLst>
          </p:nvPr>
        </p:nvSpPr>
        <p:spPr>
          <a:xfrm>
            <a:off x="8521065" y="4998720"/>
            <a:ext cx="1021080" cy="585470"/>
          </a:xfrm>
          <a:prstGeom prst="ellipse">
            <a:avLst/>
          </a:prstGeom>
          <a:noFill/>
          <a:ln w="28575" cmpd="sng">
            <a:solidFill>
              <a:srgbClr val="E40D0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45210" y="1861185"/>
            <a:ext cx="9843135" cy="9531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indent="0" algn="l" defTabSz="266700"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4NH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(g)+4NO(g)+O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(g)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═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4N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(g) + 6H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O(g)  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just" defTabSz="266700"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△H= -1657.5kJ·mol</a:t>
            </a:r>
            <a:r>
              <a:rPr lang="en-US" altLang="zh-CN" sz="2800" b="1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矩形 15"/>
          <p:cNvSpPr/>
          <p:nvPr>
            <p:custDataLst>
              <p:tags r:id="rId9"/>
            </p:custDataLst>
          </p:nvPr>
        </p:nvSpPr>
        <p:spPr>
          <a:xfrm>
            <a:off x="1186481" y="131940"/>
            <a:ext cx="9230360" cy="52197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0EFE1"/>
                </a:solidFill>
              </a14:hiddenFill>
            </a:ext>
          </a:extLst>
        </p:spPr>
        <p:txBody>
          <a:bodyPr wrap="none">
            <a:spAutoFit/>
          </a:bodyPr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项目任务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探索NH</a:t>
            </a:r>
            <a:r>
              <a:rPr kumimoji="0" lang="zh-CN" altLang="en-US" sz="28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还原法烟气脱硝的条件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理论分析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2660" y="843280"/>
            <a:ext cx="10428605" cy="953135"/>
          </a:xfrm>
          <a:prstGeom prst="rect">
            <a:avLst/>
          </a:prstGeom>
        </p:spPr>
        <p:txBody>
          <a:bodyPr wrap="square">
            <a:spAutoFit/>
          </a:bodyPr>
          <a:p>
            <a:pPr indent="0" algn="l" defTabSz="266700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【活动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】请同学们根据已有知识为工业烟气脱硝选择合适的条件并说明理由。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bldLvl="0" animBg="1"/>
      <p:bldP spid="31" grpId="0"/>
      <p:bldP spid="33" grpId="0"/>
      <p:bldP spid="4" grpId="0" bldLvl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1125521" y="189090"/>
            <a:ext cx="9941560" cy="52197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0EFE1"/>
                </a:solidFill>
              </a14:hiddenFill>
            </a:ext>
          </a:extLst>
        </p:spPr>
        <p:txBody>
          <a:bodyPr wrap="none">
            <a:spAutoFit/>
          </a:bodyPr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项目任务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探索NH</a:t>
            </a:r>
            <a:r>
              <a:rPr kumimoji="0" lang="zh-CN" altLang="en-US" sz="28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还原法烟气脱硝的条件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实际条件选择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 descr="mmexport1730372563670"/>
          <p:cNvPicPr>
            <a:picLocks noChangeAspect="1"/>
          </p:cNvPicPr>
          <p:nvPr/>
        </p:nvPicPr>
        <p:blipFill>
          <a:blip r:embed="rId2"/>
          <a:srcRect l="7595" r="4466" b="49616"/>
          <a:stretch>
            <a:fillRect/>
          </a:stretch>
        </p:blipFill>
        <p:spPr>
          <a:xfrm>
            <a:off x="267335" y="2832735"/>
            <a:ext cx="4176395" cy="3455670"/>
          </a:xfrm>
          <a:prstGeom prst="rect">
            <a:avLst/>
          </a:prstGeom>
        </p:spPr>
      </p:pic>
      <p:sp>
        <p:nvSpPr>
          <p:cNvPr id="23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7335" y="960120"/>
            <a:ext cx="9999345" cy="52197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【活动</a:t>
            </a:r>
            <a:r>
              <a:rPr 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r>
              <a:rPr 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从温度因素考虑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—NSCR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法（选择性非催化还原法）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06950" y="3080385"/>
            <a:ext cx="6773545" cy="2676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①工业生产应该选择怎样的温度？为什么？</a:t>
            </a:r>
            <a:endParaRPr lang="zh-CN" sz="2800" b="1" kern="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8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②随着温度升高，</a:t>
            </a:r>
            <a:r>
              <a:rPr lang="zh-CN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为什么脱销效率先增大后减小</a:t>
            </a:r>
            <a:r>
              <a:rPr lang="zh-CN" altLang="en-US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？</a:t>
            </a:r>
            <a:endParaRPr lang="zh-CN" altLang="en-US" sz="28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8745" y="1731010"/>
            <a:ext cx="11177270" cy="9531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304800" algn="just" defTabSz="266700"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4NH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(g)+4NO(g)+O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(g) 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═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4N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(g)+6H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O(g)   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304800" algn="just" defTabSz="266700"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△H= -1657.5kJ·mol</a:t>
            </a:r>
            <a:r>
              <a:rPr lang="en-US" altLang="zh-CN" sz="2800" b="1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278890" y="144780"/>
            <a:ext cx="4816475" cy="52197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温度因素影响归因分析思路：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9" name="组合 38"/>
          <p:cNvGrpSpPr/>
          <p:nvPr>
            <p:custDataLst>
              <p:tags r:id="rId2"/>
            </p:custDataLst>
          </p:nvPr>
        </p:nvGrpSpPr>
        <p:grpSpPr>
          <a:xfrm>
            <a:off x="573155" y="1408847"/>
            <a:ext cx="11513275" cy="4138786"/>
            <a:chOff x="369" y="2123"/>
            <a:chExt cx="13603" cy="4890"/>
          </a:xfrm>
        </p:grpSpPr>
        <p:grpSp>
          <p:nvGrpSpPr>
            <p:cNvPr id="27" name="组合 26"/>
            <p:cNvGrpSpPr/>
            <p:nvPr>
              <p:custDataLst>
                <p:tags r:id="rId3"/>
              </p:custDataLst>
            </p:nvPr>
          </p:nvGrpSpPr>
          <p:grpSpPr>
            <a:xfrm>
              <a:off x="623" y="3144"/>
              <a:ext cx="2971" cy="680"/>
              <a:chOff x="623" y="3144"/>
              <a:chExt cx="2971" cy="680"/>
            </a:xfrm>
          </p:grpSpPr>
          <p:sp>
            <p:nvSpPr>
              <p:cNvPr id="8" name="矩形 7"/>
              <p:cNvSpPr/>
              <p:nvPr>
                <p:custDataLst>
                  <p:tags r:id="rId4"/>
                </p:custDataLst>
              </p:nvPr>
            </p:nvSpPr>
            <p:spPr>
              <a:xfrm>
                <a:off x="623" y="3144"/>
                <a:ext cx="2835" cy="68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9" name="文本框 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23" y="3196"/>
                <a:ext cx="2971" cy="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665" b="1">
                    <a:latin typeface="微软雅黑" panose="020B0503020204020204" charset="-122"/>
                    <a:ea typeface="微软雅黑" panose="020B0503020204020204" charset="-122"/>
                  </a:rPr>
                  <a:t>化学反应速率</a:t>
                </a:r>
                <a:endParaRPr lang="zh-CN" altLang="en-US" sz="2665"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0" name="文本框 9"/>
            <p:cNvSpPr txBox="1"/>
            <p:nvPr>
              <p:custDataLst>
                <p:tags r:id="rId6"/>
              </p:custDataLst>
            </p:nvPr>
          </p:nvSpPr>
          <p:spPr>
            <a:xfrm>
              <a:off x="9910" y="4026"/>
              <a:ext cx="4062" cy="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65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关注反应焓变</a:t>
              </a:r>
              <a:endParaRPr lang="zh-CN" altLang="en-US" sz="266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38" name="组合 37"/>
            <p:cNvGrpSpPr/>
            <p:nvPr>
              <p:custDataLst>
                <p:tags r:id="rId7"/>
              </p:custDataLst>
            </p:nvPr>
          </p:nvGrpSpPr>
          <p:grpSpPr>
            <a:xfrm>
              <a:off x="850" y="2123"/>
              <a:ext cx="11452" cy="680"/>
              <a:chOff x="850" y="2123"/>
              <a:chExt cx="11452" cy="680"/>
            </a:xfrm>
          </p:grpSpPr>
          <p:sp>
            <p:nvSpPr>
              <p:cNvPr id="6" name="圆角矩形 5"/>
              <p:cNvSpPr/>
              <p:nvPr>
                <p:custDataLst>
                  <p:tags r:id="rId8"/>
                </p:custDataLst>
              </p:nvPr>
            </p:nvSpPr>
            <p:spPr>
              <a:xfrm>
                <a:off x="850" y="2123"/>
                <a:ext cx="2154" cy="680"/>
              </a:xfrm>
              <a:prstGeom prst="roundRect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7" name="文本框 6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203" y="2123"/>
                <a:ext cx="1508" cy="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665" b="1">
                    <a:latin typeface="微软雅黑" panose="020B0503020204020204" charset="-122"/>
                    <a:ea typeface="微软雅黑" panose="020B0503020204020204" charset="-122"/>
                  </a:rPr>
                  <a:t>平衡前</a:t>
                </a:r>
                <a:endParaRPr lang="zh-CN" altLang="en-US" sz="2665"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cxnSp>
            <p:nvCxnSpPr>
              <p:cNvPr id="12" name="直接箭头连接符 11"/>
              <p:cNvCxnSpPr>
                <a:stCxn id="6" idx="3"/>
              </p:cNvCxnSpPr>
              <p:nvPr>
                <p:custDataLst>
                  <p:tags r:id="rId10"/>
                </p:custDataLst>
              </p:nvPr>
            </p:nvCxnSpPr>
            <p:spPr>
              <a:xfrm>
                <a:off x="3004" y="2463"/>
                <a:ext cx="2495" cy="0"/>
              </a:xfrm>
              <a:prstGeom prst="straightConnector1">
                <a:avLst/>
              </a:prstGeom>
              <a:ln w="25400">
                <a:solidFill>
                  <a:schemeClr val="tx2">
                    <a:lumMod val="5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圆角矩形 12"/>
              <p:cNvSpPr/>
              <p:nvPr>
                <p:custDataLst>
                  <p:tags r:id="rId11"/>
                </p:custDataLst>
              </p:nvPr>
            </p:nvSpPr>
            <p:spPr>
              <a:xfrm>
                <a:off x="5499" y="2123"/>
                <a:ext cx="2154" cy="680"/>
              </a:xfrm>
              <a:prstGeom prst="roundRect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14" name="文本框 13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5792" y="2123"/>
                <a:ext cx="1508" cy="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665" b="1">
                    <a:latin typeface="微软雅黑" panose="020B0503020204020204" charset="-122"/>
                    <a:ea typeface="微软雅黑" panose="020B0503020204020204" charset="-122"/>
                  </a:rPr>
                  <a:t>平衡态</a:t>
                </a:r>
                <a:endParaRPr lang="zh-CN" altLang="en-US" sz="2665"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cxnSp>
            <p:nvCxnSpPr>
              <p:cNvPr id="15" name="直接箭头连接符 14"/>
              <p:cNvCxnSpPr/>
              <p:nvPr>
                <p:custDataLst>
                  <p:tags r:id="rId13"/>
                </p:custDataLst>
              </p:nvPr>
            </p:nvCxnSpPr>
            <p:spPr>
              <a:xfrm>
                <a:off x="7641" y="2463"/>
                <a:ext cx="2495" cy="0"/>
              </a:xfrm>
              <a:prstGeom prst="straightConnector1">
                <a:avLst/>
              </a:prstGeom>
              <a:ln w="25400">
                <a:solidFill>
                  <a:schemeClr val="tx2">
                    <a:lumMod val="5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圆角矩形 15"/>
              <p:cNvSpPr/>
              <p:nvPr>
                <p:custDataLst>
                  <p:tags r:id="rId14"/>
                </p:custDataLst>
              </p:nvPr>
            </p:nvSpPr>
            <p:spPr>
              <a:xfrm>
                <a:off x="10148" y="2123"/>
                <a:ext cx="2154" cy="680"/>
              </a:xfrm>
              <a:prstGeom prst="roundRect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17" name="文本框 16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10477" y="2123"/>
                <a:ext cx="1508" cy="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665" b="1">
                    <a:latin typeface="微软雅黑" panose="020B0503020204020204" charset="-122"/>
                    <a:ea typeface="微软雅黑" panose="020B0503020204020204" charset="-122"/>
                  </a:rPr>
                  <a:t>平衡后</a:t>
                </a:r>
                <a:endParaRPr lang="zh-CN" altLang="en-US" sz="2665"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6" name="组合 25"/>
            <p:cNvGrpSpPr/>
            <p:nvPr>
              <p:custDataLst>
                <p:tags r:id="rId16"/>
              </p:custDataLst>
            </p:nvPr>
          </p:nvGrpSpPr>
          <p:grpSpPr>
            <a:xfrm>
              <a:off x="9922" y="3144"/>
              <a:ext cx="3084" cy="680"/>
              <a:chOff x="9922" y="3144"/>
              <a:chExt cx="3084" cy="680"/>
            </a:xfrm>
          </p:grpSpPr>
          <p:sp>
            <p:nvSpPr>
              <p:cNvPr id="20" name="矩形 19"/>
              <p:cNvSpPr/>
              <p:nvPr>
                <p:custDataLst>
                  <p:tags r:id="rId17"/>
                </p:custDataLst>
              </p:nvPr>
            </p:nvSpPr>
            <p:spPr>
              <a:xfrm>
                <a:off x="9922" y="3144"/>
                <a:ext cx="2835" cy="68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21" name="文本框 20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10035" y="3196"/>
                <a:ext cx="2971" cy="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665" b="1">
                    <a:latin typeface="微软雅黑" panose="020B0503020204020204" charset="-122"/>
                    <a:ea typeface="微软雅黑" panose="020B0503020204020204" charset="-122"/>
                  </a:rPr>
                  <a:t>化学平衡移动</a:t>
                </a:r>
                <a:endParaRPr lang="zh-CN" altLang="en-US" sz="2665"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2" name="文本框 21"/>
            <p:cNvSpPr txBox="1"/>
            <p:nvPr>
              <p:custDataLst>
                <p:tags r:id="rId19"/>
              </p:custDataLst>
            </p:nvPr>
          </p:nvSpPr>
          <p:spPr>
            <a:xfrm>
              <a:off x="369" y="4026"/>
              <a:ext cx="4800" cy="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65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对速率的影响</a:t>
              </a:r>
              <a:endParaRPr lang="zh-CN" altLang="en-US" sz="266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25" name="组合 24"/>
            <p:cNvGrpSpPr/>
            <p:nvPr>
              <p:custDataLst>
                <p:tags r:id="rId20"/>
              </p:custDataLst>
            </p:nvPr>
          </p:nvGrpSpPr>
          <p:grpSpPr>
            <a:xfrm>
              <a:off x="5872" y="3199"/>
              <a:ext cx="4062" cy="1701"/>
              <a:chOff x="5872" y="3312"/>
              <a:chExt cx="4062" cy="1701"/>
            </a:xfrm>
          </p:grpSpPr>
          <p:sp>
            <p:nvSpPr>
              <p:cNvPr id="23" name="文本框 22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5872" y="3706"/>
                <a:ext cx="4062" cy="1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665" b="1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  </a:t>
                </a:r>
                <a:r>
                  <a:rPr lang="zh-CN" altLang="en-US" sz="2665" b="1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温度</a:t>
                </a:r>
                <a:endParaRPr lang="zh-CN" altLang="en-US" sz="2665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r>
                  <a:rPr lang="zh-CN" altLang="en-US" sz="2665" b="1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（升高）</a:t>
                </a:r>
                <a:endParaRPr lang="zh-CN" altLang="en-US" sz="2665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4" name="椭圆 23"/>
              <p:cNvSpPr/>
              <p:nvPr>
                <p:custDataLst>
                  <p:tags r:id="rId22"/>
                </p:custDataLst>
              </p:nvPr>
            </p:nvSpPr>
            <p:spPr>
              <a:xfrm>
                <a:off x="5886" y="3312"/>
                <a:ext cx="1701" cy="170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  <p:sp>
          <p:nvSpPr>
            <p:cNvPr id="31" name="矩形 30"/>
            <p:cNvSpPr/>
            <p:nvPr>
              <p:custDataLst>
                <p:tags r:id="rId23"/>
              </p:custDataLst>
            </p:nvPr>
          </p:nvSpPr>
          <p:spPr>
            <a:xfrm>
              <a:off x="6084" y="6385"/>
              <a:ext cx="1683" cy="62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665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副反应</a:t>
              </a:r>
              <a:endParaRPr lang="zh-CN" altLang="en-US" sz="2665" b="1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3" name="燕尾形箭头 32"/>
            <p:cNvSpPr/>
            <p:nvPr>
              <p:custDataLst>
                <p:tags r:id="rId24"/>
              </p:custDataLst>
            </p:nvPr>
          </p:nvSpPr>
          <p:spPr>
            <a:xfrm rot="12420000">
              <a:off x="3817" y="3879"/>
              <a:ext cx="1872" cy="532"/>
            </a:xfrm>
            <a:prstGeom prst="notched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5" name="燕尾形箭头 34"/>
            <p:cNvSpPr/>
            <p:nvPr>
              <p:custDataLst>
                <p:tags r:id="rId25"/>
              </p:custDataLst>
            </p:nvPr>
          </p:nvSpPr>
          <p:spPr>
            <a:xfrm rot="19980000">
              <a:off x="7786" y="3879"/>
              <a:ext cx="1872" cy="532"/>
            </a:xfrm>
            <a:prstGeom prst="notched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6" name="燕尾形箭头 35"/>
            <p:cNvSpPr/>
            <p:nvPr>
              <p:custDataLst>
                <p:tags r:id="rId26"/>
              </p:custDataLst>
            </p:nvPr>
          </p:nvSpPr>
          <p:spPr>
            <a:xfrm rot="5400000">
              <a:off x="6095" y="5394"/>
              <a:ext cx="1450" cy="532"/>
            </a:xfrm>
            <a:prstGeom prst="notched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7" name="文本框 36"/>
            <p:cNvSpPr txBox="1"/>
            <p:nvPr>
              <p:custDataLst>
                <p:tags r:id="rId27"/>
              </p:custDataLst>
            </p:nvPr>
          </p:nvSpPr>
          <p:spPr>
            <a:xfrm>
              <a:off x="396" y="4811"/>
              <a:ext cx="4800" cy="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65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对催化剂活性的影响</a:t>
              </a:r>
              <a:endParaRPr lang="zh-CN" altLang="en-US" sz="266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9" name="文本框 18"/>
          <p:cNvSpPr txBox="1"/>
          <p:nvPr>
            <p:custDataLst>
              <p:tags r:id="rId28"/>
            </p:custDataLst>
          </p:nvPr>
        </p:nvSpPr>
        <p:spPr>
          <a:xfrm>
            <a:off x="265557" y="5550743"/>
            <a:ext cx="11820876" cy="953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0" i="0">
                <a:solidFill>
                  <a:srgbClr val="C00000"/>
                </a:solidFill>
                <a:effectLst/>
                <a:latin typeface="FZFSJW--GB1-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催化剂的活性和选择性在实际生产中起到非常关键的作用，故温度的选择常根据催化剂的活性范围进行确定。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1125521" y="189090"/>
            <a:ext cx="9941560" cy="52197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0EFE1"/>
                </a:solidFill>
              </a14:hiddenFill>
            </a:ext>
          </a:extLst>
        </p:spPr>
        <p:txBody>
          <a:bodyPr wrap="none">
            <a:spAutoFit/>
          </a:bodyPr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项目任务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探索NH</a:t>
            </a:r>
            <a:r>
              <a:rPr kumimoji="0" lang="zh-CN" altLang="en-US" sz="28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还原法烟气脱硝的条件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实际条件选择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 descr="mmexport17305347380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85" y="1929765"/>
            <a:ext cx="5415280" cy="4062095"/>
          </a:xfrm>
          <a:prstGeom prst="rect">
            <a:avLst/>
          </a:prstGeom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772160" y="869950"/>
            <a:ext cx="6254115" cy="52197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  <a:tab pos="480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【活动</a:t>
            </a:r>
            <a:r>
              <a:rPr 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r>
              <a:rPr 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从浓度因素考虑（投料比）</a:t>
            </a:r>
            <a:endParaRPr lang="zh-CN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95645" y="2639060"/>
            <a:ext cx="6270625" cy="2158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marR="0" lvl="0" indent="0" algn="l" defTabSz="9144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①改变投料比数据的变化趋势是怎样的？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lvl="0" indent="0" algn="l" defTabSz="9144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2800" b="1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lvl="0" indent="0" algn="l" defTabSz="9144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②是不是</a:t>
            </a:r>
            <a:r>
              <a:rPr lang="en-US" altLang="zh-CN" sz="2800" b="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</a:t>
            </a:r>
            <a:r>
              <a:rPr lang="zh-CN" altLang="en-US" sz="2800" b="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NH</a:t>
            </a:r>
            <a:r>
              <a:rPr lang="en-US" altLang="zh-CN" sz="2800" b="1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800" b="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sz="2800" b="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/n</a:t>
            </a:r>
            <a:r>
              <a:rPr lang="zh-CN" altLang="en-US" sz="2800" b="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NO</a:t>
            </a:r>
            <a:r>
              <a:rPr lang="en-US" altLang="zh-CN" sz="2800" b="1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X</a:t>
            </a:r>
            <a:r>
              <a:rPr lang="zh-CN" altLang="en-US" sz="2800" b="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）的比值越大越好？ 选择投料比是多少？</a:t>
            </a:r>
            <a:endParaRPr lang="zh-CN" altLang="en-US" sz="2800" b="1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R-C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1475" y="777240"/>
            <a:ext cx="8909050" cy="5478145"/>
          </a:xfrm>
          <a:prstGeom prst="rect">
            <a:avLst/>
          </a:prstGeom>
        </p:spPr>
      </p:pic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1183941" y="189090"/>
            <a:ext cx="9941560" cy="52197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0EFE1"/>
                </a:solidFill>
              </a14:hiddenFill>
            </a:ext>
          </a:extLst>
        </p:spPr>
        <p:txBody>
          <a:bodyPr wrap="none">
            <a:spAutoFit/>
          </a:bodyPr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项目任务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探索NH</a:t>
            </a:r>
            <a:r>
              <a:rPr kumimoji="0" lang="zh-CN" altLang="en-US" sz="28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还原法烟气脱硝的条件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实际条件选择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AS_UNIQUEID" val="6204"/>
</p:tagLst>
</file>

<file path=ppt/tags/tag10.xml><?xml version="1.0" encoding="utf-8"?>
<p:tagLst xmlns:p="http://schemas.openxmlformats.org/presentationml/2006/main">
  <p:tag name="AS_UNIQUEID" val="877"/>
</p:tagLst>
</file>

<file path=ppt/tags/tag11.xml><?xml version="1.0" encoding="utf-8"?>
<p:tagLst xmlns:p="http://schemas.openxmlformats.org/presentationml/2006/main">
  <p:tag name="AS_UNIQUEID" val="877"/>
  <p:tag name="KSO_WM_BEAUTIFY_FLAG" val=""/>
  <p:tag name="KSO_WM_DIAGRAM_VIRTUALLY_FRAME" val="{&quot;height&quot;:483.35,&quot;left&quot;:3.648740157480315,&quot;top&quot;:14.888976377952755,&quot;width&quot;:815.5512598425197}"/>
</p:tagLst>
</file>

<file path=ppt/tags/tag12.xml><?xml version="1.0" encoding="utf-8"?>
<p:tagLst xmlns:p="http://schemas.openxmlformats.org/presentationml/2006/main">
  <p:tag name="KSO_WM_BEAUTIFY_FLAG" val=""/>
  <p:tag name="TABLE_ENDDRAG_ORIGIN_RECT" val="775*78"/>
  <p:tag name="TABLE_ENDDRAG_RECT" val="82*351*775*78"/>
</p:tagLst>
</file>

<file path=ppt/tags/tag13.xml><?xml version="1.0" encoding="utf-8"?>
<p:tagLst xmlns:p="http://schemas.openxmlformats.org/presentationml/2006/main">
  <p:tag name="KSO_WM_BEAUTIFY_FLAG" val=""/>
  <p:tag name="KSO_WM_UNIT_TABLE_BEAUTIFY" val="smartTable{c9dc30ae-01d3-46ec-b50a-056721131717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AS_UNIQUEID" val="6205"/>
</p:tagLst>
</file>

<file path=ppt/tags/tag20.xml><?xml version="1.0" encoding="utf-8"?>
<p:tagLst xmlns:p="http://schemas.openxmlformats.org/presentationml/2006/main">
  <p:tag name="AS_UNIQUEID" val="877"/>
  <p:tag name="KSO_WM_BEAUTIFY_FLAG" val=""/>
  <p:tag name="KSO_WM_DIAGRAM_VIRTUALLY_FRAME" val="{&quot;height&quot;:483.35,&quot;left&quot;:3.648740157480315,&quot;top&quot;:14.888976377952755,&quot;width&quot;:815.5512598425197}"/>
</p:tagLst>
</file>

<file path=ppt/tags/tag21.xml><?xml version="1.0" encoding="utf-8"?>
<p:tagLst xmlns:p="http://schemas.openxmlformats.org/presentationml/2006/main">
  <p:tag name="AS_UNIQUEID" val="877"/>
  <p:tag name="KSO_WM_BEAUTIFY_FLAG" val=""/>
  <p:tag name="KSO_WM_DIAGRAM_VIRTUALLY_FRAME" val="{&quot;height&quot;:483.35,&quot;left&quot;:3.648740157480315,&quot;top&quot;:14.888976377952755,&quot;width&quot;:815.5512598425197}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AS_UNIQUEID" val="1965"/>
</p:tagLst>
</file>

<file path=ppt/tags/tag24.xml><?xml version="1.0" encoding="utf-8"?>
<p:tagLst xmlns:p="http://schemas.openxmlformats.org/presentationml/2006/main">
  <p:tag name="AS_UNIQUEID" val="1966"/>
</p:tagLst>
</file>

<file path=ppt/tags/tag25.xml><?xml version="1.0" encoding="utf-8"?>
<p:tagLst xmlns:p="http://schemas.openxmlformats.org/presentationml/2006/main">
  <p:tag name="AS_UNIQUEID" val="1967"/>
</p:tagLst>
</file>

<file path=ppt/tags/tag26.xml><?xml version="1.0" encoding="utf-8"?>
<p:tagLst xmlns:p="http://schemas.openxmlformats.org/presentationml/2006/main">
  <p:tag name="AS_UNIQUEID" val="1968"/>
</p:tagLst>
</file>

<file path=ppt/tags/tag27.xml><?xml version="1.0" encoding="utf-8"?>
<p:tagLst xmlns:p="http://schemas.openxmlformats.org/presentationml/2006/main">
  <p:tag name="AS_UNIQUEID" val="1969"/>
  <p:tag name="KSO_WM_BEAUTIFY_FLAG" val=""/>
</p:tagLst>
</file>

<file path=ppt/tags/tag28.xml><?xml version="1.0" encoding="utf-8"?>
<p:tagLst xmlns:p="http://schemas.openxmlformats.org/presentationml/2006/main">
  <p:tag name="AS_UNIQUEID" val="1970"/>
</p:tagLst>
</file>

<file path=ppt/tags/tag29.xml><?xml version="1.0" encoding="utf-8"?>
<p:tagLst xmlns:p="http://schemas.openxmlformats.org/presentationml/2006/main">
  <p:tag name="AS_UNIQUEID" val="1971"/>
</p:tagLst>
</file>

<file path=ppt/tags/tag3.xml><?xml version="1.0" encoding="utf-8"?>
<p:tagLst xmlns:p="http://schemas.openxmlformats.org/presentationml/2006/main">
  <p:tag name="AS_UNIQUEID" val="6206"/>
</p:tagLst>
</file>

<file path=ppt/tags/tag30.xml><?xml version="1.0" encoding="utf-8"?>
<p:tagLst xmlns:p="http://schemas.openxmlformats.org/presentationml/2006/main">
  <p:tag name="AS_UNIQUEID" val="1972"/>
</p:tagLst>
</file>

<file path=ppt/tags/tag31.xml><?xml version="1.0" encoding="utf-8"?>
<p:tagLst xmlns:p="http://schemas.openxmlformats.org/presentationml/2006/main">
  <p:tag name="AS_UNIQUEID" val="1973"/>
</p:tagLst>
</file>

<file path=ppt/tags/tag32.xml><?xml version="1.0" encoding="utf-8"?>
<p:tagLst xmlns:p="http://schemas.openxmlformats.org/presentationml/2006/main">
  <p:tag name="AS_UNIQUEID" val="1974"/>
</p:tagLst>
</file>

<file path=ppt/tags/tag33.xml><?xml version="1.0" encoding="utf-8"?>
<p:tagLst xmlns:p="http://schemas.openxmlformats.org/presentationml/2006/main">
  <p:tag name="AS_UNIQUEID" val="1975"/>
  <p:tag name="KSO_WM_BEAUTIFY_FLAG" val=""/>
</p:tagLst>
</file>

<file path=ppt/tags/tag34.xml><?xml version="1.0" encoding="utf-8"?>
<p:tagLst xmlns:p="http://schemas.openxmlformats.org/presentationml/2006/main">
  <p:tag name="AS_UNIQUEID" val="1976"/>
  <p:tag name="KSO_WM_BEAUTIFY_FLAG" val=""/>
</p:tagLst>
</file>

<file path=ppt/tags/tag35.xml><?xml version="1.0" encoding="utf-8"?>
<p:tagLst xmlns:p="http://schemas.openxmlformats.org/presentationml/2006/main">
  <p:tag name="AS_UNIQUEID" val="1977"/>
  <p:tag name="KSO_WM_BEAUTIFY_FLAG" val=""/>
</p:tagLst>
</file>

<file path=ppt/tags/tag36.xml><?xml version="1.0" encoding="utf-8"?>
<p:tagLst xmlns:p="http://schemas.openxmlformats.org/presentationml/2006/main">
  <p:tag name="AS_UNIQUEID" val="1978"/>
  <p:tag name="KSO_WM_BEAUTIFY_FLAG" val=""/>
</p:tagLst>
</file>

<file path=ppt/tags/tag37.xml><?xml version="1.0" encoding="utf-8"?>
<p:tagLst xmlns:p="http://schemas.openxmlformats.org/presentationml/2006/main">
  <p:tag name="AS_UNIQUEID" val="1979"/>
  <p:tag name="KSO_WM_BEAUTIFY_FLAG" val=""/>
</p:tagLst>
</file>

<file path=ppt/tags/tag38.xml><?xml version="1.0" encoding="utf-8"?>
<p:tagLst xmlns:p="http://schemas.openxmlformats.org/presentationml/2006/main">
  <p:tag name="AS_UNIQUEID" val="1980"/>
</p:tagLst>
</file>

<file path=ppt/tags/tag39.xml><?xml version="1.0" encoding="utf-8"?>
<p:tagLst xmlns:p="http://schemas.openxmlformats.org/presentationml/2006/main">
  <p:tag name="AS_UNIQUEID" val="1981"/>
  <p:tag name="KSO_WM_BEAUTIFY_FLAG" val=""/>
</p:tagLst>
</file>

<file path=ppt/tags/tag4.xml><?xml version="1.0" encoding="utf-8"?>
<p:tagLst xmlns:p="http://schemas.openxmlformats.org/presentationml/2006/main">
  <p:tag name="AS_UNIQUEID" val="6207"/>
</p:tagLst>
</file>

<file path=ppt/tags/tag40.xml><?xml version="1.0" encoding="utf-8"?>
<p:tagLst xmlns:p="http://schemas.openxmlformats.org/presentationml/2006/main">
  <p:tag name="AS_UNIQUEID" val="1982"/>
  <p:tag name="KSO_WM_BEAUTIFY_FLAG" val=""/>
</p:tagLst>
</file>

<file path=ppt/tags/tag41.xml><?xml version="1.0" encoding="utf-8"?>
<p:tagLst xmlns:p="http://schemas.openxmlformats.org/presentationml/2006/main">
  <p:tag name="AS_UNIQUEID" val="1983"/>
  <p:tag name="KSO_WM_BEAUTIFY_FLAG" val=""/>
</p:tagLst>
</file>

<file path=ppt/tags/tag42.xml><?xml version="1.0" encoding="utf-8"?>
<p:tagLst xmlns:p="http://schemas.openxmlformats.org/presentationml/2006/main">
  <p:tag name="AS_UNIQUEID" val="1984"/>
</p:tagLst>
</file>

<file path=ppt/tags/tag43.xml><?xml version="1.0" encoding="utf-8"?>
<p:tagLst xmlns:p="http://schemas.openxmlformats.org/presentationml/2006/main">
  <p:tag name="AS_UNIQUEID" val="1985"/>
  <p:tag name="KSO_WM_BEAUTIFY_FLAG" val=""/>
</p:tagLst>
</file>

<file path=ppt/tags/tag44.xml><?xml version="1.0" encoding="utf-8"?>
<p:tagLst xmlns:p="http://schemas.openxmlformats.org/presentationml/2006/main">
  <p:tag name="AS_UNIQUEID" val="1986"/>
</p:tagLst>
</file>

<file path=ppt/tags/tag45.xml><?xml version="1.0" encoding="utf-8"?>
<p:tagLst xmlns:p="http://schemas.openxmlformats.org/presentationml/2006/main">
  <p:tag name="AS_UNIQUEID" val="1987"/>
  <p:tag name="KSO_WM_BEAUTIFY_FLAG" val=""/>
</p:tagLst>
</file>

<file path=ppt/tags/tag46.xml><?xml version="1.0" encoding="utf-8"?>
<p:tagLst xmlns:p="http://schemas.openxmlformats.org/presentationml/2006/main">
  <p:tag name="AS_UNIQUEID" val="1988"/>
</p:tagLst>
</file>

<file path=ppt/tags/tag47.xml><?xml version="1.0" encoding="utf-8"?>
<p:tagLst xmlns:p="http://schemas.openxmlformats.org/presentationml/2006/main">
  <p:tag name="AS_UNIQUEID" val="1989"/>
</p:tagLst>
</file>

<file path=ppt/tags/tag48.xml><?xml version="1.0" encoding="utf-8"?>
<p:tagLst xmlns:p="http://schemas.openxmlformats.org/presentationml/2006/main">
  <p:tag name="AS_UNIQUEID" val="1990"/>
  <p:tag name="KSO_WM_BEAUTIFY_FLAG" val=""/>
</p:tagLst>
</file>

<file path=ppt/tags/tag49.xml><?xml version="1.0" encoding="utf-8"?>
<p:tagLst xmlns:p="http://schemas.openxmlformats.org/presentationml/2006/main">
  <p:tag name="AS_UNIQUEID" val="1991"/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AS_UNIQUEID" val="1064"/>
  <p:tag name="KSO_WM_BEAUTIFY_FLAG" val=""/>
</p:tagLst>
</file>

<file path=ppt/tags/tag51.xml><?xml version="1.0" encoding="utf-8"?>
<p:tagLst xmlns:p="http://schemas.openxmlformats.org/presentationml/2006/main">
  <p:tag name="AS_UNIQUEID" val="877"/>
  <p:tag name="KSO_WM_BEAUTIFY_FLAG" val=""/>
  <p:tag name="KSO_WM_DIAGRAM_VIRTUALLY_FRAME" val="{&quot;height&quot;:483.35,&quot;left&quot;:3.648740157480315,&quot;top&quot;:14.888976377952755,&quot;width&quot;:815.5512598425197}"/>
</p:tagLst>
</file>

<file path=ppt/tags/tag52.xml><?xml version="1.0" encoding="utf-8"?>
<p:tagLst xmlns:p="http://schemas.openxmlformats.org/presentationml/2006/main">
  <p:tag name="AS_UNIQUEID" val="877"/>
  <p:tag name="KSO_WM_BEAUTIFY_FLAG" val=""/>
  <p:tag name="KSO_WM_DIAGRAM_VIRTUALLY_FRAME" val="{&quot;height&quot;:483.35,&quot;left&quot;:3.648740157480315,&quot;top&quot;:14.888976377952755,&quot;width&quot;:815.5512598425197}"/>
</p:tagLst>
</file>

<file path=ppt/tags/tag53.xml><?xml version="1.0" encoding="utf-8"?>
<p:tagLst xmlns:p="http://schemas.openxmlformats.org/presentationml/2006/main">
  <p:tag name="AS_UNIQUEID" val="877"/>
  <p:tag name="KSO_WM_BEAUTIFY_FLAG" val=""/>
  <p:tag name="KSO_WM_DIAGRAM_VIRTUALLY_FRAME" val="{&quot;height&quot;:483.35,&quot;left&quot;:3.648740157480315,&quot;top&quot;:14.888976377952755,&quot;width&quot;:815.5512598425197}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TABLE_ENDDRAG_ORIGIN_RECT" val="760*200"/>
  <p:tag name="TABLE_ENDDRAG_RECT" val="144*180*760*200"/>
</p:tagLst>
</file>

<file path=ppt/tags/tag56.xml><?xml version="1.0" encoding="utf-8"?>
<p:tagLst xmlns:p="http://schemas.openxmlformats.org/presentationml/2006/main">
  <p:tag name="AS_UNIQUEID" val="877"/>
  <p:tag name="KSO_WM_BEAUTIFY_FLAG" val=""/>
  <p:tag name="KSO_WM_DIAGRAM_VIRTUALLY_FRAME" val="{&quot;height&quot;:483.35,&quot;left&quot;:3.648740157480315,&quot;top&quot;:14.888976377952755,&quot;width&quot;:815.5512598425197}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AS_UNIQUEID" val="877"/>
  <p:tag name="KSO_WM_BEAUTIFY_FLAG" val=""/>
  <p:tag name="KSO_WM_DIAGRAM_VIRTUALLY_FRAME" val="{&quot;height&quot;:483.35,&quot;left&quot;:3.648740157480315,&quot;top&quot;:14.888976377952755,&quot;width&quot;:815.5512598425197}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AS_UNIQUEID" val="877"/>
  <p:tag name="KSO_WM_BEAUTIFY_FLAG" val=""/>
  <p:tag name="KSO_WM_DIAGRAM_VIRTUALLY_FRAME" val="{&quot;height&quot;:483.35,&quot;left&quot;:3.648740157480315,&quot;top&quot;:14.888976377952755,&quot;width&quot;:815.5512598425197}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AS_UNIQUEID" val="2039"/>
</p:tagLst>
</file>

<file path=ppt/tags/tag63.xml><?xml version="1.0" encoding="utf-8"?>
<p:tagLst xmlns:p="http://schemas.openxmlformats.org/presentationml/2006/main">
  <p:tag name="AS_UNIQUEID" val="2039"/>
</p:tagLst>
</file>

<file path=ppt/tags/tag64.xml><?xml version="1.0" encoding="utf-8"?>
<p:tagLst xmlns:p="http://schemas.openxmlformats.org/presentationml/2006/main">
  <p:tag name="AS_UNIQUEID" val="2032"/>
  <p:tag name="KSO_WM_BEAUTIFY_FLAG" val=""/>
</p:tagLst>
</file>

<file path=ppt/tags/tag65.xml><?xml version="1.0" encoding="utf-8"?>
<p:tagLst xmlns:p="http://schemas.openxmlformats.org/presentationml/2006/main">
  <p:tag name="AS_UNIQUEID" val="2039"/>
</p:tagLst>
</file>

<file path=ppt/tags/tag66.xml><?xml version="1.0" encoding="utf-8"?>
<p:tagLst xmlns:p="http://schemas.openxmlformats.org/presentationml/2006/main">
  <p:tag name="AS_UNIQUEID" val="2041"/>
</p:tagLst>
</file>

<file path=ppt/tags/tag67.xml><?xml version="1.0" encoding="utf-8"?>
<p:tagLst xmlns:p="http://schemas.openxmlformats.org/presentationml/2006/main">
  <p:tag name="AS_UNIQUEID" val="2085"/>
</p:tagLst>
</file>

<file path=ppt/tags/tag68.xml><?xml version="1.0" encoding="utf-8"?>
<p:tagLst xmlns:p="http://schemas.openxmlformats.org/presentationml/2006/main">
  <p:tag name="AS_UNIQUEID" val="2084"/>
  <p:tag name="KSO_WM_BEAUTIFY_FLAG" val=""/>
</p:tagLst>
</file>

<file path=ppt/tags/tag69.xml><?xml version="1.0" encoding="utf-8"?>
<p:tagLst xmlns:p="http://schemas.openxmlformats.org/presentationml/2006/main">
  <p:tag name="AS_UNIQUEID" val="2043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AS_UNIQUEID" val="2044"/>
</p:tagLst>
</file>

<file path=ppt/tags/tag71.xml><?xml version="1.0" encoding="utf-8"?>
<p:tagLst xmlns:p="http://schemas.openxmlformats.org/presentationml/2006/main">
  <p:tag name="AS_UNIQUEID" val="2041"/>
</p:tagLst>
</file>

<file path=ppt/tags/tag72.xml><?xml version="1.0" encoding="utf-8"?>
<p:tagLst xmlns:p="http://schemas.openxmlformats.org/presentationml/2006/main">
  <p:tag name="AS_UNIQUEID" val="2044"/>
</p:tagLst>
</file>

<file path=ppt/tags/tag73.xml><?xml version="1.0" encoding="utf-8"?>
<p:tagLst xmlns:p="http://schemas.openxmlformats.org/presentationml/2006/main">
  <p:tag name="AS_UNIQUEID" val="2053"/>
</p:tagLst>
</file>

<file path=ppt/tags/tag74.xml><?xml version="1.0" encoding="utf-8"?>
<p:tagLst xmlns:p="http://schemas.openxmlformats.org/presentationml/2006/main">
  <p:tag name="AS_UNIQUEID" val="2053"/>
</p:tagLst>
</file>

<file path=ppt/tags/tag75.xml><?xml version="1.0" encoding="utf-8"?>
<p:tagLst xmlns:p="http://schemas.openxmlformats.org/presentationml/2006/main">
  <p:tag name="AS_UNIQUEID" val="2053"/>
  <p:tag name="KSO_WM_BEAUTIFY_FLAG" val=""/>
</p:tagLst>
</file>

<file path=ppt/tags/tag76.xml><?xml version="1.0" encoding="utf-8"?>
<p:tagLst xmlns:p="http://schemas.openxmlformats.org/presentationml/2006/main">
  <p:tag name="AS_UNIQUEID" val="2080"/>
  <p:tag name="KSO_WM_BEAUTIFY_FLAG" val=""/>
</p:tagLst>
</file>

<file path=ppt/tags/tag77.xml><?xml version="1.0" encoding="utf-8"?>
<p:tagLst xmlns:p="http://schemas.openxmlformats.org/presentationml/2006/main">
  <p:tag name="AS_UNIQUEID" val="2041"/>
</p:tagLst>
</file>

<file path=ppt/tags/tag78.xml><?xml version="1.0" encoding="utf-8"?>
<p:tagLst xmlns:p="http://schemas.openxmlformats.org/presentationml/2006/main">
  <p:tag name="AS_UNIQUEID" val="2053"/>
</p:tagLst>
</file>

<file path=ppt/tags/tag79.xml><?xml version="1.0" encoding="utf-8"?>
<p:tagLst xmlns:p="http://schemas.openxmlformats.org/presentationml/2006/main">
  <p:tag name="AS_UNIQUEID" val="2053"/>
</p:tagLst>
</file>

<file path=ppt/tags/tag8.xml><?xml version="1.0" encoding="utf-8"?>
<p:tagLst xmlns:p="http://schemas.openxmlformats.org/presentationml/2006/main">
  <p:tag name="KSO_WM_UNIT_PLACING_PICTURE_USER_VIEWPORT" val="{&quot;height&quot;:822,&quot;width&quot;:15897}"/>
</p:tagLst>
</file>

<file path=ppt/tags/tag80.xml><?xml version="1.0" encoding="utf-8"?>
<p:tagLst xmlns:p="http://schemas.openxmlformats.org/presentationml/2006/main">
  <p:tag name="AS_UNIQUEID" val="2053"/>
  <p:tag name="KSO_WM_BEAUTIFY_FLAG" val=""/>
</p:tagLst>
</file>

<file path=ppt/tags/tag81.xml><?xml version="1.0" encoding="utf-8"?>
<p:tagLst xmlns:p="http://schemas.openxmlformats.org/presentationml/2006/main">
  <p:tag name="AS_UNIQUEID" val="2032"/>
  <p:tag name="KSO_WM_BEAUTIFY_FLAG" val=""/>
</p:tagLst>
</file>

<file path=ppt/tags/tag82.xml><?xml version="1.0" encoding="utf-8"?>
<p:tagLst xmlns:p="http://schemas.openxmlformats.org/presentationml/2006/main">
  <p:tag name="AS_UNIQUEID" val="2032"/>
  <p:tag name="KSO_WM_BEAUTIFY_FLAG" val=""/>
</p:tagLst>
</file>

<file path=ppt/tags/tag83.xml><?xml version="1.0" encoding="utf-8"?>
<p:tagLst xmlns:p="http://schemas.openxmlformats.org/presentationml/2006/main">
  <p:tag name="TABLE_ENDDRAG_ORIGIN_RECT" val="814*125"/>
  <p:tag name="TABLE_ENDDRAG_RECT" val="90*377*814*125"/>
</p:tagLst>
</file>

<file path=ppt/tags/tag84.xml><?xml version="1.0" encoding="utf-8"?>
<p:tagLst xmlns:p="http://schemas.openxmlformats.org/presentationml/2006/main">
  <p:tag name="COMMONDATA" val="eyJoZGlkIjoiOTYyMThlZjNkODhjYTY1ZTZiYzllYjJkYjAwOWZlZjkifQ=="/>
  <p:tag name="KSO_WPP_MARK_KEY" val="2f8fad85-150e-4b50-82ee-5bf2c3da28fb"/>
</p:tagLst>
</file>

<file path=ppt/tags/tag9.xml><?xml version="1.0" encoding="utf-8"?>
<p:tagLst xmlns:p="http://schemas.openxmlformats.org/presentationml/2006/main">
  <p:tag name="AS_UNIQUEID" val="877"/>
  <p:tag name="KSO_WM_BEAUTIFY_FLAG" val=""/>
  <p:tag name="KSO_WM_DIAGRAM_VIRTUALLY_FRAME" val="{&quot;height&quot;:483.35,&quot;left&quot;:3.648740157480315,&quot;top&quot;:14.888976377952755,&quot;width&quot;:815.5512598425197}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2548</Words>
  <Application>WPS 演示</Application>
  <PresentationFormat>宽屏</PresentationFormat>
  <Paragraphs>299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微软雅黑</vt:lpstr>
      <vt:lpstr>黑体</vt:lpstr>
      <vt:lpstr>Times New Roman</vt:lpstr>
      <vt:lpstr>等线</vt:lpstr>
      <vt:lpstr>FZFSJW--GB1-0</vt:lpstr>
      <vt:lpstr>Segoe Print</vt:lpstr>
      <vt:lpstr>Arial Unicode MS</vt:lpstr>
      <vt:lpstr>Times New Roman</vt:lpstr>
      <vt:lpstr>Calibri Light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戴</dc:creator>
  <cp:lastModifiedBy>沿途的远处</cp:lastModifiedBy>
  <cp:revision>442</cp:revision>
  <dcterms:created xsi:type="dcterms:W3CDTF">2019-06-19T02:08:00Z</dcterms:created>
  <dcterms:modified xsi:type="dcterms:W3CDTF">2024-12-05T04:09:34Z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953FC5028335435D9EECE586D9BF6279_13</vt:lpwstr>
  </property>
</Properties>
</file>