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599" r:id="rId3"/>
    <p:sldId id="628" r:id="rId4"/>
    <p:sldId id="630" r:id="rId5"/>
    <p:sldId id="659" r:id="rId6"/>
    <p:sldId id="631" r:id="rId7"/>
    <p:sldId id="632" r:id="rId8"/>
    <p:sldId id="660" r:id="rId9"/>
    <p:sldId id="633" r:id="rId10"/>
    <p:sldId id="635" r:id="rId11"/>
    <p:sldId id="639" r:id="rId12"/>
    <p:sldId id="641" r:id="rId13"/>
    <p:sldId id="662" r:id="rId14"/>
    <p:sldId id="663" r:id="rId15"/>
    <p:sldId id="643" r:id="rId16"/>
    <p:sldId id="644" r:id="rId17"/>
    <p:sldId id="673" r:id="rId18"/>
    <p:sldId id="646" r:id="rId19"/>
    <p:sldId id="647" r:id="rId20"/>
    <p:sldId id="664" r:id="rId21"/>
    <p:sldId id="649" r:id="rId22"/>
    <p:sldId id="650" r:id="rId23"/>
    <p:sldId id="672" r:id="rId24"/>
    <p:sldId id="652" r:id="rId25"/>
    <p:sldId id="654" r:id="rId26"/>
    <p:sldId id="655" r:id="rId27"/>
    <p:sldId id="656" r:id="rId28"/>
    <p:sldId id="657" r:id="rId29"/>
    <p:sldId id="658" r:id="rId30"/>
    <p:sldId id="674" r:id="rId31"/>
    <p:sldId id="668" r:id="rId32"/>
    <p:sldId id="670" r:id="rId33"/>
  </p:sldIdLst>
  <p:sldSz cx="11522075" cy="6480175"/>
  <p:notesSz cx="6858000" cy="9144000"/>
  <p:custDataLst>
    <p:tags r:id="rId37"/>
  </p:custDataLst>
  <p:defaultTextStyle>
    <a:defPPr>
      <a:defRPr lang="zh-CN"/>
    </a:defPPr>
    <a:lvl1pPr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auto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00"/>
    <a:srgbClr val="A50021"/>
    <a:srgbClr val="3399FF"/>
    <a:srgbClr val="CC0000"/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227" autoAdjust="0"/>
  </p:normalViewPr>
  <p:slideViewPr>
    <p:cSldViewPr showGuides="1">
      <p:cViewPr varScale="1">
        <p:scale>
          <a:sx n="51" d="100"/>
          <a:sy n="51" d="100"/>
        </p:scale>
        <p:origin x="44" y="416"/>
      </p:cViewPr>
      <p:guideLst>
        <p:guide orient="horz" pos="680"/>
        <p:guide pos="3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44018" cy="14401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7" Type="http://schemas.openxmlformats.org/officeDocument/2006/relationships/tags" Target="tags/tag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slide" Target="../slides/slide2.xml"/><Relationship Id="rId5" Type="http://schemas.openxmlformats.org/officeDocument/2006/relationships/slide" Target="../slides/slide14.xml"/><Relationship Id="rId4" Type="http://schemas.openxmlformats.org/officeDocument/2006/relationships/slide" Target="../slides/slide11.xml"/><Relationship Id="rId3" Type="http://schemas.openxmlformats.org/officeDocument/2006/relationships/slide" Target="../slides/slide9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通用版式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8"/>
          <p:cNvSpPr>
            <a:spLocks noChangeArrowheads="1"/>
          </p:cNvSpPr>
          <p:nvPr userDrawn="1"/>
        </p:nvSpPr>
        <p:spPr bwMode="auto">
          <a:xfrm>
            <a:off x="769938" y="6097588"/>
            <a:ext cx="1177925" cy="246062"/>
          </a:xfrm>
          <a:prstGeom prst="ribbon2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noFill/>
            <a:round/>
          </a:ln>
          <a:effectLst>
            <a:outerShdw dist="50800" dir="5400000" algn="ctr" rotWithShape="0">
              <a:schemeClr val="bg1"/>
            </a:outerShdw>
          </a:effec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  <a:t>第</a:t>
            </a:r>
            <a:fld id="{FC856F63-F1C1-4522-BC35-1638299F85C0}" type="slidenum"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</a:fld>
            <a:r>
              <a:rPr lang="zh-CN" altLang="en-US" sz="1200" b="1">
                <a:solidFill>
                  <a:srgbClr val="000000"/>
                </a:solidFill>
                <a:latin typeface="Times New Roman" panose="02020603050405020304" pitchFamily="18" charset="0"/>
                <a:ea typeface="方正楷体_GBK" panose="03000509000000000000" pitchFamily="65" charset="-122"/>
              </a:rPr>
              <a:t>页</a:t>
            </a:r>
            <a:endParaRPr lang="zh-CN" altLang="en-US" sz="1200" b="1">
              <a:solidFill>
                <a:srgbClr val="000000"/>
              </a:solidFill>
              <a:latin typeface="Times New Roman" panose="02020603050405020304" pitchFamily="18" charset="0"/>
              <a:ea typeface="方正楷体_GBK" panose="03000509000000000000" pitchFamily="65" charset="-122"/>
            </a:endParaRPr>
          </a:p>
        </p:txBody>
      </p:sp>
      <p:sp>
        <p:nvSpPr>
          <p:cNvPr id="18" name="Text Box 122" descr="{&quot;rangeId&quot;:0,&quot;isTitleShape&quot;:true}"/>
          <p:cNvSpPr txBox="1">
            <a:spLocks noChangeArrowheads="1"/>
          </p:cNvSpPr>
          <p:nvPr userDrawn="1"/>
        </p:nvSpPr>
        <p:spPr bwMode="auto">
          <a:xfrm>
            <a:off x="3889375" y="39688"/>
            <a:ext cx="7505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微课时11　海水的性质、运动及海洋与人类活动</a:t>
            </a:r>
            <a:endParaRPr lang="zh-CN" altLang="zh-CN" sz="2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AutoShape 26">
            <a:hlinkClick r:id="rId2" action="ppaction://hlinksldjump"/>
          </p:cNvPr>
          <p:cNvSpPr>
            <a:spLocks noChangeArrowheads="1"/>
          </p:cNvSpPr>
          <p:nvPr userDrawn="1"/>
        </p:nvSpPr>
        <p:spPr bwMode="auto">
          <a:xfrm>
            <a:off x="5603875" y="6061075"/>
            <a:ext cx="1171575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一维过关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AutoShape 27">
            <a:hlinkClick r:id="rId3" action="ppaction://hlinksldjump"/>
          </p:cNvPr>
          <p:cNvSpPr>
            <a:spLocks noChangeArrowheads="1"/>
          </p:cNvSpPr>
          <p:nvPr userDrawn="1"/>
        </p:nvSpPr>
        <p:spPr bwMode="auto">
          <a:xfrm>
            <a:off x="7056438" y="6061075"/>
            <a:ext cx="1171575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二维过关</a:t>
            </a:r>
            <a:endParaRPr lang="zh-CN" altLang="en-US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AutoShape 26">
            <a:hlinkClick r:id="rId4" action="ppaction://hlinksldjump"/>
          </p:cNvPr>
          <p:cNvSpPr>
            <a:spLocks noChangeArrowheads="1"/>
          </p:cNvSpPr>
          <p:nvPr userDrawn="1"/>
        </p:nvSpPr>
        <p:spPr bwMode="auto">
          <a:xfrm>
            <a:off x="8466138" y="6072188"/>
            <a:ext cx="1171575" cy="360362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三维过关</a:t>
            </a:r>
            <a:endParaRPr lang="zh-CN" altLang="en-US" sz="2800" b="1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AutoShape 27">
            <a:hlinkClick r:id="rId5" action="ppaction://hlinksldjump"/>
          </p:cNvPr>
          <p:cNvSpPr>
            <a:spLocks noChangeArrowheads="1"/>
          </p:cNvSpPr>
          <p:nvPr userDrawn="1"/>
        </p:nvSpPr>
        <p:spPr bwMode="auto">
          <a:xfrm>
            <a:off x="9918700" y="6072188"/>
            <a:ext cx="1171575" cy="360362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四维过关</a:t>
            </a:r>
            <a:endParaRPr lang="zh-CN" altLang="en-US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AutoShape 25">
            <a:hlinkClick r:id="rId6" action="ppaction://hlinksldjump"/>
          </p:cNvPr>
          <p:cNvSpPr>
            <a:spLocks noChangeArrowheads="1"/>
          </p:cNvSpPr>
          <p:nvPr userDrawn="1"/>
        </p:nvSpPr>
        <p:spPr bwMode="auto">
          <a:xfrm>
            <a:off x="4176713" y="6061075"/>
            <a:ext cx="1171575" cy="360363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1800" b="1">
                <a:latin typeface="黑体" panose="02010609060101010101" pitchFamily="49" charset="-122"/>
                <a:ea typeface="黑体" panose="02010609060101010101" pitchFamily="49" charset="-122"/>
              </a:rPr>
              <a:t>新课标要求</a:t>
            </a:r>
            <a:endParaRPr lang="zh-CN" altLang="en-US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 userDrawn="1"/>
        </p:nvSpPr>
        <p:spPr bwMode="auto">
          <a:xfrm>
            <a:off x="0" y="0"/>
            <a:ext cx="11522075" cy="719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panose="020B0604020202020204" pitchFamily="34" charset="0"/>
            </a:endParaRPr>
          </a:p>
        </p:txBody>
      </p:sp>
      <p:pic>
        <p:nvPicPr>
          <p:cNvPr id="3" name="Picture 12" descr="图片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70588"/>
            <a:ext cx="11522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6"/>
          <p:cNvSpPr txBox="1">
            <a:spLocks noChangeArrowheads="1"/>
          </p:cNvSpPr>
          <p:nvPr userDrawn="1"/>
        </p:nvSpPr>
        <p:spPr bwMode="auto">
          <a:xfrm>
            <a:off x="73025" y="179388"/>
            <a:ext cx="4196983" cy="430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200" dirty="0">
                <a:solidFill>
                  <a:srgbClr val="CC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学测合格性考试   考点直击  地理</a:t>
            </a:r>
            <a:endParaRPr lang="zh-CN" altLang="en-US" sz="2200" dirty="0">
              <a:solidFill>
                <a:srgbClr val="CC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2" name="AutoShape 4"/>
          <p:cNvSpPr>
            <a:spLocks noChangeArrowheads="1"/>
          </p:cNvSpPr>
          <p:nvPr/>
        </p:nvSpPr>
        <p:spPr bwMode="auto">
          <a:xfrm>
            <a:off x="1163638" y="2232025"/>
            <a:ext cx="9118600" cy="1360488"/>
          </a:xfrm>
          <a:prstGeom prst="roundRect">
            <a:avLst>
              <a:gd name="adj" fmla="val 16667"/>
            </a:avLst>
          </a:prstGeom>
          <a:solidFill>
            <a:schemeClr val="accent1">
              <a:alpha val="76862"/>
            </a:schemeClr>
          </a:solidFill>
          <a:ln w="38100">
            <a:solidFill>
              <a:schemeClr val="accent1"/>
            </a:solidFill>
            <a:rou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latinLnBrk="0" hangingPunct="0">
              <a:lnSpc>
                <a:spcPct val="150000"/>
              </a:lnSpc>
            </a:pPr>
            <a:r>
              <a:rPr lang="zh-CN" altLang="en-US" sz="2800" b="1" dirty="0">
                <a:solidFill>
                  <a:srgbClr val="000000"/>
                </a:solidFill>
                <a:ea typeface="黑体" panose="02010609060101010101" pitchFamily="49" charset="-122"/>
                <a:cs typeface="Times New Roman" panose="02020603050405020304" pitchFamily="18" charset="0"/>
              </a:rPr>
              <a:t>必修第一册</a:t>
            </a:r>
            <a:endParaRPr lang="en-US" altLang="zh-CN" sz="2800" b="1" dirty="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en-US" altLang="zh-CN" sz="2800" b="1" dirty="0">
              <a:solidFill>
                <a:srgbClr val="000000"/>
              </a:solidFill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78213" name="Line 5"/>
          <p:cNvSpPr>
            <a:spLocks noChangeShapeType="1"/>
          </p:cNvSpPr>
          <p:nvPr/>
        </p:nvSpPr>
        <p:spPr bwMode="auto">
          <a:xfrm>
            <a:off x="1163638" y="2951163"/>
            <a:ext cx="9074150" cy="0"/>
          </a:xfrm>
          <a:prstGeom prst="line">
            <a:avLst/>
          </a:prstGeom>
          <a:noFill/>
          <a:ln w="28575">
            <a:solidFill>
              <a:srgbClr val="66669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84515" y="2955818"/>
            <a:ext cx="8209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微课时11　海水的性质、运动及海洋与人类活动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8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7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2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0" name="yt_shape_11090"/>
          <p:cNvSpPr txBox="1"/>
          <p:nvPr/>
        </p:nvSpPr>
        <p:spPr>
          <a:xfrm>
            <a:off x="576000" y="1080000"/>
            <a:ext cx="6617196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易错提醒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渔场一定形成在寒暖流交汇处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91" name="yt_shape_11091"/>
          <p:cNvSpPr txBox="1"/>
          <p:nvPr/>
        </p:nvSpPr>
        <p:spPr>
          <a:xfrm>
            <a:off x="576000" y="1559303"/>
            <a:ext cx="4616648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渔场不一定形成在寒暖流交汇处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91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03" y="10800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814" y="1239061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三维过关——过典题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094" name="yt_shape_11094"/>
          <p:cNvSpPr txBox="1"/>
          <p:nvPr/>
        </p:nvSpPr>
        <p:spPr>
          <a:xfrm>
            <a:off x="576127" y="1968168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江苏合格考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下图为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8_05f7e"/>
              </a:rPr>
              <a:t>月大西洋表层海水温度、盐度、密度随纬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度变化示意图。读图完成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）～（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pic>
        <p:nvPicPr>
          <p:cNvPr id="11095" name="yt_image_110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0163" y="3079967"/>
            <a:ext cx="6481748" cy="277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7" name="yt_shape_11097"/>
          <p:cNvSpPr txBox="1"/>
          <p:nvPr/>
        </p:nvSpPr>
        <p:spPr>
          <a:xfrm>
            <a:off x="576000" y="1080000"/>
            <a:ext cx="7293663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图中曲线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①②③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分别表示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 dirty="0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098" name="yt_table_11098" title="H_74.88"/>
          <p:cNvGraphicFramePr>
            <a:graphicFrameLocks noGrp="1"/>
          </p:cNvGraphicFramePr>
          <p:nvPr/>
        </p:nvGraphicFramePr>
        <p:xfrm>
          <a:off x="576056" y="1559303"/>
          <a:ext cx="7875906" cy="950976"/>
        </p:xfrm>
        <a:graphic>
          <a:graphicData uri="http://schemas.openxmlformats.org/drawingml/2006/table">
            <a:tbl>
              <a:tblPr/>
              <a:tblGrid>
                <a:gridCol w="4404043"/>
                <a:gridCol w="34718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密度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盐度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盐度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密度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温度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密度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盐度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盐度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密度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温度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100" name="yt_shape_11100"/>
          <p:cNvSpPr txBox="1"/>
          <p:nvPr/>
        </p:nvSpPr>
        <p:spPr>
          <a:xfrm>
            <a:off x="576127" y="2560857"/>
            <a:ext cx="10750991" cy="90864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下列关于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81fc9"/>
              </a:rPr>
              <a:t>月大西洋表层海水性质的叙述正确的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81fc9"/>
              </a:rPr>
              <a:t>是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 dirty="0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01" name="yt_table_11101" title="H_149.76"/>
          <p:cNvGraphicFramePr>
            <a:graphicFrameLocks noGrp="1"/>
          </p:cNvGraphicFramePr>
          <p:nvPr/>
        </p:nvGraphicFramePr>
        <p:xfrm>
          <a:off x="576056" y="3066351"/>
          <a:ext cx="5623243" cy="1901952"/>
        </p:xfrm>
        <a:graphic>
          <a:graphicData uri="http://schemas.openxmlformats.org/drawingml/2006/table">
            <a:tbl>
              <a:tblPr/>
              <a:tblGrid>
                <a:gridCol w="562324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密度从低纬度向高纬度递减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盐度从副热带向南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北两侧递减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温度从低纬度向高纬度递增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密度大小主要受盐度的影响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224397" y="990532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05505" y="2560857"/>
            <a:ext cx="383286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8" name="yt_image_11095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90551" y="3096069"/>
            <a:ext cx="5455134" cy="2338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3" name="yt_shape_11103"/>
          <p:cNvSpPr txBox="1"/>
          <p:nvPr/>
        </p:nvSpPr>
        <p:spPr>
          <a:xfrm>
            <a:off x="576127" y="1080000"/>
            <a:ext cx="10750991" cy="330930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海水的密度与温度呈负相关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由赤道向南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4_96078"/>
              </a:rPr>
              <a:t>北两极递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海水的温度主要受太阳辐射影响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由赤道向南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北两极递减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83df7"/>
              </a:rPr>
              <a:t>海水的盐度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主要由副热带海区向南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北两侧递减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44f52"/>
              </a:rPr>
              <a:t>，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海水的密度主要受温度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盐度等影响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温度越高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密度越小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208db"/>
              </a:rPr>
              <a:t>密度大致由低纬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向高纬递增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海水的盐度主要受降水量和蒸发量的影响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ebfd2"/>
              </a:rPr>
              <a:t>由副热带向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南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北两侧递减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海水的温度主要受太阳辐射影响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ac557"/>
              </a:rPr>
              <a:t>由低纬向高纬递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密度大小主要受温度的影响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同时也受盐度影响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03" y="10800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814" y="1239061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四维过关——合格测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106" name="yt_shape_11106"/>
          <p:cNvSpPr txBox="1"/>
          <p:nvPr/>
        </p:nvSpPr>
        <p:spPr>
          <a:xfrm>
            <a:off x="576000" y="1968168"/>
            <a:ext cx="2231380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一、 单项选择题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1107" name="yt_shape_11107"/>
          <p:cNvSpPr txBox="1"/>
          <p:nvPr/>
        </p:nvSpPr>
        <p:spPr>
          <a:xfrm>
            <a:off x="576000" y="2447471"/>
            <a:ext cx="2846933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知识点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 海水的性质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sp>
        <p:nvSpPr>
          <p:cNvPr id="11108" name="yt_shape_11108"/>
          <p:cNvSpPr txBox="1"/>
          <p:nvPr/>
        </p:nvSpPr>
        <p:spPr>
          <a:xfrm>
            <a:off x="576000" y="2926774"/>
            <a:ext cx="3385542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读图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回答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pic>
        <p:nvPicPr>
          <p:cNvPr id="11109" name="yt_image_111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2817" y="3558441"/>
            <a:ext cx="333644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1" name="yt_shape_11111"/>
          <p:cNvSpPr txBox="1"/>
          <p:nvPr/>
        </p:nvSpPr>
        <p:spPr>
          <a:xfrm>
            <a:off x="576000" y="1080000"/>
            <a:ext cx="9276578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形成图中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两处海水温度差异的主要原因是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12" name="yt_table_11112" title="H_74.88"/>
          <p:cNvGraphicFramePr>
            <a:graphicFrameLocks noGrp="1"/>
          </p:cNvGraphicFramePr>
          <p:nvPr/>
        </p:nvGraphicFramePr>
        <p:xfrm>
          <a:off x="576056" y="1559303"/>
          <a:ext cx="7342506" cy="950976"/>
        </p:xfrm>
        <a:graphic>
          <a:graphicData uri="http://schemas.openxmlformats.org/drawingml/2006/table">
            <a:tbl>
              <a:tblPr/>
              <a:tblGrid>
                <a:gridCol w="4175443"/>
                <a:gridCol w="31670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海陆位置的差异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洋流性质的不同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太阳辐射的差异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海水盐度的差异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114" name="yt_shape_11114"/>
          <p:cNvSpPr txBox="1"/>
          <p:nvPr/>
        </p:nvSpPr>
        <p:spPr>
          <a:xfrm>
            <a:off x="576000" y="2560857"/>
            <a:ext cx="835324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图中四处海域温度由高到低排序正确的是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15" name="yt_table_11115" title="H_74.88"/>
          <p:cNvGraphicFramePr>
            <a:graphicFrameLocks noGrp="1"/>
          </p:cNvGraphicFramePr>
          <p:nvPr/>
        </p:nvGraphicFramePr>
        <p:xfrm>
          <a:off x="576056" y="3040160"/>
          <a:ext cx="7418706" cy="950976"/>
        </p:xfrm>
        <a:graphic>
          <a:graphicData uri="http://schemas.openxmlformats.org/drawingml/2006/table">
            <a:tbl>
              <a:tblPr/>
              <a:tblGrid>
                <a:gridCol w="4175443"/>
                <a:gridCol w="32432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③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860051" y="1033194"/>
            <a:ext cx="383285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945651" y="2514051"/>
            <a:ext cx="383285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9" name="yt_image_1110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609245" y="3100126"/>
            <a:ext cx="3336440" cy="196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t_shape_11117"/>
          <p:cNvSpPr txBox="1"/>
          <p:nvPr/>
        </p:nvSpPr>
        <p:spPr>
          <a:xfrm>
            <a:off x="576128" y="1079817"/>
            <a:ext cx="10750991" cy="18524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图中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处较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处纬度高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因此水温较低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92195"/>
              </a:rPr>
              <a:t>主要是因为海水从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低纬向高纬获得的太阳辐射减少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两处水温高于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两处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2e70f"/>
              </a:rPr>
              <a:t>；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处为暖流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处为寒流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处水温高于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处为寒流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处为暖流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5c1ad"/>
              </a:rPr>
              <a:t>①</a:t>
            </a:r>
            <a:b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处水温低于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故四处海域温度由高到低排序正确的是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＞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＞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＞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 dirty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8" name="yt_shape_11118"/>
          <p:cNvSpPr txBox="1"/>
          <p:nvPr/>
        </p:nvSpPr>
        <p:spPr>
          <a:xfrm>
            <a:off x="576127" y="1080000"/>
            <a:ext cx="10750991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苏州合格考模考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9_a266b"/>
              </a:rPr>
              <a:t>苏州某中学地理兴趣小组利用水杯、浮漂和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长尾夹等工具进行海水密度影响因素模拟实验。下图为实验结果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5_ede04"/>
              </a:rPr>
              <a:t>甲、乙两杯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水仅温度不同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丙、丁两杯水仅盐度不同。据此完成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sp>
        <p:nvSpPr>
          <p:cNvPr id="11120" name="yt_shape_11120"/>
          <p:cNvSpPr txBox="1"/>
          <p:nvPr/>
        </p:nvSpPr>
        <p:spPr>
          <a:xfrm>
            <a:off x="2710727" y="4510180"/>
            <a:ext cx="3482364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  <a:tabLst>
                <a:tab pos="1454150" algn="l"/>
                <a:tab pos="2298700" algn="l"/>
                <a:tab pos="3143250" algn="l"/>
              </a:tabLst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甲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乙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丙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丁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3" name="yt_shape_172347399109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641" y="2989158"/>
            <a:ext cx="541527" cy="1406251"/>
          </a:xfrm>
          <a:prstGeom prst="rect">
            <a:avLst/>
          </a:prstGeom>
        </p:spPr>
      </p:pic>
      <p:pic>
        <p:nvPicPr>
          <p:cNvPr id="5" name="yt_shape_17234739911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857" y="2996591"/>
            <a:ext cx="566927" cy="1391385"/>
          </a:xfrm>
          <a:prstGeom prst="rect">
            <a:avLst/>
          </a:prstGeom>
        </p:spPr>
      </p:pic>
      <p:pic>
        <p:nvPicPr>
          <p:cNvPr id="7" name="yt_shape_17234739911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286" y="2988486"/>
            <a:ext cx="547877" cy="1407596"/>
          </a:xfrm>
          <a:prstGeom prst="rect">
            <a:avLst/>
          </a:prstGeom>
        </p:spPr>
      </p:pic>
      <p:pic>
        <p:nvPicPr>
          <p:cNvPr id="9" name="yt_shape_17234739911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420" y="2987846"/>
            <a:ext cx="585977" cy="140887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1" name="yt_shape_11121"/>
          <p:cNvSpPr txBox="1"/>
          <p:nvPr/>
        </p:nvSpPr>
        <p:spPr>
          <a:xfrm>
            <a:off x="576127" y="1080000"/>
            <a:ext cx="10750991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2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根据实验结果推测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 dirty="0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latinLnBrk="0" hangingPunct="0">
              <a:lnSpc>
                <a:spcPct val="120000"/>
              </a:lnSpc>
            </a:pP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甲水温高于乙	</a:t>
            </a: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乙水温高于甲	</a:t>
            </a: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丙盐度高于丁	</a:t>
            </a:r>
            <a:r>
              <a:rPr lang="en-US" altLang="zh-CN" sz="2400" b="0" i="0" u="none" spc="150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 spc="150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6_f39cd"/>
              </a:rPr>
              <a:t> 丁盐度</a:t>
            </a:r>
            <a:r>
              <a:rPr lang="zh-CN" altLang="zh-CN" sz="2400" b="0" i="0" u="none" spc="150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6_f39cd"/>
              </a:rPr>
              <a:t>高于</a:t>
            </a:r>
            <a:r>
              <a:rPr lang="zh-CN" altLang="zh-CN" sz="2400" b="0" i="0" u="none" spc="150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丙</a:t>
            </a:r>
            <a:endParaRPr lang="zh-CN" altLang="zh-CN" sz="2400" b="0" i="0" u="none" spc="150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graphicFrame>
        <p:nvGraphicFramePr>
          <p:cNvPr id="11123" name="yt_table_11123" title="H_74.88"/>
          <p:cNvGraphicFramePr>
            <a:graphicFrameLocks noGrp="1"/>
          </p:cNvGraphicFramePr>
          <p:nvPr/>
        </p:nvGraphicFramePr>
        <p:xfrm>
          <a:off x="576056" y="1915830"/>
          <a:ext cx="6428106" cy="877824"/>
        </p:xfrm>
        <a:graphic>
          <a:graphicData uri="http://schemas.openxmlformats.org/drawingml/2006/table">
            <a:tbl>
              <a:tblPr/>
              <a:tblGrid>
                <a:gridCol w="4708843"/>
                <a:gridCol w="17192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①③</a:t>
                      </a:r>
                      <a:endParaRPr lang="en-US" altLang="zh-CN" sz="2400" b="0" i="0" u="non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②③</a:t>
                      </a:r>
                      <a:endParaRPr lang="en-US" altLang="zh-CN" sz="2400" b="0" i="0" u="non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②④</a:t>
                      </a:r>
                      <a:endParaRPr lang="en-US" altLang="zh-CN" sz="2400" b="0" i="0" u="non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125" name="yt_shape_11125"/>
          <p:cNvSpPr txBox="1"/>
          <p:nvPr/>
        </p:nvSpPr>
        <p:spPr>
          <a:xfrm>
            <a:off x="576000" y="2759650"/>
            <a:ext cx="8661025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2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下列关于大洋表层海水密度的说法正确的是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26" name="yt_table_11126" title="H_74.88"/>
          <p:cNvGraphicFramePr>
            <a:graphicFrameLocks noGrp="1"/>
          </p:cNvGraphicFramePr>
          <p:nvPr/>
        </p:nvGraphicFramePr>
        <p:xfrm>
          <a:off x="576056" y="3198276"/>
          <a:ext cx="8180706" cy="877824"/>
        </p:xfrm>
        <a:graphic>
          <a:graphicData uri="http://schemas.openxmlformats.org/drawingml/2006/table">
            <a:tbl>
              <a:tblPr/>
              <a:tblGrid>
                <a:gridCol w="4708843"/>
                <a:gridCol w="34718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副热带海区达到最大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随纬度增高而增大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同纬度海区一定相等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2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仅受海水温度影响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897779" y="1033194"/>
            <a:ext cx="383285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250451" y="2712844"/>
            <a:ext cx="383285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2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yt_shape_11120"/>
          <p:cNvSpPr txBox="1"/>
          <p:nvPr/>
        </p:nvSpPr>
        <p:spPr>
          <a:xfrm>
            <a:off x="2945726" y="5547914"/>
            <a:ext cx="3482364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  <a:tabLst>
                <a:tab pos="1454150" algn="l"/>
                <a:tab pos="2298700" algn="l"/>
                <a:tab pos="3143250" algn="l"/>
              </a:tabLst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甲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乙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       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丙</a:t>
            </a:r>
            <a:r>
              <a:rPr lang="en-US" altLang="zh-CN" sz="12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sz="12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丁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9" name="yt_shape_172347399109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640" y="4026892"/>
            <a:ext cx="541527" cy="1406251"/>
          </a:xfrm>
          <a:prstGeom prst="rect">
            <a:avLst/>
          </a:prstGeom>
        </p:spPr>
      </p:pic>
      <p:pic>
        <p:nvPicPr>
          <p:cNvPr id="10" name="yt_shape_17234739911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856" y="4034325"/>
            <a:ext cx="566927" cy="1391385"/>
          </a:xfrm>
          <a:prstGeom prst="rect">
            <a:avLst/>
          </a:prstGeom>
        </p:spPr>
      </p:pic>
      <p:pic>
        <p:nvPicPr>
          <p:cNvPr id="11" name="yt_shape_17234739911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285" y="4026220"/>
            <a:ext cx="547877" cy="1407596"/>
          </a:xfrm>
          <a:prstGeom prst="rect">
            <a:avLst/>
          </a:prstGeom>
        </p:spPr>
      </p:pic>
      <p:pic>
        <p:nvPicPr>
          <p:cNvPr id="12" name="yt_shape_17234739911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419" y="4025580"/>
            <a:ext cx="585977" cy="140887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8" name="yt_shape_11128"/>
          <p:cNvSpPr txBox="1"/>
          <p:nvPr/>
        </p:nvSpPr>
        <p:spPr>
          <a:xfrm>
            <a:off x="576127" y="1080000"/>
            <a:ext cx="10750991" cy="37894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读图可知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甲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乙两杯水仅温度不同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甲图浮漂出露多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e91c8"/>
              </a:rPr>
              <a:t>说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明密度较大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温度较低的水密度较温度较高的水密度大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所以甲水温低于乙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49ece"/>
              </a:rPr>
              <a:t>，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丙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丁两杯水仅盐度不同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丙图浮漂出露多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f2b39"/>
              </a:rPr>
              <a:t>说明密度较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盐度较高的水密度较盐度较低的水密度大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所以丙盐度高于丁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eb57b"/>
              </a:rPr>
              <a:t>，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海水密度在两极海域达到最大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低纬度温度高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9e63b"/>
              </a:rPr>
              <a:t>盐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度较低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因此密度较小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高纬度温度低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海水密度高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9ee58"/>
              </a:rPr>
              <a:t>因此世界海水密度分布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由低纬向高纬递增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世界海水密度分布由低纬向高纬递增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4_eb56a"/>
              </a:rPr>
              <a:t>海水密度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主要由温度和盐度共同决定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2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03" y="10800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462" y="1162256"/>
            <a:ext cx="3312718" cy="418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33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新课标要求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11058" name="yt_table_11058" title="H_178.56"/>
          <p:cNvGraphicFramePr>
            <a:graphicFrameLocks noGrp="1"/>
          </p:cNvGraphicFramePr>
          <p:nvPr/>
        </p:nvGraphicFramePr>
        <p:xfrm>
          <a:off x="576000" y="2120532"/>
          <a:ext cx="10370074" cy="22677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9091"/>
                <a:gridCol w="9670983"/>
              </a:tblGrid>
              <a:tr h="467999">
                <a:tc gridSpan="2"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运用图表资料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说明海水性质和运动对人类活动的影响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cPr/>
                </a:tc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海水的性质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海水的运动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3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海洋与人类活动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9" name="yt_shape_11129"/>
          <p:cNvSpPr txBox="1"/>
          <p:nvPr/>
        </p:nvSpPr>
        <p:spPr>
          <a:xfrm>
            <a:off x="576127" y="1080000"/>
            <a:ext cx="10750991" cy="1868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知识点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 海水的运动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南京合格考模考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年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日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农历冬月初三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3_3efcd"/>
              </a:rPr>
              <a:t>山东省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34_87c00"/>
              </a:rPr>
              <a:t>威海市乳山牡蛎文化节活动开幕。家住威海市的小明提前查询当日潮汐曲线并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参加了赶海活动。据此完成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6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pic>
        <p:nvPicPr>
          <p:cNvPr id="11131" name="yt_image_11131" title="H_228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37891" y="2998869"/>
            <a:ext cx="7446292" cy="290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3" name="yt_shape_11133"/>
          <p:cNvSpPr txBox="1"/>
          <p:nvPr/>
        </p:nvSpPr>
        <p:spPr>
          <a:xfrm>
            <a:off x="576000" y="1080000"/>
            <a:ext cx="650658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潮汐现象产生的主要原因是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34" name="yt_table_11134" title="H_74.88"/>
          <p:cNvGraphicFramePr>
            <a:graphicFrameLocks noGrp="1"/>
          </p:cNvGraphicFramePr>
          <p:nvPr/>
        </p:nvGraphicFramePr>
        <p:xfrm>
          <a:off x="576056" y="1559303"/>
          <a:ext cx="6961506" cy="950976"/>
        </p:xfrm>
        <a:graphic>
          <a:graphicData uri="http://schemas.openxmlformats.org/drawingml/2006/table">
            <a:tbl>
              <a:tblPr/>
              <a:tblGrid>
                <a:gridCol w="4099243"/>
                <a:gridCol w="2862263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入海径流的变化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海底地壳变动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天体引潮力作用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31800" indent="-43180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盛行风的吹拂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136" name="yt_shape_11136"/>
          <p:cNvSpPr txBox="1"/>
          <p:nvPr/>
        </p:nvSpPr>
        <p:spPr>
          <a:xfrm>
            <a:off x="576000" y="2560857"/>
            <a:ext cx="742991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6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小明参加赶海活动的时间段可能是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37" name="yt_table_11137" title="H_74.88"/>
          <p:cNvGraphicFramePr>
            <a:graphicFrameLocks noGrp="1"/>
          </p:cNvGraphicFramePr>
          <p:nvPr/>
        </p:nvGraphicFramePr>
        <p:xfrm>
          <a:off x="576056" y="3040160"/>
          <a:ext cx="7876223" cy="950976"/>
        </p:xfrm>
        <a:graphic>
          <a:graphicData uri="http://schemas.openxmlformats.org/drawingml/2006/table">
            <a:tbl>
              <a:tblPr/>
              <a:tblGrid>
                <a:gridCol w="4099243"/>
                <a:gridCol w="3776980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17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～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19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00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116852" y="1033194"/>
            <a:ext cx="383285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31251" y="2514051"/>
            <a:ext cx="383285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C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8" name="yt_image_11131" title="H_228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456749" y="3960177"/>
            <a:ext cx="4896612" cy="190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9" name="yt_shape_11139"/>
          <p:cNvSpPr txBox="1"/>
          <p:nvPr/>
        </p:nvSpPr>
        <p:spPr>
          <a:xfrm>
            <a:off x="576127" y="1080000"/>
            <a:ext cx="10750991" cy="47332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5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结合所学知识可知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9186e"/>
              </a:rPr>
              <a:t>潮汐是地球上的海洋表面受到太阳和月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球的潮汐引力作用而引起的海水涨落现象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5_f271c"/>
              </a:rPr>
              <a:t>故潮汐形成的主要原因是天体引潮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力作用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正确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潮汐现象产生与入海径流的变化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海底地壳变动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4_3b406"/>
              </a:rPr>
              <a:t>盛行风的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吹拂关系不大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6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读图并结合所学知识可知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4_29652"/>
              </a:rPr>
              <a:t>赶海必须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在大潮退下之后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贝壳等会随着潮退裸露在沙滩上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最适合赶海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b07b4"/>
              </a:rPr>
              <a:t>且最好是在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白天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图中显示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潮汐高度逐渐增加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且潮高较高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6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_1ed05"/>
              </a:rPr>
              <a:t>00</a:t>
            </a:r>
            <a:b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虽然潮高在下降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但潮高仍然较高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危险系数高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不适合赶海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985a5"/>
              </a:rPr>
              <a:t>；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12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时间内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大潮正处于最后的退潮时间段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最适合赶海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a8674"/>
              </a:rPr>
              <a:t>正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17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19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00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潮高逐渐升至最高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然后再下落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处于最危险时间段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c33f7"/>
              </a:rPr>
              <a:t>D</a:t>
            </a:r>
            <a:b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错误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39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0" name="yt_shape_11140"/>
          <p:cNvSpPr txBox="1"/>
          <p:nvPr/>
        </p:nvSpPr>
        <p:spPr>
          <a:xfrm>
            <a:off x="576127" y="1080000"/>
            <a:ext cx="10750991" cy="138877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常州合格考模考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楷体" panose="02010609060101010101" pitchFamily="24" charset="-122"/>
                <a:ea typeface="楷体" panose="02010609060101010101" pitchFamily="24" charset="-122"/>
              </a:rPr>
              <a:t>“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潮汐发电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楷体" panose="02010609060101010101" pitchFamily="24" charset="-122"/>
                <a:ea typeface="楷体" panose="02010609060101010101" pitchFamily="24" charset="-122"/>
              </a:rPr>
              <a:t>”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0_78274"/>
              </a:rPr>
              <a:t>是海洋能利用中发展最</a:t>
            </a:r>
            <a:b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32_8f5d0"/>
              </a:rPr>
              <a:t>早、规模最大、技术较成熟的一种方式。下图是潮汐发电原理示意图。据</a:t>
            </a:r>
            <a:b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此完成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7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zh-CN" altLang="zh-CN" sz="2400" b="0" i="0" u="none" spc="15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 spc="150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pic>
        <p:nvPicPr>
          <p:cNvPr id="11141" name="yt_image_11141" title="H_93.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582688" y="4149854"/>
            <a:ext cx="4705290" cy="1182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143" name="yt_shape_11143"/>
          <p:cNvSpPr txBox="1"/>
          <p:nvPr/>
        </p:nvSpPr>
        <p:spPr>
          <a:xfrm>
            <a:off x="576000" y="2422785"/>
            <a:ext cx="7447552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7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利用潮汐发电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一天中发电次数为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11144" name="yt_table_11144" title="H_37.44"/>
          <p:cNvGraphicFramePr>
            <a:graphicFrameLocks noGrp="1"/>
          </p:cNvGraphicFramePr>
          <p:nvPr/>
        </p:nvGraphicFramePr>
        <p:xfrm>
          <a:off x="576056" y="2902088"/>
          <a:ext cx="8353376" cy="475488"/>
        </p:xfrm>
        <a:graphic>
          <a:graphicData uri="http://schemas.openxmlformats.org/drawingml/2006/table">
            <a:tbl>
              <a:tblPr/>
              <a:tblGrid>
                <a:gridCol w="2304723"/>
                <a:gridCol w="2289094"/>
                <a:gridCol w="2289094"/>
                <a:gridCol w="1470465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一次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两次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三次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四次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031251" y="2375979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yt_shape_11146"/>
          <p:cNvSpPr txBox="1"/>
          <p:nvPr/>
        </p:nvSpPr>
        <p:spPr>
          <a:xfrm>
            <a:off x="576000" y="3389049"/>
            <a:ext cx="7755328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下列地区中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潮汐能资源最丰富的是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8" name="yt_table_11147" title="H_74.88"/>
          <p:cNvGraphicFramePr>
            <a:graphicFrameLocks noGrp="1"/>
          </p:cNvGraphicFramePr>
          <p:nvPr/>
        </p:nvGraphicFramePr>
        <p:xfrm>
          <a:off x="576057" y="3868352"/>
          <a:ext cx="6408532" cy="950976"/>
        </p:xfrm>
        <a:graphic>
          <a:graphicData uri="http://schemas.openxmlformats.org/drawingml/2006/table">
            <a:tbl>
              <a:tblPr/>
              <a:tblGrid>
                <a:gridCol w="4614225"/>
                <a:gridCol w="1794307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杭州湾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渤海湾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北部湾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大亚湾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7336051" y="3342243"/>
            <a:ext cx="400748" cy="51798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A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9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9" name="yt_shape_11149"/>
          <p:cNvSpPr txBox="1"/>
          <p:nvPr/>
        </p:nvSpPr>
        <p:spPr>
          <a:xfrm>
            <a:off x="576128" y="1079817"/>
            <a:ext cx="10750991" cy="282917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7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读图可知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涨潮和落潮均可以发电一次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8_3c80f"/>
              </a:rPr>
              <a:t>一般一天中涨潮两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落潮两次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因此利用潮汐发电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一天可以发电次数为四次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符合题意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_⨹_1_c44d7"/>
              </a:rPr>
              <a:t>。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8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杭州湾为喇叭口形的海湾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加上河水顶托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盛行风助推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0401a"/>
              </a:rPr>
              <a:t>形成我国潮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位最高的涌潮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使得海水涨落幅度大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蕴藏的潮汐能资源最丰富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A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3_dab75"/>
              </a:rPr>
              <a:t>符合题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与杭州湾相比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渤海湾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北部湾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大亚湾等高潮位较低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7aa86"/>
              </a:rPr>
              <a:t>蕴藏的潮汐能相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对较少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排除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C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4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0" name="yt_shape_11150"/>
          <p:cNvSpPr txBox="1"/>
          <p:nvPr/>
        </p:nvSpPr>
        <p:spPr>
          <a:xfrm>
            <a:off x="576127" y="1080000"/>
            <a:ext cx="10750991" cy="1868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知识点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 海洋与人类活动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2025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泰州中学合格考模考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某年墨西哥湾发生漏油事件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4_61833"/>
              </a:rPr>
              <a:t>造成严重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的海洋污染。有关专家担心浮油可能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楷体" panose="02010609060101010101" pitchFamily="24" charset="-122"/>
                <a:ea typeface="楷体" panose="02010609060101010101" pitchFamily="24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侵入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楷体" panose="02010609060101010101" pitchFamily="24" charset="-122"/>
                <a:ea typeface="楷体" panose="02010609060101010101" pitchFamily="24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大西洋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0_02060"/>
              </a:rPr>
              <a:t>甚至漂向欧洲沿海。读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墨西哥湾海域示意图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回答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9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10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题。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</p:txBody>
      </p:sp>
      <p:pic>
        <p:nvPicPr>
          <p:cNvPr id="11152" name="yt_image_11152" title="H_224.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62752" y="2998869"/>
            <a:ext cx="4996570" cy="284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4" name="yt_shape_11154"/>
          <p:cNvSpPr txBox="1"/>
          <p:nvPr/>
        </p:nvSpPr>
        <p:spPr>
          <a:xfrm>
            <a:off x="576000" y="1080000"/>
            <a:ext cx="10156627" cy="908647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9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可能使浮油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侵入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大西洋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漂向欧洲沿海的洋流是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B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墨西哥湾暖流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阿拉斯加暖流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加利福尼亚寒流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北大西洋暖流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graphicFrame>
        <p:nvGraphicFramePr>
          <p:cNvPr id="11156" name="yt_table_11156" title="H_37.44"/>
          <p:cNvGraphicFramePr>
            <a:graphicFrameLocks noGrp="1"/>
          </p:cNvGraphicFramePr>
          <p:nvPr/>
        </p:nvGraphicFramePr>
        <p:xfrm>
          <a:off x="576056" y="2038606"/>
          <a:ext cx="7694143" cy="475488"/>
        </p:xfrm>
        <a:graphic>
          <a:graphicData uri="http://schemas.openxmlformats.org/drawingml/2006/table">
            <a:tbl>
              <a:tblPr/>
              <a:tblGrid>
                <a:gridCol w="2116535"/>
                <a:gridCol w="2102596"/>
                <a:gridCol w="2102596"/>
                <a:gridCol w="1372416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9545851" y="1033194"/>
            <a:ext cx="383285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B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5" name="yt_image_11152" title="H_224.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83292" y="3753109"/>
            <a:ext cx="3650429" cy="207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yt_shape_11158"/>
          <p:cNvSpPr txBox="1"/>
          <p:nvPr/>
        </p:nvSpPr>
        <p:spPr>
          <a:xfrm>
            <a:off x="576000" y="2566803"/>
            <a:ext cx="9848850" cy="908647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10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石油污染对墨西哥湾沿岸产生的影响有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en-US" altLang="zh-CN" sz="2400" b="0" i="0" u="none">
                <a:solidFill>
                  <a:srgbClr val="FF0000">
                    <a:alpha val="0"/>
                  </a:srgbClr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D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引发风暴潮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旅游业遭受打击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降水增多　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破坏海洋生态系统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graphicFrame>
        <p:nvGraphicFramePr>
          <p:cNvPr id="7" name="yt_table_11160" title="H_37.44"/>
          <p:cNvGraphicFramePr>
            <a:graphicFrameLocks noGrp="1"/>
          </p:cNvGraphicFramePr>
          <p:nvPr/>
        </p:nvGraphicFramePr>
        <p:xfrm>
          <a:off x="576056" y="3525409"/>
          <a:ext cx="7694143" cy="475488"/>
        </p:xfrm>
        <a:graphic>
          <a:graphicData uri="http://schemas.openxmlformats.org/drawingml/2006/table">
            <a:tbl>
              <a:tblPr/>
              <a:tblGrid>
                <a:gridCol w="2116535"/>
                <a:gridCol w="2102596"/>
                <a:gridCol w="2102596"/>
                <a:gridCol w="1372416"/>
              </a:tblGrid>
              <a:tr h="370840"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①③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①④</a:t>
                      </a:r>
                      <a:endParaRPr lang="en-US" altLang="zh-CN" sz="2400" b="0" i="0" u="non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C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②③</a:t>
                      </a:r>
                      <a:endParaRPr lang="en-US" altLang="zh-CN" sz="2400" b="0" i="0" u="non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48310" indent="-448310"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.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②④</a:t>
                      </a:r>
                      <a:endParaRPr lang="en-US" altLang="zh-CN" sz="2400" b="0" i="0" u="non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9522" cmpd="sng">
                      <a:noFill/>
                    </a:lnL>
                    <a:lnR w="9522" cmpd="sng">
                      <a:noFill/>
                    </a:lnR>
                    <a:lnT w="9522" cmpd="sng">
                      <a:noFill/>
                    </a:lnT>
                    <a:lnB w="9522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7869451" y="2519997"/>
            <a:ext cx="400748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D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8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" name="yt_shape_11162"/>
          <p:cNvSpPr txBox="1"/>
          <p:nvPr/>
        </p:nvSpPr>
        <p:spPr>
          <a:xfrm>
            <a:off x="576127" y="1079817"/>
            <a:ext cx="10750991" cy="233256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9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阿拉斯加暖流和加利福尼亚寒流都位于北美洲西海岸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2_9e176"/>
              </a:rPr>
              <a:t>位于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太平洋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可能使浮油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侵入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大西洋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1cd0d"/>
              </a:rPr>
              <a:t>漂向欧洲沿海的洋流是墨西哥湾暖流和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北大西洋暖流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第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10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石油污染使墨西哥湾沿岸水质变坏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9a15b"/>
              </a:rPr>
              <a:t>海洋生态系统遭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到破坏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海洋旅游业遭受打击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风暴潮是由台风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飓风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引发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6_c70c7"/>
              </a:rPr>
              <a:t>和海洋污染无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关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降水量多少和海洋污染无关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 dirty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3" name="yt_shape_11163"/>
          <p:cNvSpPr txBox="1"/>
          <p:nvPr/>
        </p:nvSpPr>
        <p:spPr>
          <a:xfrm>
            <a:off x="576127" y="1080000"/>
            <a:ext cx="10750991" cy="47332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  <a:sym typeface=",isEnd"/>
              </a:rPr>
              <a:t>二、 综合题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  <a:sym typeface=",isEnd"/>
            </a:endParaRPr>
          </a:p>
          <a:p>
            <a:pPr eaLnBrk="1" latinLnBrk="0" hangingPunct="0">
              <a:lnSpc>
                <a:spcPct val="130000"/>
              </a:lnSpc>
            </a:pP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11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.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2024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届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Times New Roman" panose="02020603050405020304" pitchFamily="24"/>
              </a:rPr>
              <a:t>·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扬州合格考模考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阅读图文材料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回答下列问题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材料一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南美洲亚马孙河流域地形平坦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河口形态呈喇叭状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7_a5d37,isEnd"/>
              </a:rPr>
              <a:t>涌潮强烈。南美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洲东南部海域受洋流等因素影响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成为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阿</a:t>
            </a:r>
            <a:endParaRPr lang="en-US" altLang="zh-CN" sz="2400" b="0" i="0" u="none" dirty="0" smtClean="0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根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廷滑柔鱼的重要产卵区和索饵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_0241c,isEnd"/>
              </a:rPr>
              <a:t>获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取饵料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,isEnd"/>
              </a:rPr>
              <a:t>区。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  <a:sym typeface=",isEnd"/>
            </a:endParaRPr>
          </a:p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材料二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下面左图为南美洲大陆及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周边</a:t>
            </a:r>
            <a:endParaRPr lang="en-US" altLang="zh-CN" sz="2400" b="0" i="0" u="none" dirty="0" smtClean="0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</a:endParaRPr>
          </a:p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海域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  <a:t>简图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2_8e8d3,isEnd"/>
              </a:rPr>
              <a:t>右图为亚马孙河河口海水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_⨹_12_8e8d3,isEnd"/>
              </a:rPr>
              <a:t>表</a:t>
            </a:r>
            <a:b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</a:rPr>
            </a:b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,isEnd"/>
              </a:rPr>
              <a:t>层盐度分布图</a:t>
            </a: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Times New Roman" panose="02020603050405020304" pitchFamily="24"/>
                <a:ea typeface="楷体" panose="02010609060101010101" pitchFamily="24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Times New Roman" panose="02020603050405020304" pitchFamily="24"/>
              <a:ea typeface="楷体" panose="02010609060101010101" pitchFamily="24" charset="-122"/>
              <a:sym typeface=",isEnd"/>
            </a:endParaRPr>
          </a:p>
        </p:txBody>
      </p:sp>
      <p:pic>
        <p:nvPicPr>
          <p:cNvPr id="7" name="yt_image_11169" title="H_264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202985" y="2474531"/>
            <a:ext cx="5030736" cy="335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t_shape_11163"/>
          <p:cNvSpPr txBox="1"/>
          <p:nvPr/>
        </p:nvSpPr>
        <p:spPr>
          <a:xfrm>
            <a:off x="576127" y="1080000"/>
            <a:ext cx="10750991" cy="473321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 dirty="0" smtClean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描述亚马孙河河口海水表层盐度的分布特点为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</a:t>
            </a:r>
            <a:r>
              <a:rPr sz="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br>
              <a:rPr lang="zh-CN" altLang="zh-CN" sz="2400" b="0" i="0" u="sng" dirty="0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4961,H:37.44"/>
              </a:rPr>
            </a:b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并分析其成因为</a:t>
            </a:r>
            <a:r>
              <a:rPr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                                                              </a:t>
            </a:r>
            <a:r>
              <a:rPr sz="8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br>
              <a:rPr lang="zh-CN" altLang="zh-CN" sz="2400" b="0" i="0" u="sng" dirty="0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5039,H:37.44"/>
              </a:rPr>
            </a:br>
            <a:r>
              <a:rPr sz="21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7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 dirty="0">
                <a:latin typeface="Times New Roman" panose="02020603050405020304" pitchFamily="24"/>
              </a:rPr>
              <a:t>⁠</a:t>
            </a:r>
            <a:r>
              <a:rPr lang="zh-CN" altLang="zh-CN" sz="2400" b="0" i="0" u="none" dirty="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 dirty="0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07779" y="935799"/>
            <a:ext cx="2389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7_c8f48"/>
              </a:rPr>
              <a:t>自河口向外海盐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6116" y="1411286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度递增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48516" y="1411286"/>
            <a:ext cx="66570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亚马孙河径流量大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，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2_b48e3"/>
              </a:rPr>
              <a:t>对河口附近的海水稀释作用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86116" y="1886774"/>
            <a:ext cx="7896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更大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7" name="yt_image_11169" title="H_264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202985" y="2042477"/>
            <a:ext cx="5030736" cy="335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yt_shape_11168"/>
          <p:cNvSpPr txBox="1"/>
          <p:nvPr/>
        </p:nvSpPr>
        <p:spPr>
          <a:xfrm>
            <a:off x="576128" y="2523321"/>
            <a:ext cx="5684255" cy="1868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11a8d"/>
              </a:rPr>
              <a:t>亚马孙河河口海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7_61497"/>
              </a:rPr>
              <a:t>水表层盐度的分布特点根据图中数据进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行归纳即可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1_94955"/>
              </a:rPr>
              <a:t>形成原因从淡水对盐度影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响的角度分析回答</a:t>
            </a:r>
            <a:r>
              <a:rPr lang="zh-CN" altLang="zh-CN" sz="2400" b="0" i="0" u="none" dirty="0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 dirty="0">
              <a:solidFill>
                <a:srgbClr val="FF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5" grpId="0" build="allAtOnce"/>
      <p:bldP spid="6" grpId="0" build="allAtOnce"/>
      <p:bldP spid="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03" y="10800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814" y="1239061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一维过关</a:t>
            </a:r>
            <a:r>
              <a:rPr lang="en-US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——</a:t>
            </a: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过考点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062" name="yt_shape_11062"/>
          <p:cNvSpPr txBox="1"/>
          <p:nvPr/>
        </p:nvSpPr>
        <p:spPr>
          <a:xfrm>
            <a:off x="576000" y="1968168"/>
            <a:ext cx="323966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一、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海水的性质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graphicFrame>
        <p:nvGraphicFramePr>
          <p:cNvPr id="11063" name="yt_table_11063" title="H_216"/>
          <p:cNvGraphicFramePr>
            <a:graphicFrameLocks noGrp="1"/>
          </p:cNvGraphicFramePr>
          <p:nvPr/>
        </p:nvGraphicFramePr>
        <p:xfrm>
          <a:off x="576000" y="2599835"/>
          <a:ext cx="10370073" cy="27828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61"/>
                <a:gridCol w="1721384"/>
                <a:gridCol w="1457940"/>
                <a:gridCol w="6726188"/>
              </a:tblGrid>
              <a:tr h="467999">
                <a:tc rowSpan="4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水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温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,isEnd,isEnd"/>
                        </a:rPr>
                        <a:t>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5_590ea,isEnd"/>
                        </a:rPr>
                        <a:t>热量收入与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支出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gridSpan="2"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海水最主要的热源是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8_9f68e_⨹_8_c7793,isEnd,isEnd"/>
                        </a:rPr>
                        <a:t>最主要的热量损失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是</a:t>
                      </a:r>
                      <a:r>
                        <a:rPr sz="2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endParaRPr sz="100" spc="-100">
                        <a:latin typeface="Times New Roman" panose="02020603050405020304" pitchFamily="24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cPr/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rowSpan="3"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,isEnd"/>
                        </a:rPr>
                        <a:t>分布规律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同一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纬度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水温高些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高纬度水温低些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同一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季节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水温高些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冬季水温低些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566420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同一海区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暖流流经水温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</a:t>
                      </a:r>
                      <a:r>
                        <a:rPr sz="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寒流流经水温低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807230" y="2676168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太阳辐射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68830" y="3151656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海水蒸发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12445" y="3718583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低纬度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31495" y="4275987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夏季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60295" y="4852439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高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6" grpId="0" build="allAtOnce"/>
      <p:bldP spid="7" grpId="0" build="allAtOnce"/>
      <p:bldP spid="8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1" name="yt_shape_11171"/>
          <p:cNvSpPr txBox="1"/>
          <p:nvPr/>
        </p:nvSpPr>
        <p:spPr>
          <a:xfrm>
            <a:off x="576127" y="1080000"/>
            <a:ext cx="10370075" cy="13722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亚马孙河河口由于受到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  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和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    </a:t>
            </a:r>
            <a:r>
              <a:rPr sz="16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br>
              <a:rPr lang="zh-CN" altLang="zh-CN" sz="2400" b="0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5039,H:37.44"/>
              </a:rPr>
            </a:b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的引潮力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形成壮观的涌潮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目前人类利用潮汐能的重要方式是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</a:t>
            </a:r>
            <a:r>
              <a:rPr sz="8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br>
              <a:rPr lang="zh-CN" altLang="zh-CN" sz="2400" b="0" i="0" u="sng">
                <a:solidFill>
                  <a:srgbClr val="FF0000">
                    <a:alpha val="0"/>
                  </a:srgbClr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sym typeface="W:6.005039,H:37.44"/>
              </a:rPr>
            </a:b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</a:t>
            </a:r>
            <a:r>
              <a:rPr sz="1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100" spc="-100">
                <a:latin typeface="Times New Roman" panose="02020603050405020304" pitchFamily="24"/>
              </a:rPr>
              <a:t>⁠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3" name="yt_shape_11172"/>
          <p:cNvSpPr txBox="1"/>
          <p:nvPr/>
        </p:nvSpPr>
        <p:spPr>
          <a:xfrm>
            <a:off x="576128" y="2503087"/>
            <a:ext cx="5684255" cy="18689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f0b38"/>
              </a:rPr>
              <a:t>涌潮是在天体引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潮力作用下形成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而引潮力与月球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_cf6a4"/>
              </a:rPr>
              <a:t>太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阳对地球的引力有关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6adba"/>
              </a:rPr>
              <a:t>目前潮汐的利用</a:t>
            </a:r>
            <a:b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 dirty="0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方式主要是发电</a:t>
            </a:r>
            <a:r>
              <a:rPr lang="zh-CN" altLang="zh-CN" sz="2400" b="0" i="0" u="none" dirty="0" smtClean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 dirty="0">
              <a:solidFill>
                <a:srgbClr val="FF0000"/>
              </a:solidFill>
              <a:effectLst/>
              <a:latin typeface="Times New Roman" panose="02020603050405020304" pitchFamily="24"/>
              <a:ea typeface="宋体" panose="02010600030101010101" pitchFamily="2" charset="-122"/>
            </a:endParaRPr>
          </a:p>
        </p:txBody>
      </p:sp>
      <p:pic>
        <p:nvPicPr>
          <p:cNvPr id="11173" name="yt_image_11173" title="H_264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915339" y="2503087"/>
            <a:ext cx="5030736" cy="335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6337641" y="1007794"/>
            <a:ext cx="2313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月球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或太阳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85640" y="1007794"/>
            <a:ext cx="1475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太阳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_2671a"/>
              </a:rPr>
              <a:t>或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86116" y="1483282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月球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544515" y="1483282"/>
            <a:ext cx="561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1_dc984"/>
              </a:rPr>
              <a:t>发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6116" y="1958770"/>
            <a:ext cx="4848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电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5" name="yt_shape_11175"/>
          <p:cNvSpPr txBox="1"/>
          <p:nvPr/>
        </p:nvSpPr>
        <p:spPr>
          <a:xfrm>
            <a:off x="576127" y="1080000"/>
            <a:ext cx="10370075" cy="13722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滑柔稚鱼游向索饵区是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填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顺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或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逆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5_adc30,isEnd"/>
              </a:rPr>
              <a:t>巴西暖流游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与福克兰寒流相比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巴西暖流海水密度更</a:t>
            </a:r>
            <a:r>
              <a:rPr sz="2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</a:t>
            </a:r>
            <a:r>
              <a:rPr sz="4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10_a4e6d,isEnd"/>
              </a:rPr>
              <a:t>这两支洋流交汇将海底</a:t>
            </a:r>
            <a:b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营养物质带至表层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为鱼类提供丰富的</a:t>
            </a:r>
            <a:r>
              <a:rPr sz="21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sz="20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                 </a:t>
            </a:r>
            <a:r>
              <a:rPr sz="300" u="sng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</a:rPr>
              <a:t>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形成滑柔鱼渔场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sym typeface=",isEnd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sym typeface=",isEnd"/>
            </a:endParaRPr>
          </a:p>
        </p:txBody>
      </p:sp>
      <p:sp>
        <p:nvSpPr>
          <p:cNvPr id="4" name="yt_shape_11176"/>
          <p:cNvSpPr txBox="1"/>
          <p:nvPr/>
        </p:nvSpPr>
        <p:spPr>
          <a:xfrm>
            <a:off x="576127" y="2503087"/>
            <a:ext cx="5684255" cy="89216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【解析】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 第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题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  <a:sym typeface="_⨹_7_92adb"/>
              </a:rPr>
              <a:t>结合洋流及其对</a:t>
            </a:r>
            <a:b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</a:b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地理环境的影响分析回答即可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177" name="yt_image_11177" title="H_264.4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915339" y="2503087"/>
            <a:ext cx="5030736" cy="335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5659779" y="1007794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顺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86915" y="1483282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972516" y="1958770"/>
            <a:ext cx="789686" cy="501663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>
              <a:lnSpc>
                <a:spcPct val="130000"/>
              </a:lnSpc>
            </a:pP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饵料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2" grpId="0" build="allAtOnce"/>
      <p:bldP spid="3" grpId="0" build="allAtOnce"/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65" name="yt_table_11065" title="H_208.8"/>
          <p:cNvGraphicFramePr>
            <a:graphicFrameLocks noGrp="1"/>
          </p:cNvGraphicFramePr>
          <p:nvPr/>
        </p:nvGraphicFramePr>
        <p:xfrm>
          <a:off x="576000" y="1080000"/>
          <a:ext cx="10370073" cy="26913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61"/>
                <a:gridCol w="1721384"/>
                <a:gridCol w="8184128"/>
              </a:tblGrid>
              <a:tr h="467999">
                <a:tc rowSpan="3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c87b1_⨹_1_571a9_⨹_1_d727e,isEnd,isEnd,isEnd"/>
                        </a:rPr>
                        <a:t>海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114a6_⨹_1_2d7c2_⨹_1_f668d,isEnd,isEnd,isEnd"/>
                        </a:rPr>
                        <a:t>水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78890_⨹_1_b0a2f_⨹_1_6b5be,isEnd,isEnd,isEnd"/>
                        </a:rPr>
                        <a:t>的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643cd_⨹_1_5b791_⨹_1_e826f,isEnd,isEnd,isEnd"/>
                        </a:rPr>
                        <a:t>盐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,isEnd"/>
                        </a:rPr>
                        <a:t>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含义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溶解于海水中的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的比值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4_000eb_⨹_4_e78dd,isEnd,isEnd"/>
                        </a:rPr>
                        <a:t>世界海洋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的平均盐度值约为</a:t>
                      </a:r>
                      <a:r>
                        <a:rPr sz="2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endParaRPr sz="100" spc="-100">
                        <a:latin typeface="Times New Roman" panose="02020603050405020304" pitchFamily="24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分布规律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赤道附近盐度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副热带海区盐度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3_f7a0b_⨹_3_5e80d,isEnd,isEnd"/>
                        </a:rPr>
                        <a:t>高纬度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"/>
                        </a:rPr>
                        <a:t>海区盐度偏低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影响因素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降水量和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洋流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"/>
                        </a:rPr>
                        <a:t>有无淡水注入等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197630" y="1156333"/>
            <a:ext cx="29232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盐类物质与海水质量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02430" y="1631821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en-US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35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‰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83305" y="2189224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稍低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40906" y="2189224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较高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83230" y="3241165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蒸发量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7" name="yt_shape_11067"/>
          <p:cNvSpPr txBox="1"/>
          <p:nvPr/>
        </p:nvSpPr>
        <p:spPr>
          <a:xfrm>
            <a:off x="576000" y="651530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</a:p>
        </p:txBody>
      </p:sp>
      <p:graphicFrame>
        <p:nvGraphicFramePr>
          <p:cNvPr id="11068" name="yt_table_11068" title="H_201.6"/>
          <p:cNvGraphicFramePr>
            <a:graphicFrameLocks noGrp="1"/>
          </p:cNvGraphicFramePr>
          <p:nvPr/>
        </p:nvGraphicFramePr>
        <p:xfrm>
          <a:off x="576000" y="1177334"/>
          <a:ext cx="10370073" cy="25999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61"/>
                <a:gridCol w="1721384"/>
                <a:gridCol w="8184128"/>
              </a:tblGrid>
              <a:tr h="467999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9d261_⨹_1_6bab7,isEnd,isEnd"/>
                        </a:rPr>
                        <a:t>海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d319d_⨹_1_350c9,isEnd,isEnd"/>
                        </a:rPr>
                        <a:t>水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d0f7c_⨹_1_30aea,isEnd,isEnd"/>
                        </a:rPr>
                        <a:t>的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d71fb_⨹_1_e4159,isEnd,isEnd"/>
                        </a:rPr>
                        <a:t>密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"/>
                        </a:rPr>
                        <a:t>度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含义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指单位体积海水的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与海水的温度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盐度和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</a:t>
                      </a:r>
                      <a:r>
                        <a:rPr sz="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br>
                        <a:rPr lang="zh-CN" altLang="zh-CN" sz="2400" b="0" i="0" u="sng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  <a:ea typeface="宋体" panose="02010600030101010101" pitchFamily="2" charset="-122"/>
                          <a:sym typeface="W:6.005039,H:37.44"/>
                        </a:rPr>
                      </a:b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都有关系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分布特点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大洋表层主要取决于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     </a:t>
                      </a:r>
                      <a:r>
                        <a:rPr sz="8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的变化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6_b93fa,isEnd"/>
                        </a:rPr>
                        <a:t>垂直方向存在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着明显的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不同纬度海水密度垂向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br>
                        <a:rPr lang="zh-CN" altLang="zh-CN" sz="2400" b="0" i="0" u="sng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  <a:ea typeface="宋体" panose="02010600030101010101" pitchFamily="2" charset="-122"/>
                          <a:sym typeface="W:6.005039,H:37.44"/>
                        </a:rPr>
                      </a:br>
                      <a:r>
                        <a:rPr sz="2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</a:t>
                      </a:r>
                      <a:r>
                        <a:rPr sz="8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endParaRPr sz="100" spc="-100">
                        <a:latin typeface="Times New Roman" panose="02020603050405020304" pitchFamily="24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5502430" y="1244142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质量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74431" y="1244142"/>
            <a:ext cx="865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2_b1e72"/>
              </a:rPr>
              <a:t>深度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59230" y="1719630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压力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07230" y="2296083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温度和盐度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83230" y="2771571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密度跃层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64831" y="2771571"/>
            <a:ext cx="11706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3_74995"/>
              </a:rPr>
              <a:t>差异很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59230" y="3247059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大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0" name="yt_shape_11070"/>
          <p:cNvSpPr txBox="1"/>
          <p:nvPr/>
        </p:nvSpPr>
        <p:spPr>
          <a:xfrm>
            <a:off x="576000" y="1080000"/>
            <a:ext cx="323966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二、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海水的运动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graphicFrame>
        <p:nvGraphicFramePr>
          <p:cNvPr id="11071" name="yt_table_11071" title="H_283.68"/>
          <p:cNvGraphicFramePr>
            <a:graphicFrameLocks noGrp="1"/>
          </p:cNvGraphicFramePr>
          <p:nvPr/>
        </p:nvGraphicFramePr>
        <p:xfrm>
          <a:off x="576000" y="1711667"/>
          <a:ext cx="10370073" cy="217627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4561"/>
                <a:gridCol w="1264044"/>
                <a:gridCol w="8641468"/>
              </a:tblGrid>
              <a:tr h="467999">
                <a:tc rowSpan="3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b3cd1_⨹_1_d2ea3_⨹_1_78d30,isEnd,isEnd,isEnd"/>
                        </a:rPr>
                        <a:t>海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,isEnd"/>
                        </a:rPr>
                        <a:t>浪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cc957,isEnd"/>
                        </a:rPr>
                        <a:t>风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浪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由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形成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越大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浪高越高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能量越大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1311a,isEnd"/>
                        </a:rPr>
                        <a:t>海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啸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海底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火山爆发或水下滑坡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8_68796,isEnd"/>
                        </a:rPr>
                        <a:t>可能会引起海水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8_68796,isEnd"/>
                        </a:rPr>
                        <a:t>的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波动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甚至形成巨浪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c7cb3,isEnd"/>
                        </a:rPr>
                        <a:t>风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ba6df,isEnd"/>
                        </a:rPr>
                        <a:t>暴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潮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在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等作用下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近海岸地区海面水位急剧上升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974911" y="1778686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风力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08511" y="1778686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风速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68713" y="2375979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地震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77289" y="2375979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坍塌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55099" y="3384105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强风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73" name="yt_table_11073" title="H_328.32"/>
          <p:cNvGraphicFramePr>
            <a:graphicFrameLocks noGrp="1"/>
          </p:cNvGraphicFramePr>
          <p:nvPr/>
        </p:nvGraphicFramePr>
        <p:xfrm>
          <a:off x="576000" y="1080000"/>
          <a:ext cx="10370073" cy="44317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64497"/>
                <a:gridCol w="864108"/>
                <a:gridCol w="8641468"/>
              </a:tblGrid>
              <a:tr h="467999">
                <a:tc rowSpan="3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cc30d_⨹_1_cdf43_⨹_1_29007,isEnd,isEnd,isEnd"/>
                        </a:rPr>
                        <a:t>潮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,isEnd"/>
                        </a:rPr>
                        <a:t>汐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7fb11,isEnd"/>
                        </a:rPr>
                        <a:t>概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念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海水的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涨落现象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e666b,isEnd"/>
                        </a:rPr>
                        <a:t>成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因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月球和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引力作用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8f1fd,isEnd"/>
                        </a:rPr>
                        <a:t>规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律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白天的海水涨落称为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</a:t>
                      </a:r>
                      <a:r>
                        <a:rPr sz="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夜晚的海水涨落称为</a:t>
                      </a:r>
                      <a:r>
                        <a:rPr sz="26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</a:t>
                      </a:r>
                      <a:r>
                        <a:rPr sz="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endParaRPr sz="100" spc="-100" dirty="0">
                        <a:latin typeface="Times New Roman" panose="02020603050405020304" pitchFamily="24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71d0d,isEnd"/>
                        </a:rPr>
                        <a:t>洋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流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9b06c,isEnd"/>
                        </a:rPr>
                        <a:t>概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念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海洋中具有相对稳定的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     </a:t>
                      </a:r>
                      <a:r>
                        <a:rPr sz="8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的大规模海水运动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99">
                <a:tc row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a780c_⨹_1_0a285,isEnd,isEnd"/>
                        </a:rPr>
                        <a:t>洋</a:t>
                      </a:r>
                      <a:b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,isEnd"/>
                        </a:rPr>
                        <a:t>流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3bb11,isEnd"/>
                        </a:rPr>
                        <a:t>分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类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从水温高的海区流向水温低的海区叫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反之叫</a:t>
                      </a:r>
                      <a:r>
                        <a:rPr sz="26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</a:t>
                      </a:r>
                      <a:r>
                        <a:rPr sz="1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endParaRPr sz="100" spc="-100" dirty="0">
                        <a:latin typeface="Times New Roman" panose="02020603050405020304" pitchFamily="24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999">
                <a:tc vMerge="1"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ef62c,isEnd"/>
                        </a:rPr>
                        <a:t>影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响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洋流对流经海区的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海洋生物分布和</a:t>
                      </a:r>
                      <a:r>
                        <a:rPr sz="24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 dirty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 dirty="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_⨹_1_abd4a,isEnd"/>
                        </a:rPr>
                        <a:t>、</a:t>
                      </a:r>
                      <a:r>
                        <a:rPr lang="zh-CN" altLang="zh-CN" sz="2400" b="0" i="0" u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航海</a:t>
                      </a:r>
                      <a:r>
                        <a:rPr lang="zh-CN" altLang="zh-CN" sz="2400" b="0" i="0" u="non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等都有影响</a:t>
                      </a:r>
                      <a:endParaRPr lang="zh-CN" altLang="zh-CN" sz="2400" b="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456749" y="1162227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周期性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00767" y="1655889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太阳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28983" y="2231961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潮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61487" y="2231961"/>
            <a:ext cx="484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汐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41149" y="2826823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流速和流向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33995" y="3401347"/>
            <a:ext cx="7896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暖流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02907" y="3967149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寒流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　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065077" y="4547884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沿岸气候</a:t>
            </a:r>
            <a:r>
              <a:rPr kumimoji="0" lang="zh-CN" altLang="zh-CN" sz="24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　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65588" y="4975275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渔业生产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8" grpId="0" build="allAtOnce"/>
      <p:bldP spid="9" grpId="0" build="allAtOnce"/>
      <p:bldP spid="10" grpId="0" build="allAtOnce"/>
      <p:bldP spid="1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7" name="yt_shape_11077"/>
          <p:cNvSpPr txBox="1"/>
          <p:nvPr/>
        </p:nvSpPr>
        <p:spPr>
          <a:xfrm>
            <a:off x="576000" y="1080000"/>
            <a:ext cx="3855223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三、 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K3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黑体" panose="02010609060101010101" pitchFamily="49" charset="-122"/>
              </a:rPr>
              <a:t>海洋与人类活动</a:t>
            </a:r>
            <a:endParaRPr lang="zh-CN" altLang="zh-CN" sz="2400" b="0" i="0" u="none">
              <a:solidFill>
                <a:srgbClr val="000000"/>
              </a:solidFill>
              <a:effectLst/>
              <a:latin typeface="Times New Roman" panose="02020603050405020304" pitchFamily="24"/>
              <a:ea typeface="黑体" panose="02010609060101010101" pitchFamily="49" charset="-122"/>
            </a:endParaRPr>
          </a:p>
        </p:txBody>
      </p:sp>
      <p:graphicFrame>
        <p:nvGraphicFramePr>
          <p:cNvPr id="11078" name="yt_table_11078" title="H_201.6"/>
          <p:cNvGraphicFramePr>
            <a:graphicFrameLocks noGrp="1"/>
          </p:cNvGraphicFramePr>
          <p:nvPr/>
        </p:nvGraphicFramePr>
        <p:xfrm>
          <a:off x="576000" y="1711667"/>
          <a:ext cx="10370074" cy="25603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62745"/>
                <a:gridCol w="8507329"/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5_4fbdb,isEnd"/>
                        </a:rPr>
                        <a:t>海洋为人类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提供资源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海洋生物资源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海洋矿产资源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如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可燃冰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sym typeface="_⨹_1_6b6a3,isEnd"/>
                        </a:rPr>
                        <a:t>、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滨海砂矿等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；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海洋空间资源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如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</a:t>
                      </a:r>
                      <a:r>
                        <a:rPr sz="12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海上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</a:t>
                      </a:r>
                      <a:r>
                        <a:rPr sz="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br>
                        <a:rPr lang="zh-CN" altLang="zh-CN" sz="2400" b="0" i="0" u="sng">
                          <a:solidFill>
                            <a:srgbClr val="FF0000">
                              <a:alpha val="0"/>
                            </a:srgbClr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  <a:ea typeface="宋体" panose="02010600030101010101" pitchFamily="2" charset="-122"/>
                          <a:sym typeface="W:6.005039,H:37.44"/>
                        </a:rPr>
                      </a:b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等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  <a:tr h="467999"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5_67254,isEnd"/>
                        </a:rPr>
                        <a:t>人类活动对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海洋的影响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人类活动对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</a:t>
                      </a:r>
                      <a:r>
                        <a:rPr sz="16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  <a:t>的影响尤为突出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。</a:t>
                      </a:r>
                      <a:r>
                        <a:rPr sz="2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20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                                    </a:t>
                      </a:r>
                      <a:r>
                        <a:rPr sz="40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24"/>
                        </a:rPr>
                        <a:t> </a:t>
                      </a:r>
                      <a:r>
                        <a:rPr sz="100" spc="-100">
                          <a:latin typeface="Times New Roman" panose="02020603050405020304" pitchFamily="24"/>
                        </a:rPr>
                        <a:t>⁠</a:t>
                      </a: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_⨹_1_1f4f9,isEnd"/>
                        </a:rPr>
                        <a:t>是</a:t>
                      </a:r>
                      <a:b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</a:rPr>
                      </a:br>
                      <a:r>
                        <a:rPr lang="zh-CN" altLang="zh-CN" sz="24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4"/>
                          <a:ea typeface="宋体" panose="02010600030101010101" pitchFamily="2" charset="-122"/>
                          <a:sym typeface=",isEnd"/>
                        </a:rPr>
                        <a:t>困扰人类发展的重大问题</a:t>
                      </a:r>
                      <a:endParaRPr lang="zh-CN" altLang="zh-CN" sz="2400" b="0" i="0" u="none">
                        <a:solidFill>
                          <a:srgbClr val="000000"/>
                        </a:solidFill>
                        <a:effectLst/>
                        <a:latin typeface="Times New Roman" panose="02020603050405020304" pitchFamily="24"/>
                        <a:ea typeface="宋体" panose="02010600030101010101" pitchFamily="2" charset="-122"/>
                        <a:sym typeface=",isEnd"/>
                      </a:endParaRP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617630" y="1788000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油气资源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312830" y="2263488"/>
            <a:ext cx="13992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运输空间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6030" y="2263488"/>
            <a:ext cx="865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  <a:sym typeface="_⨹_2_ef060"/>
              </a:rPr>
              <a:t>生产</a:t>
            </a:r>
            <a:b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</a:b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36030" y="2738976"/>
            <a:ext cx="17040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生活空间</a:t>
            </a:r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　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55305" y="3305904"/>
            <a:ext cx="1094487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海岸带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217705" y="3305904"/>
            <a:ext cx="2008886" cy="56910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r>
              <a:rPr kumimoji="0" lang="zh-CN" altLang="zh-CN" sz="2400" b="0" i="0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Times New Roman" panose="02020603050405020304" pitchFamily="24"/>
                <a:ea typeface="宋体" panose="02010600030101010101" pitchFamily="2" charset="-122"/>
                <a:cs typeface="+mn-cs"/>
              </a:rPr>
              <a:t>海洋环境问题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 build="allAtOnce"/>
      <p:bldP spid="4" grpId="0" build="allAtOnce"/>
      <p:bldP spid="5" grpId="0" build="allAtOnce"/>
      <p:bldP spid="6" grpId="0" build="allAtOnce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403" y="1080000"/>
            <a:ext cx="4340225" cy="83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82814" y="1239061"/>
            <a:ext cx="3312718" cy="3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5214" tIns="57607" rIns="115214" bIns="57607">
            <a:spAutoFit/>
          </a:bodyPr>
          <a:lstStyle/>
          <a:p>
            <a:pPr algn="ctr" fontAlgn="base">
              <a:lnSpc>
                <a:spcPct val="100000"/>
              </a:lnSpc>
            </a:pPr>
            <a:r>
              <a:rPr lang="zh-CN" sz="26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微软雅黑" panose="020B0503020204020204" charset="-122"/>
                <a:cs typeface="Times New Roman" panose="02020603050405020304" pitchFamily="18" charset="0"/>
              </a:rPr>
              <a:t>二维过关——过易错</a:t>
            </a:r>
            <a:endParaRPr lang="zh-CN" sz="1200">
              <a:solidFill>
                <a:srgbClr val="0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1082" name="yt_shape_11082"/>
          <p:cNvSpPr txBox="1"/>
          <p:nvPr/>
        </p:nvSpPr>
        <p:spPr>
          <a:xfrm>
            <a:off x="576000" y="1968168"/>
            <a:ext cx="7232749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易错提醒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1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海水的热量收入主要来自地球内部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3" name="yt_shape_11083"/>
          <p:cNvSpPr txBox="1"/>
          <p:nvPr/>
        </p:nvSpPr>
        <p:spPr>
          <a:xfrm>
            <a:off x="576000" y="2447471"/>
            <a:ext cx="4924425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海水的热量收入主要来自太阳辐射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4" name="yt_shape_11084"/>
          <p:cNvSpPr txBox="1"/>
          <p:nvPr/>
        </p:nvSpPr>
        <p:spPr>
          <a:xfrm>
            <a:off x="576000" y="2859507"/>
            <a:ext cx="6309420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易错提醒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2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海水盐度从赤道向两极减小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5" name="yt_shape_11085"/>
          <p:cNvSpPr txBox="1"/>
          <p:nvPr/>
        </p:nvSpPr>
        <p:spPr>
          <a:xfrm>
            <a:off x="576000" y="3338810"/>
            <a:ext cx="7386638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海水盐度从两个副热带海区向两侧的低纬和高纬减小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6" name="yt_shape_11086"/>
          <p:cNvSpPr txBox="1"/>
          <p:nvPr/>
        </p:nvSpPr>
        <p:spPr>
          <a:xfrm>
            <a:off x="576000" y="3750846"/>
            <a:ext cx="6309420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易错提醒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3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潮汐的动力主要是大气运动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7" name="yt_shape_11087"/>
          <p:cNvSpPr txBox="1"/>
          <p:nvPr/>
        </p:nvSpPr>
        <p:spPr>
          <a:xfrm>
            <a:off x="576000" y="4230149"/>
            <a:ext cx="4616648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潮汐的动力主要是天体的引潮力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8" name="yt_shape_11088"/>
          <p:cNvSpPr txBox="1"/>
          <p:nvPr/>
        </p:nvSpPr>
        <p:spPr>
          <a:xfrm>
            <a:off x="576000" y="4642185"/>
            <a:ext cx="6001643" cy="428515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indent="609600"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易错提醒</a:t>
            </a:r>
            <a:r>
              <a:rPr lang="en-US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4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　暖流的水温一定高于寒流</a:t>
            </a:r>
            <a:r>
              <a:rPr lang="zh-CN" altLang="zh-CN" sz="24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00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089" name="yt_shape_11089"/>
          <p:cNvSpPr txBox="1"/>
          <p:nvPr/>
        </p:nvSpPr>
        <p:spPr>
          <a:xfrm>
            <a:off x="576000" y="5121488"/>
            <a:ext cx="4001095" cy="412036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400" b="0" i="0" u="none">
                <a:solidFill>
                  <a:srgbClr val="FF0000"/>
                </a:solidFill>
                <a:effectLst/>
                <a:latin typeface="Times New Roman" panose="02020603050405020304" pitchFamily="24"/>
                <a:ea typeface="宋体" panose="02010600030101010101" pitchFamily="2" charset="-122"/>
              </a:rPr>
              <a:t>暖流的水温不一定高于寒流</a:t>
            </a:r>
            <a:r>
              <a:rPr lang="zh-CN" altLang="zh-CN" sz="2400" b="0" i="0" u="none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zh-CN" sz="2400" b="0" i="0" u="none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83" grpId="0" build="allAtOnce"/>
      <p:bldP spid="11085" grpId="0" build="allAtOnce"/>
      <p:bldP spid="11087" grpId="0" build="allAtOnce"/>
      <p:bldP spid="11089" grpId="0" build="allAtOnce"/>
    </p:bldLst>
  </p:timing>
</p:sld>
</file>

<file path=ppt/tags/tag1.xml><?xml version="1.0" encoding="utf-8"?>
<p:tagLst xmlns:p="http://schemas.openxmlformats.org/presentationml/2006/main">
  <p:tag name="COMMONDATA" val="eyJoZGlkIjoiM2Q0YjJkMTg4OGJjODhiMTNlNWU1OWVhYjQ3N2VjMDYifQ=="/>
  <p:tag name="commondata" val="eyJoZGlkIjoiNDc5ZWM2MTE4YTgxNWQ0MDRkYzIzY2RkYmQ3MTI2OGMifQ=="/>
</p:tagLst>
</file>

<file path=ppt/theme/theme1.xml><?xml version="1.0" encoding="utf-8"?>
<a:theme xmlns:a="http://schemas.openxmlformats.org/drawingml/2006/main" name="1">
  <a:themeElements>
    <a:clrScheme name="自定义设计方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设计方案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自定义设计方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定义设计方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定义设计方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5659</Words>
  <Application>WPS 演示</Application>
  <PresentationFormat>自定义</PresentationFormat>
  <Paragraphs>479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148" baseType="lpstr">
      <vt:lpstr>Arial</vt:lpstr>
      <vt:lpstr>宋体</vt:lpstr>
      <vt:lpstr>Wingdings</vt:lpstr>
      <vt:lpstr>华文行楷</vt:lpstr>
      <vt:lpstr>Times New Roman</vt:lpstr>
      <vt:lpstr>方正楷体_GBK</vt:lpstr>
      <vt:lpstr>微软雅黑</vt:lpstr>
      <vt:lpstr>黑体</vt:lpstr>
      <vt:lpstr>Times New Roman</vt:lpstr>
      <vt:lpstr>,isEnd,isEnd,isEnd,isEnd</vt:lpstr>
      <vt:lpstr>Segoe Print</vt:lpstr>
      <vt:lpstr>_⨹_5_590ea,isEnd</vt:lpstr>
      <vt:lpstr>,isEnd</vt:lpstr>
      <vt:lpstr>_⨹_8_9f68e_⨹_8_c7793,isEnd,isEnd</vt:lpstr>
      <vt:lpstr>,isEnd,isEnd,isEnd</vt:lpstr>
      <vt:lpstr>_⨹_1_c87b1_⨹_1_571a9_⨹_1_d727e,isEnd,isEnd,isEnd</vt:lpstr>
      <vt:lpstr>_⨹_1_114a6_⨹_1_2d7c2_⨹_1_f668d,isEnd,isEnd,isEnd</vt:lpstr>
      <vt:lpstr>_⨹_1_78890_⨹_1_b0a2f_⨹_1_6b5be,isEnd,isEnd,isEnd</vt:lpstr>
      <vt:lpstr>_⨹_1_643cd_⨹_1_5b791_⨹_1_e826f,isEnd,isEnd,isEnd</vt:lpstr>
      <vt:lpstr>_⨹_4_000eb_⨹_4_e78dd,isEnd,isEnd</vt:lpstr>
      <vt:lpstr>_⨹_3_f7a0b_⨹_3_5e80d,isEnd,isEnd</vt:lpstr>
      <vt:lpstr>,isEnd,isEnd</vt:lpstr>
      <vt:lpstr>_⨹_1_9d261_⨹_1_6bab7,isEnd,isEnd</vt:lpstr>
      <vt:lpstr>_⨹_1_d319d_⨹_1_350c9,isEnd,isEnd</vt:lpstr>
      <vt:lpstr>_⨹_1_d0f7c_⨹_1_30aea,isEnd,isEnd</vt:lpstr>
      <vt:lpstr>_⨹_1_d71fb_⨹_1_e4159,isEnd,isEnd</vt:lpstr>
      <vt:lpstr>W:6.005039,H:37.44</vt:lpstr>
      <vt:lpstr>_⨹_6_b93fa,isEnd</vt:lpstr>
      <vt:lpstr>_⨹_2_b1e72</vt:lpstr>
      <vt:lpstr>_⨹_3_74995</vt:lpstr>
      <vt:lpstr>_⨹_1_b3cd1_⨹_1_d2ea3_⨹_1_78d30,isEnd,isEnd,isEnd</vt:lpstr>
      <vt:lpstr>_⨹_1_cc957,isEnd</vt:lpstr>
      <vt:lpstr>_⨹_1_1311a,isEnd</vt:lpstr>
      <vt:lpstr>_⨹_8_68796,isEnd</vt:lpstr>
      <vt:lpstr>_⨹_1_c7cb3,isEnd</vt:lpstr>
      <vt:lpstr>_⨹_1_ba6df,isEnd</vt:lpstr>
      <vt:lpstr>_⨹_1_cc30d_⨹_1_cdf43_⨹_1_29007,isEnd,isEnd,isEnd</vt:lpstr>
      <vt:lpstr>_⨹_1_7fb11,isEnd</vt:lpstr>
      <vt:lpstr>_⨹_1_e666b,isEnd</vt:lpstr>
      <vt:lpstr>_⨹_1_8f1fd,isEnd</vt:lpstr>
      <vt:lpstr>_⨹_1_71d0d,isEnd</vt:lpstr>
      <vt:lpstr>_⨹_1_9b06c,isEnd</vt:lpstr>
      <vt:lpstr>_⨹_1_a780c_⨹_1_0a285,isEnd,isEnd</vt:lpstr>
      <vt:lpstr>_⨹_1_3bb11,isEnd</vt:lpstr>
      <vt:lpstr>_⨹_1_ef62c,isEnd</vt:lpstr>
      <vt:lpstr>_⨹_1_abd4a,isEnd</vt:lpstr>
      <vt:lpstr>_⨹_5_4fbdb,isEnd</vt:lpstr>
      <vt:lpstr>_⨹_1_6b6a3,isEnd</vt:lpstr>
      <vt:lpstr>_⨹_5_67254,isEnd</vt:lpstr>
      <vt:lpstr>_⨹_1_1f4f9,isEnd</vt:lpstr>
      <vt:lpstr>_⨹_2_ef060</vt:lpstr>
      <vt:lpstr>Arial Unicode MS</vt:lpstr>
      <vt:lpstr>Calibri</vt:lpstr>
      <vt:lpstr>楷体</vt:lpstr>
      <vt:lpstr>_⨹_18_05f7e</vt:lpstr>
      <vt:lpstr>_⨹_17_81fc9</vt:lpstr>
      <vt:lpstr>_⨹_4_96078</vt:lpstr>
      <vt:lpstr>_⨹_5_83df7</vt:lpstr>
      <vt:lpstr>_⨹_1_44f52</vt:lpstr>
      <vt:lpstr>_⨹_7_208db</vt:lpstr>
      <vt:lpstr>_⨹_5_ebfd2</vt:lpstr>
      <vt:lpstr>_⨹_7_ac557</vt:lpstr>
      <vt:lpstr>_⨹_8_92195</vt:lpstr>
      <vt:lpstr>_⨹_1_2e70f</vt:lpstr>
      <vt:lpstr>_⨹_1_5c1ad</vt:lpstr>
      <vt:lpstr>_⨹_19_a266b</vt:lpstr>
      <vt:lpstr>_⨹_5_ede04</vt:lpstr>
      <vt:lpstr>_⨹_6_f39cd</vt:lpstr>
      <vt:lpstr>_⨹_1_e91c8</vt:lpstr>
      <vt:lpstr>_⨹_1_49ece</vt:lpstr>
      <vt:lpstr>_⨹_5_f2b39</vt:lpstr>
      <vt:lpstr>_⨹_1_eb57b</vt:lpstr>
      <vt:lpstr>_⨹_1_9e63b</vt:lpstr>
      <vt:lpstr>_⨹_10_9ee58</vt:lpstr>
      <vt:lpstr>_⨹_4_eb56a</vt:lpstr>
      <vt:lpstr>_⨹_3_3efcd</vt:lpstr>
      <vt:lpstr>_⨹_34_87c00</vt:lpstr>
      <vt:lpstr>_⨹_17_9186e</vt:lpstr>
      <vt:lpstr>_⨹_15_f271c</vt:lpstr>
      <vt:lpstr>_⨹_4_3b406</vt:lpstr>
      <vt:lpstr>_⨹_4_29652</vt:lpstr>
      <vt:lpstr>_⨹_5_b07b4</vt:lpstr>
      <vt:lpstr>_⨹_2_1ed05</vt:lpstr>
      <vt:lpstr>_⨹_1_985a5</vt:lpstr>
      <vt:lpstr>_⨹_1_a8674</vt:lpstr>
      <vt:lpstr>_⨹_1_c33f7</vt:lpstr>
      <vt:lpstr>_⨹_10_78274</vt:lpstr>
      <vt:lpstr>_⨹_32_8f5d0</vt:lpstr>
      <vt:lpstr>_⨹_8_3c80f</vt:lpstr>
      <vt:lpstr>_⨹_1_c44d7</vt:lpstr>
      <vt:lpstr>_⨹_5_0401a</vt:lpstr>
      <vt:lpstr>_⨹_3_dab75</vt:lpstr>
      <vt:lpstr>_⨹_7_7aa86</vt:lpstr>
      <vt:lpstr>_⨹_4_61833</vt:lpstr>
      <vt:lpstr>_⨹_10_02060</vt:lpstr>
      <vt:lpstr>_⨹_2_9e176</vt:lpstr>
      <vt:lpstr>_⨹_17_1cd0d</vt:lpstr>
      <vt:lpstr>_⨹_7_9a15b</vt:lpstr>
      <vt:lpstr>_⨹_6_c70c7</vt:lpstr>
      <vt:lpstr>_⨹_7_a5d37,isEnd</vt:lpstr>
      <vt:lpstr>_⨹_1_0241c,isEnd</vt:lpstr>
      <vt:lpstr>_⨹_12_8e8d3,isEnd</vt:lpstr>
      <vt:lpstr>W:6.004961,H:37.44</vt:lpstr>
      <vt:lpstr>_⨹_7_c8f48</vt:lpstr>
      <vt:lpstr>_⨹_12_b48e3</vt:lpstr>
      <vt:lpstr>_⨹_7_11a8d</vt:lpstr>
      <vt:lpstr>_⨹_17_61497</vt:lpstr>
      <vt:lpstr>_⨹_11_94955</vt:lpstr>
      <vt:lpstr>_⨹_7_f0b38</vt:lpstr>
      <vt:lpstr>_⨹_1_cf6a4</vt:lpstr>
      <vt:lpstr>_⨹_7_6adba</vt:lpstr>
      <vt:lpstr>_⨹_1_2671a</vt:lpstr>
      <vt:lpstr>_⨹_1_dc984</vt:lpstr>
      <vt:lpstr>_⨹_5_adc30,isEnd</vt:lpstr>
      <vt:lpstr>_⨹_10_a4e6d,isEnd</vt:lpstr>
      <vt:lpstr>_⨹_7_92adb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书链出品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书链出品</dc:title>
  <dc:creator>书链出品</dc:creator>
  <cp:lastModifiedBy>30302</cp:lastModifiedBy>
  <cp:revision>14</cp:revision>
  <dcterms:created xsi:type="dcterms:W3CDTF">2024-08-12T14:43:00Z</dcterms:created>
  <dcterms:modified xsi:type="dcterms:W3CDTF">2024-08-14T07:59:39Z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5A7D31655BF4437C99ECAE9FF30B2A5C_13</vt:lpwstr>
  </property>
  <property fmtid="{D5CDD505-2E9C-101B-9397-08002B2CF9AE}" pid="3" name="KSOProductBuildVer">
    <vt:lpwstr>2052-12.1.0.17827</vt:lpwstr>
  </property>
</Properties>
</file>