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3"/>
  </p:notesMasterIdLst>
  <p:sldIdLst>
    <p:sldId id="256" r:id="rId3"/>
    <p:sldId id="833" r:id="rId4"/>
    <p:sldId id="514" r:id="rId5"/>
    <p:sldId id="515" r:id="rId6"/>
    <p:sldId id="560" r:id="rId7"/>
    <p:sldId id="499" r:id="rId8"/>
    <p:sldId id="834" r:id="rId9"/>
    <p:sldId id="835" r:id="rId10"/>
    <p:sldId id="837" r:id="rId11"/>
    <p:sldId id="838" r:id="rId12"/>
    <p:sldId id="839" r:id="rId13"/>
    <p:sldId id="818" r:id="rId14"/>
    <p:sldId id="822" r:id="rId15"/>
    <p:sldId id="823" r:id="rId16"/>
    <p:sldId id="824" r:id="rId17"/>
    <p:sldId id="825" r:id="rId18"/>
    <p:sldId id="826" r:id="rId19"/>
    <p:sldId id="821" r:id="rId20"/>
    <p:sldId id="827" r:id="rId21"/>
    <p:sldId id="828"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942"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6FC031-DFFB-4501-9F09-078F2DF18394}" type="datetimeFigureOut">
              <a:rPr lang="zh-CN" altLang="en-US" smtClean="0"/>
              <a:pPr/>
              <a:t>2024/11/27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943C47-FC01-4043-9C90-74EC00E3A0E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20</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BFB576F-6279-4A8F-9D3F-01D50A9E14DB}"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pPr marL="0" marR="0" lvl="0" indent="0" algn="r" defTabSz="914400" rtl="0" eaLnBrk="1" fontAlgn="auto" latinLnBrk="0" hangingPunct="1">
                <a:lnSpc>
                  <a:spcPct val="100000"/>
                </a:lnSpc>
                <a:spcBef>
                  <a:spcPts val="0"/>
                </a:spcBef>
                <a:spcAft>
                  <a:spcPts val="0"/>
                </a:spcAft>
                <a:buClrTx/>
                <a:buSzTx/>
                <a:buFontTx/>
                <a:buNone/>
                <a:defRPr/>
              </a:pPr>
              <a:t>6</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943C47-FC01-4043-9C90-74EC00E3A0EC}"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BFB576F-6279-4A8F-9D3F-01D50A9E14DB}" type="slidenum">
              <a:rPr lang="zh-CN" altLang="en-US" smtClean="0">
                <a:solidFill>
                  <a:prstClr val="black"/>
                </a:solidFill>
              </a:rPr>
              <a:pPr/>
              <a:t>9</a:t>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Master" Target="../slideMasters/slideMaster2.xml"/><Relationship Id="rId4" Type="http://schemas.openxmlformats.org/officeDocument/2006/relationships/tags" Target="../tags/tag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Master" Target="../slideMasters/slideMaster2.xml"/><Relationship Id="rId4" Type="http://schemas.openxmlformats.org/officeDocument/2006/relationships/tags" Target="../tags/tag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金榜苑：归纳总结">
    <p:spTree>
      <p:nvGrpSpPr>
        <p:cNvPr id="1" name=""/>
        <p:cNvGrpSpPr/>
        <p:nvPr/>
      </p:nvGrpSpPr>
      <p:grpSpPr>
        <a:xfrm>
          <a:off x="0" y="0"/>
          <a:ext cx="0" cy="0"/>
          <a:chOff x="0" y="0"/>
          <a:chExt cx="0" cy="0"/>
        </a:xfrm>
      </p:grpSpPr>
      <p:sp>
        <p:nvSpPr>
          <p:cNvPr id="2" name="矩形 1"/>
          <p:cNvSpPr/>
          <p:nvPr userDrawn="1"/>
        </p:nvSpPr>
        <p:spPr>
          <a:xfrm>
            <a:off x="1814872" y="505247"/>
            <a:ext cx="1472816" cy="460244"/>
          </a:xfrm>
          <a:prstGeom prst="rect">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p>
        </p:txBody>
      </p:sp>
      <p:sp>
        <p:nvSpPr>
          <p:cNvPr id="3" name="矩形 2"/>
          <p:cNvSpPr/>
          <p:nvPr userDrawn="1"/>
        </p:nvSpPr>
        <p:spPr>
          <a:xfrm>
            <a:off x="1" y="505247"/>
            <a:ext cx="1815509" cy="460244"/>
          </a:xfrm>
          <a:prstGeom prst="rect">
            <a:avLst/>
          </a:prstGeom>
          <a:solidFill>
            <a:srgbClr val="1F497D"/>
          </a:solidFill>
          <a:ln w="12700" cap="flat" cmpd="sng" algn="ctr">
            <a:noFill/>
            <a:prstDash val="solid"/>
            <a:miter lim="800000"/>
          </a:ln>
          <a:effectLst/>
        </p:spPr>
        <p:txBody>
          <a:bodyPr rtlCol="0" anchor="ctr"/>
          <a:lstStyle/>
          <a:p>
            <a:pPr marR="0" lvl="0" indent="0" algn="ctr" fontAlgn="auto">
              <a:lnSpc>
                <a:spcPct val="100000"/>
              </a:lnSpc>
              <a:spcBef>
                <a:spcPts val="0"/>
              </a:spcBef>
              <a:spcAft>
                <a:spcPts val="0"/>
              </a:spcAft>
              <a:buClrTx/>
              <a:buSzTx/>
              <a:buFontTx/>
              <a:buNone/>
            </a:pPr>
            <a:endParaRPr kumimoji="1" lang="zh-CN" altLang="en-US" sz="1800" b="0" i="0" u="none" strike="noStrike" kern="0" cap="none" spc="0" normalizeH="0" baseline="0">
              <a:ln>
                <a:noFill/>
              </a:ln>
              <a:solidFill>
                <a:prstClr val="white"/>
              </a:solidFill>
              <a:effectLst/>
              <a:uLnTx/>
              <a:uFillTx/>
              <a:latin typeface="Arial" panose="020B0604020202020204"/>
              <a:ea typeface="微软雅黑" panose="020B0503020204020204" charset="-122"/>
            </a:endParaRPr>
          </a:p>
        </p:txBody>
      </p:sp>
      <p:sp>
        <p:nvSpPr>
          <p:cNvPr id="4" name="TextBox 51"/>
          <p:cNvSpPr txBox="1"/>
          <p:nvPr userDrawn="1"/>
        </p:nvSpPr>
        <p:spPr>
          <a:xfrm>
            <a:off x="1814872" y="548114"/>
            <a:ext cx="1728192" cy="400110"/>
          </a:xfrm>
          <a:prstGeom prst="rect">
            <a:avLst/>
          </a:prstGeom>
          <a:noFill/>
        </p:spPr>
        <p:txBody>
          <a:bodyPr wrap="square" rtlCol="0">
            <a:spAutoFit/>
          </a:bodyPr>
          <a:lstStyle/>
          <a:p>
            <a:r>
              <a:rPr lang="zh-CN" altLang="en-US" sz="2000" dirty="0">
                <a:solidFill>
                  <a:schemeClr val="bg1">
                    <a:lumMod val="50000"/>
                  </a:schemeClr>
                </a:solidFill>
              </a:rPr>
              <a:t>易学易记点</a:t>
            </a:r>
          </a:p>
        </p:txBody>
      </p:sp>
      <p:sp>
        <p:nvSpPr>
          <p:cNvPr id="5" name="文本框 32"/>
          <p:cNvSpPr txBox="1"/>
          <p:nvPr userDrawn="1"/>
        </p:nvSpPr>
        <p:spPr>
          <a:xfrm>
            <a:off x="407369" y="385614"/>
            <a:ext cx="1231469" cy="707886"/>
          </a:xfrm>
          <a:prstGeom prst="rect">
            <a:avLst/>
          </a:prstGeom>
          <a:noFill/>
        </p:spPr>
        <p:txBody>
          <a:bodyPr wrap="square" rtlCol="0">
            <a:spAutoFit/>
          </a:bodyPr>
          <a:lstStyle>
            <a:defPPr>
              <a:defRPr lang="zh-CN"/>
            </a:defPPr>
            <a:lvl1pPr>
              <a:defRPr sz="2800">
                <a:solidFill>
                  <a:schemeClr val="bg1"/>
                </a:solidFill>
                <a:latin typeface="时尚中黑简体" panose="01010104010101010101" pitchFamily="2" charset="-122"/>
                <a:ea typeface="时尚中黑简体" panose="01010104010101010101" pitchFamily="2" charset="-122"/>
              </a:defRPr>
            </a:lvl1pPr>
          </a:lstStyle>
          <a:p>
            <a:pPr algn="just"/>
            <a:r>
              <a:rPr lang="zh-CN" altLang="en-US" sz="4000" b="1" dirty="0">
                <a:latin typeface="微软雅黑" panose="020B0503020204020204" charset="-122"/>
                <a:ea typeface="微软雅黑" panose="020B0503020204020204" charset="-122"/>
              </a:rPr>
              <a:t>速记</a:t>
            </a:r>
            <a:endParaRPr lang="en-US" altLang="zh-CN" sz="4000" b="1" dirty="0">
              <a:latin typeface="微软雅黑" panose="020B0503020204020204" charset="-122"/>
              <a:ea typeface="微软雅黑" panose="020B0503020204020204" charset="-122"/>
            </a:endParaRPr>
          </a:p>
        </p:txBody>
      </p:sp>
      <p:sp>
        <p:nvSpPr>
          <p:cNvPr id="8" name="矩形 7"/>
          <p:cNvSpPr/>
          <p:nvPr userDrawn="1"/>
        </p:nvSpPr>
        <p:spPr>
          <a:xfrm>
            <a:off x="0" y="1484783"/>
            <a:ext cx="12189600" cy="5373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userDrawn="1"/>
        </p:nvSpPr>
        <p:spPr>
          <a:xfrm>
            <a:off x="0" y="2349450"/>
            <a:ext cx="1776549" cy="4508550"/>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金榜苑：归纳总结">
    <p:spTree>
      <p:nvGrpSpPr>
        <p:cNvPr id="1" name=""/>
        <p:cNvGrpSpPr/>
        <p:nvPr/>
      </p:nvGrpSpPr>
      <p:grpSpPr>
        <a:xfrm>
          <a:off x="0" y="0"/>
          <a:ext cx="0" cy="0"/>
          <a:chOff x="0" y="0"/>
          <a:chExt cx="0" cy="0"/>
        </a:xfrm>
      </p:grpSpPr>
      <p:sp>
        <p:nvSpPr>
          <p:cNvPr id="8" name="矩形 7"/>
          <p:cNvSpPr/>
          <p:nvPr userDrawn="1"/>
        </p:nvSpPr>
        <p:spPr>
          <a:xfrm>
            <a:off x="0" y="1484783"/>
            <a:ext cx="12189600" cy="5373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矩形 9"/>
          <p:cNvSpPr/>
          <p:nvPr userDrawn="1"/>
        </p:nvSpPr>
        <p:spPr>
          <a:xfrm>
            <a:off x="1814872" y="505247"/>
            <a:ext cx="1472816" cy="460244"/>
          </a:xfrm>
          <a:prstGeom prst="rect">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p>
        </p:txBody>
      </p:sp>
      <p:sp>
        <p:nvSpPr>
          <p:cNvPr id="11" name="矩形 10"/>
          <p:cNvSpPr/>
          <p:nvPr userDrawn="1"/>
        </p:nvSpPr>
        <p:spPr>
          <a:xfrm>
            <a:off x="1" y="505247"/>
            <a:ext cx="1815509" cy="460244"/>
          </a:xfrm>
          <a:prstGeom prst="rect">
            <a:avLst/>
          </a:prstGeom>
          <a:solidFill>
            <a:schemeClr val="tx1"/>
          </a:solidFill>
          <a:ln w="12700" cap="flat" cmpd="sng" algn="ctr">
            <a:solidFill>
              <a:schemeClr val="tx1"/>
            </a:solidFill>
            <a:prstDash val="solid"/>
            <a:miter lim="800000"/>
          </a:ln>
          <a:effectLst/>
        </p:spPr>
        <p:txBody>
          <a:bodyPr rtlCol="0" anchor="ctr"/>
          <a:lstStyle/>
          <a:p>
            <a:pPr algn="ctr"/>
            <a:endParaRPr kumimoji="1" lang="zh-CN" altLang="en-US" kern="0">
              <a:solidFill>
                <a:prstClr val="white"/>
              </a:solidFill>
              <a:latin typeface="Arial" panose="020B0604020202020204"/>
              <a:ea typeface="微软雅黑" panose="020B0503020204020204" charset="-122"/>
            </a:endParaRPr>
          </a:p>
        </p:txBody>
      </p:sp>
      <p:sp>
        <p:nvSpPr>
          <p:cNvPr id="12" name="TextBox 51"/>
          <p:cNvSpPr txBox="1"/>
          <p:nvPr userDrawn="1"/>
        </p:nvSpPr>
        <p:spPr>
          <a:xfrm>
            <a:off x="1814872" y="548114"/>
            <a:ext cx="1728192" cy="400110"/>
          </a:xfrm>
          <a:prstGeom prst="rect">
            <a:avLst/>
          </a:prstGeom>
          <a:noFill/>
        </p:spPr>
        <p:txBody>
          <a:bodyPr wrap="square" rtlCol="0">
            <a:spAutoFit/>
          </a:bodyPr>
          <a:lstStyle/>
          <a:p>
            <a:r>
              <a:rPr lang="zh-CN" altLang="en-US" sz="2000" dirty="0">
                <a:solidFill>
                  <a:schemeClr val="bg1">
                    <a:lumMod val="50000"/>
                  </a:schemeClr>
                </a:solidFill>
              </a:rPr>
              <a:t>知识链写作</a:t>
            </a:r>
          </a:p>
        </p:txBody>
      </p:sp>
      <p:sp>
        <p:nvSpPr>
          <p:cNvPr id="13" name="文本框 32"/>
          <p:cNvSpPr txBox="1"/>
          <p:nvPr userDrawn="1"/>
        </p:nvSpPr>
        <p:spPr>
          <a:xfrm>
            <a:off x="407369" y="385614"/>
            <a:ext cx="1231469" cy="707758"/>
          </a:xfrm>
          <a:prstGeom prst="rect">
            <a:avLst/>
          </a:prstGeom>
          <a:noFill/>
        </p:spPr>
        <p:txBody>
          <a:bodyPr wrap="square" rtlCol="0">
            <a:spAutoFit/>
          </a:bodyPr>
          <a:lstStyle>
            <a:defPPr>
              <a:defRPr lang="zh-CN"/>
            </a:defPPr>
            <a:lvl1pPr>
              <a:defRPr sz="2800">
                <a:solidFill>
                  <a:schemeClr val="bg1"/>
                </a:solidFill>
                <a:latin typeface="时尚中黑简体" panose="01010104010101010101" pitchFamily="2" charset="-122"/>
                <a:ea typeface="时尚中黑简体" panose="01010104010101010101" pitchFamily="2" charset="-122"/>
              </a:defRPr>
            </a:lvl1pPr>
          </a:lstStyle>
          <a:p>
            <a:pPr algn="just"/>
            <a:r>
              <a:rPr lang="zh-CN" altLang="en-US" sz="4000" b="1" dirty="0">
                <a:latin typeface="微软雅黑" panose="020B0503020204020204" charset="-122"/>
                <a:ea typeface="微软雅黑" panose="020B0503020204020204" charset="-122"/>
              </a:rPr>
              <a:t>巩固</a:t>
            </a:r>
            <a:endParaRPr lang="en-US" altLang="zh-CN" sz="4000" b="1" dirty="0">
              <a:latin typeface="微软雅黑" panose="020B0503020204020204" charset="-122"/>
              <a:ea typeface="微软雅黑" panose="020B0503020204020204"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金榜苑：归纳总结">
    <p:spTree>
      <p:nvGrpSpPr>
        <p:cNvPr id="1" name=""/>
        <p:cNvGrpSpPr/>
        <p:nvPr/>
      </p:nvGrpSpPr>
      <p:grpSpPr>
        <a:xfrm>
          <a:off x="0" y="0"/>
          <a:ext cx="0" cy="0"/>
          <a:chOff x="0" y="0"/>
          <a:chExt cx="0" cy="0"/>
        </a:xfrm>
      </p:grpSpPr>
      <p:sp>
        <p:nvSpPr>
          <p:cNvPr id="8" name="矩形 7"/>
          <p:cNvSpPr/>
          <p:nvPr userDrawn="1"/>
        </p:nvSpPr>
        <p:spPr>
          <a:xfrm>
            <a:off x="0" y="1484783"/>
            <a:ext cx="12189600" cy="5373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矩形 6"/>
          <p:cNvSpPr/>
          <p:nvPr userDrawn="1"/>
        </p:nvSpPr>
        <p:spPr>
          <a:xfrm>
            <a:off x="1814872" y="505247"/>
            <a:ext cx="1472816" cy="460244"/>
          </a:xfrm>
          <a:prstGeom prst="rect">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p>
        </p:txBody>
      </p:sp>
      <p:sp>
        <p:nvSpPr>
          <p:cNvPr id="9" name="矩形 8"/>
          <p:cNvSpPr/>
          <p:nvPr userDrawn="1"/>
        </p:nvSpPr>
        <p:spPr>
          <a:xfrm>
            <a:off x="1" y="505247"/>
            <a:ext cx="1815509" cy="460244"/>
          </a:xfrm>
          <a:prstGeom prst="rect">
            <a:avLst/>
          </a:prstGeom>
          <a:solidFill>
            <a:srgbClr val="187E8C"/>
          </a:solidFill>
          <a:ln w="12700" cap="flat" cmpd="sng" algn="ctr">
            <a:noFill/>
            <a:prstDash val="solid"/>
            <a:miter lim="800000"/>
          </a:ln>
          <a:effectLst/>
        </p:spPr>
        <p:txBody>
          <a:bodyPr rtlCol="0" anchor="ctr"/>
          <a:lstStyle/>
          <a:p>
            <a:pPr algn="ctr"/>
            <a:endParaRPr kumimoji="1" lang="zh-CN" altLang="en-US" kern="0">
              <a:solidFill>
                <a:prstClr val="white"/>
              </a:solidFill>
              <a:latin typeface="Arial" panose="020B0604020202020204"/>
              <a:ea typeface="微软雅黑" panose="020B0503020204020204" charset="-122"/>
            </a:endParaRPr>
          </a:p>
        </p:txBody>
      </p:sp>
      <p:sp>
        <p:nvSpPr>
          <p:cNvPr id="14" name="TextBox 51"/>
          <p:cNvSpPr txBox="1"/>
          <p:nvPr userDrawn="1"/>
        </p:nvSpPr>
        <p:spPr>
          <a:xfrm>
            <a:off x="1814872" y="548114"/>
            <a:ext cx="1728192" cy="400110"/>
          </a:xfrm>
          <a:prstGeom prst="rect">
            <a:avLst/>
          </a:prstGeom>
          <a:noFill/>
        </p:spPr>
        <p:txBody>
          <a:bodyPr wrap="square" rtlCol="0">
            <a:spAutoFit/>
          </a:bodyPr>
          <a:lstStyle/>
          <a:p>
            <a:r>
              <a:rPr lang="zh-CN" altLang="en-US" sz="2000">
                <a:solidFill>
                  <a:schemeClr val="bg1">
                    <a:lumMod val="50000"/>
                  </a:schemeClr>
                </a:solidFill>
              </a:rPr>
              <a:t>核心高频点</a:t>
            </a:r>
            <a:endParaRPr lang="zh-CN" altLang="en-US" sz="2000" dirty="0">
              <a:solidFill>
                <a:schemeClr val="bg1">
                  <a:lumMod val="50000"/>
                </a:schemeClr>
              </a:solidFill>
            </a:endParaRPr>
          </a:p>
        </p:txBody>
      </p:sp>
      <p:sp>
        <p:nvSpPr>
          <p:cNvPr id="15" name="文本框 32"/>
          <p:cNvSpPr txBox="1"/>
          <p:nvPr userDrawn="1"/>
        </p:nvSpPr>
        <p:spPr>
          <a:xfrm>
            <a:off x="407369" y="385614"/>
            <a:ext cx="1231469" cy="707758"/>
          </a:xfrm>
          <a:prstGeom prst="rect">
            <a:avLst/>
          </a:prstGeom>
          <a:noFill/>
        </p:spPr>
        <p:txBody>
          <a:bodyPr wrap="square" rtlCol="0">
            <a:spAutoFit/>
          </a:bodyPr>
          <a:lstStyle>
            <a:defPPr>
              <a:defRPr lang="zh-CN"/>
            </a:defPPr>
            <a:lvl1pPr>
              <a:defRPr sz="2800">
                <a:solidFill>
                  <a:schemeClr val="bg1"/>
                </a:solidFill>
                <a:latin typeface="时尚中黑简体" panose="01010104010101010101" pitchFamily="2" charset="-122"/>
                <a:ea typeface="时尚中黑简体" panose="01010104010101010101" pitchFamily="2" charset="-122"/>
              </a:defRPr>
            </a:lvl1pPr>
          </a:lstStyle>
          <a:p>
            <a:pPr algn="just"/>
            <a:r>
              <a:rPr lang="zh-CN" altLang="en-US" sz="4000" b="1" dirty="0">
                <a:latin typeface="微软雅黑" panose="020B0503020204020204" charset="-122"/>
                <a:ea typeface="微软雅黑" panose="020B0503020204020204" charset="-122"/>
              </a:rPr>
              <a:t>突破</a:t>
            </a:r>
            <a:endParaRPr lang="en-US" altLang="zh-CN" sz="4000" b="1" dirty="0">
              <a:latin typeface="微软雅黑" panose="020B0503020204020204" charset="-122"/>
              <a:ea typeface="微软雅黑" panose="020B0503020204020204"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金榜苑：归纳总结">
    <p:spTree>
      <p:nvGrpSpPr>
        <p:cNvPr id="1" name=""/>
        <p:cNvGrpSpPr/>
        <p:nvPr/>
      </p:nvGrpSpPr>
      <p:grpSpPr>
        <a:xfrm>
          <a:off x="0" y="0"/>
          <a:ext cx="0" cy="0"/>
          <a:chOff x="0" y="0"/>
          <a:chExt cx="0" cy="0"/>
        </a:xfrm>
      </p:grpSpPr>
      <p:sp>
        <p:nvSpPr>
          <p:cNvPr id="2" name="矩形 1"/>
          <p:cNvSpPr/>
          <p:nvPr userDrawn="1"/>
        </p:nvSpPr>
        <p:spPr>
          <a:xfrm>
            <a:off x="1814872" y="505247"/>
            <a:ext cx="1472816" cy="460244"/>
          </a:xfrm>
          <a:prstGeom prst="rect">
            <a:avLst/>
          </a:prstGeom>
          <a:noFill/>
          <a:ln w="63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p>
        </p:txBody>
      </p:sp>
      <p:sp>
        <p:nvSpPr>
          <p:cNvPr id="3" name="矩形 2"/>
          <p:cNvSpPr/>
          <p:nvPr userDrawn="1"/>
        </p:nvSpPr>
        <p:spPr>
          <a:xfrm>
            <a:off x="1" y="505247"/>
            <a:ext cx="1815509" cy="460244"/>
          </a:xfrm>
          <a:prstGeom prst="rect">
            <a:avLst/>
          </a:prstGeom>
          <a:solidFill>
            <a:schemeClr val="accent6">
              <a:lumMod val="75000"/>
            </a:schemeClr>
          </a:solidFill>
          <a:ln w="12700" cap="flat" cmpd="sng" algn="ctr">
            <a:noFill/>
            <a:prstDash val="solid"/>
            <a:miter lim="800000"/>
          </a:ln>
          <a:effectLst/>
        </p:spPr>
        <p:txBody>
          <a:bodyPr rtlCol="0" anchor="ctr"/>
          <a:lstStyle/>
          <a:p>
            <a:pPr marR="0" lvl="0" indent="0" algn="ctr" fontAlgn="auto">
              <a:lnSpc>
                <a:spcPct val="100000"/>
              </a:lnSpc>
              <a:spcBef>
                <a:spcPts val="0"/>
              </a:spcBef>
              <a:spcAft>
                <a:spcPts val="0"/>
              </a:spcAft>
              <a:buClrTx/>
              <a:buSzTx/>
              <a:buFontTx/>
              <a:buNone/>
            </a:pPr>
            <a:endParaRPr kumimoji="1" lang="zh-CN" altLang="en-US" sz="1800" b="0" i="0" u="none" strike="noStrike" kern="0" cap="none" spc="0" normalizeH="0" baseline="0">
              <a:ln>
                <a:noFill/>
              </a:ln>
              <a:solidFill>
                <a:prstClr val="white"/>
              </a:solidFill>
              <a:effectLst/>
              <a:uLnTx/>
              <a:uFillTx/>
              <a:latin typeface="Arial" panose="020B0604020202020204"/>
              <a:ea typeface="微软雅黑" panose="020B0503020204020204" charset="-122"/>
            </a:endParaRPr>
          </a:p>
        </p:txBody>
      </p:sp>
      <p:sp>
        <p:nvSpPr>
          <p:cNvPr id="4" name="TextBox 51"/>
          <p:cNvSpPr txBox="1"/>
          <p:nvPr userDrawn="1"/>
        </p:nvSpPr>
        <p:spPr>
          <a:xfrm>
            <a:off x="1814872" y="548114"/>
            <a:ext cx="1728192" cy="400110"/>
          </a:xfrm>
          <a:prstGeom prst="rect">
            <a:avLst/>
          </a:prstGeom>
          <a:noFill/>
        </p:spPr>
        <p:txBody>
          <a:bodyPr wrap="square" rtlCol="0">
            <a:spAutoFit/>
          </a:bodyPr>
          <a:lstStyle/>
          <a:p>
            <a:r>
              <a:rPr lang="zh-CN" altLang="en-US" sz="2000" dirty="0">
                <a:solidFill>
                  <a:schemeClr val="bg1">
                    <a:lumMod val="50000"/>
                  </a:schemeClr>
                </a:solidFill>
              </a:rPr>
              <a:t>基础巩固练</a:t>
            </a:r>
          </a:p>
        </p:txBody>
      </p:sp>
      <p:sp>
        <p:nvSpPr>
          <p:cNvPr id="5" name="文本框 32"/>
          <p:cNvSpPr txBox="1"/>
          <p:nvPr userDrawn="1"/>
        </p:nvSpPr>
        <p:spPr>
          <a:xfrm>
            <a:off x="407369" y="385614"/>
            <a:ext cx="1231469" cy="707886"/>
          </a:xfrm>
          <a:prstGeom prst="rect">
            <a:avLst/>
          </a:prstGeom>
          <a:noFill/>
        </p:spPr>
        <p:txBody>
          <a:bodyPr wrap="square" rtlCol="0">
            <a:spAutoFit/>
          </a:bodyPr>
          <a:lstStyle>
            <a:defPPr>
              <a:defRPr lang="zh-CN"/>
            </a:defPPr>
            <a:lvl1pPr>
              <a:defRPr sz="2800">
                <a:solidFill>
                  <a:schemeClr val="bg1"/>
                </a:solidFill>
                <a:latin typeface="时尚中黑简体" panose="01010104010101010101" pitchFamily="2" charset="-122"/>
                <a:ea typeface="时尚中黑简体" panose="01010104010101010101" pitchFamily="2" charset="-122"/>
              </a:defRPr>
            </a:lvl1pPr>
          </a:lstStyle>
          <a:p>
            <a:pPr algn="just"/>
            <a:r>
              <a:rPr lang="zh-CN" altLang="en-US" sz="4000" b="1">
                <a:latin typeface="微软雅黑" panose="020B0503020204020204" charset="-122"/>
                <a:ea typeface="微软雅黑" panose="020B0503020204020204" charset="-122"/>
              </a:rPr>
              <a:t>默写</a:t>
            </a:r>
            <a:endParaRPr lang="en-US" altLang="zh-CN" sz="4000" b="1" dirty="0">
              <a:latin typeface="微软雅黑" panose="020B0503020204020204" charset="-122"/>
              <a:ea typeface="微软雅黑" panose="020B0503020204020204" charset="-122"/>
            </a:endParaRPr>
          </a:p>
        </p:txBody>
      </p:sp>
      <p:sp>
        <p:nvSpPr>
          <p:cNvPr id="8" name="矩形 7"/>
          <p:cNvSpPr/>
          <p:nvPr userDrawn="1"/>
        </p:nvSpPr>
        <p:spPr>
          <a:xfrm>
            <a:off x="0" y="1484783"/>
            <a:ext cx="12189600" cy="5373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5" name="矩形 4"/>
          <p:cNvSpPr/>
          <p:nvPr userDrawn="1"/>
        </p:nvSpPr>
        <p:spPr>
          <a:xfrm>
            <a:off x="2137147" y="0"/>
            <a:ext cx="10054853" cy="1151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p>
        </p:txBody>
      </p:sp>
      <p:sp>
        <p:nvSpPr>
          <p:cNvPr id="3" name="矩形 2"/>
          <p:cNvSpPr/>
          <p:nvPr userDrawn="1"/>
        </p:nvSpPr>
        <p:spPr>
          <a:xfrm>
            <a:off x="0" y="1151005"/>
            <a:ext cx="12189600" cy="5706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矩形 3"/>
          <p:cNvSpPr/>
          <p:nvPr userDrawn="1"/>
        </p:nvSpPr>
        <p:spPr>
          <a:xfrm>
            <a:off x="0" y="0"/>
            <a:ext cx="2530929" cy="1151005"/>
          </a:xfrm>
          <a:prstGeom prst="rect">
            <a:avLst/>
          </a:prstGeom>
          <a:solidFill>
            <a:schemeClr val="tx1">
              <a:lumMod val="65000"/>
              <a:lumOff val="35000"/>
            </a:schemeClr>
          </a:solidFill>
          <a:ln>
            <a:solidFill>
              <a:schemeClr val="tx1">
                <a:lumMod val="65000"/>
                <a:lumOff val="3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6" name="矩形 5"/>
          <p:cNvSpPr/>
          <p:nvPr userDrawn="1"/>
        </p:nvSpPr>
        <p:spPr>
          <a:xfrm>
            <a:off x="0" y="0"/>
            <a:ext cx="374135" cy="1151005"/>
          </a:xfrm>
          <a:prstGeom prst="rect">
            <a:avLst/>
          </a:prstGeom>
          <a:solidFill>
            <a:srgbClr val="D2A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 name="矩形 2"/>
          <p:cNvSpPr/>
          <p:nvPr userDrawn="1"/>
        </p:nvSpPr>
        <p:spPr>
          <a:xfrm>
            <a:off x="0" y="-1"/>
            <a:ext cx="12189600"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金榜苑：归纳总结">
    <p:spTree>
      <p:nvGrpSpPr>
        <p:cNvPr id="1" name=""/>
        <p:cNvGrpSpPr/>
        <p:nvPr/>
      </p:nvGrpSpPr>
      <p:grpSpPr>
        <a:xfrm>
          <a:off x="0" y="0"/>
          <a:ext cx="0" cy="0"/>
          <a:chOff x="0" y="0"/>
          <a:chExt cx="0" cy="0"/>
        </a:xfrm>
      </p:grpSpPr>
      <p:sp>
        <p:nvSpPr>
          <p:cNvPr id="7" name="矩形 6"/>
          <p:cNvSpPr/>
          <p:nvPr userDrawn="1"/>
        </p:nvSpPr>
        <p:spPr>
          <a:xfrm>
            <a:off x="0" y="1484783"/>
            <a:ext cx="12189600" cy="5373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矩形 11"/>
          <p:cNvSpPr/>
          <p:nvPr userDrawn="1"/>
        </p:nvSpPr>
        <p:spPr>
          <a:xfrm>
            <a:off x="1814872" y="505247"/>
            <a:ext cx="1728192" cy="460244"/>
          </a:xfrm>
          <a:prstGeom prst="rect">
            <a:avLst/>
          </a:prstGeom>
          <a:noFill/>
          <a:ln w="635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1"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endParaRPr>
          </a:p>
        </p:txBody>
      </p:sp>
      <p:sp>
        <p:nvSpPr>
          <p:cNvPr id="13" name="矩形 12"/>
          <p:cNvSpPr/>
          <p:nvPr userDrawn="1"/>
        </p:nvSpPr>
        <p:spPr>
          <a:xfrm>
            <a:off x="0" y="505247"/>
            <a:ext cx="1815509" cy="460244"/>
          </a:xfrm>
          <a:prstGeom prst="rect">
            <a:avLst/>
          </a:prstGeom>
          <a:solidFill>
            <a:schemeClr val="tx1"/>
          </a:solid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1"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endParaRPr>
          </a:p>
        </p:txBody>
      </p:sp>
      <p:sp>
        <p:nvSpPr>
          <p:cNvPr id="15" name="文本框 32"/>
          <p:cNvSpPr txBox="1"/>
          <p:nvPr userDrawn="1"/>
        </p:nvSpPr>
        <p:spPr>
          <a:xfrm>
            <a:off x="407368" y="385614"/>
            <a:ext cx="1231469" cy="707886"/>
          </a:xfrm>
          <a:prstGeom prst="rect">
            <a:avLst/>
          </a:prstGeom>
          <a:noFill/>
        </p:spPr>
        <p:txBody>
          <a:bodyPr wrap="square" rtlCol="0">
            <a:spAutoFit/>
          </a:bodyPr>
          <a:lstStyle>
            <a:defPPr>
              <a:defRPr lang="zh-CN"/>
            </a:defPPr>
            <a:lvl1pPr>
              <a:defRPr sz="2800">
                <a:solidFill>
                  <a:schemeClr val="bg1"/>
                </a:solidFill>
                <a:latin typeface="时尚中黑简体" panose="01010104010101010101" pitchFamily="2" charset="-122"/>
                <a:ea typeface="时尚中黑简体" panose="01010104010101010101" pitchFamily="2" charset="-122"/>
              </a:defRPr>
            </a:lvl1pPr>
          </a:lstStyle>
          <a:p>
            <a:pPr algn="just"/>
            <a:r>
              <a:rPr lang="zh-CN" altLang="en-US" sz="4000" b="1" dirty="0">
                <a:solidFill>
                  <a:prstClr val="white"/>
                </a:solidFill>
                <a:latin typeface="微软雅黑" panose="020B0503020204020204" charset="-122"/>
                <a:ea typeface="微软雅黑" panose="020B0503020204020204" charset="-122"/>
              </a:rPr>
              <a:t>巩固</a:t>
            </a:r>
          </a:p>
        </p:txBody>
      </p:sp>
      <p:sp>
        <p:nvSpPr>
          <p:cNvPr id="8" name="TextBox 51"/>
          <p:cNvSpPr txBox="1"/>
          <p:nvPr userDrawn="1"/>
        </p:nvSpPr>
        <p:spPr>
          <a:xfrm>
            <a:off x="1814872" y="548114"/>
            <a:ext cx="1728192" cy="400110"/>
          </a:xfrm>
          <a:prstGeom prst="rect">
            <a:avLst/>
          </a:prstGeom>
          <a:noFill/>
        </p:spPr>
        <p:txBody>
          <a:bodyPr wrap="square" rtlCol="0">
            <a:spAutoFit/>
          </a:bodyPr>
          <a:lstStyle/>
          <a:p>
            <a:r>
              <a:rPr kumimoji="0" lang="zh-CN" altLang="en-US" sz="2000" b="0" i="0" u="none" strike="noStrike" kern="1200" cap="none" spc="0" normalizeH="0" baseline="0" noProof="0">
                <a:ln>
                  <a:noFill/>
                </a:ln>
                <a:solidFill>
                  <a:prstClr val="white">
                    <a:lumMod val="50000"/>
                  </a:prstClr>
                </a:solidFill>
                <a:effectLst/>
                <a:uLnTx/>
                <a:uFillTx/>
                <a:latin typeface="+mn-lt"/>
                <a:ea typeface="+mn-ea"/>
                <a:cs typeface="+mn-cs"/>
              </a:rPr>
              <a:t>基础知识达标</a:t>
            </a:r>
            <a:endParaRPr lang="zh-CN" altLang="en-US" sz="2000" dirty="0">
              <a:solidFill>
                <a:schemeClr val="bg1">
                  <a:lumMod val="50000"/>
                </a:scheme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金榜苑：归纳总结">
    <p:spTree>
      <p:nvGrpSpPr>
        <p:cNvPr id="1" name=""/>
        <p:cNvGrpSpPr/>
        <p:nvPr/>
      </p:nvGrpSpPr>
      <p:grpSpPr>
        <a:xfrm>
          <a:off x="0" y="0"/>
          <a:ext cx="0" cy="0"/>
          <a:chOff x="0" y="0"/>
          <a:chExt cx="0" cy="0"/>
        </a:xfrm>
      </p:grpSpPr>
      <p:sp>
        <p:nvSpPr>
          <p:cNvPr id="9" name="同侧圆角矩形 8"/>
          <p:cNvSpPr/>
          <p:nvPr userDrawn="1"/>
        </p:nvSpPr>
        <p:spPr>
          <a:xfrm rot="5400000">
            <a:off x="604230" y="-328809"/>
            <a:ext cx="495047" cy="1703515"/>
          </a:xfrm>
          <a:prstGeom prst="round2SameRect">
            <a:avLst>
              <a:gd name="adj1" fmla="val 31187"/>
              <a:gd name="adj2"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sp>
        <p:nvSpPr>
          <p:cNvPr id="10" name="矩形 9"/>
          <p:cNvSpPr/>
          <p:nvPr userDrawn="1"/>
        </p:nvSpPr>
        <p:spPr>
          <a:xfrm>
            <a:off x="115790" y="292116"/>
            <a:ext cx="1415772" cy="461665"/>
          </a:xfrm>
          <a:prstGeom prst="rect">
            <a:avLst/>
          </a:prstGeom>
        </p:spPr>
        <p:txBody>
          <a:bodyPr wrap="none">
            <a:spAutoFit/>
          </a:bodyPr>
          <a:lstStyle/>
          <a:p>
            <a:r>
              <a:rPr lang="zh-CN" altLang="en-US" sz="2400" b="1" dirty="0">
                <a:solidFill>
                  <a:schemeClr val="bg1"/>
                </a:solidFill>
              </a:rPr>
              <a:t>一词多义</a:t>
            </a:r>
          </a:p>
        </p:txBody>
      </p:sp>
      <p:sp>
        <p:nvSpPr>
          <p:cNvPr id="11" name="矩形 10"/>
          <p:cNvSpPr/>
          <p:nvPr userDrawn="1"/>
        </p:nvSpPr>
        <p:spPr>
          <a:xfrm>
            <a:off x="0" y="1052736"/>
            <a:ext cx="121896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金榜苑：归纳总结">
    <p:spTree>
      <p:nvGrpSpPr>
        <p:cNvPr id="1" name=""/>
        <p:cNvGrpSpPr/>
        <p:nvPr/>
      </p:nvGrpSpPr>
      <p:grpSpPr>
        <a:xfrm>
          <a:off x="0" y="0"/>
          <a:ext cx="0" cy="0"/>
          <a:chOff x="0" y="0"/>
          <a:chExt cx="0" cy="0"/>
        </a:xfrm>
      </p:grpSpPr>
      <p:sp>
        <p:nvSpPr>
          <p:cNvPr id="9" name="同侧圆角矩形 8"/>
          <p:cNvSpPr/>
          <p:nvPr userDrawn="1"/>
        </p:nvSpPr>
        <p:spPr>
          <a:xfrm rot="5400000">
            <a:off x="604230" y="-328809"/>
            <a:ext cx="495047" cy="1703515"/>
          </a:xfrm>
          <a:prstGeom prst="round2SameRect">
            <a:avLst>
              <a:gd name="adj1" fmla="val 31187"/>
              <a:gd name="adj2"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sp>
        <p:nvSpPr>
          <p:cNvPr id="10" name="矩形 9"/>
          <p:cNvSpPr/>
          <p:nvPr userDrawn="1"/>
        </p:nvSpPr>
        <p:spPr>
          <a:xfrm>
            <a:off x="115790" y="292116"/>
            <a:ext cx="1415772" cy="461665"/>
          </a:xfrm>
          <a:prstGeom prst="rect">
            <a:avLst/>
          </a:prstGeom>
        </p:spPr>
        <p:txBody>
          <a:bodyPr wrap="none">
            <a:spAutoFit/>
          </a:bodyPr>
          <a:lstStyle/>
          <a:p>
            <a:r>
              <a:rPr lang="zh-CN" altLang="en-US" sz="2400" b="1" dirty="0">
                <a:solidFill>
                  <a:schemeClr val="bg1"/>
                </a:solidFill>
              </a:rPr>
              <a:t>熟词生义</a:t>
            </a:r>
          </a:p>
        </p:txBody>
      </p:sp>
      <p:sp>
        <p:nvSpPr>
          <p:cNvPr id="11" name="矩形 10"/>
          <p:cNvSpPr/>
          <p:nvPr userDrawn="1"/>
        </p:nvSpPr>
        <p:spPr>
          <a:xfrm>
            <a:off x="0" y="1052736"/>
            <a:ext cx="121896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节标题">
    <p:spTree>
      <p:nvGrpSpPr>
        <p:cNvPr id="1" name=""/>
        <p:cNvGrpSpPr/>
        <p:nvPr/>
      </p:nvGrpSpPr>
      <p:grpSpPr>
        <a:xfrm>
          <a:off x="0" y="0"/>
          <a:ext cx="0" cy="0"/>
          <a:chOff x="0" y="0"/>
          <a:chExt cx="0" cy="0"/>
        </a:xfrm>
      </p:grpSpPr>
      <p:sp>
        <p:nvSpPr>
          <p:cNvPr id="2" name="矩形 1"/>
          <p:cNvSpPr/>
          <p:nvPr userDrawn="1"/>
        </p:nvSpPr>
        <p:spPr>
          <a:xfrm>
            <a:off x="0" y="1052736"/>
            <a:ext cx="121896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同侧圆角矩形 2"/>
          <p:cNvSpPr/>
          <p:nvPr userDrawn="1"/>
        </p:nvSpPr>
        <p:spPr>
          <a:xfrm rot="5400000">
            <a:off x="883929" y="-608507"/>
            <a:ext cx="495047" cy="2262911"/>
          </a:xfrm>
          <a:prstGeom prst="round2SameRect">
            <a:avLst>
              <a:gd name="adj1" fmla="val 31187"/>
              <a:gd name="adj2"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sp>
        <p:nvSpPr>
          <p:cNvPr id="4" name="矩形 3"/>
          <p:cNvSpPr/>
          <p:nvPr userDrawn="1"/>
        </p:nvSpPr>
        <p:spPr>
          <a:xfrm>
            <a:off x="115790" y="292116"/>
            <a:ext cx="2031325" cy="461665"/>
          </a:xfrm>
          <a:prstGeom prst="rect">
            <a:avLst/>
          </a:prstGeom>
        </p:spPr>
        <p:txBody>
          <a:bodyPr wrap="none">
            <a:spAutoFit/>
          </a:bodyPr>
          <a:lstStyle/>
          <a:p>
            <a:r>
              <a:rPr lang="zh-CN" altLang="en-US" sz="2400" b="1" dirty="0">
                <a:solidFill>
                  <a:schemeClr val="bg1"/>
                </a:solidFill>
              </a:rPr>
              <a:t>应用文增分练</a:t>
            </a:r>
          </a:p>
        </p:txBody>
      </p:sp>
      <p:sp>
        <p:nvSpPr>
          <p:cNvPr id="10" name="圆角矩形 9"/>
          <p:cNvSpPr/>
          <p:nvPr userDrawn="1"/>
        </p:nvSpPr>
        <p:spPr>
          <a:xfrm rot="5400000">
            <a:off x="3202259" y="-374693"/>
            <a:ext cx="495047" cy="1819566"/>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grpSp>
        <p:nvGrpSpPr>
          <p:cNvPr id="5" name="组合 4"/>
          <p:cNvGrpSpPr/>
          <p:nvPr userDrawn="1"/>
        </p:nvGrpSpPr>
        <p:grpSpPr>
          <a:xfrm>
            <a:off x="2089550" y="460332"/>
            <a:ext cx="679223" cy="152400"/>
            <a:chOff x="2819400" y="387818"/>
            <a:chExt cx="1384660" cy="310682"/>
          </a:xfrm>
        </p:grpSpPr>
        <p:sp>
          <p:nvSpPr>
            <p:cNvPr id="6" name="椭圆 5"/>
            <p:cNvSpPr/>
            <p:nvPr>
              <p:custDataLst>
                <p:tags r:id="rId1"/>
              </p:custDataLst>
            </p:nvPr>
          </p:nvSpPr>
          <p:spPr>
            <a:xfrm>
              <a:off x="2819400" y="393700"/>
              <a:ext cx="304800" cy="30480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custDataLst>
                <p:tags r:id="rId2"/>
              </p:custDataLst>
            </p:nvPr>
          </p:nvSpPr>
          <p:spPr>
            <a:xfrm>
              <a:off x="3899260" y="387818"/>
              <a:ext cx="304800" cy="30480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custDataLst>
                <p:tags r:id="rId3"/>
              </p:custDataLst>
            </p:nvPr>
          </p:nvSpPr>
          <p:spPr>
            <a:xfrm>
              <a:off x="2883260" y="466379"/>
              <a:ext cx="1256939" cy="159442"/>
            </a:xfrm>
            <a:prstGeom prst="roundRect">
              <a:avLst>
                <a:gd name="adj" fmla="val 50000"/>
              </a:avLst>
            </a:prstGeom>
            <a:gradFill>
              <a:gsLst>
                <a:gs pos="0">
                  <a:schemeClr val="bg1"/>
                </a:gs>
                <a:gs pos="25000">
                  <a:srgbClr val="FBFBFB"/>
                </a:gs>
                <a:gs pos="37000">
                  <a:srgbClr val="F8F8F8"/>
                </a:gs>
                <a:gs pos="89000">
                  <a:schemeClr val="bg1">
                    <a:lumMod val="85000"/>
                  </a:schemeClr>
                </a:gs>
                <a:gs pos="78000">
                  <a:srgbClr val="E7E7E7"/>
                </a:gs>
              </a:gsLst>
              <a:path path="circle">
                <a:fillToRect l="50000" t="50000" r="50000" b="50000"/>
              </a:path>
            </a:gradFill>
            <a:ln>
              <a:noFill/>
            </a:ln>
            <a:effectLst>
              <a:outerShdw blurRad="88900" sx="101000" sy="101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custDataLst>
                <p:tags r:id="rId4"/>
              </p:custDataLst>
            </p:nvPr>
          </p:nvSpPr>
          <p:spPr>
            <a:xfrm>
              <a:off x="2883260" y="466379"/>
              <a:ext cx="1256939" cy="159442"/>
            </a:xfrm>
            <a:prstGeom prst="roundRect">
              <a:avLst>
                <a:gd name="adj" fmla="val 50000"/>
              </a:avLst>
            </a:prstGeom>
            <a:gradFill flip="none" rotWithShape="1">
              <a:gsLst>
                <a:gs pos="29000">
                  <a:schemeClr val="tx1">
                    <a:alpha val="2000"/>
                  </a:schemeClr>
                </a:gs>
                <a:gs pos="100000">
                  <a:schemeClr val="tx1">
                    <a:alpha val="13000"/>
                  </a:schemeClr>
                </a:gs>
              </a:gsLst>
              <a:path path="rect">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节标题">
    <p:spTree>
      <p:nvGrpSpPr>
        <p:cNvPr id="1" name=""/>
        <p:cNvGrpSpPr/>
        <p:nvPr/>
      </p:nvGrpSpPr>
      <p:grpSpPr>
        <a:xfrm>
          <a:off x="0" y="0"/>
          <a:ext cx="0" cy="0"/>
          <a:chOff x="0" y="0"/>
          <a:chExt cx="0" cy="0"/>
        </a:xfrm>
      </p:grpSpPr>
      <p:sp>
        <p:nvSpPr>
          <p:cNvPr id="3" name="同侧圆角矩形 2"/>
          <p:cNvSpPr/>
          <p:nvPr userDrawn="1"/>
        </p:nvSpPr>
        <p:spPr>
          <a:xfrm rot="5400000">
            <a:off x="883929" y="-608507"/>
            <a:ext cx="495047" cy="2262911"/>
          </a:xfrm>
          <a:prstGeom prst="round2SameRect">
            <a:avLst>
              <a:gd name="adj1" fmla="val 31187"/>
              <a:gd name="adj2"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sp>
        <p:nvSpPr>
          <p:cNvPr id="4" name="矩形 3"/>
          <p:cNvSpPr/>
          <p:nvPr userDrawn="1"/>
        </p:nvSpPr>
        <p:spPr>
          <a:xfrm>
            <a:off x="115790" y="292116"/>
            <a:ext cx="2031325" cy="461665"/>
          </a:xfrm>
          <a:prstGeom prst="rect">
            <a:avLst/>
          </a:prstGeom>
        </p:spPr>
        <p:txBody>
          <a:bodyPr wrap="none">
            <a:spAutoFit/>
          </a:bodyPr>
          <a:lstStyle/>
          <a:p>
            <a:r>
              <a:rPr lang="zh-CN" altLang="en-US" sz="2400" b="1" dirty="0">
                <a:solidFill>
                  <a:schemeClr val="bg1"/>
                </a:solidFill>
              </a:rPr>
              <a:t>应用文增分练</a:t>
            </a:r>
          </a:p>
        </p:txBody>
      </p:sp>
      <p:sp>
        <p:nvSpPr>
          <p:cNvPr id="5" name="矩形 4"/>
          <p:cNvSpPr/>
          <p:nvPr userDrawn="1"/>
        </p:nvSpPr>
        <p:spPr>
          <a:xfrm>
            <a:off x="0" y="1052736"/>
            <a:ext cx="121896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sp>
        <p:nvSpPr>
          <p:cNvPr id="3" name="同侧圆角矩形 2"/>
          <p:cNvSpPr/>
          <p:nvPr userDrawn="1"/>
        </p:nvSpPr>
        <p:spPr>
          <a:xfrm rot="5400000">
            <a:off x="1022472" y="-747054"/>
            <a:ext cx="495047" cy="2540007"/>
          </a:xfrm>
          <a:prstGeom prst="round2SameRect">
            <a:avLst>
              <a:gd name="adj1" fmla="val 31187"/>
              <a:gd name="adj2"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sp>
        <p:nvSpPr>
          <p:cNvPr id="4" name="矩形 3"/>
          <p:cNvSpPr/>
          <p:nvPr userDrawn="1"/>
        </p:nvSpPr>
        <p:spPr>
          <a:xfrm>
            <a:off x="115789" y="292116"/>
            <a:ext cx="2424211" cy="461665"/>
          </a:xfrm>
          <a:prstGeom prst="rect">
            <a:avLst/>
          </a:prstGeom>
        </p:spPr>
        <p:txBody>
          <a:bodyPr wrap="square">
            <a:spAutoFit/>
          </a:bodyPr>
          <a:lstStyle/>
          <a:p>
            <a:r>
              <a:rPr lang="zh-CN" altLang="en-US" sz="2400" b="1" dirty="0">
                <a:solidFill>
                  <a:schemeClr val="bg1"/>
                </a:solidFill>
              </a:rPr>
              <a:t>续写积累提能练</a:t>
            </a:r>
          </a:p>
        </p:txBody>
      </p:sp>
      <p:sp>
        <p:nvSpPr>
          <p:cNvPr id="5" name="圆角矩形 4"/>
          <p:cNvSpPr/>
          <p:nvPr userDrawn="1"/>
        </p:nvSpPr>
        <p:spPr>
          <a:xfrm rot="5400000">
            <a:off x="3660111" y="-544910"/>
            <a:ext cx="495047" cy="2160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grpSp>
        <p:nvGrpSpPr>
          <p:cNvPr id="6" name="组合 5"/>
          <p:cNvGrpSpPr/>
          <p:nvPr userDrawn="1"/>
        </p:nvGrpSpPr>
        <p:grpSpPr>
          <a:xfrm>
            <a:off x="2366642" y="460332"/>
            <a:ext cx="679223" cy="152400"/>
            <a:chOff x="2819400" y="387818"/>
            <a:chExt cx="1384660" cy="310682"/>
          </a:xfrm>
        </p:grpSpPr>
        <p:sp>
          <p:nvSpPr>
            <p:cNvPr id="7" name="椭圆 6"/>
            <p:cNvSpPr/>
            <p:nvPr>
              <p:custDataLst>
                <p:tags r:id="rId1"/>
              </p:custDataLst>
            </p:nvPr>
          </p:nvSpPr>
          <p:spPr>
            <a:xfrm>
              <a:off x="2819400" y="393700"/>
              <a:ext cx="304800" cy="30480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custDataLst>
                <p:tags r:id="rId2"/>
              </p:custDataLst>
            </p:nvPr>
          </p:nvSpPr>
          <p:spPr>
            <a:xfrm>
              <a:off x="3899260" y="387818"/>
              <a:ext cx="304800" cy="304800"/>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custDataLst>
                <p:tags r:id="rId3"/>
              </p:custDataLst>
            </p:nvPr>
          </p:nvSpPr>
          <p:spPr>
            <a:xfrm>
              <a:off x="2883260" y="466379"/>
              <a:ext cx="1256939" cy="159442"/>
            </a:xfrm>
            <a:prstGeom prst="roundRect">
              <a:avLst>
                <a:gd name="adj" fmla="val 50000"/>
              </a:avLst>
            </a:prstGeom>
            <a:gradFill>
              <a:gsLst>
                <a:gs pos="0">
                  <a:schemeClr val="bg1"/>
                </a:gs>
                <a:gs pos="25000">
                  <a:srgbClr val="FBFBFB"/>
                </a:gs>
                <a:gs pos="37000">
                  <a:srgbClr val="F8F8F8"/>
                </a:gs>
                <a:gs pos="89000">
                  <a:schemeClr val="bg1">
                    <a:lumMod val="85000"/>
                  </a:schemeClr>
                </a:gs>
                <a:gs pos="78000">
                  <a:srgbClr val="E7E7E7"/>
                </a:gs>
              </a:gsLst>
              <a:path path="circle">
                <a:fillToRect l="50000" t="50000" r="50000" b="50000"/>
              </a:path>
            </a:gradFill>
            <a:ln>
              <a:noFill/>
            </a:ln>
            <a:effectLst>
              <a:outerShdw blurRad="88900" sx="101000" sy="101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custDataLst>
                <p:tags r:id="rId4"/>
              </p:custDataLst>
            </p:nvPr>
          </p:nvSpPr>
          <p:spPr>
            <a:xfrm>
              <a:off x="2883260" y="466379"/>
              <a:ext cx="1256939" cy="159442"/>
            </a:xfrm>
            <a:prstGeom prst="roundRect">
              <a:avLst>
                <a:gd name="adj" fmla="val 50000"/>
              </a:avLst>
            </a:prstGeom>
            <a:gradFill flip="none" rotWithShape="1">
              <a:gsLst>
                <a:gs pos="29000">
                  <a:schemeClr val="tx1">
                    <a:alpha val="2000"/>
                  </a:schemeClr>
                </a:gs>
                <a:gs pos="100000">
                  <a:schemeClr val="tx1">
                    <a:alpha val="13000"/>
                  </a:schemeClr>
                </a:gs>
              </a:gsLst>
              <a:path path="rect">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userDrawn="1"/>
        </p:nvSpPr>
        <p:spPr>
          <a:xfrm>
            <a:off x="0" y="1052736"/>
            <a:ext cx="121896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节标题">
    <p:spTree>
      <p:nvGrpSpPr>
        <p:cNvPr id="1" name=""/>
        <p:cNvGrpSpPr/>
        <p:nvPr/>
      </p:nvGrpSpPr>
      <p:grpSpPr>
        <a:xfrm>
          <a:off x="0" y="0"/>
          <a:ext cx="0" cy="0"/>
          <a:chOff x="0" y="0"/>
          <a:chExt cx="0" cy="0"/>
        </a:xfrm>
      </p:grpSpPr>
      <p:sp>
        <p:nvSpPr>
          <p:cNvPr id="3" name="同侧圆角矩形 2"/>
          <p:cNvSpPr/>
          <p:nvPr userDrawn="1"/>
        </p:nvSpPr>
        <p:spPr>
          <a:xfrm rot="5400000">
            <a:off x="1022472" y="-747054"/>
            <a:ext cx="495047" cy="2540007"/>
          </a:xfrm>
          <a:prstGeom prst="round2SameRect">
            <a:avLst>
              <a:gd name="adj1" fmla="val 31187"/>
              <a:gd name="adj2"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a:p>
        </p:txBody>
      </p:sp>
      <p:sp>
        <p:nvSpPr>
          <p:cNvPr id="4" name="矩形 3"/>
          <p:cNvSpPr/>
          <p:nvPr userDrawn="1"/>
        </p:nvSpPr>
        <p:spPr>
          <a:xfrm>
            <a:off x="115789" y="292116"/>
            <a:ext cx="2424211" cy="461665"/>
          </a:xfrm>
          <a:prstGeom prst="rect">
            <a:avLst/>
          </a:prstGeom>
        </p:spPr>
        <p:txBody>
          <a:bodyPr wrap="square">
            <a:spAutoFit/>
          </a:bodyPr>
          <a:lstStyle/>
          <a:p>
            <a:r>
              <a:rPr lang="zh-CN" altLang="en-US" sz="2400" b="1" dirty="0">
                <a:solidFill>
                  <a:schemeClr val="bg1"/>
                </a:solidFill>
              </a:rPr>
              <a:t>续写积累提能练</a:t>
            </a:r>
          </a:p>
        </p:txBody>
      </p:sp>
      <p:sp>
        <p:nvSpPr>
          <p:cNvPr id="5" name="矩形 4"/>
          <p:cNvSpPr/>
          <p:nvPr userDrawn="1"/>
        </p:nvSpPr>
        <p:spPr>
          <a:xfrm>
            <a:off x="0" y="1052736"/>
            <a:ext cx="121896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02C5B7C-0ACF-415B-923B-BC9722B91887}" type="datetimeFigureOut">
              <a:rPr lang="zh-CN" altLang="en-US" smtClean="0"/>
              <a:pPr/>
              <a:t>2024/11/27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919C82-5338-4438-B55E-7F3D0CFAA883}"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02C5B7C-0ACF-415B-923B-BC9722B91887}" type="datetimeFigureOut">
              <a:rPr lang="zh-CN" altLang="en-US" smtClean="0"/>
              <a:pPr/>
              <a:t>2024/11/27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C919C82-5338-4438-B55E-7F3D0CFAA88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矩形 2"/>
          <p:cNvSpPr/>
          <p:nvPr userDrawn="1"/>
        </p:nvSpPr>
        <p:spPr>
          <a:xfrm>
            <a:off x="0" y="0"/>
            <a:ext cx="12192000" cy="6858000"/>
          </a:xfrm>
          <a:prstGeom prst="rect">
            <a:avLst/>
          </a:prstGeom>
          <a:solidFill>
            <a:schemeClr val="bg1">
              <a:alpha val="85000"/>
            </a:schemeClr>
          </a:solidFill>
          <a:ln w="12700" cap="flat" cmpd="sng" algn="ctr">
            <a:noFill/>
            <a:prstDash val="solid"/>
            <a:miter lim="800000"/>
          </a:ln>
          <a:effectLst/>
        </p:spPr>
        <p:txBody>
          <a:bodyPr rtlCol="0" anchor="ctr"/>
          <a:lstStyle/>
          <a:p>
            <a:pPr marR="0" lvl="0" indent="0" algn="ctr" fontAlgn="auto">
              <a:lnSpc>
                <a:spcPct val="100000"/>
              </a:lnSpc>
              <a:spcBef>
                <a:spcPts val="0"/>
              </a:spcBef>
              <a:spcAft>
                <a:spcPts val="0"/>
              </a:spcAft>
              <a:buClrTx/>
              <a:buSzTx/>
              <a:buFontTx/>
              <a:buNone/>
            </a:pPr>
            <a:endParaRPr kumimoji="1" lang="zh-CN" altLang="en-US" b="0" i="0" u="none" strike="noStrike" kern="0" cap="none" spc="0" normalizeH="0" baseline="0" noProof="0">
              <a:ln>
                <a:noFill/>
              </a:ln>
              <a:solidFill>
                <a:prstClr val="white"/>
              </a:solidFill>
              <a:effectLst/>
              <a:uLnTx/>
              <a:uFillTx/>
              <a:latin typeface="Arial" panose="020B0604020202020204"/>
              <a:ea typeface="微软雅黑" panose="020B0503020204020204"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ideo" Target="file:///E:\11.29&#24320;&#25918;&#26085;\invideo-ai-1080%20Black%20Myth_%20Wukong%20-%20The%20Next%20Big%20Thing%20%202024-11-25.mp4" TargetMode="External"/><Relationship Id="rId5" Type="http://schemas.openxmlformats.org/officeDocument/2006/relationships/image" Target="../media/image1.png"/><Relationship Id="rId4" Type="http://schemas.microsoft.com/office/2007/relationships/media" Target="file:///G:\11.29&#24320;&#25918;&#26085;\invideo-ai-1080%20Black%20Myth_%20Wukong%20-%20The%20Next%20Big%20Thing%20%202024-11-25.mp4"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XB2 Unit 1 Mass media</a:t>
            </a:r>
            <a:endParaRPr lang="zh-CN" altLang="en-US" dirty="0"/>
          </a:p>
        </p:txBody>
      </p:sp>
      <p:sp>
        <p:nvSpPr>
          <p:cNvPr id="3" name="副标题 2"/>
          <p:cNvSpPr>
            <a:spLocks noGrp="1"/>
          </p:cNvSpPr>
          <p:nvPr>
            <p:ph type="subTitle" idx="1"/>
          </p:nvPr>
        </p:nvSpPr>
        <p:spPr/>
        <p:txBody>
          <a:bodyPr>
            <a:normAutofit/>
          </a:bodyPr>
          <a:lstStyle/>
          <a:p>
            <a:r>
              <a:rPr lang="en-US" altLang="zh-CN" sz="6000" dirty="0">
                <a:latin typeface="Times New Roman" panose="02020603050405020304" pitchFamily="18" charset="0"/>
                <a:cs typeface="Times New Roman" panose="02020603050405020304" pitchFamily="18" charset="0"/>
              </a:rPr>
              <a:t> Revision</a:t>
            </a:r>
            <a:endParaRPr lang="zh-CN" altLang="en-US" sz="6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86448" y="0"/>
            <a:ext cx="9268425" cy="954107"/>
          </a:xfrm>
          <a:prstGeom prst="rect">
            <a:avLst/>
          </a:prstGeom>
          <a:solidFill>
            <a:schemeClr val="accent6">
              <a:lumMod val="20000"/>
              <a:lumOff val="80000"/>
            </a:schemeClr>
          </a:solidFill>
          <a:ln w="12700">
            <a:solidFill>
              <a:schemeClr val="tx1"/>
            </a:solidFill>
          </a:ln>
        </p:spPr>
        <p:txBody>
          <a:bodyPr wrap="square" rtlCol="0">
            <a:spAutoFit/>
          </a:bodyPr>
          <a:lstStyle/>
          <a:p>
            <a:r>
              <a:rPr lang="en-US"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dozens of</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sum up</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break out </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mount up,</a:t>
            </a:r>
          </a:p>
          <a:p>
            <a:r>
              <a:rPr lang="en-US" altLang="zh-CN" sz="2800" b="1" dirty="0">
                <a:latin typeface="Times New Roman" panose="02020603050405020304" pitchFamily="18" charset="0"/>
                <a:cs typeface="Times New Roman" panose="02020603050405020304" pitchFamily="18" charset="0"/>
              </a:rPr>
              <a:t> in terms of</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spring </a:t>
            </a:r>
            <a:r>
              <a:rPr lang="en-US"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up</a:t>
            </a:r>
            <a:r>
              <a:rPr lang="en-US" altLang="zh-CN" sz="2800" b="1" dirty="0" smtClean="0">
                <a:latin typeface="Times New Roman" panose="02020603050405020304" pitchFamily="18" charset="0"/>
                <a:cs typeface="Times New Roman" panose="02020603050405020304" pitchFamily="18" charset="0"/>
              </a:rPr>
              <a:t> </a:t>
            </a:r>
            <a:r>
              <a:rPr lang="en-US" altLang="zh-CN" sz="2800" b="1" dirty="0">
                <a:latin typeface="Times New Roman" panose="02020603050405020304" pitchFamily="18" charset="0"/>
                <a:cs typeface="Times New Roman" panose="02020603050405020304" pitchFamily="18" charset="0"/>
              </a:rPr>
              <a:t>, serve as </a:t>
            </a:r>
            <a:endParaRPr lang="zh-CN" altLang="en-US" sz="2800" b="1"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4" name="文本框 3"/>
          <p:cNvSpPr txBox="1"/>
          <p:nvPr/>
        </p:nvSpPr>
        <p:spPr>
          <a:xfrm>
            <a:off x="0" y="1117277"/>
            <a:ext cx="11444749" cy="6063198"/>
          </a:xfrm>
          <a:prstGeom prst="rect">
            <a:avLst/>
          </a:prstGeom>
          <a:noFill/>
        </p:spPr>
        <p:txBody>
          <a:bodyPr wrap="square">
            <a:spAutoFit/>
          </a:bodyPr>
          <a:lstStyle/>
          <a:p>
            <a:pPr marL="457200" indent="-457200" algn="just">
              <a:buFont typeface="+mj-ea"/>
              <a:buAutoNum type="circleNumDbPlain" startAt="2"/>
            </a:pPr>
            <a:r>
              <a:rPr lang="en-US" altLang="zh-CN" sz="2400" b="0" i="0" dirty="0">
                <a:effectLst/>
                <a:latin typeface="Times New Roman" panose="02020603050405020304" pitchFamily="18" charset="0"/>
                <a:cs typeface="Times New Roman" panose="02020603050405020304" pitchFamily="18" charset="0"/>
              </a:rPr>
              <a:t>        </a:t>
            </a:r>
            <a:r>
              <a:rPr lang="en-US" altLang="zh-CN" sz="2800" b="0" i="0" dirty="0">
                <a:effectLst/>
                <a:latin typeface="Times New Roman" panose="02020603050405020304" pitchFamily="18" charset="0"/>
                <a:cs typeface="Times New Roman" panose="02020603050405020304" pitchFamily="18" charset="0"/>
              </a:rPr>
              <a:t>The action-adventure game, which draws inspiration from the classic novel “Journey to the West,” has 3.___________</a:t>
            </a:r>
            <a:r>
              <a:rPr lang="zh-CN" altLang="en-US" sz="2800" b="0" i="0" dirty="0">
                <a:effectLst/>
                <a:latin typeface="Times New Roman" panose="02020603050405020304" pitchFamily="18" charset="0"/>
                <a:cs typeface="Times New Roman" panose="02020603050405020304" pitchFamily="18" charset="0"/>
              </a:rPr>
              <a:t>（迅速出现，突然兴起）</a:t>
            </a:r>
            <a:r>
              <a:rPr lang="en-US" altLang="zh-CN" sz="2800" b="0" i="0" dirty="0">
                <a:effectLst/>
                <a:latin typeface="Times New Roman" panose="02020603050405020304" pitchFamily="18" charset="0"/>
                <a:cs typeface="Times New Roman" panose="02020603050405020304" pitchFamily="18" charset="0"/>
              </a:rPr>
              <a:t>in popularity, particularly in Western markets. Its engine, modeling, and quality of image are all among the world's mainstream ones, making it appealing to global players.</a:t>
            </a:r>
          </a:p>
          <a:p>
            <a:pPr marL="457200" indent="-457200" algn="just">
              <a:buFont typeface="+mj-ea"/>
              <a:buAutoNum type="circleNumDbPlain" startAt="3"/>
            </a:pPr>
            <a:r>
              <a:rPr lang="en-US" altLang="zh-CN" sz="2800" b="0" i="0" dirty="0">
                <a:effectLst/>
                <a:latin typeface="Times New Roman" panose="02020603050405020304" pitchFamily="18" charset="0"/>
                <a:cs typeface="Times New Roman" panose="02020603050405020304" pitchFamily="18" charset="0"/>
              </a:rPr>
              <a:t>        </a:t>
            </a:r>
            <a:r>
              <a:rPr lang="en-US" altLang="zh-CN" sz="2800" dirty="0" smtClean="0">
                <a:latin typeface="Times New Roman" pitchFamily="18" charset="0"/>
                <a:cs typeface="Times New Roman" pitchFamily="18" charset="0"/>
              </a:rPr>
              <a:t>However, the success of "Black Myth: </a:t>
            </a:r>
            <a:r>
              <a:rPr lang="en-US" altLang="zh-CN" sz="2800" dirty="0" err="1" smtClean="0">
                <a:latin typeface="Times New Roman" pitchFamily="18" charset="0"/>
                <a:cs typeface="Times New Roman" pitchFamily="18" charset="0"/>
              </a:rPr>
              <a:t>Wukong</a:t>
            </a:r>
            <a:r>
              <a:rPr lang="en-US" altLang="zh-CN" sz="2800" dirty="0" smtClean="0">
                <a:latin typeface="Times New Roman" pitchFamily="18" charset="0"/>
                <a:cs typeface="Times New Roman" pitchFamily="18" charset="0"/>
              </a:rPr>
              <a:t>" is not without its challenges. Critics may accuse the game of</a:t>
            </a:r>
            <a:r>
              <a:rPr lang="en-US" altLang="zh-CN" sz="2800" b="1" dirty="0" smtClean="0">
                <a:latin typeface="Times New Roman" pitchFamily="18" charset="0"/>
                <a:cs typeface="Times New Roman" pitchFamily="18" charset="0"/>
              </a:rPr>
              <a:t> </a:t>
            </a:r>
            <a:r>
              <a:rPr lang="en-US" altLang="zh-CN" sz="2800" b="1" u="sng" dirty="0" smtClean="0">
                <a:latin typeface="Times New Roman" pitchFamily="18" charset="0"/>
                <a:cs typeface="Times New Roman" pitchFamily="18" charset="0"/>
              </a:rPr>
              <a:t>oversimplifying</a:t>
            </a:r>
            <a:r>
              <a:rPr lang="en-US" altLang="zh-CN" sz="2800" dirty="0" smtClean="0">
                <a:latin typeface="Times New Roman" pitchFamily="18" charset="0"/>
                <a:cs typeface="Times New Roman" pitchFamily="18" charset="0"/>
              </a:rPr>
              <a:t> complex narratives or failing to </a:t>
            </a:r>
            <a:r>
              <a:rPr lang="en-US" altLang="zh-CN" sz="2800" b="1" u="sng" dirty="0" smtClean="0">
                <a:latin typeface="Times New Roman" pitchFamily="18" charset="0"/>
                <a:cs typeface="Times New Roman" pitchFamily="18" charset="0"/>
              </a:rPr>
              <a:t>capture</a:t>
            </a:r>
            <a:r>
              <a:rPr lang="en-US" altLang="zh-CN" sz="2800" dirty="0" smtClean="0">
                <a:latin typeface="Times New Roman" pitchFamily="18" charset="0"/>
                <a:cs typeface="Times New Roman" pitchFamily="18" charset="0"/>
              </a:rPr>
              <a:t> the depth of the original stories. </a:t>
            </a:r>
            <a:r>
              <a:rPr lang="en-US" altLang="zh-CN" sz="2800" b="1" u="sng" dirty="0" smtClean="0">
                <a:latin typeface="Times New Roman" pitchFamily="18" charset="0"/>
                <a:cs typeface="Times New Roman" pitchFamily="18" charset="0"/>
              </a:rPr>
              <a:t>Nevertheless</a:t>
            </a:r>
            <a:r>
              <a:rPr lang="en-US" altLang="zh-CN" sz="2800" dirty="0" smtClean="0">
                <a:latin typeface="Times New Roman" pitchFamily="18" charset="0"/>
                <a:cs typeface="Times New Roman" pitchFamily="18" charset="0"/>
              </a:rPr>
              <a:t>, the </a:t>
            </a:r>
            <a:r>
              <a:rPr lang="en-US" altLang="zh-CN" sz="2800" b="1" dirty="0" smtClean="0">
                <a:latin typeface="Times New Roman" pitchFamily="18" charset="0"/>
                <a:cs typeface="Times New Roman" pitchFamily="18" charset="0"/>
              </a:rPr>
              <a:t>psychological</a:t>
            </a:r>
            <a:r>
              <a:rPr lang="en-US" altLang="zh-CN" sz="2800" dirty="0" smtClean="0">
                <a:latin typeface="Times New Roman" pitchFamily="18" charset="0"/>
                <a:cs typeface="Times New Roman" pitchFamily="18" charset="0"/>
              </a:rPr>
              <a:t> impact of </a:t>
            </a:r>
            <a:r>
              <a:rPr lang="en-US" altLang="zh-CN" sz="2800" b="1" dirty="0" smtClean="0">
                <a:latin typeface="Times New Roman" pitchFamily="18" charset="0"/>
                <a:cs typeface="Times New Roman" pitchFamily="18" charset="0"/>
              </a:rPr>
              <a:t>engaging with</a:t>
            </a:r>
            <a:r>
              <a:rPr lang="en-US" altLang="zh-CN" sz="2800" dirty="0" smtClean="0">
                <a:latin typeface="Times New Roman" pitchFamily="18" charset="0"/>
                <a:cs typeface="Times New Roman" pitchFamily="18" charset="0"/>
              </a:rPr>
              <a:t> such content can be </a:t>
            </a:r>
            <a:r>
              <a:rPr lang="en-US" altLang="zh-CN" sz="2800" b="1" u="sng" dirty="0" smtClean="0">
                <a:latin typeface="Times New Roman" pitchFamily="18" charset="0"/>
                <a:cs typeface="Times New Roman" pitchFamily="18" charset="0"/>
              </a:rPr>
              <a:t>profound</a:t>
            </a:r>
            <a:r>
              <a:rPr lang="en-US" altLang="zh-CN" sz="2800" dirty="0" smtClean="0">
                <a:latin typeface="Times New Roman" pitchFamily="18" charset="0"/>
                <a:cs typeface="Times New Roman" pitchFamily="18" charset="0"/>
              </a:rPr>
              <a:t>, as it encourages players to explore and appreciate cultures beyond their own. </a:t>
            </a:r>
            <a:r>
              <a:rPr lang="en-US" altLang="zh-CN" sz="2800" b="1" dirty="0" smtClean="0">
                <a:latin typeface="Times New Roman" pitchFamily="18" charset="0"/>
                <a:cs typeface="Times New Roman" pitchFamily="18" charset="0"/>
              </a:rPr>
              <a:t>For instance</a:t>
            </a:r>
            <a:r>
              <a:rPr lang="en-US" altLang="zh-CN" sz="2800" dirty="0" smtClean="0">
                <a:latin typeface="Times New Roman" pitchFamily="18" charset="0"/>
                <a:cs typeface="Times New Roman" pitchFamily="18" charset="0"/>
              </a:rPr>
              <a:t>, the character of Sun </a:t>
            </a:r>
            <a:r>
              <a:rPr lang="en-US" altLang="zh-CN" sz="2800" dirty="0" err="1" smtClean="0">
                <a:latin typeface="Times New Roman" pitchFamily="18" charset="0"/>
                <a:cs typeface="Times New Roman" pitchFamily="18" charset="0"/>
              </a:rPr>
              <a:t>Wukong</a:t>
            </a:r>
            <a:r>
              <a:rPr lang="en-US" altLang="zh-CN" sz="2800" dirty="0" smtClean="0">
                <a:latin typeface="Times New Roman" pitchFamily="18" charset="0"/>
                <a:cs typeface="Times New Roman" pitchFamily="18" charset="0"/>
              </a:rPr>
              <a:t> serves as a symbol of resilience(</a:t>
            </a:r>
            <a:r>
              <a:rPr lang="zh-CN" altLang="zh-CN" sz="2800" dirty="0" smtClean="0">
                <a:latin typeface="Times New Roman" pitchFamily="18" charset="0"/>
                <a:cs typeface="Times New Roman" pitchFamily="18" charset="0"/>
              </a:rPr>
              <a:t>韧性</a:t>
            </a:r>
            <a:r>
              <a:rPr lang="en-US" altLang="zh-CN" sz="2800" dirty="0" smtClean="0">
                <a:latin typeface="Times New Roman" pitchFamily="18" charset="0"/>
                <a:cs typeface="Times New Roman" pitchFamily="18" charset="0"/>
              </a:rPr>
              <a:t>) and rebellion</a:t>
            </a:r>
            <a:r>
              <a:rPr lang="zh-CN" altLang="zh-CN" sz="2800" dirty="0" smtClean="0">
                <a:latin typeface="Times New Roman" pitchFamily="18" charset="0"/>
                <a:cs typeface="Times New Roman" pitchFamily="18" charset="0"/>
              </a:rPr>
              <a:t>（反叛）</a:t>
            </a:r>
            <a:r>
              <a:rPr lang="en-US" altLang="zh-CN" sz="2800" dirty="0" smtClean="0">
                <a:latin typeface="Times New Roman" pitchFamily="18" charset="0"/>
                <a:cs typeface="Times New Roman" pitchFamily="18" charset="0"/>
              </a:rPr>
              <a:t>, qualities that people can </a:t>
            </a:r>
            <a:r>
              <a:rPr lang="en-US" altLang="zh-CN" sz="2800" b="1" dirty="0" smtClean="0">
                <a:latin typeface="Times New Roman" pitchFamily="18" charset="0"/>
                <a:cs typeface="Times New Roman" pitchFamily="18" charset="0"/>
              </a:rPr>
              <a:t>relate to</a:t>
            </a:r>
            <a:r>
              <a:rPr lang="en-US" altLang="zh-CN" sz="2800" dirty="0" smtClean="0">
                <a:latin typeface="Times New Roman" pitchFamily="18" charset="0"/>
                <a:cs typeface="Times New Roman" pitchFamily="18" charset="0"/>
              </a:rPr>
              <a:t> universally.</a:t>
            </a:r>
            <a:endParaRPr lang="zh-CN" altLang="zh-CN" sz="2800" dirty="0" smtClean="0">
              <a:latin typeface="Times New Roman" pitchFamily="18" charset="0"/>
              <a:cs typeface="Times New Roman" pitchFamily="18" charset="0"/>
            </a:endParaRPr>
          </a:p>
          <a:p>
            <a:pPr marL="457200" indent="-457200" algn="just">
              <a:buFont typeface="+mj-ea"/>
              <a:buAutoNum type="circleNumDbPlain" startAt="3"/>
            </a:pPr>
            <a:endParaRPr lang="zh-CN" altLang="en-US" sz="2400" dirty="0">
              <a:latin typeface="Times New Roman" pitchFamily="18" charset="0"/>
              <a:cs typeface="Times New Roman" pitchFamily="18" charset="0"/>
            </a:endParaRPr>
          </a:p>
        </p:txBody>
      </p:sp>
      <p:sp>
        <p:nvSpPr>
          <p:cNvPr id="5" name="矩形 4"/>
          <p:cNvSpPr/>
          <p:nvPr/>
        </p:nvSpPr>
        <p:spPr>
          <a:xfrm>
            <a:off x="5966274" y="1586892"/>
            <a:ext cx="1754006"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sprung up</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9166" y="564440"/>
            <a:ext cx="9268425" cy="954107"/>
          </a:xfrm>
          <a:prstGeom prst="rect">
            <a:avLst/>
          </a:prstGeom>
          <a:solidFill>
            <a:schemeClr val="accent6">
              <a:lumMod val="20000"/>
              <a:lumOff val="80000"/>
            </a:schemeClr>
          </a:solidFill>
          <a:ln w="12700">
            <a:solidFill>
              <a:schemeClr val="tx1"/>
            </a:solidFill>
          </a:ln>
        </p:spPr>
        <p:txBody>
          <a:bodyPr wrap="square" rtlCol="0">
            <a:spAutoFit/>
          </a:bodyPr>
          <a:lstStyle/>
          <a:p>
            <a:r>
              <a:rPr lang="en-US"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dozens of</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sum up</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break out </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mount up,</a:t>
            </a:r>
          </a:p>
          <a:p>
            <a:r>
              <a:rPr lang="en-US" altLang="zh-CN" sz="2800" b="1" dirty="0">
                <a:latin typeface="Times New Roman" panose="02020603050405020304" pitchFamily="18" charset="0"/>
                <a:cs typeface="Times New Roman" panose="02020603050405020304" pitchFamily="18" charset="0"/>
              </a:rPr>
              <a:t> in terms of</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spring </a:t>
            </a:r>
            <a:r>
              <a:rPr lang="en-US"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up</a:t>
            </a:r>
            <a:r>
              <a:rPr lang="en-US" altLang="zh-CN" sz="2800" b="1" dirty="0" smtClean="0">
                <a:latin typeface="Times New Roman" panose="02020603050405020304" pitchFamily="18" charset="0"/>
                <a:cs typeface="Times New Roman" panose="02020603050405020304" pitchFamily="18" charset="0"/>
              </a:rPr>
              <a:t> </a:t>
            </a:r>
            <a:r>
              <a:rPr lang="en-US" altLang="zh-CN" sz="2800" b="1" dirty="0">
                <a:latin typeface="Times New Roman" panose="02020603050405020304" pitchFamily="18" charset="0"/>
                <a:cs typeface="Times New Roman" panose="02020603050405020304" pitchFamily="18" charset="0"/>
              </a:rPr>
              <a:t>, serve as </a:t>
            </a:r>
            <a:endParaRPr lang="zh-CN" altLang="en-US" sz="2800" b="1"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4" name="文本框 3"/>
          <p:cNvSpPr txBox="1"/>
          <p:nvPr/>
        </p:nvSpPr>
        <p:spPr>
          <a:xfrm>
            <a:off x="509165" y="1717054"/>
            <a:ext cx="11201053" cy="4154984"/>
          </a:xfrm>
          <a:prstGeom prst="rect">
            <a:avLst/>
          </a:prstGeom>
          <a:noFill/>
        </p:spPr>
        <p:txBody>
          <a:bodyPr wrap="square">
            <a:spAutoFit/>
          </a:bodyPr>
          <a:lstStyle/>
          <a:p>
            <a:pPr marL="457200" indent="-457200" algn="just">
              <a:buFont typeface="+mj-ea"/>
              <a:buAutoNum type="circleNumDbPlain" startAt="4"/>
            </a:pPr>
            <a:r>
              <a:rPr lang="en-US" altLang="zh-CN" sz="2400" dirty="0" smtClean="0">
                <a:latin typeface="Times New Roman" pitchFamily="18" charset="0"/>
                <a:cs typeface="Times New Roman" pitchFamily="18" charset="0"/>
              </a:rPr>
              <a:t>      4.____________ </a:t>
            </a:r>
            <a:r>
              <a:rPr lang="zh-CN" altLang="zh-CN" sz="2400" dirty="0" smtClean="0">
                <a:latin typeface="Times New Roman" pitchFamily="18" charset="0"/>
                <a:cs typeface="Times New Roman" pitchFamily="18" charset="0"/>
              </a:rPr>
              <a:t>（就…而言）</a:t>
            </a:r>
            <a:r>
              <a:rPr lang="en-US" altLang="zh-CN" sz="2400" dirty="0" smtClean="0">
                <a:latin typeface="Times New Roman" pitchFamily="18" charset="0"/>
                <a:cs typeface="Times New Roman" pitchFamily="18" charset="0"/>
              </a:rPr>
              <a:t>cultural influence, the game</a:t>
            </a:r>
            <a:r>
              <a:rPr lang="zh-CN" altLang="zh-CN"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s visuals and storytelling techniques are designed to brighten up </a:t>
            </a:r>
            <a:r>
              <a:rPr lang="en-US" altLang="zh-CN" sz="2400" b="1" u="sng" dirty="0" smtClean="0">
                <a:latin typeface="Times New Roman" pitchFamily="18" charset="0"/>
                <a:cs typeface="Times New Roman" pitchFamily="18" charset="0"/>
              </a:rPr>
              <a:t>the perception </a:t>
            </a:r>
            <a:r>
              <a:rPr lang="en-US" altLang="zh-CN" sz="2400" dirty="0" smtClean="0">
                <a:latin typeface="Times New Roman" pitchFamily="18" charset="0"/>
                <a:cs typeface="Times New Roman" pitchFamily="18" charset="0"/>
              </a:rPr>
              <a:t>of Chinese culture among global audiences. The developers have taken great care to ensure that the artistic elements are factual and reflective of the source material. This commitment to authenticity can 5._________</a:t>
            </a:r>
            <a:r>
              <a:rPr lang="zh-CN" altLang="zh-CN" sz="2400" dirty="0" smtClean="0">
                <a:latin typeface="Times New Roman" pitchFamily="18" charset="0"/>
                <a:cs typeface="Times New Roman" pitchFamily="18" charset="0"/>
              </a:rPr>
              <a:t>（升级）</a:t>
            </a:r>
            <a:r>
              <a:rPr lang="en-US" altLang="zh-CN" sz="2400" dirty="0" smtClean="0">
                <a:latin typeface="Times New Roman" pitchFamily="18" charset="0"/>
                <a:cs typeface="Times New Roman" pitchFamily="18" charset="0"/>
              </a:rPr>
              <a:t> to a significant cultural exchange, as 6.__________</a:t>
            </a:r>
            <a:r>
              <a:rPr lang="zh-CN" altLang="zh-CN" sz="2400" dirty="0" smtClean="0">
                <a:latin typeface="Times New Roman" pitchFamily="18" charset="0"/>
                <a:cs typeface="Times New Roman" pitchFamily="18" charset="0"/>
              </a:rPr>
              <a:t>（许多）</a:t>
            </a:r>
            <a:r>
              <a:rPr lang="en-US" altLang="zh-CN" sz="2400" dirty="0" smtClean="0">
                <a:latin typeface="Times New Roman" pitchFamily="18" charset="0"/>
                <a:cs typeface="Times New Roman" pitchFamily="18" charset="0"/>
              </a:rPr>
              <a:t>players are drawn into the complexity of Chinese legend.</a:t>
            </a:r>
            <a:endParaRPr lang="zh-CN" altLang="zh-CN" sz="2400" dirty="0" smtClean="0">
              <a:latin typeface="Times New Roman" pitchFamily="18" charset="0"/>
              <a:cs typeface="Times New Roman" pitchFamily="18" charset="0"/>
            </a:endParaRPr>
          </a:p>
          <a:p>
            <a:pPr marL="342900" indent="-342900" algn="just">
              <a:buFont typeface="+mj-ea"/>
              <a:buAutoNum type="circleNumDbPlain" startAt="5"/>
            </a:pPr>
            <a:r>
              <a:rPr lang="en-US" altLang="zh-CN" sz="2400" b="0" i="0" dirty="0" smtClean="0">
                <a:effectLst/>
                <a:latin typeface="Times New Roman" panose="02020603050405020304" pitchFamily="18" charset="0"/>
                <a:cs typeface="Times New Roman" panose="02020603050405020304" pitchFamily="18" charset="0"/>
              </a:rPr>
              <a:t>        </a:t>
            </a:r>
            <a:r>
              <a:rPr lang="en-US" altLang="zh-CN" sz="2400" b="0" i="0" dirty="0">
                <a:effectLst/>
                <a:latin typeface="Times New Roman" panose="02020603050405020304" pitchFamily="18" charset="0"/>
                <a:cs typeface="Times New Roman" panose="02020603050405020304" pitchFamily="18" charset="0"/>
              </a:rPr>
              <a:t>To </a:t>
            </a:r>
            <a:r>
              <a:rPr lang="en-US" altLang="zh-CN" sz="2400" b="0" i="0" dirty="0" smtClean="0">
                <a:effectLst/>
                <a:latin typeface="Times New Roman" panose="02020603050405020304" pitchFamily="18" charset="0"/>
                <a:cs typeface="Times New Roman" panose="02020603050405020304" pitchFamily="18" charset="0"/>
              </a:rPr>
              <a:t>7.________</a:t>
            </a:r>
            <a:r>
              <a:rPr lang="zh-CN" altLang="en-US" sz="2400" b="0" i="0" dirty="0">
                <a:effectLst/>
                <a:latin typeface="Times New Roman" panose="02020603050405020304" pitchFamily="18" charset="0"/>
                <a:cs typeface="Times New Roman" panose="02020603050405020304" pitchFamily="18" charset="0"/>
              </a:rPr>
              <a:t>（总之）</a:t>
            </a:r>
            <a:r>
              <a:rPr lang="en-US" altLang="zh-CN" sz="2400" b="0" i="0" dirty="0">
                <a:effectLst/>
                <a:latin typeface="Times New Roman" panose="02020603050405020304" pitchFamily="18" charset="0"/>
                <a:cs typeface="Times New Roman" panose="02020603050405020304" pitchFamily="18" charset="0"/>
              </a:rPr>
              <a:t>, the global reception of “Black Myth: </a:t>
            </a:r>
            <a:r>
              <a:rPr lang="en-US" altLang="zh-CN" sz="2400" b="0" i="0" dirty="0" err="1">
                <a:effectLst/>
                <a:latin typeface="Times New Roman" panose="02020603050405020304" pitchFamily="18" charset="0"/>
                <a:cs typeface="Times New Roman" panose="02020603050405020304" pitchFamily="18" charset="0"/>
              </a:rPr>
              <a:t>Wukong</a:t>
            </a:r>
            <a:r>
              <a:rPr lang="en-US" altLang="zh-CN" sz="2400" b="0" i="0" dirty="0">
                <a:effectLst/>
                <a:latin typeface="Times New Roman" panose="02020603050405020304" pitchFamily="18" charset="0"/>
                <a:cs typeface="Times New Roman" panose="02020603050405020304" pitchFamily="18" charset="0"/>
              </a:rPr>
              <a:t>” shows how Chinese culture can break out of its traditional limitations and reach international audiences, which illustrates the potential of digital media to serve as a bridge between cultures. By engaging with this game, players are not merely entertained; they are invited to investigate and reflect on the values rooted in Chinese mythology.</a:t>
            </a:r>
            <a:endParaRPr lang="zh-CN" altLang="en-US" sz="2400" dirty="0">
              <a:latin typeface="Times New Roman" panose="02020603050405020304" pitchFamily="18" charset="0"/>
              <a:cs typeface="Times New Roman" panose="02020603050405020304" pitchFamily="18" charset="0"/>
            </a:endParaRPr>
          </a:p>
        </p:txBody>
      </p:sp>
      <p:sp>
        <p:nvSpPr>
          <p:cNvPr id="5" name="矩形 4"/>
          <p:cNvSpPr/>
          <p:nvPr/>
        </p:nvSpPr>
        <p:spPr>
          <a:xfrm>
            <a:off x="1915700" y="1627549"/>
            <a:ext cx="1880643"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In terms of</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2259187" y="3922783"/>
            <a:ext cx="1314784"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sum up</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1234470" y="3437031"/>
            <a:ext cx="1611339"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dozens of</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8" name="矩形 7"/>
          <p:cNvSpPr/>
          <p:nvPr/>
        </p:nvSpPr>
        <p:spPr>
          <a:xfrm>
            <a:off x="3641936" y="3093648"/>
            <a:ext cx="1675459"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mount up</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412957" y="1225689"/>
            <a:ext cx="5442153" cy="5016758"/>
          </a:xfrm>
          <a:prstGeom prst="rect">
            <a:avLst/>
          </a:prstGeom>
        </p:spPr>
        <p:txBody>
          <a:bodyPr wrap="square">
            <a:spAutoFit/>
          </a:bodyPr>
          <a:lstStyle/>
          <a:p>
            <a:pPr marL="742950" indent="-7429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vehicle</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altLang="zh-CN" sz="4000" b="1" dirty="0" smtClean="0">
                <a:solidFill>
                  <a:srgbClr val="7030A0"/>
                </a:solidFill>
                <a:latin typeface="Times New Roman" panose="02020603050405020304" pitchFamily="18" charset="0"/>
                <a:cs typeface="Times New Roman" panose="02020603050405020304" pitchFamily="18" charset="0"/>
              </a:rPr>
              <a:t>generated</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oversimplifying</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capture</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nevertheless</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profound</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indent="-7429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perception</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742950" lvl="0" indent="-742950" algn="just">
              <a:buFont typeface="+mj-lt"/>
              <a:buAutoNum type="arabicPeriod"/>
              <a:defRPr/>
            </a:pPr>
            <a:endParaRPr lang="zh-CN" altLang="en-US" sz="4000" dirty="0"/>
          </a:p>
        </p:txBody>
      </p:sp>
      <p:sp>
        <p:nvSpPr>
          <p:cNvPr id="3" name="TextBox 2"/>
          <p:cNvSpPr txBox="1"/>
          <p:nvPr/>
        </p:nvSpPr>
        <p:spPr>
          <a:xfrm>
            <a:off x="5673213" y="1165123"/>
            <a:ext cx="6518787" cy="6524863"/>
          </a:xfrm>
          <a:prstGeom prst="rect">
            <a:avLst/>
          </a:prstGeom>
          <a:noFill/>
        </p:spPr>
        <p:txBody>
          <a:bodyPr wrap="square" rtlCol="0">
            <a:spAutoFit/>
          </a:bodyPr>
          <a:lstStyle/>
          <a:p>
            <a:r>
              <a:rPr lang="en-US" altLang="zh-CN" sz="4000" b="1" dirty="0" err="1">
                <a:solidFill>
                  <a:srgbClr val="FF0000"/>
                </a:solidFill>
                <a:latin typeface="Times New Roman" panose="02020603050405020304" pitchFamily="18" charset="0"/>
                <a:cs typeface="Times New Roman" panose="02020603050405020304" pitchFamily="18" charset="0"/>
              </a:rPr>
              <a:t>way,method,approach</a:t>
            </a:r>
            <a:endParaRPr lang="zh-CN" altLang="zh-CN" sz="4000" b="1" dirty="0">
              <a:solidFill>
                <a:srgbClr val="FF0000"/>
              </a:solidFill>
              <a:latin typeface="Times New Roman" panose="02020603050405020304" pitchFamily="18" charset="0"/>
              <a:cs typeface="Times New Roman" panose="02020603050405020304" pitchFamily="18" charset="0"/>
            </a:endParaRPr>
          </a:p>
          <a:p>
            <a:pPr lvl="0"/>
            <a:r>
              <a:rPr lang="en-US" altLang="zh-CN" sz="4000" b="1" dirty="0">
                <a:solidFill>
                  <a:srgbClr val="FF0000"/>
                </a:solidFill>
                <a:latin typeface="Times New Roman" panose="02020603050405020304" pitchFamily="18" charset="0"/>
                <a:cs typeface="Times New Roman" panose="02020603050405020304" pitchFamily="18" charset="0"/>
              </a:rPr>
              <a:t>produced, </a:t>
            </a:r>
            <a:r>
              <a:rPr lang="en-US" altLang="zh-CN" sz="4000" b="1" dirty="0" smtClean="0">
                <a:solidFill>
                  <a:srgbClr val="FF0000"/>
                </a:solidFill>
                <a:latin typeface="Times New Roman" panose="02020603050405020304" pitchFamily="18" charset="0"/>
                <a:cs typeface="Times New Roman" panose="02020603050405020304" pitchFamily="18" charset="0"/>
              </a:rPr>
              <a:t>created</a:t>
            </a:r>
            <a:endParaRPr lang="en-US" altLang="zh-CN" sz="4000" b="1" dirty="0">
              <a:solidFill>
                <a:srgbClr val="FF0000"/>
              </a:solidFill>
              <a:latin typeface="Times New Roman" panose="02020603050405020304" pitchFamily="18" charset="0"/>
              <a:cs typeface="Times New Roman" panose="02020603050405020304" pitchFamily="18" charset="0"/>
            </a:endParaRPr>
          </a:p>
          <a:p>
            <a:r>
              <a:rPr lang="en-US" altLang="zh-CN" sz="4000" b="1" dirty="0">
                <a:solidFill>
                  <a:srgbClr val="FF0000"/>
                </a:solidFill>
                <a:latin typeface="Times New Roman" panose="02020603050405020304" pitchFamily="18" charset="0"/>
                <a:cs typeface="Times New Roman" panose="02020603050405020304" pitchFamily="18" charset="0"/>
              </a:rPr>
              <a:t>reducing</a:t>
            </a:r>
            <a:endParaRPr lang="zh-CN" altLang="zh-CN" sz="4000" b="1" dirty="0">
              <a:solidFill>
                <a:srgbClr val="FF0000"/>
              </a:solidFill>
              <a:latin typeface="Times New Roman" panose="02020603050405020304" pitchFamily="18" charset="0"/>
              <a:cs typeface="Times New Roman" panose="02020603050405020304" pitchFamily="18" charset="0"/>
            </a:endParaRPr>
          </a:p>
          <a:p>
            <a:r>
              <a:rPr lang="en-US" altLang="zh-CN" sz="4000" b="1" dirty="0">
                <a:solidFill>
                  <a:srgbClr val="FF0000"/>
                </a:solidFill>
                <a:latin typeface="Times New Roman" panose="02020603050405020304" pitchFamily="18" charset="0"/>
                <a:cs typeface="Times New Roman" panose="02020603050405020304" pitchFamily="18" charset="0"/>
              </a:rPr>
              <a:t>seize, grab, take</a:t>
            </a:r>
            <a:endParaRPr lang="zh-CN" altLang="zh-CN" sz="4000" b="1" dirty="0">
              <a:solidFill>
                <a:srgbClr val="FF0000"/>
              </a:solidFill>
              <a:latin typeface="Times New Roman" panose="02020603050405020304" pitchFamily="18" charset="0"/>
              <a:cs typeface="Times New Roman" panose="02020603050405020304" pitchFamily="18" charset="0"/>
            </a:endParaRPr>
          </a:p>
          <a:p>
            <a:r>
              <a:rPr lang="en-US" altLang="zh-CN" sz="4000" b="1" dirty="0">
                <a:solidFill>
                  <a:srgbClr val="FF0000"/>
                </a:solidFill>
                <a:latin typeface="Times New Roman" panose="02020603050405020304" pitchFamily="18" charset="0"/>
                <a:cs typeface="Times New Roman" panose="02020603050405020304" pitchFamily="18" charset="0"/>
              </a:rPr>
              <a:t>however, nonetheless</a:t>
            </a:r>
            <a:endParaRPr lang="zh-CN" altLang="zh-CN" sz="4000" b="1" dirty="0">
              <a:solidFill>
                <a:srgbClr val="FF0000"/>
              </a:solidFill>
              <a:latin typeface="Times New Roman" panose="02020603050405020304" pitchFamily="18" charset="0"/>
              <a:cs typeface="Times New Roman" panose="02020603050405020304" pitchFamily="18" charset="0"/>
            </a:endParaRPr>
          </a:p>
          <a:p>
            <a:pPr lvl="0"/>
            <a:r>
              <a:rPr lang="en-US" altLang="zh-CN" sz="4000" b="1" dirty="0">
                <a:solidFill>
                  <a:srgbClr val="FF0000"/>
                </a:solidFill>
                <a:latin typeface="Times New Roman" panose="02020603050405020304" pitchFamily="18" charset="0"/>
                <a:cs typeface="Times New Roman" panose="02020603050405020304" pitchFamily="18" charset="0"/>
              </a:rPr>
              <a:t>deep, significant</a:t>
            </a:r>
            <a:endParaRPr lang="zh-CN" altLang="zh-CN" sz="4000" b="1" dirty="0">
              <a:solidFill>
                <a:srgbClr val="FF0000"/>
              </a:solidFill>
              <a:latin typeface="Times New Roman" panose="02020603050405020304" pitchFamily="18" charset="0"/>
              <a:cs typeface="Times New Roman" panose="02020603050405020304" pitchFamily="18" charset="0"/>
            </a:endParaRPr>
          </a:p>
          <a:p>
            <a:r>
              <a:rPr lang="en-US" altLang="zh-CN" sz="4000" b="1" dirty="0">
                <a:solidFill>
                  <a:srgbClr val="FF0000"/>
                </a:solidFill>
                <a:latin typeface="Times New Roman" panose="02020603050405020304" pitchFamily="18" charset="0"/>
                <a:cs typeface="Times New Roman" panose="02020603050405020304" pitchFamily="18" charset="0"/>
              </a:rPr>
              <a:t>awareness, insight</a:t>
            </a:r>
          </a:p>
          <a:p>
            <a:endParaRPr lang="en-US" altLang="zh-CN" sz="4000" dirty="0">
              <a:solidFill>
                <a:srgbClr val="FF0000"/>
              </a:solidFill>
            </a:endParaRPr>
          </a:p>
          <a:p>
            <a:endParaRPr lang="en-US" altLang="zh-CN" sz="4000" dirty="0">
              <a:solidFill>
                <a:srgbClr val="FF0000"/>
              </a:solidFill>
            </a:endParaRPr>
          </a:p>
          <a:p>
            <a:endParaRPr lang="zh-CN" altLang="zh-CN" sz="4000" dirty="0">
              <a:solidFill>
                <a:srgbClr val="FF0000"/>
              </a:solidFill>
            </a:endParaRPr>
          </a:p>
          <a:p>
            <a:endParaRPr lang="zh-CN" altLang="en-US" dirty="0"/>
          </a:p>
        </p:txBody>
      </p:sp>
      <p:sp>
        <p:nvSpPr>
          <p:cNvPr id="1026" name="Rectangle 2"/>
          <p:cNvSpPr>
            <a:spLocks noChangeArrowheads="1"/>
          </p:cNvSpPr>
          <p:nvPr/>
        </p:nvSpPr>
        <p:spPr bwMode="auto">
          <a:xfrm>
            <a:off x="0" y="307776"/>
            <a:ext cx="11841480" cy="70788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4000" b="1" i="0" u="none" strike="noStrike" cap="none" normalizeH="0" baseline="0" dirty="0">
                <a:ln>
                  <a:noFill/>
                </a:ln>
                <a:solidFill>
                  <a:schemeClr val="tx1"/>
                </a:solidFill>
                <a:effectLst/>
                <a:latin typeface="等线" panose="02010600030101010101" charset="-122"/>
                <a:ea typeface="var(--gpts-font-family)"/>
                <a:cs typeface="宋体" panose="02010600030101010101" pitchFamily="2" charset="-122"/>
              </a:rPr>
              <a:t>Task </a:t>
            </a:r>
            <a:r>
              <a:rPr kumimoji="0" lang="en-US" altLang="zh-CN" sz="4000" b="1" i="0" u="none" strike="noStrike" cap="none" normalizeH="0" baseline="0" dirty="0" smtClean="0">
                <a:ln>
                  <a:noFill/>
                </a:ln>
                <a:solidFill>
                  <a:schemeClr val="tx1"/>
                </a:solidFill>
                <a:effectLst/>
                <a:latin typeface="等线" panose="02010600030101010101" charset="-122"/>
                <a:ea typeface="var(--gpts-font-family)"/>
                <a:cs typeface="宋体" panose="02010600030101010101" pitchFamily="2" charset="-122"/>
              </a:rPr>
              <a:t>3</a:t>
            </a:r>
            <a:r>
              <a:rPr kumimoji="0" lang="zh-CN" altLang="en-US" sz="4000" b="1" i="0" u="none" strike="noStrike" cap="none" normalizeH="0" baseline="0" dirty="0" smtClean="0">
                <a:ln>
                  <a:noFill/>
                </a:ln>
                <a:solidFill>
                  <a:schemeClr val="tx1"/>
                </a:solidFill>
                <a:effectLst/>
                <a:latin typeface="等线" panose="02010600030101010101" charset="-122"/>
                <a:ea typeface="var(--gpts-font-family)"/>
                <a:cs typeface="宋体" panose="02010600030101010101" pitchFamily="2" charset="-122"/>
              </a:rPr>
              <a:t>：</a:t>
            </a:r>
            <a:r>
              <a:rPr kumimoji="0" lang="en-US" altLang="zh-CN" sz="4000" b="1" i="0" u="none" strike="noStrike" cap="none" normalizeH="0" baseline="0" dirty="0">
                <a:ln>
                  <a:noFill/>
                </a:ln>
                <a:solidFill>
                  <a:schemeClr val="tx1"/>
                </a:solidFill>
                <a:effectLst/>
                <a:latin typeface="等线" panose="02010600030101010101" charset="-122"/>
                <a:ea typeface="var(--gpts-font-family)"/>
                <a:cs typeface="宋体" panose="02010600030101010101" pitchFamily="2" charset="-122"/>
              </a:rPr>
              <a:t>Guess</a:t>
            </a:r>
            <a:r>
              <a:rPr kumimoji="0" lang="en-US" altLang="zh-CN" sz="4000" b="1" i="0" u="none" strike="noStrike" cap="none" normalizeH="0" dirty="0">
                <a:ln>
                  <a:noFill/>
                </a:ln>
                <a:solidFill>
                  <a:schemeClr val="tx1"/>
                </a:solidFill>
                <a:effectLst/>
                <a:latin typeface="等线" panose="02010600030101010101" charset="-122"/>
                <a:ea typeface="var(--gpts-font-family)"/>
                <a:cs typeface="宋体" panose="02010600030101010101" pitchFamily="2" charset="-122"/>
              </a:rPr>
              <a:t> the meaning of each word</a:t>
            </a:r>
            <a:endParaRPr kumimoji="0" lang="en-US" altLang="zh-CN" sz="4000" b="0"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0723" y="365125"/>
            <a:ext cx="11941277" cy="1325563"/>
          </a:xfrm>
        </p:spPr>
        <p:txBody>
          <a:bodyPr>
            <a:normAutofit/>
          </a:bodyPr>
          <a:lstStyle/>
          <a:p>
            <a:r>
              <a:rPr lang="en-US" altLang="zh-CN" sz="3600" b="1" dirty="0"/>
              <a:t>Task </a:t>
            </a:r>
            <a:r>
              <a:rPr lang="en-US" altLang="zh-CN" sz="3600" b="1" dirty="0" smtClean="0"/>
              <a:t>4.Find </a:t>
            </a:r>
            <a:r>
              <a:rPr lang="en-US" altLang="zh-CN" sz="3600" b="1" dirty="0"/>
              <a:t>out answers to the following questions.</a:t>
            </a:r>
            <a:r>
              <a:rPr lang="zh-CN" altLang="zh-CN" sz="3600" b="1" dirty="0"/>
              <a:t/>
            </a:r>
            <a:br>
              <a:rPr lang="zh-CN" altLang="zh-CN" sz="3600" b="1" dirty="0"/>
            </a:br>
            <a:endParaRPr lang="zh-CN" altLang="en-US" sz="3600" b="1" dirty="0"/>
          </a:p>
        </p:txBody>
      </p:sp>
      <p:sp>
        <p:nvSpPr>
          <p:cNvPr id="3" name="内容占位符 2"/>
          <p:cNvSpPr>
            <a:spLocks noGrp="1"/>
          </p:cNvSpPr>
          <p:nvPr>
            <p:ph idx="1"/>
          </p:nvPr>
        </p:nvSpPr>
        <p:spPr>
          <a:xfrm>
            <a:off x="0" y="1371600"/>
            <a:ext cx="12609872" cy="5041337"/>
          </a:xfrm>
        </p:spPr>
        <p:txBody>
          <a:bodyPr>
            <a:normAutofit lnSpcReduction="10000"/>
          </a:bodyPr>
          <a:lstStyle/>
          <a:p>
            <a:pPr marL="514350" lvl="0" indent="-5143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Why does ‘Black Myth: </a:t>
            </a:r>
            <a:r>
              <a:rPr lang="en-US" altLang="zh-CN" sz="4000" b="1" dirty="0" err="1">
                <a:solidFill>
                  <a:srgbClr val="7030A0"/>
                </a:solidFill>
                <a:latin typeface="Times New Roman" panose="02020603050405020304" pitchFamily="18" charset="0"/>
                <a:cs typeface="Times New Roman" panose="02020603050405020304" pitchFamily="18" charset="0"/>
              </a:rPr>
              <a:t>Wukong</a:t>
            </a:r>
            <a:r>
              <a:rPr lang="en-US" altLang="zh-CN" sz="4000" b="1" dirty="0">
                <a:solidFill>
                  <a:srgbClr val="7030A0"/>
                </a:solidFill>
                <a:latin typeface="Times New Roman" panose="02020603050405020304" pitchFamily="18" charset="0"/>
                <a:cs typeface="Times New Roman" panose="02020603050405020304" pitchFamily="18" charset="0"/>
              </a:rPr>
              <a:t>' appeal to players worldwide?</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What impact does this game have on players' psychology?</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Why do players around the world like the character </a:t>
            </a:r>
            <a:r>
              <a:rPr lang="en-US" altLang="zh-CN" sz="4000" b="1" dirty="0" err="1">
                <a:solidFill>
                  <a:srgbClr val="7030A0"/>
                </a:solidFill>
                <a:latin typeface="Times New Roman" panose="02020603050405020304" pitchFamily="18" charset="0"/>
                <a:cs typeface="Times New Roman" panose="02020603050405020304" pitchFamily="18" charset="0"/>
              </a:rPr>
              <a:t>Wukong</a:t>
            </a:r>
            <a:r>
              <a:rPr lang="en-US" altLang="zh-CN" sz="4000" b="1" dirty="0">
                <a:solidFill>
                  <a:srgbClr val="7030A0"/>
                </a:solidFill>
                <a:latin typeface="Times New Roman" panose="02020603050405020304" pitchFamily="18" charset="0"/>
                <a:cs typeface="Times New Roman" panose="02020603050405020304" pitchFamily="18" charset="0"/>
              </a:rPr>
              <a:t> in this game?</a:t>
            </a:r>
            <a:endParaRPr lang="zh-CN" altLang="zh-CN" sz="4000" b="1" dirty="0">
              <a:solidFill>
                <a:srgbClr val="7030A0"/>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altLang="zh-CN" sz="4000" b="1" dirty="0">
                <a:solidFill>
                  <a:srgbClr val="7030A0"/>
                </a:solidFill>
                <a:latin typeface="Times New Roman" panose="02020603050405020304" pitchFamily="18" charset="0"/>
                <a:cs typeface="Times New Roman" panose="02020603050405020304" pitchFamily="18" charset="0"/>
              </a:rPr>
              <a:t>What does the author think about the global popularity of 'Black Myth: </a:t>
            </a:r>
            <a:r>
              <a:rPr lang="en-US" altLang="zh-CN" sz="4000" b="1" dirty="0" err="1">
                <a:solidFill>
                  <a:srgbClr val="7030A0"/>
                </a:solidFill>
                <a:latin typeface="Times New Roman" panose="02020603050405020304" pitchFamily="18" charset="0"/>
                <a:cs typeface="Times New Roman" panose="02020603050405020304" pitchFamily="18" charset="0"/>
              </a:rPr>
              <a:t>Wukong</a:t>
            </a:r>
            <a:r>
              <a:rPr lang="en-US" altLang="zh-CN" sz="4000" b="1" dirty="0">
                <a:solidFill>
                  <a:srgbClr val="7030A0"/>
                </a:solidFill>
                <a:latin typeface="Times New Roman" panose="02020603050405020304" pitchFamily="18" charset="0"/>
                <a:cs typeface="Times New Roman" panose="02020603050405020304" pitchFamily="18" charset="0"/>
              </a:rPr>
              <a:t>' in terms of the spread of Chinese culture?</a:t>
            </a:r>
            <a:endParaRPr lang="zh-CN" altLang="zh-CN" sz="4000" b="1" dirty="0">
              <a:solidFill>
                <a:srgbClr val="7030A0"/>
              </a:solidFill>
              <a:latin typeface="Times New Roman" panose="02020603050405020304" pitchFamily="18" charset="0"/>
              <a:cs typeface="Times New Roman" panose="02020603050405020304" pitchFamily="18" charset="0"/>
            </a:endParaRPr>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buNone/>
            </a:pPr>
            <a:r>
              <a:rPr lang="en-US" altLang="zh-CN" sz="4400" dirty="0">
                <a:solidFill>
                  <a:srgbClr val="7030A0"/>
                </a:solidFill>
                <a:latin typeface="Times New Roman" panose="02020603050405020304" pitchFamily="18" charset="0"/>
                <a:cs typeface="Times New Roman" panose="02020603050405020304" pitchFamily="18" charset="0"/>
              </a:rPr>
              <a:t>1.</a:t>
            </a:r>
            <a:r>
              <a:rPr lang="en-US" altLang="zh-CN" sz="4400" b="1" dirty="0">
                <a:solidFill>
                  <a:srgbClr val="7030A0"/>
                </a:solidFill>
                <a:latin typeface="Times New Roman" panose="02020603050405020304" pitchFamily="18" charset="0"/>
                <a:cs typeface="Times New Roman" panose="02020603050405020304" pitchFamily="18" charset="0"/>
              </a:rPr>
              <a:t> Why does ‘Black Myth: </a:t>
            </a:r>
            <a:r>
              <a:rPr lang="en-US" altLang="zh-CN" sz="4400" b="1" dirty="0" err="1">
                <a:solidFill>
                  <a:srgbClr val="7030A0"/>
                </a:solidFill>
                <a:latin typeface="Times New Roman" panose="02020603050405020304" pitchFamily="18" charset="0"/>
                <a:cs typeface="Times New Roman" panose="02020603050405020304" pitchFamily="18" charset="0"/>
              </a:rPr>
              <a:t>Wukong</a:t>
            </a:r>
            <a:r>
              <a:rPr lang="en-US" altLang="zh-CN" sz="4400" b="1" dirty="0">
                <a:solidFill>
                  <a:srgbClr val="7030A0"/>
                </a:solidFill>
                <a:latin typeface="Times New Roman" panose="02020603050405020304" pitchFamily="18" charset="0"/>
                <a:cs typeface="Times New Roman" panose="02020603050405020304" pitchFamily="18" charset="0"/>
              </a:rPr>
              <a:t>' appeal to players worldwide?</a:t>
            </a:r>
            <a:endParaRPr lang="zh-CN" altLang="zh-CN" sz="4400" b="1" dirty="0">
              <a:solidFill>
                <a:srgbClr val="7030A0"/>
              </a:solidFill>
              <a:latin typeface="Times New Roman" panose="02020603050405020304" pitchFamily="18" charset="0"/>
              <a:cs typeface="Times New Roman" panose="02020603050405020304" pitchFamily="18" charset="0"/>
            </a:endParaRPr>
          </a:p>
          <a:p>
            <a:r>
              <a:rPr lang="en-US" altLang="zh-CN" sz="4400" dirty="0">
                <a:solidFill>
                  <a:srgbClr val="7030A0"/>
                </a:solidFill>
                <a:latin typeface="Times New Roman" panose="02020603050405020304" pitchFamily="18" charset="0"/>
                <a:cs typeface="Times New Roman" panose="02020603050405020304" pitchFamily="18" charset="0"/>
              </a:rPr>
              <a:t>Its engine, modeling, and quality of image are all among the world's mainstream ones, making it appealing to global players.</a:t>
            </a:r>
            <a:endParaRPr lang="zh-CN" altLang="en-US" sz="4400"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buNone/>
            </a:pPr>
            <a:r>
              <a:rPr lang="en-US" altLang="zh-CN" sz="4400" b="1" dirty="0">
                <a:solidFill>
                  <a:srgbClr val="7030A0"/>
                </a:solidFill>
                <a:latin typeface="Times New Roman" panose="02020603050405020304" pitchFamily="18" charset="0"/>
                <a:cs typeface="Times New Roman" panose="02020603050405020304" pitchFamily="18" charset="0"/>
              </a:rPr>
              <a:t>2.What impact does this game have on players' psychology?</a:t>
            </a:r>
          </a:p>
          <a:p>
            <a:r>
              <a:rPr lang="en-US" altLang="zh-CN" sz="4400" dirty="0">
                <a:solidFill>
                  <a:srgbClr val="7030A0"/>
                </a:solidFill>
                <a:latin typeface="Times New Roman" panose="02020603050405020304" pitchFamily="18" charset="0"/>
                <a:cs typeface="Times New Roman" panose="02020603050405020304" pitchFamily="18" charset="0"/>
              </a:rPr>
              <a:t>It encourages players to explore and appreciate cultures beyond their own.</a:t>
            </a:r>
            <a:endParaRPr lang="zh-CN" altLang="zh-CN" sz="4400" b="1" dirty="0">
              <a:solidFill>
                <a:srgbClr val="7030A0"/>
              </a:solidFill>
              <a:latin typeface="Times New Roman" panose="02020603050405020304" pitchFamily="18" charset="0"/>
              <a:cs typeface="Times New Roman" panose="02020603050405020304" pitchFamily="18" charset="0"/>
            </a:endParaRPr>
          </a:p>
          <a:p>
            <a:endParaRPr lang="zh-CN" alt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lvl="0">
              <a:buNone/>
            </a:pPr>
            <a:r>
              <a:rPr lang="en-US" altLang="zh-CN" sz="4400" b="1" dirty="0">
                <a:solidFill>
                  <a:srgbClr val="7030A0"/>
                </a:solidFill>
                <a:latin typeface="Times New Roman" panose="02020603050405020304" pitchFamily="18" charset="0"/>
                <a:cs typeface="Times New Roman" panose="02020603050405020304" pitchFamily="18" charset="0"/>
              </a:rPr>
              <a:t>3. Why do players around the world like the character </a:t>
            </a:r>
            <a:r>
              <a:rPr lang="en-US" altLang="zh-CN" sz="4400" b="1" dirty="0" err="1">
                <a:solidFill>
                  <a:srgbClr val="7030A0"/>
                </a:solidFill>
                <a:latin typeface="Times New Roman" panose="02020603050405020304" pitchFamily="18" charset="0"/>
                <a:cs typeface="Times New Roman" panose="02020603050405020304" pitchFamily="18" charset="0"/>
              </a:rPr>
              <a:t>Wukong</a:t>
            </a:r>
            <a:r>
              <a:rPr lang="en-US" altLang="zh-CN" sz="4400" b="1" dirty="0">
                <a:solidFill>
                  <a:srgbClr val="7030A0"/>
                </a:solidFill>
                <a:latin typeface="Times New Roman" panose="02020603050405020304" pitchFamily="18" charset="0"/>
                <a:cs typeface="Times New Roman" panose="02020603050405020304" pitchFamily="18" charset="0"/>
              </a:rPr>
              <a:t> in this game?</a:t>
            </a:r>
            <a:endParaRPr lang="zh-CN" altLang="zh-CN" sz="4400" b="1" dirty="0">
              <a:solidFill>
                <a:srgbClr val="7030A0"/>
              </a:solidFill>
              <a:latin typeface="Times New Roman" panose="02020603050405020304" pitchFamily="18" charset="0"/>
              <a:cs typeface="Times New Roman" panose="02020603050405020304" pitchFamily="18" charset="0"/>
            </a:endParaRPr>
          </a:p>
          <a:p>
            <a:r>
              <a:rPr lang="en-US" altLang="zh-CN" sz="4400" dirty="0" err="1">
                <a:solidFill>
                  <a:srgbClr val="7030A0"/>
                </a:solidFill>
                <a:latin typeface="Times New Roman" panose="02020603050405020304" pitchFamily="18" charset="0"/>
                <a:cs typeface="Times New Roman" panose="02020603050405020304" pitchFamily="18" charset="0"/>
              </a:rPr>
              <a:t>Wukong</a:t>
            </a:r>
            <a:r>
              <a:rPr lang="en-US" altLang="zh-CN" sz="4400" dirty="0">
                <a:solidFill>
                  <a:srgbClr val="7030A0"/>
                </a:solidFill>
                <a:latin typeface="Times New Roman" panose="02020603050405020304" pitchFamily="18" charset="0"/>
                <a:cs typeface="Times New Roman" panose="02020603050405020304" pitchFamily="18" charset="0"/>
              </a:rPr>
              <a:t> is a symbol of resilience and rebellion, qualities that people can relate to universally.</a:t>
            </a:r>
            <a:endParaRPr lang="zh-CN" altLang="en-US" sz="4400"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Autofit/>
          </a:bodyPr>
          <a:lstStyle/>
          <a:p>
            <a:pPr lvl="0">
              <a:buNone/>
            </a:pPr>
            <a:r>
              <a:rPr lang="en-US" altLang="zh-CN" sz="4000" b="1" dirty="0">
                <a:solidFill>
                  <a:srgbClr val="7030A0"/>
                </a:solidFill>
                <a:latin typeface="Times New Roman" panose="02020603050405020304" pitchFamily="18" charset="0"/>
                <a:cs typeface="Times New Roman" panose="02020603050405020304" pitchFamily="18" charset="0"/>
              </a:rPr>
              <a:t>4. What does the author think about the global popularity of 'Black Myth: </a:t>
            </a:r>
            <a:r>
              <a:rPr lang="en-US" altLang="zh-CN" sz="4000" b="1" dirty="0" err="1">
                <a:solidFill>
                  <a:srgbClr val="7030A0"/>
                </a:solidFill>
                <a:latin typeface="Times New Roman" panose="02020603050405020304" pitchFamily="18" charset="0"/>
                <a:cs typeface="Times New Roman" panose="02020603050405020304" pitchFamily="18" charset="0"/>
              </a:rPr>
              <a:t>Wukong</a:t>
            </a:r>
            <a:r>
              <a:rPr lang="en-US" altLang="zh-CN" sz="4000" b="1" dirty="0">
                <a:solidFill>
                  <a:srgbClr val="7030A0"/>
                </a:solidFill>
                <a:latin typeface="Times New Roman" panose="02020603050405020304" pitchFamily="18" charset="0"/>
                <a:cs typeface="Times New Roman" panose="02020603050405020304" pitchFamily="18" charset="0"/>
              </a:rPr>
              <a:t>' in terms of the spread of Chinese culture?</a:t>
            </a:r>
          </a:p>
          <a:p>
            <a:r>
              <a:rPr lang="en-US" altLang="zh-CN" sz="4000" dirty="0">
                <a:solidFill>
                  <a:srgbClr val="7030A0"/>
                </a:solidFill>
                <a:latin typeface="Times New Roman" panose="02020603050405020304" pitchFamily="18" charset="0"/>
                <a:cs typeface="Times New Roman" panose="02020603050405020304" pitchFamily="18" charset="0"/>
              </a:rPr>
              <a:t>He thinks that Chinese culture can break out of its traditional limitations and reach international audiences and digital media could serve as a bridge between cultures.</a:t>
            </a:r>
            <a:endParaRPr lang="zh-CN" altLang="zh-CN" sz="4000" dirty="0">
              <a:solidFill>
                <a:srgbClr val="7030A0"/>
              </a:solidFill>
              <a:latin typeface="Times New Roman" panose="02020603050405020304" pitchFamily="18" charset="0"/>
              <a:cs typeface="Times New Roman" panose="02020603050405020304" pitchFamily="18" charset="0"/>
            </a:endParaRPr>
          </a:p>
          <a:p>
            <a:endParaRPr lang="zh-CN" alt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822324"/>
            <a:ext cx="12192000" cy="6492875"/>
          </a:xfrm>
        </p:spPr>
        <p:txBody>
          <a:bodyPr>
            <a:normAutofit/>
          </a:bodyPr>
          <a:lstStyle/>
          <a:p>
            <a:r>
              <a:rPr lang="en-US" altLang="zh-CN" sz="4900" b="1" dirty="0" smtClean="0">
                <a:solidFill>
                  <a:srgbClr val="7030A0"/>
                </a:solidFill>
                <a:latin typeface="Times New Roman" panose="02020603050405020304" pitchFamily="18" charset="0"/>
                <a:ea typeface="宋体" panose="02010600030101010101" pitchFamily="2" charset="-122"/>
                <a:cs typeface="Times New Roman" panose="02020603050405020304" pitchFamily="18" charset="0"/>
              </a:rPr>
              <a:t>Part 3:Writing</a:t>
            </a:r>
            <a:r>
              <a:rPr lang="en-US" altLang="zh-CN" sz="4900" b="1" dirty="0">
                <a:solidFill>
                  <a:srgbClr val="7030A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dirty="0">
                <a:solidFill>
                  <a:srgbClr val="7030A0"/>
                </a:solidFill>
                <a:latin typeface="宋体" panose="02010600030101010101" pitchFamily="2" charset="-122"/>
                <a:ea typeface="宋体" panose="02010600030101010101" pitchFamily="2" charset="-122"/>
              </a:rPr>
              <a:t/>
            </a:r>
            <a:br>
              <a:rPr lang="en-US" altLang="zh-CN" dirty="0">
                <a:solidFill>
                  <a:srgbClr val="7030A0"/>
                </a:solidFill>
                <a:latin typeface="宋体" panose="02010600030101010101" pitchFamily="2" charset="-122"/>
                <a:ea typeface="宋体" panose="02010600030101010101" pitchFamily="2" charset="-122"/>
              </a:rPr>
            </a:br>
            <a:r>
              <a:rPr lang="en-US" altLang="zh-CN" dirty="0">
                <a:solidFill>
                  <a:srgbClr val="7030A0"/>
                </a:solidFill>
                <a:latin typeface="宋体" panose="02010600030101010101" pitchFamily="2" charset="-122"/>
                <a:ea typeface="宋体" panose="02010600030101010101" pitchFamily="2" charset="-122"/>
              </a:rPr>
              <a:t>    </a:t>
            </a:r>
            <a:r>
              <a:rPr lang="zh-CN" altLang="zh-CN" dirty="0">
                <a:solidFill>
                  <a:srgbClr val="7030A0"/>
                </a:solidFill>
                <a:latin typeface="宋体" panose="02010600030101010101" pitchFamily="2" charset="-122"/>
                <a:ea typeface="宋体" panose="02010600030101010101" pitchFamily="2" charset="-122"/>
              </a:rPr>
              <a:t>假定你是李华，请给你的美国朋友</a:t>
            </a:r>
            <a:r>
              <a:rPr lang="en-US" altLang="zh-CN" dirty="0">
                <a:solidFill>
                  <a:srgbClr val="7030A0"/>
                </a:solidFill>
                <a:latin typeface="宋体" panose="02010600030101010101" pitchFamily="2" charset="-122"/>
                <a:ea typeface="宋体" panose="02010600030101010101" pitchFamily="2" charset="-122"/>
              </a:rPr>
              <a:t>David</a:t>
            </a:r>
            <a:r>
              <a:rPr lang="zh-CN" altLang="zh-CN" dirty="0">
                <a:solidFill>
                  <a:srgbClr val="7030A0"/>
                </a:solidFill>
                <a:latin typeface="宋体" panose="02010600030101010101" pitchFamily="2" charset="-122"/>
                <a:ea typeface="宋体" panose="02010600030101010101" pitchFamily="2" charset="-122"/>
              </a:rPr>
              <a:t>写一封信，推荐“黑神话：悟空”这款由中国团队开发的游戏。内容包括：</a:t>
            </a:r>
            <a:r>
              <a:rPr lang="en-US" altLang="zh-CN" dirty="0">
                <a:solidFill>
                  <a:srgbClr val="7030A0"/>
                </a:solidFill>
                <a:latin typeface="宋体" panose="02010600030101010101" pitchFamily="2" charset="-122"/>
                <a:ea typeface="宋体" panose="02010600030101010101" pitchFamily="2" charset="-122"/>
              </a:rPr>
              <a:t/>
            </a:r>
            <a:br>
              <a:rPr lang="en-US" altLang="zh-CN" dirty="0">
                <a:solidFill>
                  <a:srgbClr val="7030A0"/>
                </a:solidFill>
                <a:latin typeface="宋体" panose="02010600030101010101" pitchFamily="2" charset="-122"/>
                <a:ea typeface="宋体" panose="02010600030101010101" pitchFamily="2" charset="-122"/>
              </a:rPr>
            </a:br>
            <a:r>
              <a:rPr lang="en-US" altLang="zh-CN" dirty="0">
                <a:solidFill>
                  <a:srgbClr val="7030A0"/>
                </a:solidFill>
                <a:latin typeface="宋体" panose="02010600030101010101" pitchFamily="2" charset="-122"/>
                <a:ea typeface="宋体" panose="02010600030101010101" pitchFamily="2" charset="-122"/>
              </a:rPr>
              <a:t>1. </a:t>
            </a:r>
            <a:r>
              <a:rPr lang="zh-CN" altLang="zh-CN" dirty="0">
                <a:solidFill>
                  <a:srgbClr val="7030A0"/>
                </a:solidFill>
                <a:latin typeface="宋体" panose="02010600030101010101" pitchFamily="2" charset="-122"/>
                <a:ea typeface="宋体" panose="02010600030101010101" pitchFamily="2" charset="-122"/>
              </a:rPr>
              <a:t>游戏介绍；</a:t>
            </a:r>
            <a:r>
              <a:rPr lang="en-US" altLang="zh-CN" dirty="0">
                <a:solidFill>
                  <a:srgbClr val="7030A0"/>
                </a:solidFill>
                <a:latin typeface="宋体" panose="02010600030101010101" pitchFamily="2" charset="-122"/>
                <a:ea typeface="宋体" panose="02010600030101010101" pitchFamily="2" charset="-122"/>
              </a:rPr>
              <a:t/>
            </a:r>
            <a:br>
              <a:rPr lang="en-US" altLang="zh-CN" dirty="0">
                <a:solidFill>
                  <a:srgbClr val="7030A0"/>
                </a:solidFill>
                <a:latin typeface="宋体" panose="02010600030101010101" pitchFamily="2" charset="-122"/>
                <a:ea typeface="宋体" panose="02010600030101010101" pitchFamily="2" charset="-122"/>
              </a:rPr>
            </a:br>
            <a:r>
              <a:rPr lang="en-US" altLang="zh-CN" dirty="0">
                <a:solidFill>
                  <a:srgbClr val="7030A0"/>
                </a:solidFill>
                <a:latin typeface="宋体" panose="02010600030101010101" pitchFamily="2" charset="-122"/>
                <a:ea typeface="宋体" panose="02010600030101010101" pitchFamily="2" charset="-122"/>
              </a:rPr>
              <a:t>2. </a:t>
            </a:r>
            <a:r>
              <a:rPr lang="zh-CN" altLang="zh-CN" dirty="0">
                <a:solidFill>
                  <a:srgbClr val="7030A0"/>
                </a:solidFill>
                <a:latin typeface="宋体" panose="02010600030101010101" pitchFamily="2" charset="-122"/>
                <a:ea typeface="宋体" panose="02010600030101010101" pitchFamily="2" charset="-122"/>
              </a:rPr>
              <a:t>推荐理由；</a:t>
            </a:r>
            <a:r>
              <a:rPr lang="en-US" altLang="zh-CN" dirty="0">
                <a:solidFill>
                  <a:srgbClr val="7030A0"/>
                </a:solidFill>
                <a:latin typeface="宋体" panose="02010600030101010101" pitchFamily="2" charset="-122"/>
                <a:ea typeface="宋体" panose="02010600030101010101" pitchFamily="2" charset="-122"/>
              </a:rPr>
              <a:t/>
            </a:r>
            <a:br>
              <a:rPr lang="en-US" altLang="zh-CN" dirty="0">
                <a:solidFill>
                  <a:srgbClr val="7030A0"/>
                </a:solidFill>
                <a:latin typeface="宋体" panose="02010600030101010101" pitchFamily="2" charset="-122"/>
                <a:ea typeface="宋体" panose="02010600030101010101" pitchFamily="2" charset="-122"/>
              </a:rPr>
            </a:br>
            <a:r>
              <a:rPr lang="en-US" altLang="zh-CN" dirty="0">
                <a:solidFill>
                  <a:srgbClr val="7030A0"/>
                </a:solidFill>
                <a:latin typeface="宋体" panose="02010600030101010101" pitchFamily="2" charset="-122"/>
                <a:ea typeface="宋体" panose="02010600030101010101" pitchFamily="2" charset="-122"/>
              </a:rPr>
              <a:t>3. </a:t>
            </a:r>
            <a:r>
              <a:rPr lang="zh-CN" altLang="zh-CN" dirty="0">
                <a:solidFill>
                  <a:srgbClr val="7030A0"/>
                </a:solidFill>
                <a:latin typeface="宋体" panose="02010600030101010101" pitchFamily="2" charset="-122"/>
                <a:ea typeface="宋体" panose="02010600030101010101" pitchFamily="2" charset="-122"/>
              </a:rPr>
              <a:t>你的感想。</a:t>
            </a:r>
            <a:r>
              <a:rPr lang="en-US" altLang="zh-CN" dirty="0">
                <a:solidFill>
                  <a:srgbClr val="7030A0"/>
                </a:solidFill>
                <a:latin typeface="宋体" panose="02010600030101010101" pitchFamily="2" charset="-122"/>
                <a:ea typeface="宋体" panose="02010600030101010101" pitchFamily="2" charset="-122"/>
              </a:rPr>
              <a:t/>
            </a:r>
            <a:br>
              <a:rPr lang="en-US" altLang="zh-CN" dirty="0">
                <a:solidFill>
                  <a:srgbClr val="7030A0"/>
                </a:solidFill>
                <a:latin typeface="宋体" panose="02010600030101010101" pitchFamily="2" charset="-122"/>
                <a:ea typeface="宋体" panose="02010600030101010101" pitchFamily="2" charset="-122"/>
              </a:rPr>
            </a:br>
            <a:r>
              <a:rPr lang="en-US" altLang="zh-CN" dirty="0"/>
              <a:t> </a:t>
            </a:r>
            <a:r>
              <a:rPr lang="zh-CN" altLang="zh-CN" dirty="0"/>
              <a:t/>
            </a:r>
            <a:br>
              <a:rPr lang="zh-CN" altLang="zh-CN" dirty="0"/>
            </a:b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5471" y="0"/>
            <a:ext cx="11179277" cy="6858000"/>
          </a:xfrm>
        </p:spPr>
        <p:txBody>
          <a:bodyPr>
            <a:noAutofit/>
          </a:bodyPr>
          <a:lstStyle/>
          <a:p>
            <a:pPr>
              <a:lnSpc>
                <a:spcPct val="100000"/>
              </a:lnSpc>
              <a:spcBef>
                <a:spcPts val="0"/>
              </a:spcBef>
              <a:buNone/>
            </a:pPr>
            <a:r>
              <a:rPr lang="en-US" altLang="zh-CN" dirty="0" smtClean="0">
                <a:solidFill>
                  <a:srgbClr val="7030A0"/>
                </a:solidFill>
                <a:latin typeface="Times New Roman" pitchFamily="18" charset="0"/>
                <a:cs typeface="Times New Roman" pitchFamily="18" charset="0"/>
              </a:rPr>
              <a:t> </a:t>
            </a:r>
            <a:r>
              <a:rPr lang="en-US" altLang="zh-CN" dirty="0" smtClean="0">
                <a:latin typeface="Times New Roman" pitchFamily="18" charset="0"/>
                <a:cs typeface="Times New Roman" pitchFamily="18" charset="0"/>
              </a:rPr>
              <a:t>Dear David,</a:t>
            </a:r>
            <a:endParaRPr lang="zh-CN" altLang="zh-CN" dirty="0" smtClean="0">
              <a:latin typeface="Times New Roman" pitchFamily="18" charset="0"/>
              <a:cs typeface="Times New Roman" pitchFamily="18" charset="0"/>
            </a:endParaRPr>
          </a:p>
          <a:p>
            <a:pPr>
              <a:lnSpc>
                <a:spcPct val="100000"/>
              </a:lnSpc>
              <a:spcBef>
                <a:spcPts val="0"/>
              </a:spcBef>
              <a:buNone/>
            </a:pPr>
            <a:r>
              <a:rPr lang="en-US" altLang="zh-CN" dirty="0" smtClean="0">
                <a:latin typeface="Times New Roman" pitchFamily="18" charset="0"/>
                <a:cs typeface="Times New Roman" pitchFamily="18" charset="0"/>
              </a:rPr>
              <a:t>         I hope this letter finds you well. Hearing that____________________</a:t>
            </a:r>
          </a:p>
          <a:p>
            <a:pPr>
              <a:lnSpc>
                <a:spcPct val="100000"/>
              </a:lnSpc>
              <a:spcBef>
                <a:spcPts val="0"/>
              </a:spcBef>
              <a:buNone/>
            </a:pPr>
            <a:r>
              <a:rPr lang="en-US" altLang="zh-CN" dirty="0" smtClean="0">
                <a:latin typeface="Times New Roman" pitchFamily="18" charset="0"/>
                <a:cs typeface="Times New Roman" pitchFamily="18" charset="0"/>
              </a:rPr>
              <a:t>_____________________________________________________________</a:t>
            </a:r>
          </a:p>
          <a:p>
            <a:pPr>
              <a:lnSpc>
                <a:spcPct val="100000"/>
              </a:lnSpc>
              <a:spcBef>
                <a:spcPts val="0"/>
              </a:spcBef>
              <a:buNone/>
            </a:pPr>
            <a:r>
              <a:rPr lang="en-US" altLang="zh-CN" dirty="0" smtClean="0">
                <a:latin typeface="Times New Roman" pitchFamily="18" charset="0"/>
                <a:cs typeface="Times New Roman" pitchFamily="18" charset="0"/>
              </a:rPr>
              <a:t>_____________________________________________________________</a:t>
            </a:r>
            <a:endParaRPr lang="zh-CN" altLang="zh-CN" dirty="0" smtClean="0">
              <a:latin typeface="Times New Roman" pitchFamily="18" charset="0"/>
              <a:cs typeface="Times New Roman" pitchFamily="18" charset="0"/>
            </a:endParaRPr>
          </a:p>
          <a:p>
            <a:pPr>
              <a:lnSpc>
                <a:spcPct val="100000"/>
              </a:lnSpc>
              <a:spcBef>
                <a:spcPts val="0"/>
              </a:spcBef>
              <a:buNone/>
            </a:pPr>
            <a:r>
              <a:rPr lang="en-US" altLang="zh-CN" dirty="0" smtClean="0">
                <a:latin typeface="Times New Roman" pitchFamily="18" charset="0"/>
                <a:cs typeface="Times New Roman" pitchFamily="18" charset="0"/>
              </a:rPr>
              <a:t>        This game_________________________________________________ ____________________________________________________________________________________________________________________________________________________________________________________________________________________I believe you would enjoy it.</a:t>
            </a:r>
          </a:p>
          <a:p>
            <a:pPr>
              <a:lnSpc>
                <a:spcPct val="100000"/>
              </a:lnSpc>
              <a:spcBef>
                <a:spcPts val="0"/>
              </a:spcBef>
              <a:buNone/>
            </a:pPr>
            <a:r>
              <a:rPr lang="en-US" altLang="zh-CN" dirty="0" smtClean="0">
                <a:latin typeface="Times New Roman" pitchFamily="18" charset="0"/>
                <a:cs typeface="Times New Roman" pitchFamily="18" charset="0"/>
              </a:rPr>
              <a:t>        From me perspective, I hold the belief that_______________________</a:t>
            </a:r>
          </a:p>
          <a:p>
            <a:pPr>
              <a:lnSpc>
                <a:spcPct val="100000"/>
              </a:lnSpc>
              <a:spcBef>
                <a:spcPts val="0"/>
              </a:spcBef>
              <a:buNone/>
            </a:pPr>
            <a:r>
              <a:rPr lang="en-US" altLang="zh-CN" dirty="0" smtClean="0">
                <a:latin typeface="Times New Roman" pitchFamily="18" charset="0"/>
                <a:cs typeface="Times New Roman" pitchFamily="18" charset="0"/>
              </a:rPr>
              <a:t>_____________________________________________________________</a:t>
            </a:r>
            <a:endParaRPr lang="zh-CN" altLang="zh-CN" dirty="0" smtClean="0">
              <a:latin typeface="Times New Roman" pitchFamily="18" charset="0"/>
              <a:cs typeface="Times New Roman" pitchFamily="18" charset="0"/>
            </a:endParaRPr>
          </a:p>
          <a:p>
            <a:pPr>
              <a:lnSpc>
                <a:spcPct val="100000"/>
              </a:lnSpc>
              <a:spcBef>
                <a:spcPts val="0"/>
              </a:spcBef>
              <a:buNone/>
            </a:pPr>
            <a:r>
              <a:rPr lang="en-US" altLang="zh-CN" dirty="0" smtClean="0">
                <a:latin typeface="Times New Roman" pitchFamily="18" charset="0"/>
                <a:cs typeface="Times New Roman" pitchFamily="18" charset="0"/>
              </a:rPr>
              <a:t>_____________________________________________________________</a:t>
            </a:r>
          </a:p>
          <a:p>
            <a:pPr>
              <a:lnSpc>
                <a:spcPct val="100000"/>
              </a:lnSpc>
              <a:spcBef>
                <a:spcPts val="0"/>
              </a:spcBef>
              <a:buNone/>
            </a:pPr>
            <a:r>
              <a:rPr lang="en-US" altLang="zh-CN" dirty="0" smtClean="0">
                <a:latin typeface="Times New Roman" pitchFamily="18" charset="0"/>
                <a:cs typeface="Times New Roman" pitchFamily="18" charset="0"/>
              </a:rPr>
              <a:t>_____________________________I highly encourage you to try it out!</a:t>
            </a:r>
            <a:endParaRPr lang="zh-CN" altLang="zh-CN" dirty="0" smtClean="0">
              <a:latin typeface="Times New Roman" pitchFamily="18" charset="0"/>
              <a:cs typeface="Times New Roman" pitchFamily="18" charset="0"/>
            </a:endParaRPr>
          </a:p>
          <a:p>
            <a:pPr>
              <a:lnSpc>
                <a:spcPct val="100000"/>
              </a:lnSpc>
              <a:spcBef>
                <a:spcPts val="0"/>
              </a:spcBef>
              <a:buNone/>
            </a:pPr>
            <a:r>
              <a:rPr lang="en-US" altLang="zh-CN" dirty="0" smtClean="0">
                <a:latin typeface="Times New Roman" pitchFamily="18" charset="0"/>
                <a:cs typeface="Times New Roman" pitchFamily="18" charset="0"/>
              </a:rPr>
              <a:t>                                                                                                   Best regards,</a:t>
            </a:r>
          </a:p>
          <a:p>
            <a:pPr>
              <a:lnSpc>
                <a:spcPct val="100000"/>
              </a:lnSpc>
              <a:spcBef>
                <a:spcPts val="0"/>
              </a:spcBef>
              <a:buNone/>
            </a:pPr>
            <a:r>
              <a:rPr lang="en-US" altLang="zh-CN" dirty="0" smtClean="0">
                <a:latin typeface="Times New Roman" pitchFamily="18" charset="0"/>
                <a:cs typeface="Times New Roman" pitchFamily="18" charset="0"/>
              </a:rPr>
              <a:t>                                                                                                     Li </a:t>
            </a:r>
            <a:r>
              <a:rPr lang="en-US" altLang="zh-CN" dirty="0" err="1" smtClean="0">
                <a:latin typeface="Times New Roman" pitchFamily="18" charset="0"/>
                <a:cs typeface="Times New Roman" pitchFamily="18" charset="0"/>
              </a:rPr>
              <a:t>Hua</a:t>
            </a:r>
            <a:endParaRPr lang="zh-CN" altLang="zh-C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164465"/>
            <a:ext cx="11576685" cy="1403985"/>
          </a:xfrm>
        </p:spPr>
        <p:txBody>
          <a:bodyPr>
            <a:normAutofit fontScale="90000"/>
          </a:bodyPr>
          <a:lstStyle/>
          <a:p>
            <a:pPr algn="l"/>
            <a:r>
              <a:rPr lang="en-US" altLang="zh-CN" sz="3735" b="1" dirty="0"/>
              <a:t>Learning objectives:</a:t>
            </a:r>
            <a:br>
              <a:rPr lang="en-US" altLang="zh-CN" sz="3735" b="1" dirty="0"/>
            </a:br>
            <a:r>
              <a:rPr lang="en-US" altLang="zh-CN" sz="3735" b="1" dirty="0">
                <a:solidFill>
                  <a:srgbClr val="FF0000"/>
                </a:solidFill>
              </a:rPr>
              <a:t>By the end of this lesson, you will be able to </a:t>
            </a:r>
            <a:br>
              <a:rPr lang="en-US" altLang="zh-CN" sz="3735" b="1" dirty="0">
                <a:solidFill>
                  <a:srgbClr val="FF0000"/>
                </a:solidFill>
              </a:rPr>
            </a:br>
            <a:endParaRPr lang="zh-CN" altLang="en-US" sz="3735" b="1" dirty="0">
              <a:solidFill>
                <a:srgbClr val="FF0000"/>
              </a:solidFill>
            </a:endParaRPr>
          </a:p>
        </p:txBody>
      </p:sp>
      <p:sp>
        <p:nvSpPr>
          <p:cNvPr id="3" name="内容占位符 2"/>
          <p:cNvSpPr>
            <a:spLocks noGrp="1"/>
          </p:cNvSpPr>
          <p:nvPr>
            <p:ph idx="4294967295"/>
          </p:nvPr>
        </p:nvSpPr>
        <p:spPr>
          <a:xfrm>
            <a:off x="0" y="1377315"/>
            <a:ext cx="11808460" cy="3434080"/>
          </a:xfrm>
        </p:spPr>
        <p:txBody>
          <a:bodyPr>
            <a:noAutofit/>
          </a:bodyPr>
          <a:lstStyle/>
          <a:p>
            <a:pPr marL="685800" indent="-685800" algn="just">
              <a:lnSpc>
                <a:spcPct val="200000"/>
              </a:lnSpc>
              <a:spcBef>
                <a:spcPts val="0"/>
              </a:spcBef>
              <a:buAutoNum type="arabicPeriod"/>
            </a:pPr>
            <a:r>
              <a:rPr lang="en-US" altLang="zh-CN" sz="3200" dirty="0">
                <a:latin typeface="Times New Roman" pitchFamily="18" charset="0"/>
                <a:cs typeface="Times New Roman" pitchFamily="18" charset="0"/>
              </a:rPr>
              <a:t>master some usages of key words, phrases and sentences;</a:t>
            </a:r>
          </a:p>
          <a:p>
            <a:pPr marL="685800" indent="-685800" algn="just">
              <a:lnSpc>
                <a:spcPct val="200000"/>
              </a:lnSpc>
              <a:spcBef>
                <a:spcPts val="0"/>
              </a:spcBef>
              <a:buAutoNum type="arabicPeriod"/>
            </a:pPr>
            <a:r>
              <a:rPr lang="en-US" altLang="zh-CN" sz="3200" dirty="0">
                <a:latin typeface="Times New Roman" pitchFamily="18" charset="0"/>
                <a:cs typeface="Times New Roman" pitchFamily="18" charset="0"/>
              </a:rPr>
              <a:t>put these words, phrases and sentences into practice correctly;</a:t>
            </a:r>
          </a:p>
          <a:p>
            <a:pPr marL="685800" indent="-685800" algn="just">
              <a:lnSpc>
                <a:spcPct val="200000"/>
              </a:lnSpc>
              <a:spcBef>
                <a:spcPts val="0"/>
              </a:spcBef>
              <a:buAutoNum type="arabicPeriod"/>
            </a:pPr>
            <a:r>
              <a:rPr lang="en-US" altLang="zh-CN" sz="3200" dirty="0">
                <a:latin typeface="Times New Roman" pitchFamily="18" charset="0"/>
                <a:cs typeface="Times New Roman" pitchFamily="18" charset="0"/>
              </a:rPr>
              <a:t>polish an article concerning </a:t>
            </a:r>
            <a:r>
              <a:rPr lang="en-US" altLang="zh-CN" sz="3200" dirty="0" smtClean="0">
                <a:latin typeface="Times New Roman" pitchFamily="18" charset="0"/>
                <a:cs typeface="Times New Roman" pitchFamily="18" charset="0"/>
              </a:rPr>
              <a:t>the popular game </a:t>
            </a:r>
            <a:r>
              <a:rPr lang="en-US" altLang="zh-CN" sz="3200" dirty="0" smtClean="0">
                <a:latin typeface="Times New Roman" pitchFamily="18" charset="0"/>
                <a:cs typeface="Times New Roman" pitchFamily="18" charset="0"/>
              </a:rPr>
              <a:t>“</a:t>
            </a:r>
            <a:r>
              <a:rPr lang="en-US" altLang="zh-CN" sz="3200" dirty="0" smtClean="0">
                <a:latin typeface="Times New Roman" pitchFamily="18" charset="0"/>
                <a:cs typeface="Times New Roman" pitchFamily="18" charset="0"/>
              </a:rPr>
              <a:t>Black </a:t>
            </a:r>
            <a:r>
              <a:rPr lang="en-US" altLang="zh-CN" sz="3200" dirty="0">
                <a:latin typeface="Times New Roman" pitchFamily="18" charset="0"/>
                <a:cs typeface="Times New Roman" pitchFamily="18" charset="0"/>
              </a:rPr>
              <a:t>Myth: </a:t>
            </a:r>
            <a:r>
              <a:rPr lang="en-US" altLang="zh-CN" sz="3200" dirty="0" err="1" smtClean="0">
                <a:latin typeface="Times New Roman" pitchFamily="18" charset="0"/>
                <a:cs typeface="Times New Roman" pitchFamily="18" charset="0"/>
              </a:rPr>
              <a:t>Wukong</a:t>
            </a:r>
            <a:r>
              <a:rPr lang="en-US" altLang="zh-CN" sz="3200" dirty="0" smtClean="0">
                <a:latin typeface="Times New Roman" pitchFamily="18" charset="0"/>
                <a:cs typeface="Times New Roman" pitchFamily="18" charset="0"/>
              </a:rPr>
              <a:t>”.</a:t>
            </a:r>
            <a:endParaRPr lang="en-US" altLang="zh-CN" sz="3200" dirty="0">
              <a:latin typeface="Times New Roman" pitchFamily="18" charset="0"/>
              <a:cs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06477" y="0"/>
            <a:ext cx="11985523" cy="6858000"/>
          </a:xfrm>
        </p:spPr>
        <p:txBody>
          <a:bodyPr>
            <a:normAutofit lnSpcReduction="10000"/>
          </a:bodyPr>
          <a:lstStyle/>
          <a:p>
            <a:pPr>
              <a:buNone/>
            </a:pPr>
            <a:r>
              <a:rPr lang="en-US" altLang="zh-CN" dirty="0">
                <a:latin typeface="Times New Roman" panose="02020603050405020304" pitchFamily="18" charset="0"/>
                <a:cs typeface="Times New Roman" panose="02020603050405020304" pitchFamily="18" charset="0"/>
              </a:rPr>
              <a:t>   Dear David,</a:t>
            </a:r>
            <a:endParaRPr lang="zh-CN" altLang="zh-CN" dirty="0">
              <a:latin typeface="Times New Roman" panose="02020603050405020304" pitchFamily="18" charset="0"/>
              <a:cs typeface="Times New Roman" panose="02020603050405020304" pitchFamily="18" charset="0"/>
            </a:endParaRPr>
          </a:p>
          <a:p>
            <a:pPr>
              <a:buNone/>
            </a:pPr>
            <a:r>
              <a:rPr lang="en-US" altLang="zh-CN" dirty="0">
                <a:latin typeface="Times New Roman" panose="02020603050405020304" pitchFamily="18" charset="0"/>
                <a:cs typeface="Times New Roman" panose="02020603050405020304" pitchFamily="18" charset="0"/>
              </a:rPr>
              <a:t>        I hope this letter finds you well. Hearing that you like playing online games like me, I am writing to recommend you a fascinating game called "Black Myth: </a:t>
            </a:r>
            <a:r>
              <a:rPr lang="en-US" altLang="zh-CN" dirty="0" err="1">
                <a:latin typeface="Times New Roman" panose="02020603050405020304" pitchFamily="18" charset="0"/>
                <a:cs typeface="Times New Roman" panose="02020603050405020304" pitchFamily="18" charset="0"/>
              </a:rPr>
              <a:t>Wukong</a:t>
            </a:r>
            <a:r>
              <a:rPr lang="en-US" altLang="zh-CN" dirty="0">
                <a:latin typeface="Times New Roman" panose="02020603050405020304" pitchFamily="18" charset="0"/>
                <a:cs typeface="Times New Roman" panose="02020603050405020304" pitchFamily="18" charset="0"/>
              </a:rPr>
              <a:t>," developed by a talented Chinese team. This action-adventure game is inspired by the classic Chinese novel "Journey to the West," has </a:t>
            </a:r>
            <a:r>
              <a:rPr lang="en-US" altLang="zh-CN" b="1" dirty="0">
                <a:latin typeface="Times New Roman" panose="02020603050405020304" pitchFamily="18" charset="0"/>
                <a:cs typeface="Times New Roman" panose="02020603050405020304" pitchFamily="18" charset="0"/>
              </a:rPr>
              <a:t>sprung up</a:t>
            </a:r>
            <a:r>
              <a:rPr lang="en-US" altLang="zh-CN" dirty="0">
                <a:latin typeface="Times New Roman" panose="02020603050405020304" pitchFamily="18" charset="0"/>
                <a:cs typeface="Times New Roman" panose="02020603050405020304" pitchFamily="18" charset="0"/>
              </a:rPr>
              <a:t> in popularity, particularly in Western markets.</a:t>
            </a:r>
            <a:endParaRPr lang="zh-CN" altLang="zh-CN" dirty="0">
              <a:latin typeface="Times New Roman" panose="02020603050405020304" pitchFamily="18" charset="0"/>
              <a:cs typeface="Times New Roman" panose="02020603050405020304" pitchFamily="18" charset="0"/>
            </a:endParaRPr>
          </a:p>
          <a:p>
            <a:pPr>
              <a:buNone/>
            </a:pPr>
            <a:r>
              <a:rPr lang="en-US" altLang="zh-CN" dirty="0">
                <a:latin typeface="Times New Roman" panose="02020603050405020304" pitchFamily="18" charset="0"/>
                <a:cs typeface="Times New Roman" panose="02020603050405020304" pitchFamily="18" charset="0"/>
              </a:rPr>
              <a:t>        This game is a AAA game, whose engine, modeling, and quality of image are all among the world's mainstream ones. As I played, I was captured by the beautiful landscapes and the character of Sun </a:t>
            </a:r>
            <a:r>
              <a:rPr lang="en-US" altLang="zh-CN" dirty="0" err="1">
                <a:latin typeface="Times New Roman" panose="02020603050405020304" pitchFamily="18" charset="0"/>
                <a:cs typeface="Times New Roman" panose="02020603050405020304" pitchFamily="18" charset="0"/>
              </a:rPr>
              <a:t>Wukong</a:t>
            </a:r>
            <a:r>
              <a:rPr lang="en-US" altLang="zh-CN" dirty="0">
                <a:latin typeface="Times New Roman" panose="02020603050405020304" pitchFamily="18" charset="0"/>
                <a:cs typeface="Times New Roman" panose="02020603050405020304" pitchFamily="18" charset="0"/>
              </a:rPr>
              <a:t>, who is a symbol of resilience and rebellion, qualities that people can </a:t>
            </a:r>
            <a:r>
              <a:rPr lang="en-US" altLang="zh-CN" b="1" dirty="0">
                <a:latin typeface="Times New Roman" panose="02020603050405020304" pitchFamily="18" charset="0"/>
                <a:cs typeface="Times New Roman" panose="02020603050405020304" pitchFamily="18" charset="0"/>
              </a:rPr>
              <a:t>relate to</a:t>
            </a:r>
            <a:r>
              <a:rPr lang="en-US" altLang="zh-CN" dirty="0">
                <a:latin typeface="Times New Roman" panose="02020603050405020304" pitchFamily="18" charset="0"/>
                <a:cs typeface="Times New Roman" panose="02020603050405020304" pitchFamily="18" charset="0"/>
              </a:rPr>
              <a:t> universally . What’s more, it encourages players to explore and appreciate cultures beyond their own, thereby  </a:t>
            </a:r>
            <a:r>
              <a:rPr lang="en-US" altLang="zh-CN" b="1" dirty="0">
                <a:latin typeface="Times New Roman" panose="02020603050405020304" pitchFamily="18" charset="0"/>
                <a:cs typeface="Times New Roman" panose="02020603050405020304" pitchFamily="18" charset="0"/>
              </a:rPr>
              <a:t>brightening up</a:t>
            </a:r>
            <a:r>
              <a:rPr lang="en-US" altLang="zh-CN" dirty="0">
                <a:latin typeface="Times New Roman" panose="02020603050405020304" pitchFamily="18" charset="0"/>
                <a:cs typeface="Times New Roman" panose="02020603050405020304" pitchFamily="18" charset="0"/>
              </a:rPr>
              <a:t> the perception of Chinese culture. I believe you would enjoy it.</a:t>
            </a:r>
            <a:endParaRPr lang="zh-CN" altLang="zh-CN" dirty="0">
              <a:latin typeface="Times New Roman" panose="02020603050405020304" pitchFamily="18" charset="0"/>
              <a:cs typeface="Times New Roman" panose="02020603050405020304" pitchFamily="18" charset="0"/>
            </a:endParaRPr>
          </a:p>
          <a:p>
            <a:pPr>
              <a:buNone/>
            </a:pPr>
            <a:r>
              <a:rPr lang="en-US" altLang="zh-CN" dirty="0">
                <a:latin typeface="Times New Roman" panose="02020603050405020304" pitchFamily="18" charset="0"/>
                <a:cs typeface="Times New Roman" panose="02020603050405020304" pitchFamily="18" charset="0"/>
              </a:rPr>
              <a:t>        From my perspective, I hold the belief that Chinese culture can break out of its traditional limitations and reach international audiences and digital media could serve as a bridge between cultures. I highly encourage you to try it out!</a:t>
            </a:r>
            <a:endParaRPr lang="zh-CN" altLang="zh-CN" dirty="0">
              <a:latin typeface="Times New Roman" panose="02020603050405020304" pitchFamily="18" charset="0"/>
              <a:cs typeface="Times New Roman" panose="02020603050405020304" pitchFamily="18" charset="0"/>
            </a:endParaRPr>
          </a:p>
          <a:p>
            <a:pPr>
              <a:buNone/>
            </a:pPr>
            <a:r>
              <a:rPr lang="en-US" altLang="zh-CN" dirty="0">
                <a:latin typeface="Times New Roman" panose="02020603050405020304" pitchFamily="18" charset="0"/>
                <a:cs typeface="Times New Roman" panose="02020603050405020304" pitchFamily="18" charset="0"/>
              </a:rPr>
              <a:t>                                                                                                    Best regards,</a:t>
            </a:r>
            <a:br>
              <a:rPr lang="en-US" altLang="zh-CN" dirty="0">
                <a:latin typeface="Times New Roman" panose="02020603050405020304" pitchFamily="18" charset="0"/>
                <a:cs typeface="Times New Roman" panose="02020603050405020304" pitchFamily="18" charset="0"/>
              </a:rPr>
            </a:br>
            <a:r>
              <a:rPr lang="en-US" altLang="zh-CN" dirty="0">
                <a:latin typeface="Times New Roman" panose="02020603050405020304" pitchFamily="18" charset="0"/>
                <a:cs typeface="Times New Roman" panose="02020603050405020304" pitchFamily="18" charset="0"/>
              </a:rPr>
              <a:t>                                                                                                   Li Hua</a:t>
            </a:r>
            <a:endParaRPr lang="zh-CN" altLang="zh-CN" dirty="0">
              <a:latin typeface="Times New Roman" panose="02020603050405020304" pitchFamily="18" charset="0"/>
              <a:cs typeface="Times New Roman" panose="02020603050405020304" pitchFamily="18" charset="0"/>
            </a:endParaRP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495387" y="1051879"/>
            <a:ext cx="10081120" cy="577081"/>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lang="en-US" altLang="zh-CN" sz="2400" b="1"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Part 1. </a:t>
            </a:r>
            <a:r>
              <a:rPr lang="en-US" altLang="zh-CN" sz="2400" b="1" kern="100" dirty="0" smtClean="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Task 1:Blank filling</a:t>
            </a:r>
            <a:r>
              <a:rPr kumimoji="0" lang="zh-CN" altLang="en-US" sz="2400" b="1" i="0" u="none" strike="noStrike" kern="100" cap="none" spc="0" normalizeH="0" baseline="0" noProof="0" dirty="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　</a:t>
            </a:r>
            <a:r>
              <a:rPr kumimoji="0" lang="en-US" altLang="zh-CN" sz="2400" b="1" i="0" u="none" strike="noStrike" kern="100" cap="none" spc="0" normalizeH="0" baseline="0" noProof="0" dirty="0" smtClean="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a:t>
            </a:r>
            <a:r>
              <a:rPr kumimoji="0" lang="zh-CN" altLang="en-US" sz="2400" b="1" i="0" u="none" strike="noStrike" kern="100" cap="none" spc="0" normalizeH="0" baseline="0" noProof="0" dirty="0" smtClean="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文</a:t>
            </a:r>
            <a:r>
              <a:rPr kumimoji="0" lang="zh-CN" altLang="en-US" sz="2400" b="1" i="0" u="none" strike="noStrike" kern="100" cap="none" spc="0" normalizeH="0" baseline="0" noProof="0" dirty="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中加颜色词汇为本单元词</a:t>
            </a:r>
            <a:r>
              <a:rPr kumimoji="0" lang="zh-CN" altLang="en-US" sz="2400" b="1" i="0" u="none" strike="noStrike" kern="100" cap="none" spc="0" normalizeH="0" baseline="0" noProof="0" dirty="0" smtClean="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汇</a:t>
            </a:r>
            <a:r>
              <a:rPr kumimoji="0" lang="en-US" altLang="zh-CN" sz="2400" b="1" i="0" u="none" strike="noStrike" kern="100" cap="none" spc="0" normalizeH="0" baseline="0" noProof="0" dirty="0" smtClean="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a:t>
            </a:r>
            <a:endParaRPr kumimoji="0" lang="zh-CN" altLang="zh-CN" sz="1000" b="0" i="0" u="none" strike="noStrike" kern="1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288910" y="2298089"/>
            <a:ext cx="11321957" cy="400107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marL="0" marR="0" lvl="0" indent="713740" algn="just" defTabSz="1218565" rtl="0" eaLnBrk="1" fontAlgn="auto" latinLnBrk="0" hangingPunct="1">
              <a:lnSpc>
                <a:spcPct val="150000"/>
              </a:lnSpc>
              <a:spcBef>
                <a:spcPts val="0"/>
              </a:spcBef>
              <a:spcAft>
                <a:spcPts val="0"/>
              </a:spcAft>
              <a:buClrTx/>
              <a:buSzTx/>
              <a:buFontTx/>
              <a:buNone/>
              <a:defRPr/>
            </a:pP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Zhou Yang</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journalist,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1.</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(commit) to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journalism</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since graduation.It’s said that he has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broadcast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2.__________</a:t>
            </a:r>
            <a:endPar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a:p>
            <a:pPr marL="0" marR="0" lvl="0" indent="0" algn="just" defTabSz="1218565" rtl="0" eaLnBrk="1" fontAlgn="auto" latinLnBrk="0" hangingPunct="1">
              <a:lnSpc>
                <a:spcPct val="150000"/>
              </a:lnSpc>
              <a:spcBef>
                <a:spcPts val="0"/>
              </a:spcBef>
              <a:spcAft>
                <a:spcPts val="0"/>
              </a:spcAft>
              <a:buClrTx/>
              <a:buSzTx/>
              <a:buFontTx/>
              <a:buNone/>
              <a:defRPr/>
            </a:pP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dozen</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of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accurate</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news reports</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3.</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are all based on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factual</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investigations.</a:t>
            </a:r>
          </a:p>
          <a:p>
            <a:pPr marL="0" marR="0" lvl="0" indent="713740" algn="just" defTabSz="1218565" rtl="0" eaLnBrk="1" fontAlgn="auto" latinLnBrk="0" hangingPunct="1">
              <a:lnSpc>
                <a:spcPct val="15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For instance</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once a big fire came 4.</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in a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housing estate</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.Then the community got into a mess</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dogs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barking</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and residents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screaming</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t>
            </a:r>
            <a:endParaRPr kumimoji="0" lang="zh-CN" altLang="zh-CN" sz="2800" b="0" i="0" u="none" strike="noStrike" kern="100" cap="none" spc="0" normalizeH="0" baseline="0" noProof="0">
              <a:ln>
                <a:noFill/>
              </a:ln>
              <a:solidFill>
                <a:prstClr val="black"/>
              </a:solidFill>
              <a:effectLst/>
              <a:uLnTx/>
              <a:uFillTx/>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5756983" y="2439938"/>
            <a:ext cx="32383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has been committed</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3" name="矩形 2"/>
          <p:cNvSpPr/>
          <p:nvPr/>
        </p:nvSpPr>
        <p:spPr>
          <a:xfrm>
            <a:off x="9893374" y="3088010"/>
            <a:ext cx="122180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dozens</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4" name="矩形 3"/>
          <p:cNvSpPr/>
          <p:nvPr/>
        </p:nvSpPr>
        <p:spPr>
          <a:xfrm>
            <a:off x="6317532" y="3741301"/>
            <a:ext cx="11031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which</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5" name="矩形 4"/>
          <p:cNvSpPr/>
          <p:nvPr/>
        </p:nvSpPr>
        <p:spPr>
          <a:xfrm>
            <a:off x="6700639" y="5033883"/>
            <a:ext cx="106471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about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p:cNvSpPr/>
          <p:nvPr/>
        </p:nvSpPr>
        <p:spPr>
          <a:xfrm>
            <a:off x="322780" y="1700808"/>
            <a:ext cx="11526120" cy="4616648"/>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5.</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(fortunate)</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on arriving there</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he realized the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ambulance</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and the firefighters had arrived.The injured were evidently in pain and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choked</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.Doctors and firefighters were busy rescuing the 6.</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trap</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people.Zhou Yang immediately involved 7.</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(he) in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investigating</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the cause of the fire.However</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different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witnesses</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gave different explanations.Some said 8.</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was a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cigarette</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end that lit a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carpet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while others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accused</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an aging electric wire of causing it.</a:t>
            </a:r>
            <a:endParaRPr kumimoji="0" lang="zh-CN" altLang="zh-CN" sz="2800" b="0" i="0" u="none" strike="noStrike" kern="100" cap="none" spc="0" normalizeH="0" baseline="0" noProof="0">
              <a:ln>
                <a:noFill/>
              </a:ln>
              <a:solidFill>
                <a:prstClr val="black"/>
              </a:solidFill>
              <a:effectLst/>
              <a:uLnTx/>
              <a:uFillTx/>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757883" y="1772816"/>
            <a:ext cx="200086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Fortunately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4" name="矩形 3"/>
          <p:cNvSpPr/>
          <p:nvPr/>
        </p:nvSpPr>
        <p:spPr>
          <a:xfrm>
            <a:off x="9436055" y="3076341"/>
            <a:ext cx="14029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trapped</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1" name="矩形 10"/>
          <p:cNvSpPr/>
          <p:nvPr/>
        </p:nvSpPr>
        <p:spPr>
          <a:xfrm>
            <a:off x="6869038" y="3760465"/>
            <a:ext cx="130195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himself</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5" name="矩形 4"/>
          <p:cNvSpPr/>
          <p:nvPr/>
        </p:nvSpPr>
        <p:spPr>
          <a:xfrm>
            <a:off x="4458866" y="5051276"/>
            <a:ext cx="40427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it</a:t>
            </a:r>
            <a:endParaRPr kumimoji="0" lang="zh-CN" altLang="en-US"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1"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p:cNvSpPr/>
          <p:nvPr/>
        </p:nvSpPr>
        <p:spPr>
          <a:xfrm>
            <a:off x="322780" y="2049229"/>
            <a:ext cx="11526120" cy="332398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In order not to give a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false</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news report</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he made further investigations.With his effort</a:t>
            </a:r>
            <a:r>
              <a:rPr kumimoji="0" lang="zh-CN"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the truth was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brought to light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.The scoop was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released</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and broadcast in time,9.</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(get) high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ratings</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.His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commitment</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to his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profession</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earned him 10.</a:t>
            </a:r>
            <a:r>
              <a:rPr kumimoji="0" lang="en-US" altLang="zh-CN" sz="2800" b="1" i="0" u="sng"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(admire) and respect from his colleagues as well as the </a:t>
            </a:r>
            <a:r>
              <a:rPr kumimoji="0" lang="en-US" altLang="zh-CN" sz="2800" b="1" i="0" u="none" strike="noStrike" kern="100" cap="none" spc="0" normalizeH="0" baseline="0" noProof="0">
                <a:ln>
                  <a:noFill/>
                </a:ln>
                <a:solidFill>
                  <a:srgbClr val="0000FF"/>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citizens</a:t>
            </a:r>
            <a:r>
              <a:rPr kumimoji="0" lang="en-US" altLang="zh-CN" sz="2800" b="1" i="0" u="none" strike="noStrike" kern="100" cap="none" spc="0" normalizeH="0" baseline="0" noProof="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t>
            </a:r>
            <a:endParaRPr kumimoji="0" lang="zh-CN" altLang="zh-CN" sz="2800" b="0" i="0" u="none" strike="noStrike" kern="100" cap="none" spc="0" normalizeH="0" baseline="0" noProof="0">
              <a:ln>
                <a:noFill/>
              </a:ln>
              <a:solidFill>
                <a:prstClr val="black"/>
              </a:solidFill>
              <a:effectLst/>
              <a:uLnTx/>
              <a:uFillTx/>
              <a:latin typeface="宋体" panose="02010600030101010101" pitchFamily="2" charset="-122"/>
              <a:ea typeface="宋体" panose="02010600030101010101" pitchFamily="2" charset="-122"/>
              <a:cs typeface="Courier New" panose="02070309020205020404" pitchFamily="49" charset="0"/>
            </a:endParaRPr>
          </a:p>
        </p:txBody>
      </p:sp>
      <p:sp>
        <p:nvSpPr>
          <p:cNvPr id="3" name="矩形 2"/>
          <p:cNvSpPr/>
          <p:nvPr/>
        </p:nvSpPr>
        <p:spPr>
          <a:xfrm>
            <a:off x="6748709" y="3400311"/>
            <a:ext cx="12426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getting</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4" name="矩形 3"/>
          <p:cNvSpPr/>
          <p:nvPr/>
        </p:nvSpPr>
        <p:spPr>
          <a:xfrm>
            <a:off x="7641376" y="4105647"/>
            <a:ext cx="19014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admiration</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07619" y="717521"/>
            <a:ext cx="6066923"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altLang="zh-CN" sz="2400" b="1"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Task 2: Words conversion</a:t>
            </a:r>
            <a:r>
              <a:rPr lang="en-US" altLang="zh-CN" sz="2400" b="1" kern="100" dirty="0" smtClean="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400" b="1" kern="100" dirty="0" smtClean="0">
                <a:solidFill>
                  <a:prstClr val="black"/>
                </a:solidFill>
                <a:latin typeface="宋体" pitchFamily="2" charset="-122"/>
                <a:ea typeface="宋体" pitchFamily="2" charset="-122"/>
                <a:cs typeface="Times New Roman" panose="02020603050405020304" pitchFamily="18" charset="0"/>
              </a:rPr>
              <a:t>(</a:t>
            </a:r>
            <a:r>
              <a:rPr lang="zh-CN" altLang="en-US" sz="2400" b="1" kern="100" dirty="0" smtClean="0">
                <a:solidFill>
                  <a:prstClr val="black"/>
                </a:solidFill>
                <a:latin typeface="宋体" pitchFamily="2" charset="-122"/>
                <a:ea typeface="宋体" pitchFamily="2" charset="-122"/>
                <a:cs typeface="Times New Roman" panose="02020603050405020304" pitchFamily="18" charset="0"/>
              </a:rPr>
              <a:t>文中划线词汇）</a:t>
            </a:r>
            <a:endParaRPr kumimoji="0" lang="zh-CN" altLang="zh-CN" sz="2400" b="0" i="0" u="none" strike="noStrike" kern="100" cap="none" spc="0" normalizeH="0" baseline="0" noProof="0" dirty="0">
              <a:ln>
                <a:noFill/>
              </a:ln>
              <a:solidFill>
                <a:prstClr val="black"/>
              </a:solidFill>
              <a:effectLst/>
              <a:uLnTx/>
              <a:uFillTx/>
              <a:latin typeface="宋体" pitchFamily="2" charset="-122"/>
              <a:ea typeface="宋体" pitchFamily="2" charset="-122"/>
              <a:cs typeface="Courier New" panose="02070309020205020404" pitchFamily="49" charset="0"/>
            </a:endParaRPr>
          </a:p>
        </p:txBody>
      </p:sp>
      <p:sp>
        <p:nvSpPr>
          <p:cNvPr id="26" name="矩形 25"/>
          <p:cNvSpPr/>
          <p:nvPr/>
        </p:nvSpPr>
        <p:spPr>
          <a:xfrm>
            <a:off x="481362" y="1501417"/>
            <a:ext cx="11321957" cy="5293733"/>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marL="514350" lvl="0" indent="-514350" algn="just">
              <a:lnSpc>
                <a:spcPct val="150000"/>
              </a:lnSpc>
              <a:buAutoNum type="arabicPeriod"/>
              <a:defRPr/>
            </a:pPr>
            <a:r>
              <a:rPr kumimoji="0" lang="en-US" altLang="zh-CN" sz="2800" i="1" u="none" strike="noStrike" kern="100" cap="none" spc="0" normalizeH="0" baseline="0" noProof="0" dirty="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_________n.</a:t>
            </a:r>
            <a:r>
              <a:rPr kumimoji="0" lang="zh-CN" altLang="en-US" sz="2800" i="1" u="none" strike="noStrike" kern="100" cap="none" spc="0" normalizeH="0" baseline="0" noProof="0" dirty="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新闻记者，新闻工作者</a:t>
            </a:r>
            <a:r>
              <a:rPr kumimoji="0" lang="en-US" altLang="zh-CN" sz="2800" i="0" u="none" strike="noStrike" kern="100" cap="none" spc="0" normalizeH="0" baseline="0" noProof="0" dirty="0">
                <a:ln>
                  <a:noFill/>
                </a:ln>
                <a:solidFill>
                  <a:prstClr val="black"/>
                </a:solidFill>
                <a:effectLst/>
                <a:uLnTx/>
                <a:uFillTx/>
                <a:latin typeface="宋体" panose="02010600030101010101" pitchFamily="2" charset="-122"/>
                <a:ea typeface="方正中等线简体" panose="03000509000000000000" pitchFamily="65" charset="-122"/>
                <a:cs typeface="Times New Roman" panose="02020603050405020304" pitchFamily="18" charset="0"/>
              </a:rPr>
              <a:t>→</a:t>
            </a:r>
            <a:r>
              <a:rPr kumimoji="0" lang="en-US" altLang="zh-CN" sz="2800" i="0" u="sng" strike="noStrike" kern="100" cap="none" spc="0" normalizeH="0" baseline="0" noProof="0" dirty="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i="0" u="none" strike="noStrike" kern="100" cap="none" spc="0" normalizeH="0" baseline="0" noProof="0" dirty="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 </a:t>
            </a:r>
            <a:r>
              <a:rPr kumimoji="0" lang="en-US" altLang="zh-CN" sz="2800" i="1" u="none" strike="noStrike" kern="100" cap="none" spc="0" normalizeH="0" baseline="0" noProof="0" dirty="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n.</a:t>
            </a:r>
            <a:r>
              <a:rPr kumimoji="0" lang="zh-CN" altLang="en-US" sz="2800" i="1" u="none" strike="noStrike" kern="100" cap="none" spc="0" normalizeH="0" baseline="0" noProof="0" dirty="0">
                <a:ln>
                  <a:noFill/>
                </a:ln>
                <a:solidFill>
                  <a:prstClr val="black"/>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新闻业，新闻工作</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i="1" kern="100" dirty="0">
                <a:solidFill>
                  <a:prstClr val="black"/>
                </a:solidFill>
                <a:latin typeface="Book Antiqua" panose="02040602050305030304" pitchFamily="18" charset="0"/>
                <a:ea typeface="方正中等线简体" panose="03000509000000000000" pitchFamily="65" charset="-122"/>
                <a:cs typeface="Times New Roman" panose="02020603050405020304" pitchFamily="18" charset="0"/>
              </a:rPr>
              <a:t>n.</a:t>
            </a:r>
            <a:r>
              <a:rPr lang="zh-CN" altLang="en-US" sz="2800" i="1" kern="100" dirty="0">
                <a:solidFill>
                  <a:prstClr val="black"/>
                </a:solidFill>
                <a:latin typeface="Book Antiqua" panose="02040602050305030304" pitchFamily="18" charset="0"/>
                <a:ea typeface="方正中等线简体" panose="03000509000000000000" pitchFamily="65" charset="-122"/>
                <a:cs typeface="Times New Roman" panose="02020603050405020304" pitchFamily="18" charset="0"/>
              </a:rPr>
              <a:t>日报，杂志；日记</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p>
          <a:p>
            <a:pPr marL="514350" lvl="0" indent="-514350" algn="just">
              <a:lnSpc>
                <a:spcPct val="150000"/>
              </a:lnSpc>
              <a:buFont typeface="+mj-lt"/>
              <a:buAutoNum type="arabicPeriod"/>
              <a:tabLst>
                <a:tab pos="3941445" algn="l"/>
              </a:tabLst>
              <a:defRPr/>
            </a:pP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i="1"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adj</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事实的，真实的</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i="1"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ad</a:t>
            </a:r>
            <a:r>
              <a:rPr lang="en-US" altLang="zh-CN" sz="2800" i="1" kern="100" dirty="0">
                <a:solidFill>
                  <a:prstClr val="black"/>
                </a:solidFill>
                <a:latin typeface="Book Antiqua" panose="02040602050305030304" pitchFamily="18" charset="0"/>
                <a:ea typeface="方正中等线简体" panose="03000509000000000000" pitchFamily="65" charset="-122"/>
                <a:cs typeface="Times New Roman" panose="02020603050405020304" pitchFamily="18" charset="0"/>
              </a:rPr>
              <a:t>v</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真实地</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i="1"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事实</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p>
          <a:p>
            <a:pPr marL="514350" lvl="0" indent="-514350" algn="just">
              <a:lnSpc>
                <a:spcPct val="150000"/>
              </a:lnSpc>
              <a:buFont typeface="+mj-lt"/>
              <a:buAutoNum type="arabicPeriod"/>
              <a:tabLst>
                <a:tab pos="3941445" algn="l"/>
              </a:tabLst>
              <a:defRPr/>
            </a:pP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adj. </a:t>
            </a:r>
            <a:r>
              <a:rPr lang="zh-CN" altLang="en-US"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受伤的</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err="1">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vt</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en-US"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使受伤</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n. </a:t>
            </a:r>
            <a:r>
              <a:rPr lang="zh-CN" altLang="en-US"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损伤</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a:p>
            <a:pPr marL="514350" lvl="0" indent="-514350" algn="just">
              <a:lnSpc>
                <a:spcPct val="150000"/>
              </a:lnSpc>
              <a:buFont typeface="+mj-lt"/>
              <a:buAutoNum type="arabicPeriod"/>
              <a:defRPr/>
            </a:pP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adv.</a:t>
            </a:r>
            <a:r>
              <a:rPr lang="zh-CN" altLang="en-US"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显然</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____________________</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adv.(</a:t>
            </a:r>
            <a:r>
              <a:rPr lang="zh-CN" altLang="en-US"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近义词</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0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p>
          <a:p>
            <a:pPr marL="457200" lvl="0" indent="-457200" algn="just">
              <a:lnSpc>
                <a:spcPct val="150000"/>
              </a:lnSpc>
              <a:buFont typeface="+mj-lt"/>
              <a:buAutoNum type="arabicPeriod"/>
              <a:defRPr/>
            </a:pP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dirty="0" err="1"/>
              <a:t>vt</a:t>
            </a:r>
            <a:r>
              <a:rPr lang="en-US" altLang="zh-CN" sz="2800" dirty="0"/>
              <a:t>. </a:t>
            </a:r>
            <a:r>
              <a:rPr lang="zh-CN" altLang="zh-CN" sz="2800" dirty="0"/>
              <a:t>佩服</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dirty="0"/>
              <a:t>n. </a:t>
            </a:r>
            <a:r>
              <a:rPr lang="zh-CN" altLang="zh-CN" sz="2800" dirty="0"/>
              <a:t>敬佩</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u="sng"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dirty="0"/>
              <a:t> adj. </a:t>
            </a:r>
            <a:r>
              <a:rPr lang="zh-CN" altLang="zh-CN" sz="2800" dirty="0"/>
              <a:t>令人钦佩的</a:t>
            </a:r>
          </a:p>
          <a:p>
            <a:pPr marL="514350" lvl="0" indent="-514350" algn="just">
              <a:lnSpc>
                <a:spcPct val="150000"/>
              </a:lnSpc>
              <a:buFont typeface="+mj-lt"/>
              <a:buAutoNum type="arabicPeriod"/>
              <a:tabLst>
                <a:tab pos="3941445" algn="l"/>
              </a:tabLst>
              <a:defRPr/>
            </a:pPr>
            <a:endPar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5" name="矩形 4"/>
          <p:cNvSpPr/>
          <p:nvPr/>
        </p:nvSpPr>
        <p:spPr>
          <a:xfrm>
            <a:off x="1595313" y="2208914"/>
            <a:ext cx="132279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journal</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6" name="矩形 5"/>
          <p:cNvSpPr/>
          <p:nvPr/>
        </p:nvSpPr>
        <p:spPr>
          <a:xfrm>
            <a:off x="1017636" y="1540820"/>
            <a:ext cx="168187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journalist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8" name="矩形 7"/>
          <p:cNvSpPr/>
          <p:nvPr/>
        </p:nvSpPr>
        <p:spPr>
          <a:xfrm>
            <a:off x="6841974" y="1551154"/>
            <a:ext cx="186140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journalism</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3" name="矩形 12"/>
          <p:cNvSpPr/>
          <p:nvPr/>
        </p:nvSpPr>
        <p:spPr>
          <a:xfrm>
            <a:off x="1037816" y="2787816"/>
            <a:ext cx="12426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factual</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4" name="矩形 13"/>
          <p:cNvSpPr/>
          <p:nvPr/>
        </p:nvSpPr>
        <p:spPr>
          <a:xfrm>
            <a:off x="5826139" y="2916315"/>
            <a:ext cx="15215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factually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5" name="矩形 14"/>
          <p:cNvSpPr/>
          <p:nvPr/>
        </p:nvSpPr>
        <p:spPr>
          <a:xfrm>
            <a:off x="9627772" y="2889339"/>
            <a:ext cx="76335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fact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6" name="矩形 15"/>
          <p:cNvSpPr/>
          <p:nvPr/>
        </p:nvSpPr>
        <p:spPr>
          <a:xfrm>
            <a:off x="1124086" y="3565184"/>
            <a:ext cx="131632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injured</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7" name="矩形 16"/>
          <p:cNvSpPr/>
          <p:nvPr/>
        </p:nvSpPr>
        <p:spPr>
          <a:xfrm>
            <a:off x="5062043" y="3570820"/>
            <a:ext cx="111594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injure</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8" name="矩形 17"/>
          <p:cNvSpPr/>
          <p:nvPr/>
        </p:nvSpPr>
        <p:spPr>
          <a:xfrm>
            <a:off x="8911235" y="3548721"/>
            <a:ext cx="114326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injury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9" name="矩形 18"/>
          <p:cNvSpPr/>
          <p:nvPr/>
        </p:nvSpPr>
        <p:spPr>
          <a:xfrm>
            <a:off x="1233035" y="4101811"/>
            <a:ext cx="158088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evidently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20" name="矩形 19"/>
          <p:cNvSpPr/>
          <p:nvPr/>
        </p:nvSpPr>
        <p:spPr>
          <a:xfrm>
            <a:off x="5140766" y="4152019"/>
            <a:ext cx="337945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apparently/obviously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21" name="矩形 20"/>
          <p:cNvSpPr/>
          <p:nvPr/>
        </p:nvSpPr>
        <p:spPr>
          <a:xfrm>
            <a:off x="1375582" y="4861284"/>
            <a:ext cx="1274644" cy="523220"/>
          </a:xfrm>
          <a:prstGeom prst="rect">
            <a:avLst/>
          </a:prstGeom>
        </p:spPr>
        <p:txBody>
          <a:bodyPr wrap="none">
            <a:spAutoFit/>
          </a:bodyPr>
          <a:lstStyle/>
          <a:p>
            <a:pPr lvl="0"/>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admire</a:t>
            </a:r>
          </a:p>
        </p:txBody>
      </p:sp>
      <p:sp>
        <p:nvSpPr>
          <p:cNvPr id="22" name="矩形 21"/>
          <p:cNvSpPr/>
          <p:nvPr/>
        </p:nvSpPr>
        <p:spPr>
          <a:xfrm>
            <a:off x="4477738" y="4791794"/>
            <a:ext cx="1901483" cy="523220"/>
          </a:xfrm>
          <a:prstGeom prst="rect">
            <a:avLst/>
          </a:prstGeom>
        </p:spPr>
        <p:txBody>
          <a:bodyPr wrap="none">
            <a:spAutoFit/>
          </a:bodyPr>
          <a:lstStyle/>
          <a:p>
            <a:pPr lvl="0"/>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admiration</a:t>
            </a:r>
          </a:p>
        </p:txBody>
      </p:sp>
      <p:sp>
        <p:nvSpPr>
          <p:cNvPr id="23" name="矩形 22"/>
          <p:cNvSpPr/>
          <p:nvPr/>
        </p:nvSpPr>
        <p:spPr>
          <a:xfrm>
            <a:off x="7874783" y="4767213"/>
            <a:ext cx="1760418" cy="523220"/>
          </a:xfrm>
          <a:prstGeom prst="rect">
            <a:avLst/>
          </a:prstGeom>
        </p:spPr>
        <p:txBody>
          <a:bodyPr wrap="none">
            <a:spAutoFit/>
          </a:bodyPr>
          <a:lstStyle/>
          <a:p>
            <a:pPr lvl="0"/>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admirable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linds(horizont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linds(horizontal)">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blinds(horizontal)">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blinds(horizontal)">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blinds(horizontal)">
                                      <p:cBhvr>
                                        <p:cTn id="7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3" grpId="0"/>
      <p:bldP spid="14" grpId="0"/>
      <p:bldP spid="15" grpId="0"/>
      <p:bldP spid="16" grpId="0"/>
      <p:bldP spid="17" grpId="0"/>
      <p:bldP spid="18" grpId="0"/>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565598"/>
            <a:ext cx="12192000" cy="5693866"/>
          </a:xfrm>
          <a:prstGeom prst="rect">
            <a:avLst/>
          </a:prstGeom>
          <a:noFill/>
          <a:ln w="9525">
            <a:noFill/>
            <a:miter lim="800000"/>
          </a:ln>
          <a:effectLst/>
        </p:spPr>
        <p:txBody>
          <a:bodyPr vert="horz" wrap="square" lIns="91440" tIns="45720" rIns="91440" bIns="45720" numCol="1" anchor="ctr" anchorCtr="0" compatLnSpc="1">
            <a:spAutoFit/>
          </a:bodyPr>
          <a:lstStyle/>
          <a:p>
            <a:pPr marL="457200" marR="0" lvl="0" indent="-457200" algn="l" defTabSz="914400" rtl="0" eaLnBrk="1" fontAlgn="base" latinLnBrk="0" hangingPunct="1">
              <a:lnSpc>
                <a:spcPct val="100000"/>
              </a:lnSpc>
              <a:spcBef>
                <a:spcPct val="0"/>
              </a:spcBef>
              <a:spcAft>
                <a:spcPct val="0"/>
              </a:spcAft>
              <a:buClrTx/>
              <a:buSzTx/>
              <a:buFont typeface="+mj-lt"/>
              <a:buAutoNum type="arabicPeriod"/>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detective had to carefully investigate the __________ before deciding whether to _________ the suspect of the crime. (accuse)</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She is ________ to her work, demonstrating a strong __________ to excellence, and she always encourages her team to _______ to their goals. (commit)</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To ensure the results are _______, the scientist double-checked her calculations, knowing that the _________ of her data was essential for drawing valid conclusions and reporting them __________ to her peers. (accurate)</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teacher encouraged her students to be _______ in the community project, believing that their __________ would help them learn valuable skills and foster a sense of belonging, while also promoting teamwork and the opportunity to _______ others in their efforts. (involve)</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To get more evidence</a:t>
            </a:r>
            <a:r>
              <a:rPr kumimoji="0" lang="zh-CN" altLang="en-US"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lawyer ____________ many witnesses. After ____________</a:t>
            </a:r>
            <a:r>
              <a:rPr kumimoji="0" lang="zh-CN" altLang="en-US"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he got some useful proof.(investigate)</a:t>
            </a:r>
          </a:p>
        </p:txBody>
      </p:sp>
      <p:sp>
        <p:nvSpPr>
          <p:cNvPr id="3" name="矩形 2"/>
          <p:cNvSpPr/>
          <p:nvPr/>
        </p:nvSpPr>
        <p:spPr>
          <a:xfrm>
            <a:off x="3916605" y="2230029"/>
            <a:ext cx="149912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accurate</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4" name="矩形 3"/>
          <p:cNvSpPr/>
          <p:nvPr/>
        </p:nvSpPr>
        <p:spPr>
          <a:xfrm>
            <a:off x="5161949" y="3086427"/>
            <a:ext cx="177805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accurately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5" name="矩形 4"/>
          <p:cNvSpPr/>
          <p:nvPr/>
        </p:nvSpPr>
        <p:spPr>
          <a:xfrm>
            <a:off x="2978472" y="2721974"/>
            <a:ext cx="155844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accuracy</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6" name="矩形 5"/>
          <p:cNvSpPr/>
          <p:nvPr/>
        </p:nvSpPr>
        <p:spPr>
          <a:xfrm>
            <a:off x="606159" y="4771265"/>
            <a:ext cx="128112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involve</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6593967" y="3574889"/>
            <a:ext cx="148149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involved</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8" name="矩形 7"/>
          <p:cNvSpPr/>
          <p:nvPr/>
        </p:nvSpPr>
        <p:spPr>
          <a:xfrm>
            <a:off x="3142843" y="3958629"/>
            <a:ext cx="206017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rPr>
              <a:t>involvement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9" name="矩形 8"/>
          <p:cNvSpPr/>
          <p:nvPr/>
        </p:nvSpPr>
        <p:spPr>
          <a:xfrm>
            <a:off x="5615962" y="5284644"/>
            <a:ext cx="1819729" cy="954107"/>
          </a:xfrm>
          <a:prstGeom prst="rect">
            <a:avLst/>
          </a:prstGeom>
        </p:spPr>
        <p:txBody>
          <a:bodyPr wrap="none">
            <a:spAutoFit/>
          </a:bodyPr>
          <a:lstStyle/>
          <a:p>
            <a:pPr lvl="0"/>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investigate</a:t>
            </a: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500203" y="5696717"/>
            <a:ext cx="2140330" cy="954107"/>
          </a:xfrm>
          <a:prstGeom prst="rect">
            <a:avLst/>
          </a:prstGeom>
        </p:spPr>
        <p:txBody>
          <a:bodyPr wrap="none">
            <a:spAutoFit/>
          </a:bodyPr>
          <a:lstStyle/>
          <a:p>
            <a:pPr lvl="0"/>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investigation</a:t>
            </a: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1" name="矩形 10"/>
          <p:cNvSpPr/>
          <p:nvPr/>
        </p:nvSpPr>
        <p:spPr>
          <a:xfrm>
            <a:off x="7879142" y="134324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commitment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2" name="矩形 11"/>
          <p:cNvSpPr/>
          <p:nvPr/>
        </p:nvSpPr>
        <p:spPr>
          <a:xfrm>
            <a:off x="6123492" y="1836522"/>
            <a:ext cx="134203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commit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3" name="矩形 12"/>
          <p:cNvSpPr/>
          <p:nvPr/>
        </p:nvSpPr>
        <p:spPr>
          <a:xfrm>
            <a:off x="1334170" y="1423567"/>
            <a:ext cx="1821332" cy="523220"/>
          </a:xfrm>
          <a:prstGeom prst="rect">
            <a:avLst/>
          </a:prstGeom>
        </p:spPr>
        <p:txBody>
          <a:bodyPr wrap="none">
            <a:spAutoFit/>
          </a:bodyPr>
          <a:lstStyle/>
          <a:p>
            <a:pPr lvl="0">
              <a:defRPr/>
            </a:pPr>
            <a:r>
              <a:rPr kumimoji="0" lang="en-US" altLang="zh-CN"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rPr>
              <a:t>committed</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14" name="矩形 13"/>
          <p:cNvSpPr/>
          <p:nvPr/>
        </p:nvSpPr>
        <p:spPr>
          <a:xfrm>
            <a:off x="2405461" y="1021662"/>
            <a:ext cx="118013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accuse</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5" name="矩形 14"/>
          <p:cNvSpPr/>
          <p:nvPr/>
        </p:nvSpPr>
        <p:spPr>
          <a:xfrm>
            <a:off x="7065914" y="585832"/>
            <a:ext cx="18004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accusation</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linds(horizont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linds(horizontal)">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linds(horizont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linds(horizontal)">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linds(horizontal)">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linds(horizont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blinds(horizontal)">
                                      <p:cBhvr>
                                        <p:cTn id="6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65470" y="58079"/>
            <a:ext cx="11444749" cy="181588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266700" algn="l" defTabSz="914400" rtl="0" eaLnBrk="1" fontAlgn="base" latinLnBrk="0" hangingPunct="1">
              <a:lnSpc>
                <a:spcPct val="100000"/>
              </a:lnSpc>
              <a:spcBef>
                <a:spcPct val="0"/>
              </a:spcBef>
              <a:spcAft>
                <a:spcPct val="0"/>
              </a:spcAft>
              <a:buClrTx/>
              <a:buSzTx/>
              <a:buFontTx/>
              <a:buNone/>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Part 2. </a:t>
            </a:r>
            <a:r>
              <a:rPr kumimoji="0" lang="en-US" altLang="zh-CN" sz="2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Task 1: Listen and filling in the blanks.</a:t>
            </a:r>
          </a:p>
          <a:p>
            <a:pPr marL="0" marR="0" lvl="0" indent="266700" algn="l" defTabSz="914400" rtl="0" eaLnBrk="1" fontAlgn="base" latinLnBrk="0" hangingPunct="1">
              <a:lnSpc>
                <a:spcPct val="100000"/>
              </a:lnSpc>
              <a:spcBef>
                <a:spcPct val="0"/>
              </a:spcBef>
              <a:spcAft>
                <a:spcPct val="0"/>
              </a:spcAft>
              <a:buClrTx/>
              <a:buSzTx/>
              <a:buFontTx/>
              <a:buNone/>
            </a:pPr>
            <a:r>
              <a:rPr kumimoji="0" lang="en-US" altLang="zh-CN" sz="2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 </a:t>
            </a: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few weeks ago, Zhou Yang watched a short clip on the internet, which is about "Black Myth: </a:t>
            </a:r>
            <a:r>
              <a:rPr kumimoji="0" lang="en-US" altLang="zh-CN" sz="28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Wukong</a:t>
            </a: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He sent it to me. Do you want to know what it is?</a:t>
            </a:r>
            <a:endParaRPr kumimoji="0" lang="en-US" altLang="zh-CN" sz="2800" b="0"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pic>
        <p:nvPicPr>
          <p:cNvPr id="3" name="invideo-ai-1080 Black Myth_ Wukong - The Next Big Thing  2024-11-25.mp4">
            <a:hlinkClick r:id="" action="ppaction://media"/>
          </p:cNvPr>
          <p:cNvPicPr>
            <a:picLocks noChangeAspect="1"/>
          </p:cNvPicPr>
          <p:nvPr>
            <a:videoFile r:link="rId1"/>
            <p:extLst>
              <p:ext uri="{DAA4B4D4-6D71-4841-9C94-3DE7FCFB9230}">
                <p14:media xmlns="" xmlns:p14="http://schemas.microsoft.com/office/powerpoint/2010/main" r:link="rId4"/>
              </p:ext>
            </p:extLst>
          </p:nvPr>
        </p:nvPicPr>
        <p:blipFill>
          <a:blip r:embed="rId5" cstate="print"/>
          <a:stretch>
            <a:fillRect/>
          </a:stretch>
        </p:blipFill>
        <p:spPr>
          <a:xfrm>
            <a:off x="7187184" y="1401097"/>
            <a:ext cx="3756118" cy="5106628"/>
          </a:xfrm>
          <a:prstGeom prst="rect">
            <a:avLst/>
          </a:prstGeom>
        </p:spPr>
      </p:pic>
      <p:sp>
        <p:nvSpPr>
          <p:cNvPr id="4" name="文本框 3"/>
          <p:cNvSpPr txBox="1"/>
          <p:nvPr/>
        </p:nvSpPr>
        <p:spPr>
          <a:xfrm>
            <a:off x="452627" y="1798744"/>
            <a:ext cx="6538107" cy="4401205"/>
          </a:xfrm>
          <a:prstGeom prst="rect">
            <a:avLst/>
          </a:prstGeom>
          <a:noFill/>
        </p:spPr>
        <p:txBody>
          <a:bodyPr wrap="square">
            <a:spAutoFit/>
          </a:bodyPr>
          <a:lstStyle/>
          <a:p>
            <a:r>
              <a:rPr lang="en-US" altLang="zh-CN" sz="2000" dirty="0" smtClean="0">
                <a:latin typeface="Times New Roman" pitchFamily="18" charset="0"/>
                <a:cs typeface="Times New Roman" pitchFamily="18" charset="0"/>
              </a:rPr>
              <a:t>I'm sure you hear the news. "Black Myth: </a:t>
            </a:r>
            <a:r>
              <a:rPr lang="en-US" altLang="zh-CN" sz="2000" dirty="0" err="1" smtClean="0">
                <a:latin typeface="Times New Roman" pitchFamily="18" charset="0"/>
                <a:cs typeface="Times New Roman" pitchFamily="18" charset="0"/>
              </a:rPr>
              <a:t>Wukong</a:t>
            </a:r>
            <a:r>
              <a:rPr lang="en-US" altLang="zh-CN" sz="2000" dirty="0" smtClean="0">
                <a:latin typeface="Times New Roman" pitchFamily="18" charset="0"/>
                <a:cs typeface="Times New Roman" pitchFamily="18" charset="0"/>
              </a:rPr>
              <a:t>" is taking the gaming world by storm</a:t>
            </a:r>
            <a:r>
              <a:rPr lang="zh-CN" altLang="zh-CN"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 But why the buzz? This game isn't just a 1.______ masterpiece--it's a revolution</a:t>
            </a:r>
            <a:r>
              <a:rPr lang="zh-CN" altLang="zh-CN"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Imagine 2. _________ _____an ancient mythical China, where legends 3. _______ ___ ______. You play as </a:t>
            </a:r>
            <a:r>
              <a:rPr lang="en-US" altLang="zh-CN" sz="2000" dirty="0" err="1" smtClean="0">
                <a:latin typeface="Times New Roman" pitchFamily="18" charset="0"/>
                <a:cs typeface="Times New Roman" pitchFamily="18" charset="0"/>
              </a:rPr>
              <a:t>Wukong</a:t>
            </a:r>
            <a:r>
              <a:rPr lang="en-US" altLang="zh-CN" sz="2000" dirty="0" smtClean="0">
                <a:latin typeface="Times New Roman" pitchFamily="18" charset="0"/>
                <a:cs typeface="Times New Roman" pitchFamily="18" charset="0"/>
              </a:rPr>
              <a:t>, the monkey king, battling fierce enemies with jaw-dropping combat moves. The graphics(</a:t>
            </a:r>
            <a:r>
              <a:rPr lang="zh-CN" altLang="zh-CN" sz="2000" dirty="0" smtClean="0">
                <a:latin typeface="Times New Roman" pitchFamily="18" charset="0"/>
                <a:cs typeface="Times New Roman" pitchFamily="18" charset="0"/>
              </a:rPr>
              <a:t>画面</a:t>
            </a:r>
            <a:r>
              <a:rPr lang="en-US" altLang="zh-CN" sz="2000" dirty="0" smtClean="0">
                <a:latin typeface="Times New Roman" pitchFamily="18" charset="0"/>
                <a:cs typeface="Times New Roman" pitchFamily="18" charset="0"/>
              </a:rPr>
              <a:t>)? Mind-blowing. The story? Captivating(</a:t>
            </a:r>
            <a:r>
              <a:rPr lang="zh-CN" altLang="zh-CN" sz="2000" dirty="0" smtClean="0">
                <a:latin typeface="Times New Roman" pitchFamily="18" charset="0"/>
                <a:cs typeface="Times New Roman" pitchFamily="18" charset="0"/>
              </a:rPr>
              <a:t>吸引人的</a:t>
            </a:r>
            <a:r>
              <a:rPr lang="en-US" altLang="zh-CN" sz="2000" dirty="0" smtClean="0">
                <a:latin typeface="Times New Roman" pitchFamily="18" charset="0"/>
                <a:cs typeface="Times New Roman" pitchFamily="18" charset="0"/>
              </a:rPr>
              <a:t>). But what really sets it 4. ______? The sheer</a:t>
            </a:r>
            <a:r>
              <a:rPr lang="zh-CN" altLang="zh-CN" sz="2000" dirty="0" smtClean="0">
                <a:latin typeface="Times New Roman" pitchFamily="18" charset="0"/>
                <a:cs typeface="Times New Roman" pitchFamily="18" charset="0"/>
              </a:rPr>
              <a:t>（完全的）</a:t>
            </a:r>
            <a:r>
              <a:rPr lang="en-US" altLang="zh-CN" sz="2000" dirty="0" smtClean="0">
                <a:latin typeface="Times New Roman" pitchFamily="18" charset="0"/>
                <a:cs typeface="Times New Roman" pitchFamily="18" charset="0"/>
              </a:rPr>
              <a:t> attention to 5.______ and authenticity in every scene. From dynamic weather to intricate</a:t>
            </a:r>
            <a:r>
              <a:rPr lang="zh-CN" altLang="zh-CN" sz="2000" dirty="0" smtClean="0">
                <a:latin typeface="Times New Roman" pitchFamily="18" charset="0"/>
                <a:cs typeface="Times New Roman" pitchFamily="18" charset="0"/>
              </a:rPr>
              <a:t>（错综复杂的）</a:t>
            </a:r>
            <a:r>
              <a:rPr lang="en-US" altLang="zh-CN" sz="2000" dirty="0" smtClean="0">
                <a:latin typeface="Times New Roman" pitchFamily="18" charset="0"/>
                <a:cs typeface="Times New Roman" pitchFamily="18" charset="0"/>
              </a:rPr>
              <a:t> character designs, it's a feast for the senses. This isn't just another game; it's an epic adventure waiting for you. So, ready to join the legend? Dive into the "Black Myth: </a:t>
            </a:r>
            <a:r>
              <a:rPr lang="en-US" altLang="zh-CN" sz="2000" dirty="0" err="1" smtClean="0">
                <a:latin typeface="Times New Roman" pitchFamily="18" charset="0"/>
                <a:cs typeface="Times New Roman" pitchFamily="18" charset="0"/>
              </a:rPr>
              <a:t>Wukong</a:t>
            </a:r>
            <a:r>
              <a:rPr lang="en-US" altLang="zh-CN" sz="2000" dirty="0" smtClean="0">
                <a:latin typeface="Times New Roman" pitchFamily="18" charset="0"/>
                <a:cs typeface="Times New Roman" pitchFamily="18" charset="0"/>
              </a:rPr>
              <a:t>" and discover why everyone is talking about it.</a:t>
            </a:r>
            <a:endParaRPr lang="zh-CN" altLang="zh-CN" sz="2000" dirty="0">
              <a:latin typeface="Times New Roman" pitchFamily="18" charset="0"/>
              <a:cs typeface="Times New Roman" pitchFamily="18" charset="0"/>
            </a:endParaRPr>
          </a:p>
        </p:txBody>
      </p:sp>
      <p:sp>
        <p:nvSpPr>
          <p:cNvPr id="5" name="矩形 4"/>
          <p:cNvSpPr/>
          <p:nvPr/>
        </p:nvSpPr>
        <p:spPr>
          <a:xfrm>
            <a:off x="417082" y="2556323"/>
            <a:ext cx="217239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s</a:t>
            </a:r>
            <a:r>
              <a:rPr lang="en-US" altLang="zh-CN" sz="2800" b="1" kern="100" noProof="0"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tepping</a:t>
            </a:r>
            <a:r>
              <a:rPr lang="en-US" altLang="zh-CN" sz="2800" b="1" kern="100" noProof="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 into</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1880577" y="4134224"/>
            <a:ext cx="104227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noProof="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detail</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3534776" y="3887763"/>
            <a:ext cx="102303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noProof="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apart</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8" name="矩形 7"/>
          <p:cNvSpPr/>
          <p:nvPr/>
        </p:nvSpPr>
        <p:spPr>
          <a:xfrm>
            <a:off x="640496" y="2999299"/>
            <a:ext cx="193835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b="1" kern="100" noProof="0"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ome</a:t>
            </a:r>
            <a:r>
              <a:rPr lang="en-US" altLang="zh-CN" sz="2800" b="1" kern="100" noProof="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 to life</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9" name="矩形 8"/>
          <p:cNvSpPr/>
          <p:nvPr/>
        </p:nvSpPr>
        <p:spPr>
          <a:xfrm>
            <a:off x="1694460" y="2283045"/>
            <a:ext cx="10823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kern="100" noProof="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visual</a:t>
            </a:r>
            <a:endParaRPr kumimoji="0" lang="zh-CN" altLang="en-US" sz="2800" b="1" i="0" u="none" strike="noStrike" kern="100" cap="none" spc="0" normalizeH="0" baseline="0" noProof="0" dirty="0">
              <a:ln>
                <a:noFill/>
              </a:ln>
              <a:solidFill>
                <a:srgbClr val="C00000"/>
              </a:solidFill>
              <a:effectLst/>
              <a:uLnTx/>
              <a:uFillTx/>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linds(horizontal)">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restart="whenNotActive" fill="hold" evtFilter="cancelBubble" nodeType="interactiveSeq">
                <p:stCondLst>
                  <p:cond evt="onClick" delay="0">
                    <p:tgtEl>
                      <p:spTgt spid="3"/>
                    </p:tgtEl>
                  </p:cond>
                </p:stCondLst>
                <p:endSync evt="end" delay="0">
                  <p:rtn val="all"/>
                </p:endSync>
                <p:childTnLst>
                  <p:par>
                    <p:cTn id="33" fill="hold">
                      <p:stCondLst>
                        <p:cond delay="0"/>
                      </p:stCondLst>
                      <p:childTnLst>
                        <p:par>
                          <p:cTn id="34" fill="hold">
                            <p:stCondLst>
                              <p:cond delay="0"/>
                            </p:stCondLst>
                            <p:childTnLst>
                              <p:par>
                                <p:cTn id="35" presetID="2" presetClass="mediacall" presetSubtype="0" fill="hold" nodeType="clickEffect">
                                  <p:stCondLst>
                                    <p:cond delay="0"/>
                                  </p:stCondLst>
                                  <p:childTnLst>
                                    <p:cmd type="call" cmd="togglePause">
                                      <p:cBhvr>
                                        <p:cTn id="36" dur="1" fill="hold"/>
                                        <p:tgtEl>
                                          <p:spTgt spid="3"/>
                                        </p:tgtEl>
                                      </p:cBhvr>
                                    </p:cmd>
                                  </p:childTnLst>
                                </p:cTn>
                              </p:par>
                            </p:childTnLst>
                          </p:cTn>
                        </p:par>
                      </p:childTnLst>
                    </p:cTn>
                  </p:par>
                </p:childTnLst>
              </p:cTn>
              <p:nextCondLst>
                <p:cond evt="onClick" delay="0">
                  <p:tgtEl>
                    <p:spTgt spid="3"/>
                  </p:tgtEl>
                </p:cond>
              </p:nextCondLst>
            </p:seq>
            <p:video>
              <p:cMediaNode>
                <p:cTn id="37" fill="hold" display="0">
                  <p:stCondLst>
                    <p:cond delay="indefinite"/>
                  </p:stCondLst>
                  <p:endCondLst>
                    <p:cond evt="onNext" delay="0">
                      <p:tgtEl>
                        <p:sldTgt/>
                      </p:tgtEl>
                    </p:cond>
                    <p:cond evt="onPrev" delay="0">
                      <p:tgtEl>
                        <p:sldTgt/>
                      </p:tgtEl>
                    </p:cond>
                  </p:endCondLst>
                </p:cTn>
                <p:tgtEl>
                  <p:spTgt spid="3"/>
                </p:tgtEl>
              </p:cMediaNode>
            </p:video>
          </p:childTnLst>
        </p:cTn>
      </p:par>
    </p:tnLst>
    <p:bldLst>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71077" y="288430"/>
            <a:ext cx="5044819" cy="584775"/>
          </a:xfrm>
          <a:prstGeom prst="rect">
            <a:avLst/>
          </a:prstGeom>
          <a:noFill/>
        </p:spPr>
        <p:txBody>
          <a:bodyPr wrap="square" rtlCol="0">
            <a:spAutoFit/>
          </a:bodyPr>
          <a:lstStyle/>
          <a:p>
            <a:r>
              <a:rPr lang="en-US" altLang="zh-CN" sz="3200" b="1" dirty="0"/>
              <a:t>Task 2: Fill in the blanks.</a:t>
            </a:r>
            <a:endParaRPr lang="zh-CN" altLang="zh-CN" sz="3200" b="1" dirty="0"/>
          </a:p>
        </p:txBody>
      </p:sp>
      <p:sp>
        <p:nvSpPr>
          <p:cNvPr id="26" name="矩形 25"/>
          <p:cNvSpPr/>
          <p:nvPr/>
        </p:nvSpPr>
        <p:spPr>
          <a:xfrm>
            <a:off x="0" y="2586869"/>
            <a:ext cx="11830272" cy="3570184"/>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r>
              <a:rPr lang="en-US" altLang="zh-CN" sz="2800" b="1" dirty="0"/>
              <a:t>The Global Impact of "Black Myth: </a:t>
            </a:r>
            <a:r>
              <a:rPr lang="en-US" altLang="zh-CN" sz="2800" b="1" dirty="0" err="1"/>
              <a:t>Wukong</a:t>
            </a:r>
            <a:r>
              <a:rPr lang="en-US" altLang="zh-CN" sz="2800" b="1" dirty="0"/>
              <a:t>" on Chinese Cultural Export</a:t>
            </a:r>
          </a:p>
          <a:p>
            <a:endParaRPr lang="zh-CN" altLang="zh-CN" sz="2800" dirty="0"/>
          </a:p>
          <a:p>
            <a:pPr marL="514350" indent="-514350" algn="just">
              <a:buFont typeface="+mj-ea"/>
              <a:buAutoNum type="circleNumDbPlain"/>
            </a:pPr>
            <a:r>
              <a:rPr lang="en-US" altLang="zh-CN" sz="2800" dirty="0" smtClean="0">
                <a:latin typeface="Times New Roman" pitchFamily="18" charset="0"/>
                <a:cs typeface="Times New Roman" pitchFamily="18" charset="0"/>
              </a:rPr>
              <a:t>        In recent months, the video game </a:t>
            </a:r>
            <a:r>
              <a:rPr lang="zh-CN" altLang="zh-CN"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Black Myth: </a:t>
            </a:r>
            <a:r>
              <a:rPr lang="en-US" altLang="zh-CN" sz="2800" dirty="0" err="1" smtClean="0">
                <a:latin typeface="Times New Roman" pitchFamily="18" charset="0"/>
                <a:cs typeface="Times New Roman" pitchFamily="18" charset="0"/>
              </a:rPr>
              <a:t>Wukong</a:t>
            </a:r>
            <a:r>
              <a:rPr lang="zh-CN" altLang="zh-CN"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 has1. ______ (</a:t>
            </a:r>
            <a:r>
              <a:rPr lang="zh-CN" altLang="zh-CN" sz="2800" dirty="0" smtClean="0">
                <a:latin typeface="Times New Roman" pitchFamily="18" charset="0"/>
                <a:cs typeface="Times New Roman" pitchFamily="18" charset="0"/>
              </a:rPr>
              <a:t>爆发</a:t>
            </a:r>
            <a:r>
              <a:rPr lang="en-US" altLang="zh-CN" sz="2800" dirty="0" smtClean="0">
                <a:latin typeface="Times New Roman" pitchFamily="18" charset="0"/>
                <a:cs typeface="Times New Roman" pitchFamily="18" charset="0"/>
              </a:rPr>
              <a:t>)as a phenomenon in the international gaming community, 2.___________ </a:t>
            </a:r>
            <a:r>
              <a:rPr lang="zh-CN" altLang="zh-CN" sz="2800" dirty="0" smtClean="0">
                <a:latin typeface="Times New Roman" pitchFamily="18" charset="0"/>
                <a:cs typeface="Times New Roman" pitchFamily="18" charset="0"/>
              </a:rPr>
              <a:t>（作为）</a:t>
            </a:r>
            <a:r>
              <a:rPr lang="en-US" altLang="zh-CN" sz="2800" dirty="0" smtClean="0">
                <a:latin typeface="Times New Roman" pitchFamily="18" charset="0"/>
                <a:cs typeface="Times New Roman" pitchFamily="18" charset="0"/>
              </a:rPr>
              <a:t>a powerful </a:t>
            </a:r>
            <a:r>
              <a:rPr lang="en-US" altLang="zh-CN" sz="2800" b="1" u="sng" dirty="0" smtClean="0">
                <a:latin typeface="Times New Roman" pitchFamily="18" charset="0"/>
                <a:cs typeface="Times New Roman" pitchFamily="18" charset="0"/>
              </a:rPr>
              <a:t>vehicle</a:t>
            </a:r>
            <a:r>
              <a:rPr lang="en-US" altLang="zh-CN" sz="2800" dirty="0" smtClean="0">
                <a:latin typeface="Times New Roman" pitchFamily="18" charset="0"/>
                <a:cs typeface="Times New Roman" pitchFamily="18" charset="0"/>
              </a:rPr>
              <a:t> for the output of Chinese culture. As a Chinese journalist, I have witnessed the amusement and enthusiasm this game has </a:t>
            </a:r>
            <a:r>
              <a:rPr lang="en-US" altLang="zh-CN" sz="2800" b="1" u="sng" dirty="0" smtClean="0">
                <a:latin typeface="Times New Roman" pitchFamily="18" charset="0"/>
                <a:cs typeface="Times New Roman" pitchFamily="18" charset="0"/>
              </a:rPr>
              <a:t>generated</a:t>
            </a:r>
            <a:r>
              <a:rPr lang="en-US" altLang="zh-CN" sz="2800" dirty="0" smtClean="0">
                <a:latin typeface="Times New Roman" pitchFamily="18" charset="0"/>
                <a:cs typeface="Times New Roman" pitchFamily="18" charset="0"/>
              </a:rPr>
              <a:t> across various platforms</a:t>
            </a:r>
            <a:r>
              <a:rPr lang="en-US" altLang="zh-CN" sz="2800" dirty="0" smtClean="0"/>
              <a:t>.</a:t>
            </a:r>
            <a:endParaRPr lang="zh-CN" altLang="zh-CN" sz="2800" dirty="0"/>
          </a:p>
        </p:txBody>
      </p:sp>
      <p:sp>
        <p:nvSpPr>
          <p:cNvPr id="15" name="文本框 14"/>
          <p:cNvSpPr txBox="1"/>
          <p:nvPr/>
        </p:nvSpPr>
        <p:spPr>
          <a:xfrm>
            <a:off x="436014" y="1016567"/>
            <a:ext cx="9268425" cy="954107"/>
          </a:xfrm>
          <a:prstGeom prst="rect">
            <a:avLst/>
          </a:prstGeom>
          <a:solidFill>
            <a:schemeClr val="accent6">
              <a:lumMod val="20000"/>
              <a:lumOff val="80000"/>
            </a:schemeClr>
          </a:solidFill>
          <a:ln w="12700">
            <a:solidFill>
              <a:schemeClr val="tx1"/>
            </a:solidFill>
          </a:ln>
        </p:spPr>
        <p:txBody>
          <a:bodyPr wrap="square" rtlCol="0">
            <a:spAutoFit/>
          </a:bodyPr>
          <a:lstStyle/>
          <a:p>
            <a:r>
              <a:rPr lang="en-US"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dozens of</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sum up</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break out </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mount up,</a:t>
            </a:r>
          </a:p>
          <a:p>
            <a:r>
              <a:rPr lang="en-US" altLang="zh-CN" sz="2800" b="1" dirty="0">
                <a:latin typeface="Times New Roman" panose="02020603050405020304" pitchFamily="18" charset="0"/>
                <a:cs typeface="Times New Roman" panose="02020603050405020304" pitchFamily="18" charset="0"/>
              </a:rPr>
              <a:t> in terms of</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spring </a:t>
            </a:r>
            <a:r>
              <a:rPr lang="en-US"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up</a:t>
            </a:r>
            <a:r>
              <a:rPr lang="en-US" altLang="zh-CN" sz="2800" b="1" dirty="0" smtClean="0">
                <a:latin typeface="Times New Roman" panose="02020603050405020304" pitchFamily="18" charset="0"/>
                <a:cs typeface="Times New Roman" panose="02020603050405020304" pitchFamily="18" charset="0"/>
              </a:rPr>
              <a:t>, </a:t>
            </a:r>
            <a:r>
              <a:rPr lang="en-US" altLang="zh-CN" sz="2800" b="1" dirty="0">
                <a:latin typeface="Times New Roman" panose="02020603050405020304" pitchFamily="18" charset="0"/>
                <a:cs typeface="Times New Roman" panose="02020603050405020304" pitchFamily="18" charset="0"/>
              </a:rPr>
              <a:t>serve as </a:t>
            </a:r>
            <a:endParaRPr lang="zh-CN" altLang="en-US" sz="2800" b="1"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2" name="矩形 1"/>
          <p:cNvSpPr/>
          <p:nvPr/>
        </p:nvSpPr>
        <p:spPr>
          <a:xfrm>
            <a:off x="216596" y="4332254"/>
            <a:ext cx="1866152"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broken out</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endParaRPr>
          </a:p>
        </p:txBody>
      </p:sp>
      <p:sp>
        <p:nvSpPr>
          <p:cNvPr id="4" name="矩形 3"/>
          <p:cNvSpPr/>
          <p:nvPr/>
        </p:nvSpPr>
        <p:spPr>
          <a:xfrm>
            <a:off x="1003736" y="4780847"/>
            <a:ext cx="1709122" cy="523220"/>
          </a:xfrm>
          <a:prstGeom prst="rect">
            <a:avLst/>
          </a:prstGeom>
        </p:spPr>
        <p:txBody>
          <a:bodyPr wrap="none">
            <a:spAutoFit/>
          </a:bodyPr>
          <a:lstStyle/>
          <a:p>
            <a:r>
              <a:rPr lang="en-US" altLang="zh-CN"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serving </a:t>
            </a:r>
            <a:r>
              <a:rPr lang="en-US" altLang="zh-CN" sz="2800" b="1" kern="100" dirty="0" smtClean="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as</a:t>
            </a:r>
            <a:endParaRPr lang="zh-CN" altLang="en-US" sz="2800" b="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1540</Words>
  <Application>Microsoft Office PowerPoint</Application>
  <PresentationFormat>自定义</PresentationFormat>
  <Paragraphs>155</Paragraphs>
  <Slides>20</Slides>
  <Notes>20</Notes>
  <HiddenSlides>0</HiddenSlides>
  <MMClips>1</MMClips>
  <ScaleCrop>false</ScaleCrop>
  <HeadingPairs>
    <vt:vector size="4" baseType="variant">
      <vt:variant>
        <vt:lpstr>主题</vt:lpstr>
      </vt:variant>
      <vt:variant>
        <vt:i4>2</vt:i4>
      </vt:variant>
      <vt:variant>
        <vt:lpstr>幻灯片标题</vt:lpstr>
      </vt:variant>
      <vt:variant>
        <vt:i4>20</vt:i4>
      </vt:variant>
    </vt:vector>
  </HeadingPairs>
  <TitlesOfParts>
    <vt:vector size="22" baseType="lpstr">
      <vt:lpstr>Office 主题​​</vt:lpstr>
      <vt:lpstr>1_Office 主题​​</vt:lpstr>
      <vt:lpstr>XB2 Unit 1 Mass media</vt:lpstr>
      <vt:lpstr>Learning objectives: By the end of this lesson, you will be able to  </vt:lpstr>
      <vt:lpstr>幻灯片 3</vt:lpstr>
      <vt:lpstr>幻灯片 4</vt:lpstr>
      <vt:lpstr>幻灯片 5</vt:lpstr>
      <vt:lpstr>幻灯片 6</vt:lpstr>
      <vt:lpstr>幻灯片 7</vt:lpstr>
      <vt:lpstr>幻灯片 8</vt:lpstr>
      <vt:lpstr>幻灯片 9</vt:lpstr>
      <vt:lpstr>幻灯片 10</vt:lpstr>
      <vt:lpstr>幻灯片 11</vt:lpstr>
      <vt:lpstr>幻灯片 12</vt:lpstr>
      <vt:lpstr>Task 4.Find out answers to the following questions. </vt:lpstr>
      <vt:lpstr>幻灯片 14</vt:lpstr>
      <vt:lpstr>幻灯片 15</vt:lpstr>
      <vt:lpstr>幻灯片 16</vt:lpstr>
      <vt:lpstr>幻灯片 17</vt:lpstr>
      <vt:lpstr>Part 3:Writing:     假定你是李华，请给你的美国朋友David写一封信，推荐“黑神话：悟空”这款由中国团队开发的游戏。内容包括： 1. 游戏介绍； 2. 推荐理由； 3. 你的感想。   </vt:lpstr>
      <vt:lpstr>幻灯片 19</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李婉</dc:creator>
  <cp:lastModifiedBy>Administrator</cp:lastModifiedBy>
  <cp:revision>99</cp:revision>
  <dcterms:created xsi:type="dcterms:W3CDTF">2024-11-21T09:04:00Z</dcterms:created>
  <dcterms:modified xsi:type="dcterms:W3CDTF">2024-11-27T06:16:04Z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2052-11.3.0.9221</vt:lpwstr>
  </property>
</Properties>
</file>