
<file path=[Content_Types].xml><?xml version="1.0" encoding="utf-8"?>
<Types xmlns="http://schemas.openxmlformats.org/package/2006/content-types">
  <Default Extension="bin" ContentType="image/png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9" r:id="rId2"/>
    <p:sldId id="628" r:id="rId3"/>
    <p:sldId id="270" r:id="rId4"/>
    <p:sldId id="630" r:id="rId5"/>
    <p:sldId id="683" r:id="rId6"/>
    <p:sldId id="678" r:id="rId7"/>
    <p:sldId id="684" r:id="rId8"/>
    <p:sldId id="631" r:id="rId9"/>
    <p:sldId id="679" r:id="rId10"/>
    <p:sldId id="680" r:id="rId11"/>
    <p:sldId id="690" r:id="rId12"/>
    <p:sldId id="633" r:id="rId13"/>
    <p:sldId id="329" r:id="rId14"/>
    <p:sldId id="330" r:id="rId15"/>
    <p:sldId id="639" r:id="rId16"/>
    <p:sldId id="326" r:id="rId17"/>
    <p:sldId id="327" r:id="rId18"/>
    <p:sldId id="640" r:id="rId19"/>
    <p:sldId id="692" r:id="rId20"/>
    <p:sldId id="644" r:id="rId21"/>
    <p:sldId id="288" r:id="rId22"/>
    <p:sldId id="691" r:id="rId23"/>
    <p:sldId id="648" r:id="rId24"/>
    <p:sldId id="649" r:id="rId25"/>
    <p:sldId id="652" r:id="rId26"/>
    <p:sldId id="655" r:id="rId27"/>
    <p:sldId id="660" r:id="rId28"/>
    <p:sldId id="661" r:id="rId29"/>
    <p:sldId id="663" r:id="rId30"/>
    <p:sldId id="665" r:id="rId31"/>
    <p:sldId id="666" r:id="rId32"/>
    <p:sldId id="668" r:id="rId33"/>
    <p:sldId id="670" r:id="rId34"/>
    <p:sldId id="671" r:id="rId35"/>
    <p:sldId id="672" r:id="rId36"/>
    <p:sldId id="673" r:id="rId37"/>
    <p:sldId id="682" r:id="rId38"/>
    <p:sldId id="674" r:id="rId39"/>
    <p:sldId id="675" r:id="rId40"/>
    <p:sldId id="676" r:id="rId41"/>
    <p:sldId id="677" r:id="rId42"/>
  </p:sldIdLst>
  <p:sldSz cx="11522075" cy="6480175"/>
  <p:notesSz cx="6858000" cy="9144000"/>
  <p:custDataLst>
    <p:tags r:id="rId43"/>
  </p:custDataLst>
  <p:defaultTextStyle>
    <a:defPPr>
      <a:defRPr lang="zh-CN"/>
    </a:defPPr>
    <a:lvl1pPr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A50021"/>
    <a:srgbClr val="3399FF"/>
    <a:srgbClr val="CC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8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498" y="90"/>
      </p:cViewPr>
      <p:guideLst>
        <p:guide orient="horz" pos="6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29.xml"/><Relationship Id="rId4" Type="http://schemas.openxmlformats.org/officeDocument/2006/relationships/slide" Target="../slides/slide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69938" y="6097588"/>
            <a:ext cx="1177925" cy="24606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第</a:t>
            </a:r>
            <a:fld id="{FC856F63-F1C1-4522-BC35-1638299F85C0}" type="slidenum"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‹#›</a:t>
            </a:fld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页</a:t>
            </a:r>
          </a:p>
        </p:txBody>
      </p:sp>
      <p:sp>
        <p:nvSpPr>
          <p:cNvPr id="18" name="Text Box 122" descr="{&quot;rangeId&quot;:0,&quot;isTitleShape&quot;:true}"/>
          <p:cNvSpPr txBox="1">
            <a:spLocks noChangeArrowheads="1"/>
          </p:cNvSpPr>
          <p:nvPr userDrawn="1"/>
        </p:nvSpPr>
        <p:spPr bwMode="auto">
          <a:xfrm>
            <a:off x="3889375" y="39688"/>
            <a:ext cx="750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微课时20　DNA是主要遗传物质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26">
            <a:hlinkClick r:id="rId2" action="ppaction://hlinksldjump"/>
            <a:extLst>
              <a:ext uri="{FF2B5EF4-FFF2-40B4-BE49-F238E27FC236}">
                <a16:creationId xmlns:a16="http://schemas.microsoft.com/office/drawing/2014/main" id="{5B00128B-F7A5-6A79-8821-47129F40F4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00572" y="6061075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一维过关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AutoShape 27">
            <a:hlinkClick r:id="rId3" action="ppaction://hlinksldjump"/>
            <a:extLst>
              <a:ext uri="{FF2B5EF4-FFF2-40B4-BE49-F238E27FC236}">
                <a16:creationId xmlns:a16="http://schemas.microsoft.com/office/drawing/2014/main" id="{209248F1-5886-ECF9-2F03-F3E178149F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6269" y="6063853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二维过关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AutoShape 26">
            <a:hlinkClick r:id="rId4" action="ppaction://hlinksldjump"/>
            <a:extLst>
              <a:ext uri="{FF2B5EF4-FFF2-40B4-BE49-F238E27FC236}">
                <a16:creationId xmlns:a16="http://schemas.microsoft.com/office/drawing/2014/main" id="{30656916-FB0B-DF14-6B42-2CD4C188C3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1966" y="6069409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三维过关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AutoShape 27">
            <a:hlinkClick r:id="rId5" action="ppaction://hlinksldjump"/>
            <a:extLst>
              <a:ext uri="{FF2B5EF4-FFF2-40B4-BE49-F238E27FC236}">
                <a16:creationId xmlns:a16="http://schemas.microsoft.com/office/drawing/2014/main" id="{A90D1417-3179-7ADB-74F0-128714925D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7663" y="6072188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四维过关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25">
            <a:hlinkClick r:id="rId6" action="ppaction://hlinksldjump"/>
            <a:extLst>
              <a:ext uri="{FF2B5EF4-FFF2-40B4-BE49-F238E27FC236}">
                <a16:creationId xmlns:a16="http://schemas.microsoft.com/office/drawing/2014/main" id="{A7F57605-8BB1-C4B9-0958-826E38DA1F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04875" y="6066631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新课标要求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115220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12" descr="图片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52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 userDrawn="1"/>
        </p:nvSpPr>
        <p:spPr bwMode="auto">
          <a:xfrm>
            <a:off x="73025" y="179388"/>
            <a:ext cx="4196983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学测合格性考试   考点直击  生物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2_0_1.6_3_1.6_2.2_生物_0_1_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1163638" y="2232025"/>
            <a:ext cx="9118600" cy="1360488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必修2　遗传与进化</a:t>
            </a: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1163638" y="2951163"/>
            <a:ext cx="9074150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756" y="2955818"/>
            <a:ext cx="676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微课时20　DNA是主要遗传物质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8" name="yt_shape_12118"/>
          <p:cNvSpPr txBox="1"/>
          <p:nvPr/>
        </p:nvSpPr>
        <p:spPr>
          <a:xfrm>
            <a:off x="576127" y="1080000"/>
            <a:ext cx="10750991" cy="2349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结论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7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才是使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型细菌产生稳定遗传变化的物质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94020,isEnd"/>
              </a:rPr>
              <a:t>，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即</a:t>
            </a:r>
            <a:r>
              <a:rPr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9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是转化因子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AA272B-CB4D-CE3C-BB98-1BFC7AE20CCC}"/>
              </a:ext>
            </a:extLst>
          </p:cNvPr>
          <p:cNvSpPr txBox="1"/>
          <p:nvPr/>
        </p:nvSpPr>
        <p:spPr>
          <a:xfrm>
            <a:off x="3024695" y="1026333"/>
            <a:ext cx="8420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DNA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2EB917-F43E-B0FF-BB13-14B58C4DFCAE}"/>
              </a:ext>
            </a:extLst>
          </p:cNvPr>
          <p:cNvSpPr txBox="1"/>
          <p:nvPr/>
        </p:nvSpPr>
        <p:spPr>
          <a:xfrm>
            <a:off x="1152461" y="1511871"/>
            <a:ext cx="842074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DNA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2FA6B76A-50D6-DED1-A300-D6056CD38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9" name="yt_shape_12219">
            <a:extLst>
              <a:ext uri="{FF2B5EF4-FFF2-40B4-BE49-F238E27FC236}">
                <a16:creationId xmlns:a16="http://schemas.microsoft.com/office/drawing/2014/main" id="{50F3BC4C-DDC7-73AB-7CA4-70462A7F5F7C}"/>
              </a:ext>
            </a:extLst>
          </p:cNvPr>
          <p:cNvSpPr txBox="1"/>
          <p:nvPr/>
        </p:nvSpPr>
        <p:spPr>
          <a:xfrm>
            <a:off x="576127" y="811481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en-US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例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艾弗里在肺炎链球菌转化实验中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用加热致死的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型细菌制成提取液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643f7"/>
              </a:rPr>
              <a:t>将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其加入含有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型细菌的培养基中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再加入不同的酶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实验结果如下表所示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dc7db"/>
              </a:rPr>
              <a:t>下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列有关叙述正确的是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20" name="yt_table_12220" title="H_133.92">
            <a:extLst>
              <a:ext uri="{FF2B5EF4-FFF2-40B4-BE49-F238E27FC236}">
                <a16:creationId xmlns:a16="http://schemas.microsoft.com/office/drawing/2014/main" id="{C09D7206-2BE8-6723-ECA1-3945C112395A}"/>
              </a:ext>
            </a:extLst>
          </p:cNvPr>
          <p:cNvGraphicFramePr>
            <a:graphicFrameLocks noGrp="1"/>
          </p:cNvGraphicFramePr>
          <p:nvPr/>
        </p:nvGraphicFramePr>
        <p:xfrm>
          <a:off x="576000" y="2403411"/>
          <a:ext cx="10370072" cy="14039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蛋白酶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酯酶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得到的菌落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56B9135-17BF-8688-06CF-D5631A0BEEED}"/>
              </a:ext>
            </a:extLst>
          </p:cNvPr>
          <p:cNvSpPr txBox="1"/>
          <p:nvPr/>
        </p:nvSpPr>
        <p:spPr>
          <a:xfrm>
            <a:off x="3838916" y="1715651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12222" name="yt_table_12222" title="H_149.76">
            <a:extLst>
              <a:ext uri="{FF2B5EF4-FFF2-40B4-BE49-F238E27FC236}">
                <a16:creationId xmlns:a16="http://schemas.microsoft.com/office/drawing/2014/main" id="{6EF8EB2A-8F80-525C-7753-5605C8FCA534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3947791"/>
          <a:ext cx="5892800" cy="1901952"/>
        </p:xfrm>
        <a:graphic>
          <a:graphicData uri="http://schemas.openxmlformats.org/drawingml/2006/table">
            <a:tbl>
              <a:tblPr/>
              <a:tblGrid>
                <a:gridCol w="5892800">
                  <a:extLst>
                    <a:ext uri="{9D8B030D-6E8A-4147-A177-3AD203B41FA5}">
                      <a16:colId xmlns:a16="http://schemas.microsoft.com/office/drawing/2014/main" val="10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该实验应用减法原理控制自变量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该实验属于对比实验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无空白对照组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第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组实验证明了蛋白质是遗传物质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第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组实验证明了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不是遗传物质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3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9" name="yt_shape_12129"/>
          <p:cNvSpPr txBox="1"/>
          <p:nvPr/>
        </p:nvSpPr>
        <p:spPr>
          <a:xfrm>
            <a:off x="576000" y="1080000"/>
            <a:ext cx="4385816" cy="9086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二、 噬菌体侵染细菌实验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噬菌体的结构及生活方式</a:t>
            </a:r>
          </a:p>
        </p:txBody>
      </p:sp>
      <p:sp>
        <p:nvSpPr>
          <p:cNvPr id="12131" name="yt_shape_12131"/>
          <p:cNvSpPr txBox="1"/>
          <p:nvPr/>
        </p:nvSpPr>
        <p:spPr>
          <a:xfrm>
            <a:off x="659157" y="1988647"/>
            <a:ext cx="10718582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30000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噬菌体的核酸为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7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存在于头部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尾部及头部外侧为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</a:t>
            </a:r>
            <a:r>
              <a:rPr sz="8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br>
              <a:rPr lang="zh-CN" altLang="zh-CN" sz="24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sym typeface="W:6.004961,H:37.44"/>
              </a:rPr>
            </a:br>
            <a:r>
              <a:rPr sz="21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</a:t>
            </a:r>
            <a:r>
              <a:rPr sz="7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B987FF-8BBF-7D58-DCF9-3B61E3A75822}"/>
              </a:ext>
            </a:extLst>
          </p:cNvPr>
          <p:cNvSpPr txBox="1"/>
          <p:nvPr/>
        </p:nvSpPr>
        <p:spPr>
          <a:xfrm>
            <a:off x="4787959" y="1941841"/>
            <a:ext cx="8420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DNA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C49A3C-6DC5-F50A-A4BB-5525EDA9434E}"/>
              </a:ext>
            </a:extLst>
          </p:cNvPr>
          <p:cNvSpPr txBox="1"/>
          <p:nvPr/>
        </p:nvSpPr>
        <p:spPr>
          <a:xfrm>
            <a:off x="10631547" y="1941841"/>
            <a:ext cx="5610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  <a:sym typeface="_⨹_1_f0d3a"/>
              </a:rPr>
              <a:t>蛋</a:t>
            </a:r>
            <a:b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5A3685-C2E7-1F17-B356-05C73EEE2EBF}"/>
              </a:ext>
            </a:extLst>
          </p:cNvPr>
          <p:cNvSpPr txBox="1"/>
          <p:nvPr/>
        </p:nvSpPr>
        <p:spPr>
          <a:xfrm>
            <a:off x="569146" y="2417329"/>
            <a:ext cx="789686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白质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yt_image_12132" title="H_196.3">
            <a:extLst>
              <a:ext uri="{FF2B5EF4-FFF2-40B4-BE49-F238E27FC236}">
                <a16:creationId xmlns:a16="http://schemas.microsoft.com/office/drawing/2014/main" id="{FE97DFFD-DCD4-E586-FC43-95060E1A6B2E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255" y="2753014"/>
            <a:ext cx="3791877" cy="20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61441" descr="大肠杆菌">
            <a:extLst>
              <a:ext uri="{FF2B5EF4-FFF2-40B4-BE49-F238E27FC236}">
                <a16:creationId xmlns:a16="http://schemas.microsoft.com/office/drawing/2014/main" id="{0039A766-0638-EBA4-E302-7F433B89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" y="730733"/>
            <a:ext cx="3528095" cy="345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61443" descr="86b6aa51jw1duompn5yvgj">
            <a:extLst>
              <a:ext uri="{FF2B5EF4-FFF2-40B4-BE49-F238E27FC236}">
                <a16:creationId xmlns:a16="http://schemas.microsoft.com/office/drawing/2014/main" id="{24DB7EF2-75A9-FC3C-7723-0FDD8471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11" y="708296"/>
            <a:ext cx="4896132" cy="36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文本框 61444">
            <a:extLst>
              <a:ext uri="{FF2B5EF4-FFF2-40B4-BE49-F238E27FC236}">
                <a16:creationId xmlns:a16="http://schemas.microsoft.com/office/drawing/2014/main" id="{09F625D3-9FAF-E4A7-E06C-6C8EC65C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497" y="4536249"/>
            <a:ext cx="8424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T</a:t>
            </a:r>
            <a:r>
              <a:rPr lang="en-US" altLang="zh-CN" sz="2400" b="1" baseline="-25000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噬菌体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侵染</a:t>
            </a:r>
            <a:r>
              <a:rPr lang="zh-CN" altLang="en-US" sz="2400" b="1" dirty="0">
                <a:latin typeface="宋体" panose="02010600030101010101" pitchFamily="2" charset="-122"/>
              </a:rPr>
              <a:t>细菌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后，可以产生一大批与亲代噬菌体</a:t>
            </a:r>
            <a:r>
              <a:rPr lang="zh-CN" altLang="en-US" sz="2400" b="1" dirty="0">
                <a:latin typeface="宋体" panose="02010600030101010101" pitchFamily="2" charset="-122"/>
              </a:rPr>
              <a:t>一样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的子代噬菌体。在这一过程中，噬菌体的哪种物质</a:t>
            </a:r>
            <a:r>
              <a:rPr lang="zh-CN" altLang="en-US" sz="2400" b="1" u="sng" dirty="0">
                <a:latin typeface="宋体" panose="02010600030101010101" pitchFamily="2" charset="-122"/>
              </a:rPr>
              <a:t>起决定作用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？是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DNA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还是蛋白质？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文本框 60420">
            <a:extLst>
              <a:ext uri="{FF2B5EF4-FFF2-40B4-BE49-F238E27FC236}">
                <a16:creationId xmlns:a16="http://schemas.microsoft.com/office/drawing/2014/main" id="{4688FE98-D59D-8EE3-CE6F-D39F0E61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987" y="1440039"/>
            <a:ext cx="6048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怎样才能将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DNA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和蛋白质完全分开呢？</a:t>
            </a:r>
          </a:p>
        </p:txBody>
      </p:sp>
      <p:sp>
        <p:nvSpPr>
          <p:cNvPr id="60422" name="文本框 60421">
            <a:extLst>
              <a:ext uri="{FF2B5EF4-FFF2-40B4-BE49-F238E27FC236}">
                <a16:creationId xmlns:a16="http://schemas.microsoft.com/office/drawing/2014/main" id="{81A179D9-0AC0-A4C7-972D-465B67E3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38" y="1440039"/>
            <a:ext cx="1728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思路</a:t>
            </a:r>
          </a:p>
        </p:txBody>
      </p:sp>
      <p:sp>
        <p:nvSpPr>
          <p:cNvPr id="60423" name="文本框 60422">
            <a:extLst>
              <a:ext uri="{FF2B5EF4-FFF2-40B4-BE49-F238E27FC236}">
                <a16:creationId xmlns:a16="http://schemas.microsoft.com/office/drawing/2014/main" id="{C654680B-152D-00A1-A0FB-22B86722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097" y="2489792"/>
            <a:ext cx="4032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放射性同位素标记法</a:t>
            </a:r>
          </a:p>
        </p:txBody>
      </p:sp>
      <p:sp>
        <p:nvSpPr>
          <p:cNvPr id="60427" name="矩形 60426">
            <a:extLst>
              <a:ext uri="{FF2B5EF4-FFF2-40B4-BE49-F238E27FC236}">
                <a16:creationId xmlns:a16="http://schemas.microsoft.com/office/drawing/2014/main" id="{DF0F9A3F-8079-88A7-E256-05192F8F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91" y="3312089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如何标记蛋白质？</a:t>
            </a:r>
          </a:p>
        </p:txBody>
      </p:sp>
      <p:sp>
        <p:nvSpPr>
          <p:cNvPr id="60428" name="矩形 60427">
            <a:extLst>
              <a:ext uri="{FF2B5EF4-FFF2-40B4-BE49-F238E27FC236}">
                <a16:creationId xmlns:a16="http://schemas.microsoft.com/office/drawing/2014/main" id="{D15E44F9-1532-36EB-845D-71EE301D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2" y="4176113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如何标记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DNA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？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27" grpId="0"/>
      <p:bldP spid="604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7" name="yt_shape_12137"/>
          <p:cNvSpPr txBox="1"/>
          <p:nvPr/>
        </p:nvSpPr>
        <p:spPr>
          <a:xfrm>
            <a:off x="576127" y="1080000"/>
            <a:ext cx="10750991" cy="378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方法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放射性同位素标记法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标记噬菌体的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8d14c,isEnd"/>
              </a:rPr>
              <a:t>标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记噬菌体的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7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第一步标记大肠杆菌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的培养基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＋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大肠杆菌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的培养基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＋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大肠杆菌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第二步标记噬菌体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的大肠杆菌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＋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</a:t>
            </a:r>
            <a:r>
              <a:rPr sz="3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b="1" spc="-100" dirty="0">
                <a:latin typeface="Times New Roman"/>
              </a:rPr>
              <a:t>⁠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的大肠杆菌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＋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含</a:t>
            </a:r>
            <a:r>
              <a:rPr lang="en-US" altLang="zh-CN" sz="2400" b="1" i="0" u="none" baseline="30000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</a:t>
            </a:r>
            <a:r>
              <a:rPr sz="5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3E0718-41D4-0F75-B23B-256E085A7749}"/>
              </a:ext>
            </a:extLst>
          </p:cNvPr>
          <p:cNvSpPr txBox="1"/>
          <p:nvPr/>
        </p:nvSpPr>
        <p:spPr>
          <a:xfrm>
            <a:off x="8250579" y="1033194"/>
            <a:ext cx="10944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蛋白质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D6135E-CE00-0610-F720-8FFF3CF43A03}"/>
              </a:ext>
            </a:extLst>
          </p:cNvPr>
          <p:cNvSpPr txBox="1"/>
          <p:nvPr/>
        </p:nvSpPr>
        <p:spPr>
          <a:xfrm>
            <a:off x="2314916" y="1508682"/>
            <a:ext cx="8420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DNA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F8E8D0-1559-21D5-5833-2C4EF52E9341}"/>
              </a:ext>
            </a:extLst>
          </p:cNvPr>
          <p:cNvSpPr txBox="1"/>
          <p:nvPr/>
        </p:nvSpPr>
        <p:spPr>
          <a:xfrm>
            <a:off x="6109041" y="2459658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大肠杆菌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70DBC1-BC1A-C0F1-2F0E-D54B6D0C011D}"/>
              </a:ext>
            </a:extLst>
          </p:cNvPr>
          <p:cNvSpPr txBox="1"/>
          <p:nvPr/>
        </p:nvSpPr>
        <p:spPr>
          <a:xfrm>
            <a:off x="6109041" y="2935146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大肠杆菌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20CF94-F64A-8218-D881-88320212497F}"/>
              </a:ext>
            </a:extLst>
          </p:cNvPr>
          <p:cNvSpPr txBox="1"/>
          <p:nvPr/>
        </p:nvSpPr>
        <p:spPr>
          <a:xfrm>
            <a:off x="6447179" y="3886122"/>
            <a:ext cx="143262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T2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噬菌体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5C81F7-57C5-3879-91DA-E76DDFF578FF}"/>
              </a:ext>
            </a:extLst>
          </p:cNvPr>
          <p:cNvSpPr txBox="1"/>
          <p:nvPr/>
        </p:nvSpPr>
        <p:spPr>
          <a:xfrm>
            <a:off x="6447179" y="4361611"/>
            <a:ext cx="1432624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T2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噬菌体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3251" descr="101727813">
            <a:extLst>
              <a:ext uri="{FF2B5EF4-FFF2-40B4-BE49-F238E27FC236}">
                <a16:creationId xmlns:a16="http://schemas.microsoft.com/office/drawing/2014/main" id="{2B6C2427-BEFC-BBB1-D537-6E9CEB53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36" y="1080028"/>
            <a:ext cx="7200194" cy="52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3252">
            <a:extLst>
              <a:ext uri="{FF2B5EF4-FFF2-40B4-BE49-F238E27FC236}">
                <a16:creationId xmlns:a16="http://schemas.microsoft.com/office/drawing/2014/main" id="{0CD4A5A6-B01E-F677-B13D-FF865FD6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936" y="661564"/>
            <a:ext cx="6192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T</a:t>
            </a:r>
            <a:r>
              <a:rPr lang="en-US" altLang="zh-CN" sz="2400" b="1" baseline="-250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噬菌体侵染大肠杆菌的实验过程</a:t>
            </a:r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图片 59396" descr="201302071750439001">
            <a:extLst>
              <a:ext uri="{FF2B5EF4-FFF2-40B4-BE49-F238E27FC236}">
                <a16:creationId xmlns:a16="http://schemas.microsoft.com/office/drawing/2014/main" id="{AD793B47-953A-8997-07F6-ACF0D382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33" y="109502"/>
            <a:ext cx="7848607" cy="643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文本框 59397">
            <a:extLst>
              <a:ext uri="{FF2B5EF4-FFF2-40B4-BE49-F238E27FC236}">
                <a16:creationId xmlns:a16="http://schemas.microsoft.com/office/drawing/2014/main" id="{1A5A011F-9A87-96F5-DF20-E0D10993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05" y="3960107"/>
            <a:ext cx="1008027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24" b="1">
                <a:ea typeface="黑体" panose="02010609060101010101" pitchFamily="49" charset="-122"/>
              </a:rPr>
              <a:t>合成</a:t>
            </a:r>
          </a:p>
        </p:txBody>
      </p:sp>
      <p:sp>
        <p:nvSpPr>
          <p:cNvPr id="59399" name="文本框 59398">
            <a:extLst>
              <a:ext uri="{FF2B5EF4-FFF2-40B4-BE49-F238E27FC236}">
                <a16:creationId xmlns:a16="http://schemas.microsoft.com/office/drawing/2014/main" id="{4D8690ED-F4EB-F651-F1E5-2D90465D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05" y="936025"/>
            <a:ext cx="1008027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24" b="1" dirty="0">
                <a:ea typeface="黑体" panose="02010609060101010101" pitchFamily="49" charset="-122"/>
              </a:rPr>
              <a:t>注入</a:t>
            </a:r>
          </a:p>
        </p:txBody>
      </p:sp>
      <p:sp>
        <p:nvSpPr>
          <p:cNvPr id="59400" name="文本框 59399">
            <a:extLst>
              <a:ext uri="{FF2B5EF4-FFF2-40B4-BE49-F238E27FC236}">
                <a16:creationId xmlns:a16="http://schemas.microsoft.com/office/drawing/2014/main" id="{98C564E4-D111-D1B6-4179-88893BFC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985" y="85503"/>
            <a:ext cx="1008027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24" b="1" dirty="0">
                <a:ea typeface="黑体" panose="02010609060101010101" pitchFamily="49" charset="-122"/>
              </a:rPr>
              <a:t>吸附</a:t>
            </a:r>
          </a:p>
        </p:txBody>
      </p:sp>
      <p:sp>
        <p:nvSpPr>
          <p:cNvPr id="59401" name="文本框 59400">
            <a:extLst>
              <a:ext uri="{FF2B5EF4-FFF2-40B4-BE49-F238E27FC236}">
                <a16:creationId xmlns:a16="http://schemas.microsoft.com/office/drawing/2014/main" id="{B6530243-0C74-C13A-241D-C7FE5A845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930" y="4608124"/>
            <a:ext cx="1008027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24" b="1">
                <a:ea typeface="黑体" panose="02010609060101010101" pitchFamily="49" charset="-122"/>
              </a:rPr>
              <a:t>组装</a:t>
            </a:r>
          </a:p>
        </p:txBody>
      </p:sp>
      <p:sp>
        <p:nvSpPr>
          <p:cNvPr id="59402" name="文本框 59401">
            <a:extLst>
              <a:ext uri="{FF2B5EF4-FFF2-40B4-BE49-F238E27FC236}">
                <a16:creationId xmlns:a16="http://schemas.microsoft.com/office/drawing/2014/main" id="{B14752EF-2F44-914E-0181-130C621B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38" y="1224033"/>
            <a:ext cx="1008027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24" b="1">
                <a:ea typeface="黑体" panose="02010609060101010101" pitchFamily="49" charset="-122"/>
              </a:rPr>
              <a:t>释放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  <p:bldP spid="59400" grpId="0"/>
      <p:bldP spid="59401" grpId="0"/>
      <p:bldP spid="594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44" name="yt_shape_12144"/>
              <p:cNvSpPr txBox="1"/>
              <p:nvPr/>
            </p:nvSpPr>
            <p:spPr>
              <a:xfrm>
                <a:off x="576263" y="935799"/>
                <a:ext cx="10750991" cy="491814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609523" eaLnBrk="1" latinLnBrk="0" hangingPunct="0">
                  <a:lnSpc>
                    <a:spcPct val="129999"/>
                  </a:lnSpc>
                </a:pP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3</a:t>
                </a: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.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  <a:sym typeface=",isEnd"/>
                  </a:rPr>
                  <a:t> 过程</a:t>
                </a:r>
              </a:p>
              <a:p>
                <a:pPr indent="609523" eaLnBrk="1" latinLnBrk="0" hangingPunct="0">
                  <a:lnSpc>
                    <a:spcPct val="129999"/>
                  </a:lnSpc>
                </a:pP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含</a:t>
                </a:r>
                <a:r>
                  <a:rPr lang="en-US" altLang="zh-CN" sz="2400" b="1" i="0" u="none" baseline="30000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35</a:t>
                </a: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S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的噬菌体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＋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细</a:t>
                </a:r>
                <a:r>
                  <a:rPr lang="zh-CN" altLang="zh-CN" sz="2400" b="1" i="0" u="none" spc="375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菌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mPr>
                      <m:mr>
                        <m:e>
                          <m:r>
                            <a:rPr lang="zh-CN" altLang="zh-CN" sz="2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48" charset="0"/>
                              <a:ea typeface="Cambria Math" panose="02040503050406030204" pitchFamily="48" charset="0"/>
                            </a:rPr>
                            <m:t>混合</m:t>
                          </m:r>
                        </m:e>
                      </m:mr>
                      <m:m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48" charset="0"/>
                                </a:rPr>
                              </m:ctrlPr>
                            </m:accPr>
                            <m:e>
                              <m:r>
                                <a:rPr lang="zh-CN" altLang="zh-CN" sz="2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48" charset="0"/>
                                  <a:ea typeface="Cambria Math" panose="02040503050406030204" pitchFamily="48" charset="0"/>
                                </a:rPr>
                                <m:t>培养</m:t>
                              </m:r>
                            </m:e>
                          </m:acc>
                        </m:e>
                      </m:mr>
                    </m:m>
                  </m:oMath>
                </a14:m>
                <a:r>
                  <a:rPr lang="en-US" altLang="zh-CN" sz="1500" b="1" i="1" dirty="0">
                    <a:solidFill>
                      <a:srgbClr val="000000"/>
                    </a:solidFill>
                    <a:effectLst/>
                    <a:latin typeface="Times New Roman" panose="02040503050406030204" pitchFamily="48" charset="0"/>
                    <a:ea typeface="Cambria Math" panose="02040503050406030204" pitchFamily="48" charset="0"/>
                  </a:rPr>
                  <a:t> 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搅拌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、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离心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48" charset="0"/>
                              </a:rPr>
                            </m:ctrlPr>
                          </m:groupChrPr>
                          <m:e>
                            <m: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结果</m:t>
                            </m:r>
                          </m:e>
                        </m:groupChr>
                      </m:e>
                    </m:box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4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Times New Roman" panose="02040503050406030204" pitchFamily="48" charset="0"/>
                                <a:ea typeface="宋体" panose="02040503050406030204" pitchFamily="48" charset="0"/>
                              </a:rPr>
                              <m:t>上清液</m:t>
                            </m:r>
                            <m:bar>
                              <m:barPr>
                                <m:ctrlPr>
                                  <a:rPr lang="en-US" altLang="zh-CN" sz="2400" b="1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4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放射性高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</m:e>
                            </m:bar>
                          </m:e>
                          <m:e>
                            <m: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Times New Roman" panose="02040503050406030204" pitchFamily="48" charset="0"/>
                                <a:ea typeface="宋体" panose="02040503050406030204" pitchFamily="48" charset="0"/>
                              </a:rPr>
                              <m:t>沉淀物</m:t>
                            </m:r>
                            <m:bar>
                              <m:barPr>
                                <m:ctrlPr>
                                  <a:rPr lang="en-US" altLang="zh-CN" sz="2400" b="1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4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放射性低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</m:e>
                            </m:bar>
                          </m:e>
                        </m:eqArr>
                      </m:e>
                    </m:d>
                  </m:oMath>
                </a14:m>
                <a:endParaRPr lang="zh-CN" altLang="zh-CN" sz="2400" b="1" i="0" u="none" dirty="0">
                  <a:solidFill>
                    <a:srgbClr val="000000"/>
                  </a:solidFill>
                  <a:effectLst/>
                  <a:latin typeface="Times New Roman" pitchFamily="24"/>
                  <a:ea typeface="宋体" pitchFamily="24"/>
                  <a:sym typeface=",isEnd"/>
                </a:endParaRPr>
              </a:p>
              <a:p>
                <a:pPr indent="609523" eaLnBrk="1" latinLnBrk="0" hangingPunct="0">
                  <a:lnSpc>
                    <a:spcPct val="129999"/>
                  </a:lnSpc>
                </a:pP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含</a:t>
                </a:r>
                <a:r>
                  <a:rPr lang="en-US" altLang="zh-CN" sz="2400" b="1" i="0" u="none" baseline="30000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32</a:t>
                </a: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P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的噬菌体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＋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细</a:t>
                </a:r>
                <a:r>
                  <a:rPr lang="zh-CN" altLang="zh-CN" sz="2400" b="1" i="0" u="none" spc="375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菌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mPr>
                      <m:mr>
                        <m:e>
                          <m:r>
                            <a:rPr lang="zh-CN" altLang="zh-CN" sz="2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48" charset="0"/>
                              <a:ea typeface="Cambria Math" panose="02040503050406030204" pitchFamily="48" charset="0"/>
                            </a:rPr>
                            <m:t>混合</m:t>
                          </m:r>
                        </m:e>
                      </m:mr>
                      <m:m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48" charset="0"/>
                                </a:rPr>
                              </m:ctrlPr>
                            </m:accPr>
                            <m:e>
                              <m:r>
                                <a:rPr lang="zh-CN" altLang="zh-CN" sz="2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48" charset="0"/>
                                  <a:ea typeface="Cambria Math" panose="02040503050406030204" pitchFamily="48" charset="0"/>
                                </a:rPr>
                                <m:t>培养</m:t>
                              </m:r>
                            </m:e>
                          </m:acc>
                        </m:e>
                      </m:mr>
                    </m:m>
                  </m:oMath>
                </a14:m>
                <a:r>
                  <a:rPr lang="en-US" altLang="zh-CN" sz="1500" b="1" i="1" dirty="0">
                    <a:solidFill>
                      <a:srgbClr val="000000"/>
                    </a:solidFill>
                    <a:effectLst/>
                    <a:latin typeface="Times New Roman" panose="02040503050406030204" pitchFamily="48" charset="0"/>
                    <a:ea typeface="Cambria Math" panose="02040503050406030204" pitchFamily="48" charset="0"/>
                  </a:rPr>
                  <a:t> 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搅拌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、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离心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48" charset="0"/>
                              </a:rPr>
                            </m:ctrlPr>
                          </m:groupChrPr>
                          <m:e>
                            <m: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结果</m:t>
                            </m:r>
                          </m:e>
                        </m:groupChr>
                      </m:e>
                    </m:box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4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4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Times New Roman" panose="02040503050406030204" pitchFamily="48" charset="0"/>
                                <a:ea typeface="宋体" panose="02040503050406030204" pitchFamily="48" charset="0"/>
                              </a:rPr>
                              <m:t>上清液</m:t>
                            </m:r>
                            <m:bar>
                              <m:barPr>
                                <m:ctrlPr>
                                  <a:rPr lang="en-US" altLang="zh-CN" sz="2400" b="1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4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放射性低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</m:e>
                            </m:bar>
                          </m:e>
                          <m:e>
                            <m:r>
                              <a:rPr lang="en-US" altLang="zh-CN" sz="2400" b="1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48" charset="0"/>
                                <a:ea typeface="Cambria Math" panose="02040503050406030204" pitchFamily="4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2400" b="1" i="0">
                                <a:solidFill>
                                  <a:srgbClr val="010000"/>
                                </a:solidFill>
                                <a:effectLst/>
                                <a:latin typeface="Times New Roman" panose="02040503050406030204" pitchFamily="48" charset="0"/>
                                <a:ea typeface="宋体" panose="02040503050406030204" pitchFamily="48" charset="0"/>
                              </a:rPr>
                              <m:t>沉淀物</m:t>
                            </m:r>
                            <m:bar>
                              <m:barPr>
                                <m:ctrlPr>
                                  <a:rPr lang="en-US" altLang="zh-CN" sz="2400" b="1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4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放射性高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400" b="1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Times New Roman" panose="02040503050406030204" pitchFamily="48" charset="0"/>
                                    <a:ea typeface="宋体" panose="02040503050406030204" pitchFamily="48" charset="0"/>
                                  </a:rPr>
                                  <m:t>　</m:t>
                                </m:r>
                              </m:e>
                            </m:bar>
                          </m:e>
                        </m:eqArr>
                      </m:e>
                    </m:d>
                  </m:oMath>
                </a14:m>
                <a:endParaRPr lang="zh-CN" altLang="zh-CN" sz="2400" b="1" i="0" u="none" dirty="0">
                  <a:solidFill>
                    <a:srgbClr val="000000"/>
                  </a:solidFill>
                  <a:effectLst/>
                  <a:latin typeface="Times New Roman" pitchFamily="24"/>
                  <a:ea typeface="宋体" pitchFamily="24"/>
                  <a:sym typeface=",isEnd"/>
                </a:endParaRPr>
              </a:p>
              <a:p>
                <a:pPr indent="609523" eaLnBrk="1" latinLnBrk="0" hangingPunct="0">
                  <a:lnSpc>
                    <a:spcPct val="129999"/>
                  </a:lnSpc>
                </a:pP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4</a:t>
                </a:r>
                <a:r>
                  <a:rPr lang="en-US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.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 结论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</a:rPr>
                  <a:t>：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子代噬菌体的各种性状是通过亲代</a:t>
                </a:r>
                <a:r>
                  <a:rPr sz="2400" b="1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</a:rPr>
                  <a:t> </a:t>
                </a:r>
                <a:r>
                  <a:rPr sz="2000" b="1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</a:rPr>
                  <a:t>                  </a:t>
                </a:r>
                <a:r>
                  <a:rPr sz="1700" b="1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/>
                  </a:rPr>
                  <a:t> 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Times New Roman" pitchFamily="24"/>
                    <a:ea typeface="宋体" pitchFamily="24"/>
                  </a:rPr>
                  <a:t>来遗传的</a:t>
                </a:r>
                <a:r>
                  <a:rPr lang="zh-CN" altLang="zh-CN" sz="2400" b="1" i="0" u="none" dirty="0">
                    <a:solidFill>
                      <a:srgbClr val="000000"/>
                    </a:solidFill>
                    <a:effectLst/>
                    <a:latin typeface="宋体" pitchFamily="24"/>
                    <a:ea typeface="宋体" pitchFamily="24"/>
                    <a:sym typeface=",isEnd"/>
                  </a:rPr>
                  <a:t>。</a:t>
                </a:r>
              </a:p>
            </p:txBody>
          </p:sp>
        </mc:Choice>
        <mc:Fallback xmlns="">
          <p:sp>
            <p:nvSpPr>
              <p:cNvPr id="12144" name="yt_shape_12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" y="935799"/>
                <a:ext cx="10750991" cy="4918141"/>
              </a:xfrm>
              <a:prstGeom prst="rect">
                <a:avLst/>
              </a:prstGeom>
              <a:blipFill>
                <a:blip r:embed="rId2"/>
                <a:stretch>
                  <a:fillRect t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8AF90E-1092-C08A-16F2-3E1200AC1CEF}"/>
                  </a:ext>
                </a:extLst>
              </p:cNvPr>
              <p:cNvSpPr txBox="1"/>
              <p:nvPr/>
            </p:nvSpPr>
            <p:spPr>
              <a:xfrm>
                <a:off x="8092282" y="1815649"/>
                <a:ext cx="1399287" cy="459435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29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24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40503050406030204" pitchFamily="48" charset="0"/>
                          <a:ea typeface="宋体" panose="02040503050406030204" pitchFamily="48" charset="0"/>
                        </a:rPr>
                        <m:t>放射性高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8AF90E-1092-C08A-16F2-3E1200AC1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2" y="1815649"/>
                <a:ext cx="1399287" cy="459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E8250A7-C6A6-F465-6DA7-4B1D4E393698}"/>
                  </a:ext>
                </a:extLst>
              </p:cNvPr>
              <p:cNvSpPr txBox="1"/>
              <p:nvPr/>
            </p:nvSpPr>
            <p:spPr>
              <a:xfrm>
                <a:off x="8092282" y="2369559"/>
                <a:ext cx="1399287" cy="459436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29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24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40503050406030204" pitchFamily="48" charset="0"/>
                          <a:ea typeface="宋体" panose="02040503050406030204" pitchFamily="48" charset="0"/>
                        </a:rPr>
                        <m:t>放射性低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E8250A7-C6A6-F465-6DA7-4B1D4E39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2" y="2369559"/>
                <a:ext cx="1399287" cy="459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43A5CA-3C6B-56B8-3CF9-B32699FF4911}"/>
                  </a:ext>
                </a:extLst>
              </p:cNvPr>
              <p:cNvSpPr txBox="1"/>
              <p:nvPr/>
            </p:nvSpPr>
            <p:spPr>
              <a:xfrm>
                <a:off x="8092282" y="3333681"/>
                <a:ext cx="1399287" cy="459435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29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24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40503050406030204" pitchFamily="48" charset="0"/>
                          <a:ea typeface="宋体" panose="02040503050406030204" pitchFamily="48" charset="0"/>
                        </a:rPr>
                        <m:t>放射性低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43A5CA-3C6B-56B8-3CF9-B32699FF4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2" y="3333681"/>
                <a:ext cx="1399287" cy="459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06A4C6-B6E9-55E0-6D43-4CC8C5A55D84}"/>
                  </a:ext>
                </a:extLst>
              </p:cNvPr>
              <p:cNvSpPr txBox="1"/>
              <p:nvPr/>
            </p:nvSpPr>
            <p:spPr>
              <a:xfrm>
                <a:off x="8092282" y="3887591"/>
                <a:ext cx="1399287" cy="459436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29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24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40503050406030204" pitchFamily="48" charset="0"/>
                          <a:ea typeface="宋体" panose="02040503050406030204" pitchFamily="48" charset="0"/>
                        </a:rPr>
                        <m:t>放射性高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06A4C6-B6E9-55E0-6D43-4CC8C5A55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82" y="3887591"/>
                <a:ext cx="1399287" cy="4594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A330B89-74DC-C2BC-2916-764435B4A875}"/>
              </a:ext>
            </a:extLst>
          </p:cNvPr>
          <p:cNvSpPr txBox="1"/>
          <p:nvPr/>
        </p:nvSpPr>
        <p:spPr>
          <a:xfrm>
            <a:off x="7268051" y="4400543"/>
            <a:ext cx="8420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DNA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0B00A462-72AB-6828-AEDD-3728D409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2" name="yt_shape_12232">
            <a:extLst>
              <a:ext uri="{FF2B5EF4-FFF2-40B4-BE49-F238E27FC236}">
                <a16:creationId xmlns:a16="http://schemas.microsoft.com/office/drawing/2014/main" id="{6A9163B9-1E3A-808C-F393-9B87ED1A5C00}"/>
              </a:ext>
            </a:extLst>
          </p:cNvPr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en-US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例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淮安学测合格考模拟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在探索遗传物质的过程中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5baab"/>
              </a:rPr>
              <a:t>赫尔希和蔡</a:t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斯做了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噬菌体侵染细菌的实验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下列有关叙述正确的是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33" name="yt_table_12233" title="H_149.76">
            <a:extLst>
              <a:ext uri="{FF2B5EF4-FFF2-40B4-BE49-F238E27FC236}">
                <a16:creationId xmlns:a16="http://schemas.microsoft.com/office/drawing/2014/main" id="{F42223C6-2DD8-6FCE-F937-8F014E2B82C1}"/>
              </a:ext>
            </a:extLst>
          </p:cNvPr>
          <p:cNvGraphicFramePr>
            <a:graphicFrameLocks noGrp="1"/>
          </p:cNvGraphicFramePr>
          <p:nvPr/>
        </p:nvGraphicFramePr>
        <p:xfrm>
          <a:off x="576056" y="2039435"/>
          <a:ext cx="9161463" cy="1901952"/>
        </p:xfrm>
        <a:graphic>
          <a:graphicData uri="http://schemas.openxmlformats.org/drawingml/2006/table">
            <a:tbl>
              <a:tblPr/>
              <a:tblGrid>
                <a:gridCol w="9161463">
                  <a:extLst>
                    <a:ext uri="{9D8B030D-6E8A-4147-A177-3AD203B41FA5}">
                      <a16:colId xmlns:a16="http://schemas.microsoft.com/office/drawing/2014/main" val="10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该实验证明了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是主要的遗传物质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用含有充足有机物的完全培养基培养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用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噬菌体的蛋白质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用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分别用含有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噬菌体和含有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噬菌体进行侵染实验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20C217E-72BD-59C5-437C-5F85C2BC834E}"/>
              </a:ext>
            </a:extLst>
          </p:cNvPr>
          <p:cNvSpPr txBox="1"/>
          <p:nvPr/>
        </p:nvSpPr>
        <p:spPr>
          <a:xfrm>
            <a:off x="8749054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0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F2E71DD-3335-0E3B-24C1-DE2FD02D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4" y="10795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C4436FB-C3B6-C857-1E56-16A3CB73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83" y="1161756"/>
            <a:ext cx="3312718" cy="4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3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新课标要求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101" name="yt_table_12101" title="H_89.2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9387"/>
              </p:ext>
            </p:extLst>
          </p:nvPr>
        </p:nvGraphicFramePr>
        <p:xfrm>
          <a:off x="576389" y="2120532"/>
          <a:ext cx="10513314" cy="11338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1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概述多数生物的基因是</a:t>
                      </a:r>
                      <a:r>
                        <a:rPr lang="en-US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分子的功能片段</a:t>
                      </a: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有些病毒的基因在</a:t>
                      </a:r>
                      <a:r>
                        <a:rPr lang="en-US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分子上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1" i="0" u="none" dirty="0">
                          <a:solidFill>
                            <a:schemeClr val="tx1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说明人类对遗传物质的探索历程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1" name="yt_shape_12151"/>
          <p:cNvSpPr txBox="1"/>
          <p:nvPr/>
        </p:nvSpPr>
        <p:spPr>
          <a:xfrm>
            <a:off x="576000" y="1080000"/>
            <a:ext cx="1037007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三、 证明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是遗传物质的实验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过程</a:t>
            </a:r>
          </a:p>
        </p:txBody>
      </p:sp>
      <p:pic>
        <p:nvPicPr>
          <p:cNvPr id="12153" name="yt_image_12153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729" y="2190970"/>
            <a:ext cx="4574616" cy="7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6" name="yt_shape_12156"/>
          <p:cNvSpPr txBox="1"/>
          <p:nvPr/>
        </p:nvSpPr>
        <p:spPr>
          <a:xfrm>
            <a:off x="618712" y="4912828"/>
            <a:ext cx="719107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结论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是烟草花叶病毒的遗传物质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8C6535-8886-9870-37D2-3A932D3BAE99}"/>
              </a:ext>
            </a:extLst>
          </p:cNvPr>
          <p:cNvSpPr txBox="1"/>
          <p:nvPr/>
        </p:nvSpPr>
        <p:spPr>
          <a:xfrm>
            <a:off x="5040947" y="2038446"/>
            <a:ext cx="824611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RNA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012707-1E3E-06F2-DE3D-78E3F2BDAFED}"/>
              </a:ext>
            </a:extLst>
          </p:cNvPr>
          <p:cNvSpPr txBox="1"/>
          <p:nvPr/>
        </p:nvSpPr>
        <p:spPr>
          <a:xfrm>
            <a:off x="5040947" y="2501724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24"/>
                <a:ea typeface="宋体" pitchFamily="24"/>
              </a:rPr>
              <a:t>蛋白质</a:t>
            </a:r>
            <a:endParaRPr lang="zh-CN" altLang="en-US" sz="2000" b="1" dirty="0">
              <a:solidFill>
                <a:srgbClr val="FF0000"/>
              </a:solidFill>
              <a:latin typeface="Times New Roman" pitchFamily="24"/>
              <a:ea typeface="宋体" pitchFamily="24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907ED4-99CF-5A7B-F640-834CDD35F8D3}"/>
              </a:ext>
            </a:extLst>
          </p:cNvPr>
          <p:cNvSpPr txBox="1"/>
          <p:nvPr/>
        </p:nvSpPr>
        <p:spPr>
          <a:xfrm>
            <a:off x="2649118" y="4868093"/>
            <a:ext cx="824611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RNA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28679" descr="烟草花叶病毒结构示意图">
            <a:extLst>
              <a:ext uri="{FF2B5EF4-FFF2-40B4-BE49-F238E27FC236}">
                <a16:creationId xmlns:a16="http://schemas.microsoft.com/office/drawing/2014/main" id="{A29B1181-6786-3CCD-83ED-5B81C717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724" b="21007"/>
          <a:stretch>
            <a:fillRect/>
          </a:stretch>
        </p:blipFill>
        <p:spPr bwMode="auto">
          <a:xfrm>
            <a:off x="3613567" y="3134721"/>
            <a:ext cx="1427380" cy="15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8683" descr="200662155832790">
            <a:extLst>
              <a:ext uri="{FF2B5EF4-FFF2-40B4-BE49-F238E27FC236}">
                <a16:creationId xmlns:a16="http://schemas.microsoft.com/office/drawing/2014/main" id="{5763E066-A5D9-FCA7-0D0D-94785620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>
            <a:fillRect/>
          </a:stretch>
        </p:blipFill>
        <p:spPr bwMode="auto">
          <a:xfrm>
            <a:off x="6338731" y="3125670"/>
            <a:ext cx="1709614" cy="15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7" name="Group 3">
            <a:extLst>
              <a:ext uri="{FF2B5EF4-FFF2-40B4-BE49-F238E27FC236}">
                <a16:creationId xmlns:a16="http://schemas.microsoft.com/office/drawing/2014/main" id="{8526A931-A780-6E4E-5CE6-6EF0F1210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34136"/>
              </p:ext>
            </p:extLst>
          </p:nvPr>
        </p:nvGraphicFramePr>
        <p:xfrm>
          <a:off x="1944933" y="1495085"/>
          <a:ext cx="7632207" cy="2260669"/>
        </p:xfrm>
        <a:graphic>
          <a:graphicData uri="http://schemas.openxmlformats.org/drawingml/2006/table">
            <a:tbl>
              <a:tblPr/>
              <a:tblGrid>
                <a:gridCol w="165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细胞生物</a:t>
                      </a:r>
                      <a:b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（真核、原核）</a:t>
                      </a: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非细胞生物</a:t>
                      </a:r>
                      <a:b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（病毒）</a:t>
                      </a: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核酸</a:t>
                      </a:r>
                    </a:p>
                  </a:txBody>
                  <a:tcPr marL="86402" marR="86402" marT="43195" marB="431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遗传物质</a:t>
                      </a:r>
                    </a:p>
                  </a:txBody>
                  <a:tcPr marL="86402" marR="86402" marT="43195" marB="431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86402" marR="86402" marT="43195" marB="431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968" name="Rectangle 24">
            <a:extLst>
              <a:ext uri="{FF2B5EF4-FFF2-40B4-BE49-F238E27FC236}">
                <a16:creationId xmlns:a16="http://schemas.microsoft.com/office/drawing/2014/main" id="{303B36D4-3AA9-3D9A-7F02-DD09054A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996" y="2646071"/>
            <a:ext cx="2808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</a:p>
        </p:txBody>
      </p:sp>
      <p:sp>
        <p:nvSpPr>
          <p:cNvPr id="210969" name="Rectangle 25">
            <a:extLst>
              <a:ext uri="{FF2B5EF4-FFF2-40B4-BE49-F238E27FC236}">
                <a16:creationId xmlns:a16="http://schemas.microsoft.com/office/drawing/2014/main" id="{6A3D7A81-E76E-9CE2-AE13-BAB5D6B5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008" y="3366091"/>
            <a:ext cx="2020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</a:p>
        </p:txBody>
      </p:sp>
      <p:sp>
        <p:nvSpPr>
          <p:cNvPr id="210970" name="Rectangle 26">
            <a:extLst>
              <a:ext uri="{FF2B5EF4-FFF2-40B4-BE49-F238E27FC236}">
                <a16:creationId xmlns:a16="http://schemas.microsoft.com/office/drawing/2014/main" id="{1BC6D168-27BF-DE9E-03A8-A002098B2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70" y="2617571"/>
            <a:ext cx="1656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</a:p>
        </p:txBody>
      </p:sp>
      <p:sp>
        <p:nvSpPr>
          <p:cNvPr id="210971" name="Rectangle 27">
            <a:extLst>
              <a:ext uri="{FF2B5EF4-FFF2-40B4-BE49-F238E27FC236}">
                <a16:creationId xmlns:a16="http://schemas.microsoft.com/office/drawing/2014/main" id="{54EEF796-4BCF-C350-4AB1-85F786C2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109" y="2617571"/>
            <a:ext cx="1656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</a:p>
        </p:txBody>
      </p:sp>
      <p:sp>
        <p:nvSpPr>
          <p:cNvPr id="210972" name="Rectangle 28">
            <a:extLst>
              <a:ext uri="{FF2B5EF4-FFF2-40B4-BE49-F238E27FC236}">
                <a16:creationId xmlns:a16="http://schemas.microsoft.com/office/drawing/2014/main" id="{B9F81541-54A1-690E-2248-54D18970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70" y="3294089"/>
            <a:ext cx="1656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</a:p>
        </p:txBody>
      </p:sp>
      <p:sp>
        <p:nvSpPr>
          <p:cNvPr id="210973" name="Rectangle 29">
            <a:extLst>
              <a:ext uri="{FF2B5EF4-FFF2-40B4-BE49-F238E27FC236}">
                <a16:creationId xmlns:a16="http://schemas.microsoft.com/office/drawing/2014/main" id="{564CED1D-6B69-7897-B64D-AF18DD25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109" y="3294089"/>
            <a:ext cx="1656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</a:p>
        </p:txBody>
      </p:sp>
      <p:sp>
        <p:nvSpPr>
          <p:cNvPr id="210974" name="Text Box 30">
            <a:extLst>
              <a:ext uri="{FF2B5EF4-FFF2-40B4-BE49-F238E27FC236}">
                <a16:creationId xmlns:a16="http://schemas.microsoft.com/office/drawing/2014/main" id="{3E51FCAB-B281-969C-3EF6-F1CD5AC6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361" y="4243400"/>
            <a:ext cx="7488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dirty="0">
                <a:latin typeface="+mn-ea"/>
                <a:ea typeface="+mn-ea"/>
              </a:rPr>
              <a:t>     </a:t>
            </a:r>
            <a:r>
              <a:rPr kumimoji="1" lang="zh-CN" altLang="en-US" sz="2400" b="1" dirty="0">
                <a:latin typeface="+mn-ea"/>
                <a:ea typeface="+mn-ea"/>
              </a:rPr>
              <a:t>因为绝大多数生物的遗传物质是</a:t>
            </a:r>
            <a:r>
              <a:rPr kumimoji="1" lang="en-US" altLang="zh-CN" sz="2400" b="1" dirty="0">
                <a:latin typeface="+mn-ea"/>
                <a:ea typeface="+mn-ea"/>
              </a:rPr>
              <a:t>DNA</a:t>
            </a:r>
            <a:r>
              <a:rPr kumimoji="1" lang="zh-CN" altLang="en-US" sz="2400" b="1" dirty="0">
                <a:latin typeface="+mn-ea"/>
                <a:ea typeface="+mn-ea"/>
              </a:rPr>
              <a:t>，所以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DNA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是主要的遗传物质</a:t>
            </a:r>
            <a:r>
              <a:rPr kumimoji="1" lang="zh-CN" altLang="en-US" sz="24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27679" name="AutoShape 31">
            <a:extLst>
              <a:ext uri="{FF2B5EF4-FFF2-40B4-BE49-F238E27FC236}">
                <a16:creationId xmlns:a16="http://schemas.microsoft.com/office/drawing/2014/main" id="{02190DB5-7ACD-FC67-0136-B85BB29F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42" y="5961160"/>
            <a:ext cx="330009" cy="36001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id="{72CA3480-051E-58A3-468F-D9442C62A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969" y="6192167"/>
            <a:ext cx="5035636" cy="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323" b="1">
                <a:solidFill>
                  <a:srgbClr val="0000CC"/>
                </a:solidFill>
                <a:ea typeface="楷体" panose="02010609060101010101" pitchFamily="49" charset="-122"/>
              </a:rPr>
              <a:t>生物必修</a:t>
            </a:r>
            <a:r>
              <a:rPr lang="en-US" altLang="zh-CN" sz="1323" b="1">
                <a:solidFill>
                  <a:srgbClr val="0000CC"/>
                </a:solidFill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69A278-D22D-19C0-5A50-3EA64C1C561D}"/>
              </a:ext>
            </a:extLst>
          </p:cNvPr>
          <p:cNvSpPr txBox="1"/>
          <p:nvPr/>
        </p:nvSpPr>
        <p:spPr>
          <a:xfrm>
            <a:off x="1798003" y="845795"/>
            <a:ext cx="57660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四、 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  <a:sym typeface=",isEnd"/>
              </a:rPr>
              <a:t>是主要的遗传物质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8" grpId="0" autoUpdateAnimBg="0"/>
      <p:bldP spid="210969" grpId="0" autoUpdateAnimBg="0"/>
      <p:bldP spid="210970" grpId="0" autoUpdateAnimBg="0"/>
      <p:bldP spid="210971" grpId="0" autoUpdateAnimBg="0"/>
      <p:bldP spid="210972" grpId="0" autoUpdateAnimBg="0"/>
      <p:bldP spid="210973" grpId="0" autoUpdateAnimBg="0"/>
      <p:bldP spid="2109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CA647090-6E92-061D-5B93-20DB10A4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8" name="yt_shape_12228">
            <a:extLst>
              <a:ext uri="{FF2B5EF4-FFF2-40B4-BE49-F238E27FC236}">
                <a16:creationId xmlns:a16="http://schemas.microsoft.com/office/drawing/2014/main" id="{5F3C5C06-0185-4EF6-78B4-E082169A3FB4}"/>
              </a:ext>
            </a:extLst>
          </p:cNvPr>
          <p:cNvSpPr txBox="1"/>
          <p:nvPr/>
        </p:nvSpPr>
        <p:spPr>
          <a:xfrm>
            <a:off x="576000" y="1080000"/>
            <a:ext cx="9722213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en-US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例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下列有关对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是主要的遗传物质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的理解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正确的是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29" name="yt_table_12229" title="H_149.76">
            <a:extLst>
              <a:ext uri="{FF2B5EF4-FFF2-40B4-BE49-F238E27FC236}">
                <a16:creationId xmlns:a16="http://schemas.microsoft.com/office/drawing/2014/main" id="{4F2CF22F-D9F1-6300-35D7-FBFADE49EF50}"/>
              </a:ext>
            </a:extLst>
          </p:cNvPr>
          <p:cNvGraphicFramePr>
            <a:graphicFrameLocks noGrp="1"/>
          </p:cNvGraphicFramePr>
          <p:nvPr/>
        </p:nvGraphicFramePr>
        <p:xfrm>
          <a:off x="576056" y="1559303"/>
          <a:ext cx="5335588" cy="1901952"/>
        </p:xfrm>
        <a:graphic>
          <a:graphicData uri="http://schemas.openxmlformats.org/drawingml/2006/table">
            <a:tbl>
              <a:tblPr/>
              <a:tblGrid>
                <a:gridCol w="5335588">
                  <a:extLst>
                    <a:ext uri="{9D8B030D-6E8A-4147-A177-3AD203B41FA5}">
                      <a16:colId xmlns:a16="http://schemas.microsoft.com/office/drawing/2014/main" val="1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所有的生物体内都含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分子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绝大多数生物的遗传物质是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原核生物的遗传物质一定是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细胞核中的遗传物质可能是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594E6E6-C776-3881-03AB-AA915B78BCEE}"/>
              </a:ext>
            </a:extLst>
          </p:cNvPr>
          <p:cNvSpPr txBox="1"/>
          <p:nvPr/>
        </p:nvSpPr>
        <p:spPr>
          <a:xfrm>
            <a:off x="9301376" y="1033194"/>
            <a:ext cx="3832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73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105209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264270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二维过关——过易错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61" name="yt_shape_12161"/>
          <p:cNvSpPr txBox="1"/>
          <p:nvPr/>
        </p:nvSpPr>
        <p:spPr>
          <a:xfrm>
            <a:off x="576000" y="1968168"/>
            <a:ext cx="6924973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肺炎链球菌的转化实验的易错分析</a:t>
            </a:r>
          </a:p>
        </p:txBody>
      </p:sp>
      <p:sp>
        <p:nvSpPr>
          <p:cNvPr id="12162" name="yt_shape_12162"/>
          <p:cNvSpPr txBox="1"/>
          <p:nvPr/>
        </p:nvSpPr>
        <p:spPr>
          <a:xfrm>
            <a:off x="576127" y="2447471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肺炎链球菌在转化过程中并不是所有的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型细菌均转化成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81b9e"/>
              </a:rPr>
              <a:t>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而是只有少部分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型细菌转化为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2163" name="yt_shape_12163"/>
          <p:cNvSpPr txBox="1"/>
          <p:nvPr/>
        </p:nvSpPr>
        <p:spPr>
          <a:xfrm>
            <a:off x="576127" y="3406906"/>
            <a:ext cx="10370075" cy="137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在加热致死的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其蛋白质变性失活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但不要认为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82b2a"/>
              </a:rPr>
              <a:t>也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变性失活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在加热过程中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双螺旋解开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氢键被打开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但缓慢冷却时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b8ce7"/>
              </a:rPr>
              <a:t>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其结构可恢复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2164" name="yt_shape_12164"/>
          <p:cNvSpPr txBox="1"/>
          <p:nvPr/>
        </p:nvSpPr>
        <p:spPr>
          <a:xfrm>
            <a:off x="576127" y="4829993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转化的实质并不是基因发生突变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而是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0fa94"/>
              </a:rPr>
              <a:t>片段整合到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即实现了基因重组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" name="yt_shape_12165"/>
          <p:cNvSpPr txBox="1"/>
          <p:nvPr/>
        </p:nvSpPr>
        <p:spPr>
          <a:xfrm>
            <a:off x="576127" y="1080000"/>
            <a:ext cx="10750991" cy="2812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噬菌体侵染细菌实验的易错分析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噬菌体侵染细菌实验中的标记误区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该实验不能标记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H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O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N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这些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和蛋白质共有的元素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b5800"/>
              </a:rPr>
              <a:t>否则无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法将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和蛋白质区分开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标记蛋白质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不能同时标记在同一噬菌体上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49b3f"/>
              </a:rPr>
              <a:t>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因为放射性检测时只能检测到存在部位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不能确定是何种元素的放射性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9" name="yt_shape_12169"/>
          <p:cNvSpPr txBox="1"/>
          <p:nvPr/>
        </p:nvSpPr>
        <p:spPr>
          <a:xfrm>
            <a:off x="576127" y="1080000"/>
            <a:ext cx="10750991" cy="2349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噬菌体侵染细菌实验与艾弗里的肺炎链球菌转化实验的方法不同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前者采用放射性同位素标记法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即分别标记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9_ee453"/>
              </a:rPr>
              <a:t>和蛋白质的特征元素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）。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后者则采用直接分离法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即分离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多糖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蛋白质等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0a236"/>
              </a:rPr>
              <a:t>分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别与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型细菌混合培养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2" name="yt_shape_12172"/>
          <p:cNvSpPr txBox="1"/>
          <p:nvPr/>
        </p:nvSpPr>
        <p:spPr>
          <a:xfrm>
            <a:off x="576127" y="1080000"/>
            <a:ext cx="10750991" cy="4253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保温与搅拌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保温时间过短或过长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对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标记实验的影响较大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8_5c086"/>
              </a:rPr>
              <a:t>保温时间过短或过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上清液中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的放射性都高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前者产生的原因是大量的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7_51ef9"/>
              </a:rPr>
              <a:t>标记的噬菌体还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没有侵入大肠杆菌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5_82c4f"/>
              </a:rPr>
              <a:t>后者形成的原因是大量子代噬菌体从大肠杆菌细胞中释放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出来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搅拌不充分主要影响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标记噬菌体的实验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1_99c5b"/>
              </a:rPr>
              <a:t>导致本来应该存在于上清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液中的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标记的蛋白质外壳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随大肠杆菌到沉淀物中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而搅拌过于剧烈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a6ce9"/>
              </a:rPr>
              <a:t>则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影响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标记噬菌体的实验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导致本来应该存在于沉淀物中的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cac64"/>
              </a:rPr>
              <a:t>因大肠杆菌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的破裂随着子代噬菌体离心到上清液中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33114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192175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三维过关——过典题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77" name="yt_shape_12177"/>
          <p:cNvSpPr txBox="1"/>
          <p:nvPr/>
        </p:nvSpPr>
        <p:spPr>
          <a:xfrm>
            <a:off x="576127" y="1968168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肺炎链球菌转化实验中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能使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d5d3c"/>
              </a:rPr>
              <a:t>型细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菌转化为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转化因子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78" name="yt_table_12178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43888"/>
              </p:ext>
            </p:extLst>
          </p:nvPr>
        </p:nvGraphicFramePr>
        <p:xfrm>
          <a:off x="576056" y="2927603"/>
          <a:ext cx="4827906" cy="950976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681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多糖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氨基酸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"/>
                  </a:ext>
                </a:extLst>
              </a:tr>
            </a:tbl>
          </a:graphicData>
        </a:graphic>
      </p:graphicFrame>
      <p:sp>
        <p:nvSpPr>
          <p:cNvPr id="12180" name="yt_shape_12180"/>
          <p:cNvSpPr txBox="1"/>
          <p:nvPr/>
        </p:nvSpPr>
        <p:spPr>
          <a:xfrm>
            <a:off x="576127" y="3929157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艾弗里的体外转化实验证明了能使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型细菌转化为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型细菌的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_b5fb0"/>
              </a:rPr>
              <a:t>转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化因子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2733A3-B9D3-AA7E-FEF9-C729AB18C84A}"/>
              </a:ext>
            </a:extLst>
          </p:cNvPr>
          <p:cNvSpPr txBox="1"/>
          <p:nvPr/>
        </p:nvSpPr>
        <p:spPr>
          <a:xfrm>
            <a:off x="5837579" y="2396850"/>
            <a:ext cx="3832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0" grpId="0" build="allAtOnce"/>
      <p:bldP spid="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1" name="yt_shape_12181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徐州学测合格考模拟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噬菌体侵染大肠杆菌时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6f1c9"/>
              </a:rPr>
              <a:t>侵入大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肠杆菌体内的是噬菌体的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82" name="yt_table_12182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06073"/>
              </p:ext>
            </p:extLst>
          </p:nvPr>
        </p:nvGraphicFramePr>
        <p:xfrm>
          <a:off x="576056" y="2039435"/>
          <a:ext cx="6386831" cy="950976"/>
        </p:xfrm>
        <a:graphic>
          <a:graphicData uri="http://schemas.openxmlformats.org/drawingml/2006/table">
            <a:tbl>
              <a:tblPr/>
              <a:tblGrid>
                <a:gridCol w="3829368">
                  <a:extLst>
                    <a:ext uri="{9D8B030D-6E8A-4147-A177-3AD203B41FA5}">
                      <a16:colId xmlns:a16="http://schemas.microsoft.com/office/drawing/2014/main" val="10683"/>
                    </a:ext>
                  </a:extLst>
                </a:gridCol>
                <a:gridCol w="2557463">
                  <a:extLst>
                    <a:ext uri="{9D8B030D-6E8A-4147-A177-3AD203B41FA5}">
                      <a16:colId xmlns:a16="http://schemas.microsoft.com/office/drawing/2014/main" val="10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和蛋白质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整个噬菌体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AEC476B-B4A4-9E02-8FAE-B447AEEEED15}"/>
              </a:ext>
            </a:extLst>
          </p:cNvPr>
          <p:cNvSpPr txBox="1"/>
          <p:nvPr/>
        </p:nvSpPr>
        <p:spPr>
          <a:xfrm>
            <a:off x="44485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795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2385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四维过关——合格测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86" name="yt_shape_12186"/>
          <p:cNvSpPr txBox="1"/>
          <p:nvPr/>
        </p:nvSpPr>
        <p:spPr>
          <a:xfrm>
            <a:off x="576000" y="1968168"/>
            <a:ext cx="923330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选择题</a:t>
            </a:r>
          </a:p>
        </p:txBody>
      </p:sp>
      <p:sp>
        <p:nvSpPr>
          <p:cNvPr id="12187" name="yt_shape_12187"/>
          <p:cNvSpPr txBox="1"/>
          <p:nvPr/>
        </p:nvSpPr>
        <p:spPr>
          <a:xfrm>
            <a:off x="576000" y="2447471"/>
            <a:ext cx="5531964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噬菌体侵染细菌的实验证明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88" name="yt_table_12188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54851"/>
              </p:ext>
            </p:extLst>
          </p:nvPr>
        </p:nvGraphicFramePr>
        <p:xfrm>
          <a:off x="576056" y="2926774"/>
          <a:ext cx="7623493" cy="950976"/>
        </p:xfrm>
        <a:graphic>
          <a:graphicData uri="http://schemas.openxmlformats.org/drawingml/2006/table">
            <a:tbl>
              <a:tblPr/>
              <a:tblGrid>
                <a:gridCol w="4404043">
                  <a:extLst>
                    <a:ext uri="{9D8B030D-6E8A-4147-A177-3AD203B41FA5}">
                      <a16:colId xmlns:a16="http://schemas.microsoft.com/office/drawing/2014/main" val="10685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0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蛋白质是遗传物质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糖类是遗传物质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脂质是遗传物质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5"/>
                  </a:ext>
                </a:extLst>
              </a:tr>
            </a:tbl>
          </a:graphicData>
        </a:graphic>
      </p:graphicFrame>
      <p:sp>
        <p:nvSpPr>
          <p:cNvPr id="12190" name="yt_shape_12190"/>
          <p:cNvSpPr txBox="1"/>
          <p:nvPr/>
        </p:nvSpPr>
        <p:spPr>
          <a:xfrm>
            <a:off x="576127" y="3928328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噬菌体侵染细菌的实验证明了噬菌体侵染细菌时只有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进入细菌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  <a:sym typeface="_⨹_1_2310f"/>
              </a:rPr>
              <a:t>，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蛋白质外壳没有进入细菌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进而证明了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是遗传物质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0044B4-B207-B786-C99A-C4A2CCDE950C}"/>
              </a:ext>
            </a:extLst>
          </p:cNvPr>
          <p:cNvSpPr txBox="1"/>
          <p:nvPr/>
        </p:nvSpPr>
        <p:spPr>
          <a:xfrm>
            <a:off x="5134189" y="2400665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0" grpId="0" build="allAtOnce"/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文本框 29699">
            <a:extLst>
              <a:ext uri="{FF2B5EF4-FFF2-40B4-BE49-F238E27FC236}">
                <a16:creationId xmlns:a16="http://schemas.microsoft.com/office/drawing/2014/main" id="{E3A18042-98F3-E6FD-1B12-A58EF9DD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55" y="3096083"/>
            <a:ext cx="6624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而染色体主要由       和       组成的。</a:t>
            </a:r>
          </a:p>
        </p:txBody>
      </p:sp>
      <p:sp>
        <p:nvSpPr>
          <p:cNvPr id="29706" name="文本框 29705">
            <a:extLst>
              <a:ext uri="{FF2B5EF4-FFF2-40B4-BE49-F238E27FC236}">
                <a16:creationId xmlns:a16="http://schemas.microsoft.com/office/drawing/2014/main" id="{E7D5067C-788D-2D95-920D-68473831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957" y="4765629"/>
            <a:ext cx="5832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这两种物质中哪一种是遗传物质呢？</a:t>
            </a:r>
          </a:p>
        </p:txBody>
      </p:sp>
      <p:sp>
        <p:nvSpPr>
          <p:cNvPr id="29711" name="矩形 29710">
            <a:extLst>
              <a:ext uri="{FF2B5EF4-FFF2-40B4-BE49-F238E27FC236}">
                <a16:creationId xmlns:a16="http://schemas.microsoft.com/office/drawing/2014/main" id="{BBED3641-5E02-B71D-3002-5711894DC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955" y="864023"/>
            <a:ext cx="6373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世纪初，生物学家通过对细胞的有丝分裂、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减数分裂和受精作用的研究</a:t>
            </a:r>
          </a:p>
        </p:txBody>
      </p:sp>
      <p:sp>
        <p:nvSpPr>
          <p:cNvPr id="29714" name="矩形 29713">
            <a:extLst>
              <a:ext uri="{FF2B5EF4-FFF2-40B4-BE49-F238E27FC236}">
                <a16:creationId xmlns:a16="http://schemas.microsoft.com/office/drawing/2014/main" id="{16D47C60-5038-FE7C-6EA5-96059AA9E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956" y="2016054"/>
            <a:ext cx="6713697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认识到染色体在生物的遗传中具有重要的作用</a:t>
            </a:r>
            <a:r>
              <a:rPr lang="zh-CN" altLang="en-US" sz="2646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9715" name="图片 29714" descr="花瓣1">
            <a:extLst>
              <a:ext uri="{FF2B5EF4-FFF2-40B4-BE49-F238E27FC236}">
                <a16:creationId xmlns:a16="http://schemas.microsoft.com/office/drawing/2014/main" id="{C5493796-94B8-7807-E50B-D2F7C0AB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24" y="792021"/>
            <a:ext cx="936025" cy="9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图片 29715" descr="花瓣3">
            <a:extLst>
              <a:ext uri="{FF2B5EF4-FFF2-40B4-BE49-F238E27FC236}">
                <a16:creationId xmlns:a16="http://schemas.microsoft.com/office/drawing/2014/main" id="{5DFFA271-F8E9-C3DE-8584-5F2B38B9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26" y="2808075"/>
            <a:ext cx="936025" cy="9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图片 29716" descr="花瓣2">
            <a:extLst>
              <a:ext uri="{FF2B5EF4-FFF2-40B4-BE49-F238E27FC236}">
                <a16:creationId xmlns:a16="http://schemas.microsoft.com/office/drawing/2014/main" id="{16923686-DED4-EF5B-9369-15B09469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26" y="4536122"/>
            <a:ext cx="864023" cy="8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8" name="文本框 29717">
            <a:extLst>
              <a:ext uri="{FF2B5EF4-FFF2-40B4-BE49-F238E27FC236}">
                <a16:creationId xmlns:a16="http://schemas.microsoft.com/office/drawing/2014/main" id="{EE98F3F9-9EED-309A-2D17-2DC2F94F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061" y="3058252"/>
            <a:ext cx="1152031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46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</a:p>
        </p:txBody>
      </p:sp>
      <p:sp>
        <p:nvSpPr>
          <p:cNvPr id="29719" name="文本框 29718">
            <a:extLst>
              <a:ext uri="{FF2B5EF4-FFF2-40B4-BE49-F238E27FC236}">
                <a16:creationId xmlns:a16="http://schemas.microsoft.com/office/drawing/2014/main" id="{39FE6632-96B2-19A9-AC59-63524E7B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09" y="3058252"/>
            <a:ext cx="129603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46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6" grpId="0"/>
      <p:bldP spid="29711" grpId="0"/>
      <p:bldP spid="29714" grpId="0"/>
      <p:bldP spid="29718" grpId="0"/>
      <p:bldP spid="297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1" name="yt_shape_12191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淮安学测合格考模拟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关于遗传物质探究历程的实验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ae6e0"/>
              </a:rPr>
              <a:t>下列叙述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错误的是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92" name="yt_table_12192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36124"/>
              </p:ext>
            </p:extLst>
          </p:nvPr>
        </p:nvGraphicFramePr>
        <p:xfrm>
          <a:off x="576056" y="2039435"/>
          <a:ext cx="7469189" cy="1901952"/>
        </p:xfrm>
        <a:graphic>
          <a:graphicData uri="http://schemas.openxmlformats.org/drawingml/2006/table">
            <a:tbl>
              <a:tblPr/>
              <a:tblGrid>
                <a:gridCol w="7469189">
                  <a:extLst>
                    <a:ext uri="{9D8B030D-6E8A-4147-A177-3AD203B41FA5}">
                      <a16:colId xmlns:a16="http://schemas.microsoft.com/office/drawing/2014/main" val="10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烟草花叶病毒的重建实验证明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格里菲思的实验说明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能改变生物体遗传性状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艾弗里运用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“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减法原理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”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鉴定出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赫尔希和蔡斯运用同位素标记法进行实验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"/>
                  </a:ext>
                </a:extLst>
              </a:tr>
            </a:tbl>
          </a:graphicData>
        </a:graphic>
      </p:graphicFrame>
      <p:sp>
        <p:nvSpPr>
          <p:cNvPr id="12194" name="yt_shape_12194"/>
          <p:cNvSpPr txBox="1"/>
          <p:nvPr/>
        </p:nvSpPr>
        <p:spPr>
          <a:xfrm>
            <a:off x="576128" y="3991755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格里菲思实验证明了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型细菌中存在某种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转化因子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能将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3_71f7a"/>
              </a:rPr>
              <a:t>型细菌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转化为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但没有证明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可以改变生物体的遗传性状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C1FFC3-0A65-7273-6CD9-6582B9B01E55}"/>
              </a:ext>
            </a:extLst>
          </p:cNvPr>
          <p:cNvSpPr txBox="1"/>
          <p:nvPr/>
        </p:nvSpPr>
        <p:spPr>
          <a:xfrm>
            <a:off x="2314917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4" grpId="0" build="allAtOnce"/>
      <p:bldP spid="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" name="yt_shape_12195"/>
          <p:cNvSpPr txBox="1"/>
          <p:nvPr/>
        </p:nvSpPr>
        <p:spPr>
          <a:xfrm>
            <a:off x="576000" y="1080000"/>
            <a:ext cx="871232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赣榆学测合格考模拟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病毒的遗传物质是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96" name="yt_table_12196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88661"/>
              </p:ext>
            </p:extLst>
          </p:nvPr>
        </p:nvGraphicFramePr>
        <p:xfrm>
          <a:off x="576056" y="1559303"/>
          <a:ext cx="6204268" cy="950976"/>
        </p:xfrm>
        <a:graphic>
          <a:graphicData uri="http://schemas.openxmlformats.org/drawingml/2006/table">
            <a:tbl>
              <a:tblPr/>
              <a:tblGrid>
                <a:gridCol w="3559493">
                  <a:extLst>
                    <a:ext uri="{9D8B030D-6E8A-4147-A177-3AD203B41FA5}">
                      <a16:colId xmlns:a16="http://schemas.microsoft.com/office/drawing/2014/main" val="10688"/>
                    </a:ext>
                  </a:extLst>
                </a:gridCol>
                <a:gridCol w="2644775">
                  <a:extLst>
                    <a:ext uri="{9D8B030D-6E8A-4147-A177-3AD203B41FA5}">
                      <a16:colId xmlns:a16="http://schemas.microsoft.com/office/drawing/2014/main" val="1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或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1"/>
                  </a:ext>
                </a:extLst>
              </a:tr>
            </a:tbl>
          </a:graphicData>
        </a:graphic>
      </p:graphicFrame>
      <p:sp>
        <p:nvSpPr>
          <p:cNvPr id="12198" name="yt_shape_12198"/>
          <p:cNvSpPr txBox="1"/>
          <p:nvPr/>
        </p:nvSpPr>
        <p:spPr>
          <a:xfrm>
            <a:off x="576127" y="2560857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沭阳学测合格考模拟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噬菌体侵染大肠杆菌的实验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证明了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df7d6"/>
              </a:rPr>
              <a:t>T2</a:t>
            </a:r>
            <a:b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噬菌体的遗传物质是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的中文名称是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199" name="yt_table_12199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00013"/>
              </p:ext>
            </p:extLst>
          </p:nvPr>
        </p:nvGraphicFramePr>
        <p:xfrm>
          <a:off x="576056" y="3520292"/>
          <a:ext cx="6421756" cy="950976"/>
        </p:xfrm>
        <a:graphic>
          <a:graphicData uri="http://schemas.openxmlformats.org/drawingml/2006/table">
            <a:tbl>
              <a:tblPr/>
              <a:tblGrid>
                <a:gridCol w="3559493">
                  <a:extLst>
                    <a:ext uri="{9D8B030D-6E8A-4147-A177-3AD203B41FA5}">
                      <a16:colId xmlns:a16="http://schemas.microsoft.com/office/drawing/2014/main" val="10690"/>
                    </a:ext>
                  </a:extLst>
                </a:gridCol>
                <a:gridCol w="2862263">
                  <a:extLst>
                    <a:ext uri="{9D8B030D-6E8A-4147-A177-3AD203B41FA5}">
                      <a16:colId xmlns:a16="http://schemas.microsoft.com/office/drawing/2014/main" val="1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碳酸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磷酸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脂肪酸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脱氧核糖核酸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"/>
                  </a:ext>
                </a:extLst>
              </a:tr>
            </a:tbl>
          </a:graphicData>
        </a:graphic>
      </p:graphicFrame>
      <p:sp>
        <p:nvSpPr>
          <p:cNvPr id="12201" name="yt_shape_12201"/>
          <p:cNvSpPr txBox="1"/>
          <p:nvPr/>
        </p:nvSpPr>
        <p:spPr>
          <a:xfrm>
            <a:off x="576000" y="4521846"/>
            <a:ext cx="9901750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的中文名称是脱氧核糖核酸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其基本单位为脱氧核糖核苷酸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2D9CEC-82BA-9B0E-F796-A04867F68100}"/>
              </a:ext>
            </a:extLst>
          </p:cNvPr>
          <p:cNvSpPr txBox="1"/>
          <p:nvPr/>
        </p:nvSpPr>
        <p:spPr>
          <a:xfrm>
            <a:off x="8283788" y="1033194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68E23-43B2-34EB-1E57-580C878DD5AB}"/>
              </a:ext>
            </a:extLst>
          </p:cNvPr>
          <p:cNvSpPr txBox="1"/>
          <p:nvPr/>
        </p:nvSpPr>
        <p:spPr>
          <a:xfrm>
            <a:off x="7296490" y="2989539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1" grpId="0" build="allAtOnce"/>
      <p:bldP spid="2" grpId="0" build="allAtOnce"/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2" name="yt_shape_1220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下列生物中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其遗传物质不是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43b0b"/>
              </a:rPr>
              <a:t>的是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03" name="yt_table_12203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93837"/>
              </p:ext>
            </p:extLst>
          </p:nvPr>
        </p:nvGraphicFramePr>
        <p:xfrm>
          <a:off x="576056" y="2039435"/>
          <a:ext cx="6029643" cy="950976"/>
        </p:xfrm>
        <a:graphic>
          <a:graphicData uri="http://schemas.openxmlformats.org/drawingml/2006/table">
            <a:tbl>
              <a:tblPr/>
              <a:tblGrid>
                <a:gridCol w="3794443">
                  <a:extLst>
                    <a:ext uri="{9D8B030D-6E8A-4147-A177-3AD203B41FA5}">
                      <a16:colId xmlns:a16="http://schemas.microsoft.com/office/drawing/2014/main" val="1069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烟草花叶病毒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枯草杆菌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烟草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小鼠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5"/>
                  </a:ext>
                </a:extLst>
              </a:tr>
            </a:tbl>
          </a:graphicData>
        </a:graphic>
      </p:graphicFrame>
      <p:sp>
        <p:nvSpPr>
          <p:cNvPr id="12205" name="yt_shape_12205"/>
          <p:cNvSpPr txBox="1"/>
          <p:nvPr/>
        </p:nvSpPr>
        <p:spPr>
          <a:xfrm>
            <a:off x="576127" y="3040989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6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盐城学测合格考模拟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噬菌体侵染大肠杆菌的实验中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35b5b"/>
              </a:rPr>
              <a:t>下列有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关同位素对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噬菌体成分标记的叙述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06" name="yt_table_12206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93731"/>
              </p:ext>
            </p:extLst>
          </p:nvPr>
        </p:nvGraphicFramePr>
        <p:xfrm>
          <a:off x="576056" y="4000424"/>
          <a:ext cx="6775768" cy="950976"/>
        </p:xfrm>
        <a:graphic>
          <a:graphicData uri="http://schemas.openxmlformats.org/drawingml/2006/table">
            <a:tbl>
              <a:tblPr/>
              <a:tblGrid>
                <a:gridCol w="3794443">
                  <a:extLst>
                    <a:ext uri="{9D8B030D-6E8A-4147-A177-3AD203B41FA5}">
                      <a16:colId xmlns:a16="http://schemas.microsoft.com/office/drawing/2014/main" val="10694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10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14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N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9FE0C4B-2B4C-DF2E-3E95-73FED799F982}"/>
              </a:ext>
            </a:extLst>
          </p:cNvPr>
          <p:cNvSpPr txBox="1"/>
          <p:nvPr/>
        </p:nvSpPr>
        <p:spPr>
          <a:xfrm>
            <a:off x="10957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D126EA-B035-14C2-3CF8-E6CF2070C5FE}"/>
              </a:ext>
            </a:extLst>
          </p:cNvPr>
          <p:cNvSpPr txBox="1"/>
          <p:nvPr/>
        </p:nvSpPr>
        <p:spPr>
          <a:xfrm>
            <a:off x="7529854" y="3469671"/>
            <a:ext cx="3832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8" name="yt_shape_12208"/>
          <p:cNvSpPr txBox="1"/>
          <p:nvPr/>
        </p:nvSpPr>
        <p:spPr>
          <a:xfrm>
            <a:off x="576128" y="108000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7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研究人员用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标记的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噬菌体侵染未被标记的大肠杆菌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7_2fdda"/>
              </a:rPr>
              <a:t>经过短时间保温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用搅拌器搅拌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离心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然后检测放射性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4_a5663"/>
              </a:rPr>
              <a:t>下列对实验现象和结果分析的表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09" name="yt_table_12209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26101"/>
              </p:ext>
            </p:extLst>
          </p:nvPr>
        </p:nvGraphicFramePr>
        <p:xfrm>
          <a:off x="576056" y="2519566"/>
          <a:ext cx="5910263" cy="1901952"/>
        </p:xfrm>
        <a:graphic>
          <a:graphicData uri="http://schemas.openxmlformats.org/drawingml/2006/table">
            <a:tbl>
              <a:tblPr/>
              <a:tblGrid>
                <a:gridCol w="5910263">
                  <a:extLst>
                    <a:ext uri="{9D8B030D-6E8A-4147-A177-3AD203B41FA5}">
                      <a16:colId xmlns:a16="http://schemas.microsoft.com/office/drawing/2014/main" val="1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上清液的放射性等于沉淀物的放射性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子代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中含有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沉淀物的放射性低于上清液的放射性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子代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噬菌体的蛋白质中含有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"/>
                  </a:ext>
                </a:extLst>
              </a:tr>
            </a:tbl>
          </a:graphicData>
        </a:graphic>
      </p:graphicFrame>
      <p:sp>
        <p:nvSpPr>
          <p:cNvPr id="12211" name="yt_shape_12211"/>
          <p:cNvSpPr txBox="1"/>
          <p:nvPr/>
        </p:nvSpPr>
        <p:spPr>
          <a:xfrm>
            <a:off x="576128" y="4471886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用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标记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噬菌体的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放射性主要在沉淀物中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7_54fcd"/>
              </a:rPr>
              <a:t>沉淀物的放射性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高于上清液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子代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噬菌体的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中含有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子代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_03a3a"/>
              </a:rPr>
              <a:t>噬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菌体的蛋白质合成原料是由大肠杆菌提供的氨基酸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故不含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A9BF4E-779C-8C3B-B605-DBE401D3976A}"/>
              </a:ext>
            </a:extLst>
          </p:cNvPr>
          <p:cNvSpPr txBox="1"/>
          <p:nvPr/>
        </p:nvSpPr>
        <p:spPr>
          <a:xfrm>
            <a:off x="2924517" y="1984170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1" grpId="0" build="allAtOnce"/>
      <p:bldP spid="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2" name="yt_shape_1221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8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用同位素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同时标记噬菌体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7_aa224"/>
              </a:rPr>
              <a:t>然后用标记的噬菌体做侵染大肠杆菌的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进入细菌体内的成分有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13" name="yt_table_12213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46805"/>
              </p:ext>
            </p:extLst>
          </p:nvPr>
        </p:nvGraphicFramePr>
        <p:xfrm>
          <a:off x="576056" y="2039435"/>
          <a:ext cx="9455468" cy="950976"/>
        </p:xfrm>
        <a:graphic>
          <a:graphicData uri="http://schemas.openxmlformats.org/drawingml/2006/table">
            <a:tbl>
              <a:tblPr/>
              <a:tblGrid>
                <a:gridCol w="5185093">
                  <a:extLst>
                    <a:ext uri="{9D8B030D-6E8A-4147-A177-3AD203B41FA5}">
                      <a16:colId xmlns:a16="http://schemas.microsoft.com/office/drawing/2014/main" val="10697"/>
                    </a:ext>
                  </a:extLst>
                </a:gridCol>
                <a:gridCol w="4270375">
                  <a:extLst>
                    <a:ext uri="{9D8B030D-6E8A-4147-A177-3AD203B41FA5}">
                      <a16:colId xmlns:a16="http://schemas.microsoft.com/office/drawing/2014/main" val="1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的蛋白质和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的蛋白质或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"/>
                  </a:ext>
                </a:extLst>
              </a:tr>
            </a:tbl>
          </a:graphicData>
        </a:graphic>
      </p:graphicFrame>
      <p:sp>
        <p:nvSpPr>
          <p:cNvPr id="12215" name="yt_shape_12215"/>
          <p:cNvSpPr txBox="1"/>
          <p:nvPr/>
        </p:nvSpPr>
        <p:spPr>
          <a:xfrm>
            <a:off x="576127" y="3040989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用同位素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同时标记噬菌体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其中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标记的是蛋白质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3_0107e"/>
              </a:rPr>
              <a:t>标记的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噬菌体侵染细菌时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只有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进入细菌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0_04eaa"/>
              </a:rPr>
              <a:t>而蛋白质外壳留在细胞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因此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进入细菌体内的成分是</a:t>
            </a:r>
            <a:r>
              <a:rPr lang="en-US" altLang="zh-CN" sz="2400" b="0" i="0" u="none" baseline="30000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4EBEC3-AAEA-B5B3-420B-90EEDAA39032}"/>
              </a:ext>
            </a:extLst>
          </p:cNvPr>
          <p:cNvSpPr txBox="1"/>
          <p:nvPr/>
        </p:nvSpPr>
        <p:spPr>
          <a:xfrm>
            <a:off x="50581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5" grpId="0" build="allAtOnce"/>
      <p:bldP spid="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" name="yt_shape_12216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噬菌体侵染细菌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c348b"/>
              </a:rPr>
              <a:t>赫尔希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和蔡斯使用了放射性同位素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进行物质标记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以证明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17" name="yt_table_12217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66793"/>
              </p:ext>
            </p:extLst>
          </p:nvPr>
        </p:nvGraphicFramePr>
        <p:xfrm>
          <a:off x="576056" y="2039435"/>
          <a:ext cx="8942705" cy="950976"/>
        </p:xfrm>
        <a:graphic>
          <a:graphicData uri="http://schemas.openxmlformats.org/drawingml/2006/table">
            <a:tbl>
              <a:tblPr/>
              <a:tblGrid>
                <a:gridCol w="4386580">
                  <a:extLst>
                    <a:ext uri="{9D8B030D-6E8A-4147-A177-3AD203B41FA5}">
                      <a16:colId xmlns:a16="http://schemas.microsoft.com/office/drawing/2014/main" val="10699"/>
                    </a:ext>
                  </a:extLst>
                </a:gridCol>
                <a:gridCol w="4556125">
                  <a:extLst>
                    <a:ext uri="{9D8B030D-6E8A-4147-A177-3AD203B41FA5}">
                      <a16:colId xmlns:a16="http://schemas.microsoft.com/office/drawing/2014/main" val="10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是构成核酸的主要元素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蛋白质是遗传物质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是构成蛋白质的主要元素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2D64F24-9E2B-2AAB-7887-7697767AB595}"/>
              </a:ext>
            </a:extLst>
          </p:cNvPr>
          <p:cNvSpPr txBox="1"/>
          <p:nvPr/>
        </p:nvSpPr>
        <p:spPr>
          <a:xfrm>
            <a:off x="8852240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9" name="yt_shape_12219"/>
          <p:cNvSpPr txBox="1"/>
          <p:nvPr/>
        </p:nvSpPr>
        <p:spPr>
          <a:xfrm>
            <a:off x="576127" y="811481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10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艾弗里在肺炎链球菌转化实验中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用加热致死的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型细菌制成提取液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643f7"/>
              </a:rPr>
              <a:t>将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其加入含有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型细菌的培养基中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再加入不同的酶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实验结果如下表所示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dc7db"/>
              </a:rPr>
              <a:t>下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列有关叙述正确的是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20" name="yt_table_12220" title="H_133.9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8346"/>
              </p:ext>
            </p:extLst>
          </p:nvPr>
        </p:nvGraphicFramePr>
        <p:xfrm>
          <a:off x="576000" y="2403411"/>
          <a:ext cx="10370072" cy="14039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蛋白酶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酯酶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得到的菌落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7EDAF99-A2A9-E69A-CEEB-C07BA775E988}"/>
              </a:ext>
            </a:extLst>
          </p:cNvPr>
          <p:cNvSpPr txBox="1"/>
          <p:nvPr/>
        </p:nvSpPr>
        <p:spPr>
          <a:xfrm>
            <a:off x="3838916" y="1715651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12222" name="yt_table_12222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19019"/>
              </p:ext>
            </p:extLst>
          </p:nvPr>
        </p:nvGraphicFramePr>
        <p:xfrm>
          <a:off x="576263" y="3947791"/>
          <a:ext cx="5892800" cy="1901952"/>
        </p:xfrm>
        <a:graphic>
          <a:graphicData uri="http://schemas.openxmlformats.org/drawingml/2006/table">
            <a:tbl>
              <a:tblPr/>
              <a:tblGrid>
                <a:gridCol w="5892800">
                  <a:extLst>
                    <a:ext uri="{9D8B030D-6E8A-4147-A177-3AD203B41FA5}">
                      <a16:colId xmlns:a16="http://schemas.microsoft.com/office/drawing/2014/main" val="10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该实验应用减法原理控制自变量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该实验属于对比实验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无空白对照组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第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组实验证明了蛋白质是遗传物质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第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组实验证明了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不是遗传物质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4" name="yt_shape_12224"/>
          <p:cNvSpPr txBox="1"/>
          <p:nvPr/>
        </p:nvSpPr>
        <p:spPr>
          <a:xfrm>
            <a:off x="720407" y="1079500"/>
            <a:ext cx="10750991" cy="2349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艾弗里体外转化实验应用减法原理控制自变量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6_12fb0"/>
              </a:rPr>
              <a:t>该实验属于对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照实验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其中第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组为空白对照组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第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3_d1238"/>
              </a:rPr>
              <a:t>组实验中蛋白质被蛋白酶分解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后仍出现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说明蛋白质不是遗传物质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第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5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组实验中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_c4d63"/>
              </a:rPr>
              <a:t>被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酶水解后只出现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型细菌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没有发生转化作用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说明被分解的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3_68321"/>
              </a:rPr>
              <a:t>是遗传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4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5" name="yt_shape_12225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东海学测合格考模拟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在探究噬菌体遗传物质的实验中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 baseline="30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488b2"/>
              </a:rPr>
              <a:t>用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于标记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26" name="yt_table_12226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85127"/>
              </p:ext>
            </p:extLst>
          </p:nvPr>
        </p:nvGraphicFramePr>
        <p:xfrm>
          <a:off x="576056" y="2039435"/>
          <a:ext cx="8215630" cy="950976"/>
        </p:xfrm>
        <a:graphic>
          <a:graphicData uri="http://schemas.openxmlformats.org/drawingml/2006/table">
            <a:tbl>
              <a:tblPr/>
              <a:tblGrid>
                <a:gridCol w="4081780">
                  <a:extLst>
                    <a:ext uri="{9D8B030D-6E8A-4147-A177-3AD203B41FA5}">
                      <a16:colId xmlns:a16="http://schemas.microsoft.com/office/drawing/2014/main" val="10702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10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细菌的蛋白质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噬菌体的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噬菌体的蛋白质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噬菌体的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和蛋白质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DDBEFFDA-E314-12EB-9A1F-F53BD4F6C2FC}"/>
              </a:ext>
            </a:extLst>
          </p:cNvPr>
          <p:cNvSpPr txBox="1"/>
          <p:nvPr/>
        </p:nvSpPr>
        <p:spPr>
          <a:xfrm>
            <a:off x="20101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8" name="yt_shape_12228"/>
          <p:cNvSpPr txBox="1"/>
          <p:nvPr/>
        </p:nvSpPr>
        <p:spPr>
          <a:xfrm>
            <a:off x="576000" y="1080000"/>
            <a:ext cx="9722213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下列有关对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是主要的遗传物质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的理解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29" name="yt_table_12229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97914"/>
              </p:ext>
            </p:extLst>
          </p:nvPr>
        </p:nvGraphicFramePr>
        <p:xfrm>
          <a:off x="576056" y="1559303"/>
          <a:ext cx="5335588" cy="1901952"/>
        </p:xfrm>
        <a:graphic>
          <a:graphicData uri="http://schemas.openxmlformats.org/drawingml/2006/table">
            <a:tbl>
              <a:tblPr/>
              <a:tblGrid>
                <a:gridCol w="5335588">
                  <a:extLst>
                    <a:ext uri="{9D8B030D-6E8A-4147-A177-3AD203B41FA5}">
                      <a16:colId xmlns:a16="http://schemas.microsoft.com/office/drawing/2014/main" val="1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所有的生物体内都含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分子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绝大多数生物的遗传物质是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原核生物的遗传物质一定是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细胞核中的遗传物质可能是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"/>
                  </a:ext>
                </a:extLst>
              </a:tr>
            </a:tbl>
          </a:graphicData>
        </a:graphic>
      </p:graphicFrame>
      <p:sp>
        <p:nvSpPr>
          <p:cNvPr id="12231" name="yt_shape_12231"/>
          <p:cNvSpPr txBox="1"/>
          <p:nvPr/>
        </p:nvSpPr>
        <p:spPr>
          <a:xfrm>
            <a:off x="576127" y="3511623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RNA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病毒不含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分子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绝大多数生物的遗传物质是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  <a:sym typeface="_⨹_1_eee55"/>
              </a:rPr>
              <a:t>，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因此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是主要的遗传物质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原核生物的遗传物质是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  <a:sym typeface="_⨹_1_3fd81"/>
              </a:rPr>
              <a:t>；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细胞核中的遗传物质是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049497C-C034-CB36-A0C6-B5132728A4BF}"/>
              </a:ext>
            </a:extLst>
          </p:cNvPr>
          <p:cNvSpPr txBox="1"/>
          <p:nvPr/>
        </p:nvSpPr>
        <p:spPr>
          <a:xfrm>
            <a:off x="9301376" y="1033194"/>
            <a:ext cx="3832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1" grpId="0" build="allAtOnce"/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48" y="80557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59" y="96463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一维过关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过考点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05" name="yt_shape_12105"/>
          <p:cNvSpPr txBox="1"/>
          <p:nvPr/>
        </p:nvSpPr>
        <p:spPr>
          <a:xfrm>
            <a:off x="618824" y="1643135"/>
            <a:ext cx="3770263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一、 肺炎链球菌的转化实验</a:t>
            </a:r>
          </a:p>
        </p:txBody>
      </p:sp>
      <p:sp>
        <p:nvSpPr>
          <p:cNvPr id="2" name="yt_shape_12106">
            <a:extLst>
              <a:ext uri="{FF2B5EF4-FFF2-40B4-BE49-F238E27FC236}">
                <a16:creationId xmlns:a16="http://schemas.microsoft.com/office/drawing/2014/main" id="{5AAA812E-A3CD-4B6F-6C47-D8D063A0E08B}"/>
              </a:ext>
            </a:extLst>
          </p:cNvPr>
          <p:cNvSpPr txBox="1"/>
          <p:nvPr/>
        </p:nvSpPr>
        <p:spPr>
          <a:xfrm>
            <a:off x="687640" y="2201451"/>
            <a:ext cx="1037007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格里菲思转化实验</a:t>
            </a:r>
          </a:p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过程</a:t>
            </a:r>
          </a:p>
        </p:txBody>
      </p:sp>
      <p:pic>
        <p:nvPicPr>
          <p:cNvPr id="3" name="yt_image_12108">
            <a:extLst>
              <a:ext uri="{FF2B5EF4-FFF2-40B4-BE49-F238E27FC236}">
                <a16:creationId xmlns:a16="http://schemas.microsoft.com/office/drawing/2014/main" id="{DEF5849B-1532-71BF-2259-D37860A745FE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331" y="3240088"/>
            <a:ext cx="7376373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688812-E2C6-CC6C-EE31-46DAB315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17" y="1671758"/>
            <a:ext cx="1314036" cy="15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981E48-2146-8A89-4765-5F03CCC5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47" y="1565185"/>
            <a:ext cx="1314035" cy="170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2" name="yt_shape_12232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淮安学测合格考模拟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在探索遗传物质的过程中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5baab"/>
              </a:rPr>
              <a:t>赫尔希和蔡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斯做了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T2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噬菌体侵染细菌的实验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下列有关叙述正确的是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33" name="yt_table_12233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24777"/>
              </p:ext>
            </p:extLst>
          </p:nvPr>
        </p:nvGraphicFramePr>
        <p:xfrm>
          <a:off x="576056" y="2039435"/>
          <a:ext cx="9161463" cy="1901952"/>
        </p:xfrm>
        <a:graphic>
          <a:graphicData uri="http://schemas.openxmlformats.org/drawingml/2006/table">
            <a:tbl>
              <a:tblPr/>
              <a:tblGrid>
                <a:gridCol w="9161463">
                  <a:extLst>
                    <a:ext uri="{9D8B030D-6E8A-4147-A177-3AD203B41FA5}">
                      <a16:colId xmlns:a16="http://schemas.microsoft.com/office/drawing/2014/main" val="10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该实验证明了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是主要的遗传物质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用含有充足有机物的完全培养基培养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用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噬菌体的蛋白质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用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分别用含有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32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噬菌体和含有</a:t>
                      </a:r>
                      <a:r>
                        <a:rPr lang="en-US" altLang="zh-CN" sz="24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35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T2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噬菌体进行侵染实验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CCC5CF8-2FCF-7518-A31A-47AC5B22F04E}"/>
              </a:ext>
            </a:extLst>
          </p:cNvPr>
          <p:cNvSpPr txBox="1"/>
          <p:nvPr/>
        </p:nvSpPr>
        <p:spPr>
          <a:xfrm>
            <a:off x="8749054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5" name="yt_shape_12235"/>
          <p:cNvSpPr txBox="1"/>
          <p:nvPr/>
        </p:nvSpPr>
        <p:spPr>
          <a:xfrm>
            <a:off x="576128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虽然艾弗里与赫尔希等人的实验方法不同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3_30a09"/>
              </a:rPr>
              <a:t>但是实验的设计思路却有共同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之处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他们最关键的实验设计思路是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2236" name="yt_table_12236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89368"/>
              </p:ext>
            </p:extLst>
          </p:nvPr>
        </p:nvGraphicFramePr>
        <p:xfrm>
          <a:off x="576056" y="2039435"/>
          <a:ext cx="9010650" cy="1901952"/>
        </p:xfrm>
        <a:graphic>
          <a:graphicData uri="http://schemas.openxmlformats.org/drawingml/2006/table">
            <a:tbl>
              <a:tblPr/>
              <a:tblGrid>
                <a:gridCol w="9010650">
                  <a:extLst>
                    <a:ext uri="{9D8B030D-6E8A-4147-A177-3AD203B41FA5}">
                      <a16:colId xmlns:a16="http://schemas.microsoft.com/office/drawing/2014/main" val="10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设法把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与蛋白质分开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单独地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直接地观察它们的作用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用同位素标记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和蛋白质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要区分肺炎链球菌的种类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要得到噬菌体或肺炎链球菌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B093F3E-5569-F09C-6075-F57741C52162}"/>
              </a:ext>
            </a:extLst>
          </p:cNvPr>
          <p:cNvSpPr txBox="1"/>
          <p:nvPr/>
        </p:nvSpPr>
        <p:spPr>
          <a:xfrm>
            <a:off x="5972517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F6E1EC-ADB7-298A-B7F1-794E236C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757" cy="64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8679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1" name="yt_shape_12111"/>
          <p:cNvSpPr txBox="1"/>
          <p:nvPr/>
        </p:nvSpPr>
        <p:spPr>
          <a:xfrm>
            <a:off x="757936" y="1223835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结论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加热致死的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型细菌中含有促使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R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型细菌转化为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e773d,isEnd"/>
              </a:rPr>
              <a:t>型细菌的活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性物质——</a:t>
            </a:r>
            <a:r>
              <a:rPr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EC8E03-30C6-471A-AED0-481791D1CC57}"/>
              </a:ext>
            </a:extLst>
          </p:cNvPr>
          <p:cNvSpPr txBox="1"/>
          <p:nvPr/>
        </p:nvSpPr>
        <p:spPr>
          <a:xfrm>
            <a:off x="2496725" y="1652517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转化因子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EE1D28-B1C5-71B7-7A6F-7F465F35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3" y="1103389"/>
            <a:ext cx="10460804" cy="548256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5DB7BC8-AAA7-59B3-50C5-CF302E6FD5B6}"/>
              </a:ext>
            </a:extLst>
          </p:cNvPr>
          <p:cNvSpPr txBox="1"/>
          <p:nvPr/>
        </p:nvSpPr>
        <p:spPr>
          <a:xfrm>
            <a:off x="-431738" y="596754"/>
            <a:ext cx="5766010" cy="52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23" eaLnBrk="1" latinLnBrk="0" hangingPunct="0">
              <a:lnSpc>
                <a:spcPct val="130000"/>
              </a:lnSpc>
            </a:pP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+mj-ea"/>
                <a:ea typeface="+mj-ea"/>
                <a:sym typeface=",isEnd"/>
              </a:rPr>
              <a:t> 艾弗里实验</a:t>
            </a:r>
          </a:p>
        </p:txBody>
      </p:sp>
    </p:spTree>
    <p:extLst>
      <p:ext uri="{BB962C8B-B14F-4D97-AF65-F5344CB8AC3E}">
        <p14:creationId xmlns:p14="http://schemas.microsoft.com/office/powerpoint/2010/main" val="37489680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2" name="yt_shape_12112"/>
          <p:cNvSpPr txBox="1"/>
          <p:nvPr/>
        </p:nvSpPr>
        <p:spPr>
          <a:xfrm>
            <a:off x="576127" y="1080000"/>
            <a:ext cx="10750991" cy="2332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30000"/>
              </a:lnSpc>
            </a:pP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艾弗里实验</a:t>
            </a:r>
          </a:p>
          <a:p>
            <a:pPr indent="609523" eaLnBrk="1" latinLnBrk="0" hangingPunct="0">
              <a:lnSpc>
                <a:spcPct val="130000"/>
              </a:lnSpc>
            </a:pP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设计思路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利用减法原理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将加热杀死的</a:t>
            </a:r>
            <a:r>
              <a:rPr lang="en-US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型菌破碎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f07b9,isEnd"/>
              </a:rPr>
              <a:t>设法去除绝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大多数的</a:t>
            </a:r>
            <a:r>
              <a:rPr sz="2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</a:t>
            </a:r>
            <a:r>
              <a:rPr sz="1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制成细胞提取物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e6136,isEnd"/>
              </a:rPr>
              <a:t>再分别加入对应的水解</a:t>
            </a:r>
            <a:b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酶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直接地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单独地观察它们的作用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198F9B-0C6A-C37B-3585-FC342BD0B6D4}"/>
              </a:ext>
            </a:extLst>
          </p:cNvPr>
          <p:cNvSpPr txBox="1"/>
          <p:nvPr/>
        </p:nvSpPr>
        <p:spPr>
          <a:xfrm>
            <a:off x="2016569" y="1961731"/>
            <a:ext cx="2923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糖类</a:t>
            </a:r>
            <a:r>
              <a:rPr kumimoji="0" lang="zh-CN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</a:rPr>
              <a:t>、</a:t>
            </a:r>
            <a:r>
              <a:rPr kumimoji="0" lang="zh-CN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蛋白质和脂质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5" name="yt_shape_12115"/>
          <p:cNvSpPr txBox="1"/>
          <p:nvPr/>
        </p:nvSpPr>
        <p:spPr>
          <a:xfrm>
            <a:off x="576000" y="1080000"/>
            <a:ext cx="269304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30000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1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实验过程</a:t>
            </a:r>
          </a:p>
        </p:txBody>
      </p:sp>
      <p:graphicFrame>
        <p:nvGraphicFramePr>
          <p:cNvPr id="12116" name="yt_table_12116" title="H_267.8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0562"/>
              </p:ext>
            </p:extLst>
          </p:nvPr>
        </p:nvGraphicFramePr>
        <p:xfrm>
          <a:off x="576000" y="1711668"/>
          <a:ext cx="10370074" cy="34015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2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组别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型细菌细胞提取物的处理方法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29999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实验结果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不做处理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5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8_71275_⨹_8_556ec_⨹_8_78ce1_⨹_8_fece8_⨹_8_68139"/>
                        </a:rPr>
                        <a:t>将细胞提取物加入</a:t>
                      </a:r>
                      <a:b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</a:b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有</a:t>
                      </a:r>
                      <a:r>
                        <a:rPr lang="en-US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6_fcb9d_⨹_6_c4811_⨹_6_f01bd_⨹_6_12e1e_⨹_6_6e2a6"/>
                        </a:rPr>
                        <a:t>型活细菌的培</a:t>
                      </a:r>
                      <a:b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</a:b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养基中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1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＋</a:t>
                      </a: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蛋白酶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＋</a:t>
                      </a:r>
                      <a:r>
                        <a:rPr lang="en-US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酯酶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＋</a:t>
                      </a:r>
                      <a:r>
                        <a:rPr lang="en-US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1" i="0" u="none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RNA</a:t>
                      </a:r>
                      <a:r>
                        <a:rPr lang="zh-CN" altLang="zh-CN" sz="24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  <a:r>
                        <a:rPr lang="zh-CN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＋</a:t>
                      </a:r>
                      <a:r>
                        <a:rPr lang="en-US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S</a:t>
                      </a:r>
                      <a:r>
                        <a:rPr lang="zh-CN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E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DNA</a:t>
                      </a:r>
                      <a:r>
                        <a:rPr lang="zh-CN" altLang="zh-CN" sz="2400" b="1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R</a:t>
                      </a:r>
                      <a:r>
                        <a:rPr lang="zh-CN" altLang="zh-CN" sz="2400" b="1" i="0" u="none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型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D16F957-7956-905A-86A1-54AC803C8A80}"/>
              </a:ext>
            </a:extLst>
          </p:cNvPr>
          <p:cNvSpPr txBox="1"/>
          <p:nvPr/>
        </p:nvSpPr>
        <p:spPr>
          <a:xfrm>
            <a:off x="7741658" y="2937732"/>
            <a:ext cx="1467549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R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＋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S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753986-2F38-EC94-5C27-2408BF612263}"/>
              </a:ext>
            </a:extLst>
          </p:cNvPr>
          <p:cNvSpPr txBox="1"/>
          <p:nvPr/>
        </p:nvSpPr>
        <p:spPr>
          <a:xfrm>
            <a:off x="7741658" y="3514185"/>
            <a:ext cx="1467549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R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＋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S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767222-7A20-E26B-B541-2360BE60011D}"/>
              </a:ext>
            </a:extLst>
          </p:cNvPr>
          <p:cNvSpPr txBox="1"/>
          <p:nvPr/>
        </p:nvSpPr>
        <p:spPr>
          <a:xfrm>
            <a:off x="7741658" y="4071588"/>
            <a:ext cx="1467549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R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＋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S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EB4910-BD29-2B11-5ADF-960666A9AC9A}"/>
              </a:ext>
            </a:extLst>
          </p:cNvPr>
          <p:cNvSpPr txBox="1"/>
          <p:nvPr/>
        </p:nvSpPr>
        <p:spPr>
          <a:xfrm>
            <a:off x="7741658" y="4648041"/>
            <a:ext cx="6880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R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Q0YjJkMTg4OGJjODhiMTNlNWU1OWVhYjQ3N2VjMDYifQ=="/>
</p:tagLst>
</file>

<file path=ppt/theme/theme1.xml><?xml version="1.0" encoding="utf-8"?>
<a:theme xmlns:a="http://schemas.openxmlformats.org/drawingml/2006/main" name="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2858</Words>
  <Application>Microsoft Office PowerPoint</Application>
  <PresentationFormat>自定义</PresentationFormat>
  <Paragraphs>284</Paragraphs>
  <Slides>41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黑体</vt:lpstr>
      <vt:lpstr>华文行楷</vt:lpstr>
      <vt:lpstr>楷体</vt:lpstr>
      <vt:lpstr>宋体</vt:lpstr>
      <vt:lpstr>微软雅黑</vt:lpstr>
      <vt:lpstr>Arial</vt:lpstr>
      <vt:lpstr>Cambria Math</vt:lpstr>
      <vt:lpstr>Times New Roman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keywords/>
  <dc:description/>
  <cp:lastModifiedBy>笑可 赵</cp:lastModifiedBy>
  <cp:revision>20</cp:revision>
  <dcterms:created xsi:type="dcterms:W3CDTF">2024-08-12T04:11:48Z</dcterms:created>
  <dcterms:modified xsi:type="dcterms:W3CDTF">2024-12-17T05:43:39Z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5A7D31655BF4437C99ECAE9FF30B2A5C_13</vt:lpwstr>
  </property>
  <property fmtid="{D5CDD505-2E9C-101B-9397-08002B2CF9AE}" pid="3" name="KSOProductBuildVer">
    <vt:lpwstr>2052-12.1.0.15120</vt:lpwstr>
  </property>
</Properties>
</file>