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5" r:id="rId3"/>
    <p:sldId id="258" r:id="rId4"/>
    <p:sldId id="267" r:id="rId5"/>
    <p:sldId id="260" r:id="rId6"/>
    <p:sldId id="263" r:id="rId7"/>
    <p:sldId id="261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A099"/>
    <a:srgbClr val="C5A199"/>
    <a:srgbClr val="E3D6C7"/>
    <a:srgbClr val="001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5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BB2CA-8E20-4342-B3E4-B113D019450A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76C1F-F65D-43E1-A03E-E8DA60D5BD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69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76C1F-F65D-43E1-A03E-E8DA60D5BDB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96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B482-6098-4F32-AA02-D9139237074A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D557-C699-4DD1-9CBD-A8DDC2E1A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28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B482-6098-4F32-AA02-D9139237074A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D557-C699-4DD1-9CBD-A8DDC2E1A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417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B482-6098-4F32-AA02-D9139237074A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D557-C699-4DD1-9CBD-A8DDC2E1A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82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B482-6098-4F32-AA02-D9139237074A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D557-C699-4DD1-9CBD-A8DDC2E1A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B482-6098-4F32-AA02-D9139237074A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D557-C699-4DD1-9CBD-A8DDC2E1A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72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B482-6098-4F32-AA02-D9139237074A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D557-C699-4DD1-9CBD-A8DDC2E1A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08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B482-6098-4F32-AA02-D9139237074A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D557-C699-4DD1-9CBD-A8DDC2E1A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98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B482-6098-4F32-AA02-D9139237074A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D557-C699-4DD1-9CBD-A8DDC2E1A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77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B482-6098-4F32-AA02-D9139237074A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D557-C699-4DD1-9CBD-A8DDC2E1A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21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B482-6098-4F32-AA02-D9139237074A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D557-C699-4DD1-9CBD-A8DDC2E1A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99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2B482-6098-4F32-AA02-D9139237074A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CD557-C699-4DD1-9CBD-A8DDC2E1A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45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2B482-6098-4F32-AA02-D9139237074A}" type="datetimeFigureOut">
              <a:rPr lang="zh-CN" altLang="en-US" smtClean="0"/>
              <a:t>2024/12/17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CD557-C699-4DD1-9CBD-A8DDC2E1A1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85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8BD7906-EEE3-9258-E07C-91ED58442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5"/>
            <a:ext cx="5394323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D7F16B7-62AB-57CC-E855-A3EA8FEE1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875" y="4933849"/>
            <a:ext cx="3096712" cy="750260"/>
          </a:xfrm>
          <a:prstGeom prst="rect">
            <a:avLst/>
          </a:prstGeom>
        </p:spPr>
      </p:pic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0EA6CBB-C301-3F11-5399-CC01EE542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323" y="0"/>
            <a:ext cx="3759958" cy="37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56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CEB9A-CB2B-8471-30BD-C633FAD30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16808A-F036-E95D-5C5D-A5F8CDDC0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杨书萱：“石破天惊”“秋雨逗留”震耳欲聋，令人迷醉，那是你脑海中新奇瑰丽的仙境；“老鱼跳波瘦蛟舞”，那分明是你不拘世闲、屡遭磋磨后的奋力挣扎；“吴质不眠倚桂树”，神仙也如你那般面对现实无能为力，这种宿命感让人窒息。</a:t>
            </a:r>
            <a:endParaRPr lang="en-US" altLang="zh-CN" dirty="0"/>
          </a:p>
          <a:p>
            <a:r>
              <a:rPr lang="zh-CN" altLang="en-US" dirty="0"/>
              <a:t>张思雨：你有着满心壮志，想要在官场上做出一番事业，却被人陷害，永远无法实现理想。你只好以吴刚入诗，你和他一样，一直在努力却徒劳无功。你的身心如同老鱼瘦蛟，充满无力感，但你却从未放弃，在中国诗歌史上留下了厚重的一笔。</a:t>
            </a:r>
          </a:p>
        </p:txBody>
      </p:sp>
    </p:spTree>
    <p:extLst>
      <p:ext uri="{BB962C8B-B14F-4D97-AF65-F5344CB8AC3E}">
        <p14:creationId xmlns:p14="http://schemas.microsoft.com/office/powerpoint/2010/main" val="3615951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39A85F-DB5B-4AC6-01B5-40F10ED81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CF8980-E64B-8631-12B9-2ECF9E05D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裴子荷：你说昆山玉碎，凄凄婉婉，那又何尝不是你呕心沥血、踌躇满志的心，裂成碎片的声音呢？梦境中的池鱼奋力跳跃，你是否也觉得自己的拼搏无力又绝望？吴刚伐桂，不眠不休，你说吴刚是为了李凭的乐音而不眠，恐怕也是你想要在这压抑的官场中得到一丝喘息吧！</a:t>
            </a:r>
            <a:endParaRPr lang="en-US" altLang="zh-CN" dirty="0"/>
          </a:p>
          <a:p>
            <a:r>
              <a:rPr lang="zh-CN" altLang="en-US" dirty="0"/>
              <a:t>胡萱：昆山上的美玉碎裂，凤凰啼叫，是你对不公命运的怒吼，那湖里奋力跳跃的老鱼和起舞的瘦蛟，是你对自身才华的奋力展现却无人赏识的挣扎。那月宫的桂树矗立不倒，吴刚一遍遍地砍伐却纹丝不动，这恰是你抱负远大却无功而返的真实写照。</a:t>
            </a:r>
          </a:p>
        </p:txBody>
      </p:sp>
    </p:spTree>
    <p:extLst>
      <p:ext uri="{BB962C8B-B14F-4D97-AF65-F5344CB8AC3E}">
        <p14:creationId xmlns:p14="http://schemas.microsoft.com/office/powerpoint/2010/main" val="263631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AB020F77-EC7A-A114-990E-45FB72A77F9E}"/>
              </a:ext>
            </a:extLst>
          </p:cNvPr>
          <p:cNvSpPr/>
          <p:nvPr/>
        </p:nvSpPr>
        <p:spPr>
          <a:xfrm>
            <a:off x="5707380" y="0"/>
            <a:ext cx="6873240" cy="6858000"/>
          </a:xfrm>
          <a:custGeom>
            <a:avLst/>
            <a:gdLst>
              <a:gd name="connsiteX0" fmla="*/ 933835 w 6873240"/>
              <a:gd name="connsiteY0" fmla="*/ 0 h 6858000"/>
              <a:gd name="connsiteX1" fmla="*/ 6873240 w 6873240"/>
              <a:gd name="connsiteY1" fmla="*/ 0 h 6858000"/>
              <a:gd name="connsiteX2" fmla="*/ 6873240 w 6873240"/>
              <a:gd name="connsiteY2" fmla="*/ 6536361 h 6858000"/>
              <a:gd name="connsiteX3" fmla="*/ 6775830 w 6873240"/>
              <a:gd name="connsiteY3" fmla="*/ 6632617 h 6858000"/>
              <a:gd name="connsiteX4" fmla="*/ 6619378 w 6873240"/>
              <a:gd name="connsiteY4" fmla="*/ 6772869 h 6858000"/>
              <a:gd name="connsiteX5" fmla="*/ 6514434 w 6873240"/>
              <a:gd name="connsiteY5" fmla="*/ 6858000 h 6858000"/>
              <a:gd name="connsiteX6" fmla="*/ 1768506 w 6873240"/>
              <a:gd name="connsiteY6" fmla="*/ 6858000 h 6858000"/>
              <a:gd name="connsiteX7" fmla="*/ 1663563 w 6873240"/>
              <a:gd name="connsiteY7" fmla="*/ 6772869 h 6858000"/>
              <a:gd name="connsiteX8" fmla="*/ 0 w 6873240"/>
              <a:gd name="connsiteY8" fmla="*/ 2987040 h 6858000"/>
              <a:gd name="connsiteX9" fmla="*/ 707299 w 6873240"/>
              <a:gd name="connsiteY9" fmla="*/ 3455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73240" h="6858000">
                <a:moveTo>
                  <a:pt x="933835" y="0"/>
                </a:moveTo>
                <a:lnTo>
                  <a:pt x="6873240" y="0"/>
                </a:lnTo>
                <a:lnTo>
                  <a:pt x="6873240" y="6536361"/>
                </a:lnTo>
                <a:lnTo>
                  <a:pt x="6775830" y="6632617"/>
                </a:lnTo>
                <a:cubicBezTo>
                  <a:pt x="6724695" y="6680757"/>
                  <a:pt x="6672529" y="6727524"/>
                  <a:pt x="6619378" y="6772869"/>
                </a:cubicBezTo>
                <a:lnTo>
                  <a:pt x="6514434" y="6858000"/>
                </a:lnTo>
                <a:lnTo>
                  <a:pt x="1768506" y="6858000"/>
                </a:lnTo>
                <a:lnTo>
                  <a:pt x="1663563" y="6772869"/>
                </a:lnTo>
                <a:cubicBezTo>
                  <a:pt x="653678" y="5911318"/>
                  <a:pt x="0" y="4536261"/>
                  <a:pt x="0" y="2987040"/>
                </a:cubicBezTo>
                <a:cubicBezTo>
                  <a:pt x="0" y="2008585"/>
                  <a:pt x="260747" y="1099602"/>
                  <a:pt x="707299" y="345583"/>
                </a:cubicBezTo>
                <a:close/>
              </a:path>
            </a:pathLst>
          </a:custGeom>
          <a:solidFill>
            <a:srgbClr val="C2A09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 useBgFill="1">
        <p:nvSpPr>
          <p:cNvPr id="10" name="任意多边形: 形状 9">
            <a:extLst>
              <a:ext uri="{FF2B5EF4-FFF2-40B4-BE49-F238E27FC236}">
                <a16:creationId xmlns:a16="http://schemas.microsoft.com/office/drawing/2014/main" id="{ACD2774A-8465-8031-B143-889113204747}"/>
              </a:ext>
            </a:extLst>
          </p:cNvPr>
          <p:cNvSpPr/>
          <p:nvPr/>
        </p:nvSpPr>
        <p:spPr>
          <a:xfrm>
            <a:off x="5798820" y="0"/>
            <a:ext cx="6873240" cy="6858000"/>
          </a:xfrm>
          <a:custGeom>
            <a:avLst/>
            <a:gdLst>
              <a:gd name="connsiteX0" fmla="*/ 933835 w 6873240"/>
              <a:gd name="connsiteY0" fmla="*/ 0 h 6858000"/>
              <a:gd name="connsiteX1" fmla="*/ 6873240 w 6873240"/>
              <a:gd name="connsiteY1" fmla="*/ 0 h 6858000"/>
              <a:gd name="connsiteX2" fmla="*/ 6873240 w 6873240"/>
              <a:gd name="connsiteY2" fmla="*/ 6536361 h 6858000"/>
              <a:gd name="connsiteX3" fmla="*/ 6775830 w 6873240"/>
              <a:gd name="connsiteY3" fmla="*/ 6632617 h 6858000"/>
              <a:gd name="connsiteX4" fmla="*/ 6619378 w 6873240"/>
              <a:gd name="connsiteY4" fmla="*/ 6772869 h 6858000"/>
              <a:gd name="connsiteX5" fmla="*/ 6514434 w 6873240"/>
              <a:gd name="connsiteY5" fmla="*/ 6858000 h 6858000"/>
              <a:gd name="connsiteX6" fmla="*/ 1768506 w 6873240"/>
              <a:gd name="connsiteY6" fmla="*/ 6858000 h 6858000"/>
              <a:gd name="connsiteX7" fmla="*/ 1663563 w 6873240"/>
              <a:gd name="connsiteY7" fmla="*/ 6772869 h 6858000"/>
              <a:gd name="connsiteX8" fmla="*/ 0 w 6873240"/>
              <a:gd name="connsiteY8" fmla="*/ 2987040 h 6858000"/>
              <a:gd name="connsiteX9" fmla="*/ 707299 w 6873240"/>
              <a:gd name="connsiteY9" fmla="*/ 3455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73240" h="6858000">
                <a:moveTo>
                  <a:pt x="933835" y="0"/>
                </a:moveTo>
                <a:lnTo>
                  <a:pt x="6873240" y="0"/>
                </a:lnTo>
                <a:lnTo>
                  <a:pt x="6873240" y="6536361"/>
                </a:lnTo>
                <a:lnTo>
                  <a:pt x="6775830" y="6632617"/>
                </a:lnTo>
                <a:cubicBezTo>
                  <a:pt x="6724695" y="6680757"/>
                  <a:pt x="6672529" y="6727524"/>
                  <a:pt x="6619378" y="6772869"/>
                </a:cubicBezTo>
                <a:lnTo>
                  <a:pt x="6514434" y="6858000"/>
                </a:lnTo>
                <a:lnTo>
                  <a:pt x="1768506" y="6858000"/>
                </a:lnTo>
                <a:lnTo>
                  <a:pt x="1663563" y="6772869"/>
                </a:lnTo>
                <a:cubicBezTo>
                  <a:pt x="653678" y="5911318"/>
                  <a:pt x="0" y="4536261"/>
                  <a:pt x="0" y="2987040"/>
                </a:cubicBezTo>
                <a:cubicBezTo>
                  <a:pt x="0" y="2008585"/>
                  <a:pt x="260747" y="1099602"/>
                  <a:pt x="707299" y="345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78ECEEF-BD5D-DB91-148D-DF1D31D10429}"/>
              </a:ext>
            </a:extLst>
          </p:cNvPr>
          <p:cNvSpPr/>
          <p:nvPr/>
        </p:nvSpPr>
        <p:spPr>
          <a:xfrm>
            <a:off x="0" y="-1362075"/>
            <a:ext cx="9144000" cy="82200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solidFill>
                  <a:schemeClr val="tx1"/>
                </a:solidFill>
              </a:rPr>
              <a:t>任务一  初读：整体感知</a:t>
            </a:r>
            <a:endParaRPr lang="en-US" altLang="zh-CN" sz="36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李凭箜篌引</a:t>
            </a:r>
            <a:endParaRPr lang="en-US" altLang="zh-CN" sz="32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李贺</a:t>
            </a:r>
            <a:endParaRPr lang="en-US" altLang="zh-CN" sz="32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吴丝蜀桐张高秋，空山凝云颓不流。</a:t>
            </a:r>
            <a:endParaRPr lang="en-US" altLang="zh-CN" sz="32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江娥啼竹素女愁，李凭中国弹箜篌。</a:t>
            </a:r>
            <a:endParaRPr lang="en-US" altLang="zh-CN" sz="32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昆山玉碎凤凰叫，芙蓉泣露香兰笑。</a:t>
            </a:r>
            <a:endParaRPr lang="en-US" altLang="zh-CN" sz="32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十二门前融冷光，二十三丝动紫皇。</a:t>
            </a:r>
            <a:endParaRPr lang="en-US" altLang="zh-CN" sz="32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女娲炼石补天处，石破天惊逗秋雨。</a:t>
            </a:r>
            <a:endParaRPr lang="en-US" altLang="zh-CN" sz="32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梦入神山教神妪，老鱼跳波瘦蛟舞。</a:t>
            </a:r>
            <a:endParaRPr lang="en-US" altLang="zh-CN" sz="3200" b="1" dirty="0">
              <a:solidFill>
                <a:schemeClr val="tx1"/>
              </a:solidFill>
            </a:endParaRPr>
          </a:p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吴质不眠倚桂树，露脚斜飞湿寒兔。</a:t>
            </a:r>
            <a:endParaRPr lang="en-US" altLang="zh-CN" sz="3200" b="1" dirty="0">
              <a:solidFill>
                <a:schemeClr val="tx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E236527-F998-ED71-A098-8B3CBAE6B117}"/>
              </a:ext>
            </a:extLst>
          </p:cNvPr>
          <p:cNvSpPr txBox="1"/>
          <p:nvPr/>
        </p:nvSpPr>
        <p:spPr>
          <a:xfrm>
            <a:off x="5787371" y="275468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66EE602-5F5A-6725-925D-D46162BF30B5}"/>
              </a:ext>
            </a:extLst>
          </p:cNvPr>
          <p:cNvSpPr txBox="1"/>
          <p:nvPr/>
        </p:nvSpPr>
        <p:spPr>
          <a:xfrm>
            <a:off x="234344" y="5469667"/>
            <a:ext cx="8675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驰凤阙，拜鸾殿，天子一日一回见。王侯将相立马迎</a:t>
            </a:r>
            <a:endParaRPr lang="en-US" altLang="zh-CN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——</a:t>
            </a:r>
            <a:r>
              <a:rPr lang="zh-CN" alt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顾况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8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A6E9EA-7ABC-A9CC-CB54-5094C7F08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2031"/>
            <a:ext cx="7886700" cy="852542"/>
          </a:xfrm>
        </p:spPr>
        <p:txBody>
          <a:bodyPr>
            <a:normAutofit/>
          </a:bodyPr>
          <a:lstStyle/>
          <a:p>
            <a:r>
              <a:rPr lang="zh-CN" altLang="en-US" sz="3600" b="1" dirty="0"/>
              <a:t>任务二  细读：摹写声音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E9690259-A30A-17BD-70C3-ECF796B4D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09" y="1653799"/>
            <a:ext cx="8108292" cy="446172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b="1" dirty="0"/>
              <a:t>幽玄神怪，至此而极，妙在写出声音情态。</a:t>
            </a:r>
            <a:endParaRPr lang="en-US" altLang="zh-CN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b="1" dirty="0"/>
              <a:t>                                                                 ——</a:t>
            </a:r>
            <a:r>
              <a:rPr lang="zh-CN" altLang="en-US" b="1" dirty="0"/>
              <a:t>明</a:t>
            </a:r>
            <a:r>
              <a:rPr lang="en-US" altLang="zh-CN" b="1" dirty="0"/>
              <a:t>·</a:t>
            </a:r>
            <a:r>
              <a:rPr lang="zh-CN" altLang="en-US" b="1" dirty="0"/>
              <a:t>郭睿</a:t>
            </a:r>
            <a:endParaRPr lang="en-US" altLang="zh-CN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zh-CN" altLang="en-US" b="1" dirty="0"/>
              <a:t>李长吉</a:t>
            </a:r>
            <a:r>
              <a:rPr lang="en-US" altLang="zh-CN" b="1" dirty="0"/>
              <a:t>《</a:t>
            </a:r>
            <a:r>
              <a:rPr lang="zh-CN" altLang="en-US" b="1" dirty="0"/>
              <a:t>李凭箜篌引</a:t>
            </a:r>
            <a:r>
              <a:rPr lang="en-US" altLang="zh-CN" b="1" dirty="0"/>
              <a:t>》</a:t>
            </a:r>
            <a:r>
              <a:rPr lang="zh-CN" altLang="en-US" b="1" dirty="0"/>
              <a:t>，摹写声音之至文。      </a:t>
            </a:r>
            <a:endParaRPr lang="en-US" altLang="zh-CN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zh-CN" b="1" dirty="0"/>
              <a:t>                                                          ——</a:t>
            </a:r>
            <a:r>
              <a:rPr lang="zh-CN" altLang="en-US" b="1" dirty="0"/>
              <a:t>清</a:t>
            </a:r>
            <a:r>
              <a:rPr lang="en-US" altLang="zh-CN" b="1" dirty="0"/>
              <a:t>·</a:t>
            </a:r>
            <a:r>
              <a:rPr lang="zh-CN" altLang="en-US" b="1" dirty="0"/>
              <a:t>方扶南</a:t>
            </a:r>
            <a:endParaRPr lang="en-US" altLang="zh-CN" b="1" dirty="0"/>
          </a:p>
          <a:p>
            <a:pPr marL="0" indent="0">
              <a:lnSpc>
                <a:spcPct val="100000"/>
              </a:lnSpc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</a:rPr>
              <a:t>诗中哪些诗句最打动你？</a:t>
            </a:r>
            <a:r>
              <a:rPr lang="zh-CN" altLang="zh-CN" b="1" dirty="0">
                <a:solidFill>
                  <a:srgbClr val="0070C0"/>
                </a:solidFill>
              </a:rPr>
              <a:t>结合诗句具体说说</a:t>
            </a:r>
            <a:r>
              <a:rPr lang="zh-CN" altLang="en-US" b="1" dirty="0">
                <a:solidFill>
                  <a:srgbClr val="0070C0"/>
                </a:solidFill>
              </a:rPr>
              <a:t>李贺是怎么表现音乐的？</a:t>
            </a:r>
            <a:r>
              <a:rPr lang="zh-CN" altLang="zh-CN" b="1" dirty="0">
                <a:solidFill>
                  <a:srgbClr val="0070C0"/>
                </a:solidFill>
              </a:rPr>
              <a:t>小组</a:t>
            </a:r>
            <a:r>
              <a:rPr lang="zh-CN" altLang="en-US" b="1" dirty="0">
                <a:solidFill>
                  <a:srgbClr val="0070C0"/>
                </a:solidFill>
              </a:rPr>
              <a:t>分享交流</a:t>
            </a:r>
            <a:r>
              <a:rPr lang="zh-CN" altLang="zh-CN" b="1" dirty="0">
                <a:solidFill>
                  <a:srgbClr val="0070C0"/>
                </a:solidFill>
              </a:rPr>
              <a:t>。</a:t>
            </a:r>
            <a:endParaRPr lang="en-US" altLang="zh-CN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CN" altLang="en-US" sz="2400" b="1" dirty="0">
                <a:solidFill>
                  <a:srgbClr val="0070C0"/>
                </a:solidFill>
              </a:rPr>
              <a:t>学习提示：</a:t>
            </a:r>
            <a:r>
              <a:rPr lang="en-US" altLang="zh-CN" sz="2400" b="1" dirty="0">
                <a:solidFill>
                  <a:srgbClr val="0070C0"/>
                </a:solidFill>
              </a:rPr>
              <a:t>1.</a:t>
            </a:r>
            <a:r>
              <a:rPr lang="zh-CN" altLang="en-US" sz="2400" b="1" dirty="0">
                <a:solidFill>
                  <a:srgbClr val="0070C0"/>
                </a:solidFill>
              </a:rPr>
              <a:t>正</a:t>
            </a:r>
            <a:r>
              <a:rPr lang="en-US" altLang="zh-CN" sz="2400" b="1" dirty="0">
                <a:solidFill>
                  <a:srgbClr val="0070C0"/>
                </a:solidFill>
              </a:rPr>
              <a:t>/</a:t>
            </a:r>
            <a:r>
              <a:rPr lang="zh-CN" altLang="en-US" sz="2400" b="1" dirty="0">
                <a:solidFill>
                  <a:srgbClr val="0070C0"/>
                </a:solidFill>
              </a:rPr>
              <a:t>侧面描写 </a:t>
            </a:r>
            <a:r>
              <a:rPr lang="en-US" altLang="zh-CN" sz="2400" b="1" dirty="0">
                <a:solidFill>
                  <a:srgbClr val="0070C0"/>
                </a:solidFill>
              </a:rPr>
              <a:t>2.</a:t>
            </a:r>
            <a:r>
              <a:rPr lang="zh-CN" altLang="en-US" sz="2400" b="1" dirty="0">
                <a:solidFill>
                  <a:srgbClr val="0070C0"/>
                </a:solidFill>
              </a:rPr>
              <a:t>修辞</a:t>
            </a:r>
            <a:r>
              <a:rPr lang="en-US" altLang="zh-CN" sz="2400" b="1" dirty="0">
                <a:solidFill>
                  <a:srgbClr val="0070C0"/>
                </a:solidFill>
              </a:rPr>
              <a:t>:</a:t>
            </a:r>
            <a:r>
              <a:rPr lang="zh-CN" altLang="en-US" sz="2400" b="1" dirty="0">
                <a:solidFill>
                  <a:srgbClr val="0070C0"/>
                </a:solidFill>
              </a:rPr>
              <a:t>比喻拟人夸张</a:t>
            </a:r>
            <a:r>
              <a:rPr lang="en-US" altLang="zh-CN" sz="2400" b="1" dirty="0">
                <a:solidFill>
                  <a:srgbClr val="0070C0"/>
                </a:solidFill>
              </a:rPr>
              <a:t>3.</a:t>
            </a:r>
            <a:r>
              <a:rPr lang="zh-CN" altLang="en-US" sz="2400" b="1" dirty="0">
                <a:solidFill>
                  <a:srgbClr val="0070C0"/>
                </a:solidFill>
              </a:rPr>
              <a:t>感官</a:t>
            </a:r>
            <a:r>
              <a:rPr lang="en-US" altLang="zh-CN" sz="2400" b="1" dirty="0">
                <a:solidFill>
                  <a:srgbClr val="0070C0"/>
                </a:solidFill>
              </a:rPr>
              <a:t>:</a:t>
            </a:r>
            <a:r>
              <a:rPr lang="zh-CN" altLang="en-US" sz="2400" b="1" dirty="0">
                <a:solidFill>
                  <a:srgbClr val="0070C0"/>
                </a:solidFill>
              </a:rPr>
              <a:t>视觉听觉触觉</a:t>
            </a:r>
            <a:endParaRPr lang="zh-CN" altLang="zh-CN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72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ABB39-F101-E6DF-D7AF-7774BBCDB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4C7B0-D4AC-328E-4C27-E85E5897F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241"/>
            <a:ext cx="5157405" cy="895024"/>
          </a:xfrm>
        </p:spPr>
        <p:txBody>
          <a:bodyPr>
            <a:normAutofit/>
          </a:bodyPr>
          <a:lstStyle/>
          <a:p>
            <a:r>
              <a:rPr lang="zh-CN" altLang="en-US" sz="3600" b="1" dirty="0"/>
              <a:t>任务三  品读：感受诗情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1CA5C97B-FF4C-A846-2DDA-92F7EF210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7026" y="781147"/>
            <a:ext cx="5808049" cy="55920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CN" altLang="zh-CN" b="1" dirty="0"/>
              <a:t>李凭箜篌引</a:t>
            </a:r>
            <a:endParaRPr lang="en-US" altLang="zh-CN" b="1" dirty="0"/>
          </a:p>
          <a:p>
            <a:pPr marL="0" indent="0" algn="ctr">
              <a:buNone/>
            </a:pPr>
            <a:r>
              <a:rPr lang="zh-CN" altLang="en-US" b="1" dirty="0"/>
              <a:t>李贺</a:t>
            </a:r>
            <a:endParaRPr lang="zh-CN" altLang="zh-CN" b="1" dirty="0"/>
          </a:p>
          <a:p>
            <a:pPr marL="0" indent="0" algn="ctr">
              <a:buNone/>
            </a:pPr>
            <a:r>
              <a:rPr lang="zh-CN" altLang="zh-CN" b="1" dirty="0"/>
              <a:t>吴丝蜀桐张高秋，空山凝云颓不流。</a:t>
            </a:r>
          </a:p>
          <a:p>
            <a:pPr marL="0" indent="0" algn="ctr">
              <a:buNone/>
            </a:pPr>
            <a:r>
              <a:rPr lang="zh-CN" altLang="zh-CN" b="1" dirty="0"/>
              <a:t>江娥啼竹素女愁，李凭中国弹箜篌。</a:t>
            </a:r>
          </a:p>
          <a:p>
            <a:pPr marL="0" indent="0" algn="ctr">
              <a:buNone/>
            </a:pPr>
            <a:r>
              <a:rPr lang="zh-CN" altLang="zh-CN" b="1" dirty="0"/>
              <a:t>昆山玉碎凤凰叫，芙蓉泣露香兰笑。</a:t>
            </a:r>
          </a:p>
          <a:p>
            <a:pPr marL="0" indent="0" algn="ctr">
              <a:buNone/>
            </a:pPr>
            <a:r>
              <a:rPr lang="zh-CN" altLang="zh-CN" b="1" dirty="0"/>
              <a:t>十二门前融冷光，二十三丝动紫皇。</a:t>
            </a:r>
          </a:p>
          <a:p>
            <a:pPr marL="0" indent="0" algn="ctr">
              <a:buNone/>
            </a:pPr>
            <a:r>
              <a:rPr lang="zh-CN" altLang="zh-CN" b="1" dirty="0"/>
              <a:t>女娲炼石补天处，石破天惊逗秋雨。</a:t>
            </a:r>
          </a:p>
          <a:p>
            <a:pPr marL="0" indent="0" algn="ctr">
              <a:buNone/>
            </a:pPr>
            <a:r>
              <a:rPr lang="zh-CN" altLang="zh-CN" b="1" dirty="0"/>
              <a:t>梦入神山教神妪，老鱼跳波瘦蛟舞。</a:t>
            </a:r>
          </a:p>
          <a:p>
            <a:pPr marL="0" indent="0" algn="ctr">
              <a:buNone/>
            </a:pPr>
            <a:r>
              <a:rPr lang="zh-CN" altLang="zh-CN" b="1" dirty="0"/>
              <a:t>吴质不眠倚桂树，露脚斜飞湿寒兔。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b="1" dirty="0">
                <a:solidFill>
                  <a:srgbClr val="0070C0"/>
                </a:solidFill>
              </a:rPr>
              <a:t>结合诗句和作者经历，说说这首诗哪些地方有李贺的影子？</a:t>
            </a:r>
            <a:endParaRPr lang="en-US" altLang="zh-CN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CN" altLang="en-US" sz="2200" b="1" dirty="0">
                <a:solidFill>
                  <a:srgbClr val="0070C0"/>
                </a:solidFill>
              </a:rPr>
              <a:t>学习提示：可以借助 </a:t>
            </a:r>
            <a:r>
              <a:rPr lang="en-US" altLang="zh-CN" sz="2200" b="1" dirty="0">
                <a:solidFill>
                  <a:srgbClr val="0070C0"/>
                </a:solidFill>
              </a:rPr>
              <a:t>1.</a:t>
            </a:r>
            <a:r>
              <a:rPr lang="zh-CN" altLang="en-US" sz="2200" b="1" dirty="0">
                <a:solidFill>
                  <a:srgbClr val="0070C0"/>
                </a:solidFill>
              </a:rPr>
              <a:t> 直接表达情感的词语  </a:t>
            </a:r>
            <a:r>
              <a:rPr lang="en-US" altLang="zh-CN" sz="2200" b="1" dirty="0">
                <a:solidFill>
                  <a:srgbClr val="0070C0"/>
                </a:solidFill>
              </a:rPr>
              <a:t>2.</a:t>
            </a:r>
            <a:r>
              <a:rPr lang="zh-CN" altLang="en-US" sz="2200" b="1" dirty="0">
                <a:solidFill>
                  <a:srgbClr val="0070C0"/>
                </a:solidFill>
              </a:rPr>
              <a:t>典型的意象   </a:t>
            </a:r>
            <a:r>
              <a:rPr lang="en-US" altLang="zh-CN" sz="2200" b="1" dirty="0">
                <a:solidFill>
                  <a:srgbClr val="0070C0"/>
                </a:solidFill>
              </a:rPr>
              <a:t>3.</a:t>
            </a:r>
            <a:r>
              <a:rPr lang="zh-CN" altLang="en-US" sz="2200" b="1" dirty="0">
                <a:solidFill>
                  <a:srgbClr val="0070C0"/>
                </a:solidFill>
              </a:rPr>
              <a:t>神话传说背后隐喻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101CDB0-84C0-FF23-4D75-E2097FC06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75"/>
          <a:stretch/>
        </p:blipFill>
        <p:spPr>
          <a:xfrm>
            <a:off x="0" y="1318776"/>
            <a:ext cx="3119987" cy="505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42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40970C-5C11-2024-AFC7-0123DC9D8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6430"/>
            <a:ext cx="6956792" cy="908402"/>
          </a:xfrm>
        </p:spPr>
        <p:txBody>
          <a:bodyPr>
            <a:normAutofit/>
          </a:bodyPr>
          <a:lstStyle/>
          <a:p>
            <a:r>
              <a:rPr lang="zh-CN" altLang="en-US" sz="3600" b="1" dirty="0"/>
              <a:t>任务四   悟读：审美体验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29EF48C-BF18-299A-408A-825564933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928" y="1195229"/>
            <a:ext cx="3855184" cy="5134378"/>
          </a:xfr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1A25F40-5205-EF75-3672-FB8919E56C91}"/>
              </a:ext>
            </a:extLst>
          </p:cNvPr>
          <p:cNvSpPr txBox="1"/>
          <p:nvPr/>
        </p:nvSpPr>
        <p:spPr>
          <a:xfrm>
            <a:off x="131558" y="1282496"/>
            <a:ext cx="47161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用第二人称“你”的口吻，结合诗句，续写一段文字，对话李贺，表达你在诗中读到了怎样的李贺。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示例：你才华横溢，却遭人妒忌，永远失去了前程。你的悲苦无处化解，只好到诗歌中寻求出路。听了李凭的演奏，哪里是江娥啼竹素女愁，那分明是你悲戚的内心世界的真实写照</a:t>
            </a:r>
            <a:r>
              <a:rPr lang="en-US" altLang="zh-CN" sz="2800" b="1" dirty="0">
                <a:solidFill>
                  <a:srgbClr val="FF0000"/>
                </a:solidFill>
              </a:rPr>
              <a:t>……</a:t>
            </a:r>
            <a:endParaRPr lang="zh-CN" altLang="en-US" sz="2800" b="1" dirty="0"/>
          </a:p>
        </p:txBody>
      </p:sp>
      <p:pic>
        <p:nvPicPr>
          <p:cNvPr id="4" name="箜篌引朗诵">
            <a:hlinkClick r:id="" action="ppaction://media"/>
            <a:extLst>
              <a:ext uri="{FF2B5EF4-FFF2-40B4-BE49-F238E27FC236}">
                <a16:creationId xmlns:a16="http://schemas.microsoft.com/office/drawing/2014/main" id="{0F79373E-577A-82C8-7C65-C5CFE8BB86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79590" y="52839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7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134853-DF1C-B47E-4183-FF8E89761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14" y="445348"/>
            <a:ext cx="5133448" cy="664148"/>
          </a:xfrm>
        </p:spPr>
        <p:txBody>
          <a:bodyPr>
            <a:normAutofit/>
          </a:bodyPr>
          <a:lstStyle/>
          <a:p>
            <a:r>
              <a:rPr lang="zh-CN" altLang="en-US" sz="3600" b="1" dirty="0"/>
              <a:t>任务五  诵读：强化理解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BB7177-13F6-B00D-0D28-9C5DAB846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14" y="1304710"/>
            <a:ext cx="8803972" cy="46549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3200" dirty="0"/>
              <a:t>李凭箜篌引</a:t>
            </a:r>
            <a:endParaRPr lang="en-US" altLang="zh-CN" sz="3200" dirty="0"/>
          </a:p>
          <a:p>
            <a:pPr marL="0" indent="0" algn="ctr">
              <a:buNone/>
            </a:pPr>
            <a:r>
              <a:rPr lang="zh-CN" altLang="en-US" dirty="0"/>
              <a:t>吴丝蜀桐张高秋，空山凝云颓不流。</a:t>
            </a:r>
            <a:endParaRPr lang="en-US" altLang="zh-CN" dirty="0"/>
          </a:p>
          <a:p>
            <a:pPr marL="0" indent="0" algn="ctr">
              <a:buNone/>
            </a:pPr>
            <a:r>
              <a:rPr lang="zh-CN" altLang="en-US" dirty="0">
                <a:solidFill>
                  <a:srgbClr val="FF0000"/>
                </a:solidFill>
              </a:rPr>
              <a:t> （原因）</a:t>
            </a:r>
            <a:r>
              <a:rPr lang="zh-CN" altLang="en-US" dirty="0"/>
              <a:t>江娥</a:t>
            </a:r>
            <a:r>
              <a:rPr lang="en-US" altLang="zh-CN" dirty="0"/>
              <a:t>____________</a:t>
            </a:r>
            <a:r>
              <a:rPr lang="zh-CN" altLang="en-US" dirty="0"/>
              <a:t>，</a:t>
            </a:r>
            <a:r>
              <a:rPr lang="en-US" altLang="zh-CN" dirty="0"/>
              <a:t>____________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 algn="ctr">
              <a:buNone/>
            </a:pPr>
            <a:r>
              <a:rPr lang="en-US" altLang="zh-CN" dirty="0"/>
              <a:t>   </a:t>
            </a:r>
            <a:r>
              <a:rPr lang="zh-CN" altLang="en-US" dirty="0"/>
              <a:t>昆山玉碎</a:t>
            </a:r>
            <a:r>
              <a:rPr lang="en-US" altLang="zh-CN" dirty="0"/>
              <a:t>___</a:t>
            </a:r>
            <a:r>
              <a:rPr lang="zh-CN" altLang="en-US" dirty="0">
                <a:solidFill>
                  <a:srgbClr val="FF0000"/>
                </a:solidFill>
              </a:rPr>
              <a:t>（以声写声）</a:t>
            </a:r>
            <a:r>
              <a:rPr lang="zh-CN" altLang="en-US" dirty="0"/>
              <a:t>，芙蓉泣露</a:t>
            </a:r>
            <a:r>
              <a:rPr lang="en-US" altLang="zh-CN" dirty="0"/>
              <a:t>____</a:t>
            </a:r>
            <a:r>
              <a:rPr lang="zh-CN" altLang="en-US" dirty="0">
                <a:solidFill>
                  <a:srgbClr val="FF0000"/>
                </a:solidFill>
              </a:rPr>
              <a:t>（以形写声）</a:t>
            </a:r>
            <a:r>
              <a:rPr lang="zh-CN" altLang="en-US" dirty="0"/>
              <a:t>   </a:t>
            </a:r>
            <a:r>
              <a:rPr lang="zh-CN" altLang="en-US" dirty="0">
                <a:solidFill>
                  <a:srgbClr val="FF0000"/>
                </a:solidFill>
              </a:rPr>
              <a:t>（昆仑山）</a:t>
            </a:r>
            <a:r>
              <a:rPr lang="zh-CN" altLang="en-US" dirty="0"/>
              <a:t>十二门前</a:t>
            </a:r>
            <a:r>
              <a:rPr lang="en-US" altLang="zh-CN" dirty="0"/>
              <a:t>______</a:t>
            </a:r>
            <a:r>
              <a:rPr lang="zh-CN" altLang="en-US" dirty="0"/>
              <a:t>，二十三丝</a:t>
            </a:r>
            <a:r>
              <a:rPr lang="en-US" altLang="zh-CN" dirty="0"/>
              <a:t>________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 algn="ctr">
              <a:buNone/>
            </a:pPr>
            <a:r>
              <a:rPr lang="zh-CN" altLang="en-US" dirty="0">
                <a:solidFill>
                  <a:srgbClr val="FF0000"/>
                </a:solidFill>
              </a:rPr>
              <a:t>（仙界）</a:t>
            </a:r>
            <a:r>
              <a:rPr lang="zh-CN" altLang="en-US" dirty="0"/>
              <a:t>女娲</a:t>
            </a:r>
            <a:r>
              <a:rPr lang="en-US" altLang="zh-CN" dirty="0"/>
              <a:t>_____________</a:t>
            </a:r>
            <a:r>
              <a:rPr lang="zh-CN" altLang="en-US" dirty="0"/>
              <a:t>，</a:t>
            </a:r>
            <a:r>
              <a:rPr lang="en-US" altLang="zh-CN" dirty="0"/>
              <a:t>_______________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 algn="ctr">
              <a:buNone/>
            </a:pPr>
            <a:r>
              <a:rPr lang="zh-CN" altLang="en-US" dirty="0">
                <a:solidFill>
                  <a:srgbClr val="FF0000"/>
                </a:solidFill>
              </a:rPr>
              <a:t> （神山）</a:t>
            </a:r>
            <a:r>
              <a:rPr lang="zh-CN" altLang="en-US" dirty="0"/>
              <a:t>梦入</a:t>
            </a:r>
            <a:r>
              <a:rPr lang="en-US" altLang="zh-CN" dirty="0"/>
              <a:t>______________</a:t>
            </a:r>
            <a:r>
              <a:rPr lang="zh-CN" altLang="en-US" dirty="0"/>
              <a:t>，老鱼</a:t>
            </a:r>
            <a:r>
              <a:rPr lang="en-US" altLang="zh-CN" dirty="0"/>
              <a:t>___________</a:t>
            </a:r>
            <a:r>
              <a:rPr lang="zh-CN" altLang="en-US" dirty="0"/>
              <a:t>。</a:t>
            </a:r>
            <a:endParaRPr lang="en-US" altLang="zh-CN" dirty="0"/>
          </a:p>
          <a:p>
            <a:pPr marL="0" indent="0" algn="ctr">
              <a:buNone/>
            </a:pPr>
            <a:r>
              <a:rPr lang="zh-CN" altLang="en-US" dirty="0">
                <a:solidFill>
                  <a:srgbClr val="FF0000"/>
                </a:solidFill>
              </a:rPr>
              <a:t>     （月宫）</a:t>
            </a:r>
            <a:r>
              <a:rPr lang="zh-CN" altLang="en-US" dirty="0"/>
              <a:t>吴质</a:t>
            </a:r>
            <a:r>
              <a:rPr lang="en-US" altLang="zh-CN" dirty="0"/>
              <a:t>__________</a:t>
            </a:r>
            <a:r>
              <a:rPr lang="zh-CN" altLang="en-US" dirty="0"/>
              <a:t>，</a:t>
            </a:r>
            <a:r>
              <a:rPr lang="en-US" altLang="zh-CN" dirty="0"/>
              <a:t>_____________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pic>
        <p:nvPicPr>
          <p:cNvPr id="7" name="箜篌引朗诵">
            <a:hlinkClick r:id="" action="ppaction://media"/>
            <a:extLst>
              <a:ext uri="{FF2B5EF4-FFF2-40B4-BE49-F238E27FC236}">
                <a16:creationId xmlns:a16="http://schemas.microsoft.com/office/drawing/2014/main" id="{D317DBD2-F845-5757-E620-65B7B109AC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36356" y="572753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5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613"/>
    </mc:Choice>
    <mc:Fallback xmlns="">
      <p:transition spd="slow" advTm="80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A150EF-4AF9-8C5B-5AB1-EF0EF5F2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92" y="467484"/>
            <a:ext cx="3083542" cy="610689"/>
          </a:xfrm>
        </p:spPr>
        <p:txBody>
          <a:bodyPr/>
          <a:lstStyle/>
          <a:p>
            <a:r>
              <a:rPr lang="zh-CN" altLang="en-US" sz="3600" b="1" dirty="0"/>
              <a:t>作业布置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824A4F-D700-2A8F-7EA5-D234F0806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dirty="0"/>
              <a:t>课后阅读文章</a:t>
            </a:r>
            <a:r>
              <a:rPr lang="en-US" altLang="zh-CN" dirty="0"/>
              <a:t>《</a:t>
            </a:r>
            <a:r>
              <a:rPr lang="zh-CN" altLang="en-US" dirty="0"/>
              <a:t>焦虑的心灵和破碎的世界</a:t>
            </a:r>
            <a:r>
              <a:rPr lang="en-US" altLang="zh-CN" dirty="0"/>
              <a:t>——</a:t>
            </a:r>
            <a:r>
              <a:rPr lang="zh-CN" altLang="en-US" dirty="0"/>
              <a:t>李贺</a:t>
            </a:r>
            <a:r>
              <a:rPr lang="en-US" altLang="zh-CN" dirty="0"/>
              <a:t>&lt;</a:t>
            </a:r>
            <a:r>
              <a:rPr lang="zh-CN" altLang="en-US" dirty="0"/>
              <a:t>李凭箜篌引</a:t>
            </a:r>
            <a:r>
              <a:rPr lang="en-US" altLang="zh-CN" dirty="0"/>
              <a:t>&gt;</a:t>
            </a:r>
            <a:r>
              <a:rPr lang="zh-CN" altLang="en-US" dirty="0"/>
              <a:t>解读</a:t>
            </a:r>
            <a:r>
              <a:rPr lang="en-US" altLang="zh-CN" dirty="0"/>
              <a:t>》</a:t>
            </a:r>
            <a:r>
              <a:rPr lang="zh-CN" altLang="en-US" dirty="0"/>
              <a:t>，圈点勾画，完成观点提炼。</a:t>
            </a:r>
          </a:p>
        </p:txBody>
      </p:sp>
    </p:spTree>
    <p:extLst>
      <p:ext uri="{BB962C8B-B14F-4D97-AF65-F5344CB8AC3E}">
        <p14:creationId xmlns:p14="http://schemas.microsoft.com/office/powerpoint/2010/main" val="523567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D854FB-3270-DDDC-30CD-DE1290E61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16</a:t>
            </a:r>
            <a:r>
              <a:rPr lang="zh-CN" altLang="en-US" dirty="0"/>
              <a:t>班 班级课后分享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A61708-0172-DE77-C89C-59479BE09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张昕睿：你有贵人相助，却错失机会，遗憾了三年时光，你的苦闷无处化解。听了李凭的演奏，哪里是昆山玉碎凤凰叫，那分明是你内心深处的呐喊。</a:t>
            </a:r>
            <a:endParaRPr lang="en-US" altLang="zh-CN" dirty="0"/>
          </a:p>
          <a:p>
            <a:r>
              <a:rPr lang="zh-CN" altLang="en-US" dirty="0"/>
              <a:t>你抱负远大，却难以实现，被人掩盖过人的才华，你的失望无处倾诉，只好离开官场找寻心中的仕途，听了李凭的演奏，哪里是老鱼跳波瘦蛟舞，那分明是你竭尽全力想要实现理想的倔强。</a:t>
            </a:r>
          </a:p>
        </p:txBody>
      </p:sp>
    </p:spTree>
    <p:extLst>
      <p:ext uri="{BB962C8B-B14F-4D97-AF65-F5344CB8AC3E}">
        <p14:creationId xmlns:p14="http://schemas.microsoft.com/office/powerpoint/2010/main" val="3991390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F86F05-2E29-32E6-CAF9-CDF9F9C4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8270A5-BF7E-86CB-C857-8DD9AEC18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王芊荨：你有着异于常人的写作思维和细腻的文笔，有着惊人的才华，却因时运不济，旁人嫉妒一再失去机会，甚至再也无法科考，仕途坎坷，终身怀才不遇。你只能将这无尽的愁思挥洒在无数诗篇中。在你的笔下，神仙都变得哀愁，诗中“神妪”“老鱼”“瘦蛟”等颓唐凄寒的意象，描摹出你内心的黯淡，让人辛酸，真是天妒英才，令人惋惜。</a:t>
            </a:r>
          </a:p>
        </p:txBody>
      </p:sp>
    </p:spTree>
    <p:extLst>
      <p:ext uri="{BB962C8B-B14F-4D97-AF65-F5344CB8AC3E}">
        <p14:creationId xmlns:p14="http://schemas.microsoft.com/office/powerpoint/2010/main" val="3925415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1881</TotalTime>
  <Words>1104</Words>
  <Application>Microsoft Office PowerPoint</Application>
  <PresentationFormat>全屏显示(4:3)</PresentationFormat>
  <Paragraphs>54</Paragraphs>
  <Slides>11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等线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任务二  细读：摹写声音</vt:lpstr>
      <vt:lpstr>任务三  品读：感受诗情</vt:lpstr>
      <vt:lpstr>任务四   悟读：审美体验</vt:lpstr>
      <vt:lpstr>任务五  诵读：强化理解</vt:lpstr>
      <vt:lpstr>作业布置</vt:lpstr>
      <vt:lpstr>16班 班级课后分享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瑞卿 任</dc:creator>
  <cp:lastModifiedBy>瑞卿 任</cp:lastModifiedBy>
  <cp:revision>149</cp:revision>
  <dcterms:created xsi:type="dcterms:W3CDTF">2024-11-25T14:31:19Z</dcterms:created>
  <dcterms:modified xsi:type="dcterms:W3CDTF">2024-12-17T12:06:26Z</dcterms:modified>
</cp:coreProperties>
</file>