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93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5.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19.xml"/><Relationship Id="rId5" Type="http://schemas.openxmlformats.org/officeDocument/2006/relationships/slide" Target="../slides/slide18.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slide" Target="../slides/slide25.xml"/><Relationship Id="rId3" Type="http://schemas.openxmlformats.org/officeDocument/2006/relationships/slide" Target="../slides/slide6.xml"/><Relationship Id="rId7" Type="http://schemas.openxmlformats.org/officeDocument/2006/relationships/slide" Target="../slides/slide23.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21.xml"/><Relationship Id="rId5" Type="http://schemas.openxmlformats.org/officeDocument/2006/relationships/slide" Target="../slides/slide20.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1.xml"/><Relationship Id="rId5" Type="http://schemas.openxmlformats.org/officeDocument/2006/relationships/slide" Target="../slides/slide30.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6.xml"/><Relationship Id="rId5" Type="http://schemas.openxmlformats.org/officeDocument/2006/relationships/slide" Target="../slides/slide3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1#mc=题号超链接#3251ccfde,3251ccfde,4aa2117ac,a854a79ed">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3?lid=590329d05&amp;cid=590329d05&amp;vtp=1">
            <a:hlinkClick r:id="rId5" action="ppaction://hlinksldjump"/>
          </p:cNvPr>
          <p:cNvSpPr/>
          <p:nvPr/>
        </p:nvSpPr>
        <p:spPr>
          <a:xfrm>
            <a:off x="483717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3?lid=89de8c0ca&amp;cid=89de8c0ca&amp;vtp=1">
            <a:hlinkClick r:id="rId6" action="ppaction://hlinksldjump"/>
          </p:cNvPr>
          <p:cNvSpPr/>
          <p:nvPr/>
        </p:nvSpPr>
        <p:spPr>
          <a:xfrm>
            <a:off x="524865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
        <p:nvSpPr>
          <p:cNvPr id="7" name="C_0#auto_editor_catalog_3?lid=cbc65de6d&amp;cid=cbc65de6d&amp;vtp=1">
            <a:hlinkClick r:id="rId6" action="ppaction://hlinksldjump"/>
          </p:cNvPr>
          <p:cNvSpPr/>
          <p:nvPr/>
        </p:nvSpPr>
        <p:spPr>
          <a:xfrm>
            <a:off x="566013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3</a:t>
            </a:r>
            <a:endParaRPr lang="en-US" sz="1600" dirty="0"/>
          </a:p>
        </p:txBody>
      </p:sp>
      <p:sp>
        <p:nvSpPr>
          <p:cNvPr id="8" name="C_0#auto_editor_catalog_3?lid=ec4670ae1&amp;cid=ec4670ae1&amp;vtp=1">
            <a:hlinkClick r:id="rId6" action="ppaction://hlinksldjump"/>
          </p:cNvPr>
          <p:cNvSpPr/>
          <p:nvPr/>
        </p:nvSpPr>
        <p:spPr>
          <a:xfrm>
            <a:off x="607161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4</a:t>
            </a:r>
            <a:endParaRPr lang="en-US" sz="1600" dirty="0"/>
          </a:p>
        </p:txBody>
      </p:sp>
      <p:sp>
        <p:nvSpPr>
          <p:cNvPr id="9" name="C_0#auto_editor_catalog_3?lid=c1419a274&amp;cid=c1419a274&amp;vtp=1">
            <a:hlinkClick r:id="rId7" action="ppaction://hlinksldjump"/>
          </p:cNvPr>
          <p:cNvSpPr/>
          <p:nvPr/>
        </p:nvSpPr>
        <p:spPr>
          <a:xfrm>
            <a:off x="6492240"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5</a:t>
            </a:r>
            <a:endParaRPr lang="en-US" sz="16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内容1#mc=题号超链接#3251ccfde,f6801e83f">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9?lid=e2109053c&amp;cid=e2109053c&amp;vtp=1">
            <a:hlinkClick r:id="rId5" action="ppaction://hlinksldjump"/>
          </p:cNvPr>
          <p:cNvSpPr/>
          <p:nvPr/>
        </p:nvSpPr>
        <p:spPr>
          <a:xfrm>
            <a:off x="524865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9?lid=9611df485&amp;cid=9611df485&amp;vtp=1">
            <a:hlinkClick r:id="rId6" action="ppaction://hlinksldjump"/>
          </p:cNvPr>
          <p:cNvSpPr/>
          <p:nvPr/>
        </p:nvSpPr>
        <p:spPr>
          <a:xfrm>
            <a:off x="566013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
        <p:nvSpPr>
          <p:cNvPr id="7" name="C_0#auto_editor_catalog_9?lid=a3c3c717a&amp;cid=a3c3c717a&amp;vtp=1">
            <a:hlinkClick r:id="rId7" action="ppaction://hlinksldjump"/>
          </p:cNvPr>
          <p:cNvSpPr/>
          <p:nvPr/>
        </p:nvSpPr>
        <p:spPr>
          <a:xfrm>
            <a:off x="607161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3</a:t>
            </a:r>
            <a:endParaRPr lang="en-US" sz="16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1#mc=题号超链接#3251ccfde,2a1764aed">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13?lid=1326bdb97&amp;cid=1326bdb97&amp;vtp=1">
            <a:hlinkClick r:id="rId5" action="ppaction://hlinksldjump"/>
          </p:cNvPr>
          <p:cNvSpPr/>
          <p:nvPr/>
        </p:nvSpPr>
        <p:spPr>
          <a:xfrm>
            <a:off x="524865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13?lid=447f646fb&amp;cid=447f646fb&amp;vtp=1">
            <a:hlinkClick r:id="rId5" action="ppaction://hlinksldjump"/>
          </p:cNvPr>
          <p:cNvSpPr/>
          <p:nvPr/>
        </p:nvSpPr>
        <p:spPr>
          <a:xfrm>
            <a:off x="566013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
        <p:nvSpPr>
          <p:cNvPr id="7" name="C_0#auto_editor_catalog_13?lid=ea07209a4&amp;cid=ea07209a4&amp;vtp=1">
            <a:hlinkClick r:id="rId6" action="ppaction://hlinksldjump"/>
          </p:cNvPr>
          <p:cNvSpPr/>
          <p:nvPr/>
        </p:nvSpPr>
        <p:spPr>
          <a:xfrm>
            <a:off x="6071616"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3</a:t>
            </a:r>
            <a:endParaRPr lang="en-US" sz="16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内容1#mc=题号超链接#3251ccfde,efbf372ee,4921dde34,0c968212b">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17?lid=835c947d0&amp;cid=835c947d0&amp;vtp=1">
            <a:hlinkClick r:id="rId5" action="ppaction://hlinksldjump"/>
          </p:cNvPr>
          <p:cNvSpPr/>
          <p:nvPr/>
        </p:nvSpPr>
        <p:spPr>
          <a:xfrm>
            <a:off x="5038344"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17?lid=00b4ad67f&amp;cid=00b4ad67f&amp;vtp=1">
            <a:hlinkClick r:id="rId6" action="ppaction://hlinksldjump"/>
          </p:cNvPr>
          <p:cNvSpPr/>
          <p:nvPr/>
        </p:nvSpPr>
        <p:spPr>
          <a:xfrm>
            <a:off x="5449824"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
        <p:nvSpPr>
          <p:cNvPr id="7" name="C_0#auto_editor_catalog_17?lid=60e3c8d67&amp;cid=60e3c8d67&amp;vtp=1">
            <a:hlinkClick r:id="rId7" action="ppaction://hlinksldjump"/>
          </p:cNvPr>
          <p:cNvSpPr/>
          <p:nvPr/>
        </p:nvSpPr>
        <p:spPr>
          <a:xfrm>
            <a:off x="5870448"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3</a:t>
            </a:r>
            <a:endParaRPr lang="en-US" sz="1600" dirty="0"/>
          </a:p>
        </p:txBody>
      </p:sp>
      <p:sp>
        <p:nvSpPr>
          <p:cNvPr id="8" name="C_0#auto_editor_catalog_17?lid=08c4809d2&amp;cid=08c4809d2&amp;vtp=1">
            <a:hlinkClick r:id="rId8" action="ppaction://hlinksldjump"/>
          </p:cNvPr>
          <p:cNvSpPr/>
          <p:nvPr/>
        </p:nvSpPr>
        <p:spPr>
          <a:xfrm>
            <a:off x="6281928"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4</a:t>
            </a:r>
            <a:endParaRPr lang="en-US" sz="16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内容1#mc=题号超链接#3251ccfde,a2aa31398,1a2a04469">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22?lid=e72b92b98&amp;cid=e72b92b98&amp;vtp=1">
            <a:hlinkClick r:id="rId5" action="ppaction://hlinksldjump"/>
          </p:cNvPr>
          <p:cNvSpPr/>
          <p:nvPr/>
        </p:nvSpPr>
        <p:spPr>
          <a:xfrm>
            <a:off x="5449824"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22?lid=255bdea14&amp;cid=255bdea14&amp;vtp=1">
            <a:hlinkClick r:id="rId6" action="ppaction://hlinksldjump"/>
          </p:cNvPr>
          <p:cNvSpPr/>
          <p:nvPr/>
        </p:nvSpPr>
        <p:spPr>
          <a:xfrm>
            <a:off x="5870448"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内容1#mc=题号超链接#3251ccfde,b0e611596">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25?lid=a39a60713&amp;cid=a39a60713&amp;vtp=1">
            <a:hlinkClick r:id="rId5" action="ppaction://hlinksldjump"/>
          </p:cNvPr>
          <p:cNvSpPr/>
          <p:nvPr/>
        </p:nvSpPr>
        <p:spPr>
          <a:xfrm>
            <a:off x="5449824"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25?lid=d8ebf39a1&amp;cid=d8ebf39a1&amp;vtp=1">
            <a:hlinkClick r:id="rId6" action="ppaction://hlinksldjump"/>
          </p:cNvPr>
          <p:cNvSpPr/>
          <p:nvPr/>
        </p:nvSpPr>
        <p:spPr>
          <a:xfrm>
            <a:off x="5870448"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内容1#mc=题号超链接#3251ccfde,ec426372e,53aac47f5,d61dbecc7">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
        <p:nvSpPr>
          <p:cNvPr id="5" name="C_0#auto_editor_catalog_28?lid=c32db5e9a&amp;cid=c32db5e9a&amp;vtp=1">
            <a:hlinkClick r:id="rId5" action="ppaction://hlinksldjump"/>
          </p:cNvPr>
          <p:cNvSpPr/>
          <p:nvPr/>
        </p:nvSpPr>
        <p:spPr>
          <a:xfrm>
            <a:off x="5449824"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1</a:t>
            </a:r>
            <a:endParaRPr lang="en-US" sz="1600" dirty="0"/>
          </a:p>
        </p:txBody>
      </p:sp>
      <p:sp>
        <p:nvSpPr>
          <p:cNvPr id="6" name="C_0#auto_editor_catalog_28?lid=eef52e915&amp;cid=eef52e915&amp;vtp=1">
            <a:hlinkClick r:id="rId6" action="ppaction://hlinksldjump"/>
          </p:cNvPr>
          <p:cNvSpPr/>
          <p:nvPr/>
        </p:nvSpPr>
        <p:spPr>
          <a:xfrm>
            <a:off x="5870448" y="6391656"/>
            <a:ext cx="283464" cy="283464"/>
          </a:xfrm>
          <a:prstGeom prst="rect">
            <a:avLst/>
          </a:prstGeom>
          <a:noFill/>
          <a:ln/>
        </p:spPr>
        <p:txBody>
          <a:bodyPr wrap="square" lIns="0" tIns="0" rIns="0" bIns="0" rtlCol="0" anchor="ctr"/>
          <a:lstStyle/>
          <a:p>
            <a:pPr marL="0" algn="ctr">
              <a:lnSpc>
                <a:spcPct val="100000"/>
              </a:lnSpc>
            </a:pPr>
            <a:r>
              <a:rPr lang="en-US" sz="1600" b="1" i="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biology#pid=6694bad6b1cc98420f15849c#tid=66978c4cbdd372000aeb4da1#sourcefr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7397496" y="5468112"/>
            <a:ext cx="1965960" cy="832104"/>
          </a:xfrm>
          <a:prstGeom prst="rect">
            <a:avLst/>
          </a:prstGeom>
          <a:noFill/>
          <a:ln/>
        </p:spPr>
        <p:txBody>
          <a:bodyPr wrap="square" lIns="0" tIns="0" rIns="0" bIns="0" rtlCol="0" anchor="ctr"/>
          <a:lstStyle/>
          <a:p>
            <a:pPr algn="ctr"/>
            <a:r>
              <a:rPr lang="en-US" sz="4800" b="0" i="0" dirty="0">
                <a:solidFill>
                  <a:srgbClr val="000000"/>
                </a:solidFill>
                <a:latin typeface="微软雅黑" pitchFamily="34" charset="0"/>
                <a:ea typeface="微软雅黑" pitchFamily="34" charset="-122"/>
                <a:cs typeface="微软雅黑" pitchFamily="34" charset="-120"/>
              </a:rPr>
              <a:t>生物学</a:t>
            </a:r>
            <a:endParaRPr lang="en-US" sz="4800" dirty="0"/>
          </a:p>
        </p:txBody>
      </p:sp>
      <p:sp>
        <p:nvSpPr>
          <p:cNvPr id="4" name="MasterShapeName"/>
          <p:cNvSpPr/>
          <p:nvPr/>
        </p:nvSpPr>
        <p:spPr>
          <a:xfrm>
            <a:off x="9500616" y="5541264"/>
            <a:ext cx="2523744" cy="283464"/>
          </a:xfrm>
          <a:prstGeom prst="rect">
            <a:avLst/>
          </a:prstGeom>
          <a:noFill/>
          <a:ln/>
        </p:spPr>
        <p:txBody>
          <a:bodyPr wrap="square" lIns="0" tIns="0" rIns="0" bIns="0" rtlCol="0" anchor="ctr"/>
          <a:lstStyle/>
          <a:p>
            <a:pPr algn="l"/>
            <a:r>
              <a:rPr lang="en-US" sz="1400" b="0" i="0" dirty="0">
                <a:solidFill>
                  <a:srgbClr val="000000"/>
                </a:solidFill>
                <a:latin typeface="微软雅黑" pitchFamily="34" charset="0"/>
                <a:ea typeface="微软雅黑" pitchFamily="34" charset="-122"/>
                <a:cs typeface="微软雅黑" pitchFamily="34" charset="-120"/>
              </a:rPr>
              <a:t>必修1</a:t>
            </a:r>
            <a:endParaRPr lang="en-US" sz="1400" dirty="0"/>
          </a:p>
        </p:txBody>
      </p:sp>
      <p:sp>
        <p:nvSpPr>
          <p:cNvPr id="5" name="MasterShapeName"/>
          <p:cNvSpPr/>
          <p:nvPr/>
        </p:nvSpPr>
        <p:spPr>
          <a:xfrm>
            <a:off x="9637776" y="5907024"/>
            <a:ext cx="923544" cy="219456"/>
          </a:xfrm>
          <a:prstGeom prst="rect">
            <a:avLst/>
          </a:prstGeom>
          <a:noFill/>
          <a:ln/>
        </p:spPr>
        <p:txBody>
          <a:bodyPr wrap="square" lIns="0" tIns="0" rIns="0" bIns="0" rtlCol="0" anchor="ctr"/>
          <a:lstStyle/>
          <a:p>
            <a:pPr algn="ctr">
              <a:lnSpc>
                <a:spcPct val="100000"/>
              </a:lnSpc>
            </a:pPr>
            <a:r>
              <a:rPr lang="en-US" sz="1100" b="0" i="0" dirty="0">
                <a:solidFill>
                  <a:srgbClr val="000000"/>
                </a:solidFill>
                <a:latin typeface="微软雅黑" pitchFamily="34" charset="0"/>
                <a:ea typeface="微软雅黑" pitchFamily="34" charset="-122"/>
                <a:cs typeface="微软雅黑" pitchFamily="34" charset="-120"/>
              </a:rPr>
              <a:t>人 教 版</a:t>
            </a:r>
            <a:endParaRPr lang="en-US"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1">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
          <p:cNvSpPr/>
          <p:nvPr/>
        </p:nvSpPr>
        <p:spPr>
          <a:xfrm>
            <a:off x="256032" y="146304"/>
            <a:ext cx="1874520" cy="283464"/>
          </a:xfrm>
          <a:prstGeom prst="rect">
            <a:avLst/>
          </a:prstGeom>
          <a:noFill/>
          <a:ln/>
        </p:spPr>
        <p:txBody>
          <a:bodyPr wrap="square" lIns="0" tIns="0" rIns="0" bIns="0" rtlCol="0" anchor="ctr"/>
          <a:lstStyle/>
          <a:p>
            <a:pPr algn="r">
              <a:lnSpc>
                <a:spcPct val="100000"/>
              </a:lnSpc>
            </a:pPr>
            <a:r>
              <a:rPr lang="en-US" sz="1500" b="0" i="0" dirty="0">
                <a:solidFill>
                  <a:srgbClr val="8CC63E"/>
                </a:solidFill>
                <a:latin typeface="微软雅黑" pitchFamily="34" charset="0"/>
                <a:ea typeface="微软雅黑" pitchFamily="34" charset="-122"/>
                <a:cs typeface="微软雅黑" pitchFamily="34" charset="-120"/>
              </a:rPr>
              <a:t>2024版高中同步学案</a:t>
            </a:r>
            <a:endParaRPr lang="en-US" sz="1500" dirty="0"/>
          </a:p>
        </p:txBody>
      </p:sp>
      <p:pic>
        <p:nvPicPr>
          <p:cNvPr id="4" name="MasterShapeName?linknodeid=back_to_first_catalog" descr="preencoded.png">
            <a:hlinkClick r:id="rId3" action="ppaction://hlinksldjump"/>
          </p:cNvPr>
          <p:cNvPicPr>
            <a:picLocks noChangeAspect="1"/>
          </p:cNvPicPr>
          <p:nvPr/>
        </p:nvPicPr>
        <p:blipFill>
          <a:blip r:embed="rId4"/>
          <a:stretch>
            <a:fillRect/>
          </a:stretch>
        </p:blipFill>
        <p:spPr>
          <a:xfrm>
            <a:off x="10186416" y="6300216"/>
            <a:ext cx="1773936" cy="457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2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QO_7_BD.11_1#c1419a274?sp=1&amp;vcp=1&amp;pid=ee6d3e9ae&amp;color=0,0,0&amp;vtp=1&amp;bt=1&amp;bbb=1&amp;hb=1"/>
          <p:cNvSpPr/>
          <p:nvPr/>
        </p:nvSpPr>
        <p:spPr>
          <a:xfrm>
            <a:off x="356616" y="892184"/>
            <a:ext cx="11475720" cy="15963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5.</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分离叶绿体中的色素，也可用如图所示的方法：即在圆心处滴加适量滤液</a:t>
            </a:r>
            <a:r>
              <a:rPr lang="en-US" altLang="zh-CN" sz="2400" b="0" i="0">
                <a:solidFill>
                  <a:srgbClr val="000000"/>
                </a:solidFill>
                <a:latin typeface="微软雅黑" pitchFamily="34" charset="0"/>
                <a:ea typeface="微软雅黑" pitchFamily="34" charset="-122"/>
                <a:cs typeface="微软雅黑" pitchFamily="34" charset="-120"/>
              </a:rPr>
              <a:t>，待干燥</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后再滴加适量层析液进行层析</a:t>
            </a:r>
            <a:r>
              <a:rPr lang="en-US" altLang="zh-CN" sz="2400" b="0" i="0" dirty="0">
                <a:solidFill>
                  <a:srgbClr val="000000"/>
                </a:solidFill>
                <a:latin typeface="微软雅黑" pitchFamily="34" charset="0"/>
                <a:ea typeface="微软雅黑" pitchFamily="34" charset="-122"/>
                <a:cs typeface="微软雅黑" pitchFamily="34" charset="-120"/>
              </a:rPr>
              <a:t>，结果会出现不同颜色的4个同心圆，请写出</a:t>
            </a:r>
            <a:r>
              <a:rPr lang="en-US" altLang="zh-CN" sz="2400" b="0" i="0">
                <a:solidFill>
                  <a:srgbClr val="000000"/>
                </a:solidFill>
                <a:latin typeface="微软雅黑" pitchFamily="34" charset="0"/>
                <a:ea typeface="微软雅黑" pitchFamily="34" charset="-122"/>
                <a:cs typeface="微软雅黑" pitchFamily="34" charset="-120"/>
              </a:rPr>
              <a:t>①～④依次</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对应的色素及颜色</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p:txBody>
      </p:sp>
      <p:pic>
        <p:nvPicPr>
          <p:cNvPr id="3" name="QO_7_BD.11_2#c1419a274?vcp=1&amp;pid=ee6d3e9ae&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855464" y="2611256"/>
            <a:ext cx="2478024" cy="203911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4" name="QO_7_AN.12_1#c1419a274?vcp=1&amp;pid=ee6d3e9ae&amp;color=0,0,0&amp;vtp=1&amp;bbb=1&amp;hb=1"/>
              <p:cNvSpPr/>
              <p:nvPr/>
            </p:nvSpPr>
            <p:spPr>
              <a:xfrm>
                <a:off x="356616" y="4782956"/>
                <a:ext cx="11475720" cy="10375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①胡萝卜素（橙黄色），②叶黄素（黄色），③叶绿素</a:t>
                </a:r>
                <a14:m>
                  <m:oMath xmlns:m="http://schemas.openxmlformats.org/officeDocument/2006/math">
                    <m:r>
                      <m:rPr>
                        <m:sty m:val="p"/>
                      </m:rPr>
                      <a:rPr lang="en-US" altLang="zh-CN" sz="2400" b="0" i="0" dirty="0">
                        <a:solidFill>
                          <a:srgbClr val="FF0000"/>
                        </a:solidFill>
                        <a:latin typeface="Cambria Math" panose="02040503050406030204" pitchFamily="18" charset="0"/>
                        <a:ea typeface="微软雅黑" pitchFamily="34" charset="-122"/>
                        <a:cs typeface="微软雅黑" pitchFamily="34" charset="-120"/>
                      </a:rPr>
                      <m:t>a</m:t>
                    </m:r>
                  </m:oMath>
                </a14:m>
                <a:r>
                  <a:rPr lang="en-US" altLang="zh-CN" sz="2400" b="0" i="0" dirty="0">
                    <a:solidFill>
                      <a:srgbClr val="FF0000"/>
                    </a:solidFill>
                    <a:latin typeface="微软雅黑" pitchFamily="34" charset="0"/>
                    <a:ea typeface="微软雅黑" pitchFamily="34" charset="-122"/>
                    <a:cs typeface="微软雅黑" pitchFamily="34" charset="-120"/>
                  </a:rPr>
                  <a:t>（蓝绿色），④叶绿素</a:t>
                </a:r>
                <a14:m>
                  <m:oMath xmlns:m="http://schemas.openxmlformats.org/officeDocument/2006/math">
                    <m:r>
                      <m:rPr>
                        <m:sty m:val="p"/>
                      </m:rPr>
                      <a:rPr lang="en-US" altLang="zh-CN" sz="2400" b="0" i="0" dirty="0">
                        <a:solidFill>
                          <a:srgbClr val="FF0000"/>
                        </a:solidFill>
                        <a:latin typeface="Cambria Math" panose="02040503050406030204" pitchFamily="18" charset="0"/>
                        <a:ea typeface="微软雅黑" pitchFamily="34" charset="-122"/>
                        <a:cs typeface="微软雅黑" pitchFamily="34" charset="-120"/>
                      </a:rPr>
                      <m:t>b</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endParaRPr lang="en-US" altLang="zh-CN" sz="100" b="0" i="0" kern="0" spc="-99900">
                  <a:solidFill>
                    <a:srgbClr val="FFFFFF"/>
                  </a:solidFill>
                  <a:latin typeface="微软雅黑" pitchFamily="34" charset="0"/>
                  <a:ea typeface="微软雅黑" pitchFamily="34" charset="-122"/>
                  <a:cs typeface="微软雅黑" pitchFamily="34" charset="-120"/>
                </a:endParaRPr>
              </a:p>
              <a:p>
                <a:pPr latinLnBrk="1">
                  <a:lnSpc>
                    <a:spcPts val="4200"/>
                  </a:lnSpc>
                </a:pPr>
                <a:r>
                  <a:rPr lang="en-US" altLang="zh-CN" sz="2400" b="0" i="0">
                    <a:solidFill>
                      <a:srgbClr val="FF0000"/>
                    </a:solidFill>
                    <a:latin typeface="微软雅黑" pitchFamily="34" charset="0"/>
                    <a:ea typeface="微软雅黑" pitchFamily="34" charset="-122"/>
                    <a:cs typeface="微软雅黑" pitchFamily="34" charset="-120"/>
                  </a:rPr>
                  <a:t>（</a:t>
                </a:r>
                <a:r>
                  <a:rPr lang="en-US" altLang="zh-CN" sz="2400" b="0" i="0" dirty="0">
                    <a:solidFill>
                      <a:srgbClr val="FF0000"/>
                    </a:solidFill>
                    <a:latin typeface="微软雅黑" pitchFamily="34" charset="0"/>
                    <a:ea typeface="微软雅黑" pitchFamily="34" charset="-122"/>
                    <a:cs typeface="微软雅黑" pitchFamily="34" charset="-120"/>
                  </a:rPr>
                  <a:t>黄绿色）。</a:t>
                </a:r>
                <a:endParaRPr lang="en-US" altLang="zh-CN" sz="2400" dirty="0"/>
              </a:p>
            </p:txBody>
          </p:sp>
        </mc:Choice>
        <mc:Fallback>
          <p:sp>
            <p:nvSpPr>
              <p:cNvPr id="4" name="QO_7_AN.12_1#c1419a274?vcp=1&amp;pid=ee6d3e9ae&amp;color=0,0,0&amp;vtp=1&amp;bbb=1&amp;hb=1"/>
              <p:cNvSpPr>
                <a:spLocks noRot="1" noChangeAspect="1" noMove="1" noResize="1" noEditPoints="1" noAdjustHandles="1" noChangeArrowheads="1" noChangeShapeType="1" noTextEdit="1"/>
              </p:cNvSpPr>
              <p:nvPr/>
            </p:nvSpPr>
            <p:spPr>
              <a:xfrm>
                <a:off x="356616" y="4782956"/>
                <a:ext cx="11475720" cy="1037590"/>
              </a:xfrm>
              <a:prstGeom prst="rect">
                <a:avLst/>
              </a:prstGeom>
              <a:blipFill>
                <a:blip r:embed="rId4"/>
                <a:stretch>
                  <a:fillRect l="-1647" r="-584" b="-17059"/>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C_5_BD#f6801e83f?vcp=1&amp;pid=4aa2117ac&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知新</a:t>
            </a:r>
            <a:endParaRPr lang="en-US" altLang="zh-CN" sz="3200" dirty="0"/>
          </a:p>
        </p:txBody>
      </p:sp>
      <p:sp>
        <p:nvSpPr>
          <p:cNvPr id="3" name="QO_6_BD.13_1#e2109053c?vcp=1&amp;pid=f6801e83f&amp;color=0,0,0&amp;vtp=1&amp;bbb=1"/>
          <p:cNvSpPr/>
          <p:nvPr/>
        </p:nvSpPr>
        <p:spPr>
          <a:xfrm>
            <a:off x="356616" y="1228399"/>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实验原理</a:t>
            </a:r>
            <a:endParaRPr lang="en-US" altLang="zh-CN" sz="2400" dirty="0"/>
          </a:p>
        </p:txBody>
      </p:sp>
      <p:sp>
        <p:nvSpPr>
          <p:cNvPr id="4" name="QB_7_BD.14_1#1030c8c38?vcp=1&amp;pid=e2109053c&amp;color=0,0,0&amp;vtp=1&amp;bbb=1"/>
          <p:cNvSpPr/>
          <p:nvPr/>
        </p:nvSpPr>
        <p:spPr>
          <a:xfrm>
            <a:off x="356616" y="1775841"/>
            <a:ext cx="11475720" cy="15963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提取色素的原理</a:t>
            </a:r>
            <a:r>
              <a:rPr lang="en-US" altLang="zh-CN" sz="2400" b="0" i="0">
                <a:solidFill>
                  <a:srgbClr val="000000"/>
                </a:solidFill>
                <a:latin typeface="微软雅黑" pitchFamily="34" charset="0"/>
                <a:ea typeface="微软雅黑" pitchFamily="34" charset="-122"/>
                <a:cs typeface="微软雅黑" pitchFamily="34" charset="-120"/>
              </a:rPr>
              <a:t>:绿叶中的色素能够溶解在有机溶剂</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微软雅黑" pitchFamily="34" charset="0"/>
                <a:ea typeface="微软雅黑" pitchFamily="34" charset="-122"/>
                <a:cs typeface="微软雅黑" pitchFamily="34" charset="-120"/>
              </a:rPr>
              <a:t>中。</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（2）</a:t>
            </a:r>
            <a:r>
              <a:rPr kumimoji="0" lang="en-US" altLang="zh-CN" sz="2400" b="1"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分离色素的原理:不同色素在层析液中的</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不同,溶解度</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的随层析液在</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滤纸上扩散得快,反之则慢。</a:t>
            </a:r>
            <a:endParaRPr lang="en-US" altLang="zh-CN" sz="2400" dirty="0"/>
          </a:p>
        </p:txBody>
      </p:sp>
      <p:sp>
        <p:nvSpPr>
          <p:cNvPr id="5" name="QB_7_AN.15_1#1030c8c38.blank?vcp=1&amp;pid=e2109053c&amp;color=0,0,0&amp;vpa=3&amp;vtp=1&amp;bbb=1"/>
          <p:cNvSpPr/>
          <p:nvPr/>
        </p:nvSpPr>
        <p:spPr>
          <a:xfrm>
            <a:off x="8102822" y="1747901"/>
            <a:ext cx="14398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无水乙醇</a:t>
            </a:r>
            <a:endParaRPr lang="en-US" altLang="zh-CN" sz="2400" dirty="0"/>
          </a:p>
        </p:txBody>
      </p:sp>
      <p:sp>
        <p:nvSpPr>
          <p:cNvPr id="7" name="QB_7_AN.17_1#1030c8c38.blank?vcp=1&amp;pid=e2109053c&amp;color=0,0,0&amp;vpa=4&amp;vtp=1&amp;bbb=1"/>
          <p:cNvSpPr/>
          <p:nvPr/>
        </p:nvSpPr>
        <p:spPr>
          <a:xfrm>
            <a:off x="6578822" y="2306701"/>
            <a:ext cx="11350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溶解度</a:t>
            </a:r>
            <a:endParaRPr lang="en-US" altLang="zh-CN" sz="2400" dirty="0"/>
          </a:p>
        </p:txBody>
      </p:sp>
      <p:sp>
        <p:nvSpPr>
          <p:cNvPr id="8" name="QB_7_AN.18_1#1030c8c38.blank?vcp=1&amp;pid=e2109053c&amp;color=0,0,0&amp;vpa=5&amp;vtp=1"/>
          <p:cNvSpPr/>
          <p:nvPr/>
        </p:nvSpPr>
        <p:spPr>
          <a:xfrm>
            <a:off x="9395047" y="2306701"/>
            <a:ext cx="5254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高</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QO_6_BD.19_1#9611df485?vcp=1&amp;pid=f6801e83f&amp;color=0,0,0&amp;vtp=1&amp;bt=1&amp;bbb=1"/>
          <p:cNvSpPr/>
          <p:nvPr/>
        </p:nvSpPr>
        <p:spPr>
          <a:xfrm>
            <a:off x="356616" y="1318396"/>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实验步骤</a:t>
            </a:r>
            <a:endParaRPr lang="en-US" altLang="zh-CN" sz="2400" dirty="0"/>
          </a:p>
        </p:txBody>
      </p:sp>
      <p:sp>
        <p:nvSpPr>
          <p:cNvPr id="3" name="QB_7_BD.20_1#075344753?sp=1&amp;vcp=1&amp;pid=9611df485&amp;color=0,0,0&amp;vtp=1&amp;bbb=1"/>
          <p:cNvSpPr/>
          <p:nvPr/>
        </p:nvSpPr>
        <p:spPr>
          <a:xfrm>
            <a:off x="356616" y="1850081"/>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提取绿叶中的色素</a:t>
            </a:r>
            <a:endParaRPr lang="en-US" altLang="zh-CN" sz="2400" dirty="0"/>
          </a:p>
        </p:txBody>
      </p:sp>
      <p:pic>
        <p:nvPicPr>
          <p:cNvPr id="4" name="QB_7_BD.20_2#075344753?vcp=1&amp;pid=9611df485&amp;color=0,0,0&amp;tib=255,255,255&amp;vip=6#10&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694944" y="2455808"/>
            <a:ext cx="10808208" cy="29169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7_AN.21_1#075344753.blank?vcp=1&amp;pid=9611df485&amp;color=0,0,0&amp;vpa=6&amp;vtp=1"/>
          <p:cNvSpPr/>
          <p:nvPr/>
        </p:nvSpPr>
        <p:spPr>
          <a:xfrm>
            <a:off x="2752344" y="2602112"/>
            <a:ext cx="667512" cy="265176"/>
          </a:xfrm>
          <a:prstGeom prst="rect">
            <a:avLst/>
          </a:prstGeom>
          <a:noFill/>
          <a:ln/>
        </p:spPr>
        <p:txBody>
          <a:bodyPr wrap="none" lIns="0" tIns="0" rIns="0" bIns="0" rtlCol="0" anchor="b"/>
          <a:lstStyle/>
          <a:p>
            <a:pPr algn="ctr" latinLnBrk="1">
              <a:lnSpc>
                <a:spcPts val="2200"/>
              </a:lnSpc>
            </a:pPr>
            <a:r>
              <a:rPr lang="en-US" altLang="zh-CN" b="0" i="0" dirty="0">
                <a:solidFill>
                  <a:srgbClr val="FF0000"/>
                </a:solidFill>
                <a:latin typeface="微软雅黑" pitchFamily="34" charset="0"/>
                <a:ea typeface="微软雅黑" pitchFamily="34" charset="-122"/>
                <a:cs typeface="微软雅黑" pitchFamily="34" charset="-120"/>
              </a:rPr>
              <a:t>绿叶</a:t>
            </a:r>
            <a:endParaRPr lang="en-US" altLang="zh-CN" dirty="0"/>
          </a:p>
        </p:txBody>
      </p:sp>
      <p:sp>
        <p:nvSpPr>
          <p:cNvPr id="7" name="QB_7_AN.22_1#075344753.blank?vcp=1&amp;pid=9611df485&amp;color=0,0,0&amp;vpa=7&amp;vtp=1"/>
          <p:cNvSpPr/>
          <p:nvPr/>
        </p:nvSpPr>
        <p:spPr>
          <a:xfrm>
            <a:off x="7178040" y="3233048"/>
            <a:ext cx="3300984" cy="246888"/>
          </a:xfrm>
          <a:prstGeom prst="rect">
            <a:avLst/>
          </a:prstGeom>
          <a:noFill/>
          <a:ln/>
        </p:spPr>
        <p:txBody>
          <a:bodyPr wrap="none" lIns="0" tIns="0" rIns="0" bIns="0" rtlCol="0" anchor="b"/>
          <a:lstStyle/>
          <a:p>
            <a:pPr algn="ctr" latinLnBrk="1">
              <a:lnSpc>
                <a:spcPts val="2200"/>
              </a:lnSpc>
            </a:pPr>
            <a:r>
              <a:rPr lang="en-US" altLang="zh-CN" b="0" i="0" dirty="0">
                <a:solidFill>
                  <a:srgbClr val="FF0000"/>
                </a:solidFill>
                <a:latin typeface="微软雅黑" pitchFamily="34" charset="0"/>
                <a:ea typeface="微软雅黑" pitchFamily="34" charset="-122"/>
                <a:cs typeface="微软雅黑" pitchFamily="34" charset="-120"/>
              </a:rPr>
              <a:t>二氧化硅和碳酸钙</a:t>
            </a:r>
            <a:endParaRPr lang="en-US" altLang="zh-CN" dirty="0"/>
          </a:p>
        </p:txBody>
      </p:sp>
      <p:sp>
        <p:nvSpPr>
          <p:cNvPr id="8" name="QB_7_AN.23_1#075344753.blank?vcp=1&amp;pid=9611df485&amp;color=0,0,0&amp;vpa=8&amp;vtp=1"/>
          <p:cNvSpPr/>
          <p:nvPr/>
        </p:nvSpPr>
        <p:spPr>
          <a:xfrm>
            <a:off x="3273552" y="3626240"/>
            <a:ext cx="1664208" cy="265176"/>
          </a:xfrm>
          <a:prstGeom prst="rect">
            <a:avLst/>
          </a:prstGeom>
          <a:noFill/>
          <a:ln/>
        </p:spPr>
        <p:txBody>
          <a:bodyPr wrap="none" lIns="0" tIns="0" rIns="0" bIns="0" rtlCol="0" anchor="b"/>
          <a:lstStyle/>
          <a:p>
            <a:pPr algn="ctr" latinLnBrk="1">
              <a:lnSpc>
                <a:spcPts val="2200"/>
              </a:lnSpc>
            </a:pPr>
            <a:r>
              <a:rPr lang="en-US" altLang="zh-CN" b="0" i="0" dirty="0">
                <a:solidFill>
                  <a:srgbClr val="FF0000"/>
                </a:solidFill>
                <a:latin typeface="微软雅黑" pitchFamily="34" charset="0"/>
                <a:ea typeface="微软雅黑" pitchFamily="34" charset="-122"/>
                <a:cs typeface="微软雅黑" pitchFamily="34" charset="-120"/>
              </a:rPr>
              <a:t>无水乙醇</a:t>
            </a:r>
            <a:endParaRPr lang="en-US" altLang="zh-CN" dirty="0"/>
          </a:p>
        </p:txBody>
      </p:sp>
      <p:sp>
        <p:nvSpPr>
          <p:cNvPr id="9" name="QB_7_AN.24_1#075344753.blank?vcp=1&amp;pid=9611df485&amp;color=0,0,0&amp;vpa=9&amp;vtp=1"/>
          <p:cNvSpPr/>
          <p:nvPr/>
        </p:nvSpPr>
        <p:spPr>
          <a:xfrm>
            <a:off x="3959352" y="4266320"/>
            <a:ext cx="1929384" cy="210312"/>
          </a:xfrm>
          <a:prstGeom prst="rect">
            <a:avLst/>
          </a:prstGeom>
          <a:noFill/>
          <a:ln/>
        </p:spPr>
        <p:txBody>
          <a:bodyPr wrap="none" lIns="0" tIns="0" rIns="0" bIns="0" rtlCol="0" anchor="b"/>
          <a:lstStyle/>
          <a:p>
            <a:pPr algn="ctr" latinLnBrk="1">
              <a:lnSpc>
                <a:spcPts val="2200"/>
              </a:lnSpc>
            </a:pPr>
            <a:r>
              <a:rPr lang="en-US" altLang="zh-CN" b="0" i="0" dirty="0">
                <a:solidFill>
                  <a:srgbClr val="FF0000"/>
                </a:solidFill>
                <a:latin typeface="微软雅黑" pitchFamily="34" charset="0"/>
                <a:ea typeface="微软雅黑" pitchFamily="34" charset="-122"/>
                <a:cs typeface="微软雅黑" pitchFamily="34" charset="-120"/>
              </a:rPr>
              <a:t>单层尼龙布</a:t>
            </a:r>
            <a:endParaRPr lang="en-US" altLang="zh-CN" dirty="0"/>
          </a:p>
        </p:txBody>
      </p:sp>
      <p:sp>
        <p:nvSpPr>
          <p:cNvPr id="10" name="QB_7_AN.25_1#075344753.blank?vcp=1&amp;pid=9611df485&amp;color=0,0,0&amp;vpa=10&amp;vtp=1"/>
          <p:cNvSpPr/>
          <p:nvPr/>
        </p:nvSpPr>
        <p:spPr>
          <a:xfrm>
            <a:off x="5724144" y="4915544"/>
            <a:ext cx="1078992" cy="246888"/>
          </a:xfrm>
          <a:prstGeom prst="rect">
            <a:avLst/>
          </a:prstGeom>
          <a:noFill/>
          <a:ln/>
        </p:spPr>
        <p:txBody>
          <a:bodyPr wrap="none" lIns="0" tIns="0" rIns="0" bIns="0" rtlCol="0" anchor="b"/>
          <a:lstStyle/>
          <a:p>
            <a:pPr algn="ctr" latinLnBrk="1">
              <a:lnSpc>
                <a:spcPts val="2200"/>
              </a:lnSpc>
            </a:pPr>
            <a:r>
              <a:rPr lang="en-US" altLang="zh-CN" b="0" i="0" dirty="0">
                <a:solidFill>
                  <a:srgbClr val="FF0000"/>
                </a:solidFill>
                <a:latin typeface="微软雅黑" pitchFamily="34" charset="0"/>
                <a:ea typeface="微软雅黑" pitchFamily="34" charset="-122"/>
                <a:cs typeface="微软雅黑" pitchFamily="34" charset="-120"/>
              </a:rPr>
              <a:t>棉塞</a:t>
            </a:r>
            <a:endParaRPr lang="en-US" altLang="zh-CN"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left)">
                                      <p:cBhvr>
                                        <p:cTn id="23" dur="500"/>
                                        <p:tgtEl>
                                          <p:spTgt spid="8">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left)">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wipe(left)">
                                      <p:cBhvr>
                                        <p:cTn id="31" dur="500"/>
                                        <p:tgtEl>
                                          <p:spTgt spid="9">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5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animEffect transition="in" filter="wipe(left)">
                                      <p:cBhvr>
                                        <p:cTn id="39" dur="500"/>
                                        <p:tgtEl>
                                          <p:spTgt spid="10">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build="p" animBg="1"/>
      <p:bldP spid="9" grpId="0" build="p" animBg="1"/>
      <p:bldP spid="10"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QB_7_BD.26_1#11e8b9d22?sp=1&amp;vcp=1&amp;pid=9611df485&amp;color=0,0,0&amp;vtp=1&amp;bt=1&amp;bbb=1"/>
          <p:cNvSpPr/>
          <p:nvPr/>
        </p:nvSpPr>
        <p:spPr>
          <a:xfrm>
            <a:off x="356616" y="681618"/>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分离绿叶中的色素</a:t>
            </a:r>
            <a:endParaRPr lang="en-US" altLang="zh-CN" sz="2400" dirty="0"/>
          </a:p>
        </p:txBody>
      </p:sp>
      <p:pic>
        <p:nvPicPr>
          <p:cNvPr id="3" name="QB_7_BD.26_2#11e8b9d22?vcp=1&amp;pid=9611df485&amp;color=0,0,0&amp;tib=255,255,255&amp;vip=11#16&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005840" y="1284360"/>
            <a:ext cx="10177272" cy="473659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7_AN.27_1#11e8b9d22.blank?vcp=1&amp;pid=9611df485&amp;color=0,0,0&amp;vpa=11&amp;vtp=1"/>
          <p:cNvSpPr/>
          <p:nvPr/>
        </p:nvSpPr>
        <p:spPr>
          <a:xfrm>
            <a:off x="8165592" y="1668408"/>
            <a:ext cx="1728216" cy="256032"/>
          </a:xfrm>
          <a:prstGeom prst="rect">
            <a:avLst/>
          </a:prstGeom>
          <a:noFill/>
          <a:ln/>
        </p:spPr>
        <p:txBody>
          <a:bodyPr wrap="none" lIns="0" tIns="0" rIns="0" bIns="0" rtlCol="0" anchor="b"/>
          <a:lstStyle/>
          <a:p>
            <a:pPr algn="ctr" latinLnBrk="1">
              <a:lnSpc>
                <a:spcPts val="2300"/>
              </a:lnSpc>
            </a:pPr>
            <a:r>
              <a:rPr lang="en-US" altLang="zh-CN" sz="1900" b="0" i="0" dirty="0">
                <a:solidFill>
                  <a:srgbClr val="FF0000"/>
                </a:solidFill>
                <a:latin typeface="微软雅黑" pitchFamily="34" charset="0"/>
                <a:ea typeface="微软雅黑" pitchFamily="34" charset="-122"/>
                <a:cs typeface="微软雅黑" pitchFamily="34" charset="-120"/>
              </a:rPr>
              <a:t>剪去两角</a:t>
            </a:r>
            <a:endParaRPr lang="en-US" altLang="zh-CN" sz="1900" dirty="0"/>
          </a:p>
        </p:txBody>
      </p:sp>
      <mc:AlternateContent xmlns:mc="http://schemas.openxmlformats.org/markup-compatibility/2006">
        <mc:Choice xmlns:a14="http://schemas.microsoft.com/office/drawing/2010/main" Requires="a14">
          <p:sp>
            <p:nvSpPr>
              <p:cNvPr id="6" name="QB_7_AN.28_1#11e8b9d22.blank?vcp=1&amp;pid=9611df485&amp;color=0,0,0&amp;vpa=12&amp;vtp=1"/>
              <p:cNvSpPr/>
              <p:nvPr/>
            </p:nvSpPr>
            <p:spPr>
              <a:xfrm>
                <a:off x="6812280" y="2143896"/>
                <a:ext cx="594360" cy="274320"/>
              </a:xfrm>
              <a:prstGeom prst="rect">
                <a:avLst/>
              </a:prstGeom>
              <a:noFill/>
              <a:ln/>
            </p:spPr>
            <p:txBody>
              <a:bodyPr wrap="none" lIns="0" tIns="0" rIns="0" bIns="0" rtlCol="0" anchor="b"/>
              <a:lstStyle/>
              <a:p>
                <a:pPr algn="ctr" latinLnBrk="1">
                  <a:lnSpc>
                    <a:spcPts val="2300"/>
                  </a:lnSpc>
                </a:pPr>
                <a14:m>
                  <m:oMath xmlns:m="http://schemas.openxmlformats.org/officeDocument/2006/math">
                    <m:r>
                      <a:rPr lang="en-US" altLang="zh-CN" sz="1900" b="0" i="0" dirty="0">
                        <a:solidFill>
                          <a:srgbClr val="FF0000"/>
                        </a:solidFill>
                        <a:latin typeface="Cambria Math" panose="02040503050406030204" pitchFamily="18" charset="0"/>
                        <a:ea typeface="微软雅黑" pitchFamily="34" charset="-122"/>
                        <a:cs typeface="微软雅黑" pitchFamily="34" charset="-120"/>
                      </a:rPr>
                      <m:t>1 </m:t>
                    </m:r>
                    <m:r>
                      <m:rPr>
                        <m:sty m:val="p"/>
                      </m:rPr>
                      <a:rPr lang="en-US" altLang="zh-CN" sz="1900" b="0" i="0" dirty="0">
                        <a:solidFill>
                          <a:srgbClr val="FF0000"/>
                        </a:solidFill>
                        <a:latin typeface="Cambria Math" panose="02040503050406030204" pitchFamily="18" charset="0"/>
                        <a:ea typeface="微软雅黑" pitchFamily="34" charset="-122"/>
                        <a:cs typeface="微软雅黑" pitchFamily="34" charset="-120"/>
                      </a:rPr>
                      <m:t>cm</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endParaRPr lang="en-US" altLang="zh-CN" sz="100" dirty="0"/>
              </a:p>
            </p:txBody>
          </p:sp>
        </mc:Choice>
        <mc:Fallback>
          <p:sp>
            <p:nvSpPr>
              <p:cNvPr id="6" name="QB_7_AN.28_1#11e8b9d22.blank?vcp=1&amp;pid=9611df485&amp;color=0,0,0&amp;vpa=12&amp;vtp=1"/>
              <p:cNvSpPr>
                <a:spLocks noRot="1" noChangeAspect="1" noMove="1" noResize="1" noEditPoints="1" noAdjustHandles="1" noChangeArrowheads="1" noChangeShapeType="1" noTextEdit="1"/>
              </p:cNvSpPr>
              <p:nvPr/>
            </p:nvSpPr>
            <p:spPr>
              <a:xfrm>
                <a:off x="6812280" y="2143896"/>
                <a:ext cx="594360" cy="274320"/>
              </a:xfrm>
              <a:prstGeom prst="rect">
                <a:avLst/>
              </a:prstGeom>
              <a:blipFill>
                <a:blip r:embed="rId4"/>
                <a:stretch>
                  <a:fillRect l="-6186" r="-3093" b="-11111"/>
                </a:stretch>
              </a:blipFill>
              <a:ln/>
            </p:spPr>
            <p:txBody>
              <a:bodyPr/>
              <a:lstStyle/>
              <a:p>
                <a:r>
                  <a:rPr lang="zh-CN" altLang="en-US">
                    <a:noFill/>
                  </a:rPr>
                  <a:t> </a:t>
                </a:r>
              </a:p>
            </p:txBody>
          </p:sp>
        </mc:Fallback>
      </mc:AlternateContent>
      <p:sp>
        <p:nvSpPr>
          <p:cNvPr id="7" name="QB_7_AN.29_1#11e8b9d22.blank?vcp=1&amp;pid=9611df485&amp;color=0,0,0&amp;vpa=13&amp;vtp=1"/>
          <p:cNvSpPr/>
          <p:nvPr/>
        </p:nvSpPr>
        <p:spPr>
          <a:xfrm>
            <a:off x="4270248" y="2601096"/>
            <a:ext cx="1335024" cy="256032"/>
          </a:xfrm>
          <a:prstGeom prst="rect">
            <a:avLst/>
          </a:prstGeom>
          <a:noFill/>
          <a:ln/>
        </p:spPr>
        <p:txBody>
          <a:bodyPr wrap="none" lIns="0" tIns="0" rIns="0" bIns="0" rtlCol="0" anchor="b"/>
          <a:lstStyle/>
          <a:p>
            <a:pPr algn="ctr" latinLnBrk="1">
              <a:lnSpc>
                <a:spcPts val="2300"/>
              </a:lnSpc>
            </a:pPr>
            <a:r>
              <a:rPr lang="en-US" altLang="zh-CN" sz="1900" b="0" i="0" dirty="0">
                <a:solidFill>
                  <a:srgbClr val="FF0000"/>
                </a:solidFill>
                <a:latin typeface="微软雅黑" pitchFamily="34" charset="0"/>
                <a:ea typeface="微软雅黑" pitchFamily="34" charset="-122"/>
                <a:cs typeface="微软雅黑" pitchFamily="34" charset="-120"/>
              </a:rPr>
              <a:t>毛细吸管</a:t>
            </a:r>
            <a:endParaRPr lang="en-US" altLang="zh-CN" sz="1900" dirty="0"/>
          </a:p>
        </p:txBody>
      </p:sp>
      <p:sp>
        <p:nvSpPr>
          <p:cNvPr id="8" name="QB_7_AN.30_1#11e8b9d22.blank?vcp=1&amp;pid=9611df485&amp;color=0,0,0&amp;vpa=14&amp;vtp=1"/>
          <p:cNvSpPr/>
          <p:nvPr/>
        </p:nvSpPr>
        <p:spPr>
          <a:xfrm>
            <a:off x="3886200" y="3862968"/>
            <a:ext cx="1984248" cy="274320"/>
          </a:xfrm>
          <a:prstGeom prst="rect">
            <a:avLst/>
          </a:prstGeom>
          <a:noFill/>
          <a:ln/>
        </p:spPr>
        <p:txBody>
          <a:bodyPr wrap="none" lIns="0" tIns="0" rIns="0" bIns="0" rtlCol="0" anchor="b"/>
          <a:lstStyle/>
          <a:p>
            <a:pPr algn="ctr" latinLnBrk="1">
              <a:lnSpc>
                <a:spcPts val="2300"/>
              </a:lnSpc>
            </a:pPr>
            <a:r>
              <a:rPr lang="en-US" altLang="zh-CN" sz="1900" b="0" i="0" dirty="0">
                <a:solidFill>
                  <a:srgbClr val="FF0000"/>
                </a:solidFill>
                <a:latin typeface="微软雅黑" pitchFamily="34" charset="0"/>
                <a:ea typeface="微软雅黑" pitchFamily="34" charset="-122"/>
                <a:cs typeface="微软雅黑" pitchFamily="34" charset="-120"/>
              </a:rPr>
              <a:t>待滤液干后</a:t>
            </a:r>
            <a:endParaRPr lang="en-US" altLang="zh-CN" sz="1900" dirty="0"/>
          </a:p>
        </p:txBody>
      </p:sp>
      <mc:AlternateContent xmlns:mc="http://schemas.openxmlformats.org/markup-compatibility/2006">
        <mc:Choice xmlns:a14="http://schemas.microsoft.com/office/drawing/2010/main" Requires="a14">
          <p:sp>
            <p:nvSpPr>
              <p:cNvPr id="9" name="QB_7_AN.31_1#11e8b9d22.blank?vcp=1&amp;pid=9611df485&amp;color=0,0,0&amp;vpa=15&amp;vtp=1"/>
              <p:cNvSpPr/>
              <p:nvPr/>
            </p:nvSpPr>
            <p:spPr>
              <a:xfrm>
                <a:off x="8065008" y="3862968"/>
                <a:ext cx="969264" cy="274320"/>
              </a:xfrm>
              <a:prstGeom prst="rect">
                <a:avLst/>
              </a:prstGeom>
              <a:noFill/>
              <a:ln/>
            </p:spPr>
            <p:txBody>
              <a:bodyPr wrap="none" lIns="0" tIns="0" rIns="0" bIns="0" rtlCol="0" anchor="b"/>
              <a:lstStyle/>
              <a:p>
                <a:pPr algn="ctr" latinLnBrk="1">
                  <a:lnSpc>
                    <a:spcPts val="2300"/>
                  </a:lnSpc>
                </a:pPr>
                <a14:m>
                  <m:oMath xmlns:m="http://schemas.openxmlformats.org/officeDocument/2006/math">
                    <m:r>
                      <a:rPr lang="en-US" altLang="zh-CN" sz="1900" b="0" i="0" dirty="0">
                        <a:solidFill>
                          <a:srgbClr val="FF0000"/>
                        </a:solidFill>
                        <a:latin typeface="Cambria Math" panose="02040503050406030204" pitchFamily="18" charset="0"/>
                        <a:ea typeface="微软雅黑" pitchFamily="34" charset="-122"/>
                        <a:cs typeface="微软雅黑" pitchFamily="34" charset="-120"/>
                      </a:rPr>
                      <m:t>1∼2</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endParaRPr lang="en-US" altLang="zh-CN" sz="100" dirty="0"/>
              </a:p>
            </p:txBody>
          </p:sp>
        </mc:Choice>
        <mc:Fallback>
          <p:sp>
            <p:nvSpPr>
              <p:cNvPr id="9" name="QB_7_AN.31_1#11e8b9d22.blank?vcp=1&amp;pid=9611df485&amp;color=0,0,0&amp;vpa=15&amp;vtp=1"/>
              <p:cNvSpPr>
                <a:spLocks noRot="1" noChangeAspect="1" noMove="1" noResize="1" noEditPoints="1" noAdjustHandles="1" noChangeArrowheads="1" noChangeShapeType="1" noTextEdit="1"/>
              </p:cNvSpPr>
              <p:nvPr/>
            </p:nvSpPr>
            <p:spPr>
              <a:xfrm>
                <a:off x="8065008" y="3862968"/>
                <a:ext cx="969264" cy="274320"/>
              </a:xfrm>
              <a:prstGeom prst="rect">
                <a:avLst/>
              </a:prstGeom>
              <a:blipFill>
                <a:blip r:embed="rId5"/>
                <a:stretch>
                  <a:fillRect b="-11111"/>
                </a:stretch>
              </a:blipFill>
              <a:ln/>
            </p:spPr>
            <p:txBody>
              <a:bodyPr/>
              <a:lstStyle/>
              <a:p>
                <a:r>
                  <a:rPr lang="zh-CN" altLang="en-US">
                    <a:noFill/>
                  </a:rPr>
                  <a:t> </a:t>
                </a:r>
              </a:p>
            </p:txBody>
          </p:sp>
        </mc:Fallback>
      </mc:AlternateContent>
      <p:sp>
        <p:nvSpPr>
          <p:cNvPr id="10" name="QB_7_AN.32_1#11e8b9d22.blank?vcp=1&amp;pid=9611df485&amp;color=0,0,0&amp;vpa=16&amp;vtp=1"/>
          <p:cNvSpPr/>
          <p:nvPr/>
        </p:nvSpPr>
        <p:spPr>
          <a:xfrm>
            <a:off x="8741664" y="4740792"/>
            <a:ext cx="1591056" cy="237744"/>
          </a:xfrm>
          <a:prstGeom prst="rect">
            <a:avLst/>
          </a:prstGeom>
          <a:noFill/>
          <a:ln/>
        </p:spPr>
        <p:txBody>
          <a:bodyPr wrap="none" lIns="0" tIns="0" rIns="0" bIns="0" rtlCol="0" anchor="b"/>
          <a:lstStyle/>
          <a:p>
            <a:pPr algn="ctr" latinLnBrk="1">
              <a:lnSpc>
                <a:spcPts val="2300"/>
              </a:lnSpc>
            </a:pPr>
            <a:r>
              <a:rPr lang="en-US" altLang="zh-CN" sz="1900" b="0" i="0" dirty="0">
                <a:solidFill>
                  <a:srgbClr val="FF0000"/>
                </a:solidFill>
                <a:latin typeface="微软雅黑" pitchFamily="34" charset="0"/>
                <a:ea typeface="微软雅黑" pitchFamily="34" charset="-122"/>
                <a:cs typeface="微软雅黑" pitchFamily="34" charset="-120"/>
              </a:rPr>
              <a:t>滤液细线</a:t>
            </a:r>
            <a:endParaRPr lang="en-US" altLang="zh-CN" sz="19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left)">
                                      <p:cBhvr>
                                        <p:cTn id="39" dur="500"/>
                                        <p:tgtEl>
                                          <p:spTgt spid="9">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wipe(left)">
                                      <p:cBhvr>
                                        <p:cTn id="47" dur="500"/>
                                        <p:tgtEl>
                                          <p:spTgt spid="10">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wipe(left)">
                                      <p:cBhvr>
                                        <p:cTn id="5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build="p" animBg="1"/>
      <p:bldP spid="9" grpId="0" build="p" animBg="1"/>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QB_7_BD.33_1#4b4932c76?sp=1&amp;vcp=1&amp;pid=9611df485&amp;color=0,0,0&amp;vtp=1&amp;bt=1&amp;bbb=1"/>
          <p:cNvSpPr/>
          <p:nvPr/>
        </p:nvSpPr>
        <p:spPr>
          <a:xfrm>
            <a:off x="356616" y="1010802"/>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实验结果及分析</a:t>
            </a:r>
            <a:endParaRPr lang="en-US" altLang="zh-CN" sz="2400" dirty="0"/>
          </a:p>
        </p:txBody>
      </p:sp>
      <p:pic>
        <p:nvPicPr>
          <p:cNvPr id="3" name="QB_7_BD.33_2#4b4932c76?vcp=1&amp;pid=9611df485&amp;color=0,0,0&amp;tib=255,255,255&amp;vip=17#28&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530352" y="1613544"/>
            <a:ext cx="11128248" cy="40782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7_AN.34_1#4b4932c76.blank?vcp=1&amp;pid=9611df485&amp;color=0,0,0&amp;vpa=17&amp;vtp=1"/>
          <p:cNvSpPr/>
          <p:nvPr/>
        </p:nvSpPr>
        <p:spPr>
          <a:xfrm>
            <a:off x="2267712" y="2473080"/>
            <a:ext cx="1380744" cy="301752"/>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胡萝卜素</a:t>
            </a:r>
            <a:endParaRPr lang="en-US" altLang="zh-CN" sz="2300" dirty="0"/>
          </a:p>
        </p:txBody>
      </p:sp>
      <p:sp>
        <p:nvSpPr>
          <p:cNvPr id="6" name="QB_7_AN.35_1#4b4932c76.blank?vcp=1&amp;pid=9611df485&amp;color=0,0,0&amp;vpa=18&amp;vtp=1"/>
          <p:cNvSpPr/>
          <p:nvPr/>
        </p:nvSpPr>
        <p:spPr>
          <a:xfrm>
            <a:off x="6510528" y="2473080"/>
            <a:ext cx="1133856"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最少</a:t>
            </a:r>
            <a:endParaRPr lang="en-US" altLang="zh-CN" sz="2300" dirty="0"/>
          </a:p>
        </p:txBody>
      </p:sp>
      <p:sp>
        <p:nvSpPr>
          <p:cNvPr id="7" name="QB_7_AN.36_1#4b4932c76.blank?vcp=1&amp;pid=9611df485&amp;color=0,0,0&amp;vpa=19&amp;vtp=1"/>
          <p:cNvSpPr/>
          <p:nvPr/>
        </p:nvSpPr>
        <p:spPr>
          <a:xfrm>
            <a:off x="8293608" y="2418216"/>
            <a:ext cx="1133856" cy="402336"/>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最高</a:t>
            </a:r>
            <a:endParaRPr lang="en-US" altLang="zh-CN" sz="2300" dirty="0"/>
          </a:p>
        </p:txBody>
      </p:sp>
      <p:sp>
        <p:nvSpPr>
          <p:cNvPr id="8" name="QB_7_AN.37_1#4b4932c76.blank?vcp=1&amp;pid=9611df485&amp;color=0,0,0&amp;vpa=20&amp;vtp=1"/>
          <p:cNvSpPr/>
          <p:nvPr/>
        </p:nvSpPr>
        <p:spPr>
          <a:xfrm>
            <a:off x="10104120" y="2473080"/>
            <a:ext cx="1078992" cy="347472"/>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最快</a:t>
            </a:r>
            <a:endParaRPr lang="en-US" altLang="zh-CN" sz="2300" dirty="0"/>
          </a:p>
        </p:txBody>
      </p:sp>
      <p:sp>
        <p:nvSpPr>
          <p:cNvPr id="9" name="QB_7_AN.38_1#4b4932c76.blank?vcp=1&amp;pid=9611df485&amp;color=0,0,0&amp;vpa=21&amp;vtp=1"/>
          <p:cNvSpPr/>
          <p:nvPr/>
        </p:nvSpPr>
        <p:spPr>
          <a:xfrm>
            <a:off x="4379976" y="3076584"/>
            <a:ext cx="1152144" cy="301752"/>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黄色</a:t>
            </a:r>
            <a:endParaRPr lang="en-US" altLang="zh-CN" sz="2300" dirty="0"/>
          </a:p>
        </p:txBody>
      </p:sp>
      <mc:AlternateContent xmlns:mc="http://schemas.openxmlformats.org/markup-compatibility/2006">
        <mc:Choice xmlns:a14="http://schemas.microsoft.com/office/drawing/2010/main" Requires="a14">
          <p:sp>
            <p:nvSpPr>
              <p:cNvPr id="10" name="QB_7_AN.39_1#4b4932c76.blank?vcp=1&amp;pid=9611df485&amp;color=0,0,0&amp;vpa=22&amp;vtp=1"/>
              <p:cNvSpPr/>
              <p:nvPr/>
            </p:nvSpPr>
            <p:spPr>
              <a:xfrm>
                <a:off x="2167128" y="3707520"/>
                <a:ext cx="1380744"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叶绿素</a:t>
                </a:r>
                <a14:m>
                  <m:oMath xmlns:m="http://schemas.openxmlformats.org/officeDocument/2006/math">
                    <m:r>
                      <m:rPr>
                        <m:sty m:val="p"/>
                      </m:rPr>
                      <a:rPr lang="en-US" altLang="zh-CN" sz="2300" b="0" i="0" dirty="0">
                        <a:solidFill>
                          <a:srgbClr val="FF0000"/>
                        </a:solidFill>
                        <a:latin typeface="Cambria Math" panose="02040503050406030204" pitchFamily="18" charset="0"/>
                        <a:ea typeface="微软雅黑" pitchFamily="34" charset="-122"/>
                        <a:cs typeface="微软雅黑" pitchFamily="34" charset="-120"/>
                      </a:rPr>
                      <m:t>a</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endParaRPr lang="en-US" altLang="zh-CN" sz="2400" dirty="0"/>
              </a:p>
            </p:txBody>
          </p:sp>
        </mc:Choice>
        <mc:Fallback>
          <p:sp>
            <p:nvSpPr>
              <p:cNvPr id="10" name="QB_7_AN.39_1#4b4932c76.blank?vcp=1&amp;pid=9611df485&amp;color=0,0,0&amp;vpa=22&amp;vtp=1"/>
              <p:cNvSpPr>
                <a:spLocks noRot="1" noChangeAspect="1" noMove="1" noResize="1" noEditPoints="1" noAdjustHandles="1" noChangeArrowheads="1" noChangeShapeType="1" noTextEdit="1"/>
              </p:cNvSpPr>
              <p:nvPr/>
            </p:nvSpPr>
            <p:spPr>
              <a:xfrm>
                <a:off x="2167128" y="3707520"/>
                <a:ext cx="1380744" cy="329184"/>
              </a:xfrm>
              <a:prstGeom prst="rect">
                <a:avLst/>
              </a:prstGeom>
              <a:blipFill>
                <a:blip r:embed="rId4"/>
                <a:stretch>
                  <a:fillRect l="-442" t="-33333" b="-57407"/>
                </a:stretch>
              </a:blipFill>
              <a:ln/>
            </p:spPr>
            <p:txBody>
              <a:bodyPr/>
              <a:lstStyle/>
              <a:p>
                <a:r>
                  <a:rPr lang="zh-CN" altLang="en-US">
                    <a:noFill/>
                  </a:rPr>
                  <a:t> </a:t>
                </a:r>
              </a:p>
            </p:txBody>
          </p:sp>
        </mc:Fallback>
      </mc:AlternateContent>
      <p:sp>
        <p:nvSpPr>
          <p:cNvPr id="11" name="QB_7_AN.40_1#4b4932c76.blank?vcp=1&amp;pid=9611df485&amp;color=0,0,0&amp;vpa=23&amp;vtp=1"/>
          <p:cNvSpPr/>
          <p:nvPr/>
        </p:nvSpPr>
        <p:spPr>
          <a:xfrm>
            <a:off x="4398264" y="3707520"/>
            <a:ext cx="1106424"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蓝绿色</a:t>
            </a:r>
            <a:endParaRPr lang="en-US" altLang="zh-CN" sz="2300" dirty="0"/>
          </a:p>
        </p:txBody>
      </p:sp>
      <p:sp>
        <p:nvSpPr>
          <p:cNvPr id="12" name="QB_7_AN.41_1#4b4932c76.blank?vcp=1&amp;pid=9611df485&amp;color=0,0,0&amp;vpa=24&amp;vtp=1"/>
          <p:cNvSpPr/>
          <p:nvPr/>
        </p:nvSpPr>
        <p:spPr>
          <a:xfrm>
            <a:off x="6510528" y="3680088"/>
            <a:ext cx="1106424" cy="37490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最多</a:t>
            </a:r>
            <a:endParaRPr lang="en-US" altLang="zh-CN" sz="2300" dirty="0"/>
          </a:p>
        </p:txBody>
      </p:sp>
      <mc:AlternateContent xmlns:mc="http://schemas.openxmlformats.org/markup-compatibility/2006">
        <mc:Choice xmlns:a14="http://schemas.microsoft.com/office/drawing/2010/main" Requires="a14">
          <p:sp>
            <p:nvSpPr>
              <p:cNvPr id="13" name="QB_7_AN.42_1#4b4932c76.blank?vcp=1&amp;pid=9611df485&amp;color=0,0,0&amp;vpa=25&amp;vtp=1"/>
              <p:cNvSpPr/>
              <p:nvPr/>
            </p:nvSpPr>
            <p:spPr>
              <a:xfrm>
                <a:off x="2212848" y="4311024"/>
                <a:ext cx="1353312"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叶绿素</a:t>
                </a:r>
                <a14:m>
                  <m:oMath xmlns:m="http://schemas.openxmlformats.org/officeDocument/2006/math">
                    <m:r>
                      <m:rPr>
                        <m:sty m:val="p"/>
                      </m:rPr>
                      <a:rPr lang="en-US" altLang="zh-CN" sz="2300" b="0" i="0" dirty="0">
                        <a:solidFill>
                          <a:srgbClr val="FF0000"/>
                        </a:solidFill>
                        <a:latin typeface="Cambria Math" panose="02040503050406030204" pitchFamily="18" charset="0"/>
                        <a:ea typeface="微软雅黑" pitchFamily="34" charset="-122"/>
                        <a:cs typeface="微软雅黑" pitchFamily="34" charset="-120"/>
                      </a:rPr>
                      <m:t>b</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endParaRPr lang="en-US" altLang="zh-CN" sz="2400" dirty="0"/>
              </a:p>
            </p:txBody>
          </p:sp>
        </mc:Choice>
        <mc:Fallback>
          <p:sp>
            <p:nvSpPr>
              <p:cNvPr id="13" name="QB_7_AN.42_1#4b4932c76.blank?vcp=1&amp;pid=9611df485&amp;color=0,0,0&amp;vpa=25&amp;vtp=1"/>
              <p:cNvSpPr>
                <a:spLocks noRot="1" noChangeAspect="1" noMove="1" noResize="1" noEditPoints="1" noAdjustHandles="1" noChangeArrowheads="1" noChangeShapeType="1" noTextEdit="1"/>
              </p:cNvSpPr>
              <p:nvPr/>
            </p:nvSpPr>
            <p:spPr>
              <a:xfrm>
                <a:off x="2212848" y="4311024"/>
                <a:ext cx="1353312" cy="329184"/>
              </a:xfrm>
              <a:prstGeom prst="rect">
                <a:avLst/>
              </a:prstGeom>
              <a:blipFill>
                <a:blip r:embed="rId5"/>
                <a:stretch>
                  <a:fillRect l="-1351" t="-33333" b="-57407"/>
                </a:stretch>
              </a:blipFill>
              <a:ln/>
            </p:spPr>
            <p:txBody>
              <a:bodyPr/>
              <a:lstStyle/>
              <a:p>
                <a:r>
                  <a:rPr lang="zh-CN" altLang="en-US">
                    <a:noFill/>
                  </a:rPr>
                  <a:t> </a:t>
                </a:r>
              </a:p>
            </p:txBody>
          </p:sp>
        </mc:Fallback>
      </mc:AlternateContent>
      <p:sp>
        <p:nvSpPr>
          <p:cNvPr id="14" name="QB_7_AN.43_1#4b4932c76.blank?vcp=1&amp;pid=9611df485&amp;color=0,0,0&amp;vpa=26&amp;vtp=1"/>
          <p:cNvSpPr/>
          <p:nvPr/>
        </p:nvSpPr>
        <p:spPr>
          <a:xfrm>
            <a:off x="4425696" y="4283592"/>
            <a:ext cx="1133856" cy="347472"/>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黄绿色</a:t>
            </a:r>
            <a:endParaRPr lang="en-US" altLang="zh-CN" sz="2300" dirty="0"/>
          </a:p>
        </p:txBody>
      </p:sp>
      <p:sp>
        <p:nvSpPr>
          <p:cNvPr id="15" name="QB_7_AN.44_1#4b4932c76.blank?vcp=1&amp;pid=9611df485&amp;color=0,0,0&amp;vpa=27&amp;vtp=1"/>
          <p:cNvSpPr/>
          <p:nvPr/>
        </p:nvSpPr>
        <p:spPr>
          <a:xfrm>
            <a:off x="8394192" y="4311024"/>
            <a:ext cx="950976"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最低</a:t>
            </a:r>
            <a:endParaRPr lang="en-US" altLang="zh-CN" sz="2300" dirty="0"/>
          </a:p>
        </p:txBody>
      </p:sp>
      <p:sp>
        <p:nvSpPr>
          <p:cNvPr id="16" name="QB_7_AN.45_1#4b4932c76.blank?vcp=1&amp;pid=9611df485&amp;color=0,0,0&amp;vpa=28&amp;vtp=1"/>
          <p:cNvSpPr/>
          <p:nvPr/>
        </p:nvSpPr>
        <p:spPr>
          <a:xfrm>
            <a:off x="10049256" y="4283592"/>
            <a:ext cx="1179576" cy="37490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最慢</a:t>
            </a:r>
            <a:endParaRPr lang="en-US" altLang="zh-CN" sz="23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wipe(left)">
                                      <p:cBhvr>
                                        <p:cTn id="31" dur="500"/>
                                        <p:tgtEl>
                                          <p:spTgt spid="8">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left)">
                                      <p:cBhvr>
                                        <p:cTn id="39" dur="500"/>
                                        <p:tgtEl>
                                          <p:spTgt spid="9">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wipe(left)">
                                      <p:cBhvr>
                                        <p:cTn id="47" dur="500"/>
                                        <p:tgtEl>
                                          <p:spTgt spid="10">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wipe(left)">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bg/>
                                          </p:spTgt>
                                        </p:tgtEl>
                                        <p:attrNameLst>
                                          <p:attrName>style.visibility</p:attrName>
                                        </p:attrNameLst>
                                      </p:cBhvr>
                                      <p:to>
                                        <p:strVal val="visible"/>
                                      </p:to>
                                    </p:set>
                                    <p:animEffect transition="in" filter="wipe(left)">
                                      <p:cBhvr>
                                        <p:cTn id="55" dur="500"/>
                                        <p:tgtEl>
                                          <p:spTgt spid="11">
                                            <p:bg/>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left)">
                                      <p:cBhvr>
                                        <p:cTn id="58" dur="500"/>
                                        <p:tgtEl>
                                          <p:spTgt spid="11">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bg/>
                                          </p:spTgt>
                                        </p:tgtEl>
                                        <p:attrNameLst>
                                          <p:attrName>style.visibility</p:attrName>
                                        </p:attrNameLst>
                                      </p:cBhvr>
                                      <p:to>
                                        <p:strVal val="visible"/>
                                      </p:to>
                                    </p:set>
                                    <p:animEffect transition="in" filter="wipe(left)">
                                      <p:cBhvr>
                                        <p:cTn id="63" dur="500"/>
                                        <p:tgtEl>
                                          <p:spTgt spid="12">
                                            <p:bg/>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
                                            <p:txEl>
                                              <p:pRg st="0" end="0"/>
                                            </p:txEl>
                                          </p:spTgt>
                                        </p:tgtEl>
                                        <p:attrNameLst>
                                          <p:attrName>style.visibility</p:attrName>
                                        </p:attrNameLst>
                                      </p:cBhvr>
                                      <p:to>
                                        <p:strVal val="visible"/>
                                      </p:to>
                                    </p:set>
                                    <p:animEffect transition="in" filter="wipe(left)">
                                      <p:cBhvr>
                                        <p:cTn id="66" dur="500"/>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
                                            <p:bg/>
                                          </p:spTgt>
                                        </p:tgtEl>
                                        <p:attrNameLst>
                                          <p:attrName>style.visibility</p:attrName>
                                        </p:attrNameLst>
                                      </p:cBhvr>
                                      <p:to>
                                        <p:strVal val="visible"/>
                                      </p:to>
                                    </p:set>
                                    <p:animEffect transition="in" filter="wipe(left)">
                                      <p:cBhvr>
                                        <p:cTn id="71" dur="500"/>
                                        <p:tgtEl>
                                          <p:spTgt spid="13">
                                            <p:bg/>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3">
                                            <p:txEl>
                                              <p:pRg st="0" end="0"/>
                                            </p:txEl>
                                          </p:spTgt>
                                        </p:tgtEl>
                                        <p:attrNameLst>
                                          <p:attrName>style.visibility</p:attrName>
                                        </p:attrNameLst>
                                      </p:cBhvr>
                                      <p:to>
                                        <p:strVal val="visible"/>
                                      </p:to>
                                    </p:set>
                                    <p:animEffect transition="in" filter="wipe(left)">
                                      <p:cBhvr>
                                        <p:cTn id="74" dur="500"/>
                                        <p:tgtEl>
                                          <p:spTgt spid="1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
                                            <p:bg/>
                                          </p:spTgt>
                                        </p:tgtEl>
                                        <p:attrNameLst>
                                          <p:attrName>style.visibility</p:attrName>
                                        </p:attrNameLst>
                                      </p:cBhvr>
                                      <p:to>
                                        <p:strVal val="visible"/>
                                      </p:to>
                                    </p:set>
                                    <p:animEffect transition="in" filter="wipe(left)">
                                      <p:cBhvr>
                                        <p:cTn id="79" dur="500"/>
                                        <p:tgtEl>
                                          <p:spTgt spid="14">
                                            <p:bg/>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4">
                                            <p:txEl>
                                              <p:pRg st="0" end="0"/>
                                            </p:txEl>
                                          </p:spTgt>
                                        </p:tgtEl>
                                        <p:attrNameLst>
                                          <p:attrName>style.visibility</p:attrName>
                                        </p:attrNameLst>
                                      </p:cBhvr>
                                      <p:to>
                                        <p:strVal val="visible"/>
                                      </p:to>
                                    </p:set>
                                    <p:animEffect transition="in" filter="wipe(left)">
                                      <p:cBhvr>
                                        <p:cTn id="82" dur="500"/>
                                        <p:tgtEl>
                                          <p:spTgt spid="1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5">
                                            <p:bg/>
                                          </p:spTgt>
                                        </p:tgtEl>
                                        <p:attrNameLst>
                                          <p:attrName>style.visibility</p:attrName>
                                        </p:attrNameLst>
                                      </p:cBhvr>
                                      <p:to>
                                        <p:strVal val="visible"/>
                                      </p:to>
                                    </p:set>
                                    <p:animEffect transition="in" filter="wipe(left)">
                                      <p:cBhvr>
                                        <p:cTn id="87" dur="500"/>
                                        <p:tgtEl>
                                          <p:spTgt spid="15">
                                            <p:bg/>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5">
                                            <p:txEl>
                                              <p:pRg st="0" end="0"/>
                                            </p:txEl>
                                          </p:spTgt>
                                        </p:tgtEl>
                                        <p:attrNameLst>
                                          <p:attrName>style.visibility</p:attrName>
                                        </p:attrNameLst>
                                      </p:cBhvr>
                                      <p:to>
                                        <p:strVal val="visible"/>
                                      </p:to>
                                    </p:set>
                                    <p:animEffect transition="in" filter="wipe(left)">
                                      <p:cBhvr>
                                        <p:cTn id="90" dur="500"/>
                                        <p:tgtEl>
                                          <p:spTgt spid="15">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6">
                                            <p:bg/>
                                          </p:spTgt>
                                        </p:tgtEl>
                                        <p:attrNameLst>
                                          <p:attrName>style.visibility</p:attrName>
                                        </p:attrNameLst>
                                      </p:cBhvr>
                                      <p:to>
                                        <p:strVal val="visible"/>
                                      </p:to>
                                    </p:set>
                                    <p:animEffect transition="in" filter="wipe(left)">
                                      <p:cBhvr>
                                        <p:cTn id="95" dur="500"/>
                                        <p:tgtEl>
                                          <p:spTgt spid="16">
                                            <p:bg/>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wipe(left)">
                                      <p:cBhvr>
                                        <p:cTn id="9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build="p" animBg="1"/>
      <p:bldP spid="9" grpId="0" build="p" animBg="1"/>
      <p:bldP spid="10" grpId="0" build="p" animBg="1"/>
      <p:bldP spid="11" grpId="0" build="p" animBg="1"/>
      <p:bldP spid="12" grpId="0" build="p" animBg="1"/>
      <p:bldP spid="13" grpId="0" build="p" animBg="1"/>
      <p:bldP spid="14" grpId="0" build="p" animBg="1"/>
      <p:bldP spid="15" grpId="0" build="p" animBg="1"/>
      <p:bldP spid="1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QB_6_BD.46_1#a3c3c717a?sp=1&amp;vcp=1&amp;pid=f6801e83f&amp;color=0,0,0&amp;vtp=1&amp;bt=1&amp;bbb=1"/>
          <p:cNvSpPr/>
          <p:nvPr/>
        </p:nvSpPr>
        <p:spPr>
          <a:xfrm>
            <a:off x="356616" y="946794"/>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色素的吸收光谱</a:t>
            </a:r>
            <a:endParaRPr lang="en-US" altLang="zh-CN" sz="2400" dirty="0"/>
          </a:p>
        </p:txBody>
      </p:sp>
      <p:pic>
        <p:nvPicPr>
          <p:cNvPr id="3" name="QB_6_BD.46_2#a3c3c717a?vcp=1&amp;pid=f6801e83f&amp;color=0,0,0&amp;tib=255,255,255&amp;vip=29#30&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41832" y="1549536"/>
            <a:ext cx="10305288" cy="42062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B_6_AN.47_1#a3c3c717a.blank?vcp=1&amp;pid=f6801e83f&amp;color=0,0,0&amp;vpa=29&amp;vtp=1"/>
          <p:cNvSpPr/>
          <p:nvPr/>
        </p:nvSpPr>
        <p:spPr>
          <a:xfrm>
            <a:off x="9381744" y="2994288"/>
            <a:ext cx="987552" cy="329184"/>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蓝紫</a:t>
            </a:r>
            <a:endParaRPr lang="en-US" altLang="zh-CN" sz="2300" dirty="0"/>
          </a:p>
        </p:txBody>
      </p:sp>
      <p:sp>
        <p:nvSpPr>
          <p:cNvPr id="6" name="QB_6_AN.48_1#a3c3c717a.blank?vcp=1&amp;pid=f6801e83f&amp;color=0,0,0&amp;vpa=30&amp;vtp=1"/>
          <p:cNvSpPr/>
          <p:nvPr/>
        </p:nvSpPr>
        <p:spPr>
          <a:xfrm>
            <a:off x="9153144" y="4155576"/>
            <a:ext cx="1956816" cy="310896"/>
          </a:xfrm>
          <a:prstGeom prst="rect">
            <a:avLst/>
          </a:prstGeom>
          <a:noFill/>
          <a:ln/>
        </p:spPr>
        <p:txBody>
          <a:bodyPr wrap="none" lIns="0" tIns="0" rIns="0" bIns="0" rtlCol="0" anchor="b"/>
          <a:lstStyle/>
          <a:p>
            <a:pPr algn="ctr" latinLnBrk="1">
              <a:lnSpc>
                <a:spcPts val="2800"/>
              </a:lnSpc>
            </a:pPr>
            <a:r>
              <a:rPr lang="en-US" altLang="zh-CN" sz="2300" b="0" i="0" dirty="0">
                <a:solidFill>
                  <a:srgbClr val="FF0000"/>
                </a:solidFill>
                <a:latin typeface="微软雅黑" pitchFamily="34" charset="0"/>
                <a:ea typeface="微软雅黑" pitchFamily="34" charset="-122"/>
                <a:cs typeface="微软雅黑" pitchFamily="34" charset="-120"/>
              </a:rPr>
              <a:t>蓝紫光和红光</a:t>
            </a:r>
            <a:endParaRPr lang="en-US" altLang="zh-CN" sz="23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P_6_BD#4cd3a0916?vcp=1&amp;pid=f6801e83f&amp;color=0,0,0&amp;vtp=1&amp;bt=1&amp;bbb=1"/>
          <p:cNvSpPr/>
          <p:nvPr/>
        </p:nvSpPr>
        <p:spPr>
          <a:xfrm>
            <a:off x="356616" y="1057602"/>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关键点拨</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实验中材料试剂及操作目的</a:t>
            </a:r>
            <a:endParaRPr lang="en-US" altLang="zh-CN" sz="2400" dirty="0"/>
          </a:p>
        </p:txBody>
      </p:sp>
      <p:graphicFrame>
        <p:nvGraphicFramePr>
          <p:cNvPr id="17" name="P_6_BD#4cd3a0916?colgroup=3,18,13&amp;vcp=1&amp;pid=f6801e83f&amp;color=0,0,0&amp;vtp=1&amp;bbb=1&amp;hb=1"/>
          <p:cNvGraphicFramePr>
            <a:graphicFrameLocks noGrp="1"/>
          </p:cNvGraphicFramePr>
          <p:nvPr>
            <p:extLst>
              <p:ext uri="{D42A27DB-BD31-4B8C-83A1-F6EECF244321}">
                <p14:modId xmlns:p14="http://schemas.microsoft.com/office/powerpoint/2010/main" val="2194132915"/>
              </p:ext>
            </p:extLst>
          </p:nvPr>
        </p:nvGraphicFramePr>
        <p:xfrm>
          <a:off x="356616" y="1660344"/>
          <a:ext cx="11448288" cy="3984625"/>
        </p:xfrm>
        <a:graphic>
          <a:graphicData uri="http://schemas.openxmlformats.org/drawingml/2006/table">
            <a:tbl>
              <a:tblPr/>
              <a:tblGrid>
                <a:gridCol w="1362456">
                  <a:extLst>
                    <a:ext uri="{9D8B030D-6E8A-4147-A177-3AD203B41FA5}">
                      <a16:colId xmlns:a16="http://schemas.microsoft.com/office/drawing/2014/main" val="20000"/>
                    </a:ext>
                  </a:extLst>
                </a:gridCol>
                <a:gridCol w="1362456">
                  <a:extLst>
                    <a:ext uri="{9D8B030D-6E8A-4147-A177-3AD203B41FA5}">
                      <a16:colId xmlns:a16="http://schemas.microsoft.com/office/drawing/2014/main" val="20001"/>
                    </a:ext>
                  </a:extLst>
                </a:gridCol>
                <a:gridCol w="4361688">
                  <a:extLst>
                    <a:ext uri="{9D8B030D-6E8A-4147-A177-3AD203B41FA5}">
                      <a16:colId xmlns:a16="http://schemas.microsoft.com/office/drawing/2014/main" val="20002"/>
                    </a:ext>
                  </a:extLst>
                </a:gridCol>
                <a:gridCol w="4361688">
                  <a:extLst>
                    <a:ext uri="{9D8B030D-6E8A-4147-A177-3AD203B41FA5}">
                      <a16:colId xmlns:a16="http://schemas.microsoft.com/office/drawing/2014/main" val="20003"/>
                    </a:ext>
                  </a:extLst>
                </a:gridCol>
              </a:tblGrid>
              <a:tr h="492633">
                <a:tc>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过程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操作内容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操作目的</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856">
                <a:tc rowSpan="7">
                  <a:txBody>
                    <a:bodyPr/>
                    <a:lstStyle/>
                    <a:p>
                      <a:pPr marL="0" indent="0" algn="ctr"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提取色</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材料</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叶片要新鲜、深绿</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使滤液中色素含量高</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8856">
                <a:tc vMerge="1">
                  <a:txBody>
                    <a:bodyPr/>
                    <a:lstStyle/>
                    <a:p>
                      <a:endParaRPr lang="zh-CN"/>
                    </a:p>
                  </a:txBody>
                  <a:tcPr/>
                </a:tc>
                <a:tc rowSpan="3">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试剂</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二氧化硅</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利于绿叶的充分研磨</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8856">
                <a:tc vMerge="1">
                  <a:txBody>
                    <a:bodyPr/>
                    <a:lstStyle/>
                    <a:p>
                      <a:endParaRPr lang="zh-CN"/>
                    </a:p>
                  </a:txBody>
                  <a:tcPr/>
                </a:tc>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碳酸钙</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防止研磨过程中色素被破坏</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856">
                <a:tc vMerge="1">
                  <a:txBody>
                    <a:bodyPr/>
                    <a:lstStyle/>
                    <a:p>
                      <a:endParaRPr lang="zh-CN"/>
                    </a:p>
                  </a:txBody>
                  <a:tcPr/>
                </a:tc>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无水乙醇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溶解色素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856">
                <a:tc vMerge="1">
                  <a:txBody>
                    <a:bodyPr/>
                    <a:lstStyle/>
                    <a:p>
                      <a:endParaRPr lang="zh-CN"/>
                    </a:p>
                  </a:txBody>
                  <a:tcPr/>
                </a:tc>
                <a:tc rowSpan="3">
                  <a:txBody>
                    <a:bodyPr/>
                    <a:lstStyle/>
                    <a:p>
                      <a:pPr marL="0" indent="0" algn="ctr"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关键步</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骤</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研磨要迅速、充分</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提取较多色素、防止溶剂挥发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856">
                <a:tc vMerge="1">
                  <a:txBody>
                    <a:bodyPr/>
                    <a:lstStyle/>
                    <a:p>
                      <a:endParaRPr lang="zh-CN"/>
                    </a:p>
                  </a:txBody>
                  <a:tcPr/>
                </a:tc>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盛滤液的试管口加棉塞</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防止溶剂挥发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8856">
                <a:tc vMerge="1">
                  <a:txBody>
                    <a:bodyPr/>
                    <a:lstStyle/>
                    <a:p>
                      <a:endParaRPr lang="zh-CN"/>
                    </a:p>
                  </a:txBody>
                  <a:tcPr/>
                </a:tc>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用单层尼龙布过滤而不用滤纸</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防止色素吸附在滤纸上</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graphicFrame>
        <p:nvGraphicFramePr>
          <p:cNvPr id="18" name="P_6_BD#4cd3a0916?colgroup=3,18,13&amp;vcp=1&amp;pid=f6801e83f&amp;color=0,0,0&amp;mp=1&amp;vtp=1&amp;bt=1&amp;bbb=1&amp;hb=1"/>
          <p:cNvGraphicFramePr>
            <a:graphicFrameLocks noGrp="1"/>
          </p:cNvGraphicFramePr>
          <p:nvPr>
            <p:extLst>
              <p:ext uri="{D42A27DB-BD31-4B8C-83A1-F6EECF244321}">
                <p14:modId xmlns:p14="http://schemas.microsoft.com/office/powerpoint/2010/main" val="3608155507"/>
              </p:ext>
            </p:extLst>
          </p:nvPr>
        </p:nvGraphicFramePr>
        <p:xfrm>
          <a:off x="356616" y="1942919"/>
          <a:ext cx="11448288" cy="3439033"/>
        </p:xfrm>
        <a:graphic>
          <a:graphicData uri="http://schemas.openxmlformats.org/drawingml/2006/table">
            <a:tbl>
              <a:tblPr/>
              <a:tblGrid>
                <a:gridCol w="1362456">
                  <a:extLst>
                    <a:ext uri="{9D8B030D-6E8A-4147-A177-3AD203B41FA5}">
                      <a16:colId xmlns:a16="http://schemas.microsoft.com/office/drawing/2014/main" val="20000"/>
                    </a:ext>
                  </a:extLst>
                </a:gridCol>
                <a:gridCol w="1362456">
                  <a:extLst>
                    <a:ext uri="{9D8B030D-6E8A-4147-A177-3AD203B41FA5}">
                      <a16:colId xmlns:a16="http://schemas.microsoft.com/office/drawing/2014/main" val="20001"/>
                    </a:ext>
                  </a:extLst>
                </a:gridCol>
                <a:gridCol w="4361688">
                  <a:extLst>
                    <a:ext uri="{9D8B030D-6E8A-4147-A177-3AD203B41FA5}">
                      <a16:colId xmlns:a16="http://schemas.microsoft.com/office/drawing/2014/main" val="20002"/>
                    </a:ext>
                  </a:extLst>
                </a:gridCol>
                <a:gridCol w="4361688">
                  <a:extLst>
                    <a:ext uri="{9D8B030D-6E8A-4147-A177-3AD203B41FA5}">
                      <a16:colId xmlns:a16="http://schemas.microsoft.com/office/drawing/2014/main" val="20003"/>
                    </a:ext>
                  </a:extLst>
                </a:gridCol>
              </a:tblGrid>
              <a:tr h="492633">
                <a:tc>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过程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操作内容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latinLnBrk="1" hangingPunct="0">
                        <a:lnSpc>
                          <a:spcPts val="3600"/>
                        </a:lnSpc>
                      </a:pPr>
                      <a:r>
                        <a:rPr lang="en-US" altLang="zh-CN" sz="2400" b="1" i="0">
                          <a:solidFill>
                            <a:srgbClr val="000000"/>
                          </a:solidFill>
                          <a:latin typeface="微软雅黑" pitchFamily="34" charset="0"/>
                          <a:ea typeface="微软雅黑" pitchFamily="34" charset="-122"/>
                          <a:cs typeface="微软雅黑" pitchFamily="34" charset="-120"/>
                        </a:rPr>
                        <a:t>操作目的</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8856">
                <a:tc rowSpan="4">
                  <a:txBody>
                    <a:bodyPr/>
                    <a:lstStyle/>
                    <a:p>
                      <a:pPr marL="0" indent="0" algn="ctr"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分离色</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试剂</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层析液</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分离色素</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4344">
                <a:tc vMerge="1">
                  <a:txBody>
                    <a:bodyPr/>
                    <a:lstStyle/>
                    <a:p>
                      <a:endParaRPr lang="zh-CN"/>
                    </a:p>
                  </a:txBody>
                  <a:tcPr/>
                </a:tc>
                <a:tc rowSpan="3">
                  <a:txBody>
                    <a:bodyPr/>
                    <a:lstStyle/>
                    <a:p>
                      <a:pPr marL="0" indent="0" algn="ctr"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关键步</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骤</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滤纸条的一端剪去两角</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ctr"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防止层析液在滤纸条的边缘处</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扩散过快</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4344">
                <a:tc vMerge="1">
                  <a:txBody>
                    <a:bodyPr/>
                    <a:lstStyle/>
                    <a:p>
                      <a:endParaRPr lang="zh-CN"/>
                    </a:p>
                  </a:txBody>
                  <a:tcPr/>
                </a:tc>
                <a:tc vMerge="1">
                  <a:txBody>
                    <a:bodyPr/>
                    <a:lstStyle/>
                    <a:p>
                      <a:endParaRPr lang="zh-CN"/>
                    </a:p>
                  </a:txBody>
                  <a:tcPr/>
                </a:tc>
                <a:tc>
                  <a:txBody>
                    <a:bodyPr/>
                    <a:lstStyle/>
                    <a:p>
                      <a:pPr marL="0" indent="0" algn="ctr" latinLnBrk="1" hangingPunct="0">
                        <a:lnSpc>
                          <a:spcPts val="3800"/>
                        </a:lnSpc>
                      </a:pPr>
                      <a:r>
                        <a:rPr lang="en-US" altLang="zh-CN" sz="2400" b="0" i="0" dirty="0">
                          <a:solidFill>
                            <a:srgbClr val="000000"/>
                          </a:solidFill>
                          <a:latin typeface="微软雅黑" pitchFamily="34" charset="0"/>
                          <a:ea typeface="微软雅黑" pitchFamily="34" charset="-122"/>
                          <a:cs typeface="微软雅黑" pitchFamily="34" charset="-120"/>
                        </a:rPr>
                        <a:t>滤液细线重复画一到两次</a:t>
                      </a:r>
                      <a:r>
                        <a:rPr lang="en-US" altLang="zh-CN" sz="2400" b="0" i="0">
                          <a:solidFill>
                            <a:srgbClr val="000000"/>
                          </a:solidFill>
                          <a:latin typeface="微软雅黑" pitchFamily="34" charset="0"/>
                          <a:ea typeface="微软雅黑" pitchFamily="34" charset="-122"/>
                          <a:cs typeface="微软雅黑" pitchFamily="34" charset="-120"/>
                        </a:rPr>
                        <a:t>，且</a:t>
                      </a:r>
                    </a:p>
                    <a:p>
                      <a:pPr marL="0" lvl="0" indent="0" algn="ctr" latinLnBrk="1" hangingPunct="0">
                        <a:lnSpc>
                          <a:spcPts val="3700"/>
                        </a:lnSpc>
                      </a:pPr>
                      <a:r>
                        <a:rPr lang="en-US" altLang="zh-CN" sz="2400" b="0" i="0">
                          <a:solidFill>
                            <a:srgbClr val="000000"/>
                          </a:solidFill>
                          <a:latin typeface="微软雅黑" pitchFamily="34" charset="0"/>
                          <a:ea typeface="微软雅黑" pitchFamily="34" charset="-122"/>
                          <a:cs typeface="微软雅黑" pitchFamily="34" charset="-120"/>
                        </a:rPr>
                        <a:t>要求细</a:t>
                      </a:r>
                      <a:r>
                        <a:rPr lang="en-US" altLang="zh-CN" sz="2400" b="0" i="0" dirty="0">
                          <a:solidFill>
                            <a:srgbClr val="000000"/>
                          </a:solidFill>
                          <a:latin typeface="微软雅黑" pitchFamily="34" charset="0"/>
                          <a:ea typeface="微软雅黑" pitchFamily="34" charset="-122"/>
                          <a:cs typeface="微软雅黑" pitchFamily="34" charset="-120"/>
                        </a:rPr>
                        <a:t>、直、齐</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使分离的色素带清晰</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856">
                <a:tc vMerge="1">
                  <a:txBody>
                    <a:bodyPr/>
                    <a:lstStyle/>
                    <a:p>
                      <a:endParaRPr lang="zh-CN"/>
                    </a:p>
                  </a:txBody>
                  <a:tcPr/>
                </a:tc>
                <a:tc vMerge="1">
                  <a:txBody>
                    <a:bodyPr/>
                    <a:lstStyle/>
                    <a:p>
                      <a:endParaRPr lang="zh-CN"/>
                    </a:p>
                  </a:txBody>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滤液细线不能触及层析液</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latinLnBrk="1" hangingPunct="0">
                        <a:lnSpc>
                          <a:spcPts val="3700"/>
                        </a:lnSpc>
                      </a:pPr>
                      <a:r>
                        <a:rPr lang="en-US" altLang="zh-CN" sz="2400" b="0" i="0" dirty="0">
                          <a:solidFill>
                            <a:srgbClr val="000000"/>
                          </a:solidFill>
                          <a:latin typeface="微软雅黑" pitchFamily="34" charset="0"/>
                          <a:ea typeface="微软雅黑" pitchFamily="34" charset="-122"/>
                          <a:cs typeface="微软雅黑" pitchFamily="34" charset="-120"/>
                        </a:rPr>
                        <a:t>防止色素溶解到层析液中</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P_6_BD#4cd3a0916?colgroup=3,18,13&amp;vcp=1&amp;pid=f6801e83f&amp;color=0,0,0&amp;mp=1&amp;vtp=1&amp;bt=1&amp;bbb=1">
            <a:extLst>
              <a:ext uri="{FF2B5EF4-FFF2-40B4-BE49-F238E27FC236}">
                <a16:creationId xmlns:a16="http://schemas.microsoft.com/office/drawing/2014/main" id="{98BC183F-5FAB-781B-24D7-2DD933ABA82E}"/>
              </a:ext>
            </a:extLst>
          </p:cNvPr>
          <p:cNvSpPr txBox="1"/>
          <p:nvPr/>
        </p:nvSpPr>
        <p:spPr>
          <a:xfrm>
            <a:off x="11189351" y="1330143"/>
            <a:ext cx="615553" cy="496418"/>
          </a:xfrm>
          <a:prstGeom prst="rect">
            <a:avLst/>
          </a:prstGeom>
          <a:noFill/>
        </p:spPr>
        <p:txBody>
          <a:bodyPr vert="horz" wrap="none" lIns="0" tIns="0" rIns="0" bIns="0" rtlCol="0">
            <a:spAutoFit/>
          </a:bodyPr>
          <a:lstStyle/>
          <a:p>
            <a:pPr algn="r">
              <a:lnSpc>
                <a:spcPts val="4300"/>
              </a:lnSpc>
            </a:pPr>
            <a:r>
              <a:rPr lang="zh-CN" altLang="en-US" sz="2400">
                <a:latin typeface="微软雅黑" panose="020B0503020204020204" pitchFamily="34" charset="-122"/>
                <a:ea typeface="微软雅黑" panose="020B0503020204020204" pitchFamily="34" charset="-122"/>
              </a:rPr>
              <a:t>续表</a:t>
            </a:r>
          </a:p>
        </p:txBody>
      </p:sp>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C_6_BD#2a1764aed?vcp=1&amp;pid=f6801e83f&amp;color=0,0,0&amp;vtp=1&amp;bt=1&amp;bbb=1"/>
          <p:cNvSpPr/>
          <p:nvPr/>
        </p:nvSpPr>
        <p:spPr>
          <a:xfrm>
            <a:off x="356616" y="502920"/>
            <a:ext cx="11475720" cy="1041400"/>
          </a:xfrm>
          <a:prstGeom prst="rect">
            <a:avLst/>
          </a:prstGeom>
          <a:noFill/>
          <a:ln/>
        </p:spPr>
        <p:txBody>
          <a:bodyPr wrap="none" lIns="0" tIns="0" rIns="0" bIns="0" rtlCol="0" anchor="t"/>
          <a:lstStyle/>
          <a:p>
            <a:pPr algn="l" latinLnBrk="1">
              <a:lnSpc>
                <a:spcPts val="5200"/>
              </a:lnSpc>
            </a:pPr>
            <a:r>
              <a:rPr lang="en-US" altLang="zh-CN" sz="3000" b="1" i="0" dirty="0">
                <a:solidFill>
                  <a:srgbClr val="000000"/>
                </a:solidFill>
                <a:latin typeface="Times New Roman" pitchFamily="34" charset="0"/>
                <a:ea typeface="微软雅黑" pitchFamily="34" charset="-122"/>
                <a:cs typeface="Times New Roman" pitchFamily="34" charset="-120"/>
              </a:rPr>
              <a:t>旁栏边角</a:t>
            </a:r>
            <a:r>
              <a:rPr lang="en-US" altLang="zh-CN" sz="3000" b="1" i="0" dirty="0">
                <a:solidFill>
                  <a:srgbClr val="000000"/>
                </a:solidFill>
                <a:latin typeface="SimSun" pitchFamily="34" charset="0"/>
                <a:ea typeface="SimSun" pitchFamily="34" charset="-122"/>
                <a:cs typeface="SimSun" pitchFamily="34" charset="-120"/>
              </a:rPr>
              <a:t> </a:t>
            </a:r>
            <a:r>
              <a:rPr lang="en-US" altLang="zh-CN" sz="3000" b="1" i="0" dirty="0">
                <a:solidFill>
                  <a:srgbClr val="000000"/>
                </a:solidFill>
                <a:latin typeface="Times New Roman" pitchFamily="34" charset="0"/>
                <a:ea typeface="微软雅黑" pitchFamily="34" charset="-122"/>
                <a:cs typeface="Times New Roman" pitchFamily="34" charset="-120"/>
              </a:rPr>
              <a:t>想一想</a:t>
            </a:r>
            <a:endParaRPr lang="en-US" altLang="zh-CN" sz="3000" dirty="0"/>
          </a:p>
        </p:txBody>
      </p:sp>
      <p:sp>
        <p:nvSpPr>
          <p:cNvPr id="3" name="QO_7_BD.49_1#1326bdb97?vcp=1&amp;pid=2a1764aed&amp;color=0,0,0&amp;vtp=1&amp;bbb=1"/>
          <p:cNvSpPr/>
          <p:nvPr/>
        </p:nvSpPr>
        <p:spPr>
          <a:xfrm>
            <a:off x="356616" y="1168482"/>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［教材P99探究·实践］</a:t>
            </a:r>
            <a:r>
              <a:rPr lang="en-US" altLang="zh-CN" sz="2400" b="0" i="0" dirty="0">
                <a:solidFill>
                  <a:srgbClr val="000000"/>
                </a:solidFill>
                <a:latin typeface="微软雅黑" pitchFamily="34" charset="0"/>
                <a:ea typeface="微软雅黑" pitchFamily="34" charset="-122"/>
                <a:cs typeface="微软雅黑" pitchFamily="34" charset="-120"/>
              </a:rPr>
              <a:t>滤纸条上色素带的分布情况说明了什么？</a:t>
            </a:r>
            <a:endParaRPr lang="en-US" altLang="zh-CN" sz="2400" dirty="0"/>
          </a:p>
        </p:txBody>
      </p:sp>
      <p:sp>
        <p:nvSpPr>
          <p:cNvPr id="4" name="QO_7_AN.50_1#1326bdb97?vcp=1&amp;pid=2a1764aed&amp;color=0,0,0&amp;vtp=1&amp;bbb=1&amp;hb=1"/>
          <p:cNvSpPr/>
          <p:nvPr/>
        </p:nvSpPr>
        <p:spPr>
          <a:xfrm>
            <a:off x="356616" y="1708531"/>
            <a:ext cx="11475720" cy="15963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滤纸条上的色素带说明了绿叶中的色素有4种，</a:t>
            </a:r>
            <a:r>
              <a:rPr lang="en-US" altLang="zh-CN" sz="2400" b="0" i="0">
                <a:solidFill>
                  <a:srgbClr val="FF0000"/>
                </a:solidFill>
                <a:latin typeface="微软雅黑" pitchFamily="34" charset="0"/>
                <a:ea typeface="微软雅黑" pitchFamily="34" charset="-122"/>
                <a:cs typeface="微软雅黑" pitchFamily="34" charset="-120"/>
              </a:rPr>
              <a:t>它们在层析液中的溶解度不同，</a:t>
            </a:r>
          </a:p>
          <a:p>
            <a:pPr latinLnBrk="1">
              <a:lnSpc>
                <a:spcPts val="4400"/>
              </a:lnSpc>
            </a:pPr>
            <a:r>
              <a:rPr lang="en-US" altLang="zh-CN" sz="2400" b="0" i="0">
                <a:solidFill>
                  <a:srgbClr val="FF0000"/>
                </a:solidFill>
                <a:latin typeface="微软雅黑" pitchFamily="34" charset="0"/>
                <a:ea typeface="微软雅黑" pitchFamily="34" charset="-122"/>
                <a:cs typeface="微软雅黑" pitchFamily="34" charset="-120"/>
              </a:rPr>
              <a:t>随层析液在滤纸条上扩散的快慢也不同</a:t>
            </a:r>
            <a:r>
              <a:rPr lang="en-US" altLang="zh-CN" sz="2400" b="0" i="0" dirty="0">
                <a:solidFill>
                  <a:srgbClr val="FF0000"/>
                </a:solidFill>
                <a:latin typeface="微软雅黑" pitchFamily="34" charset="0"/>
                <a:ea typeface="微软雅黑" pitchFamily="34" charset="-122"/>
                <a:cs typeface="微软雅黑" pitchFamily="34" charset="-120"/>
              </a:rPr>
              <a:t>;同时由于4种色素的颜色不同</a:t>
            </a:r>
            <a:r>
              <a:rPr lang="en-US" altLang="zh-CN" sz="2400" b="0" i="0">
                <a:solidFill>
                  <a:srgbClr val="FF0000"/>
                </a:solidFill>
                <a:latin typeface="微软雅黑" pitchFamily="34" charset="0"/>
                <a:ea typeface="微软雅黑" pitchFamily="34" charset="-122"/>
                <a:cs typeface="微软雅黑" pitchFamily="34" charset="-120"/>
              </a:rPr>
              <a:t>，也说明不同色</a:t>
            </a:r>
          </a:p>
          <a:p>
            <a:pPr latinLnBrk="1">
              <a:lnSpc>
                <a:spcPts val="4200"/>
              </a:lnSpc>
            </a:pPr>
            <a:r>
              <a:rPr lang="en-US" altLang="zh-CN" sz="2400" b="0" i="0">
                <a:solidFill>
                  <a:srgbClr val="FF0000"/>
                </a:solidFill>
                <a:latin typeface="微软雅黑" pitchFamily="34" charset="0"/>
                <a:ea typeface="微软雅黑" pitchFamily="34" charset="-122"/>
                <a:cs typeface="微软雅黑" pitchFamily="34" charset="-120"/>
              </a:rPr>
              <a:t>素吸收了不同波长的光</a:t>
            </a:r>
            <a:r>
              <a:rPr lang="en-US" altLang="zh-CN" sz="2400" b="0" i="0" dirty="0">
                <a:solidFill>
                  <a:srgbClr val="FF0000"/>
                </a:solidFill>
                <a:latin typeface="微软雅黑" pitchFamily="34" charset="0"/>
                <a:ea typeface="微软雅黑" pitchFamily="34" charset="-122"/>
                <a:cs typeface="微软雅黑" pitchFamily="34" charset="-120"/>
              </a:rPr>
              <a:t>。</a:t>
            </a:r>
            <a:endParaRPr lang="en-US" altLang="zh-CN" sz="2400" dirty="0"/>
          </a:p>
        </p:txBody>
      </p:sp>
      <p:sp>
        <p:nvSpPr>
          <p:cNvPr id="5" name="QO_7_BD.51_1#447f646fb?vcp=1&amp;pid=2a1764aed&amp;color=0,0,0&amp;vtp=1&amp;bbb=1"/>
          <p:cNvSpPr/>
          <p:nvPr/>
        </p:nvSpPr>
        <p:spPr>
          <a:xfrm>
            <a:off x="356616" y="335286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［教材P99旁栏思考］</a:t>
            </a:r>
            <a:r>
              <a:rPr lang="en-US" altLang="zh-CN" sz="2400" b="0" i="0" dirty="0">
                <a:solidFill>
                  <a:srgbClr val="000000"/>
                </a:solidFill>
                <a:latin typeface="微软雅黑" pitchFamily="34" charset="0"/>
                <a:ea typeface="微软雅黑" pitchFamily="34" charset="-122"/>
                <a:cs typeface="微软雅黑" pitchFamily="34" charset="-120"/>
              </a:rPr>
              <a:t>植物工厂里为什么不用发绿光的光源？</a:t>
            </a:r>
            <a:endParaRPr lang="en-US" altLang="zh-CN" sz="2400" dirty="0"/>
          </a:p>
        </p:txBody>
      </p:sp>
      <p:sp>
        <p:nvSpPr>
          <p:cNvPr id="6" name="QO_7_AN.52_1#447f646fb?vcp=1&amp;pid=2a1764aed&amp;color=0,0,0&amp;vtp=1&amp;bbb=1"/>
          <p:cNvSpPr/>
          <p:nvPr/>
        </p:nvSpPr>
        <p:spPr>
          <a:xfrm>
            <a:off x="356616" y="3887533"/>
            <a:ext cx="1157605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绿色光源发出绿色的光，这种波长的光线被光合色素吸收的较少，利用率较低。</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wipe(left)">
                                      <p:cBhvr>
                                        <p:cTn id="21" dur="500"/>
                                        <p:tgtEl>
                                          <p:spTgt spid="6">
                                            <p:bg/>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QO_7_BD.53_1#ea07209a4?vcp=1&amp;pid=2a1764aed&amp;color=0,0,0&amp;vtp=1&amp;bt=1&amp;bbb=1&amp;hb=1"/>
          <p:cNvSpPr/>
          <p:nvPr/>
        </p:nvSpPr>
        <p:spPr>
          <a:xfrm>
            <a:off x="356616" y="1462414"/>
            <a:ext cx="11475720"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［教材P101拓展应用］</a:t>
            </a:r>
            <a:r>
              <a:rPr lang="en-US" altLang="zh-CN" sz="2400" b="0" i="0" dirty="0">
                <a:solidFill>
                  <a:srgbClr val="000000"/>
                </a:solidFill>
                <a:latin typeface="微软雅黑" pitchFamily="34" charset="0"/>
                <a:ea typeface="微软雅黑" pitchFamily="34" charset="-122"/>
                <a:cs typeface="微软雅黑" pitchFamily="34" charset="-120"/>
              </a:rPr>
              <a:t>海洋中的藻类，习惯上依其颜色分为绿藻、</a:t>
            </a:r>
            <a:r>
              <a:rPr lang="en-US" altLang="zh-CN" sz="2400" b="0" i="0">
                <a:solidFill>
                  <a:srgbClr val="000000"/>
                </a:solidFill>
                <a:latin typeface="微软雅黑" pitchFamily="34" charset="0"/>
                <a:ea typeface="微软雅黑" pitchFamily="34" charset="-122"/>
                <a:cs typeface="微软雅黑" pitchFamily="34" charset="-120"/>
              </a:rPr>
              <a:t>褐藻和红藻，</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它们在海水中的垂直分布大致依次是浅</a:t>
            </a:r>
            <a:r>
              <a:rPr lang="en-US" altLang="zh-CN" sz="2400" b="0" i="0" dirty="0">
                <a:solidFill>
                  <a:srgbClr val="000000"/>
                </a:solidFill>
                <a:latin typeface="微软雅黑" pitchFamily="34" charset="0"/>
                <a:ea typeface="微软雅黑" pitchFamily="34" charset="-122"/>
                <a:cs typeface="微软雅黑" pitchFamily="34" charset="-120"/>
              </a:rPr>
              <a:t>、中、深。这种现象与光能的捕获有关吗?</a:t>
            </a:r>
            <a:endParaRPr lang="en-US" altLang="zh-CN" sz="2400" dirty="0"/>
          </a:p>
        </p:txBody>
      </p:sp>
      <p:sp>
        <p:nvSpPr>
          <p:cNvPr id="3" name="QO_7_AN.54_1#ea07209a4?vcp=1&amp;pid=2a1764aed&amp;color=0,0,0&amp;vtp=1&amp;bbb=1&amp;hb=1"/>
          <p:cNvSpPr/>
          <p:nvPr/>
        </p:nvSpPr>
        <p:spPr>
          <a:xfrm>
            <a:off x="356616" y="2565536"/>
            <a:ext cx="11475720" cy="27139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有关。不同颜色的藻类吸收不同波长的光</a:t>
            </a:r>
            <a:r>
              <a:rPr lang="en-US" altLang="zh-CN" sz="2400" b="0" i="0">
                <a:solidFill>
                  <a:srgbClr val="FF0000"/>
                </a:solidFill>
                <a:latin typeface="微软雅黑" pitchFamily="34" charset="0"/>
                <a:ea typeface="微软雅黑" pitchFamily="34" charset="-122"/>
                <a:cs typeface="微软雅黑" pitchFamily="34" charset="-120"/>
              </a:rPr>
              <a:t>，藻类本身的颜色是反射出来的光所形</a:t>
            </a:r>
          </a:p>
          <a:p>
            <a:pPr latinLnBrk="1">
              <a:lnSpc>
                <a:spcPts val="4400"/>
              </a:lnSpc>
            </a:pPr>
            <a:r>
              <a:rPr lang="en-US" altLang="zh-CN" sz="2400" b="0" i="0">
                <a:solidFill>
                  <a:srgbClr val="FF0000"/>
                </a:solidFill>
                <a:latin typeface="微软雅黑" pitchFamily="34" charset="0"/>
                <a:ea typeface="微软雅黑" pitchFamily="34" charset="-122"/>
                <a:cs typeface="微软雅黑" pitchFamily="34" charset="-120"/>
              </a:rPr>
              <a:t>成的</a:t>
            </a:r>
            <a:r>
              <a:rPr lang="en-US" altLang="zh-CN" sz="2400" b="0" i="0" dirty="0">
                <a:solidFill>
                  <a:srgbClr val="FF0000"/>
                </a:solidFill>
                <a:latin typeface="微软雅黑" pitchFamily="34" charset="0"/>
                <a:ea typeface="微软雅黑" pitchFamily="34" charset="-122"/>
                <a:cs typeface="微软雅黑" pitchFamily="34" charset="-120"/>
              </a:rPr>
              <a:t>，即红藻反射出红光，绿藻反射出绿光，褐藻反射出黄光</a:t>
            </a:r>
            <a:r>
              <a:rPr lang="en-US" altLang="zh-CN" sz="2400" b="0" i="0">
                <a:solidFill>
                  <a:srgbClr val="FF0000"/>
                </a:solidFill>
                <a:latin typeface="微软雅黑" pitchFamily="34" charset="0"/>
                <a:ea typeface="微软雅黑" pitchFamily="34" charset="-122"/>
                <a:cs typeface="微软雅黑" pitchFamily="34" charset="-120"/>
              </a:rPr>
              <a:t>，水对红橙光的吸收比</a:t>
            </a:r>
          </a:p>
          <a:p>
            <a:pPr latinLnBrk="1">
              <a:lnSpc>
                <a:spcPts val="4400"/>
              </a:lnSpc>
            </a:pPr>
            <a:r>
              <a:rPr lang="en-US" altLang="zh-CN" sz="2400" b="0" i="0">
                <a:solidFill>
                  <a:srgbClr val="FF0000"/>
                </a:solidFill>
                <a:latin typeface="微软雅黑" pitchFamily="34" charset="0"/>
                <a:ea typeface="微软雅黑" pitchFamily="34" charset="-122"/>
                <a:cs typeface="微软雅黑" pitchFamily="34" charset="-120"/>
              </a:rPr>
              <a:t>对蓝绿光的吸收要多</a:t>
            </a:r>
            <a:r>
              <a:rPr lang="en-US" altLang="zh-CN" sz="2400" b="0" i="0" dirty="0">
                <a:solidFill>
                  <a:srgbClr val="FF0000"/>
                </a:solidFill>
                <a:latin typeface="微软雅黑" pitchFamily="34" charset="0"/>
                <a:ea typeface="微软雅黑" pitchFamily="34" charset="-122"/>
                <a:cs typeface="微软雅黑" pitchFamily="34" charset="-120"/>
              </a:rPr>
              <a:t>，即到达深水层的光线是相对富含短波长的光，因此</a:t>
            </a:r>
            <a:r>
              <a:rPr lang="en-US" altLang="zh-CN" sz="2400" b="0" i="0">
                <a:solidFill>
                  <a:srgbClr val="FF0000"/>
                </a:solidFill>
                <a:latin typeface="微软雅黑" pitchFamily="34" charset="0"/>
                <a:ea typeface="微软雅黑" pitchFamily="34" charset="-122"/>
                <a:cs typeface="微软雅黑" pitchFamily="34" charset="-120"/>
              </a:rPr>
              <a:t>，吸收红光</a:t>
            </a:r>
          </a:p>
          <a:p>
            <a:pPr latinLnBrk="1">
              <a:lnSpc>
                <a:spcPts val="4400"/>
              </a:lnSpc>
            </a:pPr>
            <a:r>
              <a:rPr lang="en-US" altLang="zh-CN" sz="2400" b="0" i="0">
                <a:solidFill>
                  <a:srgbClr val="FF0000"/>
                </a:solidFill>
                <a:latin typeface="微软雅黑" pitchFamily="34" charset="0"/>
                <a:ea typeface="微软雅黑" pitchFamily="34" charset="-122"/>
                <a:cs typeface="微软雅黑" pitchFamily="34" charset="-120"/>
              </a:rPr>
              <a:t>和蓝紫光较多的绿藻分布于海水的浅层，吸收蓝紫光和绿光较多的红藻分布于海水中</a:t>
            </a:r>
          </a:p>
          <a:p>
            <a:pPr latinLnBrk="1">
              <a:lnSpc>
                <a:spcPts val="4200"/>
              </a:lnSpc>
            </a:pPr>
            <a:r>
              <a:rPr lang="en-US" altLang="zh-CN" sz="2400" b="0" i="0">
                <a:solidFill>
                  <a:srgbClr val="FF0000"/>
                </a:solidFill>
                <a:latin typeface="微软雅黑" pitchFamily="34" charset="0"/>
                <a:ea typeface="微软雅黑" pitchFamily="34" charset="-122"/>
                <a:cs typeface="微软雅黑" pitchFamily="34" charset="-120"/>
              </a:rPr>
              <a:t>较深的地方</a:t>
            </a:r>
            <a:r>
              <a:rPr lang="en-US" altLang="zh-CN" sz="2400" b="0" i="0" dirty="0">
                <a:solidFill>
                  <a:srgbClr val="FF0000"/>
                </a:solidFill>
                <a:latin typeface="微软雅黑" pitchFamily="34" charset="0"/>
                <a:ea typeface="微软雅黑" pitchFamily="34" charset="-122"/>
                <a:cs typeface="微软雅黑"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C_5_BD#efbf372ee?vcp=1&amp;pid=4aa2117ac&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致用</a:t>
            </a:r>
            <a:endParaRPr lang="en-US" altLang="zh-CN" sz="3200" dirty="0"/>
          </a:p>
        </p:txBody>
      </p:sp>
      <p:sp>
        <p:nvSpPr>
          <p:cNvPr id="3" name="C_6_BD#4921dde34?vcp=1&amp;pid=efbf372ee&amp;color=0,0,0&amp;vtp=1&amp;bbb=1"/>
          <p:cNvSpPr/>
          <p:nvPr/>
        </p:nvSpPr>
        <p:spPr>
          <a:xfrm>
            <a:off x="356616" y="1209585"/>
            <a:ext cx="11475720" cy="1077976"/>
          </a:xfrm>
          <a:prstGeom prst="rect">
            <a:avLst/>
          </a:prstGeom>
          <a:noFill/>
          <a:ln/>
        </p:spPr>
        <p:txBody>
          <a:bodyPr wrap="none" lIns="0" tIns="0" rIns="0" bIns="0" rtlCol="0" anchor="t"/>
          <a:lstStyle/>
          <a:p>
            <a:pPr algn="l" latinLnBrk="1">
              <a:lnSpc>
                <a:spcPts val="5700"/>
              </a:lnSpc>
            </a:pPr>
            <a:r>
              <a:rPr lang="en-US" altLang="zh-CN" sz="3200" b="1" i="0" dirty="0">
                <a:solidFill>
                  <a:srgbClr val="000000"/>
                </a:solidFill>
                <a:latin typeface="Times New Roman" pitchFamily="34" charset="0"/>
                <a:ea typeface="微软雅黑" pitchFamily="34" charset="-122"/>
                <a:cs typeface="Times New Roman" pitchFamily="34" charset="-120"/>
              </a:rPr>
              <a:t>视角1</a:t>
            </a:r>
            <a:r>
              <a:rPr lang="en-US" altLang="zh-CN" sz="3200" b="1" i="0" dirty="0">
                <a:solidFill>
                  <a:srgbClr val="000000"/>
                </a:solidFill>
                <a:latin typeface="SimSun" pitchFamily="34" charset="0"/>
                <a:ea typeface="SimSun" pitchFamily="34" charset="-122"/>
                <a:cs typeface="SimSun" pitchFamily="34" charset="-120"/>
              </a:rPr>
              <a:t> </a:t>
            </a:r>
            <a:r>
              <a:rPr lang="en-US" altLang="zh-CN" sz="3200" b="1" i="0" dirty="0">
                <a:solidFill>
                  <a:srgbClr val="000000"/>
                </a:solidFill>
                <a:latin typeface="Times New Roman" pitchFamily="34" charset="0"/>
                <a:ea typeface="微软雅黑" pitchFamily="34" charset="-122"/>
                <a:cs typeface="Times New Roman" pitchFamily="34" charset="-120"/>
              </a:rPr>
              <a:t>实验原理、过程和结果分析</a:t>
            </a:r>
            <a:endParaRPr lang="en-US" altLang="zh-CN" sz="3200" dirty="0"/>
          </a:p>
        </p:txBody>
      </p:sp>
      <p:sp>
        <p:nvSpPr>
          <p:cNvPr id="4" name="QC_7_BD.55_1#835c947d0?vcp=1&amp;pid=4921dde34&amp;color=0,0,0&amp;vtp=1&amp;bbb=1"/>
          <p:cNvSpPr/>
          <p:nvPr/>
        </p:nvSpPr>
        <p:spPr>
          <a:xfrm>
            <a:off x="356616" y="1933240"/>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下列关于绿叶中色素的提取和分离实验的操作，</a:t>
            </a:r>
            <a:r>
              <a:rPr lang="en-US" altLang="zh-CN" sz="2400" b="0" i="0">
                <a:solidFill>
                  <a:srgbClr val="000000"/>
                </a:solidFill>
                <a:latin typeface="微软雅黑" pitchFamily="34" charset="0"/>
                <a:ea typeface="微软雅黑" pitchFamily="34" charset="-122"/>
                <a:cs typeface="微软雅黑" pitchFamily="34" charset="-120"/>
              </a:rPr>
              <a:t>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p:sp>
        <p:nvSpPr>
          <p:cNvPr id="5" name="QC_7_AN.56_1#835c947d0.bracket?vcp=1&amp;pid=4921dde34&amp;color=0,0,0&amp;vpa=31&amp;vtp=1"/>
          <p:cNvSpPr/>
          <p:nvPr/>
        </p:nvSpPr>
        <p:spPr>
          <a:xfrm>
            <a:off x="8650510" y="1921810"/>
            <a:ext cx="4111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B</a:t>
            </a:r>
            <a:endParaRPr lang="en-US" altLang="zh-CN" sz="2400" dirty="0"/>
          </a:p>
        </p:txBody>
      </p:sp>
      <mc:AlternateContent xmlns:mc="http://schemas.openxmlformats.org/markup-compatibility/2006">
        <mc:Choice xmlns:a14="http://schemas.microsoft.com/office/drawing/2010/main" Requires="a14">
          <p:sp>
            <p:nvSpPr>
              <p:cNvPr id="6" name="QC_7_BD.57_1#835c947d0.choices?vcp=1&amp;pid=4921dde34&amp;color=0,0,0&amp;vtp=1&amp;bbb=1"/>
              <p:cNvSpPr/>
              <p:nvPr/>
            </p:nvSpPr>
            <p:spPr>
              <a:xfrm>
                <a:off x="356616" y="2481326"/>
                <a:ext cx="11475720"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A.使用干燥的定性滤纸过滤后收集滤液</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2400" b="0" i="0" dirty="0">
                    <a:solidFill>
                      <a:srgbClr val="000000"/>
                    </a:solidFill>
                    <a:latin typeface="微软雅黑" pitchFamily="34" charset="0"/>
                    <a:ea typeface="微软雅黑" pitchFamily="34" charset="-122"/>
                    <a:cs typeface="微软雅黑" pitchFamily="34" charset="-120"/>
                  </a:rPr>
                  <a:t>.将干燥处理过的定性滤纸条用于层析</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2400" b="0" i="0" dirty="0">
                    <a:solidFill>
                      <a:srgbClr val="000000"/>
                    </a:solidFill>
                    <a:latin typeface="微软雅黑" pitchFamily="34" charset="0"/>
                    <a:ea typeface="微软雅黑" pitchFamily="34" charset="-122"/>
                    <a:cs typeface="微软雅黑" pitchFamily="34" charset="-120"/>
                  </a:rPr>
                  <a:t>.在画出一条滤液细线后紧接着重复画线</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3</m:t>
                    </m:r>
                    <m:r>
                      <a:rPr lang="en-US" altLang="zh-CN" sz="2400" b="0" i="0" dirty="0">
                        <a:solidFill>
                          <a:srgbClr val="000000"/>
                        </a:solidFill>
                        <a:latin typeface="Cambria Math" panose="02040503050406030204" pitchFamily="18" charset="0"/>
                        <a:ea typeface="微软雅黑" pitchFamily="34" charset="-122"/>
                        <a:cs typeface="微软雅黑" pitchFamily="34" charset="-120"/>
                      </a:rPr>
                      <m:t>～</m:t>
                    </m:r>
                    <m:r>
                      <a:rPr lang="en-US" altLang="zh-CN" sz="2400" b="0" i="0" dirty="0">
                        <a:solidFill>
                          <a:srgbClr val="000000"/>
                        </a:solidFill>
                        <a:latin typeface="Cambria Math" panose="02040503050406030204" pitchFamily="18" charset="0"/>
                        <a:ea typeface="微软雅黑" pitchFamily="34" charset="-122"/>
                        <a:cs typeface="微软雅黑" pitchFamily="34" charset="-120"/>
                      </a:rPr>
                      <m:t>4</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次</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2400" b="0" i="0" dirty="0">
                    <a:solidFill>
                      <a:srgbClr val="000000"/>
                    </a:solidFill>
                    <a:latin typeface="微软雅黑" pitchFamily="34" charset="0"/>
                    <a:ea typeface="微软雅黑" pitchFamily="34" charset="-122"/>
                    <a:cs typeface="微软雅黑" pitchFamily="34" charset="-120"/>
                  </a:rPr>
                  <a:t>.研磨叶片时，用体积分数为</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70%</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的乙醇溶解色素</a:t>
                </a:r>
                <a:endParaRPr lang="en-US" altLang="zh-CN" sz="2400" dirty="0"/>
              </a:p>
            </p:txBody>
          </p:sp>
        </mc:Choice>
        <mc:Fallback>
          <p:sp>
            <p:nvSpPr>
              <p:cNvPr id="6" name="QC_7_BD.57_1#835c947d0.choices?vcp=1&amp;pid=4921dde34&amp;color=0,0,0&amp;vtp=1&amp;bbb=1"/>
              <p:cNvSpPr>
                <a:spLocks noRot="1" noChangeAspect="1" noMove="1" noResize="1" noEditPoints="1" noAdjustHandles="1" noChangeArrowheads="1" noChangeShapeType="1" noTextEdit="1"/>
              </p:cNvSpPr>
              <p:nvPr/>
            </p:nvSpPr>
            <p:spPr>
              <a:xfrm>
                <a:off x="356616" y="2481326"/>
                <a:ext cx="11475720" cy="2155190"/>
              </a:xfrm>
              <a:prstGeom prst="rect">
                <a:avLst/>
              </a:prstGeom>
              <a:blipFill>
                <a:blip r:embed="rId3"/>
                <a:stretch>
                  <a:fillRect l="-1647" b="-847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QC_7_AS.58_1#835c947d0?vcp=1&amp;pid=4921dde34&amp;color=0,0,0&amp;vtp=1&amp;bbb=1&amp;hb=1"/>
              <p:cNvSpPr/>
              <p:nvPr/>
            </p:nvSpPr>
            <p:spPr>
              <a:xfrm>
                <a:off x="356616" y="4628515"/>
                <a:ext cx="11475720" cy="10333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过滤时应该采用单层尼龙布，A项错误；在画出一条滤液细线后待其干后</a:t>
                </a:r>
                <a:r>
                  <a:rPr lang="en-US" altLang="zh-CN" sz="2400" b="1" i="0">
                    <a:solidFill>
                      <a:srgbClr val="FF0000"/>
                    </a:solidFill>
                    <a:latin typeface="Times New Roman" pitchFamily="34" charset="0"/>
                    <a:ea typeface="仿宋" pitchFamily="34" charset="-122"/>
                    <a:cs typeface="Times New Roman" pitchFamily="34" charset="-120"/>
                  </a:rPr>
                  <a:t>，再</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重复画线</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𝟏</m:t>
                    </m:r>
                    <m:r>
                      <a:rPr lang="en-US" altLang="zh-CN" sz="2400" b="1" i="0" dirty="0">
                        <a:solidFill>
                          <a:srgbClr val="FF0000"/>
                        </a:solidFill>
                        <a:latin typeface="Cambria Math" panose="02040503050406030204" pitchFamily="18" charset="0"/>
                        <a:ea typeface="仿宋" pitchFamily="34" charset="-122"/>
                        <a:cs typeface="Times New Roman" pitchFamily="34" charset="-120"/>
                      </a:rPr>
                      <m:t>～</m:t>
                    </m:r>
                    <m:r>
                      <a:rPr lang="en-US" altLang="zh-CN" sz="2400" b="1" i="0" dirty="0">
                        <a:solidFill>
                          <a:srgbClr val="FF0000"/>
                        </a:solidFill>
                        <a:latin typeface="Cambria Math" panose="02040503050406030204" pitchFamily="18" charset="0"/>
                        <a:ea typeface="仿宋" pitchFamily="34" charset="-122"/>
                        <a:cs typeface="Times New Roman" pitchFamily="34" charset="-120"/>
                      </a:rPr>
                      <m:t>𝟐</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次，C项错误；研磨叶片时，用无水乙醇溶解色素，D项错误。</a:t>
                </a:r>
                <a:endParaRPr lang="en-US" altLang="zh-CN" sz="2400" dirty="0"/>
              </a:p>
            </p:txBody>
          </p:sp>
        </mc:Choice>
        <mc:Fallback>
          <p:sp>
            <p:nvSpPr>
              <p:cNvPr id="7" name="QC_7_AS.58_1#835c947d0?vcp=1&amp;pid=4921dde34&amp;color=0,0,0&amp;vtp=1&amp;bbb=1&amp;hb=1"/>
              <p:cNvSpPr>
                <a:spLocks noRot="1" noChangeAspect="1" noMove="1" noResize="1" noEditPoints="1" noAdjustHandles="1" noChangeArrowheads="1" noChangeShapeType="1" noTextEdit="1"/>
              </p:cNvSpPr>
              <p:nvPr/>
            </p:nvSpPr>
            <p:spPr>
              <a:xfrm>
                <a:off x="356616" y="4628515"/>
                <a:ext cx="11475720" cy="1033399"/>
              </a:xfrm>
              <a:prstGeom prst="rect">
                <a:avLst/>
              </a:prstGeom>
              <a:blipFill>
                <a:blip r:embed="rId4"/>
                <a:stretch>
                  <a:fillRect l="-1647" r="-266" b="-17647"/>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QC_7_BD.59_1#00b4ad67f?vcp=1&amp;pid=4921dde34&amp;color=0,0,0&amp;vtp=1&amp;bt=1&amp;bbb=1&amp;hb=1"/>
          <p:cNvSpPr/>
          <p:nvPr/>
        </p:nvSpPr>
        <p:spPr>
          <a:xfrm>
            <a:off x="356616" y="504000"/>
            <a:ext cx="11475720"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在利用菠菜叶提取叶绿体中的色素实验中</a:t>
            </a:r>
            <a:r>
              <a:rPr lang="en-US" altLang="zh-CN" sz="2400" b="0" i="0">
                <a:solidFill>
                  <a:srgbClr val="000000"/>
                </a:solidFill>
                <a:latin typeface="微软雅黑" pitchFamily="34" charset="0"/>
                <a:ea typeface="微软雅黑" pitchFamily="34" charset="-122"/>
                <a:cs typeface="微软雅黑" pitchFamily="34" charset="-120"/>
              </a:rPr>
              <a:t>，可能会出现收集到的滤液绿色过浅的现</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象</a:t>
            </a:r>
            <a:r>
              <a:rPr lang="en-US" altLang="zh-CN" sz="2400" b="0" i="0" dirty="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微软雅黑" pitchFamily="34" charset="0"/>
                <a:ea typeface="微软雅黑" pitchFamily="34" charset="-122"/>
                <a:cs typeface="微软雅黑" pitchFamily="34" charset="-120"/>
              </a:rPr>
              <a:t>下列有关叙述错误的是(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p:sp>
        <p:nvSpPr>
          <p:cNvPr id="3" name="QC_7_AN.60_1#00b4ad67f.bracket?vcp=1&amp;pid=4921dde34&amp;color=0,0,0&amp;vpa=32&amp;vtp=1"/>
          <p:cNvSpPr/>
          <p:nvPr/>
        </p:nvSpPr>
        <p:spPr>
          <a:xfrm>
            <a:off x="4259484" y="1051370"/>
            <a:ext cx="4238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C</a:t>
            </a:r>
            <a:endParaRPr lang="en-US" altLang="zh-CN" sz="2400" dirty="0"/>
          </a:p>
        </p:txBody>
      </p:sp>
      <p:sp>
        <p:nvSpPr>
          <p:cNvPr id="4" name="QC_7_BD.61_1#00b4ad67f.choices?vcp=1&amp;pid=4921dde34&amp;color=0,0,0&amp;vtp=1&amp;bbb=1"/>
          <p:cNvSpPr/>
          <p:nvPr/>
        </p:nvSpPr>
        <p:spPr>
          <a:xfrm>
            <a:off x="356616" y="1611312"/>
            <a:ext cx="11475720"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A.根据相似相溶的原理，可以利用有机溶剂无水乙醇来提取绿叶中的色素</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2400" b="0" i="0" dirty="0">
                <a:solidFill>
                  <a:srgbClr val="000000"/>
                </a:solidFill>
                <a:latin typeface="微软雅黑" pitchFamily="34" charset="0"/>
                <a:ea typeface="微软雅黑" pitchFamily="34" charset="-122"/>
                <a:cs typeface="微软雅黑" pitchFamily="34" charset="-120"/>
              </a:rPr>
              <a:t>.研磨菠菜叶是因为色素存在于细胞内，需先破碎细胞才能释放出色素</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2400" b="0" i="0" dirty="0">
                <a:solidFill>
                  <a:srgbClr val="000000"/>
                </a:solidFill>
                <a:latin typeface="微软雅黑" pitchFamily="34" charset="0"/>
                <a:ea typeface="微软雅黑" pitchFamily="34" charset="-122"/>
                <a:cs typeface="微软雅黑" pitchFamily="34" charset="-120"/>
              </a:rPr>
              <a:t>.出现题述现象的原因可能是研磨前未加碳酸钙或分次加入少量无水乙醇</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2400" b="0" i="0" dirty="0">
                <a:solidFill>
                  <a:srgbClr val="000000"/>
                </a:solidFill>
                <a:latin typeface="微软雅黑" pitchFamily="34" charset="0"/>
                <a:ea typeface="微软雅黑" pitchFamily="34" charset="-122"/>
                <a:cs typeface="微软雅黑" pitchFamily="34" charset="-120"/>
              </a:rPr>
              <a:t>.若叶绿体色素的滤液细线触及层析液，则会导致滤纸条上不出现色素带</a:t>
            </a:r>
            <a:endParaRPr lang="en-US" altLang="zh-CN" sz="2400" dirty="0"/>
          </a:p>
        </p:txBody>
      </p:sp>
      <p:sp>
        <p:nvSpPr>
          <p:cNvPr id="5" name="QC_7_AS.62_1#00b4ad67f?vcp=1&amp;pid=4921dde34&amp;color=0,0,0&amp;vtp=1&amp;bbb=1&amp;hb=1"/>
          <p:cNvSpPr/>
          <p:nvPr/>
        </p:nvSpPr>
        <p:spPr>
          <a:xfrm>
            <a:off x="356616" y="3816921"/>
            <a:ext cx="11475720" cy="27097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光合色素易溶于无水乙醇等有机溶剂中</a:t>
            </a:r>
            <a:r>
              <a:rPr lang="en-US" altLang="zh-CN" sz="2400" b="1" i="0">
                <a:solidFill>
                  <a:srgbClr val="FF0000"/>
                </a:solidFill>
                <a:latin typeface="Times New Roman" pitchFamily="34" charset="0"/>
                <a:ea typeface="仿宋" pitchFamily="34" charset="-122"/>
                <a:cs typeface="Times New Roman" pitchFamily="34" charset="-120"/>
              </a:rPr>
              <a:t>，可以用无水乙醇提取绿叶中的光合色</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素</a:t>
            </a:r>
            <a:r>
              <a:rPr lang="en-US" altLang="zh-CN" sz="2400" b="1" i="0" dirty="0">
                <a:solidFill>
                  <a:srgbClr val="FF0000"/>
                </a:solidFill>
                <a:latin typeface="Times New Roman" pitchFamily="34" charset="0"/>
                <a:ea typeface="仿宋" pitchFamily="34" charset="-122"/>
                <a:cs typeface="Times New Roman" pitchFamily="34" charset="-120"/>
              </a:rPr>
              <a:t>，A项正确；破碎细胞可以使得色素释放，B项正确</a:t>
            </a:r>
            <a:r>
              <a:rPr lang="en-US" altLang="zh-CN" sz="2400" b="1" i="0">
                <a:solidFill>
                  <a:srgbClr val="FF0000"/>
                </a:solidFill>
                <a:latin typeface="Times New Roman" pitchFamily="34" charset="0"/>
                <a:ea typeface="仿宋" pitchFamily="34" charset="-122"/>
                <a:cs typeface="Times New Roman" pitchFamily="34" charset="-120"/>
              </a:rPr>
              <a:t>；收集到的滤液绿色过浅的现象</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可能是研磨前未加碳酸钙</a:t>
            </a:r>
            <a:r>
              <a:rPr lang="en-US" altLang="zh-CN" sz="2400" b="1" i="0" dirty="0">
                <a:solidFill>
                  <a:srgbClr val="FF0000"/>
                </a:solidFill>
                <a:latin typeface="Times New Roman" pitchFamily="34" charset="0"/>
                <a:ea typeface="仿宋" pitchFamily="34" charset="-122"/>
                <a:cs typeface="Times New Roman" pitchFamily="34" charset="-120"/>
              </a:rPr>
              <a:t>，但是分次加入少量无水乙醇不会使得滤液绿色变浅，</a:t>
            </a:r>
            <a:r>
              <a:rPr lang="en-US" altLang="zh-CN" sz="2400" b="1" i="0">
                <a:solidFill>
                  <a:srgbClr val="FF0000"/>
                </a:solidFill>
                <a:latin typeface="Times New Roman" pitchFamily="34" charset="0"/>
                <a:ea typeface="仿宋" pitchFamily="34" charset="-122"/>
                <a:cs typeface="Times New Roman" pitchFamily="34" charset="-120"/>
              </a:rPr>
              <a:t>C项</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错误</a:t>
            </a:r>
            <a:r>
              <a:rPr lang="en-US" altLang="zh-CN" sz="2400" b="1" i="0" dirty="0">
                <a:solidFill>
                  <a:srgbClr val="FF0000"/>
                </a:solidFill>
                <a:latin typeface="Times New Roman" pitchFamily="34" charset="0"/>
                <a:ea typeface="仿宋" pitchFamily="34" charset="-122"/>
                <a:cs typeface="Times New Roman" pitchFamily="34" charset="-120"/>
              </a:rPr>
              <a:t>；如果滤液细线触及层析液，上面的色素就会溶解在层析液中</a:t>
            </a:r>
            <a:r>
              <a:rPr lang="en-US" altLang="zh-CN" sz="2400" b="1" i="0">
                <a:solidFill>
                  <a:srgbClr val="FF0000"/>
                </a:solidFill>
                <a:latin typeface="Times New Roman" pitchFamily="34" charset="0"/>
                <a:ea typeface="仿宋" pitchFamily="34" charset="-122"/>
                <a:cs typeface="Times New Roman" pitchFamily="34" charset="-120"/>
              </a:rPr>
              <a:t>，这样色素就不能</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分离出来</a:t>
            </a:r>
            <a:r>
              <a:rPr lang="en-US" altLang="zh-CN" sz="2400" b="1" i="0" dirty="0">
                <a:solidFill>
                  <a:srgbClr val="FF0000"/>
                </a:solidFill>
                <a:latin typeface="Times New Roman" pitchFamily="34" charset="0"/>
                <a:ea typeface="仿宋" pitchFamily="34" charset="-122"/>
                <a:cs typeface="Times New Roman" pitchFamily="34" charset="-120"/>
              </a:rPr>
              <a:t>，D项正确。</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P_7_BD#dc3d9e0d1?vcp=1&amp;pid=4921dde34&amp;color=0,0,0&amp;vtp=1&amp;bt=1&amp;bbb=1"/>
          <p:cNvSpPr/>
          <p:nvPr/>
        </p:nvSpPr>
        <p:spPr>
          <a:xfrm>
            <a:off x="356616" y="1989210"/>
            <a:ext cx="11475720" cy="27139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【题后归纳】</a:t>
            </a:r>
            <a:r>
              <a:rPr lang="en-US" altLang="zh-CN" sz="2400" b="0"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收集到的滤液中绿色过浅的原因</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①</a:t>
            </a:r>
            <a:r>
              <a:rPr lang="en-US" altLang="zh-CN" sz="2400" b="0" i="0" dirty="0">
                <a:solidFill>
                  <a:srgbClr val="000000"/>
                </a:solidFill>
                <a:latin typeface="微软雅黑" pitchFamily="34" charset="0"/>
                <a:ea typeface="微软雅黑" pitchFamily="34" charset="-122"/>
                <a:cs typeface="微软雅黑" pitchFamily="34" charset="-120"/>
              </a:rPr>
              <a:t>未加二氧化硅或研磨不充分，色素未充分提取出来。</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②</a:t>
            </a:r>
            <a:r>
              <a:rPr lang="en-US" altLang="zh-CN" sz="2400" b="0" i="0" dirty="0">
                <a:solidFill>
                  <a:srgbClr val="000000"/>
                </a:solidFill>
                <a:latin typeface="微软雅黑" pitchFamily="34" charset="0"/>
                <a:ea typeface="微软雅黑" pitchFamily="34" charset="-122"/>
                <a:cs typeface="微软雅黑" pitchFamily="34" charset="-120"/>
              </a:rPr>
              <a:t>使用放置数天的绿叶或绿叶用量少，滤液中的色素（叶绿素）含量太少。</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③</a:t>
            </a:r>
            <a:r>
              <a:rPr lang="en-US" altLang="zh-CN" sz="2400" b="0" i="0" dirty="0">
                <a:solidFill>
                  <a:srgbClr val="000000"/>
                </a:solidFill>
                <a:latin typeface="微软雅黑" pitchFamily="34" charset="0"/>
                <a:ea typeface="微软雅黑" pitchFamily="34" charset="-122"/>
                <a:cs typeface="微软雅黑" pitchFamily="34" charset="-120"/>
              </a:rPr>
              <a:t>一次加入大量的无水乙醇，导致提取液浓度太低。</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④</a:t>
            </a:r>
            <a:r>
              <a:rPr lang="en-US" altLang="zh-CN" sz="2400" b="0" i="0" dirty="0">
                <a:solidFill>
                  <a:srgbClr val="000000"/>
                </a:solidFill>
                <a:latin typeface="微软雅黑" pitchFamily="34" charset="0"/>
                <a:ea typeface="微软雅黑" pitchFamily="34" charset="-122"/>
                <a:cs typeface="微软雅黑" pitchFamily="34" charset="-120"/>
              </a:rPr>
              <a:t>未加碳酸钙或加入过少，色素分子被破坏。</a:t>
            </a:r>
            <a:endParaRPr lang="en-US" altLang="zh-CN" sz="2400" dirty="0"/>
          </a:p>
        </p:txBody>
      </p:sp>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C_6_BD#0c968212b?vcp=1&amp;pid=efbf372ee&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700"/>
              </a:lnSpc>
            </a:pPr>
            <a:r>
              <a:rPr lang="en-US" altLang="zh-CN" sz="3200" b="1" i="0" dirty="0">
                <a:solidFill>
                  <a:srgbClr val="000000"/>
                </a:solidFill>
                <a:latin typeface="Times New Roman" pitchFamily="34" charset="0"/>
                <a:ea typeface="微软雅黑" pitchFamily="34" charset="-122"/>
                <a:cs typeface="Times New Roman" pitchFamily="34" charset="-120"/>
              </a:rPr>
              <a:t>视角2</a:t>
            </a:r>
            <a:r>
              <a:rPr lang="en-US" altLang="zh-CN" sz="3200" b="1" i="0" dirty="0">
                <a:solidFill>
                  <a:srgbClr val="000000"/>
                </a:solidFill>
                <a:latin typeface="SimSun" pitchFamily="34" charset="0"/>
                <a:ea typeface="SimSun" pitchFamily="34" charset="-122"/>
                <a:cs typeface="SimSun" pitchFamily="34" charset="-120"/>
              </a:rPr>
              <a:t> </a:t>
            </a:r>
            <a:r>
              <a:rPr lang="en-US" altLang="zh-CN" sz="3200" b="1" i="0" dirty="0">
                <a:solidFill>
                  <a:srgbClr val="000000"/>
                </a:solidFill>
                <a:latin typeface="Times New Roman" pitchFamily="34" charset="0"/>
                <a:ea typeface="微软雅黑" pitchFamily="34" charset="-122"/>
                <a:cs typeface="Times New Roman" pitchFamily="34" charset="-120"/>
              </a:rPr>
              <a:t>实验的拓展和变式</a:t>
            </a:r>
            <a:endParaRPr lang="en-US" altLang="zh-CN" sz="3200" dirty="0"/>
          </a:p>
        </p:txBody>
      </p:sp>
      <p:sp>
        <p:nvSpPr>
          <p:cNvPr id="3" name="QC_7_BD.63_1#60e3c8d67?sp=1&amp;vcp=1&amp;pid=0c968212b&amp;color=0,0,0&amp;vtp=1&amp;bbb=1&amp;hb=1"/>
          <p:cNvSpPr/>
          <p:nvPr/>
        </p:nvSpPr>
        <p:spPr>
          <a:xfrm>
            <a:off x="356616" y="1216068"/>
            <a:ext cx="1147572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科研人员发现了一种色素缺失的豌豆变异植株，</a:t>
            </a:r>
            <a:r>
              <a:rPr lang="en-US" altLang="zh-CN" sz="2400" b="0" i="0">
                <a:solidFill>
                  <a:srgbClr val="000000"/>
                </a:solidFill>
                <a:latin typeface="微软雅黑" pitchFamily="34" charset="0"/>
                <a:ea typeface="微软雅黑" pitchFamily="34" charset="-122"/>
                <a:cs typeface="微软雅黑" pitchFamily="34" charset="-120"/>
              </a:rPr>
              <a:t>提取其色素并进行了纸层析分离，</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结果如下图所示</a:t>
            </a:r>
            <a:r>
              <a:rPr lang="en-US" altLang="zh-CN" sz="2400" b="0" i="0" dirty="0">
                <a:solidFill>
                  <a:srgbClr val="000000"/>
                </a:solidFill>
                <a:latin typeface="微软雅黑" pitchFamily="34" charset="0"/>
                <a:ea typeface="微软雅黑" pitchFamily="34" charset="-122"/>
                <a:cs typeface="微软雅黑" pitchFamily="34" charset="-120"/>
              </a:rPr>
              <a:t>（图中数字代表正常植株的色素带位置</a:t>
            </a:r>
            <a:r>
              <a:rPr lang="en-US" altLang="zh-CN" sz="2400" b="0" i="0">
                <a:solidFill>
                  <a:srgbClr val="000000"/>
                </a:solidFill>
                <a:latin typeface="微软雅黑" pitchFamily="34" charset="0"/>
                <a:ea typeface="微软雅黑" pitchFamily="34" charset="-122"/>
                <a:cs typeface="微软雅黑" pitchFamily="34" charset="-120"/>
              </a:rPr>
              <a:t>）。以下关于该变异植株的叙</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述正确的是(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p:pic>
        <p:nvPicPr>
          <p:cNvPr id="4" name="QC_7#60e3c8d67?vcp=1&amp;pid=0c968212b&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3822192" y="2927985"/>
            <a:ext cx="4553712" cy="65836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7_AN.64_1#60e3c8d67.bracket?vcp=1&amp;pid=0c968212b&amp;color=0,0,0&amp;vpa=33&amp;vtp=1"/>
          <p:cNvSpPr/>
          <p:nvPr/>
        </p:nvSpPr>
        <p:spPr>
          <a:xfrm>
            <a:off x="2113185" y="2322238"/>
            <a:ext cx="452438"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D</a:t>
            </a:r>
            <a:endParaRPr lang="en-US" altLang="zh-CN" sz="2400" dirty="0"/>
          </a:p>
        </p:txBody>
      </p:sp>
      <mc:AlternateContent xmlns:mc="http://schemas.openxmlformats.org/markup-compatibility/2006">
        <mc:Choice xmlns:a14="http://schemas.microsoft.com/office/drawing/2010/main" Requires="a14">
          <p:sp>
            <p:nvSpPr>
              <p:cNvPr id="6" name="QC_7_BD.65_1#60e3c8d67.choices?vcp=1&amp;pid=0c968212b&amp;color=0,0,0&amp;vtp=1&amp;bbb=1"/>
              <p:cNvSpPr/>
              <p:nvPr/>
            </p:nvSpPr>
            <p:spPr>
              <a:xfrm>
                <a:off x="356616" y="3715385"/>
                <a:ext cx="11475720"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A.缺失叶绿素</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b</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，植株对蓝紫光、红光的吸收能力减弱</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2400" b="0" i="0" dirty="0">
                    <a:solidFill>
                      <a:srgbClr val="000000"/>
                    </a:solidFill>
                    <a:latin typeface="微软雅黑" pitchFamily="34" charset="0"/>
                    <a:ea typeface="微软雅黑" pitchFamily="34" charset="-122"/>
                    <a:cs typeface="微软雅黑" pitchFamily="34" charset="-120"/>
                  </a:rPr>
                  <a:t>.缺失胡萝卜素，植株对蓝紫光的吸收能力减弱</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2400" b="0" i="0" dirty="0">
                    <a:solidFill>
                      <a:srgbClr val="000000"/>
                    </a:solidFill>
                    <a:latin typeface="微软雅黑" pitchFamily="34" charset="0"/>
                    <a:ea typeface="微软雅黑" pitchFamily="34" charset="-122"/>
                    <a:cs typeface="微软雅黑" pitchFamily="34" charset="-120"/>
                  </a:rPr>
                  <a:t>.缺失叶绿素</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a</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，植株对红光的吸收能力减弱</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2400" b="0" i="0" dirty="0">
                    <a:solidFill>
                      <a:srgbClr val="000000"/>
                    </a:solidFill>
                    <a:latin typeface="微软雅黑" pitchFamily="34" charset="0"/>
                    <a:ea typeface="微软雅黑" pitchFamily="34" charset="-122"/>
                    <a:cs typeface="微软雅黑" pitchFamily="34" charset="-120"/>
                  </a:rPr>
                  <a:t>.缺失叶黄素，植株对蓝紫光的吸收能力减弱</a:t>
                </a:r>
                <a:endParaRPr lang="en-US" altLang="zh-CN" sz="2400" dirty="0"/>
              </a:p>
            </p:txBody>
          </p:sp>
        </mc:Choice>
        <mc:Fallback>
          <p:sp>
            <p:nvSpPr>
              <p:cNvPr id="6" name="QC_7_BD.65_1#60e3c8d67.choices?vcp=1&amp;pid=0c968212b&amp;color=0,0,0&amp;vtp=1&amp;bbb=1"/>
              <p:cNvSpPr>
                <a:spLocks noRot="1" noChangeAspect="1" noMove="1" noResize="1" noEditPoints="1" noAdjustHandles="1" noChangeArrowheads="1" noChangeShapeType="1" noTextEdit="1"/>
              </p:cNvSpPr>
              <p:nvPr/>
            </p:nvSpPr>
            <p:spPr>
              <a:xfrm>
                <a:off x="356616" y="3715385"/>
                <a:ext cx="11475720" cy="2155190"/>
              </a:xfrm>
              <a:prstGeom prst="rect">
                <a:avLst/>
              </a:prstGeom>
              <a:blipFill>
                <a:blip r:embed="rId4"/>
                <a:stretch>
                  <a:fillRect l="-1647" b="-847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7_AS.66_1#60e3c8d67?vcp=1&amp;pid=0c968212b&amp;color=0,0,0&amp;vtp=1&amp;bt=1&amp;bbb=1&amp;hb=1"/>
              <p:cNvSpPr/>
              <p:nvPr/>
            </p:nvSpPr>
            <p:spPr>
              <a:xfrm>
                <a:off x="356616" y="2565346"/>
                <a:ext cx="1147572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根据题意并分析图示可知，①是胡萝卜素、③是叶绿素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𝐚</m:t>
                    </m:r>
                  </m:oMath>
                </a14:m>
                <a:r>
                  <a:rPr lang="en-US" altLang="zh-CN" sz="2400" b="1" i="0" dirty="0">
                    <a:solidFill>
                      <a:srgbClr val="FF0000"/>
                    </a:solidFill>
                    <a:latin typeface="Times New Roman" pitchFamily="34" charset="0"/>
                    <a:ea typeface="仿宋" pitchFamily="34" charset="-122"/>
                    <a:cs typeface="Times New Roman" pitchFamily="34" charset="-120"/>
                  </a:rPr>
                  <a:t>、④是叶绿素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𝐛</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a:solidFill>
                      <a:srgbClr val="FF0000"/>
                    </a:solidFill>
                    <a:latin typeface="Times New Roman" pitchFamily="34" charset="0"/>
                    <a:ea typeface="仿宋" pitchFamily="34" charset="-122"/>
                    <a:cs typeface="Times New Roman" pitchFamily="34" charset="-120"/>
                  </a:rPr>
                  <a:t>；图中</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缺失的是叶黄素</a:t>
                </a:r>
                <a:r>
                  <a:rPr lang="en-US" altLang="zh-CN" sz="2400" b="1" i="0" dirty="0">
                    <a:solidFill>
                      <a:srgbClr val="FF0000"/>
                    </a:solidFill>
                    <a:latin typeface="Times New Roman" pitchFamily="34" charset="0"/>
                    <a:ea typeface="仿宋" pitchFamily="34" charset="-122"/>
                    <a:cs typeface="Times New Roman" pitchFamily="34" charset="-120"/>
                  </a:rPr>
                  <a:t>。叶绿素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𝐚</m:t>
                    </m:r>
                  </m:oMath>
                </a14:m>
                <a:r>
                  <a:rPr lang="en-US" altLang="zh-CN" sz="2400" b="1" i="0" dirty="0">
                    <a:solidFill>
                      <a:srgbClr val="FF0000"/>
                    </a:solidFill>
                    <a:latin typeface="Times New Roman" pitchFamily="34" charset="0"/>
                    <a:ea typeface="仿宋" pitchFamily="34" charset="-122"/>
                    <a:cs typeface="Times New Roman" pitchFamily="34" charset="-120"/>
                  </a:rPr>
                  <a:t>和叶绿素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𝐛</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主要吸收红光和蓝紫光</a:t>
                </a:r>
                <a:r>
                  <a:rPr lang="en-US" altLang="zh-CN" sz="2400" b="1" i="0">
                    <a:solidFill>
                      <a:srgbClr val="FF0000"/>
                    </a:solidFill>
                    <a:latin typeface="Times New Roman" pitchFamily="34" charset="0"/>
                    <a:ea typeface="仿宋" pitchFamily="34" charset="-122"/>
                    <a:cs typeface="Times New Roman" pitchFamily="34" charset="-120"/>
                  </a:rPr>
                  <a:t>；胡萝卜素和叶黄素主要</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吸收蓝紫光</a:t>
                </a:r>
                <a:r>
                  <a:rPr lang="en-US" altLang="zh-CN" sz="2400" b="1" i="0" dirty="0">
                    <a:solidFill>
                      <a:srgbClr val="FF0000"/>
                    </a:solidFill>
                    <a:latin typeface="Times New Roman" pitchFamily="34" charset="0"/>
                    <a:ea typeface="仿宋" pitchFamily="34" charset="-122"/>
                    <a:cs typeface="Times New Roman" pitchFamily="34" charset="-120"/>
                  </a:rPr>
                  <a:t>。该变异植株缺失叶黄素，因此对蓝紫光的吸收能力减弱，D项正确。</a:t>
                </a:r>
                <a:endParaRPr lang="en-US" altLang="zh-CN" sz="2400" dirty="0"/>
              </a:p>
            </p:txBody>
          </p:sp>
        </mc:Choice>
        <mc:Fallback>
          <p:sp>
            <p:nvSpPr>
              <p:cNvPr id="2" name="QC_7_AS.66_1#60e3c8d67?vcp=1&amp;pid=0c968212b&amp;color=0,0,0&amp;vtp=1&amp;bt=1&amp;bbb=1&amp;hb=1"/>
              <p:cNvSpPr>
                <a:spLocks noRot="1" noChangeAspect="1" noMove="1" noResize="1" noEditPoints="1" noAdjustHandles="1" noChangeArrowheads="1" noChangeShapeType="1" noTextEdit="1"/>
              </p:cNvSpPr>
              <p:nvPr/>
            </p:nvSpPr>
            <p:spPr>
              <a:xfrm>
                <a:off x="356616" y="2565346"/>
                <a:ext cx="11475720" cy="1592199"/>
              </a:xfrm>
              <a:prstGeom prst="rect">
                <a:avLst/>
              </a:prstGeom>
              <a:blipFill>
                <a:blip r:embed="rId3"/>
                <a:stretch>
                  <a:fillRect l="-1647" r="-1435" b="-11494"/>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7_BD.67_1#08c4809d2?sp=1&amp;vcp=1&amp;pid=0c968212b&amp;color=0,0,0&amp;vtp=1&amp;bt=1&amp;bbb=1&amp;hb=1"/>
              <p:cNvSpPr/>
              <p:nvPr/>
            </p:nvSpPr>
            <p:spPr>
              <a:xfrm>
                <a:off x="356616" y="727148"/>
                <a:ext cx="1147572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4.</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利用无水乙醇提取出叶绿体中的色素，设法分离得到各种色素后，并将叶绿素</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b</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叶绿素</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a</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、叶黄素、胡萝卜素和混合液依次点样在滤纸的</a:t>
                </a:r>
                <a:r>
                  <a:rPr lang="en-US" altLang="zh-CN" sz="2400" b="0" i="0">
                    <a:solidFill>
                      <a:srgbClr val="000000"/>
                    </a:solidFill>
                    <a:latin typeface="微软雅黑" pitchFamily="34" charset="0"/>
                    <a:ea typeface="微软雅黑" pitchFamily="34" charset="-122"/>
                    <a:cs typeface="微软雅黑" pitchFamily="34" charset="-120"/>
                  </a:rPr>
                  <a:t>1、2、3、4、5位置</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如图所示），当滤纸下方浸入层析液后，</a:t>
                </a:r>
                <a:r>
                  <a:rPr lang="en-US" altLang="zh-CN" sz="2400" b="0" i="0">
                    <a:solidFill>
                      <a:srgbClr val="000000"/>
                    </a:solidFill>
                    <a:latin typeface="微软雅黑" pitchFamily="34" charset="0"/>
                    <a:ea typeface="微软雅黑" pitchFamily="34" charset="-122"/>
                    <a:cs typeface="微软雅黑" pitchFamily="34" charset="-120"/>
                  </a:rPr>
                  <a:t>滤纸条上各色素正确位置应为(</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mc:Choice>
        <mc:Fallback>
          <p:sp>
            <p:nvSpPr>
              <p:cNvPr id="2" name="QC_7_BD.67_1#08c4809d2?sp=1&amp;vcp=1&amp;pid=0c968212b&amp;color=0,0,0&amp;vtp=1&amp;bt=1&amp;bbb=1&amp;hb=1"/>
              <p:cNvSpPr>
                <a:spLocks noRot="1" noChangeAspect="1" noMove="1" noResize="1" noEditPoints="1" noAdjustHandles="1" noChangeArrowheads="1" noChangeShapeType="1" noTextEdit="1"/>
              </p:cNvSpPr>
              <p:nvPr/>
            </p:nvSpPr>
            <p:spPr>
              <a:xfrm>
                <a:off x="356616" y="727148"/>
                <a:ext cx="11475720" cy="1592199"/>
              </a:xfrm>
              <a:prstGeom prst="rect">
                <a:avLst/>
              </a:prstGeom>
              <a:blipFill>
                <a:blip r:embed="rId3"/>
                <a:stretch>
                  <a:fillRect l="-1647" b="-11877"/>
                </a:stretch>
              </a:blipFill>
              <a:ln/>
            </p:spPr>
            <p:txBody>
              <a:bodyPr/>
              <a:lstStyle/>
              <a:p>
                <a:r>
                  <a:rPr lang="zh-CN" altLang="en-US">
                    <a:noFill/>
                  </a:rPr>
                  <a:t> </a:t>
                </a:r>
              </a:p>
            </p:txBody>
          </p:sp>
        </mc:Fallback>
      </mc:AlternateContent>
      <p:sp>
        <p:nvSpPr>
          <p:cNvPr id="3" name="QC_7_AN.68_1#08c4809d2.bracket?vcp=1&amp;pid=0c968212b&amp;color=0,0,0&amp;vpa=34&amp;vtp=1"/>
          <p:cNvSpPr/>
          <p:nvPr/>
        </p:nvSpPr>
        <p:spPr>
          <a:xfrm>
            <a:off x="10355485" y="1833318"/>
            <a:ext cx="4111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B</a:t>
            </a:r>
            <a:endParaRPr lang="en-US" altLang="zh-CN" sz="2400" dirty="0"/>
          </a:p>
        </p:txBody>
      </p:sp>
      <p:pic>
        <p:nvPicPr>
          <p:cNvPr id="4" name="QC_7_BD.69_1#08c4809d2?htil=2&amp;vcp=1&amp;pid=0c968212b&amp;color=0,0,0&amp;tib=255,255,255&amp;vtp=1&amp;hs=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10253439" y="2370019"/>
            <a:ext cx="779704" cy="144678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7_BD.69_2#08c4809d2.choices?htil=2&amp;vcp=1&amp;pid=0c968212b&amp;color=0,0,0&amp;vtp=1&amp;bbb=1&amp;hs=1"/>
          <p:cNvSpPr/>
          <p:nvPr/>
        </p:nvSpPr>
        <p:spPr>
          <a:xfrm>
            <a:off x="356616" y="2382719"/>
            <a:ext cx="10515600" cy="1458849"/>
          </a:xfrm>
          <a:prstGeom prst="rect">
            <a:avLst/>
          </a:prstGeom>
          <a:noFill/>
          <a:ln/>
        </p:spPr>
        <p:txBody>
          <a:bodyPr wrap="none" lIns="0" tIns="0" rIns="0" bIns="0" rtlCol="0" anchor="t"/>
          <a:lstStyle/>
          <a:p>
            <a:pPr latinLnBrk="1">
              <a:lnSpc>
                <a:spcPts val="13000"/>
              </a:lnSpc>
              <a:tabLst>
                <a:tab pos="2673350" algn="l"/>
                <a:tab pos="5308600" algn="l"/>
                <a:tab pos="7956550" algn="l"/>
              </a:tabLst>
            </a:pPr>
            <a:r>
              <a:rPr lang="en-US" altLang="zh-CN" sz="2400" b="0" i="0">
                <a:solidFill>
                  <a:srgbClr val="000000"/>
                </a:solidFill>
                <a:latin typeface="微软雅黑" pitchFamily="34" charset="0"/>
                <a:ea typeface="微软雅黑" pitchFamily="34" charset="-122"/>
                <a:cs typeface="微软雅黑" pitchFamily="34" charset="-120"/>
              </a:rPr>
              <a:t>A.</a:t>
            </a:r>
            <a:r>
              <a:rPr lang="en-US" altLang="zh-CN" sz="7300" b="0" i="0" kern="0" spc="-99900">
                <a:solidFill>
                  <a:srgbClr val="FFFFFF"/>
                </a:solidFill>
                <a:latin typeface="微软雅黑" pitchFamily="34" charset="0"/>
                <a:ea typeface="微软雅黑" pitchFamily="34" charset="-122"/>
                <a:cs typeface="微软雅黑" pitchFamily="34" charset="-120"/>
              </a:rPr>
              <a:t> </a:t>
            </a:r>
            <a:r>
              <a:rPr lang="en-US" altLang="zh-CN" sz="900" b="0" i="0" kern="0">
                <a:solidFill>
                  <a:srgbClr val="FFFFFF"/>
                </a:solidFill>
                <a:latin typeface="SimSun" panose="02010600030101010101" pitchFamily="2" charset="-122"/>
                <a:ea typeface="微软雅黑" pitchFamily="34" charset="-122"/>
                <a:cs typeface="微软雅黑"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7300" b="0" i="0" kern="0" spc="-99900">
                <a:solidFill>
                  <a:srgbClr val="FFFFFF"/>
                </a:solidFill>
                <a:latin typeface="微软雅黑" pitchFamily="34" charset="0"/>
                <a:ea typeface="微软雅黑" pitchFamily="34" charset="-122"/>
                <a:cs typeface="微软雅黑" pitchFamily="34" charset="-120"/>
              </a:rPr>
              <a:t> </a:t>
            </a:r>
            <a:r>
              <a:rPr lang="en-US" altLang="zh-CN" sz="900" b="0" i="0" kern="0">
                <a:solidFill>
                  <a:srgbClr val="FFFFFF"/>
                </a:solidFill>
                <a:latin typeface="SimSun" panose="02010600030101010101" pitchFamily="2" charset="-122"/>
                <a:ea typeface="微软雅黑" pitchFamily="34" charset="-122"/>
                <a:cs typeface="微软雅黑"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7300" b="0" i="0" kern="0" spc="-99900">
                <a:solidFill>
                  <a:srgbClr val="FFFFFF"/>
                </a:solidFill>
                <a:latin typeface="微软雅黑" pitchFamily="34" charset="0"/>
                <a:ea typeface="微软雅黑" pitchFamily="34" charset="-122"/>
                <a:cs typeface="微软雅黑" pitchFamily="34" charset="-120"/>
              </a:rPr>
              <a:t> </a:t>
            </a:r>
            <a:r>
              <a:rPr lang="en-US" altLang="zh-CN" sz="900" b="0" i="0" kern="0">
                <a:solidFill>
                  <a:srgbClr val="FFFFFF"/>
                </a:solidFill>
                <a:latin typeface="SimSun" panose="02010600030101010101" pitchFamily="2" charset="-122"/>
                <a:ea typeface="微软雅黑" pitchFamily="34" charset="-122"/>
                <a:cs typeface="微软雅黑" pitchFamily="34" charset="-120"/>
              </a:rPr>
              <a:t>             </a:t>
            </a:r>
            <a:r>
              <a:rPr lang="en-US" altLang="zh-CN" sz="2400" b="0" i="0" spc="-1030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7300" b="0" i="0" kern="0" spc="-99900">
                <a:solidFill>
                  <a:srgbClr val="FFFFFF"/>
                </a:solidFill>
                <a:latin typeface="微软雅黑" pitchFamily="34" charset="0"/>
                <a:ea typeface="微软雅黑" pitchFamily="34" charset="-122"/>
                <a:cs typeface="微软雅黑" pitchFamily="34" charset="-120"/>
              </a:rPr>
              <a:t> </a:t>
            </a:r>
            <a:r>
              <a:rPr lang="en-US" altLang="zh-CN" sz="900" b="0" i="0" kern="0">
                <a:solidFill>
                  <a:srgbClr val="FFFFFF"/>
                </a:solidFill>
                <a:latin typeface="SimSun" panose="02010600030101010101" pitchFamily="2" charset="-122"/>
                <a:ea typeface="微软雅黑" pitchFamily="34" charset="-122"/>
                <a:cs typeface="微软雅黑" pitchFamily="34" charset="-120"/>
              </a:rPr>
              <a:t>               </a:t>
            </a:r>
            <a:endParaRPr lang="en-US" altLang="zh-CN" sz="900" dirty="0">
              <a:latin typeface="SimSun" panose="02010600030101010101" pitchFamily="2" charset="-122"/>
            </a:endParaRPr>
          </a:p>
        </p:txBody>
      </p:sp>
      <p:pic>
        <p:nvPicPr>
          <p:cNvPr id="6" name="QC_7_BD.69_2#08c4809d2.choice_image?htil=2&amp;vcp=1&amp;pid=0c968212b&amp;color=0,0,0&amp;tib=255,255,255&amp;iip=1&amp;vtp=1" descr="preencoded.png"/>
          <p:cNvPicPr>
            <a:picLocks noChangeAspect="1"/>
          </p:cNvPicPr>
          <p:nvPr/>
        </p:nvPicPr>
        <p:blipFill>
          <a:blip r:embed="rId5">
            <a:clrChange>
              <a:clrFrom>
                <a:srgbClr val="FFFFFF"/>
              </a:clrFrom>
              <a:clrTo>
                <a:srgbClr val="FFFFFF">
                  <a:alpha val="0"/>
                </a:srgbClr>
              </a:clrTo>
            </a:clrChange>
          </a:blip>
          <a:stretch>
            <a:fillRect/>
          </a:stretch>
        </p:blipFill>
        <p:spPr>
          <a:xfrm>
            <a:off x="654272" y="2382719"/>
            <a:ext cx="722376" cy="147218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7" name="QC_7_BD.69_2#08c4809d2.choice_image?htil=2&amp;vcp=1&amp;pid=0c968212b&amp;color=0,0,0&amp;tib=255,255,255&amp;iip=2&amp;vtp=1" descr="preencoded.png"/>
          <p:cNvPicPr>
            <a:picLocks noChangeAspect="1"/>
          </p:cNvPicPr>
          <p:nvPr/>
        </p:nvPicPr>
        <p:blipFill>
          <a:blip r:embed="rId6">
            <a:clrChange>
              <a:clrFrom>
                <a:srgbClr val="FFFFFF"/>
              </a:clrFrom>
              <a:clrTo>
                <a:srgbClr val="FFFFFF">
                  <a:alpha val="0"/>
                </a:srgbClr>
              </a:clrTo>
            </a:clrChange>
          </a:blip>
          <a:stretch>
            <a:fillRect/>
          </a:stretch>
        </p:blipFill>
        <p:spPr>
          <a:xfrm>
            <a:off x="3303810" y="2419295"/>
            <a:ext cx="722376" cy="1435608"/>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8" name="QC_7_BD.69_2#08c4809d2.choice_image?htil=2&amp;vcp=1&amp;pid=0c968212b&amp;color=0,0,0&amp;tib=255,255,255&amp;iip=3&amp;vtp=1" descr="preencoded.png"/>
          <p:cNvPicPr>
            <a:picLocks noChangeAspect="1"/>
          </p:cNvPicPr>
          <p:nvPr/>
        </p:nvPicPr>
        <p:blipFill>
          <a:blip r:embed="rId7">
            <a:clrChange>
              <a:clrFrom>
                <a:srgbClr val="FFFFFF"/>
              </a:clrFrom>
              <a:clrTo>
                <a:srgbClr val="FFFFFF">
                  <a:alpha val="0"/>
                </a:srgbClr>
              </a:clrTo>
            </a:clrChange>
          </a:blip>
          <a:stretch>
            <a:fillRect/>
          </a:stretch>
        </p:blipFill>
        <p:spPr>
          <a:xfrm>
            <a:off x="5942616" y="2382719"/>
            <a:ext cx="740664" cy="147218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9" name="QC_7_BD.69_2#08c4809d2.choice_image?htil=2&amp;vcp=1&amp;pid=0c968212b&amp;color=0,0,0&amp;tib=255,255,255&amp;iip=4&amp;vtp=1" descr="preencoded.png"/>
          <p:cNvPicPr>
            <a:picLocks noChangeAspect="1"/>
          </p:cNvPicPr>
          <p:nvPr/>
        </p:nvPicPr>
        <p:blipFill>
          <a:blip r:embed="rId8">
            <a:clrChange>
              <a:clrFrom>
                <a:srgbClr val="FFFFFF"/>
              </a:clrFrom>
              <a:clrTo>
                <a:srgbClr val="FFFFFF">
                  <a:alpha val="0"/>
                </a:srgbClr>
              </a:clrTo>
            </a:clrChange>
          </a:blip>
          <a:stretch>
            <a:fillRect/>
          </a:stretch>
        </p:blipFill>
        <p:spPr>
          <a:xfrm>
            <a:off x="8623586" y="2446727"/>
            <a:ext cx="804672" cy="140817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10" name="QC_7_AS.70_1#08c4809d2?vcp=1&amp;pid=0c968212b&amp;color=0,0,0&amp;vtp=1&amp;bbb=1&amp;hb=1&amp;hs=1"/>
              <p:cNvSpPr/>
              <p:nvPr/>
            </p:nvSpPr>
            <p:spPr>
              <a:xfrm>
                <a:off x="356616" y="3841568"/>
                <a:ext cx="11475720" cy="21509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在层析液中四种色素的溶解度从高到低的顺序依次是胡萝卜素、叶黄素</a:t>
                </a:r>
                <a:r>
                  <a:rPr lang="en-US" altLang="zh-CN" sz="2400" b="1" i="0">
                    <a:solidFill>
                      <a:srgbClr val="FF0000"/>
                    </a:solidFill>
                    <a:latin typeface="Times New Roman" pitchFamily="34" charset="0"/>
                    <a:ea typeface="仿宋" pitchFamily="34" charset="-122"/>
                    <a:cs typeface="Times New Roman" pitchFamily="34" charset="-120"/>
                  </a:rPr>
                  <a:t>、叶绿</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𝐚</m:t>
                    </m:r>
                  </m:oMath>
                </a14:m>
                <a:r>
                  <a:rPr lang="en-US" altLang="zh-CN" sz="2400" b="1" i="0" dirty="0">
                    <a:solidFill>
                      <a:srgbClr val="FF0000"/>
                    </a:solidFill>
                    <a:latin typeface="Times New Roman" pitchFamily="34" charset="0"/>
                    <a:ea typeface="仿宋" pitchFamily="34" charset="-122"/>
                    <a:cs typeface="Times New Roman" pitchFamily="34" charset="-120"/>
                  </a:rPr>
                  <a:t>、叶绿素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𝐛</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。色素溶解度越高，随层析液在滤纸上扩散的速度越快，反之则慢</a:t>
                </a:r>
                <a:r>
                  <a:rPr lang="en-US" altLang="zh-CN" sz="2400" b="1" i="0">
                    <a:solidFill>
                      <a:srgbClr val="FF0000"/>
                    </a:solidFill>
                    <a:latin typeface="Times New Roman" pitchFamily="34" charset="0"/>
                    <a:ea typeface="仿宋" pitchFamily="34" charset="-122"/>
                    <a:cs typeface="Times New Roman" pitchFamily="34" charset="-120"/>
                  </a:rPr>
                  <a:t>，因</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此将叶绿素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𝐛</m:t>
                    </m:r>
                  </m:oMath>
                </a14:m>
                <a:r>
                  <a:rPr lang="en-US" altLang="zh-CN" sz="2400" b="1" i="0" dirty="0">
                    <a:solidFill>
                      <a:srgbClr val="FF0000"/>
                    </a:solidFill>
                    <a:latin typeface="Times New Roman" pitchFamily="34" charset="0"/>
                    <a:ea typeface="仿宋" pitchFamily="34" charset="-122"/>
                    <a:cs typeface="Times New Roman" pitchFamily="34" charset="-120"/>
                  </a:rPr>
                  <a:t>、叶绿素</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𝐚</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、叶黄素、胡萝卜素依次点样在滤纸的1、2、3、4位置</a:t>
                </a:r>
                <a:r>
                  <a:rPr lang="en-US" altLang="zh-CN" sz="2400" b="1" i="0">
                    <a:solidFill>
                      <a:srgbClr val="FF0000"/>
                    </a:solidFill>
                    <a:latin typeface="Times New Roman" pitchFamily="34" charset="0"/>
                    <a:ea typeface="仿宋" pitchFamily="34" charset="-122"/>
                    <a:cs typeface="Times New Roman" pitchFamily="34" charset="-120"/>
                  </a:rPr>
                  <a:t>，从低</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到高依次是</a:t>
                </a:r>
                <a:r>
                  <a:rPr lang="en-US" altLang="zh-CN" sz="2400" b="1" i="0" dirty="0">
                    <a:solidFill>
                      <a:srgbClr val="FF0000"/>
                    </a:solidFill>
                    <a:latin typeface="Times New Roman" pitchFamily="34" charset="0"/>
                    <a:ea typeface="仿宋" pitchFamily="34" charset="-122"/>
                    <a:cs typeface="Times New Roman" pitchFamily="34" charset="-120"/>
                  </a:rPr>
                  <a:t>1、2、3、4。混合液中含4种色素，扩散后在滤纸条上形成4条色素带。</a:t>
                </a:r>
                <a:endParaRPr lang="en-US" altLang="zh-CN" sz="2400" dirty="0"/>
              </a:p>
            </p:txBody>
          </p:sp>
        </mc:Choice>
        <mc:Fallback>
          <p:sp>
            <p:nvSpPr>
              <p:cNvPr id="10" name="QC_7_AS.70_1#08c4809d2?vcp=1&amp;pid=0c968212b&amp;color=0,0,0&amp;vtp=1&amp;bbb=1&amp;hb=1&amp;hs=1"/>
              <p:cNvSpPr>
                <a:spLocks noRot="1" noChangeAspect="1" noMove="1" noResize="1" noEditPoints="1" noAdjustHandles="1" noChangeArrowheads="1" noChangeShapeType="1" noTextEdit="1"/>
              </p:cNvSpPr>
              <p:nvPr/>
            </p:nvSpPr>
            <p:spPr>
              <a:xfrm>
                <a:off x="356616" y="3841568"/>
                <a:ext cx="11475720" cy="2150999"/>
              </a:xfrm>
              <a:prstGeom prst="rect">
                <a:avLst/>
              </a:prstGeom>
              <a:blipFill>
                <a:blip r:embed="rId9"/>
                <a:stretch>
                  <a:fillRect l="-1647" r="-1010" b="-878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left)">
                                      <p:cBhvr>
                                        <p:cTn id="15" dur="500"/>
                                        <p:tgtEl>
                                          <p:spTgt spid="10">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C_4#a2aa31398.fixed?vcp=1&amp;pid=3251ccfde&amp;color=140,198,62&amp;vtp=1&amp;bbb=1"/>
          <p:cNvSpPr/>
          <p:nvPr/>
        </p:nvSpPr>
        <p:spPr>
          <a:xfrm>
            <a:off x="5541264" y="2121408"/>
            <a:ext cx="1078992" cy="859536"/>
          </a:xfrm>
          <a:prstGeom prst="rect">
            <a:avLst/>
          </a:prstGeom>
          <a:noFill/>
          <a:ln/>
        </p:spPr>
        <p:txBody>
          <a:bodyPr wrap="none" lIns="0" tIns="0" rIns="0" bIns="0" rtlCol="0" anchor="ctr"/>
          <a:lstStyle/>
          <a:p>
            <a:pPr algn="ctr" latinLnBrk="1">
              <a:lnSpc>
                <a:spcPts val="6200"/>
              </a:lnSpc>
            </a:pPr>
            <a:r>
              <a:rPr lang="en-US" altLang="zh-CN" sz="5000" b="1" i="0" dirty="0">
                <a:solidFill>
                  <a:srgbClr val="8CC63E"/>
                </a:solidFill>
                <a:latin typeface="微软雅黑" pitchFamily="34" charset="0"/>
                <a:ea typeface="微软雅黑" pitchFamily="34" charset="-122"/>
                <a:cs typeface="微软雅黑" pitchFamily="34" charset="-120"/>
              </a:rPr>
              <a:t>02</a:t>
            </a:r>
            <a:endParaRPr lang="en-US" altLang="zh-CN" sz="5000" dirty="0"/>
          </a:p>
        </p:txBody>
      </p:sp>
      <p:sp>
        <p:nvSpPr>
          <p:cNvPr id="3" name="C_4#a2aa31398"/>
          <p:cNvSpPr/>
          <p:nvPr/>
        </p:nvSpPr>
        <p:spPr>
          <a:xfrm>
            <a:off x="2313432" y="3163824"/>
            <a:ext cx="7562088" cy="9144"/>
          </a:xfrm>
          <a:prstGeom prst="line">
            <a:avLst/>
          </a:prstGeom>
          <a:noFill/>
          <a:ln w="12700">
            <a:solidFill>
              <a:srgbClr val="8CC63E"/>
            </a:solidFill>
            <a:prstDash val="solid"/>
          </a:ln>
        </p:spPr>
        <p:txBody>
          <a:bodyPr/>
          <a:lstStyle/>
          <a:p>
            <a:endParaRPr lang="zh-CN" altLang="en-US"/>
          </a:p>
        </p:txBody>
      </p:sp>
      <p:sp>
        <p:nvSpPr>
          <p:cNvPr id="4" name="C_4_BD#a2aa31398.fixed?vcp=1&amp;pid=3251ccfde&amp;color=140,198,62&amp;vtp=1&amp;bbb=1"/>
          <p:cNvSpPr/>
          <p:nvPr/>
        </p:nvSpPr>
        <p:spPr>
          <a:xfrm>
            <a:off x="539496" y="3419856"/>
            <a:ext cx="11091672" cy="1524000"/>
          </a:xfrm>
          <a:prstGeom prst="rect">
            <a:avLst/>
          </a:prstGeom>
          <a:noFill/>
          <a:ln/>
        </p:spPr>
        <p:txBody>
          <a:bodyPr wrap="none" lIns="0" tIns="0" rIns="0" bIns="0" rtlCol="0" anchor="t"/>
          <a:lstStyle/>
          <a:p>
            <a:pPr algn="ctr" latinLnBrk="1">
              <a:lnSpc>
                <a:spcPts val="6300"/>
              </a:lnSpc>
            </a:pPr>
            <a:r>
              <a:rPr lang="en-US" altLang="zh-CN" sz="5000" b="0" i="0" spc="-50" dirty="0">
                <a:solidFill>
                  <a:srgbClr val="8CC63E"/>
                </a:solidFill>
                <a:latin typeface="微软雅黑" pitchFamily="34" charset="0"/>
                <a:ea typeface="微软雅黑" pitchFamily="34" charset="-122"/>
                <a:cs typeface="微软雅黑" pitchFamily="34" charset="-120"/>
              </a:rPr>
              <a:t>考点二</a:t>
            </a:r>
            <a:r>
              <a:rPr lang="en-US" altLang="zh-CN" sz="5000" b="0" i="0" spc="-50" dirty="0">
                <a:solidFill>
                  <a:srgbClr val="8CC63E"/>
                </a:solidFill>
                <a:latin typeface="SimSun" pitchFamily="34" charset="0"/>
                <a:ea typeface="SimSun" pitchFamily="34" charset="-122"/>
                <a:cs typeface="SimSun" pitchFamily="34" charset="-120"/>
              </a:rPr>
              <a:t> </a:t>
            </a:r>
            <a:r>
              <a:rPr lang="en-US" altLang="zh-CN" sz="5000" b="0" i="0" spc="-50" dirty="0">
                <a:solidFill>
                  <a:srgbClr val="8CC63E"/>
                </a:solidFill>
                <a:latin typeface="微软雅黑" pitchFamily="34" charset="0"/>
                <a:ea typeface="微软雅黑" pitchFamily="34" charset="-122"/>
                <a:cs typeface="微软雅黑" pitchFamily="34" charset="-120"/>
              </a:rPr>
              <a:t>叶绿体的结构适于进行光合作用</a:t>
            </a:r>
            <a:endParaRPr lang="en-US" altLang="zh-CN" sz="5000" spc="-50" dirty="0"/>
          </a:p>
        </p:txBody>
      </p:sp>
    </p:spTree>
  </p:cSld>
  <p:clrMapOvr>
    <a:masterClrMapping/>
  </p:clrMapOvr>
  <p:transition>
    <p:split dir="in"/>
  </p:transition>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C_5_BD#1a2a04469?vcp=1&amp;pid=a2aa31398&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导入</a:t>
            </a:r>
            <a:endParaRPr lang="en-US" altLang="zh-CN" sz="3200" dirty="0"/>
          </a:p>
        </p:txBody>
      </p:sp>
      <p:sp>
        <p:nvSpPr>
          <p:cNvPr id="3" name="QO_6_BD.71_1#e72b92b98?sp=1&amp;vcp=1&amp;pid=1a2a04469&amp;color=0,0,0&amp;vtp=1&amp;bbb=1"/>
          <p:cNvSpPr/>
          <p:nvPr/>
        </p:nvSpPr>
        <p:spPr>
          <a:xfrm>
            <a:off x="356616" y="1228399"/>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如图为叶绿体的结构模式图，请分析回答下列问题。</a:t>
            </a:r>
            <a:endParaRPr lang="en-US" altLang="zh-CN" sz="2400" dirty="0"/>
          </a:p>
        </p:txBody>
      </p:sp>
      <p:pic>
        <p:nvPicPr>
          <p:cNvPr id="4" name="QO_6_BD.71_2#e72b92b98?vcp=1&amp;pid=1a2a04469&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325112" y="1840230"/>
            <a:ext cx="3538728" cy="2075688"/>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7_BD.72_1#75d55cd63?vcp=1&amp;pid=e72b92b98&amp;color=0,0,0&amp;vtp=1&amp;bbb=1"/>
          <p:cNvSpPr/>
          <p:nvPr/>
        </p:nvSpPr>
        <p:spPr>
          <a:xfrm>
            <a:off x="356616" y="4050030"/>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图中的①②③所代表的结构分别是什么?</a:t>
            </a:r>
            <a:endParaRPr lang="en-US" altLang="zh-CN" sz="2400" dirty="0"/>
          </a:p>
        </p:txBody>
      </p:sp>
      <p:sp>
        <p:nvSpPr>
          <p:cNvPr id="6" name="QO_7_AN.73_1#75d55cd63?vcp=1&amp;pid=e72b92b98&amp;color=0,0,0&amp;vtp=1&amp;bbb=1"/>
          <p:cNvSpPr/>
          <p:nvPr/>
        </p:nvSpPr>
        <p:spPr>
          <a:xfrm>
            <a:off x="356616" y="458984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①②③所代表的结构分别是叶绿体的内外膜、叶绿体基质、基粒。</a:t>
            </a:r>
            <a:endParaRPr lang="en-US" altLang="zh-CN" sz="2400" dirty="0"/>
          </a:p>
        </p:txBody>
      </p:sp>
      <p:sp>
        <p:nvSpPr>
          <p:cNvPr id="7" name="QO_7_BD.74_1#277918503?vcp=1&amp;pid=e72b92b98&amp;color=0,0,0&amp;vtp=1&amp;bbb=1"/>
          <p:cNvSpPr/>
          <p:nvPr/>
        </p:nvSpPr>
        <p:spPr>
          <a:xfrm>
            <a:off x="356616" y="512451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捕获光能的色素分布在图中的哪个结构上?该结构是如何构成的?</a:t>
            </a:r>
            <a:endParaRPr lang="en-US" altLang="zh-CN" sz="2400" dirty="0"/>
          </a:p>
        </p:txBody>
      </p:sp>
      <p:sp>
        <p:nvSpPr>
          <p:cNvPr id="8" name="QO_7_AN.75_1#277918503?vcp=1&amp;pid=e72b92b98&amp;color=0,0,0&amp;vtp=1&amp;bbb=1"/>
          <p:cNvSpPr/>
          <p:nvPr/>
        </p:nvSpPr>
        <p:spPr>
          <a:xfrm>
            <a:off x="356616" y="565918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色素分布在图中的基粒上;一个基粒由多个类囊体堆叠而成。</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left)">
                                      <p:cBhvr>
                                        <p:cTn id="15" dur="500"/>
                                        <p:tgtEl>
                                          <p:spTgt spid="8">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left)">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QO_6_BD.76_1#255bdea14?sp=1&amp;vcp=1&amp;pid=1a2a04469&amp;color=0,0,0&amp;vtp=1&amp;bt=1&amp;bbb=1"/>
          <p:cNvSpPr/>
          <p:nvPr/>
        </p:nvSpPr>
        <p:spPr>
          <a:xfrm>
            <a:off x="356616" y="816429"/>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如图是恩格尔曼探究叶绿体功能的实验示意图，据图回答下列问题。</a:t>
            </a:r>
            <a:endParaRPr lang="en-US" altLang="zh-CN" sz="2400" dirty="0"/>
          </a:p>
        </p:txBody>
      </p:sp>
      <p:pic>
        <p:nvPicPr>
          <p:cNvPr id="3" name="QO_6_BD.76_3#255bdea14?iti=3&amp;htil=1&amp;vcp=1&amp;pid=1a2a04469&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2414016" y="1419171"/>
            <a:ext cx="1627632" cy="2194560"/>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4" name="QO_6_BD.76_4#255bdea14?iti=4&amp;htil=1&amp;vcp=1&amp;pid=1a2a04469&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8202168" y="1419171"/>
            <a:ext cx="1527048" cy="219456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O_6_BD.76_5#255bdea14?iti=3&amp;htil=1&amp;vcp=1&amp;pid=1a2a04469&amp;color=0,0,0&amp;vtp=1&amp;bbb=1"/>
          <p:cNvSpPr/>
          <p:nvPr/>
        </p:nvSpPr>
        <p:spPr>
          <a:xfrm>
            <a:off x="2888901" y="3740731"/>
            <a:ext cx="677862" cy="895096"/>
          </a:xfrm>
          <a:prstGeom prst="rect">
            <a:avLst/>
          </a:prstGeom>
          <a:noFill/>
          <a:ln/>
        </p:spPr>
        <p:txBody>
          <a:bodyPr wrap="none" lIns="0" tIns="0" rIns="0" bIns="0" rtlCol="0" anchor="t"/>
          <a:lstStyle/>
          <a:p>
            <a:pPr algn="ctr" latinLnBrk="1">
              <a:lnSpc>
                <a:spcPts val="4200"/>
              </a:lnSpc>
            </a:pPr>
            <a:r>
              <a:rPr lang="en-US" altLang="zh-CN" sz="2400" b="0" i="0" dirty="0">
                <a:solidFill>
                  <a:srgbClr val="000000"/>
                </a:solidFill>
                <a:latin typeface="微软雅黑" pitchFamily="34" charset="0"/>
                <a:ea typeface="微软雅黑" pitchFamily="34" charset="-122"/>
                <a:cs typeface="微软雅黑" pitchFamily="34" charset="-120"/>
              </a:rPr>
              <a:t>甲组</a:t>
            </a:r>
            <a:endParaRPr lang="en-US" altLang="zh-CN" sz="2400" dirty="0"/>
          </a:p>
        </p:txBody>
      </p:sp>
      <p:sp>
        <p:nvSpPr>
          <p:cNvPr id="6" name="QO_6_BD.76_6#255bdea14?iti=4&amp;htil=1&amp;vcp=1&amp;pid=1a2a04469&amp;color=0,0,0&amp;vtp=1&amp;bbb=1"/>
          <p:cNvSpPr/>
          <p:nvPr/>
        </p:nvSpPr>
        <p:spPr>
          <a:xfrm>
            <a:off x="8626761" y="3740731"/>
            <a:ext cx="677862" cy="895096"/>
          </a:xfrm>
          <a:prstGeom prst="rect">
            <a:avLst/>
          </a:prstGeom>
          <a:noFill/>
          <a:ln/>
        </p:spPr>
        <p:txBody>
          <a:bodyPr wrap="none" lIns="0" tIns="0" rIns="0" bIns="0" rtlCol="0" anchor="t"/>
          <a:lstStyle/>
          <a:p>
            <a:pPr algn="ctr" latinLnBrk="1">
              <a:lnSpc>
                <a:spcPts val="4200"/>
              </a:lnSpc>
            </a:pPr>
            <a:r>
              <a:rPr lang="en-US" altLang="zh-CN" sz="2400" b="0" i="0" dirty="0">
                <a:solidFill>
                  <a:srgbClr val="000000"/>
                </a:solidFill>
                <a:latin typeface="微软雅黑" pitchFamily="34" charset="0"/>
                <a:ea typeface="微软雅黑" pitchFamily="34" charset="-122"/>
                <a:cs typeface="微软雅黑" pitchFamily="34" charset="-120"/>
              </a:rPr>
              <a:t>乙组</a:t>
            </a:r>
            <a:endParaRPr lang="en-US" altLang="zh-CN" sz="2400" dirty="0"/>
          </a:p>
        </p:txBody>
      </p:sp>
      <p:sp>
        <p:nvSpPr>
          <p:cNvPr id="7" name="QO_7_BD.77_1#e01be919c?vcp=1&amp;pid=255bdea14&amp;color=0,0,0&amp;vtp=1&amp;bbb=1"/>
          <p:cNvSpPr/>
          <p:nvPr/>
        </p:nvSpPr>
        <p:spPr>
          <a:xfrm>
            <a:off x="356616" y="4294514"/>
            <a:ext cx="11475720" cy="474599"/>
          </a:xfrm>
          <a:prstGeom prst="rect">
            <a:avLst/>
          </a:prstGeom>
          <a:noFill/>
          <a:ln/>
        </p:spPr>
        <p:txBody>
          <a:bodyPr wrap="none" lIns="0" tIns="0" rIns="0" bIns="0" rtlCol="0" anchor="t"/>
          <a:lstStyle/>
          <a:p>
            <a:pPr algn="l" latinLnBrk="1">
              <a:lnSpc>
                <a:spcPts val="4200"/>
              </a:lnSpc>
            </a:pPr>
            <a:r>
              <a:rPr lang="en-US" altLang="zh-CN" sz="2400" b="1" i="0" spc="-100" dirty="0">
                <a:solidFill>
                  <a:srgbClr val="000000"/>
                </a:solidFill>
                <a:latin typeface="微软雅黑" pitchFamily="34" charset="0"/>
                <a:ea typeface="微软雅黑" pitchFamily="34" charset="-122"/>
                <a:cs typeface="微软雅黑" pitchFamily="34" charset="-120"/>
              </a:rPr>
              <a:t>（1）</a:t>
            </a:r>
            <a:r>
              <a:rPr lang="en-US" altLang="zh-CN" sz="2400" b="1" i="0" spc="-100" dirty="0">
                <a:solidFill>
                  <a:srgbClr val="000000"/>
                </a:solidFill>
                <a:latin typeface="SimSun" pitchFamily="34" charset="0"/>
                <a:ea typeface="SimSun" pitchFamily="34" charset="-122"/>
                <a:cs typeface="SimSun" pitchFamily="34" charset="-120"/>
              </a:rPr>
              <a:t> </a:t>
            </a:r>
            <a:r>
              <a:rPr lang="en-US" altLang="zh-CN" sz="2400" b="0" i="0" spc="-100" dirty="0">
                <a:solidFill>
                  <a:srgbClr val="000000"/>
                </a:solidFill>
                <a:latin typeface="微软雅黑" pitchFamily="34" charset="0"/>
                <a:ea typeface="微软雅黑" pitchFamily="34" charset="-122"/>
                <a:cs typeface="微软雅黑" pitchFamily="34" charset="-120"/>
              </a:rPr>
              <a:t>甲是在黑暗环境中用极细的光束照射叶绿体，需氧细菌的分布是怎样的？说明什么？</a:t>
            </a:r>
            <a:endParaRPr lang="en-US" altLang="zh-CN" sz="2400" spc="-100" dirty="0"/>
          </a:p>
        </p:txBody>
      </p:sp>
      <p:sp>
        <p:nvSpPr>
          <p:cNvPr id="8" name="QO_7_AN.78_1#e01be919c?vcp=1&amp;pid=255bdea14&amp;color=0,0,0&amp;vtp=1&amp;bbb=1&amp;hb=1"/>
          <p:cNvSpPr/>
          <p:nvPr/>
        </p:nvSpPr>
        <p:spPr>
          <a:xfrm>
            <a:off x="356616" y="4835852"/>
            <a:ext cx="11475720" cy="1037590"/>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需氧细菌只向叶绿体被光束照射到的部位集中</a:t>
            </a:r>
            <a:r>
              <a:rPr lang="en-US" altLang="zh-CN" sz="2400" b="0" i="0">
                <a:solidFill>
                  <a:srgbClr val="FF0000"/>
                </a:solidFill>
                <a:latin typeface="微软雅黑" pitchFamily="34" charset="0"/>
                <a:ea typeface="微软雅黑" pitchFamily="34" charset="-122"/>
                <a:cs typeface="微软雅黑" pitchFamily="34" charset="-120"/>
              </a:rPr>
              <a:t>。说明氧气是由叶绿体在光照条件</a:t>
            </a:r>
          </a:p>
          <a:p>
            <a:pPr latinLnBrk="1">
              <a:lnSpc>
                <a:spcPts val="4200"/>
              </a:lnSpc>
            </a:pPr>
            <a:r>
              <a:rPr lang="en-US" altLang="zh-CN" sz="2400" b="0" i="0">
                <a:solidFill>
                  <a:srgbClr val="FF0000"/>
                </a:solidFill>
                <a:latin typeface="微软雅黑" pitchFamily="34" charset="0"/>
                <a:ea typeface="微软雅黑" pitchFamily="34" charset="-122"/>
                <a:cs typeface="微软雅黑" pitchFamily="34" charset="-120"/>
              </a:rPr>
              <a:t>下释放出来的</a:t>
            </a:r>
            <a:r>
              <a:rPr lang="en-US" altLang="zh-CN" sz="2400" b="0" i="0" dirty="0">
                <a:solidFill>
                  <a:srgbClr val="FF0000"/>
                </a:solidFill>
                <a:latin typeface="微软雅黑" pitchFamily="34" charset="0"/>
                <a:ea typeface="微软雅黑" pitchFamily="34" charset="-122"/>
                <a:cs typeface="微软雅黑" pitchFamily="34" charset="-120"/>
              </a:rPr>
              <a:t>。</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left)">
                                      <p:cBhvr>
                                        <p:cTn id="1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QO_7_BD.79_1#722a9b2a0?vcp=1&amp;pid=255bdea14&amp;color=0,0,0&amp;vtp=1&amp;bt=1&amp;bbb=1&amp;hb=1"/>
          <p:cNvSpPr/>
          <p:nvPr/>
        </p:nvSpPr>
        <p:spPr>
          <a:xfrm>
            <a:off x="356616" y="2016928"/>
            <a:ext cx="11475720"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乙是完全暴露在光照下，需氧细菌分布于叶绿体所有的受光部位</a:t>
            </a:r>
            <a:r>
              <a:rPr lang="en-US" altLang="zh-CN" sz="2400" b="0" i="0">
                <a:solidFill>
                  <a:srgbClr val="000000"/>
                </a:solidFill>
                <a:latin typeface="微软雅黑" pitchFamily="34" charset="0"/>
                <a:ea typeface="微软雅黑" pitchFamily="34" charset="-122"/>
                <a:cs typeface="微软雅黑" pitchFamily="34" charset="-120"/>
              </a:rPr>
              <a:t>，这组实验的</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设计目的是什么</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p:txBody>
      </p:sp>
      <p:sp>
        <p:nvSpPr>
          <p:cNvPr id="3" name="QO_7_AN.80_1#722a9b2a0?vcp=1&amp;pid=255bdea14&amp;color=0,0,0&amp;vtp=1&amp;bbb=1"/>
          <p:cNvSpPr/>
          <p:nvPr/>
        </p:nvSpPr>
        <p:spPr>
          <a:xfrm>
            <a:off x="356616" y="311757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和甲组进行对照，明确实验结果完全是由光照引起的。</a:t>
            </a:r>
            <a:endParaRPr lang="en-US" altLang="zh-CN" sz="2400" dirty="0"/>
          </a:p>
        </p:txBody>
      </p:sp>
      <p:sp>
        <p:nvSpPr>
          <p:cNvPr id="4" name="QO_7_BD.81_1#67a79bfb5?vcp=1&amp;pid=255bdea14&amp;color=0,0,0&amp;vtp=1&amp;bbb=1"/>
          <p:cNvSpPr/>
          <p:nvPr/>
        </p:nvSpPr>
        <p:spPr>
          <a:xfrm>
            <a:off x="356616" y="365224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两组实验都要求在隔绝空气的条件下进行，为什么？</a:t>
            </a:r>
            <a:endParaRPr lang="en-US" altLang="zh-CN" sz="2400" dirty="0"/>
          </a:p>
        </p:txBody>
      </p:sp>
      <p:sp>
        <p:nvSpPr>
          <p:cNvPr id="5" name="QO_7_AN.82_1#67a79bfb5?vcp=1&amp;pid=255bdea14&amp;color=0,0,0&amp;vtp=1&amp;bbb=1"/>
          <p:cNvSpPr/>
          <p:nvPr/>
        </p:nvSpPr>
        <p:spPr>
          <a:xfrm>
            <a:off x="356616" y="418691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排除空气中的氧气对实验结果的干扰。</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C_1#d9da70498.fixed?vcp=1&amp;color=140,198,62&amp;vtp=1&amp;bbb=1"/>
          <p:cNvSpPr/>
          <p:nvPr/>
        </p:nvSpPr>
        <p:spPr>
          <a:xfrm>
            <a:off x="539496" y="2953512"/>
            <a:ext cx="11091672" cy="859536"/>
          </a:xfrm>
          <a:prstGeom prst="rect">
            <a:avLst/>
          </a:prstGeom>
          <a:noFill/>
          <a:ln/>
        </p:spPr>
        <p:txBody>
          <a:bodyPr wrap="none" lIns="0" tIns="0" rIns="0" bIns="0" rtlCol="0" anchor="b"/>
          <a:lstStyle/>
          <a:p>
            <a:pPr algn="ctr" latinLnBrk="1">
              <a:lnSpc>
                <a:spcPts val="6300"/>
              </a:lnSpc>
            </a:pPr>
            <a:r>
              <a:rPr lang="en-US" altLang="zh-CN" sz="5000" b="0" i="0" dirty="0">
                <a:solidFill>
                  <a:srgbClr val="8CC63E"/>
                </a:solidFill>
                <a:latin typeface="微软雅黑" pitchFamily="34" charset="0"/>
                <a:ea typeface="微软雅黑" pitchFamily="34" charset="-122"/>
                <a:cs typeface="微软雅黑" pitchFamily="34" charset="-120"/>
              </a:rPr>
              <a:t>第5章</a:t>
            </a:r>
            <a:r>
              <a:rPr lang="en-US" altLang="zh-CN" sz="5000" b="0" i="0" dirty="0">
                <a:solidFill>
                  <a:srgbClr val="8CC63E"/>
                </a:solidFill>
                <a:latin typeface="SimSun" pitchFamily="34" charset="0"/>
                <a:ea typeface="SimSun" pitchFamily="34" charset="-122"/>
                <a:cs typeface="SimSun" pitchFamily="34" charset="-120"/>
              </a:rPr>
              <a:t> </a:t>
            </a:r>
            <a:r>
              <a:rPr lang="en-US" altLang="zh-CN" sz="5000" b="0" i="0" dirty="0">
                <a:solidFill>
                  <a:srgbClr val="8CC63E"/>
                </a:solidFill>
                <a:latin typeface="微软雅黑" pitchFamily="34" charset="0"/>
                <a:ea typeface="微软雅黑" pitchFamily="34" charset="-122"/>
                <a:cs typeface="微软雅黑" pitchFamily="34" charset="-120"/>
              </a:rPr>
              <a:t>细胞的能量供应和利用</a:t>
            </a:r>
            <a:endParaRPr lang="en-US" altLang="zh-CN" sz="5000" dirty="0"/>
          </a:p>
        </p:txBody>
      </p:sp>
    </p:spTree>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C_5_BD#b0e611596?vcp=1&amp;pid=a2aa31398&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知新</a:t>
            </a:r>
            <a:endParaRPr lang="en-US" altLang="zh-CN" sz="3200" dirty="0"/>
          </a:p>
        </p:txBody>
      </p:sp>
      <p:pic>
        <p:nvPicPr>
          <p:cNvPr id="3" name="QO_6_BD.83_1#a39a60713?htil=4&amp;vcp=1&amp;pid=b0e611596&amp;color=0,0,0&amp;tib=255,255,255&amp;vtp=1&amp;hs=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8650224" y="1301551"/>
            <a:ext cx="3163824" cy="1920240"/>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6_BD.83_2#a39a60713?htil=4&amp;sp=1&amp;vcp=1&amp;pid=b0e611596&amp;color=0,0,0&amp;vtp=1&amp;bbb=1&amp;hs=1"/>
          <p:cNvSpPr/>
          <p:nvPr/>
        </p:nvSpPr>
        <p:spPr>
          <a:xfrm>
            <a:off x="356616" y="1228399"/>
            <a:ext cx="8174736"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叶绿体的结构</a:t>
            </a:r>
            <a:endParaRPr lang="en-US" altLang="zh-CN" sz="2400" dirty="0"/>
          </a:p>
        </p:txBody>
      </p:sp>
      <mc:AlternateContent xmlns:mc="http://schemas.openxmlformats.org/markup-compatibility/2006">
        <mc:Choice xmlns:a14="http://schemas.microsoft.com/office/drawing/2010/main" Requires="a14">
          <p:sp>
            <p:nvSpPr>
              <p:cNvPr id="5" name="QB_7_BD.84_1#14ef2460c?htil=4&amp;vcp=1&amp;pid=a39a60713&amp;color=0,0,0&amp;vtp=1&amp;bbb=1&amp;hb=1&amp;hs=1"/>
              <p:cNvSpPr/>
              <p:nvPr/>
            </p:nvSpPr>
            <p:spPr>
              <a:xfrm>
                <a:off x="356616" y="1713230"/>
                <a:ext cx="8174736"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[1]</m:t>
                    </m:r>
                  </m:oMath>
                </a14:m>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微软雅黑" pitchFamily="34" charset="0"/>
                    <a:ea typeface="微软雅黑" pitchFamily="34" charset="-122"/>
                    <a:cs typeface="微软雅黑" pitchFamily="34" charset="-120"/>
                  </a:rPr>
                  <a:t>和</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[2]</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微软雅黑" pitchFamily="34" charset="0"/>
                    <a:ea typeface="微软雅黑" pitchFamily="34" charset="-122"/>
                    <a:cs typeface="微软雅黑" pitchFamily="34" charset="-120"/>
                  </a:rPr>
                  <a:t>使其内部结构与细胞质基质分开，</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保证了叶绿体相对独立地进行代谢活动</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p:txBody>
          </p:sp>
        </mc:Choice>
        <mc:Fallback>
          <p:sp>
            <p:nvSpPr>
              <p:cNvPr id="5" name="QB_7_BD.84_1#14ef2460c?htil=4&amp;vcp=1&amp;pid=a39a60713&amp;color=0,0,0&amp;vtp=1&amp;bbb=1&amp;hb=1&amp;hs=1"/>
              <p:cNvSpPr>
                <a:spLocks noRot="1" noChangeAspect="1" noMove="1" noResize="1" noEditPoints="1" noAdjustHandles="1" noChangeArrowheads="1" noChangeShapeType="1" noTextEdit="1"/>
              </p:cNvSpPr>
              <p:nvPr/>
            </p:nvSpPr>
            <p:spPr>
              <a:xfrm>
                <a:off x="356616" y="1713230"/>
                <a:ext cx="8174736" cy="1037590"/>
              </a:xfrm>
              <a:prstGeom prst="rect">
                <a:avLst/>
              </a:prstGeom>
              <a:blipFill>
                <a:blip r:embed="rId4"/>
                <a:stretch>
                  <a:fillRect l="-2312" r="-5295" b="-17647"/>
                </a:stretch>
              </a:blipFill>
              <a:ln/>
            </p:spPr>
            <p:txBody>
              <a:bodyPr/>
              <a:lstStyle/>
              <a:p>
                <a:r>
                  <a:rPr lang="zh-CN" altLang="en-US">
                    <a:noFill/>
                  </a:rPr>
                  <a:t> </a:t>
                </a:r>
              </a:p>
            </p:txBody>
          </p:sp>
        </mc:Fallback>
      </mc:AlternateContent>
      <p:sp>
        <p:nvSpPr>
          <p:cNvPr id="6" name="QB_7_AN.85_1#14ef2460c.blank?vcp=1&amp;pid=a39a60713&amp;color=0,0,0&amp;vpa=35&amp;vtp=1&amp;bbb=1"/>
          <p:cNvSpPr/>
          <p:nvPr/>
        </p:nvSpPr>
        <p:spPr>
          <a:xfrm>
            <a:off x="1705197" y="1685290"/>
            <a:ext cx="8302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外膜</a:t>
            </a:r>
            <a:endParaRPr lang="en-US" altLang="zh-CN" sz="2400" dirty="0"/>
          </a:p>
        </p:txBody>
      </p:sp>
      <p:sp>
        <p:nvSpPr>
          <p:cNvPr id="7" name="QB_7_AN.86_1#14ef2460c.blank?vcp=1&amp;pid=a39a60713&amp;color=0,0,0&amp;vpa=36&amp;vtp=1&amp;bbb=1"/>
          <p:cNvSpPr/>
          <p:nvPr/>
        </p:nvSpPr>
        <p:spPr>
          <a:xfrm>
            <a:off x="3305398" y="1685290"/>
            <a:ext cx="8302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内膜</a:t>
            </a:r>
            <a:endParaRPr lang="en-US" altLang="zh-CN" sz="2400" dirty="0"/>
          </a:p>
        </p:txBody>
      </p:sp>
      <mc:AlternateContent xmlns:mc="http://schemas.openxmlformats.org/markup-compatibility/2006">
        <mc:Choice xmlns:a14="http://schemas.microsoft.com/office/drawing/2010/main" Requires="a14">
          <p:sp>
            <p:nvSpPr>
              <p:cNvPr id="8" name="QB_7_BD.87_1#67057a213?htil=4&amp;vcp=1&amp;pid=a39a60713&amp;color=0,0,0&amp;vtp=1&amp;bbb=1&amp;hs=1"/>
              <p:cNvSpPr/>
              <p:nvPr/>
            </p:nvSpPr>
            <p:spPr>
              <a:xfrm>
                <a:off x="356616" y="2809303"/>
                <a:ext cx="8174736"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由</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[3]</m:t>
                    </m:r>
                  </m:oMath>
                </a14:m>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微软雅黑" pitchFamily="34" charset="0"/>
                    <a:ea typeface="微软雅黑" pitchFamily="34" charset="-122"/>
                    <a:cs typeface="微软雅黑" pitchFamily="34" charset="-120"/>
                  </a:rPr>
                  <a:t>堆叠而成的</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[4]</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i="0">
                    <a:solidFill>
                      <a:srgbClr val="000000"/>
                    </a:solidFill>
                    <a:latin typeface="SimSun" pitchFamily="34" charset="0"/>
                    <a:ea typeface="SimSun" pitchFamily="34" charset="-122"/>
                    <a:cs typeface="SimSun" pitchFamily="34" charset="-120"/>
                  </a:rPr>
                  <a:t>______</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增大了膜面积。</a:t>
                </a:r>
                <a:endParaRPr lang="en-US" altLang="zh-CN" sz="2400" dirty="0"/>
              </a:p>
            </p:txBody>
          </p:sp>
        </mc:Choice>
        <mc:Fallback>
          <p:sp>
            <p:nvSpPr>
              <p:cNvPr id="8" name="QB_7_BD.87_1#67057a213?htil=4&amp;vcp=1&amp;pid=a39a60713&amp;color=0,0,0&amp;vtp=1&amp;bbb=1&amp;hs=1"/>
              <p:cNvSpPr>
                <a:spLocks noRot="1" noChangeAspect="1" noMove="1" noResize="1" noEditPoints="1" noAdjustHandles="1" noChangeArrowheads="1" noChangeShapeType="1" noTextEdit="1"/>
              </p:cNvSpPr>
              <p:nvPr/>
            </p:nvSpPr>
            <p:spPr>
              <a:xfrm>
                <a:off x="356616" y="2809303"/>
                <a:ext cx="8174736" cy="474599"/>
              </a:xfrm>
              <a:prstGeom prst="rect">
                <a:avLst/>
              </a:prstGeom>
              <a:blipFill>
                <a:blip r:embed="rId5"/>
                <a:stretch>
                  <a:fillRect l="-2312" t="-2564" r="-1566" b="-38462"/>
                </a:stretch>
              </a:blipFill>
              <a:ln/>
            </p:spPr>
            <p:txBody>
              <a:bodyPr/>
              <a:lstStyle/>
              <a:p>
                <a:r>
                  <a:rPr lang="zh-CN" altLang="en-US">
                    <a:noFill/>
                  </a:rPr>
                  <a:t> </a:t>
                </a:r>
              </a:p>
            </p:txBody>
          </p:sp>
        </mc:Fallback>
      </mc:AlternateContent>
      <p:sp>
        <p:nvSpPr>
          <p:cNvPr id="9" name="QB_7_AN.88_1#67057a213.blank?vcp=1&amp;pid=a39a60713&amp;color=0,0,0&amp;vpa=37&amp;vtp=1&amp;bbb=1"/>
          <p:cNvSpPr/>
          <p:nvPr/>
        </p:nvSpPr>
        <p:spPr>
          <a:xfrm>
            <a:off x="2009997" y="2759773"/>
            <a:ext cx="11350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类囊体</a:t>
            </a:r>
            <a:endParaRPr lang="en-US" altLang="zh-CN" sz="2400" dirty="0"/>
          </a:p>
        </p:txBody>
      </p:sp>
      <p:sp>
        <p:nvSpPr>
          <p:cNvPr id="10" name="QB_7_AN.89_1#67057a213.blank?vcp=1&amp;pid=a39a60713&amp;color=0,0,0&amp;vpa=38&amp;vtp=1&amp;bbb=1"/>
          <p:cNvSpPr/>
          <p:nvPr/>
        </p:nvSpPr>
        <p:spPr>
          <a:xfrm>
            <a:off x="5134198" y="2759773"/>
            <a:ext cx="8302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基粒</a:t>
            </a:r>
            <a:endParaRPr lang="en-US" altLang="zh-CN" sz="2400" dirty="0"/>
          </a:p>
        </p:txBody>
      </p:sp>
      <mc:AlternateContent xmlns:mc="http://schemas.openxmlformats.org/markup-compatibility/2006">
        <mc:Choice xmlns:a14="http://schemas.microsoft.com/office/drawing/2010/main" Requires="a14">
          <p:sp>
            <p:nvSpPr>
              <p:cNvPr id="11" name="QB_7_BD.90_1#b179d8af0?vcp=1&amp;pid=a39a60713&amp;color=0,0,0&amp;vtp=1&amp;bbb=1&amp;hs=1"/>
              <p:cNvSpPr/>
              <p:nvPr/>
            </p:nvSpPr>
            <p:spPr>
              <a:xfrm>
                <a:off x="356616" y="3288030"/>
                <a:ext cx="1147572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[3]</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i="0">
                    <a:solidFill>
                      <a:srgbClr val="000000"/>
                    </a:solidFill>
                    <a:latin typeface="SimSun" pitchFamily="34" charset="0"/>
                    <a:ea typeface="SimSun" pitchFamily="34" charset="-122"/>
                    <a:cs typeface="SimSun" pitchFamily="34" charset="-120"/>
                  </a:rPr>
                  <a:t>________</a:t>
                </a:r>
                <a:r>
                  <a:rPr lang="en-US" altLang="zh-CN" sz="2400" b="0" i="0">
                    <a:solidFill>
                      <a:srgbClr val="000000"/>
                    </a:solidFill>
                    <a:latin typeface="微软雅黑" pitchFamily="34" charset="0"/>
                    <a:ea typeface="微软雅黑" pitchFamily="34" charset="-122"/>
                    <a:cs typeface="微软雅黑" pitchFamily="34" charset="-120"/>
                  </a:rPr>
                  <a:t>的薄膜上分布着能够吸收</a:t>
                </a:r>
                <a:r>
                  <a:rPr lang="en-US" altLang="zh-CN" sz="2400" b="0" i="0" dirty="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微软雅黑" pitchFamily="34" charset="0"/>
                    <a:ea typeface="微软雅黑" pitchFamily="34" charset="-122"/>
                    <a:cs typeface="微软雅黑" pitchFamily="34" charset="-120"/>
                  </a:rPr>
                  <a:t>传递和转化光能的色素。</a:t>
                </a:r>
              </a:p>
              <a:p>
                <a:pPr marL="0" marR="0" lvl="0" indent="0" defTabSz="914400" rtl="0" eaLnBrk="1" fontAlgn="auto" latinLnBrk="1" hangingPunct="1">
                  <a:lnSpc>
                    <a:spcPts val="44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微软雅黑" pitchFamily="34" charset="0"/>
                    <a:ea typeface="微软雅黑" pitchFamily="34" charset="-122"/>
                    <a:cs typeface="微软雅黑" pitchFamily="34" charset="-120"/>
                  </a:rPr>
                  <a:t>（4）</a:t>
                </a:r>
                <a:r>
                  <a:rPr kumimoji="0" lang="en-US" altLang="zh-CN" sz="2400" b="1" i="0" u="none" strike="noStrike" kern="1200" cap="none" spc="0" normalizeH="0" baseline="0" noProof="0" dirty="0">
                    <a:ln>
                      <a:noFill/>
                    </a:ln>
                    <a:solidFill>
                      <a:srgbClr val="000000"/>
                    </a:solidFill>
                    <a:effectLst/>
                    <a:uLnTx/>
                    <a:uFillTx/>
                    <a:latin typeface="SimSun" pitchFamily="34" charset="0"/>
                    <a:ea typeface="SimSun" pitchFamily="34" charset="-122"/>
                    <a:cs typeface="SimSun" pitchFamily="34" charset="-120"/>
                  </a:rPr>
                  <a:t> </a:t>
                </a:r>
                <a14:m>
                  <m:oMath xmlns:m="http://schemas.openxmlformats.org/officeDocument/2006/math">
                    <m: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itchFamily="34" charset="-122"/>
                        <a:cs typeface="微软雅黑" pitchFamily="34" charset="-120"/>
                      </a:rPr>
                      <m:t>[5]</m:t>
                    </m:r>
                  </m:oMath>
                </a14:m>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中还含有少量的</a:t>
                </a:r>
                <a14:m>
                  <m:oMath xmlns:m="http://schemas.openxmlformats.org/officeDocument/2006/math">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itchFamily="34" charset="-122"/>
                        <a:cs typeface="微软雅黑" pitchFamily="34" charset="-120"/>
                      </a:rPr>
                      <m:t>DNA</m:t>
                    </m:r>
                  </m:oMath>
                </a14:m>
                <a:r>
                  <a:rPr kumimoji="0" lang="en-US" altLang="zh-CN" sz="2400" b="0" i="0" u="none" strike="noStrike" kern="1200" cap="none" spc="0" normalizeH="0" baseline="0" noProof="0" dirty="0">
                    <a:ln>
                      <a:noFill/>
                    </a:ln>
                    <a:solidFill>
                      <a:srgbClr val="000000"/>
                    </a:solidFill>
                    <a:effectLst/>
                    <a:uLnTx/>
                    <a:uFillTx/>
                    <a:latin typeface="微软雅黑" pitchFamily="34" charset="0"/>
                    <a:ea typeface="微软雅黑" pitchFamily="34" charset="-122"/>
                    <a:cs typeface="微软雅黑" pitchFamily="34" charset="-120"/>
                  </a:rPr>
                  <a:t>和</a:t>
                </a:r>
                <a14:m>
                  <m:oMath xmlns:m="http://schemas.openxmlformats.org/officeDocument/2006/math">
                    <m:r>
                      <m:rPr>
                        <m:sty m:val="p"/>
                      </m:rPr>
                      <a:rPr kumimoji="0" lang="en-US" altLang="zh-CN" sz="2400" b="0" i="0" u="none" strike="noStrike" kern="1200" cap="none" spc="0" normalizeH="0" baseline="0" noProof="0" dirty="0">
                        <a:ln>
                          <a:noFill/>
                        </a:ln>
                        <a:solidFill>
                          <a:srgbClr val="000000"/>
                        </a:solidFill>
                        <a:effectLst/>
                        <a:uLnTx/>
                        <a:uFillTx/>
                        <a:latin typeface="Cambria Math" panose="02040503050406030204" pitchFamily="18" charset="0"/>
                        <a:ea typeface="微软雅黑" pitchFamily="34" charset="-122"/>
                        <a:cs typeface="微软雅黑" pitchFamily="34" charset="-120"/>
                      </a:rPr>
                      <m:t>RNA</m:t>
                    </m:r>
                  </m:oMath>
                </a14:m>
                <a:r>
                  <a:rPr kumimoji="0" lang="en-US" altLang="zh-CN" sz="100" b="0" i="0" u="none" strike="noStrike" kern="0" cap="none" spc="-99900" normalizeH="0" baseline="0" noProof="0" dirty="0">
                    <a:ln>
                      <a:noFill/>
                    </a:ln>
                    <a:solidFill>
                      <a:srgbClr val="FFFFFF"/>
                    </a:solidFill>
                    <a:effectLst/>
                    <a:uLnTx/>
                    <a:uFillTx/>
                    <a:latin typeface="微软雅黑" pitchFamily="34" charset="0"/>
                    <a:ea typeface="微软雅黑" pitchFamily="34" charset="-122"/>
                    <a:cs typeface="微软雅黑" pitchFamily="34" charset="-120"/>
                  </a:rPr>
                  <a:t> </a:t>
                </a:r>
                <a:r>
                  <a:rPr kumimoji="0" lang="en-US" altLang="zh-CN" sz="2400" b="0" i="0" u="none" strike="noStrike" kern="1200" cap="none" spc="0" normalizeH="0" baseline="0" noProof="0" dirty="0">
                    <a:ln>
                      <a:noFill/>
                    </a:ln>
                    <a:solidFill>
                      <a:srgbClr val="000000"/>
                    </a:solidFill>
                    <a:effectLst/>
                    <a:uLnTx/>
                    <a:uFillTx/>
                    <a:latin typeface="微软雅黑" pitchFamily="34" charset="0"/>
                    <a:ea typeface="微软雅黑" pitchFamily="34" charset="-122"/>
                    <a:cs typeface="微软雅黑" pitchFamily="34" charset="-120"/>
                  </a:rPr>
                  <a:t>。</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（5）</a:t>
                </a:r>
                <a:r>
                  <a:rPr kumimoji="0" lang="en-US" altLang="zh-CN" sz="2400" b="1"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 </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与光合作用有关的酶分布在</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上和</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中。</a:t>
                </a:r>
                <a:endParaRPr lang="en-US" altLang="zh-CN" sz="2400" dirty="0"/>
              </a:p>
            </p:txBody>
          </p:sp>
        </mc:Choice>
        <mc:Fallback>
          <p:sp>
            <p:nvSpPr>
              <p:cNvPr id="11" name="QB_7_BD.90_1#b179d8af0?vcp=1&amp;pid=a39a60713&amp;color=0,0,0&amp;vtp=1&amp;bbb=1&amp;hs=1"/>
              <p:cNvSpPr>
                <a:spLocks noRot="1" noChangeAspect="1" noMove="1" noResize="1" noEditPoints="1" noAdjustHandles="1" noChangeArrowheads="1" noChangeShapeType="1" noTextEdit="1"/>
              </p:cNvSpPr>
              <p:nvPr/>
            </p:nvSpPr>
            <p:spPr>
              <a:xfrm>
                <a:off x="356616" y="3288030"/>
                <a:ext cx="11475720" cy="1592199"/>
              </a:xfrm>
              <a:prstGeom prst="rect">
                <a:avLst/>
              </a:prstGeom>
              <a:blipFill>
                <a:blip r:embed="rId6"/>
                <a:stretch>
                  <a:fillRect l="-1647" b="-11450"/>
                </a:stretch>
              </a:blipFill>
              <a:ln/>
            </p:spPr>
            <p:txBody>
              <a:bodyPr/>
              <a:lstStyle/>
              <a:p>
                <a:r>
                  <a:rPr lang="zh-CN" altLang="en-US">
                    <a:noFill/>
                  </a:rPr>
                  <a:t> </a:t>
                </a:r>
              </a:p>
            </p:txBody>
          </p:sp>
        </mc:Fallback>
      </mc:AlternateContent>
      <p:sp>
        <p:nvSpPr>
          <p:cNvPr id="12" name="QB_7_AN.91_1#b179d8af0.blank?vcp=1&amp;pid=a39a60713&amp;color=0,0,0&amp;vpa=39&amp;vtp=1&amp;bbb=1"/>
          <p:cNvSpPr/>
          <p:nvPr/>
        </p:nvSpPr>
        <p:spPr>
          <a:xfrm>
            <a:off x="1705197" y="3260090"/>
            <a:ext cx="11350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类囊体</a:t>
            </a:r>
            <a:endParaRPr lang="en-US" altLang="zh-CN" sz="2400" dirty="0"/>
          </a:p>
        </p:txBody>
      </p:sp>
      <p:sp>
        <p:nvSpPr>
          <p:cNvPr id="14" name="QB_7_AN.93_1#b179d8af0.blank?vcp=1&amp;pid=a39a60713&amp;color=0,0,0&amp;vpa=40&amp;vtp=1&amp;bbb=1"/>
          <p:cNvSpPr/>
          <p:nvPr/>
        </p:nvSpPr>
        <p:spPr>
          <a:xfrm>
            <a:off x="1705197" y="3818890"/>
            <a:ext cx="17446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叶绿体基质</a:t>
            </a:r>
            <a:endParaRPr lang="en-US" altLang="zh-CN" sz="2400" dirty="0"/>
          </a:p>
        </p:txBody>
      </p:sp>
      <p:sp>
        <p:nvSpPr>
          <p:cNvPr id="16" name="QB_7_AN.95_1#b179d8af0.blank?vcp=1&amp;pid=a39a60713&amp;color=0,0,0&amp;vpa=41&amp;vtp=1&amp;bbb=1"/>
          <p:cNvSpPr/>
          <p:nvPr/>
        </p:nvSpPr>
        <p:spPr>
          <a:xfrm>
            <a:off x="4981798" y="4356100"/>
            <a:ext cx="20494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类囊体的薄膜</a:t>
            </a:r>
            <a:endParaRPr lang="en-US" altLang="zh-CN" sz="2400" dirty="0"/>
          </a:p>
        </p:txBody>
      </p:sp>
      <p:sp>
        <p:nvSpPr>
          <p:cNvPr id="17" name="QB_7_AN.96_1#b179d8af0.blank?vcp=1&amp;pid=a39a60713&amp;color=0,0,0&amp;vpa=42&amp;vtp=1&amp;bbb=1"/>
          <p:cNvSpPr/>
          <p:nvPr/>
        </p:nvSpPr>
        <p:spPr>
          <a:xfrm>
            <a:off x="7724997" y="4356100"/>
            <a:ext cx="17446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叶绿体基质</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left)">
                                      <p:cBhvr>
                                        <p:cTn id="23" dur="500"/>
                                        <p:tgtEl>
                                          <p:spTgt spid="9">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wipe(left)">
                                      <p:cBhvr>
                                        <p:cTn id="31" dur="500"/>
                                        <p:tgtEl>
                                          <p:spTgt spid="10">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wipe(left)">
                                      <p:cBhvr>
                                        <p:cTn id="39" dur="500"/>
                                        <p:tgtEl>
                                          <p:spTgt spid="12">
                                            <p:bg/>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bg/>
                                          </p:spTgt>
                                        </p:tgtEl>
                                        <p:attrNameLst>
                                          <p:attrName>style.visibility</p:attrName>
                                        </p:attrNameLst>
                                      </p:cBhvr>
                                      <p:to>
                                        <p:strVal val="visible"/>
                                      </p:to>
                                    </p:set>
                                    <p:animEffect transition="in" filter="wipe(left)">
                                      <p:cBhvr>
                                        <p:cTn id="47" dur="500"/>
                                        <p:tgtEl>
                                          <p:spTgt spid="14">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left)">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bg/>
                                          </p:spTgt>
                                        </p:tgtEl>
                                        <p:attrNameLst>
                                          <p:attrName>style.visibility</p:attrName>
                                        </p:attrNameLst>
                                      </p:cBhvr>
                                      <p:to>
                                        <p:strVal val="visible"/>
                                      </p:to>
                                    </p:set>
                                    <p:animEffect transition="in" filter="wipe(left)">
                                      <p:cBhvr>
                                        <p:cTn id="55" dur="500"/>
                                        <p:tgtEl>
                                          <p:spTgt spid="16">
                                            <p:bg/>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Effect transition="in" filter="wipe(left)">
                                      <p:cBhvr>
                                        <p:cTn id="58" dur="500"/>
                                        <p:tgtEl>
                                          <p:spTgt spid="1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bg/>
                                          </p:spTgt>
                                        </p:tgtEl>
                                        <p:attrNameLst>
                                          <p:attrName>style.visibility</p:attrName>
                                        </p:attrNameLst>
                                      </p:cBhvr>
                                      <p:to>
                                        <p:strVal val="visible"/>
                                      </p:to>
                                    </p:set>
                                    <p:animEffect transition="in" filter="wipe(left)">
                                      <p:cBhvr>
                                        <p:cTn id="63" dur="500"/>
                                        <p:tgtEl>
                                          <p:spTgt spid="17">
                                            <p:bg/>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wipe(left)">
                                      <p:cBhvr>
                                        <p:cTn id="6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9" grpId="0" build="p" animBg="1"/>
      <p:bldP spid="10" grpId="0" build="p" animBg="1"/>
      <p:bldP spid="12" grpId="0" build="p" animBg="1"/>
      <p:bldP spid="14" grpId="0" build="p" animBg="1"/>
      <p:bldP spid="16" grpId="0" build="p" animBg="1"/>
      <p:bldP spid="1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QB_6_BD.97_1#d8ebf39a1?sp=1&amp;vcp=1&amp;pid=b0e611596&amp;color=0,0,0&amp;vtp=1&amp;bt=1&amp;bbb=1"/>
          <p:cNvSpPr/>
          <p:nvPr/>
        </p:nvSpPr>
        <p:spPr>
          <a:xfrm>
            <a:off x="356616" y="889898"/>
            <a:ext cx="11475720"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a:solidFill>
                  <a:srgbClr val="000000"/>
                </a:solidFill>
                <a:latin typeface="微软雅黑" pitchFamily="34" charset="0"/>
                <a:ea typeface="微软雅黑" pitchFamily="34" charset="-122"/>
                <a:cs typeface="微软雅黑" pitchFamily="34" charset="-120"/>
              </a:rPr>
              <a:t>.</a:t>
            </a:r>
            <a:r>
              <a:rPr lang="en-US" altLang="zh-CN" sz="2400" b="1" i="0">
                <a:solidFill>
                  <a:srgbClr val="000000"/>
                </a:solidFill>
                <a:latin typeface="SimSun" pitchFamily="34" charset="0"/>
                <a:ea typeface="SimSun" pitchFamily="34" charset="-122"/>
                <a:cs typeface="SimSun" pitchFamily="34" charset="-120"/>
              </a:rPr>
              <a:t> </a:t>
            </a:r>
            <a:r>
              <a:rPr lang="en-US" altLang="zh-CN" sz="2400" b="1" i="0">
                <a:solidFill>
                  <a:srgbClr val="000000"/>
                </a:solidFill>
                <a:latin typeface="微软雅黑" pitchFamily="34" charset="0"/>
                <a:ea typeface="微软雅黑" pitchFamily="34" charset="-122"/>
                <a:cs typeface="微软雅黑" pitchFamily="34" charset="-120"/>
              </a:rPr>
              <a:t>叶绿体的功能</a:t>
            </a:r>
          </a:p>
          <a:p>
            <a:pPr marL="0" marR="0" lvl="0" indent="0" defTabSz="914400" rtl="0" eaLnBrk="1" fontAlgn="auto" latinLnBrk="1" hangingPunct="1">
              <a:lnSpc>
                <a:spcPts val="42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（1）功能：叶绿体是绿色植物进行</a:t>
            </a:r>
            <a:r>
              <a:rPr kumimoji="0" lang="en-US" altLang="zh-CN" sz="2400" b="0" i="0" u="none" strike="noStrike" kern="1200" cap="none" spc="0" normalizeH="0" baseline="0" noProof="0">
                <a:ln>
                  <a:noFill/>
                </a:ln>
                <a:solidFill>
                  <a:srgbClr val="000000"/>
                </a:solidFill>
                <a:effectLst/>
                <a:uLnTx/>
                <a:uFillTx/>
                <a:latin typeface="SimSun" pitchFamily="34" charset="0"/>
                <a:ea typeface="SimSun" pitchFamily="34" charset="-122"/>
                <a:cs typeface="SimSun" pitchFamily="34" charset="-120"/>
              </a:rPr>
              <a:t>__________</a:t>
            </a:r>
            <a:r>
              <a:rPr kumimoji="0" lang="en-US" altLang="zh-CN" sz="2400" b="0" i="0" u="none" strike="noStrike" kern="1200" cap="none" spc="0" normalizeH="0" baseline="0" noProof="0">
                <a:ln>
                  <a:noFill/>
                </a:ln>
                <a:solidFill>
                  <a:srgbClr val="000000"/>
                </a:solidFill>
                <a:effectLst/>
                <a:uLnTx/>
                <a:uFillTx/>
                <a:latin typeface="微软雅黑" pitchFamily="34" charset="0"/>
                <a:ea typeface="微软雅黑" pitchFamily="34" charset="-122"/>
                <a:cs typeface="微软雅黑" pitchFamily="34" charset="-120"/>
              </a:rPr>
              <a:t>的场所。</a:t>
            </a:r>
            <a:endParaRPr lang="en-US" altLang="zh-CN" sz="2400" dirty="0"/>
          </a:p>
        </p:txBody>
      </p:sp>
      <p:sp>
        <p:nvSpPr>
          <p:cNvPr id="4" name="QB_6_BD.97_3#d8ebf39a1?sp=1&amp;vcp=1&amp;pid=b0e611596&amp;color=0,0,0&amp;vtp=1&amp;bbb=1"/>
          <p:cNvSpPr/>
          <p:nvPr/>
        </p:nvSpPr>
        <p:spPr>
          <a:xfrm>
            <a:off x="356616" y="1997211"/>
            <a:ext cx="11475720" cy="15963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（2）叶绿体功能的实验验证</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①</a:t>
            </a:r>
            <a:r>
              <a:rPr lang="en-US" altLang="zh-CN" sz="2400" b="0" i="0" dirty="0">
                <a:solidFill>
                  <a:srgbClr val="000000"/>
                </a:solidFill>
                <a:latin typeface="微软雅黑" pitchFamily="34" charset="0"/>
                <a:ea typeface="微软雅黑" pitchFamily="34" charset="-122"/>
                <a:cs typeface="微软雅黑" pitchFamily="34" charset="-120"/>
              </a:rPr>
              <a:t>实验者：德国科学家恩格尔曼。</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②</a:t>
            </a:r>
            <a:r>
              <a:rPr lang="en-US" altLang="zh-CN" sz="2400" b="0" i="0" dirty="0">
                <a:solidFill>
                  <a:srgbClr val="000000"/>
                </a:solidFill>
                <a:latin typeface="微软雅黑" pitchFamily="34" charset="0"/>
                <a:ea typeface="微软雅黑" pitchFamily="34" charset="-122"/>
                <a:cs typeface="微软雅黑" pitchFamily="34" charset="-120"/>
              </a:rPr>
              <a:t>实验过程及现象</a:t>
            </a:r>
            <a:endParaRPr lang="en-US" altLang="zh-CN" sz="2400" dirty="0"/>
          </a:p>
        </p:txBody>
      </p:sp>
      <p:pic>
        <p:nvPicPr>
          <p:cNvPr id="5" name="QB_6_BD.97_4#d8ebf39a1?vcp=1&amp;pid=b0e611596&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438912" y="3712600"/>
            <a:ext cx="11301984" cy="208483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B_6_AN.98_1#d8ebf39a1.blank?vcp=1&amp;pid=b0e611596&amp;color=0,0,0&amp;vpa=43&amp;vtp=1&amp;bbb=1"/>
          <p:cNvSpPr/>
          <p:nvPr/>
        </p:nvSpPr>
        <p:spPr>
          <a:xfrm>
            <a:off x="5124673" y="1399168"/>
            <a:ext cx="14398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光合作用</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QB_6_BD.99_1#d8ebf39a1?vcp=1&amp;pid=b0e611596&amp;color=0,0,0&amp;mp=1&amp;vtp=1&amp;bt=1&amp;bbb=1&amp;hb=1"/>
          <p:cNvSpPr/>
          <p:nvPr/>
        </p:nvSpPr>
        <p:spPr>
          <a:xfrm>
            <a:off x="356616" y="2282580"/>
            <a:ext cx="11475720"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实验2：用透过三棱镜的光照射水绵临时装片</a:t>
            </a:r>
            <a:r>
              <a:rPr lang="en-US" altLang="zh-CN" sz="2400" b="0" i="0">
                <a:solidFill>
                  <a:srgbClr val="000000"/>
                </a:solidFill>
                <a:latin typeface="微软雅黑" pitchFamily="34" charset="0"/>
                <a:ea typeface="微软雅黑" pitchFamily="34" charset="-122"/>
                <a:cs typeface="微软雅黑" pitchFamily="34" charset="-120"/>
              </a:rPr>
              <a:t>，发现大量的需氧细菌聚集在红光和蓝紫</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光区域</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③</a:t>
            </a:r>
            <a:r>
              <a:rPr lang="en-US" altLang="zh-CN" sz="2400" b="0" i="0" dirty="0">
                <a:solidFill>
                  <a:srgbClr val="000000"/>
                </a:solidFill>
                <a:latin typeface="微软雅黑" pitchFamily="34" charset="0"/>
                <a:ea typeface="微软雅黑" pitchFamily="34" charset="-122"/>
                <a:cs typeface="微软雅黑" pitchFamily="34" charset="-120"/>
              </a:rPr>
              <a:t>实验结论：直接证明叶绿体能吸收光能用于光合作用放氧。结合其他实验证据</a:t>
            </a:r>
            <a:r>
              <a:rPr lang="en-US" altLang="zh-CN" sz="2400" b="0" i="0">
                <a:solidFill>
                  <a:srgbClr val="000000"/>
                </a:solidFill>
                <a:latin typeface="微软雅黑" pitchFamily="34" charset="0"/>
                <a:ea typeface="微软雅黑" pitchFamily="34" charset="-122"/>
                <a:cs typeface="微软雅黑" pitchFamily="34" charset="-120"/>
              </a:rPr>
              <a:t>，科</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学家们得出叶绿体是光合作用的场所这一结论</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p:txBody>
      </p:sp>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P_6_BD#3a87f762c?vcp=1&amp;pid=b0e611596&amp;color=0,0,0&amp;mp=1&amp;vtp=1&amp;bt=1&amp;bbb=1&amp;hb=1"/>
          <p:cNvSpPr/>
          <p:nvPr/>
        </p:nvSpPr>
        <p:spPr>
          <a:xfrm>
            <a:off x="356616" y="1166250"/>
            <a:ext cx="11475720" cy="43903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关键点拨</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1" i="0" dirty="0">
                <a:solidFill>
                  <a:srgbClr val="000000"/>
                </a:solidFill>
                <a:latin typeface="微软雅黑" pitchFamily="34" charset="0"/>
                <a:ea typeface="微软雅黑" pitchFamily="34" charset="-122"/>
                <a:cs typeface="微软雅黑" pitchFamily="34" charset="-120"/>
              </a:rPr>
              <a:t>恩格尔曼的实验之妙</a:t>
            </a:r>
            <a:endParaRPr lang="en-US" altLang="zh-CN" sz="2400" dirty="0"/>
          </a:p>
          <a:p>
            <a:pPr latinLnBrk="1">
              <a:lnSpc>
                <a:spcPts val="4400"/>
              </a:lnSpc>
            </a:pPr>
            <a:r>
              <a:rPr lang="en-US" altLang="zh-CN" sz="2400" b="1" i="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实验材料选得妙：实验材料选择水绵和需氧细菌。</a:t>
            </a:r>
            <a:r>
              <a:rPr lang="en-US" altLang="zh-CN" sz="2400" b="0" i="0">
                <a:solidFill>
                  <a:srgbClr val="000000"/>
                </a:solidFill>
                <a:latin typeface="微软雅黑" pitchFamily="34" charset="0"/>
                <a:ea typeface="微软雅黑" pitchFamily="34" charset="-122"/>
                <a:cs typeface="微软雅黑" pitchFamily="34" charset="-120"/>
              </a:rPr>
              <a:t>水绵的叶绿体呈螺旋带状分布，</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便于观察</a:t>
            </a:r>
            <a:r>
              <a:rPr lang="en-US" altLang="zh-CN" sz="2400" b="0" i="0" dirty="0">
                <a:solidFill>
                  <a:srgbClr val="000000"/>
                </a:solidFill>
                <a:latin typeface="微软雅黑" pitchFamily="34" charset="0"/>
                <a:ea typeface="微软雅黑" pitchFamily="34" charset="-122"/>
                <a:cs typeface="微软雅黑" pitchFamily="34" charset="-120"/>
              </a:rPr>
              <a:t>；用需氧细菌可确定释放氧气多的部位。</a:t>
            </a:r>
            <a:endParaRPr lang="en-US" altLang="zh-CN" sz="2400" dirty="0"/>
          </a:p>
          <a:p>
            <a:pPr latinLnBrk="1">
              <a:lnSpc>
                <a:spcPts val="4400"/>
              </a:lnSpc>
            </a:pPr>
            <a:r>
              <a:rPr lang="en-US" altLang="zh-CN" sz="2400" b="1" i="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排除干扰的方法妙：没有空气的黑暗环境，排除了氧气和光的干扰。</a:t>
            </a:r>
            <a:endParaRPr lang="en-US" altLang="zh-CN" sz="2400" dirty="0"/>
          </a:p>
          <a:p>
            <a:pPr latinLnBrk="1">
              <a:lnSpc>
                <a:spcPts val="4400"/>
              </a:lnSpc>
            </a:pPr>
            <a:r>
              <a:rPr lang="en-US" altLang="zh-CN" sz="2400" b="1" i="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实验对照设计得妙：用极细的光束点状投射</a:t>
            </a:r>
            <a:r>
              <a:rPr lang="en-US" altLang="zh-CN" sz="2400" b="0" i="0">
                <a:solidFill>
                  <a:srgbClr val="000000"/>
                </a:solidFill>
                <a:latin typeface="微软雅黑" pitchFamily="34" charset="0"/>
                <a:ea typeface="微软雅黑" pitchFamily="34" charset="-122"/>
                <a:cs typeface="微软雅黑" pitchFamily="34" charset="-120"/>
              </a:rPr>
              <a:t>，叶绿体上可分为获得光照多和光照少</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的部位</a:t>
            </a:r>
            <a:r>
              <a:rPr lang="en-US" altLang="zh-CN" sz="2400" b="0" i="0" dirty="0">
                <a:solidFill>
                  <a:srgbClr val="000000"/>
                </a:solidFill>
                <a:latin typeface="微软雅黑" pitchFamily="34" charset="0"/>
                <a:ea typeface="微软雅黑" pitchFamily="34" charset="-122"/>
                <a:cs typeface="微软雅黑" pitchFamily="34" charset="-120"/>
              </a:rPr>
              <a:t>，相当于一组对照实验。</a:t>
            </a:r>
            <a:endParaRPr lang="en-US" altLang="zh-CN" sz="2400" dirty="0"/>
          </a:p>
          <a:p>
            <a:pPr latinLnBrk="1">
              <a:lnSpc>
                <a:spcPts val="4400"/>
              </a:lnSpc>
            </a:pPr>
            <a:r>
              <a:rPr lang="en-US" altLang="zh-CN" sz="2400" b="1" i="0">
                <a:solidFill>
                  <a:srgbClr val="000000"/>
                </a:solidFill>
                <a:latin typeface="微软雅黑" pitchFamily="34" charset="0"/>
                <a:ea typeface="微软雅黑" pitchFamily="34" charset="-122"/>
                <a:cs typeface="微软雅黑" pitchFamily="34" charset="-120"/>
              </a:rPr>
              <a:t>4</a:t>
            </a:r>
            <a:r>
              <a:rPr lang="en-US" altLang="zh-CN" sz="2400" b="1" i="0" dirty="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临时装片设计得妙：进行局部光照和曝光实验</a:t>
            </a:r>
            <a:r>
              <a:rPr lang="en-US" altLang="zh-CN" sz="2400" b="0" i="0">
                <a:solidFill>
                  <a:srgbClr val="000000"/>
                </a:solidFill>
                <a:latin typeface="微软雅黑" pitchFamily="34" charset="0"/>
                <a:ea typeface="微软雅黑" pitchFamily="34" charset="-122"/>
                <a:cs typeface="微软雅黑" pitchFamily="34" charset="-120"/>
              </a:rPr>
              <a:t>，进一步验证了实验结果完全是由光</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照引起的</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2400" dirty="0"/>
          </a:p>
        </p:txBody>
      </p:sp>
    </p:spTree>
  </p:cSld>
  <p:clrMapOvr>
    <a:masterClrMapping/>
  </p:clrMapOvr>
  <p:transition>
    <p:split dir="in"/>
  </p:transition>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C_5_BD#ec426372e?vcp=1&amp;pid=a2aa31398&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致用</a:t>
            </a:r>
            <a:endParaRPr lang="en-US" altLang="zh-CN" sz="3200" dirty="0"/>
          </a:p>
        </p:txBody>
      </p:sp>
      <p:sp>
        <p:nvSpPr>
          <p:cNvPr id="3" name="C_6_BD#53aac47f5?vcp=1&amp;pid=ec426372e&amp;color=0,0,0&amp;vtp=1&amp;bbb=1"/>
          <p:cNvSpPr/>
          <p:nvPr/>
        </p:nvSpPr>
        <p:spPr>
          <a:xfrm>
            <a:off x="356616" y="1209585"/>
            <a:ext cx="11475720" cy="1077976"/>
          </a:xfrm>
          <a:prstGeom prst="rect">
            <a:avLst/>
          </a:prstGeom>
          <a:noFill/>
          <a:ln/>
        </p:spPr>
        <p:txBody>
          <a:bodyPr wrap="none" lIns="0" tIns="0" rIns="0" bIns="0" rtlCol="0" anchor="t"/>
          <a:lstStyle/>
          <a:p>
            <a:pPr algn="l" latinLnBrk="1">
              <a:lnSpc>
                <a:spcPts val="5700"/>
              </a:lnSpc>
            </a:pPr>
            <a:r>
              <a:rPr lang="en-US" altLang="zh-CN" sz="3200" b="1" i="0" dirty="0">
                <a:solidFill>
                  <a:srgbClr val="000000"/>
                </a:solidFill>
                <a:latin typeface="Times New Roman" pitchFamily="34" charset="0"/>
                <a:ea typeface="微软雅黑" pitchFamily="34" charset="-122"/>
                <a:cs typeface="Times New Roman" pitchFamily="34" charset="-120"/>
              </a:rPr>
              <a:t>视角1</a:t>
            </a:r>
            <a:r>
              <a:rPr lang="en-US" altLang="zh-CN" sz="3200" b="1" i="0" dirty="0">
                <a:solidFill>
                  <a:srgbClr val="000000"/>
                </a:solidFill>
                <a:latin typeface="SimSun" pitchFamily="34" charset="0"/>
                <a:ea typeface="SimSun" pitchFamily="34" charset="-122"/>
                <a:cs typeface="SimSun" pitchFamily="34" charset="-120"/>
              </a:rPr>
              <a:t> </a:t>
            </a:r>
            <a:r>
              <a:rPr lang="en-US" altLang="zh-CN" sz="3200" b="1" i="0" dirty="0">
                <a:solidFill>
                  <a:srgbClr val="000000"/>
                </a:solidFill>
                <a:latin typeface="Times New Roman" pitchFamily="34" charset="0"/>
                <a:ea typeface="微软雅黑" pitchFamily="34" charset="-122"/>
                <a:cs typeface="Times New Roman" pitchFamily="34" charset="-120"/>
              </a:rPr>
              <a:t>叶绿体的结构和功能</a:t>
            </a:r>
            <a:endParaRPr lang="en-US" altLang="zh-CN" sz="3200" dirty="0"/>
          </a:p>
        </p:txBody>
      </p:sp>
      <p:sp>
        <p:nvSpPr>
          <p:cNvPr id="4" name="QC_7_BD.100_1#c32db5e9a?sp=1&amp;vcp=1&amp;pid=53aac47f5&amp;color=0,0,0&amp;vtp=1&amp;bbb=1&amp;hb=1"/>
          <p:cNvSpPr/>
          <p:nvPr/>
        </p:nvSpPr>
        <p:spPr>
          <a:xfrm>
            <a:off x="356616" y="1924728"/>
            <a:ext cx="11475720"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图甲是叶绿体结构模式图，图乙是从图甲中取出的部分结构放大图</a:t>
            </a:r>
            <a:r>
              <a:rPr lang="en-US" altLang="zh-CN" sz="2400" b="0" i="0">
                <a:solidFill>
                  <a:srgbClr val="000000"/>
                </a:solidFill>
                <a:latin typeface="微软雅黑" pitchFamily="34" charset="0"/>
                <a:ea typeface="微软雅黑" pitchFamily="34" charset="-122"/>
                <a:cs typeface="微软雅黑" pitchFamily="34" charset="-120"/>
              </a:rPr>
              <a:t>。下列相关叙述</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正确的是(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p:pic>
        <p:nvPicPr>
          <p:cNvPr id="6" name="QC_7_BD.102_2#c32db5e9a?iti=5&amp;htil=1&amp;vcp=1&amp;pid=53aac47f5&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353312" y="3089275"/>
            <a:ext cx="3749040" cy="2039112"/>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7" name="QC_7_BD.102_3#c32db5e9a?iti=6&amp;htil=1&amp;vcp=1&amp;pid=53aac47f5&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7662672" y="3089275"/>
            <a:ext cx="2606040" cy="20391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8" name="QC_7_BD.102_4#c32db5e9a?iti=5&amp;htil=1&amp;vcp=1&amp;pid=53aac47f5&amp;color=0,0,0&amp;vtp=1"/>
          <p:cNvSpPr/>
          <p:nvPr/>
        </p:nvSpPr>
        <p:spPr>
          <a:xfrm>
            <a:off x="3041301" y="5255387"/>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微软雅黑" pitchFamily="34" charset="0"/>
                <a:ea typeface="微软雅黑" pitchFamily="34" charset="-122"/>
                <a:cs typeface="微软雅黑" pitchFamily="34" charset="-120"/>
              </a:rPr>
              <a:t>甲</a:t>
            </a:r>
            <a:endParaRPr lang="en-US" altLang="zh-CN" sz="2400" dirty="0"/>
          </a:p>
        </p:txBody>
      </p:sp>
      <p:sp>
        <p:nvSpPr>
          <p:cNvPr id="9" name="QC_7_BD.102_5#c32db5e9a?iti=6&amp;htil=1&amp;vcp=1&amp;pid=53aac47f5&amp;color=0,0,0&amp;vtp=1"/>
          <p:cNvSpPr/>
          <p:nvPr/>
        </p:nvSpPr>
        <p:spPr>
          <a:xfrm>
            <a:off x="8779161" y="5255387"/>
            <a:ext cx="373062" cy="895096"/>
          </a:xfrm>
          <a:prstGeom prst="rect">
            <a:avLst/>
          </a:prstGeom>
          <a:noFill/>
          <a:ln/>
        </p:spPr>
        <p:txBody>
          <a:bodyPr wrap="square" lIns="0" tIns="0" rIns="0" bIns="0" rtlCol="0" anchor="t"/>
          <a:lstStyle/>
          <a:p>
            <a:pPr algn="ctr" latinLnBrk="1">
              <a:lnSpc>
                <a:spcPct val="150000"/>
              </a:lnSpc>
            </a:pPr>
            <a:r>
              <a:rPr lang="en-US" altLang="zh-CN" sz="2400" b="0" i="0" dirty="0">
                <a:solidFill>
                  <a:srgbClr val="000000"/>
                </a:solidFill>
                <a:latin typeface="微软雅黑" pitchFamily="34" charset="0"/>
                <a:ea typeface="微软雅黑" pitchFamily="34" charset="-122"/>
                <a:cs typeface="微软雅黑" pitchFamily="34" charset="-120"/>
              </a:rPr>
              <a:t>乙</a:t>
            </a:r>
            <a:endParaRPr lang="en-US" altLang="zh-CN" sz="2400" dirty="0"/>
          </a:p>
        </p:txBody>
      </p:sp>
    </p:spTree>
  </p:cSld>
  <p:clrMapOvr>
    <a:masterClrMapping/>
  </p:clrMapOvr>
  <p:transition>
    <p:split dir="in"/>
  </p:transition>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7_BD.102_6#c32db5e9a.choices?vcp=1&amp;pid=53aac47f5&amp;color=0,0,0&amp;vtp=1&amp;bt=1&amp;bbb=1"/>
              <p:cNvSpPr/>
              <p:nvPr/>
            </p:nvSpPr>
            <p:spPr>
              <a:xfrm>
                <a:off x="356616" y="928569"/>
                <a:ext cx="11475720"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A.图甲中生物膜的面积主要靠内膜向内折叠成嵴而增大</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2400" b="0" i="0" dirty="0">
                    <a:solidFill>
                      <a:srgbClr val="000000"/>
                    </a:solidFill>
                    <a:latin typeface="微软雅黑" pitchFamily="34" charset="0"/>
                    <a:ea typeface="微软雅黑" pitchFamily="34" charset="-122"/>
                    <a:cs typeface="微软雅黑" pitchFamily="34" charset="-120"/>
                  </a:rPr>
                  <a:t>.图乙所示的结构来自图甲中的③</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2400" b="0" i="0" dirty="0">
                    <a:solidFill>
                      <a:srgbClr val="000000"/>
                    </a:solidFill>
                    <a:latin typeface="微软雅黑" pitchFamily="34" charset="0"/>
                    <a:ea typeface="微软雅黑" pitchFamily="34" charset="-122"/>
                    <a:cs typeface="微软雅黑" pitchFamily="34" charset="-120"/>
                  </a:rPr>
                  <a:t>.在液泡中也含有③中的叶绿素</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2400" b="0" i="0" dirty="0">
                    <a:solidFill>
                      <a:srgbClr val="000000"/>
                    </a:solidFill>
                    <a:latin typeface="微软雅黑" pitchFamily="34" charset="0"/>
                    <a:ea typeface="微软雅黑" pitchFamily="34" charset="-122"/>
                    <a:cs typeface="微软雅黑" pitchFamily="34" charset="-120"/>
                  </a:rPr>
                  <a:t>.</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ATP</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的合成场所只有叶绿体</a:t>
                </a:r>
                <a:endParaRPr lang="en-US" altLang="zh-CN" sz="2400" dirty="0"/>
              </a:p>
            </p:txBody>
          </p:sp>
        </mc:Choice>
        <mc:Fallback>
          <p:sp>
            <p:nvSpPr>
              <p:cNvPr id="2" name="QC_7_BD.102_6#c32db5e9a.choices?vcp=1&amp;pid=53aac47f5&amp;color=0,0,0&amp;vtp=1&amp;bt=1&amp;bbb=1"/>
              <p:cNvSpPr>
                <a:spLocks noRot="1" noChangeAspect="1" noMove="1" noResize="1" noEditPoints="1" noAdjustHandles="1" noChangeArrowheads="1" noChangeShapeType="1" noTextEdit="1"/>
              </p:cNvSpPr>
              <p:nvPr/>
            </p:nvSpPr>
            <p:spPr>
              <a:xfrm>
                <a:off x="356616" y="928569"/>
                <a:ext cx="11475720" cy="2155190"/>
              </a:xfrm>
              <a:prstGeom prst="rect">
                <a:avLst/>
              </a:prstGeom>
              <a:blipFill>
                <a:blip r:embed="rId3"/>
                <a:stretch>
                  <a:fillRect l="-1647" b="-8475"/>
                </a:stretch>
              </a:blip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QC_7_AS.103_1#c32db5e9a?vcp=1&amp;pid=53aac47f5&amp;color=0,0,0&amp;vtp=1&amp;bbb=1&amp;hb=1"/>
              <p:cNvSpPr/>
              <p:nvPr/>
            </p:nvSpPr>
            <p:spPr>
              <a:xfrm>
                <a:off x="356616" y="3066741"/>
                <a:ext cx="11475720" cy="27097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图甲所示结构是叶绿体，主要通过大量的类囊体堆叠成基粒来增大膜面积</a:t>
                </a:r>
                <a:r>
                  <a:rPr lang="en-US" altLang="zh-CN" sz="2400" b="1" i="0">
                    <a:solidFill>
                      <a:srgbClr val="FF0000"/>
                    </a:solidFill>
                    <a:latin typeface="Times New Roman" pitchFamily="34" charset="0"/>
                    <a:ea typeface="仿宋" pitchFamily="34" charset="-122"/>
                    <a:cs typeface="Times New Roman" pitchFamily="34" charset="-120"/>
                  </a:rPr>
                  <a:t>；图</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甲中的</a:t>
                </a:r>
                <a:r>
                  <a:rPr lang="en-US" altLang="zh-CN" sz="2400" b="1" i="0" dirty="0">
                    <a:solidFill>
                      <a:srgbClr val="FF0000"/>
                    </a:solidFill>
                    <a:latin typeface="Times New Roman" pitchFamily="34" charset="0"/>
                    <a:ea typeface="仿宋" pitchFamily="34" charset="-122"/>
                    <a:cs typeface="Times New Roman" pitchFamily="34" charset="-120"/>
                  </a:rPr>
                  <a:t>③是类囊体，图乙含有光合色素，光合色素分布在类囊体薄膜上</a:t>
                </a:r>
                <a:r>
                  <a:rPr lang="en-US" altLang="zh-CN" sz="2400" b="1" i="0">
                    <a:solidFill>
                      <a:srgbClr val="FF0000"/>
                    </a:solidFill>
                    <a:latin typeface="Times New Roman" pitchFamily="34" charset="0"/>
                    <a:ea typeface="仿宋" pitchFamily="34" charset="-122"/>
                    <a:cs typeface="Times New Roman" pitchFamily="34" charset="-120"/>
                  </a:rPr>
                  <a:t>，所以图乙所</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示结构来自图甲中的</a:t>
                </a:r>
                <a:r>
                  <a:rPr lang="en-US" altLang="zh-CN" sz="2400" b="1" i="0" dirty="0">
                    <a:solidFill>
                      <a:srgbClr val="FF0000"/>
                    </a:solidFill>
                    <a:latin typeface="Times New Roman" pitchFamily="34" charset="0"/>
                    <a:ea typeface="仿宋" pitchFamily="34" charset="-122"/>
                    <a:cs typeface="Times New Roman" pitchFamily="34" charset="-120"/>
                  </a:rPr>
                  <a:t>③；③中的色素是叶绿素和类胡萝卜素，与光合作用有关</a:t>
                </a:r>
                <a:r>
                  <a:rPr lang="en-US" altLang="zh-CN" sz="2400" b="1" i="0">
                    <a:solidFill>
                      <a:srgbClr val="FF0000"/>
                    </a:solidFill>
                    <a:latin typeface="Times New Roman" pitchFamily="34" charset="0"/>
                    <a:ea typeface="仿宋" pitchFamily="34" charset="-122"/>
                    <a:cs typeface="Times New Roman" pitchFamily="34" charset="-120"/>
                  </a:rPr>
                  <a:t>，液泡</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中的色素是花青素等</a:t>
                </a:r>
                <a:r>
                  <a:rPr lang="en-US" altLang="zh-CN" sz="2400" b="1" i="0" dirty="0">
                    <a:solidFill>
                      <a:srgbClr val="FF0000"/>
                    </a:solidFill>
                    <a:latin typeface="Times New Roman" pitchFamily="34" charset="0"/>
                    <a:ea typeface="仿宋" pitchFamily="34" charset="-122"/>
                    <a:cs typeface="Times New Roman" pitchFamily="34" charset="-120"/>
                  </a:rPr>
                  <a:t>，与光合作用没有关系；</a:t>
                </a:r>
                <a14:m>
                  <m:oMath xmlns:m="http://schemas.openxmlformats.org/officeDocument/2006/math">
                    <m:r>
                      <a:rPr lang="en-US" altLang="zh-CN" sz="2400" b="1" i="0" dirty="0">
                        <a:solidFill>
                          <a:srgbClr val="FF0000"/>
                        </a:solidFill>
                        <a:latin typeface="Cambria Math" panose="02040503050406030204" pitchFamily="18" charset="0"/>
                        <a:ea typeface="仿宋" pitchFamily="34" charset="-122"/>
                        <a:cs typeface="Times New Roman" pitchFamily="34" charset="-120"/>
                      </a:rPr>
                      <m:t>𝐀𝐓𝐏</m:t>
                    </m:r>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的合成场所有叶绿体</a:t>
                </a:r>
                <a:r>
                  <a:rPr lang="en-US" altLang="zh-CN" sz="2400" b="1" i="0">
                    <a:solidFill>
                      <a:srgbClr val="FF0000"/>
                    </a:solidFill>
                    <a:latin typeface="Times New Roman" pitchFamily="34" charset="0"/>
                    <a:ea typeface="仿宋" pitchFamily="34" charset="-122"/>
                    <a:cs typeface="Times New Roman" pitchFamily="34" charset="-120"/>
                  </a:rPr>
                  <a:t>、线粒体和细</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胞质基质</a:t>
                </a:r>
                <a:r>
                  <a:rPr lang="en-US" altLang="zh-CN" sz="2400" b="1" i="0" dirty="0">
                    <a:solidFill>
                      <a:srgbClr val="FF0000"/>
                    </a:solidFill>
                    <a:latin typeface="Times New Roman" pitchFamily="34" charset="0"/>
                    <a:ea typeface="仿宋" pitchFamily="34" charset="-122"/>
                    <a:cs typeface="Times New Roman" pitchFamily="34" charset="-120"/>
                  </a:rPr>
                  <a:t>。</a:t>
                </a:r>
                <a:endParaRPr lang="en-US" altLang="zh-CN" sz="2400" dirty="0"/>
              </a:p>
            </p:txBody>
          </p:sp>
        </mc:Choice>
        <mc:Fallback>
          <p:sp>
            <p:nvSpPr>
              <p:cNvPr id="3" name="QC_7_AS.103_1#c32db5e9a?vcp=1&amp;pid=53aac47f5&amp;color=0,0,0&amp;vtp=1&amp;bbb=1&amp;hb=1"/>
              <p:cNvSpPr>
                <a:spLocks noRot="1" noChangeAspect="1" noMove="1" noResize="1" noEditPoints="1" noAdjustHandles="1" noChangeArrowheads="1" noChangeShapeType="1" noTextEdit="1"/>
              </p:cNvSpPr>
              <p:nvPr/>
            </p:nvSpPr>
            <p:spPr>
              <a:xfrm>
                <a:off x="356616" y="3066741"/>
                <a:ext cx="11475720" cy="2709799"/>
              </a:xfrm>
              <a:prstGeom prst="rect">
                <a:avLst/>
              </a:prstGeom>
              <a:blipFill>
                <a:blip r:embed="rId4"/>
                <a:stretch>
                  <a:fillRect l="-1647" r="-1010" b="-5843"/>
                </a:stretch>
              </a:blipFill>
              <a:ln/>
            </p:spPr>
            <p:txBody>
              <a:bodyPr/>
              <a:lstStyle/>
              <a:p>
                <a:r>
                  <a:rPr lang="zh-CN" altLang="en-US">
                    <a:noFill/>
                  </a:rPr>
                  <a:t> </a:t>
                </a:r>
              </a:p>
            </p:txBody>
          </p:sp>
        </mc:Fallback>
      </mc:AlternateContent>
      <p:sp>
        <p:nvSpPr>
          <p:cNvPr id="4" name="QC_7_AN.101_1#c32db5e9a.bracket?vcp=1&amp;pid=53aac47f5&amp;color=0,0,0&amp;vpa=44&amp;vtp=1&amp;answeroption=B">
            <a:extLst>
              <a:ext uri="{FF2B5EF4-FFF2-40B4-BE49-F238E27FC236}">
                <a16:creationId xmlns:a16="http://schemas.microsoft.com/office/drawing/2014/main" id="{8EEA924E-9DE2-E222-C569-B0CE3CA7D7A2}"/>
              </a:ext>
            </a:extLst>
          </p:cNvPr>
          <p:cNvSpPr txBox="1"/>
          <p:nvPr/>
        </p:nvSpPr>
        <p:spPr>
          <a:xfrm>
            <a:off x="229616" y="1558489"/>
            <a:ext cx="474489" cy="569387"/>
          </a:xfrm>
          <a:prstGeom prst="rect">
            <a:avLst/>
          </a:prstGeom>
          <a:noFill/>
        </p:spPr>
        <p:txBody>
          <a:bodyPr vert="horz" wrap="none" lIns="0" tIns="0" rIns="0" bIns="0" rtlCol="0">
            <a:spAutoFit/>
          </a:bodyPr>
          <a:lstStyle/>
          <a:p>
            <a:r>
              <a:rPr lang="zh-CN" altLang="en-US" sz="3700" b="1">
                <a:solidFill>
                  <a:srgbClr val="FF0000"/>
                </a:solidFill>
                <a:latin typeface="华文细黑" panose="02010600040101010101" pitchFamily="2" charset="-12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C_6_BD#d61dbecc7?vcp=1&amp;pid=ec426372e&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700"/>
              </a:lnSpc>
            </a:pPr>
            <a:r>
              <a:rPr lang="en-US" altLang="zh-CN" sz="3200" b="1" i="0" dirty="0">
                <a:solidFill>
                  <a:srgbClr val="000000"/>
                </a:solidFill>
                <a:latin typeface="Times New Roman" pitchFamily="34" charset="0"/>
                <a:ea typeface="微软雅黑" pitchFamily="34" charset="-122"/>
                <a:cs typeface="Times New Roman" pitchFamily="34" charset="-120"/>
              </a:rPr>
              <a:t>视角2</a:t>
            </a:r>
            <a:r>
              <a:rPr lang="en-US" altLang="zh-CN" sz="3200" b="1" i="0" dirty="0">
                <a:solidFill>
                  <a:srgbClr val="000000"/>
                </a:solidFill>
                <a:latin typeface="SimSun" pitchFamily="34" charset="0"/>
                <a:ea typeface="SimSun" pitchFamily="34" charset="-122"/>
                <a:cs typeface="SimSun" pitchFamily="34" charset="-120"/>
              </a:rPr>
              <a:t> </a:t>
            </a:r>
            <a:r>
              <a:rPr lang="en-US" altLang="zh-CN" sz="3200" b="1" i="0" dirty="0">
                <a:solidFill>
                  <a:srgbClr val="000000"/>
                </a:solidFill>
                <a:latin typeface="Times New Roman" pitchFamily="34" charset="0"/>
                <a:ea typeface="微软雅黑" pitchFamily="34" charset="-122"/>
                <a:cs typeface="Times New Roman" pitchFamily="34" charset="-120"/>
              </a:rPr>
              <a:t>叶绿体功能的实验探究</a:t>
            </a:r>
            <a:endParaRPr lang="en-US" altLang="zh-CN" sz="3200" dirty="0"/>
          </a:p>
        </p:txBody>
      </p:sp>
      <p:sp>
        <p:nvSpPr>
          <p:cNvPr id="3" name="QC_7_BD.104_1#eef52e915?sp=1&amp;vcp=1&amp;pid=d61dbecc7&amp;color=0,0,0&amp;vtp=1&amp;bbb=1&amp;hb=1"/>
          <p:cNvSpPr/>
          <p:nvPr/>
        </p:nvSpPr>
        <p:spPr>
          <a:xfrm>
            <a:off x="356616" y="1216068"/>
            <a:ext cx="11475720" cy="21509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德国科学家恩格尔曼设计了一个实验研究光合作用的吸收光谱</a:t>
            </a:r>
            <a:r>
              <a:rPr lang="en-US" altLang="zh-CN" sz="2400" b="0" i="0">
                <a:solidFill>
                  <a:srgbClr val="000000"/>
                </a:solidFill>
                <a:latin typeface="微软雅黑" pitchFamily="34" charset="0"/>
                <a:ea typeface="微软雅黑" pitchFamily="34" charset="-122"/>
                <a:cs typeface="微软雅黑" pitchFamily="34" charset="-120"/>
              </a:rPr>
              <a:t>。他将三棱镜产生的</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散射光投射到丝状水绵体上</a:t>
            </a:r>
            <a:r>
              <a:rPr lang="en-US" altLang="zh-CN" sz="2400" b="0" i="0" dirty="0">
                <a:solidFill>
                  <a:srgbClr val="000000"/>
                </a:solidFill>
                <a:latin typeface="微软雅黑" pitchFamily="34" charset="0"/>
                <a:ea typeface="微软雅黑" pitchFamily="34" charset="-122"/>
                <a:cs typeface="微软雅黑" pitchFamily="34" charset="-120"/>
              </a:rPr>
              <a:t>，并在水绵悬液中放入需氧细菌</a:t>
            </a:r>
            <a:r>
              <a:rPr lang="en-US" altLang="zh-CN" sz="2400" b="0" i="0">
                <a:solidFill>
                  <a:srgbClr val="000000"/>
                </a:solidFill>
                <a:latin typeface="微软雅黑" pitchFamily="34" charset="0"/>
                <a:ea typeface="微软雅黑" pitchFamily="34" charset="-122"/>
                <a:cs typeface="微软雅黑" pitchFamily="34" charset="-120"/>
              </a:rPr>
              <a:t>，观察细菌的聚集情况</a:t>
            </a:r>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如图所示）。他由实验结果得出光合作用在红光区和蓝紫光区最强</a:t>
            </a:r>
            <a:r>
              <a:rPr lang="en-US" altLang="zh-CN" sz="2400" b="0" i="0">
                <a:solidFill>
                  <a:srgbClr val="000000"/>
                </a:solidFill>
                <a:latin typeface="微软雅黑" pitchFamily="34" charset="0"/>
                <a:ea typeface="微软雅黑" pitchFamily="34" charset="-122"/>
                <a:cs typeface="微软雅黑" pitchFamily="34" charset="-120"/>
              </a:rPr>
              <a:t>。这个实验的思</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路是(</a:t>
            </a:r>
            <a:r>
              <a:rPr lang="en-US" altLang="zh-CN" sz="2400" b="0" i="0">
                <a:solidFill>
                  <a:srgbClr val="000000"/>
                </a:solidFill>
                <a:latin typeface="SimSun" pitchFamily="34" charset="0"/>
                <a:ea typeface="SimSun" pitchFamily="34" charset="-122"/>
                <a:cs typeface="SimSun"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a:solidFill>
                  <a:srgbClr val="000000"/>
                </a:solidFill>
                <a:latin typeface="SimSun" pitchFamily="34" charset="0"/>
                <a:ea typeface="SimSun" pitchFamily="34" charset="-122"/>
                <a:cs typeface="SimSun" pitchFamily="34" charset="-120"/>
              </a:rPr>
              <a:t> </a:t>
            </a:r>
            <a:endParaRPr lang="en-US" altLang="zh-CN" sz="2400" dirty="0"/>
          </a:p>
        </p:txBody>
      </p:sp>
      <p:sp>
        <p:nvSpPr>
          <p:cNvPr id="4" name="QC_7_AN.105_1#eef52e915.bracket?vcp=1&amp;pid=d61dbecc7&amp;color=0,0,0&amp;vpa=45&amp;vtp=1"/>
          <p:cNvSpPr/>
          <p:nvPr/>
        </p:nvSpPr>
        <p:spPr>
          <a:xfrm>
            <a:off x="1211485" y="2881038"/>
            <a:ext cx="4111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B</a:t>
            </a:r>
            <a:endParaRPr lang="en-US" altLang="zh-CN" sz="2400" dirty="0"/>
          </a:p>
        </p:txBody>
      </p:sp>
      <p:pic>
        <p:nvPicPr>
          <p:cNvPr id="5" name="QC_7_BD.106_1#eef52e915?htil=6&amp;vcp=1&amp;pid=d61dbecc7&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9437458" y="3486785"/>
            <a:ext cx="2203704" cy="1408176"/>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mc:Choice xmlns:a14="http://schemas.microsoft.com/office/drawing/2010/main" Requires="a14">
          <p:sp>
            <p:nvSpPr>
              <p:cNvPr id="6" name="QC_7_BD.106_2#eef52e915.choices?htil=6&amp;vcp=1&amp;pid=d61dbecc7&amp;color=0,0,0&amp;vtp=1&amp;bbb=1"/>
              <p:cNvSpPr/>
              <p:nvPr/>
            </p:nvSpPr>
            <p:spPr>
              <a:xfrm>
                <a:off x="356616" y="3422396"/>
                <a:ext cx="9134856" cy="2155190"/>
              </a:xfrm>
              <a:prstGeom prst="rect">
                <a:avLst/>
              </a:prstGeom>
              <a:noFill/>
              <a:ln/>
            </p:spPr>
            <p:txBody>
              <a:bodyPr wrap="none" lIns="0" tIns="0" rIns="0" bIns="0" rtlCol="0" anchor="t"/>
              <a:lstStyle/>
              <a:p>
                <a:pPr algn="l" latinLnBrk="1">
                  <a:lnSpc>
                    <a:spcPts val="4400"/>
                  </a:lnSpc>
                </a:pPr>
                <a:r>
                  <a:rPr lang="en-US" altLang="zh-CN" sz="2400" b="0" i="0" dirty="0">
                    <a:solidFill>
                      <a:srgbClr val="000000"/>
                    </a:solidFill>
                    <a:latin typeface="微软雅黑" pitchFamily="34" charset="0"/>
                    <a:ea typeface="微软雅黑" pitchFamily="34" charset="-122"/>
                    <a:cs typeface="微软雅黑" pitchFamily="34" charset="-120"/>
                  </a:rPr>
                  <a:t>A.细菌对不同的光反应不一，细菌聚集多的地方，细菌光合作用强</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B</a:t>
                </a:r>
                <a:r>
                  <a:rPr lang="en-US" altLang="zh-CN" sz="2400" b="0" i="0" dirty="0">
                    <a:solidFill>
                      <a:srgbClr val="000000"/>
                    </a:solidFill>
                    <a:latin typeface="微软雅黑" pitchFamily="34" charset="0"/>
                    <a:ea typeface="微软雅黑" pitchFamily="34" charset="-122"/>
                    <a:cs typeface="微软雅黑" pitchFamily="34" charset="-120"/>
                  </a:rPr>
                  <a:t>.需氧细菌聚集多的地方，</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itchFamily="34" charset="-122"/>
                            <a:cs typeface="微软雅黑" pitchFamily="34" charset="-120"/>
                          </a:rPr>
                        </m:ctrlPr>
                      </m:sSubPr>
                      <m:e>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O</m:t>
                        </m:r>
                      </m:e>
                      <m:sub>
                        <m:r>
                          <a:rPr lang="en-US" altLang="zh-CN" sz="2400" b="0" i="0" dirty="0">
                            <a:solidFill>
                              <a:srgbClr val="000000"/>
                            </a:solidFill>
                            <a:latin typeface="Cambria Math" panose="02040503050406030204" pitchFamily="18" charset="0"/>
                            <a:ea typeface="微软雅黑" pitchFamily="34" charset="-122"/>
                            <a:cs typeface="微软雅黑" pitchFamily="34" charset="-120"/>
                          </a:rPr>
                          <m:t>2</m:t>
                        </m:r>
                      </m:sub>
                    </m:sSub>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浓度高，水绵光合作用强</a:t>
                </a:r>
                <a:endParaRPr lang="en-US" altLang="zh-CN" sz="2400" dirty="0"/>
              </a:p>
              <a:p>
                <a:pPr latinLnBrk="1">
                  <a:lnSpc>
                    <a:spcPts val="4400"/>
                  </a:lnSpc>
                </a:pPr>
                <a:r>
                  <a:rPr lang="en-US" altLang="zh-CN" sz="2400" b="0" i="0">
                    <a:solidFill>
                      <a:srgbClr val="000000"/>
                    </a:solidFill>
                    <a:latin typeface="微软雅黑" pitchFamily="34" charset="0"/>
                    <a:ea typeface="微软雅黑" pitchFamily="34" charset="-122"/>
                    <a:cs typeface="微软雅黑" pitchFamily="34" charset="-120"/>
                  </a:rPr>
                  <a:t>C</a:t>
                </a:r>
                <a:r>
                  <a:rPr lang="en-US" altLang="zh-CN" sz="2400" b="0" i="0" dirty="0">
                    <a:solidFill>
                      <a:srgbClr val="000000"/>
                    </a:solidFill>
                    <a:latin typeface="微软雅黑" pitchFamily="34" charset="0"/>
                    <a:ea typeface="微软雅黑" pitchFamily="34" charset="-122"/>
                    <a:cs typeface="微软雅黑" pitchFamily="34" charset="-120"/>
                  </a:rPr>
                  <a:t>.需氧细菌聚集多的地方，产生的有机物多，水绵光合作用强</a:t>
                </a:r>
                <a:endParaRPr lang="en-US" altLang="zh-CN" sz="2400" dirty="0"/>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D</a:t>
                </a:r>
                <a:r>
                  <a:rPr lang="en-US" altLang="zh-CN" sz="2400" b="0" i="0" dirty="0">
                    <a:solidFill>
                      <a:srgbClr val="000000"/>
                    </a:solidFill>
                    <a:latin typeface="微软雅黑" pitchFamily="34" charset="0"/>
                    <a:ea typeface="微软雅黑" pitchFamily="34" charset="-122"/>
                    <a:cs typeface="微软雅黑" pitchFamily="34" charset="-120"/>
                  </a:rPr>
                  <a:t>.需氧细菌大量消耗</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itchFamily="34" charset="-122"/>
                            <a:cs typeface="微软雅黑" pitchFamily="34" charset="-120"/>
                          </a:rPr>
                        </m:ctrlPr>
                      </m:sSubPr>
                      <m:e>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O</m:t>
                        </m:r>
                      </m:e>
                      <m:sub>
                        <m:r>
                          <a:rPr lang="en-US" altLang="zh-CN" sz="2400" b="0" i="0" dirty="0">
                            <a:solidFill>
                              <a:srgbClr val="000000"/>
                            </a:solidFill>
                            <a:latin typeface="Cambria Math" panose="02040503050406030204" pitchFamily="18" charset="0"/>
                            <a:ea typeface="微软雅黑" pitchFamily="34" charset="-122"/>
                            <a:cs typeface="微软雅黑" pitchFamily="34" charset="-120"/>
                          </a:rPr>
                          <m:t>2</m:t>
                        </m:r>
                      </m:sub>
                    </m:sSub>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，使水绵的光合速率大幅度加快</a:t>
                </a:r>
                <a:endParaRPr lang="en-US" altLang="zh-CN" sz="2400" dirty="0"/>
              </a:p>
            </p:txBody>
          </p:sp>
        </mc:Choice>
        <mc:Fallback>
          <p:sp>
            <p:nvSpPr>
              <p:cNvPr id="6" name="QC_7_BD.106_2#eef52e915.choices?htil=6&amp;vcp=1&amp;pid=d61dbecc7&amp;color=0,0,0&amp;vtp=1&amp;bbb=1"/>
              <p:cNvSpPr>
                <a:spLocks noRot="1" noChangeAspect="1" noMove="1" noResize="1" noEditPoints="1" noAdjustHandles="1" noChangeArrowheads="1" noChangeShapeType="1" noTextEdit="1"/>
              </p:cNvSpPr>
              <p:nvPr/>
            </p:nvSpPr>
            <p:spPr>
              <a:xfrm>
                <a:off x="356616" y="3422396"/>
                <a:ext cx="9134856" cy="2155190"/>
              </a:xfrm>
              <a:prstGeom prst="rect">
                <a:avLst/>
              </a:prstGeom>
              <a:blipFill>
                <a:blip r:embed="rId4"/>
                <a:stretch>
                  <a:fillRect l="-2069" b="-8475"/>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QC_7_AS.107_1#eef52e915?vcp=1&amp;pid=d61dbecc7&amp;color=0,0,0&amp;vtp=1&amp;bt=1&amp;bbb=1&amp;hb=1"/>
              <p:cNvSpPr/>
              <p:nvPr/>
            </p:nvSpPr>
            <p:spPr>
              <a:xfrm>
                <a:off x="356616" y="2565346"/>
                <a:ext cx="11475720" cy="1592199"/>
              </a:xfrm>
              <a:prstGeom prst="rect">
                <a:avLst/>
              </a:prstGeom>
              <a:noFill/>
              <a:ln/>
            </p:spPr>
            <p:txBody>
              <a:bodyPr wrap="none" lIns="0" tIns="0" rIns="0" bIns="0" rtlCol="0" anchor="t"/>
              <a:lstStyle/>
              <a:p>
                <a:pPr algn="l" latinLnBrk="1">
                  <a:lnSpc>
                    <a:spcPts val="4400"/>
                  </a:lnSpc>
                </a:pPr>
                <a:r>
                  <a:rPr lang="en-US" altLang="zh-CN" sz="2400" b="1" i="0" dirty="0">
                    <a:solidFill>
                      <a:srgbClr val="FF0000"/>
                    </a:solidFill>
                    <a:latin typeface="Times New Roman" pitchFamily="34" charset="0"/>
                    <a:ea typeface="仿宋" pitchFamily="34" charset="-122"/>
                    <a:cs typeface="Times New Roman" pitchFamily="34" charset="-120"/>
                  </a:rPr>
                  <a:t>[解析]</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细菌不能进行光合作用，该实验中进行光合作用的是水绵</a:t>
                </a:r>
                <a:r>
                  <a:rPr lang="en-US" altLang="zh-CN" sz="2400" b="1" i="0">
                    <a:solidFill>
                      <a:srgbClr val="FF0000"/>
                    </a:solidFill>
                    <a:latin typeface="Times New Roman" pitchFamily="34" charset="0"/>
                    <a:ea typeface="仿宋" pitchFamily="34" charset="-122"/>
                    <a:cs typeface="Times New Roman" pitchFamily="34" charset="-120"/>
                  </a:rPr>
                  <a:t>；该实验的设计思路</a:t>
                </a:r>
              </a:p>
              <a:p>
                <a:pPr latinLnBrk="1">
                  <a:lnSpc>
                    <a:spcPts val="4400"/>
                  </a:lnSpc>
                </a:pPr>
                <a:r>
                  <a:rPr lang="en-US" altLang="zh-CN" sz="2400" b="1" i="0">
                    <a:solidFill>
                      <a:srgbClr val="FF0000"/>
                    </a:solidFill>
                    <a:latin typeface="Times New Roman" pitchFamily="34" charset="0"/>
                    <a:ea typeface="仿宋" pitchFamily="34" charset="-122"/>
                    <a:cs typeface="Times New Roman" pitchFamily="34" charset="-120"/>
                  </a:rPr>
                  <a:t>是需氧细菌需要</a:t>
                </a:r>
                <a14:m>
                  <m:oMath xmlns:m="http://schemas.openxmlformats.org/officeDocument/2006/math">
                    <m:sSub>
                      <m:sSubPr>
                        <m:ctrlPr>
                          <a:rPr lang="en-US" altLang="zh-CN" sz="2400" b="1" i="1" dirty="0">
                            <a:solidFill>
                              <a:srgbClr val="FF0000"/>
                            </a:solidFill>
                            <a:latin typeface="Cambria Math" panose="02040503050406030204" pitchFamily="18" charset="0"/>
                            <a:ea typeface="仿宋"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仿宋" pitchFamily="34" charset="-122"/>
                            <a:cs typeface="Times New Roman" pitchFamily="34" charset="-120"/>
                          </a:rPr>
                          <m:t>𝐎</m:t>
                        </m:r>
                      </m:e>
                      <m:sub>
                        <m:r>
                          <a:rPr lang="en-US" altLang="zh-CN" sz="2400" b="1" i="0" dirty="0">
                            <a:solidFill>
                              <a:srgbClr val="FF0000"/>
                            </a:solidFill>
                            <a:latin typeface="Cambria Math" panose="02040503050406030204" pitchFamily="18" charset="0"/>
                            <a:ea typeface="仿宋" pitchFamily="34" charset="-122"/>
                            <a:cs typeface="Times New Roman" pitchFamily="34" charset="-120"/>
                          </a:rPr>
                          <m:t>𝟐</m:t>
                        </m:r>
                      </m:sub>
                    </m:sSub>
                  </m:oMath>
                </a14:m>
                <a:r>
                  <a:rPr lang="en-US" altLang="zh-CN" sz="2400" b="1" i="0" dirty="0">
                    <a:solidFill>
                      <a:srgbClr val="FF0000"/>
                    </a:solidFill>
                    <a:latin typeface="Times New Roman" pitchFamily="34" charset="0"/>
                    <a:ea typeface="仿宋" pitchFamily="34" charset="-122"/>
                    <a:cs typeface="Times New Roman" pitchFamily="34" charset="-120"/>
                  </a:rPr>
                  <a:t>，水绵光合作用强的部位，产生的</a:t>
                </a:r>
                <a14:m>
                  <m:oMath xmlns:m="http://schemas.openxmlformats.org/officeDocument/2006/math">
                    <m:sSub>
                      <m:sSubPr>
                        <m:ctrlPr>
                          <a:rPr lang="en-US" altLang="zh-CN" sz="2400" b="1" i="1" dirty="0">
                            <a:solidFill>
                              <a:srgbClr val="FF0000"/>
                            </a:solidFill>
                            <a:latin typeface="Cambria Math" panose="02040503050406030204" pitchFamily="18" charset="0"/>
                            <a:ea typeface="仿宋"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仿宋" pitchFamily="34" charset="-122"/>
                            <a:cs typeface="Times New Roman" pitchFamily="34" charset="-120"/>
                          </a:rPr>
                          <m:t>𝐎</m:t>
                        </m:r>
                      </m:e>
                      <m:sub>
                        <m:r>
                          <a:rPr lang="en-US" altLang="zh-CN" sz="2400" b="1" i="0" dirty="0">
                            <a:solidFill>
                              <a:srgbClr val="FF0000"/>
                            </a:solidFill>
                            <a:latin typeface="Cambria Math" panose="02040503050406030204" pitchFamily="18" charset="0"/>
                            <a:ea typeface="仿宋" pitchFamily="34" charset="-122"/>
                            <a:cs typeface="Times New Roman" pitchFamily="34" charset="-120"/>
                          </a:rPr>
                          <m:t>𝟐</m:t>
                        </m:r>
                      </m:sub>
                    </m:sSub>
                  </m:oMath>
                </a14:m>
                <a:r>
                  <a:rPr lang="en-US" altLang="zh-CN" sz="2400" b="1" i="0" dirty="0">
                    <a:solidFill>
                      <a:srgbClr val="FF0000"/>
                    </a:solidFill>
                    <a:latin typeface="Times New Roman" pitchFamily="34" charset="0"/>
                    <a:ea typeface="仿宋" pitchFamily="34" charset="-122"/>
                    <a:cs typeface="Times New Roman" pitchFamily="34" charset="-120"/>
                  </a:rPr>
                  <a:t>多，在</a:t>
                </a:r>
                <a14:m>
                  <m:oMath xmlns:m="http://schemas.openxmlformats.org/officeDocument/2006/math">
                    <m:sSub>
                      <m:sSubPr>
                        <m:ctrlPr>
                          <a:rPr lang="en-US" altLang="zh-CN" sz="2400" b="1" i="1" dirty="0">
                            <a:solidFill>
                              <a:srgbClr val="FF0000"/>
                            </a:solidFill>
                            <a:latin typeface="Cambria Math" panose="02040503050406030204" pitchFamily="18" charset="0"/>
                            <a:ea typeface="仿宋"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仿宋" pitchFamily="34" charset="-122"/>
                            <a:cs typeface="Times New Roman" pitchFamily="34" charset="-120"/>
                          </a:rPr>
                          <m:t>𝐎</m:t>
                        </m:r>
                      </m:e>
                      <m:sub>
                        <m:r>
                          <a:rPr lang="en-US" altLang="zh-CN" sz="2400" b="1" i="0" dirty="0">
                            <a:solidFill>
                              <a:srgbClr val="FF0000"/>
                            </a:solidFill>
                            <a:latin typeface="Cambria Math" panose="02040503050406030204" pitchFamily="18" charset="0"/>
                            <a:ea typeface="仿宋" pitchFamily="34" charset="-122"/>
                            <a:cs typeface="Times New Roman" pitchFamily="34" charset="-120"/>
                          </a:rPr>
                          <m:t>𝟐</m:t>
                        </m:r>
                      </m:sub>
                    </m:sSub>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a:solidFill>
                      <a:srgbClr val="FF0000"/>
                    </a:solidFill>
                    <a:latin typeface="Times New Roman" pitchFamily="34" charset="0"/>
                    <a:ea typeface="仿宋" pitchFamily="34" charset="-122"/>
                    <a:cs typeface="Times New Roman" pitchFamily="34" charset="-120"/>
                  </a:rPr>
                  <a:t>含量多的地方需氧</a:t>
                </a:r>
              </a:p>
              <a:p>
                <a:pPr latinLnBrk="1">
                  <a:lnSpc>
                    <a:spcPts val="4200"/>
                  </a:lnSpc>
                </a:pPr>
                <a:r>
                  <a:rPr lang="en-US" altLang="zh-CN" sz="2400" b="1" i="0">
                    <a:solidFill>
                      <a:srgbClr val="FF0000"/>
                    </a:solidFill>
                    <a:latin typeface="Times New Roman" pitchFamily="34" charset="0"/>
                    <a:ea typeface="仿宋" pitchFamily="34" charset="-122"/>
                    <a:cs typeface="Times New Roman" pitchFamily="34" charset="-120"/>
                  </a:rPr>
                  <a:t>细菌的数量多</a:t>
                </a:r>
                <a:r>
                  <a:rPr lang="en-US" altLang="zh-CN" sz="2400" b="1" i="0" dirty="0">
                    <a:solidFill>
                      <a:srgbClr val="FF0000"/>
                    </a:solidFill>
                    <a:latin typeface="Times New Roman" pitchFamily="34" charset="0"/>
                    <a:ea typeface="仿宋" pitchFamily="34" charset="-122"/>
                    <a:cs typeface="Times New Roman" pitchFamily="34" charset="-120"/>
                  </a:rPr>
                  <a:t>；水绵光合速率的快慢与需氧细菌大量消耗</a:t>
                </a:r>
                <a14:m>
                  <m:oMath xmlns:m="http://schemas.openxmlformats.org/officeDocument/2006/math">
                    <m:sSub>
                      <m:sSubPr>
                        <m:ctrlPr>
                          <a:rPr lang="en-US" altLang="zh-CN" sz="2400" b="1" i="1" dirty="0">
                            <a:solidFill>
                              <a:srgbClr val="FF0000"/>
                            </a:solidFill>
                            <a:latin typeface="Cambria Math" panose="02040503050406030204" pitchFamily="18" charset="0"/>
                            <a:ea typeface="仿宋" pitchFamily="34" charset="-122"/>
                            <a:cs typeface="Times New Roman" pitchFamily="34" charset="-120"/>
                          </a:rPr>
                        </m:ctrlPr>
                      </m:sSubPr>
                      <m:e>
                        <m:r>
                          <a:rPr lang="en-US" altLang="zh-CN" sz="2400" b="1" i="0" dirty="0">
                            <a:solidFill>
                              <a:srgbClr val="FF0000"/>
                            </a:solidFill>
                            <a:latin typeface="Cambria Math" panose="02040503050406030204" pitchFamily="18" charset="0"/>
                            <a:ea typeface="仿宋" pitchFamily="34" charset="-122"/>
                            <a:cs typeface="Times New Roman" pitchFamily="34" charset="-120"/>
                          </a:rPr>
                          <m:t>𝐎</m:t>
                        </m:r>
                      </m:e>
                      <m:sub>
                        <m:r>
                          <a:rPr lang="en-US" altLang="zh-CN" sz="2400" b="1" i="0" dirty="0">
                            <a:solidFill>
                              <a:srgbClr val="FF0000"/>
                            </a:solidFill>
                            <a:latin typeface="Cambria Math" panose="02040503050406030204" pitchFamily="18" charset="0"/>
                            <a:ea typeface="仿宋" pitchFamily="34" charset="-122"/>
                            <a:cs typeface="Times New Roman" pitchFamily="34" charset="-120"/>
                          </a:rPr>
                          <m:t>𝟐</m:t>
                        </m:r>
                      </m:sub>
                    </m:sSub>
                  </m:oMath>
                </a14:m>
                <a:r>
                  <a:rPr lang="en-US" altLang="zh-CN" sz="100" b="1" i="0" kern="0" spc="-99900" dirty="0">
                    <a:solidFill>
                      <a:srgbClr val="FFFFFF"/>
                    </a:solidFill>
                    <a:latin typeface="Times New Roman" pitchFamily="34" charset="0"/>
                    <a:ea typeface="仿宋" pitchFamily="34" charset="-122"/>
                    <a:cs typeface="Times New Roman" pitchFamily="34" charset="-120"/>
                  </a:rPr>
                  <a:t> </a:t>
                </a:r>
                <a:r>
                  <a:rPr lang="en-US" altLang="zh-CN" sz="2400" b="1" i="0" dirty="0">
                    <a:solidFill>
                      <a:srgbClr val="FF0000"/>
                    </a:solidFill>
                    <a:latin typeface="Times New Roman" pitchFamily="34" charset="0"/>
                    <a:ea typeface="仿宋" pitchFamily="34" charset="-122"/>
                    <a:cs typeface="Times New Roman" pitchFamily="34" charset="-120"/>
                  </a:rPr>
                  <a:t>无明显关系。</a:t>
                </a:r>
                <a:endParaRPr lang="en-US" altLang="zh-CN" sz="2400" dirty="0"/>
              </a:p>
            </p:txBody>
          </p:sp>
        </mc:Choice>
        <mc:Fallback>
          <p:sp>
            <p:nvSpPr>
              <p:cNvPr id="2" name="QC_7_AS.107_1#eef52e915?vcp=1&amp;pid=d61dbecc7&amp;color=0,0,0&amp;vtp=1&amp;bt=1&amp;bbb=1&amp;hb=1"/>
              <p:cNvSpPr>
                <a:spLocks noRot="1" noChangeAspect="1" noMove="1" noResize="1" noEditPoints="1" noAdjustHandles="1" noChangeArrowheads="1" noChangeShapeType="1" noTextEdit="1"/>
              </p:cNvSpPr>
              <p:nvPr/>
            </p:nvSpPr>
            <p:spPr>
              <a:xfrm>
                <a:off x="356616" y="2565346"/>
                <a:ext cx="11475720" cy="1592199"/>
              </a:xfrm>
              <a:prstGeom prst="rect">
                <a:avLst/>
              </a:prstGeom>
              <a:blipFill>
                <a:blip r:embed="rId3"/>
                <a:stretch>
                  <a:fillRect l="-1647" r="-1010" b="-9962"/>
                </a:stretch>
              </a:blipFill>
              <a:ln/>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C_3#3251ccfde.fixed?vcp=1&amp;pid=57efa3fbd&amp;color=140,198,62&amp;vtp=1&amp;bbb=1"/>
          <p:cNvSpPr/>
          <p:nvPr/>
        </p:nvSpPr>
        <p:spPr>
          <a:xfrm>
            <a:off x="539496" y="2194560"/>
            <a:ext cx="11091672" cy="859536"/>
          </a:xfrm>
          <a:prstGeom prst="rect">
            <a:avLst/>
          </a:prstGeom>
          <a:noFill/>
          <a:ln/>
        </p:spPr>
        <p:txBody>
          <a:bodyPr wrap="none" lIns="0" tIns="0" rIns="0" bIns="0" rtlCol="0" anchor="b"/>
          <a:lstStyle/>
          <a:p>
            <a:pPr algn="ctr" latinLnBrk="1">
              <a:lnSpc>
                <a:spcPts val="6300"/>
              </a:lnSpc>
            </a:pPr>
            <a:r>
              <a:rPr lang="en-US" altLang="zh-CN" sz="5000" b="0" i="0" dirty="0">
                <a:solidFill>
                  <a:srgbClr val="8CC63E"/>
                </a:solidFill>
                <a:latin typeface="微软雅黑" pitchFamily="34" charset="0"/>
                <a:ea typeface="微软雅黑" pitchFamily="34" charset="-122"/>
                <a:cs typeface="微软雅黑" pitchFamily="34" charset="-120"/>
              </a:rPr>
              <a:t>第4节</a:t>
            </a:r>
            <a:r>
              <a:rPr lang="en-US" altLang="zh-CN" sz="5000" b="0" i="0" dirty="0">
                <a:solidFill>
                  <a:srgbClr val="8CC63E"/>
                </a:solidFill>
                <a:latin typeface="SimSun" pitchFamily="34" charset="0"/>
                <a:ea typeface="SimSun" pitchFamily="34" charset="-122"/>
                <a:cs typeface="SimSun" pitchFamily="34" charset="-120"/>
              </a:rPr>
              <a:t> </a:t>
            </a:r>
            <a:r>
              <a:rPr lang="en-US" altLang="zh-CN" sz="5000" b="0" i="0" dirty="0">
                <a:solidFill>
                  <a:srgbClr val="8CC63E"/>
                </a:solidFill>
                <a:latin typeface="微软雅黑" pitchFamily="34" charset="0"/>
                <a:ea typeface="微软雅黑" pitchFamily="34" charset="-122"/>
                <a:cs typeface="微软雅黑" pitchFamily="34" charset="-120"/>
              </a:rPr>
              <a:t>光合作用与能量转化</a:t>
            </a:r>
            <a:endParaRPr lang="en-US" altLang="zh-CN" sz="5000" dirty="0"/>
          </a:p>
        </p:txBody>
      </p:sp>
      <p:sp>
        <p:nvSpPr>
          <p:cNvPr id="3" name="C_3_BD#3251ccfde.fixed?vcp=1&amp;pid=57efa3fbd&amp;color=140,198,62&amp;vtp=1&amp;bbb=1"/>
          <p:cNvSpPr/>
          <p:nvPr/>
        </p:nvSpPr>
        <p:spPr>
          <a:xfrm>
            <a:off x="539496" y="3300984"/>
            <a:ext cx="11091672" cy="1418336"/>
          </a:xfrm>
          <a:prstGeom prst="rect">
            <a:avLst/>
          </a:prstGeom>
          <a:noFill/>
          <a:ln/>
        </p:spPr>
        <p:txBody>
          <a:bodyPr wrap="none" lIns="0" tIns="0" rIns="0" bIns="0" rtlCol="0" anchor="t"/>
          <a:lstStyle/>
          <a:p>
            <a:pPr algn="ctr" latinLnBrk="1">
              <a:lnSpc>
                <a:spcPts val="5400"/>
              </a:lnSpc>
            </a:pPr>
            <a:r>
              <a:rPr lang="en-US" altLang="zh-CN" sz="4400" b="0" i="0" dirty="0">
                <a:solidFill>
                  <a:srgbClr val="8CC63E"/>
                </a:solidFill>
                <a:latin typeface="微软雅黑" pitchFamily="34" charset="0"/>
                <a:ea typeface="微软雅黑" pitchFamily="34" charset="-122"/>
                <a:cs typeface="微软雅黑" pitchFamily="34" charset="-120"/>
              </a:rPr>
              <a:t>第1课时</a:t>
            </a:r>
            <a:r>
              <a:rPr lang="en-US" altLang="zh-CN" sz="4400" b="0" i="0" dirty="0">
                <a:solidFill>
                  <a:srgbClr val="8CC63E"/>
                </a:solidFill>
                <a:latin typeface="SimSun" pitchFamily="34" charset="0"/>
                <a:ea typeface="SimSun" pitchFamily="34" charset="-122"/>
                <a:cs typeface="SimSun" pitchFamily="34" charset="-120"/>
              </a:rPr>
              <a:t> </a:t>
            </a:r>
            <a:r>
              <a:rPr lang="en-US" altLang="zh-CN" sz="4400" b="0" i="0" dirty="0">
                <a:solidFill>
                  <a:srgbClr val="8CC63E"/>
                </a:solidFill>
                <a:latin typeface="微软雅黑" pitchFamily="34" charset="0"/>
                <a:ea typeface="微软雅黑" pitchFamily="34" charset="-122"/>
                <a:cs typeface="微软雅黑" pitchFamily="34" charset="-120"/>
              </a:rPr>
              <a:t>捕获光能的色素和结构</a:t>
            </a:r>
            <a:endParaRPr lang="en-US" altLang="zh-CN" sz="4400" dirty="0"/>
          </a:p>
        </p:txBody>
      </p:sp>
      <p:sp>
        <p:nvSpPr>
          <p:cNvPr id="4" name="C_3#3251ccfde"/>
          <p:cNvSpPr/>
          <p:nvPr/>
        </p:nvSpPr>
        <p:spPr>
          <a:xfrm>
            <a:off x="2313432" y="3163824"/>
            <a:ext cx="7562088" cy="9144"/>
          </a:xfrm>
          <a:prstGeom prst="line">
            <a:avLst/>
          </a:prstGeom>
          <a:noFill/>
          <a:ln w="12700">
            <a:solidFill>
              <a:srgbClr val="A0CC3A"/>
            </a:solidFill>
            <a:prstDash val="solid"/>
          </a:ln>
        </p:spPr>
        <p:txBody>
          <a:bodyPr/>
          <a:lstStyle/>
          <a:p>
            <a:endParaRPr lang="zh-CN" altLang="en-US"/>
          </a:p>
        </p:txBody>
      </p:sp>
    </p:spTree>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graphicFrame>
        <p:nvGraphicFramePr>
          <p:cNvPr id="6" name="P_4_BD#cf5568fa7?colgroup=2,34&amp;vcp=1&amp;pid=3251ccfde&amp;color=0,0,0&amp;vtp=1&amp;bt=1&amp;bbb=1&amp;hb=1"/>
          <p:cNvGraphicFramePr>
            <a:graphicFrameLocks noGrp="1"/>
          </p:cNvGraphicFramePr>
          <p:nvPr>
            <p:extLst>
              <p:ext uri="{D42A27DB-BD31-4B8C-83A1-F6EECF244321}">
                <p14:modId xmlns:p14="http://schemas.microsoft.com/office/powerpoint/2010/main" val="4054777550"/>
              </p:ext>
            </p:extLst>
          </p:nvPr>
        </p:nvGraphicFramePr>
        <p:xfrm>
          <a:off x="356616" y="2625734"/>
          <a:ext cx="11439144" cy="1462532"/>
        </p:xfrm>
        <a:graphic>
          <a:graphicData uri="http://schemas.openxmlformats.org/drawingml/2006/table">
            <a:tbl>
              <a:tblPr/>
              <a:tblGrid>
                <a:gridCol w="896112">
                  <a:extLst>
                    <a:ext uri="{9D8B030D-6E8A-4147-A177-3AD203B41FA5}">
                      <a16:colId xmlns:a16="http://schemas.microsoft.com/office/drawing/2014/main" val="20000"/>
                    </a:ext>
                  </a:extLst>
                </a:gridCol>
                <a:gridCol w="10543032">
                  <a:extLst>
                    <a:ext uri="{9D8B030D-6E8A-4147-A177-3AD203B41FA5}">
                      <a16:colId xmlns:a16="http://schemas.microsoft.com/office/drawing/2014/main" val="20001"/>
                    </a:ext>
                  </a:extLst>
                </a:gridCol>
              </a:tblGrid>
              <a:tr h="1462532">
                <a:tc>
                  <a:txBody>
                    <a:bodyPr/>
                    <a:lstStyle/>
                    <a:p>
                      <a:pPr marL="0" indent="0" algn="ctr" latinLnBrk="1" hangingPunct="0">
                        <a:lnSpc>
                          <a:spcPts val="3800"/>
                        </a:lnSpc>
                      </a:pPr>
                      <a:r>
                        <a:rPr lang="en-US" altLang="zh-CN" sz="2400" b="1" i="0">
                          <a:solidFill>
                            <a:srgbClr val="000000"/>
                          </a:solidFill>
                          <a:latin typeface="微软雅黑" pitchFamily="34" charset="0"/>
                          <a:ea typeface="微软雅黑" pitchFamily="34" charset="-122"/>
                          <a:cs typeface="微软雅黑" pitchFamily="34" charset="-120"/>
                        </a:rPr>
                        <a:t>学习</a:t>
                      </a:r>
                    </a:p>
                    <a:p>
                      <a:pPr marL="0" lvl="0" indent="0" algn="ctr" latinLnBrk="1" hangingPunct="0">
                        <a:lnSpc>
                          <a:spcPts val="3700"/>
                        </a:lnSpc>
                      </a:pPr>
                      <a:r>
                        <a:rPr lang="en-US" altLang="zh-CN" sz="2400" b="1" i="0">
                          <a:solidFill>
                            <a:srgbClr val="000000"/>
                          </a:solidFill>
                          <a:latin typeface="微软雅黑" pitchFamily="34" charset="0"/>
                          <a:ea typeface="微软雅黑" pitchFamily="34" charset="-122"/>
                          <a:cs typeface="微软雅黑" pitchFamily="34" charset="-120"/>
                        </a:rPr>
                        <a:t>目标</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indent="0" algn="l" latinLnBrk="1" hangingPunct="0">
                        <a:lnSpc>
                          <a:spcPts val="38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0" i="0" dirty="0">
                          <a:solidFill>
                            <a:srgbClr val="000000"/>
                          </a:solidFill>
                          <a:latin typeface="微软雅黑" pitchFamily="34" charset="0"/>
                          <a:ea typeface="微软雅黑" pitchFamily="34" charset="-122"/>
                          <a:cs typeface="微软雅黑" pitchFamily="34" charset="-120"/>
                        </a:rPr>
                        <a:t>尝试提取绿叶中的色素，阐明绿叶中色素的种类及功能</a:t>
                      </a:r>
                      <a:r>
                        <a:rPr lang="en-US" altLang="zh-CN" sz="2400" b="0" i="0">
                          <a:solidFill>
                            <a:srgbClr val="000000"/>
                          </a:solidFill>
                          <a:latin typeface="微软雅黑" pitchFamily="34" charset="0"/>
                          <a:ea typeface="微软雅黑" pitchFamily="34" charset="-122"/>
                          <a:cs typeface="微软雅黑" pitchFamily="34" charset="-120"/>
                        </a:rPr>
                        <a:t>,培养团队合作能力</a:t>
                      </a:r>
                    </a:p>
                    <a:p>
                      <a:pPr marL="0" indent="0" algn="l" latinLnBrk="1" hangingPunct="0">
                        <a:lnSpc>
                          <a:spcPts val="3800"/>
                        </a:lnSpc>
                      </a:pPr>
                      <a:r>
                        <a:rPr lang="en-US" altLang="zh-CN" sz="2400" b="0" i="0">
                          <a:solidFill>
                            <a:srgbClr val="000000"/>
                          </a:solidFill>
                          <a:latin typeface="微软雅黑" pitchFamily="34" charset="0"/>
                          <a:ea typeface="微软雅黑" pitchFamily="34" charset="-122"/>
                          <a:cs typeface="微软雅黑" pitchFamily="34" charset="-120"/>
                        </a:rPr>
                        <a:t>及实验探究能力</a:t>
                      </a:r>
                      <a:r>
                        <a:rPr lang="en-US" altLang="zh-CN" sz="2400" b="0" i="0" dirty="0">
                          <a:solidFill>
                            <a:srgbClr val="000000"/>
                          </a:solidFill>
                          <a:latin typeface="微软雅黑" pitchFamily="34" charset="0"/>
                          <a:ea typeface="微软雅黑" pitchFamily="34" charset="-122"/>
                          <a:cs typeface="微软雅黑" pitchFamily="34" charset="-120"/>
                        </a:rPr>
                        <a:t>。</a:t>
                      </a:r>
                      <a:endParaRPr lang="en-US" altLang="zh-CN" sz="1200" dirty="0"/>
                    </a:p>
                    <a:p>
                      <a:pPr marL="0" lvl="0" indent="0" algn="l" latinLnBrk="1" hangingPunct="0">
                        <a:lnSpc>
                          <a:spcPts val="3700"/>
                        </a:lnSpc>
                      </a:pPr>
                      <a:r>
                        <a:rPr lang="en-US" altLang="zh-CN" sz="2400" b="1" i="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运用结构与功能观,解释叶绿体适于进行光合作用的结构特点。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C_1#目录1:4aa2117ac?lid=4aa2117ac&amp;cid=4aa2117ac&amp;tib=255,255,255&amp;vtp=1" descr="preencoded.png">
            <a:hlinkClick r:id="rId3" action="ppaction://hlinksldjump"/>
          </p:cNvPr>
          <p:cNvPicPr>
            <a:picLocks noChangeAspect="1"/>
          </p:cNvPicPr>
          <p:nvPr/>
        </p:nvPicPr>
        <p:blipFill>
          <a:blip r:embed="rId4"/>
          <a:stretch>
            <a:fillRect/>
          </a:stretch>
        </p:blipFill>
        <p:spPr>
          <a:xfrm>
            <a:off x="1984248" y="3072384"/>
            <a:ext cx="393192" cy="393192"/>
          </a:xfrm>
          <a:prstGeom prst="rect">
            <a:avLst/>
          </a:prstGeom>
        </p:spPr>
      </p:pic>
      <p:sp>
        <p:nvSpPr>
          <p:cNvPr id="3" name="C_1#目录1:4aa2117ac?lid=4aa2117ac&amp;cid=4aa2117ac&amp;vtp=1&amp;bbb=1">
            <a:hlinkClick r:id="rId3" action="ppaction://hlinksldjump"/>
          </p:cNvPr>
          <p:cNvSpPr/>
          <p:nvPr/>
        </p:nvSpPr>
        <p:spPr>
          <a:xfrm>
            <a:off x="1947672" y="3136392"/>
            <a:ext cx="457200" cy="265176"/>
          </a:xfrm>
          <a:prstGeom prst="rect">
            <a:avLst/>
          </a:prstGeom>
          <a:noFill/>
          <a:ln/>
        </p:spPr>
        <p:txBody>
          <a:bodyPr wrap="none" lIns="0" tIns="0" rIns="0" bIns="0" rtlCol="0" anchor="ctr"/>
          <a:lstStyle/>
          <a:p>
            <a:pPr algn="ctr" latinLnBrk="1">
              <a:lnSpc>
                <a:spcPts val="2200"/>
              </a:lnSpc>
            </a:pPr>
            <a:r>
              <a:rPr lang="en-US" altLang="zh-CN" sz="1800" b="0" i="0" dirty="0">
                <a:solidFill>
                  <a:srgbClr val="FFFFFF"/>
                </a:solidFill>
                <a:latin typeface="Arial (正文)" pitchFamily="34" charset="0"/>
                <a:ea typeface="Arial (正文)" pitchFamily="34" charset="-122"/>
                <a:cs typeface="Arial (正文)" pitchFamily="34" charset="-120"/>
              </a:rPr>
              <a:t>01</a:t>
            </a:r>
            <a:endParaRPr lang="en-US" altLang="zh-CN" sz="1800" dirty="0"/>
          </a:p>
        </p:txBody>
      </p:sp>
      <p:sp>
        <p:nvSpPr>
          <p:cNvPr id="4" name="C_1#目录1:4aa2117ac?lid=4aa2117ac&amp;cid=4aa2117ac&amp;vtp=1&amp;bt=1&amp;bbb=1">
            <a:hlinkClick r:id="rId3" action="ppaction://hlinksldjump"/>
          </p:cNvPr>
          <p:cNvSpPr/>
          <p:nvPr/>
        </p:nvSpPr>
        <p:spPr>
          <a:xfrm>
            <a:off x="2660904" y="2953512"/>
            <a:ext cx="7635240" cy="630936"/>
          </a:xfrm>
          <a:prstGeom prst="rect">
            <a:avLst/>
          </a:prstGeom>
          <a:noFill/>
          <a:ln/>
        </p:spPr>
        <p:txBody>
          <a:bodyPr wrap="none" lIns="0" tIns="0" rIns="0" bIns="0" rtlCol="0" anchor="ctr"/>
          <a:lstStyle/>
          <a:p>
            <a:pPr marL="288000" algn="l" latinLnBrk="1">
              <a:lnSpc>
                <a:spcPts val="4100"/>
              </a:lnSpc>
            </a:pPr>
            <a:r>
              <a:rPr lang="en-US" altLang="zh-CN" sz="3300" b="0" i="0" dirty="0">
                <a:solidFill>
                  <a:srgbClr val="8CC63E"/>
                </a:solidFill>
                <a:latin typeface="微软雅黑" pitchFamily="34" charset="0"/>
                <a:ea typeface="微软雅黑" pitchFamily="34" charset="-122"/>
                <a:cs typeface="微软雅黑" pitchFamily="34" charset="-120"/>
              </a:rPr>
              <a:t>考点一</a:t>
            </a:r>
            <a:r>
              <a:rPr lang="en-US" altLang="zh-CN" sz="3300" b="0" i="0" dirty="0">
                <a:solidFill>
                  <a:srgbClr val="8CC63E"/>
                </a:solidFill>
                <a:latin typeface="SimSun" pitchFamily="34" charset="0"/>
                <a:ea typeface="SimSun" pitchFamily="34" charset="-122"/>
                <a:cs typeface="SimSun" pitchFamily="34" charset="-120"/>
              </a:rPr>
              <a:t> </a:t>
            </a:r>
            <a:r>
              <a:rPr lang="en-US" altLang="zh-CN" sz="3300" b="0" i="0" dirty="0">
                <a:solidFill>
                  <a:srgbClr val="8CC63E"/>
                </a:solidFill>
                <a:latin typeface="微软雅黑" pitchFamily="34" charset="0"/>
                <a:ea typeface="微软雅黑" pitchFamily="34" charset="-122"/>
                <a:cs typeface="微软雅黑" pitchFamily="34" charset="-120"/>
              </a:rPr>
              <a:t>绿叶中色素的提取和分离</a:t>
            </a:r>
            <a:endParaRPr lang="en-US" altLang="zh-CN" sz="3300" dirty="0"/>
          </a:p>
        </p:txBody>
      </p:sp>
      <p:pic>
        <p:nvPicPr>
          <p:cNvPr id="5" name="C_1#目录1:4aa2117ac?lid=a2aa31398&amp;cid=a2aa31398&amp;tib=255,255,255&amp;vtp=1" descr="preencoded.png">
            <a:hlinkClick r:id="rId5" action="ppaction://hlinksldjump"/>
          </p:cNvPr>
          <p:cNvPicPr>
            <a:picLocks noChangeAspect="1"/>
          </p:cNvPicPr>
          <p:nvPr/>
        </p:nvPicPr>
        <p:blipFill>
          <a:blip r:embed="rId4"/>
          <a:stretch>
            <a:fillRect/>
          </a:stretch>
        </p:blipFill>
        <p:spPr>
          <a:xfrm>
            <a:off x="1984248" y="3983673"/>
            <a:ext cx="393192" cy="393192"/>
          </a:xfrm>
          <a:prstGeom prst="rect">
            <a:avLst/>
          </a:prstGeom>
        </p:spPr>
      </p:pic>
      <p:sp>
        <p:nvSpPr>
          <p:cNvPr id="6" name="C_1#目录1:4aa2117ac?lid=a2aa31398&amp;cid=a2aa31398&amp;vtp=1&amp;bbb=1">
            <a:hlinkClick r:id="rId5" action="ppaction://hlinksldjump"/>
          </p:cNvPr>
          <p:cNvSpPr/>
          <p:nvPr/>
        </p:nvSpPr>
        <p:spPr>
          <a:xfrm>
            <a:off x="1947672" y="4047680"/>
            <a:ext cx="457200" cy="265176"/>
          </a:xfrm>
          <a:prstGeom prst="rect">
            <a:avLst/>
          </a:prstGeom>
          <a:noFill/>
          <a:ln/>
        </p:spPr>
        <p:txBody>
          <a:bodyPr wrap="none" lIns="0" tIns="0" rIns="0" bIns="0" rtlCol="0" anchor="ctr"/>
          <a:lstStyle/>
          <a:p>
            <a:pPr algn="ctr" latinLnBrk="1">
              <a:lnSpc>
                <a:spcPts val="2200"/>
              </a:lnSpc>
            </a:pPr>
            <a:r>
              <a:rPr lang="en-US" altLang="zh-CN" sz="1800" b="0" i="0" dirty="0">
                <a:solidFill>
                  <a:srgbClr val="FFFFFF"/>
                </a:solidFill>
                <a:latin typeface="Arial (正文)" pitchFamily="34" charset="0"/>
                <a:ea typeface="Arial (正文)" pitchFamily="34" charset="-122"/>
                <a:cs typeface="Arial (正文)" pitchFamily="34" charset="-120"/>
              </a:rPr>
              <a:t>02</a:t>
            </a:r>
            <a:endParaRPr lang="en-US" altLang="zh-CN" sz="1800" dirty="0"/>
          </a:p>
        </p:txBody>
      </p:sp>
      <p:sp>
        <p:nvSpPr>
          <p:cNvPr id="7" name="C_1#目录1:4aa2117ac?lid=a2aa31398&amp;cid=a2aa31398&amp;vtp=1&amp;bbb=1">
            <a:hlinkClick r:id="rId5" action="ppaction://hlinksldjump"/>
          </p:cNvPr>
          <p:cNvSpPr/>
          <p:nvPr/>
        </p:nvSpPr>
        <p:spPr>
          <a:xfrm>
            <a:off x="2660904" y="3864801"/>
            <a:ext cx="7635240" cy="630936"/>
          </a:xfrm>
          <a:prstGeom prst="rect">
            <a:avLst/>
          </a:prstGeom>
          <a:noFill/>
          <a:ln/>
        </p:spPr>
        <p:txBody>
          <a:bodyPr wrap="none" lIns="0" tIns="0" rIns="0" bIns="0" rtlCol="0" anchor="ctr"/>
          <a:lstStyle/>
          <a:p>
            <a:pPr marL="288000" algn="l" latinLnBrk="1">
              <a:lnSpc>
                <a:spcPts val="4100"/>
              </a:lnSpc>
            </a:pPr>
            <a:r>
              <a:rPr lang="en-US" altLang="zh-CN" sz="3300" b="0" i="0" dirty="0">
                <a:solidFill>
                  <a:srgbClr val="8CC63E"/>
                </a:solidFill>
                <a:latin typeface="微软雅黑" pitchFamily="34" charset="0"/>
                <a:ea typeface="微软雅黑" pitchFamily="34" charset="-122"/>
                <a:cs typeface="微软雅黑" pitchFamily="34" charset="-120"/>
              </a:rPr>
              <a:t>考点二</a:t>
            </a:r>
            <a:r>
              <a:rPr lang="en-US" altLang="zh-CN" sz="3300" b="0" i="0" dirty="0">
                <a:solidFill>
                  <a:srgbClr val="8CC63E"/>
                </a:solidFill>
                <a:latin typeface="SimSun" pitchFamily="34" charset="0"/>
                <a:ea typeface="SimSun" pitchFamily="34" charset="-122"/>
                <a:cs typeface="SimSun" pitchFamily="34" charset="-120"/>
              </a:rPr>
              <a:t> </a:t>
            </a:r>
            <a:r>
              <a:rPr lang="en-US" altLang="zh-CN" sz="3300" b="0" i="0" dirty="0">
                <a:solidFill>
                  <a:srgbClr val="8CC63E"/>
                </a:solidFill>
                <a:latin typeface="微软雅黑" pitchFamily="34" charset="0"/>
                <a:ea typeface="微软雅黑" pitchFamily="34" charset="-122"/>
                <a:cs typeface="微软雅黑" pitchFamily="34" charset="-120"/>
              </a:rPr>
              <a:t>叶绿体的结构适于进行光合作用</a:t>
            </a:r>
            <a:endParaRPr lang="en-US" altLang="zh-CN" sz="3300"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C_4#4aa2117ac.fixed?vcp=1&amp;pid=3251ccfde&amp;color=140,198,62&amp;vtp=1&amp;bbb=1"/>
          <p:cNvSpPr/>
          <p:nvPr/>
        </p:nvSpPr>
        <p:spPr>
          <a:xfrm>
            <a:off x="5541264" y="2121408"/>
            <a:ext cx="1078992" cy="859536"/>
          </a:xfrm>
          <a:prstGeom prst="rect">
            <a:avLst/>
          </a:prstGeom>
          <a:noFill/>
          <a:ln/>
        </p:spPr>
        <p:txBody>
          <a:bodyPr wrap="none" lIns="0" tIns="0" rIns="0" bIns="0" rtlCol="0" anchor="ctr"/>
          <a:lstStyle/>
          <a:p>
            <a:pPr algn="ctr" latinLnBrk="1">
              <a:lnSpc>
                <a:spcPts val="6200"/>
              </a:lnSpc>
            </a:pPr>
            <a:r>
              <a:rPr lang="en-US" altLang="zh-CN" sz="5000" b="1" i="0" dirty="0">
                <a:solidFill>
                  <a:srgbClr val="8CC63E"/>
                </a:solidFill>
                <a:latin typeface="微软雅黑" pitchFamily="34" charset="0"/>
                <a:ea typeface="微软雅黑" pitchFamily="34" charset="-122"/>
                <a:cs typeface="微软雅黑" pitchFamily="34" charset="-120"/>
              </a:rPr>
              <a:t>01</a:t>
            </a:r>
            <a:endParaRPr lang="en-US" altLang="zh-CN" sz="5000" dirty="0"/>
          </a:p>
        </p:txBody>
      </p:sp>
      <p:sp>
        <p:nvSpPr>
          <p:cNvPr id="3" name="C_4#4aa2117ac"/>
          <p:cNvSpPr/>
          <p:nvPr/>
        </p:nvSpPr>
        <p:spPr>
          <a:xfrm>
            <a:off x="2313432" y="3163824"/>
            <a:ext cx="7562088" cy="9144"/>
          </a:xfrm>
          <a:prstGeom prst="line">
            <a:avLst/>
          </a:prstGeom>
          <a:noFill/>
          <a:ln w="12700">
            <a:solidFill>
              <a:srgbClr val="8CC63E"/>
            </a:solidFill>
            <a:prstDash val="solid"/>
          </a:ln>
        </p:spPr>
        <p:txBody>
          <a:bodyPr/>
          <a:lstStyle/>
          <a:p>
            <a:endParaRPr lang="zh-CN" altLang="en-US"/>
          </a:p>
        </p:txBody>
      </p:sp>
      <p:sp>
        <p:nvSpPr>
          <p:cNvPr id="4" name="C_4_BD#4aa2117ac.fixed?vcp=1&amp;pid=3251ccfde&amp;color=140,198,62&amp;vtp=1&amp;bbb=1"/>
          <p:cNvSpPr/>
          <p:nvPr/>
        </p:nvSpPr>
        <p:spPr>
          <a:xfrm>
            <a:off x="539496" y="3419856"/>
            <a:ext cx="11091672" cy="1494536"/>
          </a:xfrm>
          <a:prstGeom prst="rect">
            <a:avLst/>
          </a:prstGeom>
          <a:noFill/>
          <a:ln/>
        </p:spPr>
        <p:txBody>
          <a:bodyPr wrap="none" lIns="0" tIns="0" rIns="0" bIns="0" rtlCol="0" anchor="t"/>
          <a:lstStyle/>
          <a:p>
            <a:pPr algn="ctr" latinLnBrk="1">
              <a:lnSpc>
                <a:spcPts val="6300"/>
              </a:lnSpc>
            </a:pPr>
            <a:r>
              <a:rPr lang="en-US" altLang="zh-CN" sz="5000" b="0" i="0" dirty="0">
                <a:solidFill>
                  <a:srgbClr val="8CC63E"/>
                </a:solidFill>
                <a:latin typeface="微软雅黑" pitchFamily="34" charset="0"/>
                <a:ea typeface="微软雅黑" pitchFamily="34" charset="-122"/>
                <a:cs typeface="微软雅黑" pitchFamily="34" charset="-120"/>
              </a:rPr>
              <a:t>考点一</a:t>
            </a:r>
            <a:r>
              <a:rPr lang="en-US" altLang="zh-CN" sz="5000" b="0" i="0" dirty="0">
                <a:solidFill>
                  <a:srgbClr val="8CC63E"/>
                </a:solidFill>
                <a:latin typeface="SimSun" pitchFamily="34" charset="0"/>
                <a:ea typeface="SimSun" pitchFamily="34" charset="-122"/>
                <a:cs typeface="SimSun" pitchFamily="34" charset="-120"/>
              </a:rPr>
              <a:t> </a:t>
            </a:r>
            <a:r>
              <a:rPr lang="en-US" altLang="zh-CN" sz="5000" b="0" i="0" dirty="0">
                <a:solidFill>
                  <a:srgbClr val="8CC63E"/>
                </a:solidFill>
                <a:latin typeface="微软雅黑" pitchFamily="34" charset="0"/>
                <a:ea typeface="微软雅黑" pitchFamily="34" charset="-122"/>
                <a:cs typeface="微软雅黑" pitchFamily="34" charset="-120"/>
              </a:rPr>
              <a:t>绿叶中色素的提取和分离</a:t>
            </a:r>
            <a:endParaRPr lang="en-US" altLang="zh-CN" sz="5000" dirty="0"/>
          </a:p>
        </p:txBody>
      </p:sp>
    </p:spTree>
  </p:cSld>
  <p:clrMapOvr>
    <a:masterClrMapping/>
  </p:clrMapOvr>
  <p:transition>
    <p:split dir="in"/>
  </p:transition>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C_5_BD#a854a79ed?vcp=1&amp;pid=4aa2117ac&amp;color=0,0,0&amp;vtp=1&amp;bt=1&amp;bbb=1"/>
          <p:cNvSpPr/>
          <p:nvPr/>
        </p:nvSpPr>
        <p:spPr>
          <a:xfrm>
            <a:off x="356616" y="502920"/>
            <a:ext cx="11475720" cy="1077976"/>
          </a:xfrm>
          <a:prstGeom prst="rect">
            <a:avLst/>
          </a:prstGeom>
          <a:noFill/>
          <a:ln/>
        </p:spPr>
        <p:txBody>
          <a:bodyPr wrap="none" lIns="0" tIns="0" rIns="0" bIns="0" rtlCol="0" anchor="t"/>
          <a:lstStyle/>
          <a:p>
            <a:pPr algn="l" latinLnBrk="1">
              <a:lnSpc>
                <a:spcPts val="5600"/>
              </a:lnSpc>
            </a:pPr>
            <a:r>
              <a:rPr lang="en-US" altLang="zh-CN" sz="3200" b="1" i="0" dirty="0">
                <a:solidFill>
                  <a:srgbClr val="000000"/>
                </a:solidFill>
                <a:latin typeface="Times New Roman" pitchFamily="34" charset="0"/>
                <a:ea typeface="微软雅黑" pitchFamily="34" charset="-122"/>
                <a:cs typeface="Times New Roman" pitchFamily="34" charset="-120"/>
              </a:rPr>
              <a:t>导入</a:t>
            </a:r>
            <a:endParaRPr lang="en-US" altLang="zh-CN" sz="3200" dirty="0"/>
          </a:p>
        </p:txBody>
      </p:sp>
      <p:sp>
        <p:nvSpPr>
          <p:cNvPr id="3" name="QM_6_BD.1_1#ee6d3e9ae?vcp=1&amp;pid=a854a79ed&amp;color=0,0,0&amp;vtp=1&amp;bbb=1"/>
          <p:cNvSpPr/>
          <p:nvPr/>
        </p:nvSpPr>
        <p:spPr>
          <a:xfrm>
            <a:off x="356616" y="1227756"/>
            <a:ext cx="11475720" cy="478790"/>
          </a:xfrm>
          <a:prstGeom prst="rect">
            <a:avLst/>
          </a:prstGeom>
          <a:noFill/>
          <a:ln/>
        </p:spPr>
        <p:txBody>
          <a:bodyPr wrap="none" lIns="0" tIns="0" rIns="0" bIns="0" rtlCol="0" anchor="t"/>
          <a:lstStyle/>
          <a:p>
            <a:pPr algn="l" latinLnBrk="1">
              <a:lnSpc>
                <a:spcPts val="4200"/>
              </a:lnSpc>
            </a:pPr>
            <a:r>
              <a:rPr lang="en-US" altLang="zh-CN" sz="2400" b="0" i="0" dirty="0">
                <a:solidFill>
                  <a:srgbClr val="000000"/>
                </a:solidFill>
                <a:latin typeface="微软雅黑" pitchFamily="34" charset="0"/>
                <a:ea typeface="微软雅黑" pitchFamily="34" charset="-122"/>
                <a:cs typeface="微软雅黑" pitchFamily="34" charset="-120"/>
              </a:rPr>
              <a:t>下面是绿叶中色素的提取和分离过程图解。</a:t>
            </a:r>
            <a:endParaRPr lang="en-US" altLang="zh-CN" sz="2400" dirty="0"/>
          </a:p>
        </p:txBody>
      </p:sp>
      <p:pic>
        <p:nvPicPr>
          <p:cNvPr id="4" name="QM_6_BD.1_3#ee6d3e9ae?iti=1&amp;htil=1&amp;vcp=1&amp;pid=a854a79ed&amp;color=0,0,0&amp;tib=255,255,255&amp;vtp=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920240" y="1922524"/>
            <a:ext cx="2606040" cy="1929384"/>
          </a:xfrm>
          <a:prstGeom prst="rect">
            <a:avLst/>
          </a:prstGeom>
          <a:noFill/>
          <a:extLst>
            <a:ext uri="{909E8E84-426E-40DD-AFC4-6F175D3DCCD1}">
              <a14:hiddenFill xmlns:a14="http://schemas.microsoft.com/office/drawing/2010/main">
                <a:solidFill>
                  <a:schemeClr val="accent1">
                    <a:alpha val="0"/>
                  </a:schemeClr>
                </a:solidFill>
              </a14:hiddenFill>
            </a:ext>
          </a:extLst>
        </p:spPr>
      </p:pic>
      <p:pic>
        <p:nvPicPr>
          <p:cNvPr id="5" name="QM_6_BD.1_4#ee6d3e9ae?iti=2&amp;htil=1&amp;vcp=1&amp;pid=a854a79ed&amp;color=0,0,0&amp;tib=255,255,255&amp;vtp=1" descr="preencoded.png"/>
          <p:cNvPicPr>
            <a:picLocks noChangeAspect="1"/>
          </p:cNvPicPr>
          <p:nvPr/>
        </p:nvPicPr>
        <p:blipFill>
          <a:blip r:embed="rId4">
            <a:clrChange>
              <a:clrFrom>
                <a:srgbClr val="FFFFFF"/>
              </a:clrFrom>
              <a:clrTo>
                <a:srgbClr val="FFFFFF">
                  <a:alpha val="0"/>
                </a:srgbClr>
              </a:clrTo>
            </a:clrChange>
          </a:blip>
          <a:stretch>
            <a:fillRect/>
          </a:stretch>
        </p:blipFill>
        <p:spPr>
          <a:xfrm>
            <a:off x="7607808" y="1840229"/>
            <a:ext cx="2715768" cy="20208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6" name="QM_6_BD.1_5#ee6d3e9ae?iti=1&amp;htil=1&amp;vcp=1&amp;pid=a854a79ed&amp;color=0,0,0&amp;vtp=1&amp;bbb=1"/>
          <p:cNvSpPr/>
          <p:nvPr/>
        </p:nvSpPr>
        <p:spPr>
          <a:xfrm>
            <a:off x="2947035" y="3978908"/>
            <a:ext cx="552450" cy="895096"/>
          </a:xfrm>
          <a:prstGeom prst="rect">
            <a:avLst/>
          </a:prstGeom>
          <a:noFill/>
          <a:ln/>
        </p:spPr>
        <p:txBody>
          <a:bodyPr wrap="none" lIns="0" tIns="0" rIns="0" bIns="0" rtlCol="0" anchor="t"/>
          <a:lstStyle/>
          <a:p>
            <a:pPr algn="ctr" latinLnBrk="1">
              <a:lnSpc>
                <a:spcPts val="4200"/>
              </a:lnSpc>
            </a:pPr>
            <a:r>
              <a:rPr lang="en-US" altLang="zh-CN" sz="2400" b="0" i="0" dirty="0">
                <a:solidFill>
                  <a:srgbClr val="000000"/>
                </a:solidFill>
                <a:latin typeface="微软雅黑" pitchFamily="34" charset="0"/>
                <a:ea typeface="微软雅黑" pitchFamily="34" charset="-122"/>
                <a:cs typeface="微软雅黑" pitchFamily="34" charset="-120"/>
              </a:rPr>
              <a:t>图1</a:t>
            </a:r>
            <a:endParaRPr lang="en-US" altLang="zh-CN" sz="2400" dirty="0"/>
          </a:p>
        </p:txBody>
      </p:sp>
      <p:sp>
        <p:nvSpPr>
          <p:cNvPr id="7" name="QM_6_BD.1_6#ee6d3e9ae?iti=2&amp;htil=1&amp;vcp=1&amp;pid=a854a79ed&amp;color=0,0,0&amp;vtp=1&amp;bbb=1"/>
          <p:cNvSpPr/>
          <p:nvPr/>
        </p:nvSpPr>
        <p:spPr>
          <a:xfrm>
            <a:off x="8689467" y="3988053"/>
            <a:ext cx="552450" cy="895096"/>
          </a:xfrm>
          <a:prstGeom prst="rect">
            <a:avLst/>
          </a:prstGeom>
          <a:noFill/>
          <a:ln/>
        </p:spPr>
        <p:txBody>
          <a:bodyPr wrap="none" lIns="0" tIns="0" rIns="0" bIns="0" rtlCol="0" anchor="t"/>
          <a:lstStyle/>
          <a:p>
            <a:pPr algn="ctr" latinLnBrk="1">
              <a:lnSpc>
                <a:spcPts val="4200"/>
              </a:lnSpc>
            </a:pPr>
            <a:r>
              <a:rPr lang="en-US" altLang="zh-CN" sz="2400" b="0" i="0" dirty="0">
                <a:solidFill>
                  <a:srgbClr val="000000"/>
                </a:solidFill>
                <a:latin typeface="微软雅黑" pitchFamily="34" charset="0"/>
                <a:ea typeface="微软雅黑" pitchFamily="34" charset="-122"/>
                <a:cs typeface="微软雅黑" pitchFamily="34" charset="-120"/>
              </a:rPr>
              <a:t>图2</a:t>
            </a:r>
            <a:endParaRPr lang="en-US" altLang="zh-CN" sz="2400" dirty="0"/>
          </a:p>
        </p:txBody>
      </p:sp>
      <mc:AlternateContent xmlns:mc="http://schemas.openxmlformats.org/markup-compatibility/2006">
        <mc:Choice xmlns:a14="http://schemas.microsoft.com/office/drawing/2010/main" Requires="a14">
          <p:sp>
            <p:nvSpPr>
              <p:cNvPr id="8" name="QB_7_BD.2_1#590329d05?vcp=1&amp;pid=ee6d3e9ae&amp;color=0,0,0&amp;vtp=1&amp;bbb=1&amp;hb=1"/>
              <p:cNvSpPr/>
              <p:nvPr/>
            </p:nvSpPr>
            <p:spPr>
              <a:xfrm>
                <a:off x="356616" y="4469130"/>
                <a:ext cx="11475720" cy="1033399"/>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1.</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图1是色素的提取流程,其中甲过程中</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a</m:t>
                    </m:r>
                  </m:oMath>
                </a14:m>
                <a:r>
                  <a:rPr lang="en-US" altLang="zh-CN" sz="2400" b="0" i="0" dirty="0">
                    <a:solidFill>
                      <a:srgbClr val="000000"/>
                    </a:solidFill>
                    <a:latin typeface="微软雅黑" pitchFamily="34" charset="0"/>
                    <a:ea typeface="微软雅黑" pitchFamily="34" charset="-122"/>
                    <a:cs typeface="微软雅黑" pitchFamily="34" charset="-120"/>
                  </a:rPr>
                  <a:t>、</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b</m:t>
                    </m:r>
                  </m:oMath>
                </a14:m>
                <a:r>
                  <a:rPr lang="en-US" altLang="zh-CN" sz="2400" b="0" i="0" dirty="0">
                    <a:solidFill>
                      <a:srgbClr val="000000"/>
                    </a:solidFill>
                    <a:latin typeface="微软雅黑" pitchFamily="34" charset="0"/>
                    <a:ea typeface="微软雅黑" pitchFamily="34" charset="-122"/>
                    <a:cs typeface="微软雅黑" pitchFamily="34" charset="-120"/>
                  </a:rPr>
                  <a:t>、</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c</m:t>
                    </m:r>
                  </m:oMath>
                </a14:m>
                <a:r>
                  <a:rPr lang="en-US" altLang="zh-CN" sz="2400" b="0" i="0" dirty="0">
                    <a:solidFill>
                      <a:srgbClr val="000000"/>
                    </a:solidFill>
                    <a:latin typeface="微软雅黑" pitchFamily="34" charset="0"/>
                    <a:ea typeface="微软雅黑" pitchFamily="34" charset="-122"/>
                    <a:cs typeface="微软雅黑" pitchFamily="34" charset="-120"/>
                  </a:rPr>
                  <a:t>表示依次加入</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5 </m:t>
                    </m:r>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g</m:t>
                    </m:r>
                  </m:oMath>
                </a14:m>
                <a:r>
                  <a:rPr lang="en-US" altLang="zh-CN" sz="2400" b="0" i="0" dirty="0">
                    <a:solidFill>
                      <a:srgbClr val="000000"/>
                    </a:solidFill>
                    <a:latin typeface="微软雅黑" pitchFamily="34" charset="0"/>
                    <a:ea typeface="微软雅黑" pitchFamily="34" charset="-122"/>
                    <a:cs typeface="微软雅黑" pitchFamily="34" charset="-120"/>
                  </a:rPr>
                  <a:t>绿叶、少许</a:t>
                </a: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itchFamily="34" charset="-122"/>
                            <a:cs typeface="微软雅黑" pitchFamily="34" charset="-120"/>
                          </a:rPr>
                        </m:ctrlPr>
                      </m:sSubPr>
                      <m:e>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SiO</m:t>
                        </m:r>
                      </m:e>
                      <m:sub>
                        <m:r>
                          <a:rPr lang="en-US" altLang="zh-CN" sz="2400" b="0" i="0" dirty="0">
                            <a:solidFill>
                              <a:srgbClr val="000000"/>
                            </a:solidFill>
                            <a:latin typeface="Cambria Math" panose="02040503050406030204" pitchFamily="18" charset="0"/>
                            <a:ea typeface="微软雅黑" pitchFamily="34" charset="-122"/>
                            <a:cs typeface="微软雅黑" pitchFamily="34" charset="-120"/>
                          </a:rPr>
                          <m:t>2</m:t>
                        </m:r>
                      </m:sub>
                    </m:sSub>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和</a:t>
                </a:r>
              </a:p>
              <a:p>
                <a:pPr latinLnBrk="1">
                  <a:lnSpc>
                    <a:spcPts val="4200"/>
                  </a:lnSpc>
                </a:pPr>
                <a14:m>
                  <m:oMath xmlns:m="http://schemas.openxmlformats.org/officeDocument/2006/math">
                    <m:sSub>
                      <m:sSubPr>
                        <m:ctrlPr>
                          <a:rPr lang="en-US" altLang="zh-CN" sz="2400" b="0" i="1" dirty="0">
                            <a:solidFill>
                              <a:srgbClr val="000000"/>
                            </a:solidFill>
                            <a:latin typeface="Cambria Math" panose="02040503050406030204" pitchFamily="18" charset="0"/>
                            <a:ea typeface="微软雅黑" pitchFamily="34" charset="-122"/>
                            <a:cs typeface="微软雅黑" pitchFamily="34" charset="-120"/>
                          </a:rPr>
                        </m:ctrlPr>
                      </m:sSubPr>
                      <m:e>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CaCO</m:t>
                        </m:r>
                      </m:e>
                      <m:sub>
                        <m:r>
                          <a:rPr lang="en-US" altLang="zh-CN" sz="2400" b="0" i="0" dirty="0">
                            <a:solidFill>
                              <a:srgbClr val="000000"/>
                            </a:solidFill>
                            <a:latin typeface="Cambria Math" panose="02040503050406030204" pitchFamily="18" charset="0"/>
                            <a:ea typeface="微软雅黑" pitchFamily="34" charset="-122"/>
                            <a:cs typeface="微软雅黑" pitchFamily="34" charset="-120"/>
                          </a:rPr>
                          <m:t>3</m:t>
                        </m:r>
                      </m:sub>
                    </m:sSub>
                  </m:oMath>
                </a14:m>
                <a:r>
                  <a:rPr lang="en-US" altLang="zh-CN" sz="2400" b="0" i="0" dirty="0">
                    <a:solidFill>
                      <a:srgbClr val="000000"/>
                    </a:solidFill>
                    <a:latin typeface="微软雅黑" pitchFamily="34" charset="0"/>
                    <a:ea typeface="微软雅黑" pitchFamily="34" charset="-122"/>
                    <a:cs typeface="微软雅黑" pitchFamily="34" charset="-120"/>
                  </a:rPr>
                  <a:t>、</a:t>
                </a:r>
                <a14:m>
                  <m:oMath xmlns:m="http://schemas.openxmlformats.org/officeDocument/2006/math">
                    <m:r>
                      <a:rPr lang="en-US" altLang="zh-CN" sz="2400" b="0" i="0" dirty="0">
                        <a:solidFill>
                          <a:srgbClr val="000000"/>
                        </a:solidFill>
                        <a:latin typeface="Cambria Math" panose="02040503050406030204" pitchFamily="18" charset="0"/>
                        <a:ea typeface="微软雅黑" pitchFamily="34" charset="-122"/>
                        <a:cs typeface="微软雅黑" pitchFamily="34" charset="-120"/>
                      </a:rPr>
                      <m:t>5∼10 </m:t>
                    </m:r>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mL</m:t>
                    </m:r>
                  </m:oMath>
                </a14:m>
                <a:r>
                  <a:rPr lang="en-US" altLang="zh-CN" sz="2400" i="0">
                    <a:solidFill>
                      <a:srgbClr val="000000"/>
                    </a:solidFill>
                    <a:latin typeface="SimSun" pitchFamily="34" charset="0"/>
                    <a:ea typeface="SimSun" pitchFamily="34" charset="-122"/>
                    <a:cs typeface="SimSun" pitchFamily="34" charset="-120"/>
                  </a:rPr>
                  <a:t>_______________</a:t>
                </a:r>
                <a:r>
                  <a:rPr lang="en-US" altLang="zh-CN" sz="2400" b="0" i="0">
                    <a:solidFill>
                      <a:srgbClr val="000000"/>
                    </a:solidFill>
                    <a:latin typeface="微软雅黑" pitchFamily="34" charset="0"/>
                    <a:ea typeface="微软雅黑" pitchFamily="34" charset="-122"/>
                    <a:cs typeface="微软雅黑" pitchFamily="34" charset="-120"/>
                  </a:rPr>
                  <a:t>;</a:t>
                </a:r>
                <a:r>
                  <a:rPr lang="en-US" altLang="zh-CN" sz="2400" b="0" i="0" dirty="0">
                    <a:solidFill>
                      <a:srgbClr val="000000"/>
                    </a:solidFill>
                    <a:latin typeface="微软雅黑" pitchFamily="34" charset="0"/>
                    <a:ea typeface="微软雅黑" pitchFamily="34" charset="-122"/>
                    <a:cs typeface="微软雅黑" pitchFamily="34" charset="-120"/>
                  </a:rPr>
                  <a:t>加入</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c</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a:solidFill>
                      <a:srgbClr val="000000"/>
                    </a:solidFill>
                    <a:latin typeface="微软雅黑" pitchFamily="34" charset="0"/>
                    <a:ea typeface="微软雅黑" pitchFamily="34" charset="-122"/>
                    <a:cs typeface="微软雅黑" pitchFamily="34" charset="-120"/>
                  </a:rPr>
                  <a:t>的作用是</a:t>
                </a:r>
                <a:r>
                  <a:rPr lang="en-US" altLang="zh-CN" sz="2400" i="0">
                    <a:solidFill>
                      <a:srgbClr val="000000"/>
                    </a:solidFill>
                    <a:latin typeface="SimSun" pitchFamily="34" charset="0"/>
                    <a:ea typeface="SimSun" pitchFamily="34" charset="-122"/>
                    <a:cs typeface="SimSun" pitchFamily="34" charset="-120"/>
                  </a:rPr>
                  <a:t>__________</a:t>
                </a:r>
                <a:r>
                  <a:rPr lang="en-US" altLang="zh-CN" sz="2400" b="0" i="0">
                    <a:solidFill>
                      <a:srgbClr val="000000"/>
                    </a:solidFill>
                    <a:latin typeface="微软雅黑" pitchFamily="34" charset="0"/>
                    <a:ea typeface="微软雅黑" pitchFamily="34" charset="-122"/>
                    <a:cs typeface="微软雅黑" pitchFamily="34" charset="-120"/>
                  </a:rPr>
                  <a:t>。</a:t>
                </a:r>
                <a:endParaRPr lang="en-US" altLang="zh-CN" sz="2400" dirty="0"/>
              </a:p>
            </p:txBody>
          </p:sp>
        </mc:Choice>
        <mc:Fallback>
          <p:sp>
            <p:nvSpPr>
              <p:cNvPr id="8" name="QB_7_BD.2_1#590329d05?vcp=1&amp;pid=ee6d3e9ae&amp;color=0,0,0&amp;vtp=1&amp;bbb=1&amp;hb=1"/>
              <p:cNvSpPr>
                <a:spLocks noRot="1" noChangeAspect="1" noMove="1" noResize="1" noEditPoints="1" noAdjustHandles="1" noChangeArrowheads="1" noChangeShapeType="1" noTextEdit="1"/>
              </p:cNvSpPr>
              <p:nvPr/>
            </p:nvSpPr>
            <p:spPr>
              <a:xfrm>
                <a:off x="356616" y="4469130"/>
                <a:ext cx="11475720" cy="1033399"/>
              </a:xfrm>
              <a:prstGeom prst="rect">
                <a:avLst/>
              </a:prstGeom>
              <a:blipFill>
                <a:blip r:embed="rId5"/>
                <a:stretch>
                  <a:fillRect l="-1647" b="-17647"/>
                </a:stretch>
              </a:blipFill>
              <a:ln/>
            </p:spPr>
            <p:txBody>
              <a:bodyPr/>
              <a:lstStyle/>
              <a:p>
                <a:r>
                  <a:rPr lang="zh-CN" altLang="en-US">
                    <a:noFill/>
                  </a:rPr>
                  <a:t> </a:t>
                </a:r>
              </a:p>
            </p:txBody>
          </p:sp>
        </mc:Fallback>
      </mc:AlternateContent>
      <p:sp>
        <p:nvSpPr>
          <p:cNvPr id="9" name="QB_7_AN.3_1#590329d05.blank?vcp=1&amp;pid=ee6d3e9ae&amp;color=0,0,0&amp;vpa=1&amp;vtp=1&amp;bbb=1"/>
          <p:cNvSpPr/>
          <p:nvPr/>
        </p:nvSpPr>
        <p:spPr>
          <a:xfrm>
            <a:off x="2885663" y="4978400"/>
            <a:ext cx="2203450" cy="474599"/>
          </a:xfrm>
          <a:prstGeom prst="rect">
            <a:avLst/>
          </a:prstGeom>
          <a:noFill/>
          <a:ln/>
        </p:spPr>
        <p:txBody>
          <a:bodyPr wrap="none" lIns="0" tIns="0" rIns="0" bIns="0" rtlCol="0" anchor="t"/>
          <a:lstStyle/>
          <a:p>
            <a:pPr algn="ctr"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无水乙醇</a:t>
            </a:r>
            <a:endParaRPr lang="en-US" altLang="zh-CN" sz="2400" dirty="0"/>
          </a:p>
        </p:txBody>
      </p:sp>
      <p:sp>
        <p:nvSpPr>
          <p:cNvPr id="10" name="QB_7_AN.4_1#590329d05.blank?vcp=1&amp;pid=ee6d3e9ae&amp;color=0,0,0&amp;vpa=2&amp;vtp=1&amp;bbb=1"/>
          <p:cNvSpPr/>
          <p:nvPr/>
        </p:nvSpPr>
        <p:spPr>
          <a:xfrm>
            <a:off x="7208425" y="4978400"/>
            <a:ext cx="1439863" cy="478790"/>
          </a:xfrm>
          <a:prstGeom prst="rect">
            <a:avLst/>
          </a:prstGeom>
          <a:noFill/>
          <a:ln/>
        </p:spPr>
        <p:txBody>
          <a:bodyPr wrap="none" lIns="0" tIns="0" rIns="0" bIns="0" rtlCol="0" anchor="t"/>
          <a:lstStyle/>
          <a:p>
            <a:pPr algn="ctr" latinLnBrk="1">
              <a:lnSpc>
                <a:spcPts val="4200"/>
              </a:lnSpc>
            </a:pPr>
            <a:r>
              <a:rPr lang="en-US" altLang="zh-CN" sz="2400" b="0" i="0" dirty="0">
                <a:solidFill>
                  <a:srgbClr val="FF0000"/>
                </a:solidFill>
                <a:latin typeface="微软雅黑" pitchFamily="34" charset="0"/>
                <a:ea typeface="微软雅黑" pitchFamily="34" charset="-122"/>
                <a:cs typeface="微软雅黑" pitchFamily="34" charset="-120"/>
              </a:rPr>
              <a:t>溶解色素</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wipe(left)">
                                      <p:cBhvr>
                                        <p:cTn id="15" dur="500"/>
                                        <p:tgtEl>
                                          <p:spTgt spid="10">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QO_7_BD.5_1#89de8c0ca?vcp=1&amp;pid=ee6d3e9ae&amp;color=0,0,0&amp;vtp=1&amp;bt=1&amp;bbb=1"/>
          <p:cNvSpPr/>
          <p:nvPr/>
        </p:nvSpPr>
        <p:spPr>
          <a:xfrm>
            <a:off x="356616" y="1223178"/>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2.</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为什么研磨时要迅速？实验中两次用棉塞的目的分别是什么？</a:t>
            </a:r>
            <a:endParaRPr lang="en-US" altLang="zh-CN" sz="2400" dirty="0"/>
          </a:p>
        </p:txBody>
      </p:sp>
      <p:sp>
        <p:nvSpPr>
          <p:cNvPr id="3" name="QO_7_AN.6_1#89de8c0ca?vcp=1&amp;pid=ee6d3e9ae&amp;color=0,0,0&amp;vtp=1&amp;bbb=1"/>
          <p:cNvSpPr/>
          <p:nvPr/>
        </p:nvSpPr>
        <p:spPr>
          <a:xfrm>
            <a:off x="356616" y="175486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因为无水乙醇易挥发。第一次是防止无水乙醇挥发,第二次是防止层析液挥发。</a:t>
            </a:r>
            <a:endParaRPr lang="en-US" altLang="zh-CN" sz="2400" dirty="0"/>
          </a:p>
        </p:txBody>
      </p:sp>
      <mc:AlternateContent xmlns:mc="http://schemas.openxmlformats.org/markup-compatibility/2006">
        <mc:Choice xmlns:a14="http://schemas.microsoft.com/office/drawing/2010/main" Requires="a14">
          <p:sp>
            <p:nvSpPr>
              <p:cNvPr id="4" name="QO_7_BD.7_1#cbc65de6d?vcp=1&amp;pid=ee6d3e9ae&amp;color=0,0,0&amp;vtp=1&amp;bbb=1&amp;hb=1"/>
              <p:cNvSpPr/>
              <p:nvPr/>
            </p:nvSpPr>
            <p:spPr>
              <a:xfrm>
                <a:off x="356616" y="2296201"/>
                <a:ext cx="11475720" cy="1037590"/>
              </a:xfrm>
              <a:prstGeom prst="rect">
                <a:avLst/>
              </a:prstGeom>
              <a:noFill/>
              <a:ln/>
            </p:spPr>
            <p:txBody>
              <a:bodyPr wrap="none" lIns="0" tIns="0" rIns="0" bIns="0" rtlCol="0" anchor="t"/>
              <a:lstStyle/>
              <a:p>
                <a:pPr algn="l" latinLnBrk="1">
                  <a:lnSpc>
                    <a:spcPts val="4400"/>
                  </a:lnSpc>
                </a:pPr>
                <a:r>
                  <a:rPr lang="en-US" altLang="zh-CN" sz="2400" b="1" i="0" dirty="0">
                    <a:solidFill>
                      <a:srgbClr val="000000"/>
                    </a:solidFill>
                    <a:latin typeface="微软雅黑" pitchFamily="34" charset="0"/>
                    <a:ea typeface="微软雅黑" pitchFamily="34" charset="-122"/>
                    <a:cs typeface="微软雅黑" pitchFamily="34" charset="-120"/>
                  </a:rPr>
                  <a:t>3.</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制备滤纸条时,剪去两角的作用是什么?图</a:t>
                </a:r>
                <a:r>
                  <a:rPr lang="en-US" altLang="zh-CN" sz="2400" b="0" i="0">
                    <a:solidFill>
                      <a:srgbClr val="000000"/>
                    </a:solidFill>
                    <a:latin typeface="微软雅黑" pitchFamily="34" charset="0"/>
                    <a:ea typeface="微软雅黑" pitchFamily="34" charset="-122"/>
                    <a:cs typeface="微软雅黑" pitchFamily="34" charset="-120"/>
                  </a:rPr>
                  <a:t>2中戊是沿铅笔细线画出含色素的滤液细</a:t>
                </a:r>
              </a:p>
              <a:p>
                <a:pPr latinLnBrk="1">
                  <a:lnSpc>
                    <a:spcPts val="4200"/>
                  </a:lnSpc>
                </a:pPr>
                <a:r>
                  <a:rPr lang="en-US" altLang="zh-CN" sz="2400" b="0" i="0">
                    <a:solidFill>
                      <a:srgbClr val="000000"/>
                    </a:solidFill>
                    <a:latin typeface="微软雅黑" pitchFamily="34" charset="0"/>
                    <a:ea typeface="微软雅黑" pitchFamily="34" charset="-122"/>
                    <a:cs typeface="微软雅黑" pitchFamily="34" charset="-120"/>
                  </a:rPr>
                  <a:t>线</a:t>
                </a:r>
                <a14:m>
                  <m:oMath xmlns:m="http://schemas.openxmlformats.org/officeDocument/2006/math">
                    <m:r>
                      <m:rPr>
                        <m:sty m:val="p"/>
                      </m:rPr>
                      <a:rPr lang="en-US" altLang="zh-CN" sz="2400" b="0" i="0" dirty="0">
                        <a:solidFill>
                          <a:srgbClr val="000000"/>
                        </a:solidFill>
                        <a:latin typeface="Cambria Math" panose="02040503050406030204" pitchFamily="18" charset="0"/>
                        <a:ea typeface="微软雅黑" pitchFamily="34" charset="-122"/>
                        <a:cs typeface="微软雅黑" pitchFamily="34" charset="-120"/>
                      </a:rPr>
                      <m:t>e</m:t>
                    </m:r>
                  </m:oMath>
                </a14:m>
                <a:r>
                  <a:rPr lang="en-US" altLang="zh-CN" sz="100" b="0" i="0" kern="0" spc="-99900" dirty="0">
                    <a:solidFill>
                      <a:srgbClr val="FFFFFF"/>
                    </a:solidFill>
                    <a:latin typeface="微软雅黑" pitchFamily="34" charset="0"/>
                    <a:ea typeface="微软雅黑" pitchFamily="34" charset="-122"/>
                    <a:cs typeface="微软雅黑"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,画滤液细线有什么要求?</a:t>
                </a:r>
                <a:endParaRPr lang="en-US" altLang="zh-CN" sz="2400" dirty="0"/>
              </a:p>
            </p:txBody>
          </p:sp>
        </mc:Choice>
        <mc:Fallback>
          <p:sp>
            <p:nvSpPr>
              <p:cNvPr id="4" name="QO_7_BD.7_1#cbc65de6d?vcp=1&amp;pid=ee6d3e9ae&amp;color=0,0,0&amp;vtp=1&amp;bbb=1&amp;hb=1"/>
              <p:cNvSpPr>
                <a:spLocks noRot="1" noChangeAspect="1" noMove="1" noResize="1" noEditPoints="1" noAdjustHandles="1" noChangeArrowheads="1" noChangeShapeType="1" noTextEdit="1"/>
              </p:cNvSpPr>
              <p:nvPr/>
            </p:nvSpPr>
            <p:spPr>
              <a:xfrm>
                <a:off x="356616" y="2296201"/>
                <a:ext cx="11475720" cy="1037590"/>
              </a:xfrm>
              <a:prstGeom prst="rect">
                <a:avLst/>
              </a:prstGeom>
              <a:blipFill>
                <a:blip r:embed="rId3"/>
                <a:stretch>
                  <a:fillRect l="-1647" b="-17059"/>
                </a:stretch>
              </a:blipFill>
              <a:ln/>
            </p:spPr>
            <p:txBody>
              <a:bodyPr/>
              <a:lstStyle/>
              <a:p>
                <a:r>
                  <a:rPr lang="zh-CN" altLang="en-US">
                    <a:noFill/>
                  </a:rPr>
                  <a:t> </a:t>
                </a:r>
              </a:p>
            </p:txBody>
          </p:sp>
        </mc:Fallback>
      </mc:AlternateContent>
      <p:sp>
        <p:nvSpPr>
          <p:cNvPr id="5" name="QO_7_AN.8_1#cbc65de6d?vcp=1&amp;pid=ee6d3e9ae&amp;color=0,0,0&amp;vtp=1&amp;bbb=1&amp;hb=1"/>
          <p:cNvSpPr/>
          <p:nvPr/>
        </p:nvSpPr>
        <p:spPr>
          <a:xfrm>
            <a:off x="356616" y="3337220"/>
            <a:ext cx="11475720" cy="1037590"/>
          </a:xfrm>
          <a:prstGeom prst="rect">
            <a:avLst/>
          </a:prstGeom>
          <a:noFill/>
          <a:ln/>
        </p:spPr>
        <p:txBody>
          <a:bodyPr wrap="none" lIns="0" tIns="0" rIns="0" bIns="0" rtlCol="0" anchor="t"/>
          <a:lstStyle/>
          <a:p>
            <a:pPr algn="l" latinLnBrk="1">
              <a:lnSpc>
                <a:spcPts val="4400"/>
              </a:lnSpc>
            </a:pPr>
            <a:r>
              <a:rPr lang="en-US" altLang="zh-CN" sz="2400" b="1" i="0" spc="-50" dirty="0">
                <a:solidFill>
                  <a:srgbClr val="FF0000"/>
                </a:solidFill>
                <a:latin typeface="微软雅黑" pitchFamily="34" charset="0"/>
                <a:ea typeface="微软雅黑" pitchFamily="34" charset="-122"/>
                <a:cs typeface="微软雅黑" pitchFamily="34" charset="-120"/>
              </a:rPr>
              <a:t>提示</a:t>
            </a:r>
            <a:r>
              <a:rPr lang="en-US" altLang="zh-CN" sz="2400" b="1" i="0" spc="-50" dirty="0">
                <a:solidFill>
                  <a:srgbClr val="FF0000"/>
                </a:solidFill>
                <a:latin typeface="SimSun" pitchFamily="34" charset="0"/>
                <a:ea typeface="SimSun" pitchFamily="34" charset="-122"/>
                <a:cs typeface="SimSun" pitchFamily="34" charset="-120"/>
              </a:rPr>
              <a:t> </a:t>
            </a:r>
            <a:r>
              <a:rPr lang="en-US" altLang="zh-CN" sz="2400" b="0" i="0" spc="-50" dirty="0">
                <a:solidFill>
                  <a:srgbClr val="FF0000"/>
                </a:solidFill>
                <a:latin typeface="微软雅黑" pitchFamily="34" charset="0"/>
                <a:ea typeface="微软雅黑" pitchFamily="34" charset="-122"/>
                <a:cs typeface="微软雅黑" pitchFamily="34" charset="-120"/>
              </a:rPr>
              <a:t>剪去两角的作用是控制色素的扩散速度,防止层析液在滤纸条的边缘处扩散过快</a:t>
            </a:r>
            <a:r>
              <a:rPr lang="en-US" altLang="zh-CN" sz="2400" b="0" i="0" spc="-50">
                <a:solidFill>
                  <a:srgbClr val="FF0000"/>
                </a:solidFill>
                <a:latin typeface="微软雅黑" pitchFamily="34" charset="0"/>
                <a:ea typeface="微软雅黑" pitchFamily="34" charset="-122"/>
                <a:cs typeface="微软雅黑" pitchFamily="34" charset="-120"/>
              </a:rPr>
              <a:t>,导</a:t>
            </a:r>
          </a:p>
          <a:p>
            <a:pPr latinLnBrk="1">
              <a:lnSpc>
                <a:spcPts val="4200"/>
              </a:lnSpc>
            </a:pPr>
            <a:r>
              <a:rPr lang="en-US" altLang="zh-CN" sz="2400" b="0" i="0" spc="-50">
                <a:solidFill>
                  <a:srgbClr val="FF0000"/>
                </a:solidFill>
                <a:latin typeface="微软雅黑" pitchFamily="34" charset="0"/>
                <a:ea typeface="微软雅黑" pitchFamily="34" charset="-122"/>
                <a:cs typeface="微软雅黑" pitchFamily="34" charset="-120"/>
              </a:rPr>
              <a:t>致色素带不整齐</a:t>
            </a:r>
            <a:r>
              <a:rPr lang="en-US" altLang="zh-CN" sz="2400" b="0" i="0" spc="-50" dirty="0">
                <a:solidFill>
                  <a:srgbClr val="FF0000"/>
                </a:solidFill>
                <a:latin typeface="微软雅黑" pitchFamily="34" charset="0"/>
                <a:ea typeface="微软雅黑" pitchFamily="34" charset="-122"/>
                <a:cs typeface="微软雅黑" pitchFamily="34" charset="-120"/>
              </a:rPr>
              <a:t>。画滤液细线的要求是细、齐、直,待滤液干后，还要重复画一到两次。</a:t>
            </a:r>
            <a:endParaRPr lang="en-US" altLang="zh-CN" sz="2400" spc="-50" dirty="0"/>
          </a:p>
        </p:txBody>
      </p:sp>
      <p:sp>
        <p:nvSpPr>
          <p:cNvPr id="6" name="QO_7_BD.9_1#ec4670ae1?vcp=1&amp;pid=ee6d3e9ae&amp;color=0,0,0&amp;vtp=1&amp;bbb=1"/>
          <p:cNvSpPr/>
          <p:nvPr/>
        </p:nvSpPr>
        <p:spPr>
          <a:xfrm>
            <a:off x="356616" y="443329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000000"/>
                </a:solidFill>
                <a:latin typeface="微软雅黑" pitchFamily="34" charset="0"/>
                <a:ea typeface="微软雅黑" pitchFamily="34" charset="-122"/>
                <a:cs typeface="微软雅黑" pitchFamily="34" charset="-120"/>
              </a:rPr>
              <a:t>4.</a:t>
            </a:r>
            <a:r>
              <a:rPr lang="en-US" altLang="zh-CN" sz="2400" b="1" i="0" dirty="0">
                <a:solidFill>
                  <a:srgbClr val="000000"/>
                </a:solidFill>
                <a:latin typeface="SimSun" pitchFamily="34" charset="0"/>
                <a:ea typeface="SimSun" pitchFamily="34" charset="-122"/>
                <a:cs typeface="SimSun" pitchFamily="34" charset="-120"/>
              </a:rPr>
              <a:t> </a:t>
            </a:r>
            <a:r>
              <a:rPr lang="en-US" altLang="zh-CN" sz="2400" b="0" i="0" dirty="0">
                <a:solidFill>
                  <a:srgbClr val="000000"/>
                </a:solidFill>
                <a:latin typeface="微软雅黑" pitchFamily="34" charset="0"/>
                <a:ea typeface="微软雅黑" pitchFamily="34" charset="-122"/>
                <a:cs typeface="微软雅黑" pitchFamily="34" charset="-120"/>
              </a:rPr>
              <a:t>色素分离时,关键应注意层析液不要没及滤液细线,为什么?</a:t>
            </a:r>
            <a:endParaRPr lang="en-US" altLang="zh-CN" sz="2400" dirty="0"/>
          </a:p>
        </p:txBody>
      </p:sp>
      <p:sp>
        <p:nvSpPr>
          <p:cNvPr id="7" name="QO_7_AN.10_1#ec4670ae1?vcp=1&amp;pid=ee6d3e9ae&amp;color=0,0,0&amp;vtp=1&amp;bbb=1"/>
          <p:cNvSpPr/>
          <p:nvPr/>
        </p:nvSpPr>
        <p:spPr>
          <a:xfrm>
            <a:off x="356616" y="4967963"/>
            <a:ext cx="11475720" cy="474599"/>
          </a:xfrm>
          <a:prstGeom prst="rect">
            <a:avLst/>
          </a:prstGeom>
          <a:noFill/>
          <a:ln/>
        </p:spPr>
        <p:txBody>
          <a:bodyPr wrap="none" lIns="0" tIns="0" rIns="0" bIns="0" rtlCol="0" anchor="t"/>
          <a:lstStyle/>
          <a:p>
            <a:pPr algn="l" latinLnBrk="1">
              <a:lnSpc>
                <a:spcPts val="4200"/>
              </a:lnSpc>
            </a:pPr>
            <a:r>
              <a:rPr lang="en-US" altLang="zh-CN" sz="2400" b="1" i="0" dirty="0">
                <a:solidFill>
                  <a:srgbClr val="FF0000"/>
                </a:solidFill>
                <a:latin typeface="微软雅黑" pitchFamily="34" charset="0"/>
                <a:ea typeface="微软雅黑" pitchFamily="34" charset="-122"/>
                <a:cs typeface="微软雅黑" pitchFamily="34" charset="-120"/>
              </a:rPr>
              <a:t>提示</a:t>
            </a:r>
            <a:r>
              <a:rPr lang="en-US" altLang="zh-CN" sz="2400" b="1" i="0" dirty="0">
                <a:solidFill>
                  <a:srgbClr val="FF0000"/>
                </a:solidFill>
                <a:latin typeface="SimSun" pitchFamily="34" charset="0"/>
                <a:ea typeface="SimSun" pitchFamily="34" charset="-122"/>
                <a:cs typeface="SimSun" pitchFamily="34" charset="-120"/>
              </a:rPr>
              <a:t> </a:t>
            </a:r>
            <a:r>
              <a:rPr lang="en-US" altLang="zh-CN" sz="2400" b="0" i="0" dirty="0">
                <a:solidFill>
                  <a:srgbClr val="FF0000"/>
                </a:solidFill>
                <a:latin typeface="微软雅黑" pitchFamily="34" charset="0"/>
                <a:ea typeface="微软雅黑" pitchFamily="34" charset="-122"/>
                <a:cs typeface="微软雅黑" pitchFamily="34" charset="-120"/>
              </a:rPr>
              <a:t>滤液细线上的色素会被层析液溶解,不能分离。</a:t>
            </a:r>
            <a:endParaRPr lang="en-US" altLang="zh-CN" sz="24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bg/>
                                          </p:spTgt>
                                        </p:tgtEl>
                                        <p:attrNameLst>
                                          <p:attrName>style.visibility</p:attrName>
                                        </p:attrNameLst>
                                      </p:cBhvr>
                                      <p:to>
                                        <p:strVal val="visible"/>
                                      </p:to>
                                    </p:set>
                                    <p:animEffect transition="in" filter="wipe(left)">
                                      <p:cBhvr>
                                        <p:cTn id="26" dur="500"/>
                                        <p:tgtEl>
                                          <p:spTgt spid="7">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left)">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7" grpId="0" build="p" animBg="1"/>
    </p:bldLst>
  </p:timing>
</p:sld>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1138</Words>
  <Application>Microsoft Office PowerPoint</Application>
  <PresentationFormat>宽屏</PresentationFormat>
  <Paragraphs>298</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Arial (正文)</vt:lpstr>
      <vt:lpstr>华文细黑</vt:lpstr>
      <vt:lpstr>SimSun</vt:lpstr>
      <vt:lpstr>微软雅黑</vt:lpstr>
      <vt:lpstr>Arial</vt:lpstr>
      <vt:lpstr>Calibri</vt:lpstr>
      <vt:lpstr>Cambria Math</vt:lpstr>
      <vt:lpstr>Times New Roman</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
  <dc:description/>
  <cp:lastModifiedBy>Administrator</cp:lastModifiedBy>
  <cp:revision>2</cp:revision>
  <dcterms:created xsi:type="dcterms:W3CDTF">2024-07-18T01:49:27Z</dcterms:created>
  <dcterms:modified xsi:type="dcterms:W3CDTF">2024-07-18T01:53:34Z</dcterms:modified>
  <cp:category/>
  <cp:contentStatus/>
</cp:coreProperties>
</file>