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3"/>
  </p:handoutMasterIdLst>
  <p:sldIdLst>
    <p:sldId id="256" r:id="rId3"/>
    <p:sldId id="257" r:id="rId5"/>
    <p:sldId id="258" r:id="rId6"/>
    <p:sldId id="259" r:id="rId7"/>
    <p:sldId id="260" r:id="rId8"/>
    <p:sldId id="262" r:id="rId9"/>
    <p:sldId id="261" r:id="rId10"/>
    <p:sldId id="263" r:id="rId11"/>
    <p:sldId id="264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18ff5bdd7bf6084c7cd2c8f795faae9f"/>
          <p:cNvPicPr>
            <a:picLocks noChangeAspect="1"/>
          </p:cNvPicPr>
          <p:nvPr/>
        </p:nvPicPr>
        <p:blipFill>
          <a:blip r:embed="rId1">
            <a:biLevel thresh="50000"/>
          </a:blip>
          <a:stretch>
            <a:fillRect/>
          </a:stretch>
        </p:blipFill>
        <p:spPr>
          <a:xfrm>
            <a:off x="8110855" y="3239135"/>
            <a:ext cx="4081145" cy="3618865"/>
          </a:xfrm>
          <a:prstGeom prst="rect">
            <a:avLst/>
          </a:prstGeom>
        </p:spPr>
      </p:pic>
      <p:pic>
        <p:nvPicPr>
          <p:cNvPr id="3" name="图片 2" descr="be789f46d3b5e86d86c212c23c44a82f"/>
          <p:cNvPicPr>
            <a:picLocks noChangeAspect="1"/>
          </p:cNvPicPr>
          <p:nvPr/>
        </p:nvPicPr>
        <p:blipFill>
          <a:blip r:embed="rId2"/>
          <a:srcRect r="-203" b="5426"/>
          <a:stretch>
            <a:fillRect/>
          </a:stretch>
        </p:blipFill>
        <p:spPr>
          <a:xfrm>
            <a:off x="635" y="-635"/>
            <a:ext cx="6057900" cy="68586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37715" y="1322962"/>
            <a:ext cx="9144000" cy="2187001"/>
          </a:xfrm>
        </p:spPr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effectLst/>
              </a:rPr>
              <a:t>五石之瓠</a:t>
            </a:r>
            <a:endParaRPr lang="zh-CN" altLang="en-US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写作方式的</a:t>
            </a:r>
            <a:r>
              <a:rPr lang="zh-CN" altLang="en-US"/>
              <a:t>特点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对话</a:t>
            </a:r>
            <a:r>
              <a:rPr lang="en-US" altLang="zh-CN">
                <a:solidFill>
                  <a:srgbClr val="FF0000"/>
                </a:solidFill>
              </a:rPr>
              <a:t>            </a:t>
            </a:r>
            <a:r>
              <a:rPr lang="zh-CN" altLang="en-US">
                <a:solidFill>
                  <a:srgbClr val="FF0000"/>
                </a:solidFill>
              </a:rPr>
              <a:t>沟通</a:t>
            </a:r>
            <a:r>
              <a:rPr lang="en-US" altLang="zh-CN">
                <a:solidFill>
                  <a:srgbClr val="FF0000"/>
                </a:solidFill>
              </a:rPr>
              <a:t>                       </a:t>
            </a:r>
            <a:r>
              <a:rPr lang="zh-CN" altLang="en-US">
                <a:solidFill>
                  <a:srgbClr val="FF0000"/>
                </a:solidFill>
              </a:rPr>
              <a:t>思想</a:t>
            </a:r>
            <a:r>
              <a:rPr lang="en-US" altLang="zh-CN">
                <a:solidFill>
                  <a:srgbClr val="FF0000"/>
                </a:solidFill>
              </a:rPr>
              <a:t>                </a:t>
            </a:r>
            <a:r>
              <a:rPr lang="zh-CN" altLang="en-US">
                <a:solidFill>
                  <a:srgbClr val="FF0000"/>
                </a:solidFill>
              </a:rPr>
              <a:t>易于表达</a:t>
            </a:r>
            <a:endParaRPr lang="en-US" altLang="zh-CN">
              <a:solidFill>
                <a:srgbClr val="FF0000"/>
              </a:solidFill>
            </a:endParaRPr>
          </a:p>
          <a:p>
            <a:endParaRPr lang="en-US" altLang="zh-CN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寓言</a:t>
            </a:r>
            <a:r>
              <a:rPr lang="en-US" altLang="zh-CN">
                <a:solidFill>
                  <a:srgbClr val="FF0000"/>
                </a:solidFill>
              </a:rPr>
              <a:t>         </a:t>
            </a:r>
            <a:r>
              <a:rPr lang="zh-CN" altLang="en-US">
                <a:solidFill>
                  <a:srgbClr val="FF0000"/>
                </a:solidFill>
              </a:rPr>
              <a:t>暗示、象征</a:t>
            </a:r>
            <a:r>
              <a:rPr lang="en-US" altLang="zh-CN">
                <a:solidFill>
                  <a:srgbClr val="FF0000"/>
                </a:solidFill>
              </a:rPr>
              <a:t>               </a:t>
            </a:r>
            <a:r>
              <a:rPr lang="zh-CN" altLang="en-US">
                <a:solidFill>
                  <a:srgbClr val="FF0000"/>
                </a:solidFill>
              </a:rPr>
              <a:t>思想</a:t>
            </a:r>
            <a:r>
              <a:rPr lang="en-US" altLang="zh-CN">
                <a:solidFill>
                  <a:srgbClr val="FF0000"/>
                </a:solidFill>
              </a:rPr>
              <a:t>                </a:t>
            </a:r>
            <a:r>
              <a:rPr lang="zh-CN" altLang="en-US">
                <a:solidFill>
                  <a:srgbClr val="FF0000"/>
                </a:solidFill>
              </a:rPr>
              <a:t>汪洋恣肆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活动一：感知与</a:t>
            </a:r>
            <a:r>
              <a:rPr lang="zh-CN" altLang="en-US"/>
              <a:t>概括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/>
              <a:t>概述“惠子”与“庄子”在对话中讲述的故事</a:t>
            </a:r>
            <a:endParaRPr lang="zh-CN" altLang="en-US" sz="3200"/>
          </a:p>
          <a:p>
            <a:endParaRPr lang="zh-CN" altLang="en-US" sz="3200"/>
          </a:p>
          <a:p>
            <a:r>
              <a:rPr lang="zh-CN" altLang="en-US" sz="3200"/>
              <a:t>注意故事中涉及的</a:t>
            </a:r>
            <a:r>
              <a:rPr lang="zh-CN" altLang="en-US" sz="3200">
                <a:solidFill>
                  <a:srgbClr val="FF0000"/>
                </a:solidFill>
              </a:rPr>
              <a:t>人物</a:t>
            </a:r>
            <a:r>
              <a:rPr lang="zh-CN" altLang="en-US" sz="3200"/>
              <a:t>及其</a:t>
            </a:r>
            <a:r>
              <a:rPr lang="zh-CN" altLang="en-US" sz="3200">
                <a:solidFill>
                  <a:srgbClr val="FF0000"/>
                </a:solidFill>
              </a:rPr>
              <a:t>行为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活动二：梳理与</a:t>
            </a:r>
            <a:r>
              <a:rPr lang="zh-CN" altLang="en-US"/>
              <a:t>整合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4480" y="1825625"/>
            <a:ext cx="11906885" cy="4681855"/>
          </a:xfrm>
        </p:spPr>
        <p:txBody>
          <a:bodyPr/>
          <a:p>
            <a:r>
              <a:rPr lang="zh-CN" altLang="en-US" sz="3200"/>
              <a:t>梳理故事中的人物行为的结果，及其对所行之事的</a:t>
            </a:r>
            <a:r>
              <a:rPr lang="zh-CN" altLang="en-US" sz="3200"/>
              <a:t>观点</a:t>
            </a:r>
            <a:endParaRPr lang="zh-CN" altLang="en-US" sz="3200"/>
          </a:p>
          <a:p>
            <a:endParaRPr lang="zh-CN" altLang="en-US" sz="3200">
              <a:solidFill>
                <a:srgbClr val="FF0000"/>
              </a:solidFill>
            </a:endParaRPr>
          </a:p>
          <a:p>
            <a:r>
              <a:rPr lang="zh-CN" altLang="en-US" sz="3200">
                <a:solidFill>
                  <a:srgbClr val="FF0000"/>
                </a:solidFill>
              </a:rPr>
              <a:t>“我”</a:t>
            </a:r>
            <a:r>
              <a:rPr lang="en-US" altLang="zh-CN" sz="3200">
                <a:solidFill>
                  <a:srgbClr val="FF0000"/>
                </a:solidFill>
              </a:rPr>
              <a:t>    </a:t>
            </a:r>
            <a:r>
              <a:rPr lang="zh-CN" altLang="en-US" sz="3200">
                <a:solidFill>
                  <a:srgbClr val="FF0000"/>
                </a:solidFill>
              </a:rPr>
              <a:t>为其无用而掊之</a:t>
            </a:r>
            <a:r>
              <a:rPr lang="en-US" altLang="zh-CN" sz="3200">
                <a:solidFill>
                  <a:srgbClr val="FF0000"/>
                </a:solidFill>
              </a:rPr>
              <a:t>            </a:t>
            </a:r>
            <a:r>
              <a:rPr lang="zh-CN" altLang="en-US" sz="3200">
                <a:solidFill>
                  <a:srgbClr val="FF0000"/>
                </a:solidFill>
              </a:rPr>
              <a:t>大而无用</a:t>
            </a:r>
            <a:r>
              <a:rPr lang="en-US" altLang="zh-CN" sz="3200">
                <a:solidFill>
                  <a:srgbClr val="FF0000"/>
                </a:solidFill>
              </a:rPr>
              <a:t>         </a:t>
            </a:r>
            <a:endParaRPr lang="en-US" altLang="zh-CN" sz="3200">
              <a:solidFill>
                <a:srgbClr val="FF0000"/>
              </a:solidFill>
            </a:endParaRPr>
          </a:p>
          <a:p>
            <a:r>
              <a:rPr lang="zh-CN" altLang="en-US" sz="3200">
                <a:solidFill>
                  <a:srgbClr val="FF0000"/>
                </a:solidFill>
              </a:rPr>
              <a:t>宋人</a:t>
            </a:r>
            <a:r>
              <a:rPr lang="en-US" altLang="zh-CN" sz="3200">
                <a:solidFill>
                  <a:srgbClr val="FF0000"/>
                </a:solidFill>
              </a:rPr>
              <a:t>      </a:t>
            </a:r>
            <a:r>
              <a:rPr lang="zh-CN" altLang="en-US" sz="3200">
                <a:solidFill>
                  <a:srgbClr val="FF0000"/>
                </a:solidFill>
              </a:rPr>
              <a:t>数金—百金</a:t>
            </a:r>
            <a:r>
              <a:rPr lang="en-US" altLang="zh-CN" sz="3200">
                <a:solidFill>
                  <a:srgbClr val="FF0000"/>
                </a:solidFill>
              </a:rPr>
              <a:t>                    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</a:rPr>
              <a:t>小有小用</a:t>
            </a:r>
            <a:r>
              <a:rPr lang="en-US" altLang="zh-CN" sz="320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altLang="zh-CN" sz="3200">
                <a:solidFill>
                  <a:srgbClr val="FF0000"/>
                </a:solidFill>
              </a:rPr>
              <a:t>           </a:t>
            </a:r>
            <a:endParaRPr lang="en-US" altLang="zh-CN" sz="3200">
              <a:solidFill>
                <a:srgbClr val="FF0000"/>
              </a:solidFill>
            </a:endParaRPr>
          </a:p>
          <a:p>
            <a:r>
              <a:rPr lang="zh-CN" altLang="en-US" sz="3200">
                <a:solidFill>
                  <a:srgbClr val="FF0000"/>
                </a:solidFill>
              </a:rPr>
              <a:t>客</a:t>
            </a:r>
            <a:r>
              <a:rPr lang="en-US" altLang="zh-CN" sz="3200">
                <a:solidFill>
                  <a:srgbClr val="FF0000"/>
                </a:solidFill>
              </a:rPr>
              <a:t>         </a:t>
            </a:r>
            <a:r>
              <a:rPr lang="zh-CN" altLang="en-US" sz="3200">
                <a:solidFill>
                  <a:srgbClr val="FF0000"/>
                </a:solidFill>
              </a:rPr>
              <a:t>裂地而封之</a:t>
            </a:r>
            <a:r>
              <a:rPr lang="en-US" altLang="zh-CN" sz="3200">
                <a:solidFill>
                  <a:srgbClr val="FF0000"/>
                </a:solidFill>
              </a:rPr>
              <a:t>                     </a:t>
            </a:r>
            <a:r>
              <a:rPr lang="zh-CN" altLang="en-US" sz="3200">
                <a:solidFill>
                  <a:srgbClr val="FF0000"/>
                </a:solidFill>
              </a:rPr>
              <a:t>小</a:t>
            </a:r>
            <a:r>
              <a:rPr lang="zh-CN" altLang="en-US" sz="3200">
                <a:solidFill>
                  <a:srgbClr val="FF0000"/>
                </a:solidFill>
                <a:highlight>
                  <a:srgbClr val="FFFF00"/>
                </a:highlight>
              </a:rPr>
              <a:t>有大用</a:t>
            </a:r>
            <a:r>
              <a:rPr lang="en-US" altLang="zh-CN" sz="3200">
                <a:solidFill>
                  <a:srgbClr val="FF0000"/>
                </a:solidFill>
                <a:highlight>
                  <a:srgbClr val="FFFF00"/>
                </a:highlight>
              </a:rPr>
              <a:t>          </a:t>
            </a:r>
            <a:endParaRPr lang="zh-CN" altLang="en-US" sz="320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lang="zh-CN" altLang="en-US" sz="3200">
                <a:solidFill>
                  <a:srgbClr val="FF0000"/>
                </a:solidFill>
              </a:rPr>
              <a:t>庄子</a:t>
            </a:r>
            <a:r>
              <a:rPr lang="en-US" altLang="zh-CN" sz="3200">
                <a:solidFill>
                  <a:srgbClr val="FF0000"/>
                </a:solidFill>
              </a:rPr>
              <a:t>      </a:t>
            </a:r>
            <a:r>
              <a:rPr lang="zh-CN" altLang="en-US" sz="3200">
                <a:solidFill>
                  <a:srgbClr val="FF0000"/>
                </a:solidFill>
              </a:rPr>
              <a:t>为大樽而浮乎江湖</a:t>
            </a:r>
            <a:r>
              <a:rPr lang="en-US" altLang="zh-CN" sz="3200">
                <a:solidFill>
                  <a:srgbClr val="FF0000"/>
                </a:solidFill>
              </a:rPr>
              <a:t> </a:t>
            </a:r>
            <a:r>
              <a:rPr lang="en-US" altLang="zh-CN" sz="3200" b="1">
                <a:solidFill>
                  <a:srgbClr val="FF0000"/>
                </a:solidFill>
              </a:rPr>
              <a:t>              </a:t>
            </a:r>
            <a:r>
              <a:rPr lang="zh-CN" altLang="en-US" sz="3200" b="1">
                <a:solidFill>
                  <a:srgbClr val="FF0000"/>
                </a:solidFill>
              </a:rPr>
              <a:t>？</a:t>
            </a:r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活动二：梳理与整合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梳理“庄子”对“惠子”观点的</a:t>
            </a:r>
            <a:r>
              <a:rPr lang="zh-CN" altLang="en-US"/>
              <a:t>评价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固拙于用</a:t>
            </a:r>
            <a:r>
              <a:rPr lang="zh-CN" altLang="en-US"/>
              <a:t>大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所用之异</a:t>
            </a:r>
            <a:r>
              <a:rPr lang="zh-CN" altLang="en-US"/>
              <a:t>也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犹</a:t>
            </a:r>
            <a:r>
              <a:rPr lang="zh-CN" altLang="en-US">
                <a:solidFill>
                  <a:srgbClr val="FF0000"/>
                </a:solidFill>
              </a:rPr>
              <a:t>有蓬之心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pic>
        <p:nvPicPr>
          <p:cNvPr id="4" name="图片 3" descr="IMG_954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87920" y="0"/>
            <a:ext cx="4820285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活动三：讨论与</a:t>
            </a:r>
            <a:r>
              <a:rPr lang="zh-CN" altLang="en-US"/>
              <a:t>交流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对话与寓言背后投射的“惠子”与“</a:t>
            </a:r>
            <a:r>
              <a:rPr lang="zh-CN" altLang="en-US"/>
              <a:t>庄子”的思想和</a:t>
            </a:r>
            <a:r>
              <a:rPr lang="zh-CN" altLang="en-US"/>
              <a:t>逻辑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惠子：大而无用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庄子</a:t>
            </a:r>
            <a:r>
              <a:rPr lang="en-US" altLang="zh-CN">
                <a:solidFill>
                  <a:srgbClr val="FF0000"/>
                </a:solidFill>
              </a:rPr>
              <a:t>1:</a:t>
            </a:r>
            <a:r>
              <a:rPr lang="zh-CN" altLang="en-US">
                <a:solidFill>
                  <a:srgbClr val="FF0000"/>
                </a:solidFill>
              </a:rPr>
              <a:t>小有小用，</a:t>
            </a:r>
            <a:r>
              <a:rPr lang="zh-CN" altLang="en-US">
                <a:solidFill>
                  <a:srgbClr val="FF0000"/>
                </a:solidFill>
              </a:rPr>
              <a:t>小有大用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固拙于用大矣（评判）</a:t>
            </a:r>
            <a:r>
              <a:rPr lang="en-US" altLang="zh-CN">
                <a:solidFill>
                  <a:schemeClr val="tx1"/>
                </a:solidFill>
                <a:highlight>
                  <a:srgbClr val="FFFF00"/>
                </a:highlight>
              </a:rPr>
              <a:t>    </a:t>
            </a:r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所用之异也（</a:t>
            </a:r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分析）</a:t>
            </a:r>
            <a:endParaRPr lang="zh-CN" altLang="en-US">
              <a:solidFill>
                <a:schemeClr val="tx1"/>
              </a:solidFill>
              <a:highlight>
                <a:srgbClr val="FFFF00"/>
              </a:highlight>
            </a:endParaRPr>
          </a:p>
          <a:p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要善于转换</a:t>
            </a:r>
            <a:r>
              <a:rPr lang="zh-CN" altLang="en-US">
                <a:solidFill>
                  <a:schemeClr val="tx1"/>
                </a:solidFill>
                <a:highlight>
                  <a:srgbClr val="FFFF00"/>
                </a:highlight>
              </a:rPr>
              <a:t>思维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6fff2271c245ba3a5e27ad78d1a9b7cf"/>
          <p:cNvPicPr>
            <a:picLocks noChangeAspect="1"/>
          </p:cNvPicPr>
          <p:nvPr/>
        </p:nvPicPr>
        <p:blipFill>
          <a:blip r:embed="rId1">
            <a:lum contrast="24000"/>
          </a:blip>
          <a:stretch>
            <a:fillRect/>
          </a:stretch>
        </p:blipFill>
        <p:spPr>
          <a:xfrm>
            <a:off x="5241925" y="3429000"/>
            <a:ext cx="2460625" cy="325945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活动三：讨论与</a:t>
            </a:r>
            <a:r>
              <a:rPr lang="zh-CN" altLang="en-US"/>
              <a:t>交流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58645"/>
            <a:ext cx="9381490" cy="4351655"/>
          </a:xfrm>
        </p:spPr>
        <p:txBody>
          <a:bodyPr/>
          <a:p>
            <a:r>
              <a:rPr lang="zh-CN" altLang="en-US"/>
              <a:t>对话与寓言背后投射的“惠子”与“</a:t>
            </a:r>
            <a:r>
              <a:rPr lang="zh-CN" altLang="en-US"/>
              <a:t>庄子”的思想和</a:t>
            </a:r>
            <a:r>
              <a:rPr lang="zh-CN" altLang="en-US"/>
              <a:t>逻辑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惠子：大而无用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庄子</a:t>
            </a:r>
            <a:r>
              <a:rPr lang="en-US" altLang="zh-CN">
                <a:solidFill>
                  <a:srgbClr val="FF0000"/>
                </a:solidFill>
              </a:rPr>
              <a:t>2: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为大樽而浮乎江湖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endParaRPr lang="zh-CN" altLang="en-US">
              <a:solidFill>
                <a:srgbClr val="FF0000"/>
              </a:solidFill>
              <a:sym typeface="+mn-ea"/>
            </a:endParaRPr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樽：盛酒器（先秦礼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器）</a:t>
            </a:r>
            <a:endParaRPr lang="zh-CN" altLang="en-US">
              <a:solidFill>
                <a:srgbClr val="FF0000"/>
              </a:solidFill>
              <a:sym typeface="+mn-ea"/>
            </a:endParaRPr>
          </a:p>
          <a:p>
            <a:r>
              <a:rPr lang="zh-CN" altLang="en-US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有酒盈樽。</a:t>
            </a:r>
            <a:r>
              <a:rPr lang="zh-CN" altLang="en-US" sz="2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cs typeface="Kaiti SC Regular" panose="02010600040101010101" charset="-122"/>
              </a:rPr>
              <a:t>晋· 陶渊明《归去来兮辞》</a:t>
            </a:r>
            <a:endParaRPr lang="zh-CN" altLang="en-US">
              <a:solidFill>
                <a:srgbClr val="FF0000"/>
              </a:solidFill>
            </a:endParaRPr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604510" y="2346325"/>
            <a:ext cx="6096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600">
                <a:solidFill>
                  <a:schemeClr val="tx1"/>
                </a:solidFill>
                <a:highlight>
                  <a:srgbClr val="FFFF00"/>
                </a:highlight>
                <a:sym typeface="+mn-ea"/>
              </a:rPr>
              <a:t>固拙于用大</a:t>
            </a:r>
            <a:r>
              <a:rPr lang="en-US" altLang="zh-CN" sz="3600">
                <a:solidFill>
                  <a:schemeClr val="tx1"/>
                </a:solidFill>
                <a:highlight>
                  <a:srgbClr val="FFFF00"/>
                </a:highlight>
                <a:sym typeface="+mn-ea"/>
              </a:rPr>
              <a:t>     </a:t>
            </a:r>
            <a:r>
              <a:rPr lang="zh-CN" altLang="en-US" sz="3600">
                <a:solidFill>
                  <a:schemeClr val="tx1"/>
                </a:solidFill>
                <a:highlight>
                  <a:srgbClr val="FFFF00"/>
                </a:highlight>
                <a:sym typeface="+mn-ea"/>
              </a:rPr>
              <a:t>犹有蓬之心</a:t>
            </a:r>
            <a:endParaRPr lang="zh-CN" altLang="en-US" sz="3600">
              <a:solidFill>
                <a:schemeClr val="tx1"/>
              </a:solidFill>
              <a:highlight>
                <a:srgbClr val="FFFF00"/>
              </a:highlight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补充资料：《庄子</a:t>
            </a:r>
            <a:r>
              <a:rPr lang="en-US" altLang="zh-CN"/>
              <a:t>·</a:t>
            </a:r>
            <a:r>
              <a:rPr lang="zh-CN" altLang="en-US"/>
              <a:t>天下》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2250" y="2138680"/>
            <a:ext cx="11502390" cy="4719320"/>
          </a:xfrm>
        </p:spPr>
        <p:txBody>
          <a:bodyPr>
            <a:normAutofit/>
          </a:bodyPr>
          <a:p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独与天地精神往来，而不敖倪于万物。不谴是非，以与世俗处。</a:t>
            </a:r>
            <a:endParaRPr lang="zh-CN" altLang="en-US" sz="4000">
              <a:solidFill>
                <a:srgbClr val="FF0000"/>
              </a:solidFill>
              <a:latin typeface="Kaiti SC Regular" panose="02010600040101010101" charset="-122"/>
              <a:ea typeface="Kaiti SC Regular" panose="02010600040101010101" charset="-122"/>
            </a:endParaRPr>
          </a:p>
          <a:p>
            <a:r>
              <a:rPr lang="zh-CN" altLang="en-US" sz="2000">
                <a:solidFill>
                  <a:schemeClr val="tx1"/>
                </a:solidFill>
                <a:latin typeface="Kaiti SC Regular" panose="02010600040101010101" charset="-122"/>
                <a:ea typeface="Kaiti SC Regular" panose="02010600040101010101" charset="-122"/>
              </a:rPr>
              <a:t>独自和天地、精神相往来，而不傲视万物，不谴责是非，和世俗一同居处</a:t>
            </a:r>
            <a:r>
              <a:rPr lang="zh-CN" altLang="en-US" sz="40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</a:rPr>
              <a:t>‌</a:t>
            </a:r>
            <a:endParaRPr lang="zh-CN" altLang="en-US" sz="4000">
              <a:solidFill>
                <a:srgbClr val="FF0000"/>
              </a:solidFill>
              <a:latin typeface="Kaiti SC Regular" panose="02010600040101010101" charset="-122"/>
              <a:ea typeface="Kaiti SC Regular" panose="02010600040101010101" charset="-122"/>
            </a:endParaRPr>
          </a:p>
          <a:p>
            <a:endParaRPr lang="zh-CN" altLang="en-US" sz="4000">
              <a:solidFill>
                <a:srgbClr val="FF0000"/>
              </a:solidFill>
              <a:latin typeface="Kaiti SC Regular" panose="02010600040101010101" charset="-122"/>
              <a:ea typeface="Kaiti SC Regular" panose="02010600040101010101" charset="-122"/>
            </a:endParaRPr>
          </a:p>
          <a:p>
            <a:endParaRPr lang="zh-CN" altLang="en-US" sz="4000">
              <a:solidFill>
                <a:srgbClr val="FF0000"/>
              </a:solidFill>
              <a:latin typeface="Kaiti SC Regular" panose="02010600040101010101" charset="-122"/>
              <a:ea typeface="Kaiti SC Regular" panose="0201060004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solidFill>
                  <a:schemeClr val="tx1"/>
                </a:solidFill>
                <a:latin typeface="仿宋" charset="0"/>
                <a:ea typeface="仿宋" charset="0"/>
                <a:sym typeface="+mn-ea"/>
              </a:rPr>
              <a:t>《庄子：在我们无路可走的时候》鲍鹏山</a:t>
            </a:r>
            <a:endParaRPr lang="zh-CN" altLang="en-US">
              <a:solidFill>
                <a:schemeClr val="tx1"/>
              </a:solidFill>
              <a:latin typeface="仿宋" charset="0"/>
              <a:ea typeface="仿宋" charset="0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60045" y="1825625"/>
            <a:ext cx="11429365" cy="4013200"/>
          </a:xfrm>
        </p:spPr>
        <p:txBody>
          <a:bodyPr/>
          <a:p>
            <a:pPr>
              <a:lnSpc>
                <a:spcPct val="160000"/>
              </a:lnSpc>
            </a:pP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 庄子是一棵孤独的树，是一棵</a:t>
            </a:r>
            <a:r>
              <a:rPr lang="zh-CN" altLang="en-US" sz="3200" b="1">
                <a:solidFill>
                  <a:srgbClr val="FF0000"/>
                </a:solidFill>
                <a:latin typeface="Kaiti SC Bold" panose="02010600040101010101" charset="-122"/>
                <a:ea typeface="Kaiti SC Bold" panose="02010600040101010101" charset="-122"/>
                <a:sym typeface="+mn-ea"/>
              </a:rPr>
              <a:t>孤独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地在</a:t>
            </a:r>
            <a:r>
              <a:rPr lang="zh-CN" altLang="en-US" sz="3200" b="1">
                <a:solidFill>
                  <a:srgbClr val="FF0000"/>
                </a:solidFill>
                <a:latin typeface="Kaiti SC Bold" panose="02010600040101010101" charset="-122"/>
                <a:ea typeface="Kaiti SC Bold" panose="02010600040101010101" charset="-122"/>
                <a:sym typeface="+mn-ea"/>
              </a:rPr>
              <a:t>深夜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看守</a:t>
            </a:r>
            <a:r>
              <a:rPr lang="zh-CN" altLang="en-US" sz="3200" b="1">
                <a:solidFill>
                  <a:srgbClr val="FF0000"/>
                </a:solidFill>
                <a:latin typeface="Kaiti SC Bold" panose="02010600040101010101" charset="-122"/>
                <a:ea typeface="Kaiti SC Bold" panose="02010600040101010101" charset="-122"/>
                <a:sym typeface="+mn-ea"/>
              </a:rPr>
              <a:t>心灵月亮</a:t>
            </a:r>
            <a:r>
              <a:rPr lang="zh-CN" altLang="en-US" sz="3200">
                <a:solidFill>
                  <a:srgbClr val="FF0000"/>
                </a:solidFill>
                <a:latin typeface="Kaiti SC Regular" panose="02010600040101010101" charset="-122"/>
                <a:ea typeface="Kaiti SC Regular" panose="02010600040101010101" charset="-122"/>
                <a:sym typeface="+mn-ea"/>
              </a:rPr>
              <a:t>的树。当我们大都在黑夜里昧昧昏睡时，月亮为什么没有丢失？就是因为有了这样一两棵在清风夜唳的夜中独自看守月亮的树。</a:t>
            </a:r>
            <a:endParaRPr lang="zh-CN" altLang="en-US" sz="3200">
              <a:solidFill>
                <a:srgbClr val="FF0000"/>
              </a:solidFill>
              <a:latin typeface="Kaiti SC Regular" panose="02010600040101010101" charset="-122"/>
              <a:ea typeface="Kaiti SC Regular" panose="02010600040101010101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WPS 演示</Application>
  <PresentationFormat>宽屏</PresentationFormat>
  <Paragraphs>78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Calibri</vt:lpstr>
      <vt:lpstr>Helvetica Neue</vt:lpstr>
      <vt:lpstr>汉仪书宋二KW</vt:lpstr>
      <vt:lpstr>微软雅黑</vt:lpstr>
      <vt:lpstr>宋体-简</vt:lpstr>
      <vt:lpstr>宋体</vt:lpstr>
      <vt:lpstr>Arial Unicode MS</vt:lpstr>
      <vt:lpstr>Kaiti SC Regular</vt:lpstr>
      <vt:lpstr>汉仪青云简</vt:lpstr>
      <vt:lpstr>仿宋</vt:lpstr>
      <vt:lpstr>方正仿宋_GBK</vt:lpstr>
      <vt:lpstr>Kaiti SC Bold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活动三：讨论与交流</vt:lpstr>
      <vt:lpstr>活动三：讨论与交流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当时明月在1378208717</cp:lastModifiedBy>
  <cp:revision>9</cp:revision>
  <dcterms:created xsi:type="dcterms:W3CDTF">2024-10-29T02:50:33Z</dcterms:created>
  <dcterms:modified xsi:type="dcterms:W3CDTF">2024-10-29T02:50:33Z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2052-6.7.1.8828</vt:lpwstr>
  </property>
  <property fmtid="{D5CDD505-2E9C-101B-9397-08002B2CF9AE}" pid="3" name="ICV">
    <vt:lpwstr>B13F2BD050CAE2D7BA3620670996355E_41</vt:lpwstr>
  </property>
</Properties>
</file>