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9" r:id="rId3"/>
    <p:sldId id="256" r:id="rId5"/>
    <p:sldId id="269" r:id="rId6"/>
    <p:sldId id="268" r:id="rId7"/>
    <p:sldId id="309" r:id="rId8"/>
    <p:sldId id="267" r:id="rId9"/>
    <p:sldId id="285" r:id="rId10"/>
    <p:sldId id="296" r:id="rId11"/>
    <p:sldId id="289" r:id="rId12"/>
    <p:sldId id="300" r:id="rId13"/>
    <p:sldId id="299" r:id="rId14"/>
    <p:sldId id="298" r:id="rId15"/>
    <p:sldId id="335" r:id="rId16"/>
    <p:sldId id="332" r:id="rId17"/>
    <p:sldId id="281" r:id="rId18"/>
    <p:sldId id="307"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于洪艳" initials="于洪艳" lastIdx="0" clrIdx="0"/>
  <p:cmAuthor id="2" name="张艳梅" initials="张艳梅" lastIdx="0" clrIdx="1"/>
  <p:cmAuthor id="0" name="Mia Vida Villanueva" initials="MVV" lastIdx="0" clrIdx="0"/>
  <p:cmAuthor id="7" name="1206988966@qq.com" initials="1" lastIdx="0" clrIdx="2"/>
  <p:cmAuthor id="8" name="姜伟光" initials="姜" lastIdx="0" clrIdx="0"/>
  <p:cmAuthor id="9" name="dongyu" initials="" lastIdx="0" clrIdx="8"/>
  <p:cmAuthor id="3" name="Author" initials="A" lastIdx="0" clrIdx="2"/>
  <p:cmAuthor id="4" name="Administrator" initials="A" lastIdx="0" clrIdx="3"/>
  <p:cmAuthor id="75" name="作者" initials="A" lastIdx="0" clrIdx="24"/>
  <p:cmAuthor id="5" name="宋洁然" initials="宋" lastIdx="0" clrIdx="1"/>
  <p:cmAuthor id="6" name="ming qiu" initials="m" lastIdx="0" clrIdx="1"/>
  <p:cmAuthor id="13" name="HP" initials="H" lastIdx="0" clrIdx="12"/>
  <p:cmAuthor id="12" name="孙红亮" initials="孙" lastIdx="0" clrIdx="11"/>
  <p:cmAuthor id="14" name="222" initials="" lastIdx="0" clrIdx="0"/>
  <p:cmAuthor id="15" name="Vivian Liu" initials="" lastIdx="0" clrIdx="1"/>
  <p:cmAuthor id="16" name="刘浩" initials="" lastIdx="0" clrIdx="0"/>
  <p:cmAuthor id="17" name="孙宇婷" initials="" lastIdx="0" clrIdx="21"/>
  <p:cmAuthor id="19" name="Windows 用户" initials="" lastIdx="0" clrIdx="0"/>
  <p:cmAuthor id="20" name="ASUS" initials="" lastIdx="0" clrIdx="0"/>
  <p:cmAuthor id="10" name="Lenovo" initials="L" lastIdx="0" clrIdx="9"/>
  <p:cmAuthor id="11" name="86137" initials="8"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01FF"/>
    <a:srgbClr val="9B7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9.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7" Type="http://schemas.openxmlformats.org/officeDocument/2006/relationships/image" Target="../media/image16.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2.wmf"/><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这个装置叫做电子束演示器，由真空玻璃管和电压控制面板组成，其中玻璃管内</a:t>
            </a:r>
            <a:r>
              <a:rPr lang="zh-CN" altLang="en-US">
                <a:sym typeface="+mn-ea"/>
              </a:rPr>
              <a:t>充有惰性气体。</a:t>
            </a:r>
            <a:endParaRPr lang="zh-CN" altLang="en-US">
              <a:sym typeface="+mn-ea"/>
            </a:endParaRPr>
          </a:p>
          <a:p>
            <a:r>
              <a:rPr lang="zh-CN" altLang="en-US">
                <a:sym typeface="+mn-ea"/>
              </a:rPr>
              <a:t>现在打开电源开关，灯丝出现暗红光，（和灯丝</a:t>
            </a:r>
            <a:r>
              <a:rPr lang="zh-CN" altLang="en-US">
                <a:sym typeface="+mn-ea"/>
              </a:rPr>
              <a:t>相连）阴极被灯丝加热而发射电子。</a:t>
            </a:r>
            <a:endParaRPr lang="zh-CN" altLang="en-US"/>
          </a:p>
          <a:p>
            <a:r>
              <a:rPr lang="zh-CN" altLang="en-US">
                <a:sym typeface="+mn-ea"/>
              </a:rPr>
              <a:t>当调节加速电压到一定值，请同学们观察实验现象（同学们看到了什么实验</a:t>
            </a:r>
            <a:r>
              <a:rPr lang="zh-CN" altLang="en-US">
                <a:sym typeface="+mn-ea"/>
              </a:rPr>
              <a:t>现象）</a:t>
            </a:r>
            <a:endParaRPr lang="zh-CN" altLang="en-US">
              <a:sym typeface="+mn-ea"/>
            </a:endParaRPr>
          </a:p>
          <a:p>
            <a:r>
              <a:rPr lang="zh-CN" altLang="en-US">
                <a:sym typeface="+mn-ea"/>
              </a:rPr>
              <a:t>电子受电场力的作用加速运动穿出小孔形成电子束，与管内的惰性气体分子碰撞使气体电离发光产生绿光，（有绿光的地方就有电子的</a:t>
            </a:r>
            <a:r>
              <a:rPr lang="zh-CN" altLang="en-US">
                <a:sym typeface="+mn-ea"/>
              </a:rPr>
              <a:t>存在）显示了电子束的径迹。</a:t>
            </a:r>
            <a:endParaRPr lang="zh-CN" altLang="en-US">
              <a:sym typeface="+mn-ea"/>
            </a:endParaRPr>
          </a:p>
          <a:p>
            <a:r>
              <a:rPr lang="zh-CN" altLang="en-US"/>
              <a:t>说明电子（做什么</a:t>
            </a:r>
            <a:r>
              <a:rPr lang="zh-CN" altLang="en-US"/>
              <a:t>运动）在这样的电场中做</a:t>
            </a:r>
            <a:r>
              <a:rPr lang="zh-CN" altLang="en-US"/>
              <a:t>加速直线</a:t>
            </a:r>
            <a:r>
              <a:rPr lang="zh-CN" altLang="en-US"/>
              <a:t>运动。</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t>请同学们求</a:t>
            </a:r>
            <a:r>
              <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粒子在荧光屏上的偏移量</a:t>
            </a:r>
            <a:r>
              <a:rPr lang="en-US" altLang="zh-CN" b="1" i="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Y</a:t>
            </a:r>
            <a:r>
              <a:rPr lang="zh-CN" altLang="en-US" b="1" i="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a:t>
            </a:r>
            <a:endParaRPr lang="zh-CN" altLang="en-US" b="1" i="1">
              <a:solidFill>
                <a:srgbClr val="000000"/>
              </a:solidFill>
              <a:uFillTx/>
              <a:latin typeface="Times New Roman" panose="02020603050405020304" charset="0"/>
              <a:ea typeface="宋体" panose="02010600030101010101" pitchFamily="2" charset="-122"/>
              <a:cs typeface="宋体" panose="02010600030101010101" pitchFamily="2" charset="-122"/>
              <a:sym typeface="+mn-ea"/>
            </a:endParaRPr>
          </a:p>
          <a:p>
            <a:r>
              <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拍照两张不同方法</a:t>
            </a:r>
            <a:r>
              <a:rPr lang="en-US" altLang="zh-CN"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a:t>
            </a:r>
            <a:r>
              <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还有其他方法</a:t>
            </a:r>
            <a:r>
              <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吗？</a:t>
            </a:r>
            <a:endPar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endParaRPr>
          </a:p>
          <a:p>
            <a:r>
              <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你说一下你这个公式怎么来的</a:t>
            </a:r>
            <a:r>
              <a:rPr lang="en-US" altLang="zh-CN"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a:t>
            </a:r>
            <a:r>
              <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相似三角形法，这是我们之前在平抛运动所学的</a:t>
            </a:r>
            <a:r>
              <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推论。很好</a:t>
            </a:r>
            <a:r>
              <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请坐</a:t>
            </a:r>
            <a:endPar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endParaRPr>
          </a:p>
          <a:p>
            <a:r>
              <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还有其他方法</a:t>
            </a:r>
            <a:r>
              <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吗？</a:t>
            </a:r>
            <a:endParaRPr lang="zh-CN" altLang="en-US"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请同学们完成练习</a:t>
            </a:r>
            <a:r>
              <a:rPr lang="en-US" altLang="zh-CN"/>
              <a:t>1</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继续看练习</a:t>
            </a:r>
            <a:r>
              <a:rPr lang="en-US" altLang="zh-CN"/>
              <a:t>2</a:t>
            </a:r>
            <a:endParaRPr lang="en-US" altLang="zh-CN"/>
          </a:p>
          <a:p>
            <a:r>
              <a:rPr lang="en-US" altLang="zh-CN"/>
              <a:t>0</a:t>
            </a:r>
            <a:r>
              <a:rPr lang="zh-CN" altLang="en-US"/>
              <a:t>时刻的时候，电压越大偏移量</a:t>
            </a:r>
            <a:r>
              <a:rPr lang="zh-CN" altLang="en-US"/>
              <a:t>越大</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最后我们来小结</a:t>
            </a:r>
            <a:r>
              <a:rPr lang="zh-CN" altLang="en-US"/>
              <a:t>一下</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今天我们就来</a:t>
            </a:r>
            <a:r>
              <a:rPr lang="zh-CN" altLang="en-US"/>
              <a:t>复习带电粒子在电场中的</a:t>
            </a:r>
            <a:r>
              <a:rPr lang="zh-CN" altLang="en-US"/>
              <a:t>运动。</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研究带电粒子的运动，对于微观粒子我们不考虑重力，因为重力远远小于</a:t>
            </a:r>
            <a:r>
              <a:rPr lang="zh-CN" altLang="en-US">
                <a:sym typeface="+mn-ea"/>
              </a:rPr>
              <a:t>电场力。</a:t>
            </a:r>
            <a:endParaRPr lang="zh-CN" altLang="en-US">
              <a:sym typeface="+mn-ea"/>
            </a:endParaRPr>
          </a:p>
          <a:p>
            <a:r>
              <a:rPr lang="zh-CN" altLang="en-US">
                <a:sym typeface="+mn-ea"/>
              </a:rPr>
              <a:t>那么</a:t>
            </a:r>
            <a:r>
              <a:rPr lang="zh-CN" altLang="en-US">
                <a:sym typeface="+mn-ea"/>
              </a:rPr>
              <a:t>如果带电粒子做直线运动需要满足什么</a:t>
            </a:r>
            <a:r>
              <a:rPr lang="zh-CN" altLang="en-US">
                <a:sym typeface="+mn-ea"/>
              </a:rPr>
              <a:t>条件？</a:t>
            </a:r>
            <a:endParaRPr lang="zh-CN" altLang="en-US">
              <a:sym typeface="+mn-ea"/>
            </a:endParaRPr>
          </a:p>
          <a:p>
            <a:r>
              <a:rPr lang="zh-CN" altLang="en-US">
                <a:sym typeface="+mn-ea"/>
              </a:rPr>
              <a:t>提问</a:t>
            </a:r>
            <a:r>
              <a:rPr lang="zh-CN" altLang="en-US">
                <a:sym typeface="+mn-ea"/>
              </a:rPr>
              <a:t>学生：</a:t>
            </a:r>
            <a:endParaRPr lang="zh-CN" altLang="en-US">
              <a:sym typeface="+mn-ea"/>
            </a:endParaRPr>
          </a:p>
          <a:p>
            <a:r>
              <a:rPr lang="zh-CN" altLang="en-US">
                <a:sym typeface="+mn-ea"/>
              </a:rPr>
              <a:t>反之，若合外力不为零且与初速度不共线，粒子将做曲线</a:t>
            </a:r>
            <a:r>
              <a:rPr lang="zh-CN" altLang="en-US">
                <a:sym typeface="+mn-ea"/>
              </a:rPr>
              <a:t>运动。</a:t>
            </a:r>
            <a:endParaRPr lang="zh-CN" altLang="en-US">
              <a:sym typeface="+mn-ea"/>
            </a:endParaRPr>
          </a:p>
          <a:p>
            <a:endParaRPr lang="zh-CN" altLang="en-US"/>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先看例题</a:t>
            </a:r>
            <a:r>
              <a:rPr lang="en-US" altLang="zh-CN"/>
              <a:t>1</a:t>
            </a:r>
            <a:endParaRPr lang="zh-CN" altLang="en-US"/>
          </a:p>
          <a:p>
            <a:r>
              <a:rPr lang="en-US" altLang="zh-CN"/>
              <a:t>1. </a:t>
            </a:r>
            <a:r>
              <a:rPr lang="zh-CN" altLang="en-US"/>
              <a:t>乙图是某块细胞膜简化后的模型，这个</a:t>
            </a:r>
            <a:r>
              <a:rPr lang="zh-CN" altLang="en-US"/>
              <a:t>模型与之前所学的什么模型相似：平行板电容器，且</a:t>
            </a:r>
            <a:r>
              <a:rPr lang="zh-CN" altLang="en-US"/>
              <a:t>已知电压为</a:t>
            </a:r>
            <a:r>
              <a:rPr lang="en-US" altLang="zh-CN"/>
              <a:t>U</a:t>
            </a:r>
            <a:endParaRPr lang="en-US" altLang="zh-CN"/>
          </a:p>
          <a:p>
            <a:r>
              <a:rPr lang="en-US" altLang="zh-CN"/>
              <a:t>2. </a:t>
            </a:r>
            <a:r>
              <a:rPr lang="zh-CN" altLang="en-US"/>
              <a:t>氯离子做什么运动？判断一下力的方向。怎么求加速度</a:t>
            </a:r>
            <a:r>
              <a:rPr lang="zh-CN" altLang="en-US" b="1"/>
              <a:t>（板书）</a:t>
            </a:r>
            <a:endParaRPr lang="zh-CN" altLang="en-US" b="1"/>
          </a:p>
          <a:p>
            <a:r>
              <a:rPr lang="zh-CN" altLang="en-US"/>
              <a:t>同学们继续完成问题</a:t>
            </a:r>
            <a:r>
              <a:rPr lang="en-US" altLang="zh-CN"/>
              <a:t>2</a:t>
            </a:r>
            <a:r>
              <a:rPr lang="zh-CN" altLang="en-US"/>
              <a:t>和</a:t>
            </a:r>
            <a:r>
              <a:rPr lang="en-US" altLang="zh-CN"/>
              <a:t>3</a:t>
            </a:r>
            <a:r>
              <a:rPr lang="zh-CN" altLang="en-US"/>
              <a:t>。</a:t>
            </a:r>
            <a:endParaRPr lang="zh-CN" altLang="en-US"/>
          </a:p>
          <a:p>
            <a:endParaRPr lang="zh-CN" altLang="en-US"/>
          </a:p>
          <a:p>
            <a:r>
              <a:rPr lang="zh-CN" altLang="en-US"/>
              <a:t>我们来看一下这两位同学的过程</a:t>
            </a:r>
            <a:r>
              <a:rPr lang="zh-CN" altLang="en-US" b="1"/>
              <a:t>，用到的公式有：</a:t>
            </a:r>
            <a:r>
              <a:rPr lang="zh-CN" altLang="en-US" b="1"/>
              <a:t>时间、速度（板书）</a:t>
            </a:r>
            <a:endParaRPr lang="en-US" altLang="zh-CN"/>
          </a:p>
          <a:p>
            <a:r>
              <a:rPr lang="zh-CN" altLang="en-US"/>
              <a:t>答案有没有</a:t>
            </a:r>
            <a:r>
              <a:rPr lang="zh-CN" altLang="en-US"/>
              <a:t>问题？</a:t>
            </a:r>
            <a:endParaRPr lang="zh-CN" altLang="en-US"/>
          </a:p>
          <a:p>
            <a:endParaRPr lang="zh-CN" altLang="en-US"/>
          </a:p>
          <a:p>
            <a:r>
              <a:rPr lang="zh-CN" altLang="en-US"/>
              <a:t>（求速度还有其他的方法？动能定理</a:t>
            </a:r>
            <a:r>
              <a:rPr lang="en-US" altLang="zh-CN"/>
              <a:t> </a:t>
            </a:r>
            <a:r>
              <a:rPr lang="zh-CN" altLang="en-US"/>
              <a:t>。如果</a:t>
            </a:r>
            <a:r>
              <a:rPr lang="zh-CN" altLang="en-US" b="1"/>
              <a:t>粒子的初速度不为零</a:t>
            </a:r>
            <a:r>
              <a:rPr lang="zh-CN" altLang="en-US"/>
              <a:t>）</a:t>
            </a:r>
            <a:endParaRPr lang="zh-CN" altLang="en-US"/>
          </a:p>
          <a:p>
            <a:r>
              <a:rPr lang="zh-CN" altLang="en-US"/>
              <a:t>因此分析带电粒子的运动可以从动力学和能量的角度解决问题</a:t>
            </a:r>
            <a:endParaRPr lang="zh-CN" altLang="en-US"/>
          </a:p>
          <a:p>
            <a:r>
              <a:rPr lang="en-US" altLang="zh-CN"/>
              <a:t>3. </a:t>
            </a:r>
            <a:r>
              <a:rPr lang="zh-CN" altLang="en-US"/>
              <a:t>变式：提问</a:t>
            </a:r>
            <a:r>
              <a:rPr lang="zh-CN" altLang="en-US"/>
              <a:t>学生？</a:t>
            </a:r>
            <a:endParaRPr lang="zh-CN" altLang="en-US"/>
          </a:p>
          <a:p>
            <a:r>
              <a:rPr lang="zh-CN" altLang="en-US"/>
              <a:t>时间与厚度成正比变为原来一半，末速度不变</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请同学们完成练习并在</a:t>
            </a:r>
            <a:r>
              <a:rPr lang="zh-CN" altLang="en-US"/>
              <a:t>旁边写上</a:t>
            </a:r>
            <a:r>
              <a:rPr lang="zh-CN" altLang="en-US"/>
              <a:t>你的解题</a:t>
            </a:r>
            <a:r>
              <a:rPr lang="zh-CN" altLang="en-US"/>
              <a:t>过程。</a:t>
            </a:r>
            <a:endParaRPr lang="zh-CN" altLang="en-US"/>
          </a:p>
          <a:p>
            <a:r>
              <a:rPr lang="zh-CN" altLang="en-US"/>
              <a:t>投屏</a:t>
            </a:r>
            <a:r>
              <a:rPr lang="zh-CN" altLang="en-US"/>
              <a:t>一张。</a:t>
            </a:r>
            <a:endParaRPr lang="zh-CN" altLang="en-US"/>
          </a:p>
          <a:p>
            <a:r>
              <a:rPr lang="zh-CN" altLang="en-US"/>
              <a:t>提问：请简单说一下你的解题思路？</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我们继续</a:t>
            </a:r>
            <a:r>
              <a:rPr lang="zh-CN" altLang="en-US"/>
              <a:t>回到刚才的</a:t>
            </a:r>
            <a:r>
              <a:rPr lang="zh-CN" altLang="en-US"/>
              <a:t>实验。</a:t>
            </a:r>
            <a:endParaRPr lang="zh-CN" altLang="en-US"/>
          </a:p>
          <a:p>
            <a:r>
              <a:rPr lang="zh-CN" altLang="en-US"/>
              <a:t>调节加速电压不变，开关调节</a:t>
            </a:r>
            <a:r>
              <a:rPr lang="en-US" altLang="zh-CN"/>
              <a:t>“</a:t>
            </a:r>
            <a:r>
              <a:rPr lang="zh-CN" altLang="en-US"/>
              <a:t>上正</a:t>
            </a:r>
            <a:r>
              <a:rPr lang="en-US" altLang="zh-CN"/>
              <a:t>”</a:t>
            </a:r>
            <a:r>
              <a:rPr lang="zh-CN" altLang="en-US"/>
              <a:t>（偏转极板中的上极板电势高于下极板）；</a:t>
            </a:r>
            <a:endParaRPr lang="zh-CN" altLang="en-US"/>
          </a:p>
          <a:p>
            <a:r>
              <a:rPr lang="zh-CN" altLang="en-US"/>
              <a:t>增大偏转电压，</a:t>
            </a:r>
            <a:r>
              <a:rPr lang="zh-CN" altLang="en-US">
                <a:sym typeface="+mn-ea"/>
              </a:rPr>
              <a:t>开关调节</a:t>
            </a:r>
            <a:r>
              <a:rPr lang="en-US" altLang="zh-CN">
                <a:sym typeface="+mn-ea"/>
              </a:rPr>
              <a:t>“</a:t>
            </a:r>
            <a:r>
              <a:rPr lang="zh-CN" altLang="en-US">
                <a:sym typeface="+mn-ea"/>
              </a:rPr>
              <a:t>下正</a:t>
            </a:r>
            <a:r>
              <a:rPr lang="en-US" altLang="zh-CN">
                <a:sym typeface="+mn-ea"/>
              </a:rPr>
              <a:t>”</a:t>
            </a:r>
            <a:r>
              <a:rPr lang="zh-CN" altLang="en-US">
                <a:sym typeface="+mn-ea"/>
              </a:rPr>
              <a:t>（偏转极板中的下极板电势高于上极板），同样增大偏转电压</a:t>
            </a:r>
            <a:endParaRPr lang="zh-CN" altLang="en-US"/>
          </a:p>
          <a:p>
            <a:r>
              <a:rPr lang="zh-CN" altLang="en-US"/>
              <a:t>提问：你看到了什么实验现象？为什么电子的轨迹发生了</a:t>
            </a:r>
            <a:r>
              <a:rPr lang="zh-CN" altLang="en-US"/>
              <a:t>变化？</a:t>
            </a:r>
            <a:endParaRPr lang="zh-CN" altLang="en-US"/>
          </a:p>
          <a:p>
            <a:endParaRPr lang="zh-CN" altLang="en-US"/>
          </a:p>
          <a:p>
            <a:r>
              <a:rPr lang="zh-CN" altLang="en-US"/>
              <a:t>可以观察到电子束向上偏转，偏转电压越大，电子束偏转角</a:t>
            </a:r>
            <a:r>
              <a:rPr lang="zh-CN" altLang="en-US"/>
              <a:t>越大。</a:t>
            </a:r>
            <a:endParaRPr lang="zh-CN" altLang="en-US"/>
          </a:p>
          <a:p>
            <a:r>
              <a:rPr lang="zh-CN" altLang="en-US"/>
              <a:t>说明电场可以改变电子的轨迹，让电子加速和</a:t>
            </a:r>
            <a:r>
              <a:rPr lang="zh-CN" altLang="en-US"/>
              <a:t>偏转。</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我们将刚才的实验装置建立如图所示的模型，同学们请看例题</a:t>
            </a:r>
            <a:r>
              <a:rPr lang="en-US" altLang="zh-CN"/>
              <a:t>2</a:t>
            </a:r>
            <a:endParaRPr lang="en-US" altLang="zh-CN"/>
          </a:p>
          <a:p>
            <a:r>
              <a:rPr lang="en-US" altLang="zh-CN"/>
              <a:t>1. </a:t>
            </a:r>
            <a:r>
              <a:rPr lang="zh-CN" altLang="en-US"/>
              <a:t>带电粒子粒子做什么运动？</a:t>
            </a:r>
            <a:endParaRPr lang="zh-CN" altLang="en-US"/>
          </a:p>
          <a:p>
            <a:r>
              <a:rPr lang="zh-CN" altLang="en-US"/>
              <a:t>先做加速直线运动再做类平抛</a:t>
            </a:r>
            <a:r>
              <a:rPr lang="zh-CN" altLang="en-US"/>
              <a:t>运动</a:t>
            </a:r>
            <a:endParaRPr lang="zh-CN" altLang="en-US"/>
          </a:p>
          <a:p>
            <a:r>
              <a:rPr lang="en-US" altLang="zh-CN"/>
              <a:t>2. </a:t>
            </a:r>
            <a:r>
              <a:rPr lang="zh-CN" altLang="en-US"/>
              <a:t>对于类平抛运动我们一般</a:t>
            </a:r>
            <a:r>
              <a:rPr lang="zh-CN" altLang="en-US"/>
              <a:t>如何分析？</a:t>
            </a:r>
            <a:endParaRPr lang="zh-CN" altLang="en-US"/>
          </a:p>
          <a:p>
            <a:r>
              <a:rPr lang="zh-CN" altLang="en-US" b="1"/>
              <a:t>分解为水平方向的匀速直线和竖直方向的匀加速直线运动</a:t>
            </a:r>
            <a:r>
              <a:rPr lang="zh-CN" altLang="en-US" b="1"/>
              <a:t>（板书）</a:t>
            </a:r>
            <a:endParaRPr lang="zh-CN" altLang="en-US"/>
          </a:p>
          <a:p>
            <a:r>
              <a:rPr lang="en-US" altLang="zh-CN"/>
              <a:t>3. </a:t>
            </a:r>
            <a:r>
              <a:rPr lang="zh-CN" altLang="en-US"/>
              <a:t>接下来请同学们完成</a:t>
            </a:r>
            <a:r>
              <a:rPr lang="en-US" altLang="zh-CN"/>
              <a:t>5</a:t>
            </a:r>
            <a:r>
              <a:rPr lang="zh-CN" altLang="en-US"/>
              <a:t>个问题（</a:t>
            </a:r>
            <a:r>
              <a:rPr lang="en-US" altLang="zh-CN"/>
              <a:t>5</a:t>
            </a:r>
            <a:r>
              <a:rPr lang="zh-CN" altLang="en-US"/>
              <a:t>分钟）</a:t>
            </a:r>
            <a:endParaRPr lang="zh-CN" altLang="en-US"/>
          </a:p>
          <a:p>
            <a:r>
              <a:rPr lang="zh-CN" altLang="en-US"/>
              <a:t>请同学们看黑板，我们看一下这位同学的答题过程</a:t>
            </a:r>
            <a:r>
              <a:rPr lang="en-US" altLang="zh-CN"/>
              <a:t>	</a:t>
            </a:r>
            <a:endParaRPr lang="zh-CN" altLang="en-US"/>
          </a:p>
          <a:p>
            <a:r>
              <a:rPr lang="zh-CN" altLang="en-US"/>
              <a:t>他</a:t>
            </a:r>
            <a:r>
              <a:rPr lang="zh-CN" altLang="en-US"/>
              <a:t>用到的公式有：动能定理求速度，</a:t>
            </a:r>
            <a:r>
              <a:rPr lang="zh-CN" altLang="en-US" b="1"/>
              <a:t>（板书）时间、竖直偏移量、速度偏转角</a:t>
            </a:r>
            <a:endParaRPr lang="zh-CN" altLang="en-US" b="1"/>
          </a:p>
          <a:p>
            <a:r>
              <a:rPr lang="zh-CN" altLang="en-US" b="1"/>
              <a:t>最终化简的答案对不对？</a:t>
            </a:r>
            <a:endParaRPr lang="zh-CN" altLang="en-US" b="1"/>
          </a:p>
          <a:p>
            <a:r>
              <a:rPr lang="zh-CN" altLang="en-US" b="1"/>
              <a:t>下一个同学他的过程和结果有没有问题？（对的：很好）不对的错在哪里？</a:t>
            </a:r>
            <a:endParaRPr lang="zh-CN" altLang="en-US" b="1"/>
          </a:p>
          <a:p>
            <a:r>
              <a:rPr lang="zh-CN" altLang="en-US" b="1"/>
              <a:t>同学们订正一下。</a:t>
            </a:r>
            <a:endParaRPr lang="zh-CN" altLang="en-US"/>
          </a:p>
          <a:p>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mc:AlternateContent xmlns:mc="http://schemas.openxmlformats.org/markup-compatibility/2006">
        <mc:Choice xmlns:a14="http://schemas.microsoft.com/office/drawing/2010/main" Requires="a14">
          <p:sp>
            <p:nvSpPr>
              <p:cNvPr id="3" name="文本占位符 2"/>
              <p:cNvSpPr>
                <a:spLocks noGrp="1"/>
              </p:cNvSpPr>
              <p:nvPr>
                <p:ph type="body" idx="3"/>
              </p:nvPr>
            </p:nvSpPr>
            <p:spPr/>
            <p:txBody>
              <a:bodyPr/>
              <a:p>
                <a:r>
                  <a:rPr lang="en-US" altLang="zh-CN"/>
                  <a:t>1. </a:t>
                </a:r>
                <a:r>
                  <a:rPr lang="zh-CN" altLang="en-US"/>
                  <a:t>是否会从同一位置射出？</a:t>
                </a:r>
                <a:endParaRPr lang="zh-CN" altLang="en-US"/>
              </a:p>
              <a:p>
                <a:r>
                  <a:rPr lang="zh-CN" altLang="en-US" b="1"/>
                  <a:t>判断轨迹是否相同应该分析粒子偏转</a:t>
                </a:r>
                <a:r>
                  <a:rPr lang="zh-CN" altLang="en-US" b="1"/>
                  <a:t>过程中的什么物理量？</a:t>
                </a:r>
                <a:endParaRPr lang="zh-CN" altLang="en-US" b="1"/>
              </a:p>
              <a:p>
                <a:r>
                  <a:rPr lang="zh-CN" altLang="en-US" b="1"/>
                  <a:t>往前任取一点粒子所在位置是否相同？</a:t>
                </a:r>
                <a:endParaRPr lang="zh-CN" altLang="en-US" b="1"/>
              </a:p>
              <a:p>
                <a:r>
                  <a:rPr lang="zh-CN" altLang="en-US"/>
                  <a:t>因此：</a:t>
                </a:r>
                <a:r>
                  <a:rPr lang="en-US" altLang="zh-CN" b="1" kern="0">
                    <a:solidFill>
                      <a:srgbClr val="FF0000"/>
                    </a:solidFill>
                    <a:latin typeface="Times New Roman" panose="02020603050405020304" charset="0"/>
                    <a:ea typeface="华文楷体" panose="02010600040101010101" charset="-122"/>
                    <a:cs typeface="Times New Roman" panose="02020603050405020304" pitchFamily="34" charset="-120"/>
                    <a:sym typeface="+mn-ea"/>
                  </a:rPr>
                  <a:t> 不同的带电粒子从静止开始经过同一电场加速后再从同一偏转电场射出时，偏移量和偏转角总是相同的。</a:t>
                </a:r>
                <a14:m>
                  <m:oMath xmlns:m="http://schemas.openxmlformats.org/officeDocument/2006/math">
                    <m:r>
                      <a:rPr lang="en-US" altLang="zh-CN" b="1" i="0" kern="0">
                        <a:solidFill>
                          <a:srgbClr val="0101FF"/>
                        </a:solidFill>
                        <a:latin typeface="Cambria Math" panose="02040503050406030204" charset="0"/>
                        <a:ea typeface="华文楷体" panose="02010600040101010101" charset="-122"/>
                        <a:cs typeface="Cambria Math" panose="02040503050406030204" charset="0"/>
                      </a:rPr>
                      <m:t>𝐲</m:t>
                    </m:r>
                  </m:oMath>
                </a14:m>
                <a:r>
                  <a:rPr lang="en-US" altLang="zh-CN"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rPr>
                  <a:t>和</a:t>
                </a:r>
                <a14:m>
                  <m:oMath xmlns:m="http://schemas.openxmlformats.org/officeDocument/2006/math">
                    <m:r>
                      <a:rPr lang="en-US" altLang="zh-CN" b="1" i="0" kern="0">
                        <a:solidFill>
                          <a:srgbClr val="0101FF"/>
                        </a:solidFill>
                        <a:latin typeface="Cambria Math" panose="02040503050406030204" charset="0"/>
                        <a:ea typeface="华文楷体" panose="02010600040101010101" charset="-122"/>
                        <a:cs typeface="Cambria Math" panose="02040503050406030204" charset="0"/>
                      </a:rPr>
                      <m:t>𝐭𝐚𝐧</m:t>
                    </m:r>
                    <m:r>
                      <a:rPr lang="en-US" altLang="zh-CN" b="1" i="0" kern="0">
                        <a:solidFill>
                          <a:srgbClr val="0101FF"/>
                        </a:solidFill>
                        <a:latin typeface="Cambria Math" panose="02040503050406030204" charset="0"/>
                        <a:ea typeface="MS Mincho" charset="0"/>
                        <a:cs typeface="Cambria Math" panose="02040503050406030204" charset="0"/>
                      </a:rPr>
                      <m:t>𝛉</m:t>
                    </m:r>
                  </m:oMath>
                </a14:m>
                <a:r>
                  <a:rPr lang="en-US" altLang="zh-CN"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rPr>
                  <a:t>与粒子的</a:t>
                </a:r>
                <a14:m>
                  <m:oMath xmlns:m="http://schemas.openxmlformats.org/officeDocument/2006/math">
                    <m:r>
                      <a:rPr lang="en-US" altLang="zh-CN" b="1" i="0" kern="0">
                        <a:solidFill>
                          <a:srgbClr val="0101FF"/>
                        </a:solidFill>
                        <a:latin typeface="Cambria Math" panose="02040503050406030204" charset="0"/>
                        <a:ea typeface="华文楷体" panose="02010600040101010101" charset="-122"/>
                        <a:cs typeface="Cambria Math" panose="02040503050406030204" charset="0"/>
                      </a:rPr>
                      <m:t>𝐪</m:t>
                    </m:r>
                    <m:r>
                      <a:rPr lang="en-US" altLang="zh-CN" b="1" i="0" kern="0">
                        <a:solidFill>
                          <a:srgbClr val="0101FF"/>
                        </a:solidFill>
                        <a:latin typeface="Cambria Math" panose="02040503050406030204" charset="0"/>
                        <a:ea typeface="MS Mincho" charset="0"/>
                        <a:cs typeface="Cambria Math" panose="02040503050406030204" charset="0"/>
                      </a:rPr>
                      <m:t>、</m:t>
                    </m:r>
                    <m:r>
                      <a:rPr lang="en-US" altLang="zh-CN" b="1" i="0" kern="0">
                        <a:solidFill>
                          <a:srgbClr val="0101FF"/>
                        </a:solidFill>
                        <a:latin typeface="Cambria Math" panose="02040503050406030204" charset="0"/>
                        <a:ea typeface="华文楷体" panose="02010600040101010101" charset="-122"/>
                        <a:cs typeface="Cambria Math" panose="02040503050406030204" charset="0"/>
                      </a:rPr>
                      <m:t>𝐦</m:t>
                    </m:r>
                  </m:oMath>
                </a14:m>
                <a:r>
                  <a:rPr lang="en-US" altLang="zh-CN"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rPr>
                  <a:t>无关。</a:t>
                </a:r>
                <a:endParaRPr lang="en-US" altLang="zh-CN"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endParaRPr>
              </a:p>
              <a:p>
                <a:r>
                  <a:rPr lang="en-US" altLang="zh-CN"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rPr>
                  <a:t>2.</a:t>
                </a:r>
                <a:r>
                  <a:rPr lang="zh-CN" altLang="en-US"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rPr>
                  <a:t>拍照错误的解题过程：</a:t>
                </a:r>
                <a:endParaRPr lang="zh-CN" altLang="en-US"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endParaRPr>
              </a:p>
              <a:p>
                <a:r>
                  <a:rPr lang="zh-CN" altLang="en-US"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rPr>
                  <a:t>提问：他写得对不对，你来说一下：为什么不对，应该怎么写。</a:t>
                </a:r>
                <a:endParaRPr lang="en-US" altLang="zh-CN"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endParaRPr>
              </a:p>
              <a:p>
                <a:endParaRPr lang="zh-CN" altLang="en-US"/>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接下来我们学习带电粒子在电场中的应用：示波器</a:t>
            </a:r>
            <a:r>
              <a:rPr lang="zh-CN" altLang="en-US"/>
              <a:t>模型</a:t>
            </a:r>
            <a:endParaRPr lang="zh-CN" altLang="en-US"/>
          </a:p>
          <a:p>
            <a:r>
              <a:rPr lang="zh-CN" altLang="en-US"/>
              <a:t>电子枪发射电子，水平</a:t>
            </a:r>
            <a:r>
              <a:rPr lang="en-US" altLang="zh-CN"/>
              <a:t>XX</a:t>
            </a:r>
            <a:r>
              <a:rPr lang="zh-CN" altLang="en-US"/>
              <a:t>和竖直</a:t>
            </a:r>
            <a:r>
              <a:rPr lang="en-US" altLang="zh-CN"/>
              <a:t>YY</a:t>
            </a:r>
            <a:r>
              <a:rPr lang="zh-CN" altLang="en-US"/>
              <a:t>偏转电极</a:t>
            </a:r>
            <a:r>
              <a:rPr lang="zh-CN" altLang="en-US"/>
              <a:t>可以控制电子的偏转，从而在荧光屏上显示出电信号的</a:t>
            </a:r>
            <a:r>
              <a:rPr lang="zh-CN" altLang="en-US"/>
              <a:t>波形。</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考点三">
    <p:spTree>
      <p:nvGrpSpPr>
        <p:cNvPr id="1" name=""/>
        <p:cNvGrpSpPr/>
        <p:nvPr/>
      </p:nvGrpSpPr>
      <p:grpSpPr>
        <a:xfrm>
          <a:off x="0" y="0"/>
          <a:ext cx="0" cy="0"/>
          <a:chOff x="0" y="0"/>
          <a:chExt cx="0" cy="0"/>
        </a:xfrm>
      </p:grpSpPr>
      <p:sp>
        <p:nvSpPr>
          <p:cNvPr id="3" name="矩形 2"/>
          <p:cNvSpPr/>
          <p:nvPr userDrawn="1"/>
        </p:nvSpPr>
        <p:spPr>
          <a:xfrm>
            <a:off x="0" y="505270"/>
            <a:ext cx="1815557" cy="460266"/>
          </a:xfrm>
          <a:prstGeom prst="rect">
            <a:avLst/>
          </a:prstGeom>
          <a:solidFill>
            <a:schemeClr val="tx1"/>
          </a:solidFill>
          <a:ln w="12700" cap="flat" cmpd="sng" algn="ctr">
            <a:noFill/>
            <a:prstDash val="solid"/>
            <a:miter lim="800000"/>
          </a:ln>
          <a:effectLst/>
        </p:spPr>
        <p:txBody>
          <a:bodyPr rtlCol="0" anchor="ctr"/>
          <a:lstStyle/>
          <a:p>
            <a:pPr algn="ctr" defTabSz="914400"/>
            <a:endParaRPr kumimoji="1" lang="zh-CN" altLang="en-US" kern="0">
              <a:solidFill>
                <a:prstClr val="white"/>
              </a:solidFill>
              <a:latin typeface="Arial" panose="020B0604020202020204"/>
              <a:ea typeface="微软雅黑" panose="020B0503020204020204" charset="-122"/>
            </a:endParaRPr>
          </a:p>
        </p:txBody>
      </p:sp>
      <p:sp>
        <p:nvSpPr>
          <p:cNvPr id="5" name="文本框 32"/>
          <p:cNvSpPr txBox="1"/>
          <p:nvPr userDrawn="1"/>
        </p:nvSpPr>
        <p:spPr>
          <a:xfrm>
            <a:off x="101603" y="385632"/>
            <a:ext cx="1713317" cy="70675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defTabSz="914400"/>
            <a:r>
              <a:rPr lang="zh-CN" altLang="en-US" sz="4000" b="1" dirty="0" smtClean="0">
                <a:solidFill>
                  <a:prstClr val="white"/>
                </a:solidFill>
                <a:latin typeface="微软雅黑" panose="020B0503020204020204" charset="-122"/>
                <a:ea typeface="微软雅黑" panose="020B0503020204020204" charset="-122"/>
              </a:rPr>
              <a:t>考点三</a:t>
            </a:r>
            <a:endParaRPr lang="en-US" altLang="zh-CN" sz="4000" b="1" dirty="0">
              <a:solidFill>
                <a:prstClr val="white"/>
              </a:solidFill>
              <a:latin typeface="微软雅黑" panose="020B0503020204020204" charset="-122"/>
              <a:ea typeface="微软雅黑" panose="020B0503020204020204" charset="-122"/>
            </a:endParaRPr>
          </a:p>
        </p:txBody>
      </p:sp>
      <p:sp>
        <p:nvSpPr>
          <p:cNvPr id="6" name="矩形 5"/>
          <p:cNvSpPr/>
          <p:nvPr userDrawn="1"/>
        </p:nvSpPr>
        <p:spPr>
          <a:xfrm>
            <a:off x="0" y="1484852"/>
            <a:ext cx="12192318" cy="537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a:solidFill>
                <a:prstClr val="white"/>
              </a:solidFill>
            </a:endParaRPr>
          </a:p>
        </p:txBody>
      </p:sp>
      <p:sp>
        <p:nvSpPr>
          <p:cNvPr id="8" name="矩形 7"/>
          <p:cNvSpPr/>
          <p:nvPr userDrawn="1"/>
        </p:nvSpPr>
        <p:spPr>
          <a:xfrm>
            <a:off x="1814920" y="505270"/>
            <a:ext cx="4929412" cy="46026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a:solidFill>
                <a:prstClr val="white"/>
              </a:solidFill>
            </a:endParaRPr>
          </a:p>
        </p:txBody>
      </p:sp>
      <p:sp>
        <p:nvSpPr>
          <p:cNvPr id="7" name="TextBox 51"/>
          <p:cNvSpPr txBox="1"/>
          <p:nvPr userDrawn="1"/>
        </p:nvSpPr>
        <p:spPr>
          <a:xfrm>
            <a:off x="1916522" y="493282"/>
            <a:ext cx="4827809" cy="460375"/>
          </a:xfrm>
          <a:prstGeom prst="rect">
            <a:avLst/>
          </a:prstGeom>
          <a:noFill/>
        </p:spPr>
        <p:txBody>
          <a:bodyPr wrap="square" rtlCol="0">
            <a:spAutoFit/>
          </a:bodyPr>
          <a:lstStyle/>
          <a:p>
            <a:pPr marL="0" algn="l" defTabSz="914400" rtl="0" eaLnBrk="1" latinLnBrk="0" hangingPunct="1"/>
            <a:r>
              <a:rPr lang="zh-CN" altLang="zh-CN" sz="2400" kern="1200" dirty="0" smtClean="0">
                <a:solidFill>
                  <a:prstClr val="white">
                    <a:lumMod val="50000"/>
                  </a:prstClr>
                </a:solidFill>
                <a:latin typeface="微软雅黑" panose="020B0503020204020204" charset="-122"/>
                <a:ea typeface="微软雅黑" panose="020B0503020204020204" charset="-122"/>
                <a:cs typeface="+mn-cs"/>
              </a:rPr>
              <a:t>带电粒子在电场和重力场中的偏转</a:t>
            </a:r>
            <a:endParaRPr lang="zh-CN" altLang="en-US" sz="2400" kern="1200" dirty="0" smtClean="0">
              <a:solidFill>
                <a:prstClr val="white">
                  <a:lumMod val="50000"/>
                </a:prstClr>
              </a:solidFill>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考点一">
    <p:spTree>
      <p:nvGrpSpPr>
        <p:cNvPr id="1" name=""/>
        <p:cNvGrpSpPr/>
        <p:nvPr/>
      </p:nvGrpSpPr>
      <p:grpSpPr>
        <a:xfrm>
          <a:off x="0" y="0"/>
          <a:ext cx="0" cy="0"/>
          <a:chOff x="0" y="0"/>
          <a:chExt cx="0" cy="0"/>
        </a:xfrm>
      </p:grpSpPr>
      <p:sp>
        <p:nvSpPr>
          <p:cNvPr id="3" name="矩形 2"/>
          <p:cNvSpPr/>
          <p:nvPr userDrawn="1"/>
        </p:nvSpPr>
        <p:spPr>
          <a:xfrm>
            <a:off x="0" y="505270"/>
            <a:ext cx="1815557" cy="460266"/>
          </a:xfrm>
          <a:prstGeom prst="rect">
            <a:avLst/>
          </a:prstGeom>
          <a:solidFill>
            <a:srgbClr val="1F497D"/>
          </a:solidFill>
          <a:ln w="12700" cap="flat" cmpd="sng" algn="ctr">
            <a:noFill/>
            <a:prstDash val="solid"/>
            <a:miter lim="800000"/>
          </a:ln>
          <a:effectLst/>
        </p:spPr>
        <p:txBody>
          <a:bodyPr rtlCol="0" anchor="ctr"/>
          <a:lstStyle/>
          <a:p>
            <a:pPr algn="ctr" defTabSz="914400"/>
            <a:endParaRPr kumimoji="1" lang="zh-CN" altLang="en-US" kern="0">
              <a:solidFill>
                <a:prstClr val="white"/>
              </a:solidFill>
              <a:latin typeface="Arial" panose="020B0604020202020204"/>
              <a:ea typeface="微软雅黑" panose="020B0503020204020204" charset="-122"/>
            </a:endParaRPr>
          </a:p>
        </p:txBody>
      </p:sp>
      <p:sp>
        <p:nvSpPr>
          <p:cNvPr id="4" name="TextBox 51"/>
          <p:cNvSpPr txBox="1"/>
          <p:nvPr userDrawn="1"/>
        </p:nvSpPr>
        <p:spPr>
          <a:xfrm>
            <a:off x="1916522" y="493282"/>
            <a:ext cx="4251655" cy="460375"/>
          </a:xfrm>
          <a:prstGeom prst="rect">
            <a:avLst/>
          </a:prstGeom>
          <a:noFill/>
        </p:spPr>
        <p:txBody>
          <a:bodyPr wrap="square" rtlCol="0">
            <a:spAutoFit/>
          </a:bodyPr>
          <a:lstStyle/>
          <a:p>
            <a:pPr marL="0" algn="l" defTabSz="914400" rtl="0" eaLnBrk="1" latinLnBrk="0" hangingPunct="1"/>
            <a:r>
              <a:rPr lang="zh-CN" altLang="zh-CN" sz="2400" kern="1200" dirty="0" smtClean="0">
                <a:solidFill>
                  <a:prstClr val="white">
                    <a:lumMod val="50000"/>
                  </a:prstClr>
                </a:solidFill>
                <a:latin typeface="微软雅黑" panose="020B0503020204020204" charset="-122"/>
                <a:ea typeface="微软雅黑" panose="020B0503020204020204" charset="-122"/>
                <a:cs typeface="+mn-cs"/>
              </a:rPr>
              <a:t>带电粒子在匀强电场中的偏转</a:t>
            </a:r>
            <a:endParaRPr lang="zh-CN" altLang="en-US" sz="2400" kern="1200" dirty="0" smtClean="0">
              <a:solidFill>
                <a:prstClr val="white">
                  <a:lumMod val="50000"/>
                </a:prstClr>
              </a:solidFill>
              <a:latin typeface="微软雅黑" panose="020B0503020204020204" charset="-122"/>
              <a:ea typeface="微软雅黑" panose="020B0503020204020204" charset="-122"/>
              <a:cs typeface="+mn-cs"/>
            </a:endParaRPr>
          </a:p>
        </p:txBody>
      </p:sp>
      <p:sp>
        <p:nvSpPr>
          <p:cNvPr id="5" name="文本框 32"/>
          <p:cNvSpPr txBox="1"/>
          <p:nvPr userDrawn="1"/>
        </p:nvSpPr>
        <p:spPr>
          <a:xfrm>
            <a:off x="101603" y="385632"/>
            <a:ext cx="1713317" cy="70675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defTabSz="914400"/>
            <a:r>
              <a:rPr lang="zh-CN" altLang="en-US" sz="4000" b="1" dirty="0" smtClean="0">
                <a:solidFill>
                  <a:prstClr val="white"/>
                </a:solidFill>
                <a:latin typeface="微软雅黑" panose="020B0503020204020204" charset="-122"/>
                <a:ea typeface="微软雅黑" panose="020B0503020204020204" charset="-122"/>
              </a:rPr>
              <a:t>考点一</a:t>
            </a:r>
            <a:endParaRPr lang="en-US" altLang="zh-CN" sz="4000" b="1" dirty="0">
              <a:solidFill>
                <a:prstClr val="white"/>
              </a:solidFill>
              <a:latin typeface="微软雅黑" panose="020B0503020204020204" charset="-122"/>
              <a:ea typeface="微软雅黑" panose="020B0503020204020204" charset="-122"/>
            </a:endParaRPr>
          </a:p>
        </p:txBody>
      </p:sp>
      <p:sp>
        <p:nvSpPr>
          <p:cNvPr id="7" name="矩形 6"/>
          <p:cNvSpPr/>
          <p:nvPr userDrawn="1"/>
        </p:nvSpPr>
        <p:spPr>
          <a:xfrm>
            <a:off x="1814919" y="505270"/>
            <a:ext cx="4281241" cy="460266"/>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a:solidFill>
                <a:prstClr val="white"/>
              </a:solidFill>
            </a:endParaRPr>
          </a:p>
        </p:txBody>
      </p:sp>
      <p:sp>
        <p:nvSpPr>
          <p:cNvPr id="9" name="矩形 8"/>
          <p:cNvSpPr/>
          <p:nvPr userDrawn="1"/>
        </p:nvSpPr>
        <p:spPr>
          <a:xfrm>
            <a:off x="0" y="1484852"/>
            <a:ext cx="12192318" cy="537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wmf"/><Relationship Id="rId5" Type="http://schemas.openxmlformats.org/officeDocument/2006/relationships/oleObject" Target="../embeddings/oleObject12.bin"/><Relationship Id="rId4" Type="http://schemas.openxmlformats.org/officeDocument/2006/relationships/tags" Target="../tags/tag16.xml"/><Relationship Id="rId3" Type="http://schemas.openxmlformats.org/officeDocument/2006/relationships/image" Target="../media/image23.wmf"/><Relationship Id="rId2" Type="http://schemas.openxmlformats.org/officeDocument/2006/relationships/oleObject" Target="../embeddings/oleObject11.bin"/><Relationship Id="rId14" Type="http://schemas.openxmlformats.org/officeDocument/2006/relationships/notesSlide" Target="../notesSlides/notesSlide10.xml"/><Relationship Id="rId13" Type="http://schemas.openxmlformats.org/officeDocument/2006/relationships/vmlDrawing" Target="../drawings/vmlDrawing3.vml"/><Relationship Id="rId12" Type="http://schemas.openxmlformats.org/officeDocument/2006/relationships/slideLayout" Target="../slideLayouts/slideLayout7.xml"/><Relationship Id="rId11" Type="http://schemas.openxmlformats.org/officeDocument/2006/relationships/image" Target="../media/image27.wmf"/><Relationship Id="rId10" Type="http://schemas.openxmlformats.org/officeDocument/2006/relationships/oleObject" Target="../embeddings/oleObject13.bin"/><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image" Target="../media/image6.wmf"/><Relationship Id="rId8" Type="http://schemas.openxmlformats.org/officeDocument/2006/relationships/oleObject" Target="../embeddings/oleObject2.bin"/><Relationship Id="rId7" Type="http://schemas.openxmlformats.org/officeDocument/2006/relationships/tags" Target="../tags/tag4.x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image" Target="../media/image3.png"/><Relationship Id="rId12" Type="http://schemas.openxmlformats.org/officeDocument/2006/relationships/notesSlide" Target="../notesSlides/notesSlide4.xml"/><Relationship Id="rId11" Type="http://schemas.openxmlformats.org/officeDocument/2006/relationships/vmlDrawing" Target="../drawings/vmlDrawing1.vml"/><Relationship Id="rId10"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tags" Target="../tags/tag8.xml"/><Relationship Id="rId7" Type="http://schemas.openxmlformats.org/officeDocument/2006/relationships/image" Target="../media/image10.wmf"/><Relationship Id="rId6" Type="http://schemas.openxmlformats.org/officeDocument/2006/relationships/oleObject" Target="../embeddings/oleObject4.bin"/><Relationship Id="rId5" Type="http://schemas.openxmlformats.org/officeDocument/2006/relationships/tags" Target="../tags/tag7.xml"/><Relationship Id="rId4" Type="http://schemas.openxmlformats.org/officeDocument/2006/relationships/image" Target="../media/image9.wmf"/><Relationship Id="rId3" Type="http://schemas.openxmlformats.org/officeDocument/2006/relationships/oleObject" Target="../embeddings/oleObject3.bin"/><Relationship Id="rId27" Type="http://schemas.openxmlformats.org/officeDocument/2006/relationships/notesSlide" Target="../notesSlides/notesSlide7.xml"/><Relationship Id="rId26" Type="http://schemas.openxmlformats.org/officeDocument/2006/relationships/vmlDrawing" Target="../drawings/vmlDrawing2.vml"/><Relationship Id="rId25" Type="http://schemas.openxmlformats.org/officeDocument/2006/relationships/slideLayout" Target="../slideLayouts/slideLayout2.xml"/><Relationship Id="rId24" Type="http://schemas.openxmlformats.org/officeDocument/2006/relationships/image" Target="../media/image17.wmf"/><Relationship Id="rId23" Type="http://schemas.openxmlformats.org/officeDocument/2006/relationships/oleObject" Target="../embeddings/oleObject10.bin"/><Relationship Id="rId22" Type="http://schemas.openxmlformats.org/officeDocument/2006/relationships/image" Target="../media/image16.wmf"/><Relationship Id="rId21" Type="http://schemas.openxmlformats.org/officeDocument/2006/relationships/oleObject" Target="../embeddings/oleObject9.bin"/><Relationship Id="rId20" Type="http://schemas.openxmlformats.org/officeDocument/2006/relationships/image" Target="../media/image15.wmf"/><Relationship Id="rId2" Type="http://schemas.openxmlformats.org/officeDocument/2006/relationships/tags" Target="../tags/tag6.xml"/><Relationship Id="rId19" Type="http://schemas.openxmlformats.org/officeDocument/2006/relationships/oleObject" Target="../embeddings/oleObject8.bin"/><Relationship Id="rId18" Type="http://schemas.openxmlformats.org/officeDocument/2006/relationships/tags" Target="../tags/tag11.xml"/><Relationship Id="rId17" Type="http://schemas.openxmlformats.org/officeDocument/2006/relationships/image" Target="../media/image14.wmf"/><Relationship Id="rId16" Type="http://schemas.openxmlformats.org/officeDocument/2006/relationships/oleObject" Target="../embeddings/oleObject7.bin"/><Relationship Id="rId15" Type="http://schemas.openxmlformats.org/officeDocument/2006/relationships/tags" Target="../tags/tag10.xml"/><Relationship Id="rId14" Type="http://schemas.openxmlformats.org/officeDocument/2006/relationships/image" Target="../media/image13.jpeg"/><Relationship Id="rId13" Type="http://schemas.openxmlformats.org/officeDocument/2006/relationships/image" Target="../media/image12.wmf"/><Relationship Id="rId12" Type="http://schemas.openxmlformats.org/officeDocument/2006/relationships/oleObject" Target="../embeddings/oleObject6.bin"/><Relationship Id="rId11" Type="http://schemas.openxmlformats.org/officeDocument/2006/relationships/tags" Target="../tags/tag9.xml"/><Relationship Id="rId10" Type="http://schemas.openxmlformats.org/officeDocument/2006/relationships/image" Target="../media/image11.wmf"/><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7045" y="632460"/>
            <a:ext cx="5834380" cy="583565"/>
          </a:xfrm>
          <a:prstGeom prst="rect">
            <a:avLst/>
          </a:prstGeom>
          <a:noFill/>
        </p:spPr>
        <p:txBody>
          <a:bodyPr wrap="square" rtlCol="0">
            <a:spAutoFit/>
          </a:bodyPr>
          <a:p>
            <a:pPr algn="l"/>
            <a:r>
              <a:rPr lang="zh-CN" altLang="en-US" sz="3200" b="1">
                <a:solidFill>
                  <a:srgbClr val="FF0000"/>
                </a:solidFill>
                <a:latin typeface="微软雅黑" panose="020B0503020204020204" charset="-122"/>
                <a:ea typeface="微软雅黑" panose="020B0503020204020204" charset="-122"/>
              </a:rPr>
              <a:t>演示实验：观察电子束的</a:t>
            </a:r>
            <a:r>
              <a:rPr lang="zh-CN" altLang="en-US" sz="3200" b="1">
                <a:solidFill>
                  <a:srgbClr val="FF0000"/>
                </a:solidFill>
                <a:latin typeface="微软雅黑" panose="020B0503020204020204" charset="-122"/>
                <a:ea typeface="微软雅黑" panose="020B0503020204020204" charset="-122"/>
              </a:rPr>
              <a:t>径迹</a:t>
            </a:r>
            <a:endParaRPr lang="zh-CN" altLang="en-US" sz="3200" b="1">
              <a:solidFill>
                <a:srgbClr val="FF000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3036570" y="1216025"/>
            <a:ext cx="5614035" cy="5039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1" name="Object 13"/>
          <p:cNvGraphicFramePr>
            <a:graphicFrameLocks noChangeAspect="1"/>
          </p:cNvGraphicFramePr>
          <p:nvPr>
            <p:custDataLst>
              <p:tags r:id="rId1"/>
            </p:custDataLst>
          </p:nvPr>
        </p:nvGraphicFramePr>
        <p:xfrm>
          <a:off x="1876425" y="2653665"/>
          <a:ext cx="2157730" cy="1597660"/>
        </p:xfrm>
        <a:graphic>
          <a:graphicData uri="http://schemas.openxmlformats.org/presentationml/2006/ole">
            <mc:AlternateContent xmlns:mc="http://schemas.openxmlformats.org/markup-compatibility/2006">
              <mc:Choice xmlns:v="urn:schemas-microsoft-com:vml" Requires="v">
                <p:oleObj spid="_x0000_s1079" name="公式" r:id="rId2" imgW="901700" imgH="762000" progId="Equation.3">
                  <p:embed/>
                </p:oleObj>
              </mc:Choice>
              <mc:Fallback>
                <p:oleObj name="公式" r:id="rId2" imgW="901700" imgH="762000" progId="Equation.3">
                  <p:embed/>
                  <p:pic>
                    <p:nvPicPr>
                      <p:cNvPr id="0" name="OLE substitute image"/>
                      <p:cNvPicPr/>
                      <p:nvPr/>
                    </p:nvPicPr>
                    <p:blipFill>
                      <a:blip r:embed="rId3"/>
                      <a:stretch>
                        <a:fillRect/>
                      </a:stretch>
                    </p:blipFill>
                    <p:spPr>
                      <a:xfrm>
                        <a:off x="1876425" y="2653665"/>
                        <a:ext cx="2157730" cy="1597660"/>
                      </a:xfrm>
                      <a:prstGeom prst="rect">
                        <a:avLst/>
                      </a:prstGeom>
                      <a:noFill/>
                      <a:ln w="12700" cmpd="sng">
                        <a:solidFill>
                          <a:srgbClr val="FF0000"/>
                        </a:solidFill>
                        <a:prstDash val="solid"/>
                      </a:ln>
                    </p:spPr>
                  </p:pic>
                </p:oleObj>
              </mc:Fallback>
            </mc:AlternateContent>
          </a:graphicData>
        </a:graphic>
      </p:graphicFrame>
      <p:graphicFrame>
        <p:nvGraphicFramePr>
          <p:cNvPr id="42" name="Object 13"/>
          <p:cNvGraphicFramePr>
            <a:graphicFrameLocks noChangeAspect="1"/>
          </p:cNvGraphicFramePr>
          <p:nvPr>
            <p:custDataLst>
              <p:tags r:id="rId4"/>
            </p:custDataLst>
          </p:nvPr>
        </p:nvGraphicFramePr>
        <p:xfrm>
          <a:off x="1876108" y="4424680"/>
          <a:ext cx="3202940" cy="875665"/>
        </p:xfrm>
        <a:graphic>
          <a:graphicData uri="http://schemas.openxmlformats.org/presentationml/2006/ole">
            <mc:AlternateContent xmlns:mc="http://schemas.openxmlformats.org/markup-compatibility/2006">
              <mc:Choice xmlns:v="urn:schemas-microsoft-com:vml" Requires="v">
                <p:oleObj spid="_x0000_s1080" name="" r:id="rId5" imgW="1346200" imgH="393700" progId="Equation.3">
                  <p:embed/>
                </p:oleObj>
              </mc:Choice>
              <mc:Fallback>
                <p:oleObj name="" r:id="rId5" imgW="1346200" imgH="393700" progId="Equation.3">
                  <p:embed/>
                  <p:pic>
                    <p:nvPicPr>
                      <p:cNvPr id="0" name="OLE substitute image"/>
                      <p:cNvPicPr/>
                      <p:nvPr/>
                    </p:nvPicPr>
                    <p:blipFill>
                      <a:blip r:embed="rId6"/>
                      <a:stretch>
                        <a:fillRect/>
                      </a:stretch>
                    </p:blipFill>
                    <p:spPr>
                      <a:xfrm>
                        <a:off x="1876108" y="4424680"/>
                        <a:ext cx="3202940" cy="875665"/>
                      </a:xfrm>
                      <a:prstGeom prst="rect">
                        <a:avLst/>
                      </a:prstGeom>
                      <a:noFill/>
                      <a:ln w="12700" cmpd="sng">
                        <a:solidFill>
                          <a:srgbClr val="FF0000"/>
                        </a:solidFill>
                        <a:prstDash val="solid"/>
                      </a:ln>
                    </p:spPr>
                  </p:pic>
                </p:oleObj>
              </mc:Fallback>
            </mc:AlternateContent>
          </a:graphicData>
        </a:graphic>
      </p:graphicFrame>
      <mc:AlternateContent xmlns:mc="http://schemas.openxmlformats.org/markup-compatibility/2006">
        <mc:Choice xmlns:a14="http://schemas.microsoft.com/office/drawing/2010/main" Requires="a14">
          <p:sp>
            <p:nvSpPr>
              <p:cNvPr id="2" name="文本框 1"/>
              <p:cNvSpPr txBox="1"/>
              <p:nvPr/>
            </p:nvSpPr>
            <p:spPr>
              <a:xfrm>
                <a:off x="532765" y="727075"/>
                <a:ext cx="11007725" cy="1753235"/>
              </a:xfrm>
              <a:prstGeom prst="rect">
                <a:avLst/>
              </a:prstGeom>
              <a:noFill/>
            </p:spPr>
            <p:txBody>
              <a:bodyPr wrap="square" rtlCol="0" anchor="t">
                <a:spAutoFit/>
              </a:bodyPr>
              <a:p>
                <a:pPr indent="0" fontAlgn="auto">
                  <a:lnSpc>
                    <a:spcPct val="150000"/>
                  </a:lnSpc>
                </a:pPr>
                <a:r>
                  <a:rPr lang="en-US" altLang="zh-CN" sz="2400" b="1">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rgbClr val="00B0F0"/>
                    </a:solidFill>
                    <a:latin typeface="Times New Roman" panose="02020603050405020304" charset="0"/>
                    <a:ea typeface="宋体" panose="02010600030101010101" pitchFamily="2" charset="-122"/>
                    <a:cs typeface="宋体" panose="02010600030101010101" pitchFamily="2" charset="-122"/>
                    <a:sym typeface="+mn-ea"/>
                  </a:rPr>
                  <a:t>【例题</a:t>
                </a:r>
                <a:r>
                  <a:rPr lang="en-US" altLang="zh-CN" sz="2400" b="1">
                    <a:solidFill>
                      <a:srgbClr val="00B0F0"/>
                    </a:solidFill>
                    <a:latin typeface="Times New Roman" panose="02020603050405020304" charset="0"/>
                    <a:ea typeface="宋体" panose="02010600030101010101" pitchFamily="2" charset="-122"/>
                    <a:cs typeface="宋体" panose="02010600030101010101" pitchFamily="2" charset="-122"/>
                    <a:sym typeface="+mn-ea"/>
                  </a:rPr>
                  <a:t>3</a:t>
                </a:r>
                <a:r>
                  <a:rPr lang="zh-CN" altLang="en-US" sz="2400" b="1">
                    <a:solidFill>
                      <a:srgbClr val="00B0F0"/>
                    </a:solidFill>
                    <a:latin typeface="Times New Roman" panose="02020603050405020304" charset="0"/>
                    <a:ea typeface="宋体" panose="02010600030101010101" pitchFamily="2" charset="-122"/>
                    <a:cs typeface="宋体" panose="02010600030101010101" pitchFamily="2" charset="-122"/>
                    <a:sym typeface="+mn-ea"/>
                  </a:rPr>
                  <a:t>】</a:t>
                </a:r>
                <a:r>
                  <a:rPr lang="en-US" altLang="zh-CN" sz="2400"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在示波管模型中，带电粒子经加速电场</a:t>
                </a:r>
                <a14:m>
                  <m:oMath xmlns:m="http://schemas.openxmlformats.org/officeDocument/2006/math">
                    <m:sSub>
                      <m:sSubPr>
                        <m:ctrlPr>
                          <a:rPr lang="en-US" altLang="zh-CN" sz="2400" b="1" i="1">
                            <a:solidFill>
                              <a:srgbClr val="000000"/>
                            </a:solidFill>
                            <a:uFillTx/>
                            <a:latin typeface="Cambria Math" panose="02040503050406030204" charset="0"/>
                            <a:ea typeface="宋体" panose="02010600030101010101" pitchFamily="2" charset="-122"/>
                            <a:cs typeface="Cambria Math" panose="02040503050406030204" charset="0"/>
                          </a:rPr>
                        </m:ctrlPr>
                      </m:sSubPr>
                      <m:e>
                        <m:r>
                          <a:rPr lang="en-US" altLang="zh-CN" sz="2400" b="1" i="1">
                            <a:solidFill>
                              <a:srgbClr val="000000"/>
                            </a:solidFill>
                            <a:uFillTx/>
                            <a:latin typeface="Cambria Math" panose="02040503050406030204" charset="0"/>
                            <a:ea typeface="宋体" panose="02010600030101010101" pitchFamily="2" charset="-122"/>
                            <a:cs typeface="Cambria Math" panose="02040503050406030204" charset="0"/>
                          </a:rPr>
                          <m:t>𝑼</m:t>
                        </m:r>
                      </m:e>
                      <m:sub>
                        <m:r>
                          <a:rPr lang="en-US" altLang="zh-CN" sz="2400" b="1" i="1">
                            <a:solidFill>
                              <a:srgbClr val="000000"/>
                            </a:solidFill>
                            <a:uFillTx/>
                            <a:latin typeface="Cambria Math" panose="02040503050406030204" charset="0"/>
                            <a:ea typeface="宋体" panose="02010600030101010101" pitchFamily="2" charset="-122"/>
                            <a:cs typeface="Cambria Math" panose="02040503050406030204" charset="0"/>
                          </a:rPr>
                          <m:t>𝟏</m:t>
                        </m:r>
                      </m:sub>
                    </m:sSub>
                  </m:oMath>
                </a14:m>
                <a:r>
                  <a:rPr lang="en-US" altLang="zh-CN" sz="2400"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加速，再经偏转电场</a:t>
                </a:r>
                <a14:m>
                  <m:oMath xmlns:m="http://schemas.openxmlformats.org/officeDocument/2006/math">
                    <m:sSub>
                      <m:sSubPr>
                        <m:ctrlPr>
                          <a:rPr lang="en-US" altLang="zh-CN" sz="2400" b="1" i="1">
                            <a:solidFill>
                              <a:srgbClr val="000000"/>
                            </a:solidFill>
                            <a:uFillTx/>
                            <a:latin typeface="Cambria Math" panose="02040503050406030204" charset="0"/>
                            <a:ea typeface="宋体" panose="02010600030101010101" pitchFamily="2" charset="-122"/>
                            <a:cs typeface="Cambria Math" panose="02040503050406030204" charset="0"/>
                          </a:rPr>
                        </m:ctrlPr>
                      </m:sSubPr>
                      <m:e>
                        <m:r>
                          <a:rPr lang="en-US" altLang="zh-CN" sz="2400" b="1" i="1">
                            <a:solidFill>
                              <a:srgbClr val="000000"/>
                            </a:solidFill>
                            <a:uFillTx/>
                            <a:latin typeface="Cambria Math" panose="02040503050406030204" charset="0"/>
                            <a:ea typeface="宋体" panose="02010600030101010101" pitchFamily="2" charset="-122"/>
                            <a:cs typeface="Cambria Math" panose="02040503050406030204" charset="0"/>
                          </a:rPr>
                          <m:t>𝑼</m:t>
                        </m:r>
                      </m:e>
                      <m:sub>
                        <m:r>
                          <a:rPr lang="en-US" altLang="zh-CN" sz="2400" b="1" i="1">
                            <a:solidFill>
                              <a:srgbClr val="000000"/>
                            </a:solidFill>
                            <a:uFillTx/>
                            <a:latin typeface="Cambria Math" panose="02040503050406030204" charset="0"/>
                            <a:ea typeface="宋体" panose="02010600030101010101" pitchFamily="2" charset="-122"/>
                            <a:cs typeface="Cambria Math" panose="02040503050406030204" charset="0"/>
                          </a:rPr>
                          <m:t>𝟐</m:t>
                        </m:r>
                      </m:sub>
                    </m:sSub>
                  </m:oMath>
                </a14:m>
                <a:r>
                  <a:rPr lang="en-US" altLang="zh-CN" sz="2400"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偏转后，需要经历一段匀速直线运动才会打到荧光屏上并显示亮点</a:t>
                </a:r>
                <a:r>
                  <a:rPr lang="en-US" altLang="zh-CN" sz="2400" b="1" i="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P</a:t>
                </a:r>
                <a:r>
                  <a:rPr lang="en-US" altLang="zh-CN" sz="2400"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，如图所示。</a:t>
                </a:r>
                <a:endParaRPr lang="en-US" altLang="zh-CN" sz="2400"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150000"/>
                  </a:lnSpc>
                </a:pPr>
                <a:r>
                  <a:rPr lang="zh-CN" altLang="en-US" sz="2400" b="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求：粒子在荧光屏上的偏移量</a:t>
                </a:r>
                <a:r>
                  <a:rPr lang="en-US" altLang="zh-CN" sz="2400" b="1" i="1">
                    <a:solidFill>
                      <a:srgbClr val="000000"/>
                    </a:solidFill>
                    <a:uFillTx/>
                    <a:latin typeface="Times New Roman" panose="02020603050405020304" charset="0"/>
                    <a:ea typeface="宋体" panose="02010600030101010101" pitchFamily="2" charset="-122"/>
                    <a:cs typeface="宋体" panose="02010600030101010101" pitchFamily="2" charset="-122"/>
                    <a:sym typeface="+mn-ea"/>
                  </a:rPr>
                  <a:t>Y</a:t>
                </a:r>
                <a:r>
                  <a:rPr lang="zh-CN" altLang="en-US" sz="2400" b="1">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b="1">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endParaRPr>
              </a:p>
            </p:txBody>
          </p:sp>
        </mc:Choice>
        <mc:Fallback>
          <p:sp>
            <p:nvSpPr>
              <p:cNvPr id="2" name="文本框 1"/>
              <p:cNvSpPr txBox="1">
                <a:spLocks noRot="1" noChangeAspect="1" noMove="1" noResize="1" noEditPoints="1" noAdjustHandles="1" noChangeArrowheads="1" noChangeShapeType="1" noTextEdit="1"/>
              </p:cNvSpPr>
              <p:nvPr/>
            </p:nvSpPr>
            <p:spPr>
              <a:xfrm>
                <a:off x="532765" y="727075"/>
                <a:ext cx="11007725" cy="1753235"/>
              </a:xfrm>
              <a:prstGeom prst="rect">
                <a:avLst/>
              </a:prstGeom>
              <a:blipFill rotWithShape="1">
                <a:blip r:embed="rId7"/>
                <a:stretch>
                  <a:fillRect/>
                </a:stretch>
              </a:blipFill>
            </p:spPr>
            <p:txBody>
              <a:bodyPr/>
              <a:lstStyle/>
              <a:p>
                <a:r>
                  <a:rPr lang="zh-CN" altLang="en-US">
                    <a:noFill/>
                  </a:rPr>
                  <a:t> </a:t>
                </a:r>
              </a:p>
            </p:txBody>
          </p:sp>
        </mc:Fallback>
      </mc:AlternateContent>
      <p:pic>
        <p:nvPicPr>
          <p:cNvPr id="5" name="图片 4"/>
          <p:cNvPicPr>
            <a:picLocks noChangeAspect="1"/>
          </p:cNvPicPr>
          <p:nvPr/>
        </p:nvPicPr>
        <p:blipFill>
          <a:blip r:embed="rId8"/>
          <a:stretch>
            <a:fillRect/>
          </a:stretch>
        </p:blipFill>
        <p:spPr>
          <a:xfrm>
            <a:off x="5963285" y="2480310"/>
            <a:ext cx="5221605" cy="3298190"/>
          </a:xfrm>
          <a:prstGeom prst="rect">
            <a:avLst/>
          </a:prstGeom>
        </p:spPr>
      </p:pic>
      <p:graphicFrame>
        <p:nvGraphicFramePr>
          <p:cNvPr id="7" name="Object 13"/>
          <p:cNvGraphicFramePr>
            <a:graphicFrameLocks noChangeAspect="1"/>
          </p:cNvGraphicFramePr>
          <p:nvPr>
            <p:custDataLst>
              <p:tags r:id="rId9"/>
            </p:custDataLst>
          </p:nvPr>
        </p:nvGraphicFramePr>
        <p:xfrm>
          <a:off x="1876425" y="5473065"/>
          <a:ext cx="3202305" cy="529590"/>
        </p:xfrm>
        <a:graphic>
          <a:graphicData uri="http://schemas.openxmlformats.org/presentationml/2006/ole">
            <mc:AlternateContent xmlns:mc="http://schemas.openxmlformats.org/markup-compatibility/2006">
              <mc:Choice xmlns:v="urn:schemas-microsoft-com:vml" Requires="v">
                <p:oleObj spid="_x0000_s8" name="" r:id="rId10" imgW="1168400" imgH="215900" progId="Equation.3">
                  <p:embed/>
                </p:oleObj>
              </mc:Choice>
              <mc:Fallback>
                <p:oleObj name="" r:id="rId10" imgW="1168400" imgH="215900" progId="Equation.3">
                  <p:embed/>
                  <p:pic>
                    <p:nvPicPr>
                      <p:cNvPr id="0" name="OLE substitute image"/>
                      <p:cNvPicPr/>
                      <p:nvPr/>
                    </p:nvPicPr>
                    <p:blipFill>
                      <a:blip r:embed="rId11"/>
                      <a:stretch>
                        <a:fillRect/>
                      </a:stretch>
                    </p:blipFill>
                    <p:spPr>
                      <a:xfrm>
                        <a:off x="1876425" y="5473065"/>
                        <a:ext cx="3202305" cy="529590"/>
                      </a:xfrm>
                      <a:prstGeom prst="rect">
                        <a:avLst/>
                      </a:prstGeom>
                      <a:noFill/>
                      <a:ln w="12700" cmpd="sng">
                        <a:solidFill>
                          <a:srgbClr val="FF0000"/>
                        </a:solidFill>
                        <a:prstDash val="soli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4505" y="1118870"/>
            <a:ext cx="10708640" cy="3969385"/>
          </a:xfrm>
          <a:prstGeom prst="rect">
            <a:avLst/>
          </a:prstGeom>
        </p:spPr>
        <p:txBody>
          <a:bodyPr wrap="square">
            <a:spAutoFit/>
          </a:bodyPr>
          <a:p>
            <a:pPr marL="0" indent="0" algn="l" defTabSz="266700" fontAlgn="ctr">
              <a:lnSpc>
                <a:spcPct val="150000"/>
              </a:lnSpc>
              <a:spcAft>
                <a:spcPct val="0"/>
              </a:spcAft>
            </a:pPr>
            <a:r>
              <a:rPr lang="zh-CN" altLang="en-US" sz="2400" b="1">
                <a:solidFill>
                  <a:srgbClr val="00B0F0"/>
                </a:solidFill>
                <a:latin typeface="宋体" panose="02010600030101010101" pitchFamily="2" charset="-122"/>
                <a:ea typeface="宋体" panose="02010600030101010101" pitchFamily="2" charset="-122"/>
                <a:sym typeface="+mn-ea"/>
              </a:rPr>
              <a:t>【练习</a:t>
            </a:r>
            <a:r>
              <a:rPr lang="en-US" altLang="zh-CN" sz="2400" b="1">
                <a:solidFill>
                  <a:srgbClr val="00B0F0"/>
                </a:solidFill>
                <a:latin typeface="宋体" panose="02010600030101010101" pitchFamily="2" charset="-122"/>
                <a:ea typeface="宋体" panose="02010600030101010101" pitchFamily="2" charset="-122"/>
                <a:sym typeface="+mn-ea"/>
              </a:rPr>
              <a:t>1</a:t>
            </a:r>
            <a:r>
              <a:rPr lang="zh-CN" altLang="en-US" sz="2400" b="1">
                <a:solidFill>
                  <a:srgbClr val="00B0F0"/>
                </a:solidFill>
                <a:latin typeface="宋体" panose="02010600030101010101" pitchFamily="2" charset="-122"/>
                <a:ea typeface="宋体" panose="02010600030101010101" pitchFamily="2" charset="-122"/>
                <a:sym typeface="+mn-ea"/>
              </a:rPr>
              <a:t>】</a:t>
            </a:r>
            <a:r>
              <a:rPr lang="zh-CN" altLang="en-US" sz="2400" b="1">
                <a:solidFill>
                  <a:schemeClr val="tx1"/>
                </a:solidFill>
                <a:uFillTx/>
                <a:latin typeface="Times New Roman" panose="02020603050405020304" charset="0"/>
                <a:ea typeface="宋体" panose="02010600030101010101" pitchFamily="2" charset="-122"/>
              </a:rPr>
              <a:t>示波管是示波器的核心部件，如图</a:t>
            </a:r>
            <a:r>
              <a:rPr lang="zh-CN" altLang="en-US" sz="2400" b="1">
                <a:solidFill>
                  <a:schemeClr val="tx1"/>
                </a:solidFill>
                <a:uFillTx/>
                <a:latin typeface="Times New Roman" panose="02020603050405020304" charset="0"/>
                <a:ea typeface="宋体" panose="02010600030101010101" pitchFamily="2" charset="-122"/>
              </a:rPr>
              <a:t>所示，它由电子枪、偏转电极和荧光屏组成，如果在荧光屏上</a:t>
            </a:r>
            <a:r>
              <a:rPr lang="en-US" altLang="zh-CN" sz="2400" b="1">
                <a:solidFill>
                  <a:schemeClr val="tx1"/>
                </a:solidFill>
                <a:uFillTx/>
                <a:latin typeface="Times New Roman" panose="02020603050405020304" charset="0"/>
                <a:ea typeface="宋体" panose="02010600030101010101" pitchFamily="2" charset="-122"/>
              </a:rPr>
              <a:t>P</a:t>
            </a:r>
            <a:r>
              <a:rPr lang="zh-CN" altLang="en-US" sz="2400" b="1">
                <a:solidFill>
                  <a:schemeClr val="tx1"/>
                </a:solidFill>
                <a:uFillTx/>
                <a:latin typeface="Times New Roman" panose="02020603050405020304" charset="0"/>
                <a:ea typeface="宋体" panose="02010600030101010101" pitchFamily="2" charset="-122"/>
              </a:rPr>
              <a:t>点出现亮斑，那么示波管中的（　　）</a:t>
            </a:r>
            <a:endParaRPr lang="zh-CN" altLang="en-US" sz="2400" b="1">
              <a:solidFill>
                <a:schemeClr val="tx1"/>
              </a:solidFill>
              <a:uFillTx/>
              <a:latin typeface="Times New Roman" panose="02020603050405020304" charset="0"/>
              <a:ea typeface="宋体" panose="02010600030101010101" pitchFamily="2" charset="-122"/>
            </a:endParaRPr>
          </a:p>
          <a:p>
            <a:pPr marL="0" indent="0" algn="l" defTabSz="266700" fontAlgn="ctr">
              <a:lnSpc>
                <a:spcPct val="150000"/>
              </a:lnSpc>
              <a:spcAft>
                <a:spcPct val="0"/>
              </a:spcAft>
            </a:pPr>
            <a:r>
              <a:rPr lang="en-US" altLang="zh-CN" sz="2400" b="1">
                <a:solidFill>
                  <a:schemeClr val="tx1"/>
                </a:solidFill>
                <a:uFillTx/>
                <a:latin typeface="Times New Roman" panose="02020603050405020304" charset="0"/>
                <a:ea typeface="宋体" panose="02010600030101010101" pitchFamily="2" charset="-122"/>
              </a:rPr>
              <a:t>A</a:t>
            </a:r>
            <a:r>
              <a:rPr lang="zh-CN" altLang="en-US" sz="2400" b="1">
                <a:solidFill>
                  <a:schemeClr val="tx1"/>
                </a:solidFill>
                <a:uFillTx/>
                <a:latin typeface="Times New Roman" panose="02020603050405020304" charset="0"/>
                <a:ea typeface="宋体" panose="02010600030101010101" pitchFamily="2" charset="-122"/>
              </a:rPr>
              <a:t>．极板</a:t>
            </a:r>
            <a:r>
              <a:rPr lang="en-US" altLang="zh-CN" sz="2400" b="1">
                <a:solidFill>
                  <a:schemeClr val="tx1"/>
                </a:solidFill>
                <a:uFillTx/>
                <a:latin typeface="Times New Roman" panose="02020603050405020304" charset="0"/>
                <a:ea typeface="宋体" panose="02010600030101010101" pitchFamily="2" charset="-122"/>
              </a:rPr>
              <a:t>X</a:t>
            </a:r>
            <a:r>
              <a:rPr lang="zh-CN" altLang="en-US" sz="2400" b="1">
                <a:solidFill>
                  <a:schemeClr val="tx1"/>
                </a:solidFill>
                <a:uFillTx/>
                <a:latin typeface="Times New Roman" panose="02020603050405020304" charset="0"/>
                <a:ea typeface="宋体" panose="02010600030101010101" pitchFamily="2" charset="-122"/>
              </a:rPr>
              <a:t>带正电极板</a:t>
            </a:r>
            <a:r>
              <a:rPr lang="en-US" altLang="zh-CN" sz="2400" b="1">
                <a:solidFill>
                  <a:schemeClr val="tx1"/>
                </a:solidFill>
                <a:uFillTx/>
                <a:latin typeface="Times New Roman" panose="02020603050405020304" charset="0"/>
                <a:ea typeface="宋体" panose="02010600030101010101" pitchFamily="2" charset="-122"/>
              </a:rPr>
              <a:t>Y</a:t>
            </a:r>
            <a:r>
              <a:rPr lang="zh-CN" altLang="en-US" sz="2400" b="1">
                <a:solidFill>
                  <a:schemeClr val="tx1"/>
                </a:solidFill>
                <a:uFillTx/>
                <a:latin typeface="Times New Roman" panose="02020603050405020304" charset="0"/>
                <a:ea typeface="宋体" panose="02010600030101010101" pitchFamily="2" charset="-122"/>
              </a:rPr>
              <a:t>带正电</a:t>
            </a:r>
            <a:endParaRPr lang="zh-CN" altLang="en-US" sz="2400" b="1">
              <a:solidFill>
                <a:schemeClr val="tx1"/>
              </a:solidFill>
              <a:uFillTx/>
              <a:latin typeface="Times New Roman" panose="02020603050405020304" charset="0"/>
              <a:ea typeface="宋体" panose="02010600030101010101" pitchFamily="2" charset="-122"/>
            </a:endParaRPr>
          </a:p>
          <a:p>
            <a:pPr marL="0" indent="0" algn="l" defTabSz="266700" fontAlgn="ctr">
              <a:lnSpc>
                <a:spcPct val="150000"/>
              </a:lnSpc>
              <a:spcAft>
                <a:spcPct val="0"/>
              </a:spcAft>
            </a:pPr>
            <a:r>
              <a:rPr lang="en-US" altLang="zh-CN" sz="2400" b="1">
                <a:solidFill>
                  <a:schemeClr val="tx1"/>
                </a:solidFill>
                <a:uFillTx/>
                <a:latin typeface="Times New Roman" panose="02020603050405020304" charset="0"/>
                <a:ea typeface="宋体" panose="02010600030101010101" pitchFamily="2" charset="-122"/>
              </a:rPr>
              <a:t>B</a:t>
            </a:r>
            <a:r>
              <a:rPr lang="zh-CN" altLang="en-US" sz="2400" b="1">
                <a:solidFill>
                  <a:schemeClr val="tx1"/>
                </a:solidFill>
                <a:uFillTx/>
                <a:latin typeface="Times New Roman" panose="02020603050405020304" charset="0"/>
                <a:ea typeface="宋体" panose="02010600030101010101" pitchFamily="2" charset="-122"/>
              </a:rPr>
              <a:t>．极板</a:t>
            </a:r>
            <a:r>
              <a:rPr lang="en-US" altLang="zh-CN" sz="2400" b="1">
                <a:solidFill>
                  <a:schemeClr val="tx1"/>
                </a:solidFill>
                <a:uFillTx/>
                <a:latin typeface="Times New Roman" panose="02020603050405020304" charset="0"/>
                <a:ea typeface="宋体" panose="02010600030101010101" pitchFamily="2" charset="-122"/>
              </a:rPr>
              <a:t>X’</a:t>
            </a:r>
            <a:r>
              <a:rPr lang="zh-CN" altLang="en-US" sz="2400" b="1">
                <a:solidFill>
                  <a:schemeClr val="tx1"/>
                </a:solidFill>
                <a:uFillTx/>
                <a:latin typeface="Times New Roman" panose="02020603050405020304" charset="0"/>
                <a:ea typeface="宋体" panose="02010600030101010101" pitchFamily="2" charset="-122"/>
                <a:sym typeface="+mn-ea"/>
              </a:rPr>
              <a:t>带正电极板</a:t>
            </a:r>
            <a:r>
              <a:rPr lang="en-US" altLang="zh-CN" sz="2400" b="1">
                <a:solidFill>
                  <a:schemeClr val="tx1"/>
                </a:solidFill>
                <a:uFillTx/>
                <a:latin typeface="Times New Roman" panose="02020603050405020304" charset="0"/>
                <a:ea typeface="宋体" panose="02010600030101010101" pitchFamily="2" charset="-122"/>
                <a:sym typeface="+mn-ea"/>
              </a:rPr>
              <a:t>Y</a:t>
            </a:r>
            <a:r>
              <a:rPr lang="zh-CN" altLang="en-US" sz="2400" b="1">
                <a:solidFill>
                  <a:schemeClr val="tx1"/>
                </a:solidFill>
                <a:uFillTx/>
                <a:latin typeface="Times New Roman" panose="02020603050405020304" charset="0"/>
                <a:ea typeface="宋体" panose="02010600030101010101" pitchFamily="2" charset="-122"/>
                <a:sym typeface="+mn-ea"/>
              </a:rPr>
              <a:t>带正电</a:t>
            </a:r>
            <a:endParaRPr lang="zh-CN" altLang="en-US" sz="2400" b="1">
              <a:solidFill>
                <a:schemeClr val="tx1"/>
              </a:solidFill>
              <a:uFillTx/>
              <a:latin typeface="Times New Roman" panose="02020603050405020304" charset="0"/>
              <a:ea typeface="宋体" panose="02010600030101010101" pitchFamily="2" charset="-122"/>
              <a:sym typeface="+mn-ea"/>
            </a:endParaRPr>
          </a:p>
          <a:p>
            <a:pPr marL="0" indent="0" algn="l" defTabSz="266700" fontAlgn="ctr">
              <a:lnSpc>
                <a:spcPct val="150000"/>
              </a:lnSpc>
              <a:spcAft>
                <a:spcPct val="0"/>
              </a:spcAft>
            </a:pPr>
            <a:r>
              <a:rPr lang="en-US" altLang="zh-CN" sz="2400" b="1">
                <a:solidFill>
                  <a:schemeClr val="tx1"/>
                </a:solidFill>
                <a:uFillTx/>
                <a:latin typeface="Times New Roman" panose="02020603050405020304" charset="0"/>
                <a:ea typeface="宋体" panose="02010600030101010101" pitchFamily="2" charset="-122"/>
                <a:sym typeface="+mn-ea"/>
              </a:rPr>
              <a:t>C</a:t>
            </a:r>
            <a:r>
              <a:rPr lang="zh-CN" altLang="en-US" sz="2400" b="1">
                <a:solidFill>
                  <a:schemeClr val="tx1"/>
                </a:solidFill>
                <a:uFillTx/>
                <a:latin typeface="Times New Roman" panose="02020603050405020304" charset="0"/>
                <a:ea typeface="宋体" panose="02010600030101010101" pitchFamily="2" charset="-122"/>
                <a:sym typeface="+mn-ea"/>
              </a:rPr>
              <a:t>．极板</a:t>
            </a:r>
            <a:r>
              <a:rPr lang="en-US" altLang="zh-CN" sz="2400" b="1">
                <a:solidFill>
                  <a:schemeClr val="tx1"/>
                </a:solidFill>
                <a:uFillTx/>
                <a:latin typeface="Times New Roman" panose="02020603050405020304" charset="0"/>
                <a:ea typeface="宋体" panose="02010600030101010101" pitchFamily="2" charset="-122"/>
                <a:sym typeface="+mn-ea"/>
              </a:rPr>
              <a:t>X</a:t>
            </a:r>
            <a:r>
              <a:rPr lang="zh-CN" altLang="en-US" sz="2400" b="1">
                <a:solidFill>
                  <a:schemeClr val="tx1"/>
                </a:solidFill>
                <a:uFillTx/>
                <a:latin typeface="Times New Roman" panose="02020603050405020304" charset="0"/>
                <a:ea typeface="宋体" panose="02010600030101010101" pitchFamily="2" charset="-122"/>
                <a:sym typeface="+mn-ea"/>
              </a:rPr>
              <a:t>带正电极板</a:t>
            </a:r>
            <a:r>
              <a:rPr lang="en-US" altLang="zh-CN" sz="2400" b="1">
                <a:solidFill>
                  <a:schemeClr val="tx1"/>
                </a:solidFill>
                <a:uFillTx/>
                <a:latin typeface="Times New Roman" panose="02020603050405020304" charset="0"/>
                <a:ea typeface="宋体" panose="02010600030101010101" pitchFamily="2" charset="-122"/>
                <a:sym typeface="+mn-ea"/>
              </a:rPr>
              <a:t>Y</a:t>
            </a:r>
            <a:r>
              <a:rPr lang="zh-CN" altLang="en-US" sz="2400" b="1">
                <a:solidFill>
                  <a:schemeClr val="tx1"/>
                </a:solidFill>
                <a:uFillTx/>
                <a:latin typeface="Times New Roman" panose="02020603050405020304" charset="0"/>
                <a:ea typeface="宋体" panose="02010600030101010101" pitchFamily="2" charset="-122"/>
                <a:sym typeface="+mn-ea"/>
              </a:rPr>
              <a:t>带负电</a:t>
            </a:r>
            <a:endParaRPr lang="zh-CN" altLang="en-US" sz="2400" b="1">
              <a:solidFill>
                <a:schemeClr val="tx1"/>
              </a:solidFill>
              <a:uFillTx/>
              <a:latin typeface="Times New Roman" panose="02020603050405020304" charset="0"/>
              <a:ea typeface="宋体" panose="02010600030101010101" pitchFamily="2" charset="-122"/>
            </a:endParaRPr>
          </a:p>
          <a:p>
            <a:pPr marL="0" indent="0" algn="l" defTabSz="266700" fontAlgn="ctr">
              <a:lnSpc>
                <a:spcPct val="150000"/>
              </a:lnSpc>
              <a:spcAft>
                <a:spcPct val="0"/>
              </a:spcAft>
            </a:pPr>
            <a:r>
              <a:rPr lang="en-US" altLang="zh-CN" sz="2400" b="1">
                <a:solidFill>
                  <a:schemeClr val="tx1"/>
                </a:solidFill>
                <a:uFillTx/>
                <a:latin typeface="Times New Roman" panose="02020603050405020304" charset="0"/>
                <a:ea typeface="宋体" panose="02010600030101010101" pitchFamily="2" charset="-122"/>
                <a:sym typeface="+mn-ea"/>
              </a:rPr>
              <a:t>D</a:t>
            </a:r>
            <a:r>
              <a:rPr lang="zh-CN" altLang="en-US" sz="2400" b="1">
                <a:solidFill>
                  <a:schemeClr val="tx1"/>
                </a:solidFill>
                <a:uFillTx/>
                <a:latin typeface="Times New Roman" panose="02020603050405020304" charset="0"/>
                <a:ea typeface="宋体" panose="02010600030101010101" pitchFamily="2" charset="-122"/>
                <a:sym typeface="+mn-ea"/>
              </a:rPr>
              <a:t>．极板</a:t>
            </a:r>
            <a:r>
              <a:rPr lang="en-US" altLang="zh-CN" sz="2400" b="1">
                <a:solidFill>
                  <a:schemeClr val="tx1"/>
                </a:solidFill>
                <a:uFillTx/>
                <a:latin typeface="Times New Roman" panose="02020603050405020304" charset="0"/>
                <a:ea typeface="宋体" panose="02010600030101010101" pitchFamily="2" charset="-122"/>
                <a:sym typeface="+mn-ea"/>
              </a:rPr>
              <a:t>X’</a:t>
            </a:r>
            <a:r>
              <a:rPr lang="zh-CN" altLang="en-US" sz="2400" b="1">
                <a:solidFill>
                  <a:schemeClr val="tx1"/>
                </a:solidFill>
                <a:uFillTx/>
                <a:latin typeface="Times New Roman" panose="02020603050405020304" charset="0"/>
                <a:ea typeface="宋体" panose="02010600030101010101" pitchFamily="2" charset="-122"/>
                <a:sym typeface="+mn-ea"/>
              </a:rPr>
              <a:t>带正电极板</a:t>
            </a:r>
            <a:r>
              <a:rPr lang="en-US" altLang="zh-CN" sz="2400" b="1">
                <a:solidFill>
                  <a:schemeClr val="tx1"/>
                </a:solidFill>
                <a:uFillTx/>
                <a:latin typeface="Times New Roman" panose="02020603050405020304" charset="0"/>
                <a:ea typeface="宋体" panose="02010600030101010101" pitchFamily="2" charset="-122"/>
                <a:sym typeface="+mn-ea"/>
              </a:rPr>
              <a:t>Y</a:t>
            </a:r>
            <a:r>
              <a:rPr lang="zh-CN" altLang="en-US" sz="2400" b="1">
                <a:solidFill>
                  <a:schemeClr val="tx1"/>
                </a:solidFill>
                <a:uFillTx/>
                <a:latin typeface="Times New Roman" panose="02020603050405020304" charset="0"/>
                <a:ea typeface="宋体" panose="02010600030101010101" pitchFamily="2" charset="-122"/>
                <a:sym typeface="+mn-ea"/>
              </a:rPr>
              <a:t>带负电</a:t>
            </a:r>
            <a:endParaRPr lang="zh-CN" altLang="en-US" sz="2400" b="1">
              <a:solidFill>
                <a:schemeClr val="tx1"/>
              </a:solidFill>
              <a:uFillTx/>
              <a:latin typeface="Times New Roman" panose="02020603050405020304" charset="0"/>
              <a:ea typeface="宋体" panose="02010600030101010101" pitchFamily="2" charset="-122"/>
            </a:endParaRPr>
          </a:p>
          <a:p>
            <a:pPr marL="0" indent="0" algn="l" defTabSz="266700" fontAlgn="ctr">
              <a:lnSpc>
                <a:spcPct val="150000"/>
              </a:lnSpc>
              <a:spcAft>
                <a:spcPct val="0"/>
              </a:spcAft>
            </a:pPr>
            <a:endParaRPr lang="zh-CN" altLang="en-US" sz="2400" b="1">
              <a:solidFill>
                <a:schemeClr val="tx1"/>
              </a:solidFill>
              <a:uFillTx/>
              <a:latin typeface="Times New Roman" panose="02020603050405020304" charset="0"/>
              <a:ea typeface="宋体" panose="02010600030101010101" pitchFamily="2" charset="-122"/>
            </a:endParaRPr>
          </a:p>
        </p:txBody>
      </p:sp>
      <p:pic>
        <p:nvPicPr>
          <p:cNvPr id="100015" name="图片 1000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87975" y="2468880"/>
            <a:ext cx="5931535" cy="2127885"/>
          </a:xfrm>
          <a:prstGeom prst="rect">
            <a:avLst/>
          </a:prstGeom>
        </p:spPr>
      </p:pic>
      <p:sp>
        <p:nvSpPr>
          <p:cNvPr id="34" name="文本框 33"/>
          <p:cNvSpPr txBox="1"/>
          <p:nvPr/>
        </p:nvSpPr>
        <p:spPr>
          <a:xfrm>
            <a:off x="9159240" y="1807210"/>
            <a:ext cx="492125" cy="460375"/>
          </a:xfrm>
          <a:prstGeom prst="rect">
            <a:avLst/>
          </a:prstGeom>
          <a:noFill/>
        </p:spPr>
        <p:txBody>
          <a:bodyPr wrap="square" rtlCol="0">
            <a:spAutoFit/>
          </a:bodyPr>
          <a:p>
            <a:r>
              <a:rPr lang="en-US" altLang="zh-CN" sz="2400" b="1">
                <a:solidFill>
                  <a:srgbClr val="FF0000"/>
                </a:solidFill>
                <a:uFillTx/>
                <a:latin typeface="Times New Roman" panose="02020603050405020304" charset="0"/>
              </a:rPr>
              <a:t>A</a:t>
            </a:r>
            <a:endParaRPr lang="en-US" altLang="zh-CN" sz="2400" b="1">
              <a:solidFill>
                <a:srgbClr val="FF0000"/>
              </a:solidFill>
              <a:uFillTx/>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5140" y="654050"/>
            <a:ext cx="11158855" cy="1753235"/>
          </a:xfrm>
          <a:prstGeom prst="rect">
            <a:avLst/>
          </a:prstGeom>
        </p:spPr>
        <p:txBody>
          <a:bodyPr wrap="square">
            <a:spAutoFit/>
          </a:bodyPr>
          <a:p>
            <a:pPr marL="0" indent="0" algn="l" defTabSz="266700" fontAlgn="ctr">
              <a:lnSpc>
                <a:spcPct val="150000"/>
              </a:lnSpc>
              <a:spcAft>
                <a:spcPct val="0"/>
              </a:spcAft>
            </a:pPr>
            <a:r>
              <a:rPr lang="zh-CN" altLang="en-US" sz="2400" b="1">
                <a:solidFill>
                  <a:srgbClr val="00B0F0"/>
                </a:solidFill>
                <a:latin typeface="宋体" panose="02010600030101010101" pitchFamily="2" charset="-122"/>
                <a:ea typeface="宋体" panose="02010600030101010101" pitchFamily="2" charset="-122"/>
              </a:rPr>
              <a:t>【练习</a:t>
            </a:r>
            <a:r>
              <a:rPr lang="en-US" altLang="zh-CN" sz="2400" b="1">
                <a:solidFill>
                  <a:srgbClr val="00B0F0"/>
                </a:solidFill>
                <a:latin typeface="宋体" panose="02010600030101010101" pitchFamily="2" charset="-122"/>
                <a:ea typeface="宋体" panose="02010600030101010101" pitchFamily="2" charset="-122"/>
              </a:rPr>
              <a:t>2</a:t>
            </a:r>
            <a:r>
              <a:rPr lang="zh-CN" altLang="en-US" sz="2400" b="1">
                <a:solidFill>
                  <a:srgbClr val="00B0F0"/>
                </a:solidFill>
                <a:latin typeface="宋体" panose="02010600030101010101" pitchFamily="2" charset="-122"/>
                <a:ea typeface="宋体" panose="02010600030101010101" pitchFamily="2" charset="-122"/>
              </a:rPr>
              <a:t>】</a:t>
            </a:r>
            <a:r>
              <a:rPr lang="zh-CN" altLang="en-US" sz="2400" b="1">
                <a:solidFill>
                  <a:schemeClr val="tx1"/>
                </a:solidFill>
                <a:uFillTx/>
                <a:latin typeface="Times New Roman" panose="02020603050405020304" charset="0"/>
                <a:ea typeface="宋体" panose="02010600030101010101" pitchFamily="2" charset="-122"/>
              </a:rPr>
              <a:t>如图</a:t>
            </a:r>
            <a:r>
              <a:rPr lang="en-US" altLang="zh-CN" sz="2400" b="1">
                <a:solidFill>
                  <a:schemeClr val="tx1"/>
                </a:solidFill>
                <a:uFillTx/>
                <a:latin typeface="Times New Roman" panose="02020603050405020304" charset="0"/>
                <a:ea typeface="宋体" panose="02010600030101010101" pitchFamily="2" charset="-122"/>
              </a:rPr>
              <a:t>1</a:t>
            </a:r>
            <a:r>
              <a:rPr lang="zh-CN" altLang="en-US" sz="2400" b="1">
                <a:solidFill>
                  <a:schemeClr val="tx1"/>
                </a:solidFill>
                <a:uFillTx/>
                <a:latin typeface="Times New Roman" panose="02020603050405020304" charset="0"/>
                <a:ea typeface="宋体" panose="02010600030101010101" pitchFamily="2" charset="-122"/>
              </a:rPr>
              <a:t>所示为示波管原理图，若其内部竖直偏转电极</a:t>
            </a:r>
            <a:r>
              <a:rPr lang="en-US" altLang="zh-CN" sz="2400" b="1">
                <a:solidFill>
                  <a:schemeClr val="tx1"/>
                </a:solidFill>
                <a:uFillTx/>
                <a:latin typeface="Times New Roman" panose="02020603050405020304" charset="0"/>
                <a:ea typeface="宋体" panose="02010600030101010101" pitchFamily="2" charset="-122"/>
              </a:rPr>
              <a:t>YY`</a:t>
            </a:r>
            <a:r>
              <a:rPr lang="zh-CN" altLang="en-US" sz="2400" b="1">
                <a:solidFill>
                  <a:schemeClr val="tx1"/>
                </a:solidFill>
                <a:uFillTx/>
                <a:latin typeface="Times New Roman" panose="02020603050405020304" charset="0"/>
                <a:ea typeface="宋体" panose="02010600030101010101" pitchFamily="2" charset="-122"/>
              </a:rPr>
              <a:t>之间电势差如图</a:t>
            </a:r>
            <a:r>
              <a:rPr lang="en-US" altLang="zh-CN" sz="2400" b="1">
                <a:solidFill>
                  <a:schemeClr val="tx1"/>
                </a:solidFill>
                <a:uFillTx/>
                <a:latin typeface="Times New Roman" panose="02020603050405020304" charset="0"/>
                <a:ea typeface="宋体" panose="02010600030101010101" pitchFamily="2" charset="-122"/>
              </a:rPr>
              <a:t>2</a:t>
            </a:r>
            <a:r>
              <a:rPr lang="zh-CN" altLang="en-US" sz="2400" b="1">
                <a:solidFill>
                  <a:schemeClr val="tx1"/>
                </a:solidFill>
                <a:uFillTx/>
                <a:latin typeface="Times New Roman" panose="02020603050405020304" charset="0"/>
                <a:ea typeface="宋体" panose="02010600030101010101" pitchFamily="2" charset="-122"/>
              </a:rPr>
              <a:t>所示的规律变化，水平偏转电极</a:t>
            </a:r>
            <a:r>
              <a:rPr lang="en-US" altLang="zh-CN" sz="2400" b="1">
                <a:solidFill>
                  <a:schemeClr val="tx1"/>
                </a:solidFill>
                <a:uFillTx/>
                <a:latin typeface="Times New Roman" panose="02020603050405020304" charset="0"/>
                <a:ea typeface="宋体" panose="02010600030101010101" pitchFamily="2" charset="-122"/>
              </a:rPr>
              <a:t>XX`</a:t>
            </a:r>
            <a:r>
              <a:rPr lang="zh-CN" altLang="en-US" sz="2400" b="1">
                <a:solidFill>
                  <a:schemeClr val="tx1"/>
                </a:solidFill>
                <a:uFillTx/>
                <a:latin typeface="Times New Roman" panose="02020603050405020304" charset="0"/>
                <a:ea typeface="宋体" panose="02010600030101010101" pitchFamily="2" charset="-122"/>
              </a:rPr>
              <a:t>之间的电势差如图</a:t>
            </a:r>
            <a:r>
              <a:rPr lang="en-US" altLang="zh-CN" sz="2400" b="1">
                <a:solidFill>
                  <a:schemeClr val="tx1"/>
                </a:solidFill>
                <a:uFillTx/>
                <a:latin typeface="Times New Roman" panose="02020603050405020304" charset="0"/>
                <a:ea typeface="宋体" panose="02010600030101010101" pitchFamily="2" charset="-122"/>
              </a:rPr>
              <a:t>3</a:t>
            </a:r>
            <a:r>
              <a:rPr lang="zh-CN" altLang="en-US" sz="2400" b="1">
                <a:solidFill>
                  <a:schemeClr val="tx1"/>
                </a:solidFill>
                <a:uFillTx/>
                <a:latin typeface="Times New Roman" panose="02020603050405020304" charset="0"/>
                <a:ea typeface="宋体" panose="02010600030101010101" pitchFamily="2" charset="-122"/>
              </a:rPr>
              <a:t>所示的规律变化，则在荧光屏上会看到的图形是（　　）</a:t>
            </a:r>
            <a:endParaRPr lang="zh-CN" altLang="en-US" sz="2400" b="1">
              <a:solidFill>
                <a:schemeClr val="tx1"/>
              </a:solidFill>
              <a:uFillTx/>
              <a:latin typeface="Times New Roman" panose="02020603050405020304" charset="0"/>
              <a:ea typeface="宋体" panose="02010600030101010101" pitchFamily="2" charset="-122"/>
            </a:endParaRPr>
          </a:p>
        </p:txBody>
      </p:sp>
      <p:pic>
        <p:nvPicPr>
          <p:cNvPr id="3" name="图片 2"/>
          <p:cNvPicPr/>
          <p:nvPr/>
        </p:nvPicPr>
        <p:blipFill>
          <a:blip r:embed="rId1"/>
        </p:blipFill>
        <p:spPr>
          <a:xfrm>
            <a:off x="1635125" y="2407285"/>
            <a:ext cx="9008110" cy="2184400"/>
          </a:xfrm>
          <a:prstGeom prst="rect">
            <a:avLst/>
          </a:prstGeom>
        </p:spPr>
      </p:pic>
      <p:sp>
        <p:nvSpPr>
          <p:cNvPr id="4" name="文本框 3"/>
          <p:cNvSpPr txBox="1"/>
          <p:nvPr/>
        </p:nvSpPr>
        <p:spPr>
          <a:xfrm>
            <a:off x="690880" y="4069874"/>
            <a:ext cx="5080000" cy="1229995"/>
          </a:xfrm>
          <a:prstGeom prst="rect">
            <a:avLst/>
          </a:prstGeom>
        </p:spPr>
        <p:txBody>
          <a:bodyPr>
            <a:spAutoFit/>
          </a:bodyPr>
          <a:p>
            <a:endParaRPr lang="en-US" altLang="zh-CN" sz="2600"/>
          </a:p>
          <a:p>
            <a:pPr marL="0" indent="0" algn="ctr" defTabSz="266700" fontAlgn="ctr">
              <a:lnSpc>
                <a:spcPct val="150000"/>
              </a:lnSpc>
              <a:spcAft>
                <a:spcPct val="0"/>
              </a:spcAft>
            </a:pPr>
            <a:r>
              <a:rPr lang="en-US" altLang="zh-CN" sz="1600">
                <a:latin typeface="Times New Roman" panose="02020603050405020304"/>
                <a:ea typeface="宋体" panose="02010600030101010101" pitchFamily="2" charset="-122"/>
              </a:rPr>
              <a:t> </a:t>
            </a:r>
            <a:endParaRPr lang="en-US" altLang="zh-CN" sz="1600">
              <a:latin typeface="Times New Roman" panose="02020603050405020304"/>
              <a:ea typeface="宋体" panose="02010600030101010101" pitchFamily="2" charset="-122"/>
            </a:endParaRPr>
          </a:p>
          <a:p>
            <a:pPr marL="0" indent="0" algn="just" defTabSz="266700">
              <a:lnSpc>
                <a:spcPct val="150000"/>
              </a:lnSpc>
              <a:spcAft>
                <a:spcPct val="0"/>
              </a:spcAft>
            </a:pPr>
            <a:r>
              <a:rPr lang="en-US" altLang="zh-CN" sz="1600">
                <a:latin typeface="Times New Roman" panose="02020603050405020304"/>
                <a:ea typeface="宋体" panose="02010600030101010101" pitchFamily="2" charset="-122"/>
              </a:rPr>
              <a:t>A</a:t>
            </a:r>
            <a:r>
              <a:rPr lang="zh-CN" altLang="en-US" sz="1600">
                <a:latin typeface="宋体" panose="02010600030101010101" pitchFamily="2" charset="-122"/>
                <a:ea typeface="宋体" panose="02010600030101010101" pitchFamily="2" charset="-122"/>
              </a:rPr>
              <a:t>．</a:t>
            </a:r>
            <a:endParaRPr lang="zh-CN" altLang="en-US" sz="1600">
              <a:latin typeface="宋体" panose="02010600030101010101" pitchFamily="2" charset="-122"/>
              <a:ea typeface="宋体" panose="02010600030101010101" pitchFamily="2" charset="-122"/>
            </a:endParaRPr>
          </a:p>
        </p:txBody>
      </p:sp>
      <p:pic>
        <p:nvPicPr>
          <p:cNvPr id="5" name="图片 4"/>
          <p:cNvPicPr/>
          <p:nvPr/>
        </p:nvPicPr>
        <p:blipFill>
          <a:blip r:embed="rId2"/>
        </p:blipFill>
        <p:spPr>
          <a:xfrm>
            <a:off x="1386205" y="4671060"/>
            <a:ext cx="944880" cy="887730"/>
          </a:xfrm>
          <a:prstGeom prst="rect">
            <a:avLst/>
          </a:prstGeom>
        </p:spPr>
      </p:pic>
      <p:sp>
        <p:nvSpPr>
          <p:cNvPr id="6" name="文本框 5"/>
          <p:cNvSpPr txBox="1"/>
          <p:nvPr/>
        </p:nvSpPr>
        <p:spPr>
          <a:xfrm>
            <a:off x="2686685" y="4839176"/>
            <a:ext cx="5080000" cy="460375"/>
          </a:xfrm>
          <a:prstGeom prst="rect">
            <a:avLst/>
          </a:prstGeom>
        </p:spPr>
        <p:txBody>
          <a:bodyPr>
            <a:spAutoFit/>
          </a:bodyPr>
          <a:p>
            <a:pPr marL="0" indent="0" algn="just" defTabSz="266700">
              <a:lnSpc>
                <a:spcPct val="150000"/>
              </a:lnSpc>
              <a:spcAft>
                <a:spcPct val="0"/>
              </a:spcAft>
            </a:pPr>
            <a:r>
              <a:rPr lang="en-US" altLang="zh-CN" sz="1600">
                <a:latin typeface="Times New Roman" panose="02020603050405020304"/>
                <a:ea typeface="宋体" panose="02010600030101010101" pitchFamily="2" charset="-122"/>
              </a:rPr>
              <a:t>              </a:t>
            </a:r>
            <a:r>
              <a:rPr lang="en-US" altLang="zh-CN" sz="1600">
                <a:latin typeface="Times New Roman" panose="02020603050405020304"/>
                <a:ea typeface="Times New Roman" panose="02020603050405020304"/>
              </a:rPr>
              <a:t>B.</a:t>
            </a:r>
            <a:endParaRPr lang="en-US" altLang="zh-CN" sz="1600">
              <a:latin typeface="Times New Roman" panose="02020603050405020304"/>
              <a:ea typeface="Times New Roman" panose="02020603050405020304"/>
            </a:endParaRPr>
          </a:p>
        </p:txBody>
      </p:sp>
      <p:pic>
        <p:nvPicPr>
          <p:cNvPr id="7" name="图片 6"/>
          <p:cNvPicPr/>
          <p:nvPr/>
        </p:nvPicPr>
        <p:blipFill>
          <a:blip r:embed="rId3"/>
        </p:blipFill>
        <p:spPr>
          <a:xfrm>
            <a:off x="4033520" y="4591685"/>
            <a:ext cx="939800" cy="931545"/>
          </a:xfrm>
          <a:prstGeom prst="rect">
            <a:avLst/>
          </a:prstGeom>
        </p:spPr>
      </p:pic>
      <p:sp>
        <p:nvSpPr>
          <p:cNvPr id="8" name="文本框 7"/>
          <p:cNvSpPr txBox="1"/>
          <p:nvPr/>
        </p:nvSpPr>
        <p:spPr>
          <a:xfrm>
            <a:off x="5346065" y="4839335"/>
            <a:ext cx="1499870" cy="460375"/>
          </a:xfrm>
          <a:prstGeom prst="rect">
            <a:avLst/>
          </a:prstGeom>
        </p:spPr>
        <p:txBody>
          <a:bodyPr wrap="square">
            <a:spAutoFit/>
          </a:bodyPr>
          <a:p>
            <a:pPr marL="0" indent="0" algn="just" defTabSz="266700">
              <a:lnSpc>
                <a:spcPct val="150000"/>
              </a:lnSpc>
              <a:spcAft>
                <a:spcPct val="0"/>
              </a:spcAft>
            </a:pPr>
            <a:r>
              <a:rPr lang="en-US" altLang="zh-CN" sz="1600">
                <a:latin typeface="Times New Roman" panose="02020603050405020304"/>
                <a:ea typeface="宋体" panose="02010600030101010101" pitchFamily="2" charset="-122"/>
              </a:rPr>
              <a:t>                </a:t>
            </a:r>
            <a:r>
              <a:rPr lang="en-US" altLang="zh-CN" sz="1600">
                <a:latin typeface="Times New Roman" panose="02020603050405020304"/>
                <a:ea typeface="Times New Roman" panose="02020603050405020304"/>
              </a:rPr>
              <a:t>C.</a:t>
            </a:r>
            <a:endParaRPr lang="en-US" altLang="zh-CN" sz="1600">
              <a:latin typeface="Times New Roman" panose="02020603050405020304"/>
              <a:ea typeface="Times New Roman" panose="02020603050405020304"/>
            </a:endParaRPr>
          </a:p>
        </p:txBody>
      </p:sp>
      <p:pic>
        <p:nvPicPr>
          <p:cNvPr id="9" name="图片 8"/>
          <p:cNvPicPr/>
          <p:nvPr/>
        </p:nvPicPr>
        <p:blipFill>
          <a:blip r:embed="rId4"/>
        </p:blipFill>
        <p:spPr>
          <a:xfrm>
            <a:off x="6774180" y="4619625"/>
            <a:ext cx="941070" cy="930910"/>
          </a:xfrm>
          <a:prstGeom prst="rect">
            <a:avLst/>
          </a:prstGeom>
        </p:spPr>
      </p:pic>
      <p:sp>
        <p:nvSpPr>
          <p:cNvPr id="10" name="文本框 9"/>
          <p:cNvSpPr txBox="1"/>
          <p:nvPr/>
        </p:nvSpPr>
        <p:spPr>
          <a:xfrm>
            <a:off x="7998460" y="4839335"/>
            <a:ext cx="1285875" cy="460375"/>
          </a:xfrm>
          <a:prstGeom prst="rect">
            <a:avLst/>
          </a:prstGeom>
        </p:spPr>
        <p:txBody>
          <a:bodyPr wrap="square">
            <a:spAutoFit/>
          </a:bodyPr>
          <a:p>
            <a:pPr marL="0" indent="0" algn="just" defTabSz="266700">
              <a:lnSpc>
                <a:spcPct val="150000"/>
              </a:lnSpc>
              <a:spcAft>
                <a:spcPct val="0"/>
              </a:spcAft>
            </a:pPr>
            <a:r>
              <a:rPr lang="en-US" altLang="zh-CN" sz="1600">
                <a:latin typeface="Times New Roman" panose="02020603050405020304"/>
                <a:ea typeface="宋体" panose="02010600030101010101" pitchFamily="2" charset="-122"/>
              </a:rPr>
              <a:t>                </a:t>
            </a:r>
            <a:r>
              <a:rPr lang="en-US" altLang="zh-CN" sz="1600">
                <a:latin typeface="Times New Roman" panose="02020603050405020304"/>
                <a:ea typeface="Times New Roman" panose="02020603050405020304"/>
              </a:rPr>
              <a:t>D.</a:t>
            </a:r>
            <a:endParaRPr lang="en-US" altLang="zh-CN" sz="1600">
              <a:latin typeface="Times New Roman" panose="02020603050405020304"/>
              <a:ea typeface="Times New Roman" panose="02020603050405020304"/>
            </a:endParaRPr>
          </a:p>
        </p:txBody>
      </p:sp>
      <p:pic>
        <p:nvPicPr>
          <p:cNvPr id="11" name="图片 10"/>
          <p:cNvPicPr/>
          <p:nvPr/>
        </p:nvPicPr>
        <p:blipFill>
          <a:blip r:embed="rId5"/>
        </p:blipFill>
        <p:spPr>
          <a:xfrm>
            <a:off x="9409430" y="4671060"/>
            <a:ext cx="888365" cy="840740"/>
          </a:xfrm>
          <a:prstGeom prst="rect">
            <a:avLst/>
          </a:prstGeom>
        </p:spPr>
      </p:pic>
      <p:sp>
        <p:nvSpPr>
          <p:cNvPr id="34" name="文本框 33"/>
          <p:cNvSpPr txBox="1"/>
          <p:nvPr/>
        </p:nvSpPr>
        <p:spPr>
          <a:xfrm>
            <a:off x="4116070" y="1867535"/>
            <a:ext cx="492125" cy="460375"/>
          </a:xfrm>
          <a:prstGeom prst="rect">
            <a:avLst/>
          </a:prstGeom>
          <a:noFill/>
        </p:spPr>
        <p:txBody>
          <a:bodyPr wrap="square" rtlCol="0">
            <a:spAutoFit/>
          </a:bodyPr>
          <a:p>
            <a:r>
              <a:rPr lang="en-US" altLang="zh-CN" sz="2400" b="1">
                <a:solidFill>
                  <a:srgbClr val="FF0000"/>
                </a:solidFill>
                <a:uFillTx/>
                <a:latin typeface="Times New Roman" panose="02020603050405020304" charset="0"/>
              </a:rPr>
              <a:t>D</a:t>
            </a:r>
            <a:endParaRPr lang="en-US" altLang="zh-CN" sz="2400" b="1">
              <a:solidFill>
                <a:srgbClr val="FF0000"/>
              </a:solidFill>
              <a:uFillTx/>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 name="文本框 51"/>
          <p:cNvSpPr txBox="1"/>
          <p:nvPr>
            <p:custDataLst>
              <p:tags r:id="rId1"/>
            </p:custDataLst>
          </p:nvPr>
        </p:nvSpPr>
        <p:spPr>
          <a:xfrm>
            <a:off x="318135" y="458470"/>
            <a:ext cx="1852930" cy="608965"/>
          </a:xfrm>
          <a:prstGeom prst="rect">
            <a:avLst/>
          </a:prstGeom>
          <a:solidFill>
            <a:schemeClr val="bg1"/>
          </a:solidFill>
          <a:ln w="9525" cap="flat" cmpd="sng">
            <a:noFill/>
            <a:prstDash val="solid"/>
            <a:miter/>
            <a:headEnd type="none" w="med" len="med"/>
            <a:tailEnd type="none" w="med" len="med"/>
          </a:ln>
        </p:spPr>
        <p:txBody>
          <a:bodyPr wrap="square">
            <a:noAutofit/>
          </a:bodyPr>
          <a:p>
            <a:pPr algn="l">
              <a:spcBef>
                <a:spcPct val="50000"/>
              </a:spcBef>
            </a:pPr>
            <a:r>
              <a:rPr lang="zh-CN" altLang="en-US" sz="2800" b="1">
                <a:solidFill>
                  <a:srgbClr val="FF0000"/>
                </a:solidFill>
                <a:latin typeface="微软雅黑" panose="020B0503020204020204" charset="-122"/>
                <a:ea typeface="微软雅黑" panose="020B0503020204020204" charset="-122"/>
              </a:rPr>
              <a:t>课堂</a:t>
            </a:r>
            <a:r>
              <a:rPr lang="zh-CN" altLang="en-US" sz="2800" b="1">
                <a:solidFill>
                  <a:srgbClr val="FF0000"/>
                </a:solidFill>
                <a:latin typeface="微软雅黑" panose="020B0503020204020204" charset="-122"/>
                <a:ea typeface="微软雅黑" panose="020B0503020204020204" charset="-122"/>
              </a:rPr>
              <a:t>小结</a:t>
            </a:r>
            <a:endParaRPr lang="zh-CN" altLang="en-US" sz="2800" b="1">
              <a:solidFill>
                <a:srgbClr val="FF000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85090" y="1007745"/>
            <a:ext cx="11363960" cy="51396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566420" y="2823210"/>
            <a:ext cx="11073765" cy="1211580"/>
          </a:xfrm>
          <a:prstGeom prst="rect">
            <a:avLst/>
          </a:prstGeom>
        </p:spPr>
        <p:txBody>
          <a:bodyPr vert="horz" lIns="91440" tIns="45720" rIns="91440" bIns="45720" rtlCol="0" anchor="b">
            <a:noAutofit/>
            <a:scene3d>
              <a:camera prst="orthographicFron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8000" b="1">
                <a:solidFill>
                  <a:schemeClr val="tx1"/>
                </a:solidFill>
                <a:effectLst>
                  <a:outerShdw blurRad="50800" dist="38100" dir="10800000" algn="r" rotWithShape="0">
                    <a:prstClr val="black">
                      <a:alpha val="40000"/>
                    </a:prstClr>
                  </a:outerShdw>
                </a:effectLst>
                <a:latin typeface="方正舒体" panose="02010601030101010101" charset="-122"/>
                <a:ea typeface="方正舒体" panose="02010601030101010101" charset="-122"/>
                <a:cs typeface="+mn-cs"/>
              </a:rPr>
              <a:t>谢谢大家！</a:t>
            </a:r>
            <a:endParaRPr lang="zh-CN" altLang="en-US" sz="8000" b="1">
              <a:solidFill>
                <a:schemeClr val="tx1"/>
              </a:solidFill>
              <a:effectLst>
                <a:outerShdw blurRad="50800" dist="38100" dir="10800000" algn="r" rotWithShape="0">
                  <a:prstClr val="black">
                    <a:alpha val="40000"/>
                  </a:prstClr>
                </a:outerShdw>
              </a:effectLst>
              <a:latin typeface="方正舒体" panose="02010601030101010101" charset="-122"/>
              <a:ea typeface="方正舒体" panose="02010601030101010101"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70" y="1126335"/>
            <a:ext cx="11412000" cy="3969385"/>
          </a:xfrm>
          <a:prstGeom prst="rect">
            <a:avLst/>
          </a:prstGeom>
        </p:spPr>
        <p:txBody>
          <a:bodyPr wrap="square">
            <a:spAutoFit/>
          </a:bodyPr>
          <a:lstStyle/>
          <a:p>
            <a:pPr indent="457200" algn="just" fontAlgn="auto">
              <a:lnSpc>
                <a:spcPct val="150000"/>
              </a:lnSpc>
              <a:spcAft>
                <a:spcPts val="0"/>
              </a:spcAft>
            </a:pPr>
            <a:r>
              <a:rPr lang="en-US" altLang="zh-CN" sz="2400" b="1" kern="100" dirty="0" smtClean="0">
                <a:solidFill>
                  <a:schemeClr val="tx1"/>
                </a:solidFill>
                <a:latin typeface="Times New Roman" panose="02020603050405020304" charset="0"/>
                <a:ea typeface="宋体" panose="02010600030101010101" pitchFamily="2" charset="-122"/>
                <a:cs typeface="Times New Roman" panose="02020603050405020304" charset="0"/>
              </a:rPr>
              <a:t>  1. </a:t>
            </a:r>
            <a:r>
              <a:rPr lang="zh-CN" altLang="en-US" sz="2400" b="1" kern="100" dirty="0" smtClean="0">
                <a:solidFill>
                  <a:schemeClr val="tx1"/>
                </a:solidFill>
                <a:latin typeface="Times New Roman" panose="02020603050405020304" charset="0"/>
                <a:ea typeface="宋体" panose="02010600030101010101" pitchFamily="2" charset="-122"/>
                <a:cs typeface="Times New Roman" panose="02020603050405020304" charset="0"/>
              </a:rPr>
              <a:t>如图所示，三块平行放置的带电金属薄板A、B、C中央各有一小孔，小孔分别位于O、M、P点，由O点静止释放的电子恰好能运动到P点，现将C板向右平移到P′点，则由O点静止释放的电子（  </a:t>
            </a:r>
            <a:r>
              <a:rPr lang="en-US" altLang="zh-CN" sz="2400" b="1" kern="100" dirty="0" smtClean="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400" b="1" kern="100" dirty="0" smtClean="0">
                <a:solidFill>
                  <a:schemeClr val="tx1"/>
                </a:solidFill>
                <a:latin typeface="Times New Roman" panose="02020603050405020304" charset="0"/>
                <a:ea typeface="宋体" panose="02010600030101010101" pitchFamily="2" charset="-122"/>
                <a:cs typeface="Times New Roman" panose="02020603050405020304" charset="0"/>
              </a:rPr>
              <a:t>  ）</a:t>
            </a:r>
            <a:endParaRPr lang="zh-CN" altLang="en-US" sz="2400" b="1" kern="100" dirty="0" smtClean="0">
              <a:solidFill>
                <a:schemeClr val="tx1"/>
              </a:solidFill>
              <a:latin typeface="Times New Roman" panose="02020603050405020304" charset="0"/>
              <a:ea typeface="宋体" panose="02010600030101010101" pitchFamily="2" charset="-122"/>
              <a:cs typeface="Times New Roman" panose="02020603050405020304" charset="0"/>
            </a:endParaRPr>
          </a:p>
          <a:p>
            <a:pPr indent="457200" algn="just" fontAlgn="auto">
              <a:lnSpc>
                <a:spcPct val="150000"/>
              </a:lnSpc>
              <a:spcAft>
                <a:spcPts val="0"/>
              </a:spcAft>
            </a:pPr>
            <a:r>
              <a:rPr lang="en-US" altLang="zh-CN" sz="2400" b="1" kern="100" dirty="0" smtClean="0">
                <a:solidFill>
                  <a:schemeClr val="tx1"/>
                </a:solidFill>
                <a:uFillTx/>
                <a:latin typeface="Times New Roman" panose="02020603050405020304" charset="0"/>
                <a:ea typeface="宋体" panose="02010600030101010101" pitchFamily="2" charset="-122"/>
                <a:cs typeface="Times New Roman" panose="02020603050405020304" charset="0"/>
              </a:rPr>
              <a:t>A．运动到P点返回</a:t>
            </a:r>
            <a:endParaRPr lang="en-US" altLang="zh-CN" sz="2400" b="1" kern="100" dirty="0" smtClean="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50000"/>
              </a:lnSpc>
              <a:spcAft>
                <a:spcPts val="0"/>
              </a:spcAft>
            </a:pPr>
            <a:r>
              <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B．运动到P和P′点之间返回</a:t>
            </a:r>
            <a:endPar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endParaRPr>
          </a:p>
          <a:p>
            <a:pPr indent="457200" algn="just" fontAlgn="auto">
              <a:lnSpc>
                <a:spcPct val="150000"/>
              </a:lnSpc>
              <a:spcAft>
                <a:spcPts val="0"/>
              </a:spcAft>
            </a:pPr>
            <a:r>
              <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C．运动到P′点返回</a:t>
            </a:r>
            <a:endPar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endParaRPr>
          </a:p>
          <a:p>
            <a:pPr indent="457200" algn="just" fontAlgn="auto">
              <a:lnSpc>
                <a:spcPct val="150000"/>
              </a:lnSpc>
              <a:spcAft>
                <a:spcPts val="0"/>
              </a:spcAft>
            </a:pPr>
            <a:r>
              <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D．穿过P′点</a:t>
            </a:r>
            <a:endPar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endParaRPr>
          </a:p>
        </p:txBody>
      </p:sp>
      <p:pic>
        <p:nvPicPr>
          <p:cNvPr id="100011" name="图片 100011" descr="@@@ae12ba84-f7c4-47c3-a9bc-4ac4d1710781"/>
          <p:cNvPicPr>
            <a:picLocks noChangeAspect="1"/>
          </p:cNvPicPr>
          <p:nvPr/>
        </p:nvPicPr>
        <p:blipFill>
          <a:blip r:embed="rId1"/>
          <a:stretch>
            <a:fillRect/>
          </a:stretch>
        </p:blipFill>
        <p:spPr>
          <a:xfrm>
            <a:off x="7796530" y="2813050"/>
            <a:ext cx="3425190" cy="2102485"/>
          </a:xfrm>
          <a:prstGeom prst="rect">
            <a:avLst/>
          </a:prstGeom>
        </p:spPr>
      </p:pic>
      <p:sp>
        <p:nvSpPr>
          <p:cNvPr id="34" name="文本框 33"/>
          <p:cNvSpPr txBox="1"/>
          <p:nvPr/>
        </p:nvSpPr>
        <p:spPr>
          <a:xfrm>
            <a:off x="4989195" y="2352675"/>
            <a:ext cx="552450" cy="460375"/>
          </a:xfrm>
          <a:prstGeom prst="rect">
            <a:avLst/>
          </a:prstGeom>
          <a:noFill/>
        </p:spPr>
        <p:txBody>
          <a:bodyPr wrap="square" rtlCol="0">
            <a:spAutoFit/>
          </a:bodyPr>
          <a:p>
            <a:r>
              <a:rPr lang="en-US" altLang="zh-CN" sz="2400" b="1">
                <a:solidFill>
                  <a:srgbClr val="FF0000"/>
                </a:solidFill>
                <a:uFillTx/>
                <a:latin typeface="Times New Roman" panose="02020603050405020304" charset="0"/>
              </a:rPr>
              <a:t>A</a:t>
            </a:r>
            <a:endParaRPr lang="en-US" altLang="zh-CN" sz="2400" b="1">
              <a:solidFill>
                <a:srgbClr val="FF0000"/>
              </a:solidFill>
              <a:uFillTx/>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8435" y="696574"/>
            <a:ext cx="11295447" cy="2861310"/>
          </a:xfrm>
          <a:prstGeom prst="rect">
            <a:avLst/>
          </a:prstGeom>
        </p:spPr>
        <p:txBody>
          <a:bodyPr>
            <a:spAutoFit/>
          </a:bodyPr>
          <a:lstStyle/>
          <a:p>
            <a:pPr indent="457200" algn="just" fontAlgn="auto">
              <a:lnSpc>
                <a:spcPct val="150000"/>
              </a:lnSpc>
              <a:spcAft>
                <a:spcPts val="0"/>
              </a:spcAft>
            </a:pPr>
            <a:r>
              <a:rPr lang="en-US"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2. </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如图，静止于</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A</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处的质子</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质量为</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m</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、电荷量为</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e</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，经电压为</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U</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的加速电场加速后，沿图中虚线垂直</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MP</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进入方向竖直向下的矩形有界匀强偏转电场区域</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MNQP</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，区域边界</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MN</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3</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L</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MP</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2</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L</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，质子经加速偏转后恰好能从</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PQ</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边距</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P</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点为</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2</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L</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处射出，质子重力不计。</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结果均用</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e</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U</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altLang="zh-CN" sz="2400" b="1" i="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m</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表示</a:t>
            </a:r>
            <a:r>
              <a:rPr lang="en-US" altLang="zh-CN" sz="2400" b="1" kern="100" dirty="0" smtClean="0">
                <a:solidFill>
                  <a:schemeClr val="tx1"/>
                </a:solidFill>
                <a:uFillTx/>
                <a:latin typeface="Times New Roman" panose="02020603050405020304" charset="0"/>
                <a:ea typeface="宋体" panose="02010600030101010101" pitchFamily="2" charset="-122"/>
                <a:cs typeface="Courier New" panose="02070309020205020404" pitchFamily="49" charset="0"/>
              </a:rPr>
              <a:t>)</a:t>
            </a:r>
            <a:endParaRPr lang="en-US" altLang="zh-CN" sz="2400" b="1" kern="100" dirty="0" smtClean="0">
              <a:solidFill>
                <a:schemeClr val="tx1"/>
              </a:solidFill>
              <a:uFillTx/>
              <a:latin typeface="Times New Roman" panose="02020603050405020304" charset="0"/>
              <a:ea typeface="宋体" panose="02010600030101010101" pitchFamily="2" charset="-122"/>
              <a:cs typeface="Courier New" panose="02070309020205020404" pitchFamily="49" charset="0"/>
            </a:endParaRPr>
          </a:p>
          <a:p>
            <a:pPr indent="457200" algn="just" fontAlgn="auto">
              <a:lnSpc>
                <a:spcPct val="150000"/>
              </a:lnSpc>
              <a:spcAft>
                <a:spcPts val="0"/>
              </a:spcAft>
            </a:pP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(1)</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求质子离开加速电场时的速度大小</a:t>
            </a:r>
            <a:r>
              <a:rPr lang="zh-CN" altLang="zh-CN" sz="2400" b="1" kern="100" dirty="0" smtClean="0">
                <a:solidFill>
                  <a:schemeClr val="tx1"/>
                </a:solidFill>
                <a:uFillTx/>
                <a:latin typeface="Times New Roman" panose="02020603050405020304" charset="0"/>
                <a:ea typeface="宋体" panose="02010600030101010101" pitchFamily="2" charset="-122"/>
                <a:cs typeface="Times New Roman" panose="02020603050405020304" charset="0"/>
              </a:rPr>
              <a:t>；</a:t>
            </a:r>
            <a:endParaRPr lang="zh-CN" altLang="zh-CN" sz="2400" b="1" kern="100" dirty="0" smtClean="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pic>
        <p:nvPicPr>
          <p:cNvPr id="420918" name="Picture 54" descr="9+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2505" y="2579370"/>
            <a:ext cx="3038475" cy="183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48435" y="3557716"/>
            <a:ext cx="11295447" cy="645160"/>
          </a:xfrm>
          <a:prstGeom prst="rect">
            <a:avLst/>
          </a:prstGeom>
        </p:spPr>
        <p:txBody>
          <a:bodyPr>
            <a:spAutoFit/>
          </a:bodyPr>
          <a:p>
            <a:pPr indent="457200" algn="just" fontAlgn="auto">
              <a:lnSpc>
                <a:spcPct val="150000"/>
              </a:lnSpc>
              <a:spcAft>
                <a:spcPts val="0"/>
              </a:spcAft>
            </a:pPr>
            <a:r>
              <a:rPr lang="en-US" altLang="zh-CN" sz="2400" b="1" kern="100" dirty="0">
                <a:latin typeface="Times New Roman" panose="02020603050405020304" charset="0"/>
                <a:ea typeface="方正中等线简体" panose="03000509000000000000" pitchFamily="65" charset="-122"/>
                <a:cs typeface="Courier New" panose="02070309020205020404" pitchFamily="49" charset="0"/>
              </a:rPr>
              <a:t>(2)</a:t>
            </a:r>
            <a:r>
              <a:rPr lang="zh-CN" altLang="zh-CN" sz="2400" b="1" kern="100" dirty="0">
                <a:latin typeface="Times New Roman" panose="02020603050405020304" charset="0"/>
                <a:ea typeface="方正中等线简体" panose="03000509000000000000" pitchFamily="65" charset="-122"/>
                <a:cs typeface="Times New Roman" panose="02020603050405020304" charset="0"/>
              </a:rPr>
              <a:t>求质子离开偏转电场时的速度大小；</a:t>
            </a:r>
            <a:endParaRPr lang="zh-CN" altLang="zh-CN" sz="2400" b="1"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48310" y="4284345"/>
            <a:ext cx="10166350" cy="1124585"/>
          </a:xfrm>
          <a:prstGeom prst="rect">
            <a:avLst/>
          </a:prstGeom>
        </p:spPr>
        <p:txBody>
          <a:bodyPr wrap="square">
            <a:spAutoFit/>
          </a:bodyPr>
          <a:p>
            <a:pPr indent="457200" algn="just" fontAlgn="auto">
              <a:lnSpc>
                <a:spcPct val="140000"/>
              </a:lnSpc>
              <a:spcAft>
                <a:spcPts val="0"/>
              </a:spcAft>
            </a:pPr>
            <a:r>
              <a:rPr lang="en-US" altLang="zh-CN" sz="2400" b="1" kern="100" dirty="0">
                <a:latin typeface="Times New Roman" panose="02020603050405020304" charset="0"/>
                <a:ea typeface="方正中等线简体" panose="03000509000000000000" pitchFamily="65" charset="-122"/>
                <a:cs typeface="Courier New" panose="02070309020205020404" pitchFamily="49" charset="0"/>
              </a:rPr>
              <a:t>(3)</a:t>
            </a:r>
            <a:r>
              <a:rPr lang="zh-CN" altLang="zh-CN" sz="2400" b="1" kern="100" dirty="0">
                <a:latin typeface="Times New Roman" panose="02020603050405020304" charset="0"/>
                <a:ea typeface="方正中等线简体" panose="03000509000000000000" pitchFamily="65" charset="-122"/>
                <a:cs typeface="Times New Roman" panose="02020603050405020304" charset="0"/>
              </a:rPr>
              <a:t>若偏转电场的电场强度大小变为原来的三分之一、方向不变，求质子离开该区域时的速度大小。</a:t>
            </a:r>
            <a:endParaRPr lang="zh-CN" altLang="zh-CN" sz="2400" b="1" kern="100" dirty="0">
              <a:effectLst/>
              <a:latin typeface="宋体" panose="02010600030101010101" pitchFamily="2" charset="-122"/>
              <a:ea typeface="宋体" panose="02010600030101010101" pitchFamily="2" charset="-122"/>
              <a:cs typeface="Courier New" panose="02070309020205020404" pitchFamily="49" charset="0"/>
            </a:endParaRPr>
          </a:p>
        </p:txBody>
      </p:sp>
      <mc:AlternateContent xmlns:mc="http://schemas.openxmlformats.org/markup-compatibility/2006">
        <mc:Choice xmlns:a14="http://schemas.microsoft.com/office/drawing/2010/main" Requires="a14">
          <p:sp>
            <p:nvSpPr>
              <p:cNvPr id="5" name="文本框 4"/>
              <p:cNvSpPr txBox="1"/>
              <p:nvPr/>
            </p:nvSpPr>
            <p:spPr>
              <a:xfrm>
                <a:off x="6421755" y="2826385"/>
                <a:ext cx="1286510" cy="650240"/>
              </a:xfrm>
              <a:prstGeom prst="rect">
                <a:avLst/>
              </a:prstGeom>
              <a:noFill/>
            </p:spPr>
            <p:txBody>
              <a:bodyPr wrap="square" rtlCol="0" anchor="t">
                <a:spAutoFit/>
              </a:bodyPr>
              <a:p>
                <a14:m>
                  <m:oMath xmlns:m="http://schemas.openxmlformats.org/officeDocument/2006/math">
                    <m:sSub>
                      <m:sSubPr>
                        <m:ctrlPr>
                          <a:rPr lang="en-US" altLang="zh-CN" b="0" i="1">
                            <a:solidFill>
                              <a:srgbClr val="FF0000"/>
                            </a:solidFill>
                            <a:latin typeface="Cambria Math" panose="02040503050406030204" charset="0"/>
                            <a:ea typeface="宋体" panose="02010600030101010101" pitchFamily="2" charset="-122"/>
                            <a:cs typeface="Times New Roman" panose="02020603050405020304" pitchFamily="34" charset="-120"/>
                          </a:rPr>
                        </m:ctrlPr>
                      </m:sSubPr>
                      <m:e>
                        <m:r>
                          <m:rPr>
                            <m:sty m:val="p"/>
                          </m:rP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v</m:t>
                        </m:r>
                      </m:e>
                      <m:sub>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1</m:t>
                        </m:r>
                      </m:sub>
                    </m:sSub>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m:t>
                    </m:r>
                    <m:rad>
                      <m:radPr>
                        <m:degHide m:val="on"/>
                        <m:ctrlPr>
                          <a:rPr lang="en-US" altLang="zh-CN" sz="1800" b="0" i="1">
                            <a:solidFill>
                              <a:srgbClr val="FF0000"/>
                            </a:solidFill>
                            <a:latin typeface="Cambria Math" panose="02040503050406030204" charset="0"/>
                            <a:ea typeface="宋体" panose="02010600030101010101" pitchFamily="2" charset="-122"/>
                            <a:cs typeface="Times New Roman" panose="02020603050405020304" pitchFamily="34" charset="-120"/>
                          </a:rPr>
                        </m:ctrlPr>
                      </m:radPr>
                      <m:deg/>
                      <m:e>
                        <m:f>
                          <m:fPr>
                            <m:ctrlPr>
                              <a:rPr lang="en-US" altLang="zh-CN" sz="1800" b="0" i="1">
                                <a:solidFill>
                                  <a:srgbClr val="FF0000"/>
                                </a:solidFill>
                                <a:latin typeface="Cambria Math" panose="02040503050406030204" charset="0"/>
                                <a:ea typeface="宋体" panose="02010600030101010101" pitchFamily="2" charset="-122"/>
                                <a:cs typeface="Times New Roman" panose="02020603050405020304" pitchFamily="34" charset="-120"/>
                              </a:rPr>
                            </m:ctrlPr>
                          </m:fPr>
                          <m:num>
                            <m:r>
                              <a:rPr lang="en-US" altLang="zh-CN" sz="1800" b="0" i="0">
                                <a:solidFill>
                                  <a:srgbClr val="FF0000"/>
                                </a:solidFill>
                                <a:latin typeface="Cambria Math" panose="02040503050406030204" charset="0"/>
                                <a:ea typeface="宋体" panose="02010600030101010101" pitchFamily="2" charset="-122"/>
                                <a:cs typeface="Times New Roman" panose="02020603050405020304" pitchFamily="34" charset="-120"/>
                              </a:rPr>
                              <m:t>2</m:t>
                            </m:r>
                            <m:r>
                              <m:rPr>
                                <m:sty m:val="p"/>
                              </m:rPr>
                              <a:rPr lang="en-US" altLang="zh-CN" sz="1800" b="0" i="0">
                                <a:solidFill>
                                  <a:srgbClr val="FF0000"/>
                                </a:solidFill>
                                <a:latin typeface="Cambria Math" panose="02040503050406030204" charset="0"/>
                                <a:ea typeface="宋体" panose="02010600030101010101" pitchFamily="2" charset="-122"/>
                                <a:cs typeface="Times New Roman" panose="02020603050405020304" pitchFamily="34" charset="-120"/>
                              </a:rPr>
                              <m:t>eU</m:t>
                            </m:r>
                          </m:num>
                          <m:den>
                            <m:r>
                              <m:rPr>
                                <m:sty m:val="p"/>
                              </m:rPr>
                              <a:rPr lang="en-US" altLang="zh-CN" sz="1800" b="0" i="0">
                                <a:solidFill>
                                  <a:srgbClr val="FF0000"/>
                                </a:solidFill>
                                <a:latin typeface="Cambria Math" panose="02040503050406030204" charset="0"/>
                                <a:ea typeface="宋体" panose="02010600030101010101" pitchFamily="2" charset="-122"/>
                                <a:cs typeface="Times New Roman" panose="02020603050405020304" pitchFamily="34" charset="-120"/>
                              </a:rPr>
                              <m:t>m</m:t>
                            </m:r>
                          </m:den>
                        </m:f>
                      </m:e>
                    </m:rad>
                  </m:oMath>
                </a14:m>
                <a:r>
                  <a:rPr lang="en-US" altLang="zh-CN" kern="0">
                    <a:solidFill>
                      <a:srgbClr val="FFFFFF"/>
                    </a:solidFill>
                    <a:latin typeface="Times New Roman" panose="02020603050405020304" charset="0"/>
                    <a:ea typeface="宋体" panose="02010600030101010101" pitchFamily="2" charset="-122"/>
                    <a:cs typeface="Times New Roman" panose="02020603050405020304" pitchFamily="34" charset="-120"/>
                    <a:sym typeface="+mn-ea"/>
                  </a:rPr>
                  <a:t> </a:t>
                </a:r>
                <a:endParaRPr lang="en-US" altLang="zh-CN" kern="0">
                  <a:solidFill>
                    <a:srgbClr val="FFFFFF"/>
                  </a:solidFill>
                  <a:latin typeface="Times New Roman" panose="02020603050405020304" charset="0"/>
                  <a:ea typeface="宋体" panose="02010600030101010101" pitchFamily="2" charset="-122"/>
                  <a:cs typeface="Times New Roman" panose="02020603050405020304" pitchFamily="34" charset="-120"/>
                  <a:sym typeface="+mn-ea"/>
                </a:endParaRPr>
              </a:p>
            </p:txBody>
          </p:sp>
        </mc:Choice>
        <mc:Fallback>
          <p:sp>
            <p:nvSpPr>
              <p:cNvPr id="5" name="文本框 4"/>
              <p:cNvSpPr txBox="1">
                <a:spLocks noRot="1" noChangeAspect="1" noMove="1" noResize="1" noEditPoints="1" noAdjustHandles="1" noChangeArrowheads="1" noChangeShapeType="1" noTextEdit="1"/>
              </p:cNvSpPr>
              <p:nvPr/>
            </p:nvSpPr>
            <p:spPr>
              <a:xfrm>
                <a:off x="6421755" y="2826385"/>
                <a:ext cx="1286510" cy="650240"/>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6351270" y="3680460"/>
                <a:ext cx="1356995" cy="655320"/>
              </a:xfrm>
              <a:prstGeom prst="rect">
                <a:avLst/>
              </a:prstGeom>
              <a:noFill/>
            </p:spPr>
            <p:txBody>
              <a:bodyPr wrap="square" rtlCol="0" anchor="t">
                <a:spAutoFit/>
              </a:bodyPr>
              <a:p>
                <a:pPr latinLnBrk="1">
                  <a:lnSpc>
                    <a:spcPts val="4400"/>
                  </a:lnSpc>
                </a:pPr>
                <a14:m>
                  <m:oMath xmlns:m="http://schemas.openxmlformats.org/officeDocument/2006/math">
                    <m:sSub>
                      <m:sSubPr>
                        <m:ctrlPr>
                          <a:rPr lang="en-US" altLang="zh-CN" b="0" i="1">
                            <a:solidFill>
                              <a:srgbClr val="FF0000"/>
                            </a:solidFill>
                            <a:latin typeface="Cambria Math" panose="02040503050406030204" charset="0"/>
                            <a:ea typeface="宋体" panose="02010600030101010101" pitchFamily="2" charset="-122"/>
                            <a:cs typeface="Times New Roman" panose="02020603050405020304" pitchFamily="34" charset="-120"/>
                          </a:rPr>
                        </m:ctrlPr>
                      </m:sSubPr>
                      <m:e>
                        <m:r>
                          <m:rPr>
                            <m:sty m:val="p"/>
                          </m:rP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v</m:t>
                        </m:r>
                      </m:e>
                      <m:sub>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2</m:t>
                        </m:r>
                      </m:sub>
                    </m:sSub>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m:t>
                    </m:r>
                    <m:rad>
                      <m:radPr>
                        <m:degHide m:val="on"/>
                        <m:ctrlPr>
                          <a:rPr lang="en-US" altLang="zh-CN" b="0" i="1">
                            <a:solidFill>
                              <a:srgbClr val="FF0000"/>
                            </a:solidFill>
                            <a:latin typeface="Cambria Math" panose="02040503050406030204" charset="0"/>
                            <a:ea typeface="宋体" panose="02010600030101010101" pitchFamily="2" charset="-122"/>
                            <a:cs typeface="Times New Roman" panose="02020603050405020304" pitchFamily="34" charset="-120"/>
                          </a:rPr>
                        </m:ctrlPr>
                      </m:radPr>
                      <m:deg/>
                      <m:e>
                        <m:f>
                          <m:fPr>
                            <m:ctrlPr>
                              <a:rPr lang="en-US" altLang="zh-CN" b="0" i="1">
                                <a:solidFill>
                                  <a:srgbClr val="FF0000"/>
                                </a:solidFill>
                                <a:latin typeface="Cambria Math" panose="02040503050406030204" charset="0"/>
                                <a:ea typeface="宋体" panose="02010600030101010101" pitchFamily="2" charset="-122"/>
                                <a:cs typeface="Times New Roman" panose="02020603050405020304" pitchFamily="34" charset="-120"/>
                              </a:rPr>
                            </m:ctrlPr>
                          </m:fPr>
                          <m:num>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10</m:t>
                            </m:r>
                            <m:r>
                              <m:rPr>
                                <m:sty m:val="p"/>
                              </m:rP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eU</m:t>
                            </m:r>
                          </m:num>
                          <m:den>
                            <m:r>
                              <m:rPr>
                                <m:sty m:val="p"/>
                              </m:rP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m</m:t>
                            </m:r>
                          </m:den>
                        </m:f>
                      </m:e>
                    </m:rad>
                  </m:oMath>
                </a14:m>
                <a:r>
                  <a:rPr lang="en-US" altLang="zh-CN" kern="0">
                    <a:solidFill>
                      <a:srgbClr val="FFFFFF"/>
                    </a:solidFill>
                    <a:latin typeface="Times New Roman" panose="02020603050405020304" charset="0"/>
                    <a:ea typeface="宋体" panose="02010600030101010101" pitchFamily="2" charset="-122"/>
                    <a:cs typeface="Times New Roman" panose="02020603050405020304" pitchFamily="34" charset="-120"/>
                    <a:sym typeface="+mn-ea"/>
                  </a:rPr>
                  <a:t> </a:t>
                </a:r>
                <a:endParaRPr lang="en-US" altLang="zh-CN" kern="0">
                  <a:solidFill>
                    <a:srgbClr val="FFFFFF"/>
                  </a:solidFill>
                  <a:latin typeface="Times New Roman" panose="02020603050405020304" charset="0"/>
                  <a:ea typeface="宋体" panose="02010600030101010101" pitchFamily="2" charset="-122"/>
                  <a:cs typeface="Times New Roman" panose="02020603050405020304" pitchFamily="34" charset="-120"/>
                  <a:sym typeface="+mn-ea"/>
                </a:endParaRPr>
              </a:p>
            </p:txBody>
          </p:sp>
        </mc:Choice>
        <mc:Fallback>
          <p:sp>
            <p:nvSpPr>
              <p:cNvPr id="7" name="文本框 6"/>
              <p:cNvSpPr txBox="1">
                <a:spLocks noRot="1" noChangeAspect="1" noMove="1" noResize="1" noEditPoints="1" noAdjustHandles="1" noChangeArrowheads="1" noChangeShapeType="1" noTextEdit="1"/>
              </p:cNvSpPr>
              <p:nvPr/>
            </p:nvSpPr>
            <p:spPr>
              <a:xfrm>
                <a:off x="6351270" y="3680460"/>
                <a:ext cx="1356995" cy="65532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4881880" y="4953000"/>
                <a:ext cx="2826385" cy="904875"/>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b="0" i="1">
                              <a:solidFill>
                                <a:srgbClr val="FF0000"/>
                              </a:solidFill>
                              <a:latin typeface="Cambria Math" panose="02040503050406030204" charset="0"/>
                              <a:ea typeface="宋体" panose="02010600030101010101" pitchFamily="2" charset="-122"/>
                              <a:cs typeface="Times New Roman" panose="02020603050405020304" pitchFamily="34" charset="-120"/>
                            </a:rPr>
                          </m:ctrlPr>
                        </m:sSubPr>
                        <m:e>
                          <m:r>
                            <m:rPr>
                              <m:sty m:val="p"/>
                            </m:rP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v</m:t>
                          </m:r>
                        </m:e>
                        <m:sub>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3</m:t>
                          </m:r>
                        </m:sub>
                      </m:sSub>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m:t>
                      </m:r>
                      <m:rad>
                        <m:radPr>
                          <m:degHide m:val="on"/>
                          <m:ctrlPr>
                            <a:rPr lang="en-US" altLang="zh-CN" b="0" i="1">
                              <a:solidFill>
                                <a:srgbClr val="FF0000"/>
                              </a:solidFill>
                              <a:latin typeface="Cambria Math" panose="02040503050406030204" charset="0"/>
                              <a:ea typeface="宋体" panose="02010600030101010101" pitchFamily="2" charset="-122"/>
                              <a:cs typeface="Times New Roman" panose="02020603050405020304" pitchFamily="34" charset="-120"/>
                            </a:rPr>
                          </m:ctrlPr>
                        </m:radPr>
                        <m:deg/>
                        <m:e>
                          <m:sSubSup>
                            <m:sSubSupPr>
                              <m:ctrlPr>
                                <a:rPr lang="en-US" altLang="zh-CN" b="0" i="1">
                                  <a:solidFill>
                                    <a:srgbClr val="FF0000"/>
                                  </a:solidFill>
                                  <a:latin typeface="Cambria Math" panose="02040503050406030204" charset="0"/>
                                  <a:ea typeface="宋体" panose="02010600030101010101" pitchFamily="2" charset="-122"/>
                                  <a:cs typeface="Times New Roman" panose="02020603050405020304" pitchFamily="34" charset="-120"/>
                                </a:rPr>
                              </m:ctrlPr>
                            </m:sSubSupPr>
                            <m:e>
                              <m:r>
                                <m:rPr>
                                  <m:sty m:val="p"/>
                                </m:rP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v</m:t>
                              </m:r>
                            </m:e>
                            <m:sub>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1</m:t>
                              </m:r>
                            </m:sub>
                            <m:sup>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2</m:t>
                              </m:r>
                            </m:sup>
                          </m:sSubSup>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m:t>
                          </m:r>
                          <m:sSubSup>
                            <m:sSubSupPr>
                              <m:ctrlPr>
                                <a:rPr lang="en-US" altLang="zh-CN" b="0" i="1">
                                  <a:solidFill>
                                    <a:srgbClr val="FF0000"/>
                                  </a:solidFill>
                                  <a:latin typeface="Cambria Math" panose="02040503050406030204" charset="0"/>
                                  <a:ea typeface="宋体" panose="02010600030101010101" pitchFamily="2" charset="-122"/>
                                  <a:cs typeface="Times New Roman" panose="02020603050405020304" pitchFamily="34" charset="-120"/>
                                </a:rPr>
                              </m:ctrlPr>
                            </m:sSubSupPr>
                            <m:e>
                              <m:r>
                                <m:rPr>
                                  <m:sty m:val="p"/>
                                </m:rP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v</m:t>
                              </m:r>
                            </m:e>
                            <m:sub>
                              <m:r>
                                <m:rPr>
                                  <m:sty m:val="p"/>
                                </m:rP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y</m:t>
                              </m:r>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1</m:t>
                              </m:r>
                            </m:sub>
                            <m:sup>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2</m:t>
                              </m:r>
                            </m:sup>
                          </m:sSubSup>
                        </m:e>
                      </m:rad>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m:t>
                      </m:r>
                      <m: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2</m:t>
                      </m:r>
                      <m:rad>
                        <m:radPr>
                          <m:degHide m:val="on"/>
                          <m:ctrlPr>
                            <a:rPr lang="en-US" altLang="zh-CN" b="0" i="1">
                              <a:solidFill>
                                <a:srgbClr val="FF0000"/>
                              </a:solidFill>
                              <a:latin typeface="Cambria Math" panose="02040503050406030204" charset="0"/>
                              <a:ea typeface="宋体" panose="02010600030101010101" pitchFamily="2" charset="-122"/>
                              <a:cs typeface="Times New Roman" panose="02020603050405020304" pitchFamily="34" charset="-120"/>
                            </a:rPr>
                          </m:ctrlPr>
                        </m:radPr>
                        <m:deg/>
                        <m:e>
                          <m:f>
                            <m:fPr>
                              <m:ctrlPr>
                                <a:rPr lang="en-US" altLang="zh-CN" b="0" i="1">
                                  <a:solidFill>
                                    <a:srgbClr val="FF0000"/>
                                  </a:solidFill>
                                  <a:latin typeface="Cambria Math" panose="02040503050406030204" charset="0"/>
                                  <a:ea typeface="宋体" panose="02010600030101010101" pitchFamily="2" charset="-122"/>
                                  <a:cs typeface="Times New Roman" panose="02020603050405020304" pitchFamily="34" charset="-120"/>
                                </a:rPr>
                              </m:ctrlPr>
                            </m:fPr>
                            <m:num>
                              <m:r>
                                <m:rPr>
                                  <m:sty m:val="p"/>
                                </m:rP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eU</m:t>
                              </m:r>
                            </m:num>
                            <m:den>
                              <m:r>
                                <m:rPr>
                                  <m:sty m:val="p"/>
                                </m:rPr>
                                <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rPr>
                                <m:t>m</m:t>
                              </m:r>
                            </m:den>
                          </m:f>
                        </m:e>
                      </m:rad>
                    </m:oMath>
                  </m:oMathPara>
                </a14:m>
                <a:endParaRPr lang="en-US" altLang="zh-CN" b="0" i="0">
                  <a:solidFill>
                    <a:srgbClr val="FF0000"/>
                  </a:solidFill>
                  <a:latin typeface="Cambria Math" panose="02040503050406030204" charset="0"/>
                  <a:ea typeface="宋体" panose="02010600030101010101" pitchFamily="2" charset="-122"/>
                  <a:cs typeface="Times New Roman" panose="02020603050405020304" pitchFamily="34" charset="-120"/>
                </a:endParaRPr>
              </a:p>
            </p:txBody>
          </p:sp>
        </mc:Choice>
        <mc:Fallback>
          <p:sp>
            <p:nvSpPr>
              <p:cNvPr id="8" name="文本框 7"/>
              <p:cNvSpPr txBox="1">
                <a:spLocks noRot="1" noChangeAspect="1" noMove="1" noResize="1" noEditPoints="1" noAdjustHandles="1" noChangeArrowheads="1" noChangeShapeType="1" noTextEdit="1"/>
              </p:cNvSpPr>
              <p:nvPr/>
            </p:nvSpPr>
            <p:spPr>
              <a:xfrm>
                <a:off x="4881880" y="4953000"/>
                <a:ext cx="2826385" cy="904875"/>
              </a:xfrm>
              <a:prstGeom prst="rect">
                <a:avLst/>
              </a:prstGeom>
              <a:blipFill rotWithShape="1">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566420" y="1944370"/>
            <a:ext cx="11073765" cy="1632585"/>
          </a:xfrm>
        </p:spPr>
        <p:txBody>
          <a:bodyPr>
            <a:normAutofit/>
            <a:scene3d>
              <a:camera prst="orthographicFront"/>
              <a:lightRig rig="threePt" dir="t"/>
            </a:scene3d>
          </a:bodyPr>
          <a:p>
            <a:r>
              <a:rPr lang="zh-CN" altLang="en-US" sz="7335" b="1">
                <a:effectLst>
                  <a:outerShdw blurRad="50800" dist="38100" dir="10800000" algn="r" rotWithShape="0">
                    <a:prstClr val="black">
                      <a:alpha val="40000"/>
                    </a:prstClr>
                  </a:outerShdw>
                </a:effectLst>
                <a:latin typeface="方正舒体" panose="02010601030101010101" charset="-122"/>
                <a:ea typeface="方正舒体" panose="02010601030101010101" charset="-122"/>
                <a:cs typeface="+mn-cs"/>
              </a:rPr>
              <a:t>带电粒子在电场中的运动</a:t>
            </a:r>
            <a:endParaRPr lang="zh-CN" altLang="en-US" sz="7335" b="1">
              <a:effectLst>
                <a:outerShdw blurRad="50800" dist="38100" dir="10800000" algn="r" rotWithShape="0">
                  <a:prstClr val="black">
                    <a:alpha val="40000"/>
                  </a:prstClr>
                </a:outerShdw>
              </a:effectLst>
              <a:latin typeface="方正舒体" panose="02010601030101010101" charset="-122"/>
              <a:ea typeface="方正舒体" panose="02010601030101010101" charset="-122"/>
              <a:cs typeface="+mn-cs"/>
            </a:endParaRPr>
          </a:p>
        </p:txBody>
      </p:sp>
      <p:sp>
        <p:nvSpPr>
          <p:cNvPr id="3" name="文本框 2"/>
          <p:cNvSpPr txBox="1"/>
          <p:nvPr/>
        </p:nvSpPr>
        <p:spPr>
          <a:xfrm>
            <a:off x="5622290" y="3910330"/>
            <a:ext cx="6017895" cy="953135"/>
          </a:xfrm>
          <a:prstGeom prst="rect">
            <a:avLst/>
          </a:prstGeom>
          <a:noFill/>
        </p:spPr>
        <p:txBody>
          <a:bodyPr wrap="square" rtlCol="0">
            <a:spAutoFit/>
          </a:bodyPr>
          <a:p>
            <a:pPr algn="ctr"/>
            <a:r>
              <a:rPr lang="zh-CN" altLang="en-US" sz="2800" b="1">
                <a:latin typeface="宋体" panose="02010600030101010101" pitchFamily="2" charset="-122"/>
                <a:ea typeface="宋体" panose="02010600030101010101" pitchFamily="2" charset="-122"/>
                <a:cs typeface="宋体" panose="02010600030101010101" pitchFamily="2" charset="-122"/>
              </a:rPr>
              <a:t>授课人：</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朱琪</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gn="ctr"/>
            <a:r>
              <a:rPr lang="en-US" altLang="zh-CN" sz="2800" b="1">
                <a:latin typeface="宋体" panose="02010600030101010101" pitchFamily="2" charset="-122"/>
                <a:ea typeface="宋体" panose="02010600030101010101" pitchFamily="2" charset="-122"/>
                <a:cs typeface="宋体" panose="02010600030101010101" pitchFamily="2" charset="-122"/>
              </a:rPr>
              <a:t>  </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04850" y="4735195"/>
            <a:ext cx="10366375" cy="681990"/>
          </a:xfrm>
          <a:prstGeom prst="rect">
            <a:avLst/>
          </a:prstGeom>
        </p:spPr>
        <p:txBody>
          <a:bodyPr wrap="square">
            <a:noAutofit/>
          </a:bodyPr>
          <a:lstStyle/>
          <a:p>
            <a:pPr algn="just">
              <a:lnSpc>
                <a:spcPct val="150000"/>
              </a:lnSpc>
              <a:spcAft>
                <a:spcPts val="0"/>
              </a:spcAft>
            </a:pPr>
            <a:r>
              <a:rPr lang="zh-CN" altLang="zh-CN" sz="2400" b="1" kern="100" dirty="0">
                <a:solidFill>
                  <a:schemeClr val="tx1"/>
                </a:solidFill>
                <a:uFillTx/>
                <a:latin typeface="华文楷体" panose="02010600040101010101" charset="-122"/>
                <a:ea typeface="华文楷体" panose="02010600040101010101" charset="-122"/>
                <a:cs typeface="华文楷体" panose="02010600040101010101" charset="-122"/>
              </a:rPr>
              <a:t>粒子所受合外力</a:t>
            </a:r>
            <a:r>
              <a:rPr lang="en-US" altLang="zh-CN" sz="2400" b="1" i="1" kern="100" dirty="0">
                <a:solidFill>
                  <a:srgbClr val="FF0000"/>
                </a:solidFill>
                <a:uFillTx/>
                <a:latin typeface="华文楷体" panose="02010600040101010101" charset="-122"/>
                <a:ea typeface="华文楷体" panose="02010600040101010101" charset="-122"/>
                <a:cs typeface="华文楷体" panose="02010600040101010101" charset="-122"/>
              </a:rPr>
              <a:t>F</a:t>
            </a:r>
            <a:r>
              <a:rPr lang="zh-CN" altLang="zh-CN" sz="2400" b="1" kern="100" baseline="-25000" dirty="0">
                <a:solidFill>
                  <a:srgbClr val="FF0000"/>
                </a:solidFill>
                <a:uFillTx/>
                <a:latin typeface="华文楷体" panose="02010600040101010101" charset="-122"/>
                <a:ea typeface="华文楷体" panose="02010600040101010101" charset="-122"/>
                <a:cs typeface="华文楷体" panose="02010600040101010101" charset="-122"/>
              </a:rPr>
              <a:t>合</a:t>
            </a:r>
            <a:r>
              <a:rPr lang="en-US" altLang="zh-CN" sz="2400" b="1" kern="100" dirty="0">
                <a:solidFill>
                  <a:srgbClr val="FF0000"/>
                </a:solidFill>
                <a:uFillTx/>
                <a:latin typeface="华文楷体" panose="02010600040101010101" charset="-122"/>
                <a:ea typeface="华文楷体" panose="02010600040101010101" charset="-122"/>
                <a:cs typeface="华文楷体" panose="02010600040101010101" charset="-122"/>
              </a:rPr>
              <a:t>≠0</a:t>
            </a:r>
            <a:r>
              <a:rPr lang="zh-CN" altLang="zh-CN" sz="2400" b="1" kern="100" dirty="0">
                <a:solidFill>
                  <a:srgbClr val="FF0000"/>
                </a:solidFill>
                <a:uFillTx/>
                <a:latin typeface="华文楷体" panose="02010600040101010101" charset="-122"/>
                <a:ea typeface="华文楷体" panose="02010600040101010101" charset="-122"/>
                <a:cs typeface="华文楷体" panose="02010600040101010101" charset="-122"/>
              </a:rPr>
              <a:t>且与初速度共线</a:t>
            </a:r>
            <a:r>
              <a:rPr lang="zh-CN" altLang="zh-CN" sz="2400" b="1" kern="100" dirty="0">
                <a:solidFill>
                  <a:schemeClr val="tx1"/>
                </a:solidFill>
                <a:uFillTx/>
                <a:latin typeface="华文楷体" panose="02010600040101010101" charset="-122"/>
                <a:ea typeface="华文楷体" panose="02010600040101010101" charset="-122"/>
                <a:cs typeface="华文楷体" panose="02010600040101010101" charset="-122"/>
              </a:rPr>
              <a:t>，带电粒子将做加速或减速直线运动。</a:t>
            </a:r>
            <a:endParaRPr lang="zh-CN" altLang="zh-CN" sz="2400" b="1" kern="100" dirty="0">
              <a:solidFill>
                <a:schemeClr val="tx1"/>
              </a:solidFill>
              <a:uFillTx/>
              <a:latin typeface="华文楷体" panose="02010600040101010101" charset="-122"/>
              <a:ea typeface="华文楷体" panose="02010600040101010101" charset="-122"/>
              <a:cs typeface="华文楷体" panose="02010600040101010101" charset="-122"/>
            </a:endParaRPr>
          </a:p>
          <a:p>
            <a:pPr algn="just">
              <a:lnSpc>
                <a:spcPct val="150000"/>
              </a:lnSpc>
              <a:spcAft>
                <a:spcPts val="0"/>
              </a:spcAft>
            </a:pPr>
            <a:endParaRPr lang="zh-CN" altLang="zh-CN" sz="2400" b="1" kern="100" dirty="0">
              <a:solidFill>
                <a:schemeClr val="tx1"/>
              </a:solidFill>
              <a:effectLst/>
              <a:uFillTx/>
              <a:latin typeface="华文楷体" panose="02010600040101010101" charset="-122"/>
              <a:ea typeface="华文楷体" panose="02010600040101010101" charset="-122"/>
              <a:cs typeface="华文楷体" panose="02010600040101010101" charset="-122"/>
            </a:endParaRPr>
          </a:p>
        </p:txBody>
      </p:sp>
      <p:sp>
        <p:nvSpPr>
          <p:cNvPr id="52" name="文本框 51"/>
          <p:cNvSpPr txBox="1"/>
          <p:nvPr>
            <p:custDataLst>
              <p:tags r:id="rId1"/>
            </p:custDataLst>
          </p:nvPr>
        </p:nvSpPr>
        <p:spPr>
          <a:xfrm>
            <a:off x="184150" y="461010"/>
            <a:ext cx="2321560" cy="608965"/>
          </a:xfrm>
          <a:prstGeom prst="rect">
            <a:avLst/>
          </a:prstGeom>
          <a:solidFill>
            <a:schemeClr val="bg1"/>
          </a:solidFill>
          <a:ln w="9525" cap="flat" cmpd="sng">
            <a:noFill/>
            <a:prstDash val="solid"/>
            <a:miter/>
            <a:headEnd type="none" w="med" len="med"/>
            <a:tailEnd type="none" w="med" len="med"/>
          </a:ln>
        </p:spPr>
        <p:txBody>
          <a:bodyPr wrap="square">
            <a:noAutofit/>
          </a:bodyPr>
          <a:p>
            <a:pPr algn="ctr">
              <a:spcBef>
                <a:spcPct val="50000"/>
              </a:spcBef>
            </a:pPr>
            <a:r>
              <a:rPr lang="zh-CN" altLang="en-US" sz="2800" b="1">
                <a:solidFill>
                  <a:srgbClr val="FF0000"/>
                </a:solidFill>
                <a:latin typeface="微软雅黑" panose="020B0503020204020204" charset="-122"/>
                <a:ea typeface="微软雅黑" panose="020B0503020204020204" charset="-122"/>
              </a:rPr>
              <a:t>知识</a:t>
            </a:r>
            <a:r>
              <a:rPr lang="zh-CN" altLang="en-US" sz="2800" b="1">
                <a:solidFill>
                  <a:srgbClr val="FF0000"/>
                </a:solidFill>
                <a:latin typeface="微软雅黑" panose="020B0503020204020204" charset="-122"/>
                <a:ea typeface="微软雅黑" panose="020B0503020204020204" charset="-122"/>
              </a:rPr>
              <a:t>回顾</a:t>
            </a:r>
            <a:endParaRPr lang="zh-CN" altLang="en-US" sz="2800" b="1">
              <a:solidFill>
                <a:srgbClr val="FF0000"/>
              </a:solidFill>
              <a:latin typeface="微软雅黑" panose="020B0503020204020204" charset="-122"/>
              <a:ea typeface="微软雅黑" panose="020B0503020204020204" charset="-122"/>
            </a:endParaRPr>
          </a:p>
        </p:txBody>
      </p:sp>
      <p:sp>
        <p:nvSpPr>
          <p:cNvPr id="6" name="文本框 5"/>
          <p:cNvSpPr txBox="1"/>
          <p:nvPr/>
        </p:nvSpPr>
        <p:spPr>
          <a:xfrm>
            <a:off x="393700" y="3947795"/>
            <a:ext cx="8815070" cy="737235"/>
          </a:xfrm>
          <a:prstGeom prst="rect">
            <a:avLst/>
          </a:prstGeom>
          <a:noFill/>
        </p:spPr>
        <p:txBody>
          <a:bodyPr wrap="square" rtlCol="0" anchor="t">
            <a:spAutoFit/>
          </a:bodyPr>
          <a:p>
            <a:pPr algn="just">
              <a:lnSpc>
                <a:spcPct val="150000"/>
              </a:lnSpc>
              <a:spcAft>
                <a:spcPts val="0"/>
              </a:spcAft>
            </a:pPr>
            <a:r>
              <a:rPr lang="en-US" altLang="zh-CN" sz="2800" b="1" kern="100" dirty="0">
                <a:solidFill>
                  <a:schemeClr val="tx1"/>
                </a:solidFill>
                <a:uFillTx/>
                <a:latin typeface="Times New Roman" panose="02020603050405020304" charset="0"/>
                <a:ea typeface="宋体" panose="02010600030101010101" pitchFamily="2" charset="-122"/>
                <a:cs typeface="Times New Roman" panose="02020603050405020304" charset="0"/>
                <a:sym typeface="+mn-ea"/>
              </a:rPr>
              <a:t>2.</a:t>
            </a:r>
            <a:r>
              <a:rPr lang="zh-CN" altLang="zh-CN" sz="2800" b="1" kern="100" dirty="0">
                <a:solidFill>
                  <a:schemeClr val="tx1"/>
                </a:solidFill>
                <a:uFillTx/>
                <a:latin typeface="Times New Roman" panose="02020603050405020304" charset="0"/>
                <a:ea typeface="宋体" panose="02010600030101010101" pitchFamily="2" charset="-122"/>
                <a:cs typeface="Times New Roman" panose="02020603050405020304" charset="0"/>
                <a:sym typeface="+mn-ea"/>
              </a:rPr>
              <a:t>带电粒子做直线运动需要满足什么条件？</a:t>
            </a:r>
            <a:endParaRPr lang="zh-CN" altLang="zh-CN" sz="2800" b="1" kern="100" dirty="0">
              <a:solidFill>
                <a:schemeClr val="tx1"/>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2" name="矩形 1"/>
          <p:cNvSpPr/>
          <p:nvPr/>
        </p:nvSpPr>
        <p:spPr>
          <a:xfrm>
            <a:off x="393700" y="993775"/>
            <a:ext cx="11412220" cy="697230"/>
          </a:xfrm>
          <a:prstGeom prst="rect">
            <a:avLst/>
          </a:prstGeom>
        </p:spPr>
        <p:txBody>
          <a:bodyPr wrap="square">
            <a:noAutofit/>
          </a:bodyPr>
          <a:p>
            <a:pPr algn="just">
              <a:lnSpc>
                <a:spcPct val="150000"/>
              </a:lnSpc>
              <a:spcAft>
                <a:spcPts val="0"/>
              </a:spcAft>
            </a:pPr>
            <a:r>
              <a:rPr lang="en-US" altLang="zh-CN" sz="2800" b="1" kern="100" dirty="0">
                <a:latin typeface="Times New Roman" panose="02020603050405020304" charset="0"/>
                <a:ea typeface="方正中等线简体" panose="03000509000000000000" pitchFamily="65" charset="-122"/>
                <a:cs typeface="Times New Roman" panose="02020603050405020304" charset="0"/>
              </a:rPr>
              <a:t>1. </a:t>
            </a:r>
            <a:r>
              <a:rPr lang="zh-CN" altLang="en-US" sz="2800" b="1" kern="100" dirty="0">
                <a:latin typeface="Times New Roman" panose="02020603050405020304" charset="0"/>
                <a:ea typeface="方正中等线简体" panose="03000509000000000000" pitchFamily="65" charset="-122"/>
                <a:cs typeface="Times New Roman" panose="02020603050405020304" charset="0"/>
              </a:rPr>
              <a:t>粒子</a:t>
            </a:r>
            <a:r>
              <a:rPr lang="zh-CN" altLang="zh-CN" sz="2800" b="1" kern="100" dirty="0">
                <a:latin typeface="Times New Roman" panose="02020603050405020304" charset="0"/>
                <a:ea typeface="方正中等线简体" panose="03000509000000000000" pitchFamily="65" charset="-122"/>
                <a:cs typeface="Times New Roman" panose="02020603050405020304" charset="0"/>
              </a:rPr>
              <a:t>是否考虑重力</a:t>
            </a:r>
            <a:r>
              <a:rPr lang="zh-CN" altLang="zh-CN" sz="2800" b="1" kern="100" dirty="0">
                <a:latin typeface="Times New Roman" panose="02020603050405020304" charset="0"/>
                <a:ea typeface="方正中等线简体" panose="03000509000000000000" pitchFamily="65" charset="-122"/>
                <a:cs typeface="Times New Roman" panose="02020603050405020304" charset="0"/>
              </a:rPr>
              <a:t>视情况而定。</a:t>
            </a:r>
            <a:endParaRPr lang="zh-CN" altLang="zh-CN" sz="28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zh-CN" altLang="zh-CN" sz="2800" b="1"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文本框 2"/>
          <p:cNvSpPr txBox="1"/>
          <p:nvPr/>
        </p:nvSpPr>
        <p:spPr>
          <a:xfrm>
            <a:off x="704850" y="1798320"/>
            <a:ext cx="10510520" cy="1753235"/>
          </a:xfrm>
          <a:prstGeom prst="rect">
            <a:avLst/>
          </a:prstGeom>
          <a:noFill/>
        </p:spPr>
        <p:txBody>
          <a:bodyPr wrap="square" rtlCol="0" anchor="t">
            <a:spAutoFit/>
          </a:bodyPr>
          <a:p>
            <a:pPr algn="just">
              <a:lnSpc>
                <a:spcPct val="150000"/>
              </a:lnSpc>
              <a:spcAft>
                <a:spcPts val="0"/>
              </a:spcAft>
            </a:pPr>
            <a:r>
              <a:rPr lang="en-US" altLang="zh-CN" sz="2400" b="1" kern="100" dirty="0">
                <a:latin typeface="华文楷体" panose="02010600040101010101" charset="-122"/>
                <a:ea typeface="华文楷体" panose="02010600040101010101" charset="-122"/>
                <a:cs typeface="华文楷体" panose="02010600040101010101" charset="-122"/>
                <a:sym typeface="+mn-ea"/>
              </a:rPr>
              <a:t>(1)</a:t>
            </a:r>
            <a:r>
              <a:rPr lang="zh-CN" altLang="zh-CN" sz="2400" b="1" kern="100" dirty="0">
                <a:solidFill>
                  <a:srgbClr val="FF0000"/>
                </a:solidFill>
                <a:latin typeface="华文楷体" panose="02010600040101010101" charset="-122"/>
                <a:ea typeface="华文楷体" panose="02010600040101010101" charset="-122"/>
                <a:cs typeface="华文楷体" panose="02010600040101010101" charset="-122"/>
                <a:sym typeface="+mn-ea"/>
              </a:rPr>
              <a:t>基本粒子：如电子、质子、</a:t>
            </a:r>
            <a:r>
              <a:rPr lang="en-US" altLang="zh-CN" sz="2400" b="1" kern="100" dirty="0">
                <a:solidFill>
                  <a:srgbClr val="FF0000"/>
                </a:solidFill>
                <a:latin typeface="华文楷体" panose="02010600040101010101" charset="-122"/>
                <a:ea typeface="华文楷体" panose="02010600040101010101" charset="-122"/>
                <a:cs typeface="华文楷体" panose="02010600040101010101" charset="-122"/>
                <a:sym typeface="+mn-ea"/>
              </a:rPr>
              <a:t>α</a:t>
            </a:r>
            <a:r>
              <a:rPr lang="zh-CN" altLang="zh-CN" sz="2400" b="1" kern="100" dirty="0">
                <a:solidFill>
                  <a:srgbClr val="FF0000"/>
                </a:solidFill>
                <a:latin typeface="华文楷体" panose="02010600040101010101" charset="-122"/>
                <a:ea typeface="华文楷体" panose="02010600040101010101" charset="-122"/>
                <a:cs typeface="华文楷体" panose="02010600040101010101" charset="-122"/>
                <a:sym typeface="+mn-ea"/>
              </a:rPr>
              <a:t>粒子</a:t>
            </a:r>
            <a:r>
              <a:rPr lang="zh-CN" altLang="zh-CN" sz="2400" b="1" kern="100" dirty="0">
                <a:latin typeface="华文楷体" panose="02010600040101010101" charset="-122"/>
                <a:ea typeface="华文楷体" panose="02010600040101010101" charset="-122"/>
                <a:cs typeface="华文楷体" panose="02010600040101010101" charset="-122"/>
                <a:sym typeface="+mn-ea"/>
              </a:rPr>
              <a:t>等，重力远小于电场力，</a:t>
            </a:r>
            <a:r>
              <a:rPr lang="zh-CN" altLang="zh-CN" sz="2400" b="1" kern="100" dirty="0">
                <a:solidFill>
                  <a:srgbClr val="FF0000"/>
                </a:solidFill>
                <a:latin typeface="华文楷体" panose="02010600040101010101" charset="-122"/>
                <a:ea typeface="华文楷体" panose="02010600040101010101" charset="-122"/>
                <a:cs typeface="华文楷体" panose="02010600040101010101" charset="-122"/>
                <a:sym typeface="+mn-ea"/>
              </a:rPr>
              <a:t>一般不考虑重力</a:t>
            </a:r>
            <a:r>
              <a:rPr lang="en-US" altLang="zh-CN" sz="2400" b="1" kern="100" dirty="0">
                <a:latin typeface="华文楷体" panose="02010600040101010101" charset="-122"/>
                <a:ea typeface="华文楷体" panose="02010600040101010101" charset="-122"/>
                <a:cs typeface="华文楷体" panose="02010600040101010101" charset="-122"/>
                <a:sym typeface="+mn-ea"/>
              </a:rPr>
              <a:t>(</a:t>
            </a:r>
            <a:r>
              <a:rPr lang="zh-CN" altLang="zh-CN" sz="2400" b="1" kern="100" dirty="0">
                <a:latin typeface="华文楷体" panose="02010600040101010101" charset="-122"/>
                <a:ea typeface="华文楷体" panose="02010600040101010101" charset="-122"/>
                <a:cs typeface="华文楷体" panose="02010600040101010101" charset="-122"/>
                <a:sym typeface="+mn-ea"/>
              </a:rPr>
              <a:t>但不能忽略质量</a:t>
            </a:r>
            <a:r>
              <a:rPr lang="en-US" altLang="zh-CN" sz="2400" b="1" kern="100" dirty="0">
                <a:latin typeface="华文楷体" panose="02010600040101010101" charset="-122"/>
                <a:ea typeface="华文楷体" panose="02010600040101010101" charset="-122"/>
                <a:cs typeface="华文楷体" panose="02010600040101010101" charset="-122"/>
                <a:sym typeface="+mn-ea"/>
              </a:rPr>
              <a:t>)</a:t>
            </a:r>
            <a:r>
              <a:rPr lang="zh-CN" altLang="zh-CN" sz="2400" b="1" kern="100" dirty="0">
                <a:latin typeface="华文楷体" panose="02010600040101010101" charset="-122"/>
                <a:ea typeface="华文楷体" panose="02010600040101010101" charset="-122"/>
                <a:cs typeface="华文楷体" panose="02010600040101010101" charset="-122"/>
                <a:sym typeface="+mn-ea"/>
              </a:rPr>
              <a:t>。</a:t>
            </a:r>
            <a:endParaRPr lang="zh-CN" altLang="zh-CN" sz="2400" b="1" kern="100" dirty="0">
              <a:latin typeface="华文楷体" panose="02010600040101010101" charset="-122"/>
              <a:ea typeface="华文楷体" panose="02010600040101010101" charset="-122"/>
              <a:cs typeface="华文楷体" panose="02010600040101010101" charset="-122"/>
            </a:endParaRPr>
          </a:p>
          <a:p>
            <a:pPr algn="just">
              <a:lnSpc>
                <a:spcPct val="150000"/>
              </a:lnSpc>
              <a:spcAft>
                <a:spcPts val="0"/>
              </a:spcAft>
            </a:pPr>
            <a:r>
              <a:rPr lang="en-US" altLang="zh-CN" sz="2400" b="1" kern="100" dirty="0">
                <a:latin typeface="华文楷体" panose="02010600040101010101" charset="-122"/>
                <a:ea typeface="华文楷体" panose="02010600040101010101" charset="-122"/>
                <a:cs typeface="华文楷体" panose="02010600040101010101" charset="-122"/>
                <a:sym typeface="+mn-ea"/>
              </a:rPr>
              <a:t>(2)</a:t>
            </a:r>
            <a:r>
              <a:rPr lang="zh-CN" altLang="zh-CN" sz="2400" b="1" kern="100" dirty="0">
                <a:solidFill>
                  <a:schemeClr val="tx1"/>
                </a:solidFill>
                <a:latin typeface="华文楷体" panose="02010600040101010101" charset="-122"/>
                <a:ea typeface="华文楷体" panose="02010600040101010101" charset="-122"/>
                <a:cs typeface="华文楷体" panose="02010600040101010101" charset="-122"/>
                <a:sym typeface="+mn-ea"/>
              </a:rPr>
              <a:t>带电颗粒：如液滴、油滴、尘埃、小球等</a:t>
            </a:r>
            <a:r>
              <a:rPr lang="zh-CN" altLang="zh-CN" sz="2400" b="1" kern="100" dirty="0">
                <a:latin typeface="华文楷体" panose="02010600040101010101" charset="-122"/>
                <a:ea typeface="华文楷体" panose="02010600040101010101" charset="-122"/>
                <a:cs typeface="华文楷体" panose="02010600040101010101" charset="-122"/>
                <a:sym typeface="+mn-ea"/>
              </a:rPr>
              <a:t>，一般都不忽略重力。</a:t>
            </a:r>
            <a:endParaRPr lang="zh-CN" altLang="zh-CN" sz="2400" b="1" kern="100"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4" grpId="0"/>
      <p:bldP spid="14" grpId="1"/>
      <p:bldP spid="2" grpId="0"/>
      <p:bldP spid="2" grpId="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255905" y="921385"/>
            <a:ext cx="11420475" cy="3254375"/>
          </a:xfrm>
          <a:prstGeom prst="rect">
            <a:avLst/>
          </a:prstGeom>
        </p:spPr>
        <p:txBody>
          <a:bodyPr wrap="square">
            <a:noAutofit/>
          </a:bodyPr>
          <a:p>
            <a:pPr indent="457200" algn="just" defTabSz="266700" fontAlgn="auto">
              <a:lnSpc>
                <a:spcPct val="150000"/>
              </a:lnSpc>
              <a:spcAft>
                <a:spcPct val="0"/>
              </a:spcAft>
            </a:pPr>
            <a:r>
              <a:rPr lang="zh-CN" altLang="en-US" sz="2400" b="1">
                <a:solidFill>
                  <a:srgbClr val="00B0F0"/>
                </a:solidFill>
                <a:uFillTx/>
                <a:latin typeface="Times New Roman" panose="02020603050405020304" charset="0"/>
                <a:ea typeface="宋体" panose="02010600030101010101" pitchFamily="2" charset="-122"/>
              </a:rPr>
              <a:t>【例题</a:t>
            </a:r>
            <a:r>
              <a:rPr lang="en-US" altLang="zh-CN" sz="2400" b="1">
                <a:solidFill>
                  <a:srgbClr val="00B0F0"/>
                </a:solidFill>
                <a:uFillTx/>
                <a:latin typeface="Times New Roman" panose="02020603050405020304" charset="0"/>
                <a:ea typeface="宋体" panose="02010600030101010101" pitchFamily="2" charset="-122"/>
              </a:rPr>
              <a:t>1</a:t>
            </a:r>
            <a:r>
              <a:rPr lang="zh-CN" altLang="en-US" sz="2400" b="1">
                <a:solidFill>
                  <a:srgbClr val="00B0F0"/>
                </a:solidFill>
                <a:uFillTx/>
                <a:latin typeface="Times New Roman" panose="02020603050405020304" charset="0"/>
                <a:ea typeface="宋体" panose="02010600030101010101" pitchFamily="2" charset="-122"/>
              </a:rPr>
              <a:t>】</a:t>
            </a:r>
            <a:r>
              <a:rPr lang="zh-CN" altLang="en-US" sz="2400" b="1">
                <a:solidFill>
                  <a:schemeClr val="tx1"/>
                </a:solidFill>
                <a:uFillTx/>
                <a:latin typeface="Times New Roman" panose="02020603050405020304" charset="0"/>
                <a:ea typeface="宋体" panose="02010600030101010101" pitchFamily="2" charset="-122"/>
              </a:rPr>
              <a:t>人体的细胞膜模型图如图甲所示，由磷脂双分子层组成，双分子层之间存在电压</a:t>
            </a:r>
            <a:r>
              <a:rPr lang="en-US" altLang="zh-CN" sz="2400" b="1" i="1">
                <a:solidFill>
                  <a:schemeClr val="tx1"/>
                </a:solidFill>
                <a:uFillTx/>
                <a:latin typeface="Times New Roman" panose="02020603050405020304" charset="0"/>
                <a:ea typeface="Bodoni MT" panose="02070603080606020203"/>
              </a:rPr>
              <a:t>U</a:t>
            </a:r>
            <a:r>
              <a:rPr lang="zh-CN" altLang="en-US" sz="2400" b="1">
                <a:solidFill>
                  <a:schemeClr val="tx1"/>
                </a:solidFill>
                <a:uFillTx/>
                <a:latin typeface="Times New Roman" panose="02020603050405020304" charset="0"/>
                <a:ea typeface="宋体" panose="02010600030101010101" pitchFamily="2" charset="-122"/>
              </a:rPr>
              <a:t>（医学上称为膜电位）。现研究某小块均匀</a:t>
            </a:r>
            <a:r>
              <a:rPr lang="zh-CN" altLang="en-US" sz="2400" b="1">
                <a:solidFill>
                  <a:schemeClr val="tx1"/>
                </a:solidFill>
                <a:uFillTx/>
                <a:latin typeface="Times New Roman" panose="02020603050405020304" charset="0"/>
                <a:ea typeface="宋体" panose="02010600030101010101" pitchFamily="2" charset="-122"/>
                <a:sym typeface="+mn-ea"/>
              </a:rPr>
              <a:t>厚度为</a:t>
            </a:r>
            <a:r>
              <a:rPr lang="en-US" altLang="zh-CN" sz="2400" b="1" i="1">
                <a:solidFill>
                  <a:schemeClr val="tx1"/>
                </a:solidFill>
                <a:uFillTx/>
                <a:latin typeface="Times New Roman" panose="02020603050405020304" charset="0"/>
                <a:ea typeface="宋体" panose="02010600030101010101" pitchFamily="2" charset="-122"/>
                <a:sym typeface="+mn-ea"/>
              </a:rPr>
              <a:t>d</a:t>
            </a:r>
            <a:r>
              <a:rPr lang="zh-CN" altLang="en-US" sz="2400" b="1">
                <a:solidFill>
                  <a:schemeClr val="tx1"/>
                </a:solidFill>
                <a:uFillTx/>
                <a:latin typeface="Times New Roman" panose="02020603050405020304" charset="0"/>
                <a:ea typeface="宋体" panose="02010600030101010101" pitchFamily="2" charset="-122"/>
              </a:rPr>
              <a:t>的细胞膜，</a:t>
            </a:r>
            <a:r>
              <a:rPr lang="zh-CN" altLang="en-US" sz="2400" b="1">
                <a:solidFill>
                  <a:schemeClr val="tx1"/>
                </a:solidFill>
                <a:uFillTx/>
                <a:latin typeface="Times New Roman" panose="02020603050405020304" charset="0"/>
                <a:ea typeface="宋体" panose="02010600030101010101" pitchFamily="2" charset="-122"/>
                <a:sym typeface="+mn-ea"/>
              </a:rPr>
              <a:t>膜内的电场可看作匀强电场简化模型如图乙所示，初速度可视为零的一价负氯离子（质量为</a:t>
            </a:r>
            <a:r>
              <a:rPr lang="en-US" altLang="zh-CN" sz="2400" b="1" i="1">
                <a:solidFill>
                  <a:schemeClr val="tx1"/>
                </a:solidFill>
                <a:uFillTx/>
                <a:latin typeface="Times New Roman" panose="02020603050405020304" charset="0"/>
                <a:ea typeface="宋体" panose="02010600030101010101" pitchFamily="2" charset="-122"/>
                <a:sym typeface="+mn-ea"/>
              </a:rPr>
              <a:t>m</a:t>
            </a:r>
            <a:r>
              <a:rPr lang="zh-CN" altLang="en-US" sz="2400" b="1">
                <a:solidFill>
                  <a:schemeClr val="tx1"/>
                </a:solidFill>
                <a:uFillTx/>
                <a:latin typeface="Times New Roman" panose="02020603050405020304" charset="0"/>
                <a:ea typeface="宋体" panose="02010600030101010101" pitchFamily="2" charset="-122"/>
                <a:sym typeface="+mn-ea"/>
              </a:rPr>
              <a:t>，电荷量为</a:t>
            </a:r>
            <a:r>
              <a:rPr lang="en-US" altLang="zh-CN" sz="2400" b="1" i="1">
                <a:solidFill>
                  <a:schemeClr val="tx1"/>
                </a:solidFill>
                <a:uFillTx/>
                <a:latin typeface="Times New Roman" panose="02020603050405020304" charset="0"/>
                <a:ea typeface="宋体" panose="02010600030101010101" pitchFamily="2" charset="-122"/>
                <a:sym typeface="+mn-ea"/>
              </a:rPr>
              <a:t>q</a:t>
            </a:r>
            <a:r>
              <a:rPr lang="en-US" altLang="zh-CN" sz="2400" b="1">
                <a:solidFill>
                  <a:schemeClr val="tx1"/>
                </a:solidFill>
                <a:uFillTx/>
                <a:latin typeface="Times New Roman" panose="02020603050405020304" charset="0"/>
                <a:ea typeface="宋体" panose="02010600030101010101" pitchFamily="2" charset="-122"/>
                <a:sym typeface="+mn-ea"/>
              </a:rPr>
              <a:t> )</a:t>
            </a:r>
            <a:r>
              <a:rPr lang="zh-CN" altLang="en-US" sz="2400" b="1">
                <a:solidFill>
                  <a:schemeClr val="tx1"/>
                </a:solidFill>
                <a:uFillTx/>
                <a:latin typeface="Times New Roman" panose="02020603050405020304" charset="0"/>
                <a:ea typeface="宋体" panose="02010600030101010101" pitchFamily="2" charset="-122"/>
                <a:sym typeface="+mn-ea"/>
              </a:rPr>
              <a:t>仅在电场力的作用下，从图中的</a:t>
            </a:r>
            <a:r>
              <a:rPr lang="en-US" altLang="zh-CN" sz="2400" b="1" i="1">
                <a:solidFill>
                  <a:schemeClr val="tx1"/>
                </a:solidFill>
                <a:uFillTx/>
                <a:latin typeface="Times New Roman" panose="02020603050405020304" charset="0"/>
                <a:ea typeface="Times New Roman" panose="02020603050405020304"/>
                <a:sym typeface="+mn-ea"/>
              </a:rPr>
              <a:t>A</a:t>
            </a:r>
            <a:r>
              <a:rPr lang="zh-CN" altLang="en-US" sz="2400" b="1">
                <a:solidFill>
                  <a:schemeClr val="tx1"/>
                </a:solidFill>
                <a:uFillTx/>
                <a:latin typeface="Times New Roman" panose="02020603050405020304" charset="0"/>
                <a:ea typeface="宋体" panose="02010600030101010101" pitchFamily="2" charset="-122"/>
                <a:sym typeface="+mn-ea"/>
              </a:rPr>
              <a:t>点运动到</a:t>
            </a:r>
            <a:r>
              <a:rPr lang="en-US" altLang="zh-CN" sz="2400" b="1" i="1">
                <a:solidFill>
                  <a:schemeClr val="tx1"/>
                </a:solidFill>
                <a:uFillTx/>
                <a:latin typeface="Times New Roman" panose="02020603050405020304" charset="0"/>
                <a:ea typeface="宋体" panose="02010600030101010101" pitchFamily="2" charset="-122"/>
                <a:sym typeface="+mn-ea"/>
              </a:rPr>
              <a:t>B</a:t>
            </a:r>
            <a:r>
              <a:rPr lang="zh-CN" altLang="en-US" sz="2400" b="1">
                <a:solidFill>
                  <a:schemeClr val="tx1"/>
                </a:solidFill>
                <a:uFillTx/>
                <a:latin typeface="Times New Roman" panose="02020603050405020304" charset="0"/>
                <a:ea typeface="宋体" panose="02010600030101010101" pitchFamily="2" charset="-122"/>
                <a:sym typeface="+mn-ea"/>
              </a:rPr>
              <a:t>点。</a:t>
            </a:r>
            <a:endParaRPr lang="zh-CN" altLang="en-US" sz="2400" b="1">
              <a:solidFill>
                <a:schemeClr val="tx1"/>
              </a:solidFill>
              <a:uFillTx/>
              <a:latin typeface="Times New Roman" panose="02020603050405020304" charset="0"/>
              <a:ea typeface="宋体" panose="02010600030101010101" pitchFamily="2" charset="-122"/>
              <a:sym typeface="+mn-ea"/>
            </a:endParaRPr>
          </a:p>
          <a:p>
            <a:pPr indent="457200" algn="just" defTabSz="266700" fontAlgn="auto">
              <a:lnSpc>
                <a:spcPct val="150000"/>
              </a:lnSpc>
              <a:spcAft>
                <a:spcPct val="0"/>
              </a:spcAft>
            </a:pPr>
            <a:endParaRPr lang="zh-CN" altLang="en-US" sz="2400" b="1">
              <a:solidFill>
                <a:schemeClr val="tx1"/>
              </a:solidFill>
              <a:uFillTx/>
              <a:latin typeface="Times New Roman" panose="02020603050405020304" charset="0"/>
              <a:ea typeface="宋体" panose="02010600030101010101" pitchFamily="2" charset="-122"/>
              <a:sym typeface="+mn-ea"/>
            </a:endParaRPr>
          </a:p>
        </p:txBody>
      </p:sp>
      <p:sp>
        <p:nvSpPr>
          <p:cNvPr id="52" name="文本框 51"/>
          <p:cNvSpPr txBox="1"/>
          <p:nvPr>
            <p:custDataLst>
              <p:tags r:id="rId1"/>
            </p:custDataLst>
          </p:nvPr>
        </p:nvSpPr>
        <p:spPr>
          <a:xfrm>
            <a:off x="184150" y="461010"/>
            <a:ext cx="6503035" cy="608965"/>
          </a:xfrm>
          <a:prstGeom prst="rect">
            <a:avLst/>
          </a:prstGeom>
          <a:solidFill>
            <a:schemeClr val="bg1"/>
          </a:solidFill>
          <a:ln w="9525" cap="flat" cmpd="sng">
            <a:noFill/>
            <a:prstDash val="solid"/>
            <a:miter/>
            <a:headEnd type="none" w="med" len="med"/>
            <a:tailEnd type="none" w="med" len="med"/>
          </a:ln>
        </p:spPr>
        <p:txBody>
          <a:bodyPr wrap="square">
            <a:noAutofit/>
          </a:bodyPr>
          <a:p>
            <a:pPr algn="ctr">
              <a:spcBef>
                <a:spcPct val="50000"/>
              </a:spcBef>
            </a:pPr>
            <a:r>
              <a:rPr lang="zh-CN" altLang="en-US" sz="2800" b="1">
                <a:solidFill>
                  <a:srgbClr val="FF0000"/>
                </a:solidFill>
                <a:latin typeface="微软雅黑" panose="020B0503020204020204" charset="-122"/>
                <a:ea typeface="微软雅黑" panose="020B0503020204020204" charset="-122"/>
              </a:rPr>
              <a:t>任务一、带电粒子在电场中的直线运动</a:t>
            </a:r>
            <a:endParaRPr lang="zh-CN" altLang="en-US" sz="2800" b="1">
              <a:solidFill>
                <a:srgbClr val="FF0000"/>
              </a:solidFill>
              <a:latin typeface="微软雅黑" panose="020B0503020204020204" charset="-122"/>
              <a:ea typeface="微软雅黑" panose="020B0503020204020204" charset="-122"/>
            </a:endParaRPr>
          </a:p>
        </p:txBody>
      </p:sp>
      <p:sp>
        <p:nvSpPr>
          <p:cNvPr id="17" name="文本框 16"/>
          <p:cNvSpPr txBox="1"/>
          <p:nvPr/>
        </p:nvSpPr>
        <p:spPr>
          <a:xfrm>
            <a:off x="407670" y="3197225"/>
            <a:ext cx="6101715" cy="1753235"/>
          </a:xfrm>
          <a:prstGeom prst="rect">
            <a:avLst/>
          </a:prstGeom>
          <a:noFill/>
        </p:spPr>
        <p:txBody>
          <a:bodyPr wrap="square" rtlCol="0" anchor="t">
            <a:spAutoFit/>
          </a:bodyPr>
          <a:p>
            <a:pPr indent="0" algn="just" defTabSz="266700" fontAlgn="auto">
              <a:lnSpc>
                <a:spcPct val="150000"/>
              </a:lnSpc>
              <a:spcAft>
                <a:spcPct val="0"/>
              </a:spcAft>
            </a:pPr>
            <a:r>
              <a:rPr lang="zh-CN" altLang="en-US" sz="2400" b="1">
                <a:solidFill>
                  <a:schemeClr val="tx1"/>
                </a:solidFill>
                <a:uFillTx/>
                <a:latin typeface="华文楷体" panose="02010600040101010101" charset="-122"/>
                <a:ea typeface="华文楷体" panose="02010600040101010101" charset="-122"/>
                <a:cs typeface="华文楷体" panose="02010600040101010101" charset="-122"/>
                <a:sym typeface="+mn-ea"/>
              </a:rPr>
              <a:t>问题</a:t>
            </a:r>
            <a:r>
              <a:rPr lang="en-US" altLang="zh-CN" sz="2400" b="1">
                <a:solidFill>
                  <a:schemeClr val="tx1"/>
                </a:solidFill>
                <a:uFillTx/>
                <a:latin typeface="华文楷体" panose="02010600040101010101" charset="-122"/>
                <a:ea typeface="华文楷体" panose="02010600040101010101" charset="-122"/>
                <a:cs typeface="华文楷体" panose="02010600040101010101" charset="-122"/>
                <a:sym typeface="+mn-ea"/>
              </a:rPr>
              <a:t>1</a:t>
            </a:r>
            <a:r>
              <a:rPr lang="zh-CN" altLang="en-US" sz="2400" b="1">
                <a:solidFill>
                  <a:schemeClr val="tx1"/>
                </a:solidFill>
                <a:uFillTx/>
                <a:latin typeface="华文楷体" panose="02010600040101010101" charset="-122"/>
                <a:ea typeface="华文楷体" panose="02010600040101010101" charset="-122"/>
                <a:cs typeface="华文楷体" panose="02010600040101010101" charset="-122"/>
                <a:sym typeface="+mn-ea"/>
              </a:rPr>
              <a:t>：</a:t>
            </a:r>
            <a:r>
              <a:rPr lang="zh-CN" altLang="en-US" sz="2400" b="1">
                <a:uFillTx/>
                <a:latin typeface="华文楷体" panose="02010600040101010101" charset="-122"/>
                <a:ea typeface="华文楷体" panose="02010600040101010101" charset="-122"/>
                <a:cs typeface="华文楷体" panose="02010600040101010101" charset="-122"/>
                <a:sym typeface="+mn-ea"/>
              </a:rPr>
              <a:t>氯离子做什么运动？</a:t>
            </a:r>
            <a:endParaRPr lang="zh-CN" altLang="en-US" sz="2400" b="1">
              <a:solidFill>
                <a:schemeClr val="tx1"/>
              </a:solidFill>
              <a:uFillTx/>
              <a:latin typeface="华文楷体" panose="02010600040101010101" charset="-122"/>
              <a:ea typeface="华文楷体" panose="02010600040101010101" charset="-122"/>
              <a:cs typeface="华文楷体" panose="02010600040101010101" charset="-122"/>
              <a:sym typeface="+mn-ea"/>
            </a:endParaRPr>
          </a:p>
          <a:p>
            <a:pPr indent="0" algn="just" defTabSz="266700" fontAlgn="auto">
              <a:lnSpc>
                <a:spcPct val="150000"/>
              </a:lnSpc>
              <a:spcAft>
                <a:spcPct val="0"/>
              </a:spcAft>
            </a:pPr>
            <a:r>
              <a:rPr lang="zh-CN" altLang="en-US" sz="2400" b="1">
                <a:uFillTx/>
                <a:latin typeface="华文楷体" panose="02010600040101010101" charset="-122"/>
                <a:ea typeface="华文楷体" panose="02010600040101010101" charset="-122"/>
                <a:cs typeface="华文楷体" panose="02010600040101010101" charset="-122"/>
                <a:sym typeface="+mn-ea"/>
              </a:rPr>
              <a:t>问题</a:t>
            </a:r>
            <a:r>
              <a:rPr lang="en-US" altLang="zh-CN" sz="2400" b="1">
                <a:uFillTx/>
                <a:latin typeface="华文楷体" panose="02010600040101010101" charset="-122"/>
                <a:ea typeface="华文楷体" panose="02010600040101010101" charset="-122"/>
                <a:cs typeface="华文楷体" panose="02010600040101010101" charset="-122"/>
                <a:sym typeface="+mn-ea"/>
              </a:rPr>
              <a:t>2</a:t>
            </a:r>
            <a:r>
              <a:rPr lang="zh-CN" altLang="en-US" sz="2400" b="1">
                <a:uFillTx/>
                <a:latin typeface="华文楷体" panose="02010600040101010101" charset="-122"/>
                <a:ea typeface="华文楷体" panose="02010600040101010101" charset="-122"/>
                <a:cs typeface="华文楷体" panose="02010600040101010101" charset="-122"/>
                <a:sym typeface="+mn-ea"/>
              </a:rPr>
              <a:t>：求氯离子到达</a:t>
            </a:r>
            <a:r>
              <a:rPr lang="en-US" altLang="zh-CN" sz="2400" b="1">
                <a:uFillTx/>
                <a:latin typeface="华文楷体" panose="02010600040101010101" charset="-122"/>
                <a:ea typeface="华文楷体" panose="02010600040101010101" charset="-122"/>
                <a:cs typeface="华文楷体" panose="02010600040101010101" charset="-122"/>
                <a:sym typeface="+mn-ea"/>
              </a:rPr>
              <a:t>B</a:t>
            </a:r>
            <a:r>
              <a:rPr lang="zh-CN" altLang="en-US" sz="2400" b="1">
                <a:uFillTx/>
                <a:latin typeface="华文楷体" panose="02010600040101010101" charset="-122"/>
                <a:ea typeface="华文楷体" panose="02010600040101010101" charset="-122"/>
                <a:cs typeface="华文楷体" panose="02010600040101010101" charset="-122"/>
                <a:sym typeface="+mn-ea"/>
              </a:rPr>
              <a:t>点所需时间？</a:t>
            </a:r>
            <a:endParaRPr lang="zh-CN" altLang="en-US" sz="2400" b="1">
              <a:solidFill>
                <a:schemeClr val="tx1"/>
              </a:solidFill>
              <a:uFillTx/>
              <a:latin typeface="华文楷体" panose="02010600040101010101" charset="-122"/>
              <a:ea typeface="华文楷体" panose="02010600040101010101" charset="-122"/>
              <a:cs typeface="华文楷体" panose="02010600040101010101" charset="-122"/>
              <a:sym typeface="+mn-ea"/>
            </a:endParaRPr>
          </a:p>
          <a:p>
            <a:pPr indent="0" algn="just" defTabSz="266700" fontAlgn="auto">
              <a:lnSpc>
                <a:spcPct val="150000"/>
              </a:lnSpc>
              <a:spcAft>
                <a:spcPct val="0"/>
              </a:spcAft>
            </a:pPr>
            <a:r>
              <a:rPr lang="zh-CN" altLang="en-US" sz="2400" b="1">
                <a:uFillTx/>
                <a:latin typeface="华文楷体" panose="02010600040101010101" charset="-122"/>
                <a:ea typeface="华文楷体" panose="02010600040101010101" charset="-122"/>
                <a:cs typeface="华文楷体" panose="02010600040101010101" charset="-122"/>
                <a:sym typeface="+mn-ea"/>
              </a:rPr>
              <a:t>问题</a:t>
            </a:r>
            <a:r>
              <a:rPr lang="en-US" altLang="zh-CN" sz="2400" b="1">
                <a:uFillTx/>
                <a:latin typeface="华文楷体" panose="02010600040101010101" charset="-122"/>
                <a:ea typeface="华文楷体" panose="02010600040101010101" charset="-122"/>
                <a:cs typeface="华文楷体" panose="02010600040101010101" charset="-122"/>
                <a:sym typeface="+mn-ea"/>
              </a:rPr>
              <a:t>3</a:t>
            </a:r>
            <a:r>
              <a:rPr lang="zh-CN" altLang="en-US" sz="2400" b="1">
                <a:uFillTx/>
                <a:latin typeface="华文楷体" panose="02010600040101010101" charset="-122"/>
                <a:ea typeface="华文楷体" panose="02010600040101010101" charset="-122"/>
                <a:cs typeface="华文楷体" panose="02010600040101010101" charset="-122"/>
                <a:sym typeface="+mn-ea"/>
              </a:rPr>
              <a:t>：求氯离子进入细胞的速度？</a:t>
            </a:r>
            <a:endParaRPr lang="zh-CN" altLang="en-US" sz="2400" b="1">
              <a:uFillTx/>
              <a:latin typeface="华文楷体" panose="02010600040101010101" charset="-122"/>
              <a:ea typeface="华文楷体" panose="02010600040101010101" charset="-122"/>
              <a:cs typeface="华文楷体" panose="02010600040101010101" charset="-122"/>
              <a:sym typeface="+mn-ea"/>
            </a:endParaRPr>
          </a:p>
        </p:txBody>
      </p:sp>
      <mc:AlternateContent xmlns:mc="http://schemas.openxmlformats.org/markup-compatibility/2006">
        <mc:Choice xmlns:a14="http://schemas.microsoft.com/office/drawing/2010/main" Requires="a14">
          <p:sp>
            <p:nvSpPr>
              <p:cNvPr id="18" name="文本框 17"/>
              <p:cNvSpPr txBox="1"/>
              <p:nvPr/>
            </p:nvSpPr>
            <p:spPr>
              <a:xfrm>
                <a:off x="478155" y="5252085"/>
                <a:ext cx="11579860" cy="755650"/>
              </a:xfrm>
              <a:prstGeom prst="rect">
                <a:avLst/>
              </a:prstGeom>
              <a:noFill/>
            </p:spPr>
            <p:txBody>
              <a:bodyPr wrap="square" rtlCol="0" anchor="t">
                <a:spAutoFit/>
              </a:bodyPr>
              <a:p>
                <a:pPr indent="0" algn="just" defTabSz="266700" fontAlgn="auto">
                  <a:lnSpc>
                    <a:spcPct val="150000"/>
                  </a:lnSpc>
                  <a:spcAft>
                    <a:spcPct val="0"/>
                  </a:spcAft>
                </a:pPr>
                <a:r>
                  <a:rPr lang="zh-CN" altLang="en-US" sz="2400" b="1">
                    <a:uFillTx/>
                    <a:latin typeface="Times New Roman" panose="02020603050405020304" charset="0"/>
                    <a:ea typeface="宋体" panose="02010600030101010101" pitchFamily="2" charset="-122"/>
                    <a:sym typeface="+mn-ea"/>
                  </a:rPr>
                  <a:t>变式：若仅减小细胞膜的厚度为</a:t>
                </a:r>
                <a14:m>
                  <m:oMath xmlns:m="http://schemas.openxmlformats.org/officeDocument/2006/math">
                    <m:box>
                      <m:boxPr>
                        <m:noBreak m:val="on"/>
                        <m:ctrlPr>
                          <a:rPr lang="en-US" altLang="zh-CN" sz="2400" b="1" i="1">
                            <a:uFillTx/>
                            <a:latin typeface="Cambria Math" panose="02040503050406030204" charset="0"/>
                            <a:ea typeface="宋体" panose="02010600030101010101" pitchFamily="2" charset="-122"/>
                            <a:cs typeface="Cambria Math" panose="02040503050406030204" charset="0"/>
                            <a:sym typeface="+mn-ea"/>
                          </a:rPr>
                        </m:ctrlPr>
                      </m:boxPr>
                      <m:e>
                        <m:argPr>
                          <m:argSz m:val="-1"/>
                        </m:argPr>
                        <m:f>
                          <m:fPr>
                            <m:ctrlPr>
                              <a:rPr lang="en-US" altLang="zh-CN" sz="2400" b="1" i="1">
                                <a:uFillTx/>
                                <a:latin typeface="Cambria Math" panose="02040503050406030204" charset="0"/>
                                <a:ea typeface="宋体" panose="02010600030101010101" pitchFamily="2" charset="-122"/>
                                <a:cs typeface="Cambria Math" panose="02040503050406030204" charset="0"/>
                                <a:sym typeface="+mn-ea"/>
                              </a:rPr>
                            </m:ctrlPr>
                          </m:fPr>
                          <m:num>
                            <m:r>
                              <a:rPr lang="en-US" altLang="zh-CN" sz="2400" b="1" i="1">
                                <a:uFillTx/>
                                <a:latin typeface="Cambria Math" panose="02040503050406030204" charset="0"/>
                                <a:ea typeface="宋体" panose="02010600030101010101" pitchFamily="2" charset="-122"/>
                                <a:cs typeface="Cambria Math" panose="02040503050406030204" charset="0"/>
                                <a:sym typeface="+mn-ea"/>
                              </a:rPr>
                              <m:t>𝒅</m:t>
                            </m:r>
                          </m:num>
                          <m:den>
                            <m:r>
                              <a:rPr lang="en-US" altLang="zh-CN" sz="2400" b="1" i="1">
                                <a:uFillTx/>
                                <a:latin typeface="Cambria Math" panose="02040503050406030204" charset="0"/>
                                <a:ea typeface="宋体" panose="02010600030101010101" pitchFamily="2" charset="-122"/>
                                <a:cs typeface="Cambria Math" panose="02040503050406030204" charset="0"/>
                                <a:sym typeface="+mn-ea"/>
                              </a:rPr>
                              <m:t>𝟐</m:t>
                            </m:r>
                          </m:den>
                        </m:f>
                      </m:e>
                    </m:box>
                  </m:oMath>
                </a14:m>
                <a:r>
                  <a:rPr lang="zh-CN" altLang="en-US" sz="2400" b="1">
                    <a:uFillTx/>
                    <a:latin typeface="Times New Roman" panose="02020603050405020304" charset="0"/>
                    <a:ea typeface="宋体" panose="02010600030101010101" pitchFamily="2" charset="-122"/>
                    <a:sym typeface="+mn-ea"/>
                  </a:rPr>
                  <a:t>，氯离子到达</a:t>
                </a:r>
                <a:r>
                  <a:rPr lang="en-US" altLang="zh-CN" sz="2400" b="1">
                    <a:uFillTx/>
                    <a:latin typeface="Times New Roman" panose="02020603050405020304" charset="0"/>
                    <a:ea typeface="宋体" panose="02010600030101010101" pitchFamily="2" charset="-122"/>
                    <a:sym typeface="+mn-ea"/>
                  </a:rPr>
                  <a:t>B</a:t>
                </a:r>
                <a:r>
                  <a:rPr lang="zh-CN" altLang="en-US" sz="2400" b="1">
                    <a:uFillTx/>
                    <a:latin typeface="Times New Roman" panose="02020603050405020304" charset="0"/>
                    <a:ea typeface="宋体" panose="02010600030101010101" pitchFamily="2" charset="-122"/>
                    <a:sym typeface="+mn-ea"/>
                  </a:rPr>
                  <a:t>点时间、速度如何变化？</a:t>
                </a:r>
                <a:endParaRPr lang="zh-CN" altLang="en-US" sz="2400" b="1">
                  <a:uFillTx/>
                  <a:latin typeface="Times New Roman" panose="02020603050405020304" charset="0"/>
                  <a:ea typeface="宋体" panose="02010600030101010101" pitchFamily="2" charset="-122"/>
                  <a:sym typeface="+mn-ea"/>
                </a:endParaRPr>
              </a:p>
            </p:txBody>
          </p:sp>
        </mc:Choice>
        <mc:Fallback>
          <p:sp>
            <p:nvSpPr>
              <p:cNvPr id="18" name="文本框 17"/>
              <p:cNvSpPr txBox="1">
                <a:spLocks noRot="1" noChangeAspect="1" noMove="1" noResize="1" noEditPoints="1" noAdjustHandles="1" noChangeArrowheads="1" noChangeShapeType="1" noTextEdit="1"/>
              </p:cNvSpPr>
              <p:nvPr/>
            </p:nvSpPr>
            <p:spPr>
              <a:xfrm>
                <a:off x="478155" y="5252085"/>
                <a:ext cx="11579860" cy="755650"/>
              </a:xfrm>
              <a:prstGeom prst="rect">
                <a:avLst/>
              </a:prstGeom>
              <a:blipFill rotWithShape="1">
                <a:blip r:embed="rId2"/>
                <a:stretch>
                  <a:fillRect/>
                </a:stretch>
              </a:blipFill>
            </p:spPr>
            <p:txBody>
              <a:bodyPr/>
              <a:lstStyle/>
              <a:p>
                <a:r>
                  <a:rPr lang="zh-CN" altLang="en-US">
                    <a:noFill/>
                  </a:rPr>
                  <a:t> </a:t>
                </a:r>
              </a:p>
            </p:txBody>
          </p:sp>
        </mc:Fallback>
      </mc:AlternateContent>
      <p:pic>
        <p:nvPicPr>
          <p:cNvPr id="141314" name="Picture 2" descr="++s9-2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6550" y="3197225"/>
            <a:ext cx="498983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对象 61524"/>
          <p:cNvGraphicFramePr>
            <a:graphicFrameLocks noChangeAspect="1"/>
          </p:cNvGraphicFramePr>
          <p:nvPr>
            <p:custDataLst>
              <p:tags r:id="rId4"/>
            </p:custDataLst>
          </p:nvPr>
        </p:nvGraphicFramePr>
        <p:xfrm>
          <a:off x="5414328" y="3544888"/>
          <a:ext cx="1056005" cy="758190"/>
        </p:xfrm>
        <a:graphic>
          <a:graphicData uri="http://schemas.openxmlformats.org/presentationml/2006/ole">
            <mc:AlternateContent xmlns:mc="http://schemas.openxmlformats.org/markup-compatibility/2006">
              <mc:Choice xmlns:v="urn:schemas-microsoft-com:vml" Requires="v">
                <p:oleObj spid="_x0000_s31" name="" r:id="rId5" imgW="685800" imgH="469900" progId="Equation.3">
                  <p:embed/>
                </p:oleObj>
              </mc:Choice>
              <mc:Fallback>
                <p:oleObj name="" r:id="rId5" imgW="685800" imgH="469900" progId="Equation.3">
                  <p:embed/>
                  <p:pic>
                    <p:nvPicPr>
                      <p:cNvPr id="0" name="OLE substitute image"/>
                      <p:cNvPicPr/>
                      <p:nvPr/>
                    </p:nvPicPr>
                    <p:blipFill>
                      <a:blip r:embed="rId6"/>
                      <a:stretch>
                        <a:fillRect/>
                      </a:stretch>
                    </p:blipFill>
                    <p:spPr>
                      <a:xfrm>
                        <a:off x="5414328" y="3544888"/>
                        <a:ext cx="1056005" cy="758190"/>
                      </a:xfrm>
                      <a:prstGeom prst="rect">
                        <a:avLst/>
                      </a:prstGeom>
                      <a:noFill/>
                      <a:ln w="9525">
                        <a:solidFill>
                          <a:schemeClr val="accent1"/>
                        </a:solidFill>
                      </a:ln>
                    </p:spPr>
                  </p:pic>
                </p:oleObj>
              </mc:Fallback>
            </mc:AlternateContent>
          </a:graphicData>
        </a:graphic>
      </p:graphicFrame>
      <p:graphicFrame>
        <p:nvGraphicFramePr>
          <p:cNvPr id="4" name="对象 61524"/>
          <p:cNvGraphicFramePr>
            <a:graphicFrameLocks noChangeAspect="1"/>
          </p:cNvGraphicFramePr>
          <p:nvPr>
            <p:custDataLst>
              <p:tags r:id="rId7"/>
            </p:custDataLst>
          </p:nvPr>
        </p:nvGraphicFramePr>
        <p:xfrm>
          <a:off x="5414645" y="4534218"/>
          <a:ext cx="1075690" cy="717550"/>
        </p:xfrm>
        <a:graphic>
          <a:graphicData uri="http://schemas.openxmlformats.org/presentationml/2006/ole">
            <mc:AlternateContent xmlns:mc="http://schemas.openxmlformats.org/markup-compatibility/2006">
              <mc:Choice xmlns:v="urn:schemas-microsoft-com:vml" Requires="v">
                <p:oleObj spid="_x0000_s5" name="" r:id="rId8" imgW="698500" imgH="444500" progId="Equation.3">
                  <p:embed/>
                </p:oleObj>
              </mc:Choice>
              <mc:Fallback>
                <p:oleObj name="" r:id="rId8" imgW="698500" imgH="444500" progId="Equation.3">
                  <p:embed/>
                  <p:pic>
                    <p:nvPicPr>
                      <p:cNvPr id="0" name="OLE substitute image"/>
                      <p:cNvPicPr/>
                      <p:nvPr/>
                    </p:nvPicPr>
                    <p:blipFill>
                      <a:blip r:embed="rId9"/>
                      <a:stretch>
                        <a:fillRect/>
                      </a:stretch>
                    </p:blipFill>
                    <p:spPr>
                      <a:xfrm>
                        <a:off x="5414645" y="4534218"/>
                        <a:ext cx="1075690" cy="717550"/>
                      </a:xfrm>
                      <a:prstGeom prst="rect">
                        <a:avLst/>
                      </a:prstGeom>
                      <a:noFill/>
                      <a:ln w="9525">
                        <a:solidFill>
                          <a:schemeClr val="accent1"/>
                        </a:solidFill>
                      </a:ln>
                    </p:spPr>
                  </p:pic>
                </p:oleObj>
              </mc:Fallback>
            </mc:AlternateContent>
          </a:graphicData>
        </a:graphic>
      </p:graphicFrame>
      <p:sp>
        <p:nvSpPr>
          <p:cNvPr id="6" name="文本框 5"/>
          <p:cNvSpPr txBox="1"/>
          <p:nvPr/>
        </p:nvSpPr>
        <p:spPr>
          <a:xfrm>
            <a:off x="7168515" y="6007735"/>
            <a:ext cx="4025265" cy="460375"/>
          </a:xfrm>
          <a:prstGeom prst="rect">
            <a:avLst/>
          </a:prstGeom>
          <a:noFill/>
        </p:spPr>
        <p:txBody>
          <a:bodyPr wrap="square" rtlCol="0">
            <a:spAutoFit/>
          </a:bodyPr>
          <a:p>
            <a:r>
              <a:rPr lang="en-US" altLang="zh-CN" sz="2400" b="1">
                <a:solidFill>
                  <a:srgbClr val="FF0000"/>
                </a:solidFill>
                <a:uFillTx/>
                <a:latin typeface="华文楷体" panose="02010600040101010101" charset="-122"/>
                <a:ea typeface="华文楷体" panose="02010600040101010101" charset="-122"/>
                <a:cs typeface="华文楷体" panose="02010600040101010101" charset="-122"/>
              </a:rPr>
              <a:t>t</a:t>
            </a:r>
            <a:r>
              <a:rPr lang="zh-CN" altLang="en-US" sz="2400" b="1">
                <a:solidFill>
                  <a:srgbClr val="FF0000"/>
                </a:solidFill>
                <a:uFillTx/>
                <a:latin typeface="华文楷体" panose="02010600040101010101" charset="-122"/>
                <a:ea typeface="华文楷体" panose="02010600040101010101" charset="-122"/>
                <a:cs typeface="华文楷体" panose="02010600040101010101" charset="-122"/>
              </a:rPr>
              <a:t>变为原来一半，速度不变。</a:t>
            </a:r>
            <a:endParaRPr lang="zh-CN" altLang="en-US" sz="2400" b="1">
              <a:solidFill>
                <a:srgbClr val="FF0000"/>
              </a:solidFill>
              <a:uFillTx/>
              <a:latin typeface="华文楷体" panose="02010600040101010101" charset="-122"/>
              <a:ea typeface="华文楷体" panose="02010600040101010101" charset="-122"/>
              <a:cs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p:cNvSpPr/>
              <p:nvPr/>
            </p:nvSpPr>
            <p:spPr>
              <a:xfrm>
                <a:off x="494665" y="731520"/>
                <a:ext cx="11096625" cy="5283835"/>
              </a:xfrm>
              <a:prstGeom prst="rect">
                <a:avLst/>
              </a:prstGeom>
            </p:spPr>
            <p:txBody>
              <a:bodyPr wrap="square">
                <a:spAutoFit/>
              </a:bodyPr>
              <a:lstStyle/>
              <a:p>
                <a:pPr algn="just">
                  <a:lnSpc>
                    <a:spcPct val="150000"/>
                  </a:lnSpc>
                  <a:spcAft>
                    <a:spcPts val="0"/>
                  </a:spcAft>
                </a:pPr>
                <a:r>
                  <a:rPr lang="zh-CN" altLang="zh-CN" sz="2400" b="1" kern="100" dirty="0" smtClean="0">
                    <a:solidFill>
                      <a:srgbClr val="0000FF"/>
                    </a:solidFill>
                    <a:latin typeface="Times New Roman" panose="02020603050405020304" charset="0"/>
                    <a:ea typeface="微软雅黑" panose="020B0503020204020204" charset="-122"/>
                    <a:cs typeface="Times New Roman" panose="02020603050405020304" charset="0"/>
                  </a:rPr>
                  <a:t>　</a:t>
                </a:r>
                <a:r>
                  <a:rPr lang="zh-CN" altLang="en-US" sz="2400" b="1">
                    <a:solidFill>
                      <a:srgbClr val="00B0F0"/>
                    </a:solidFill>
                    <a:uFillTx/>
                    <a:latin typeface="Times New Roman" panose="02020603050405020304" charset="0"/>
                    <a:ea typeface="宋体" panose="02010600030101010101" pitchFamily="2" charset="-122"/>
                    <a:sym typeface="+mn-ea"/>
                  </a:rPr>
                  <a:t>【练习】</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如图所示，一充电后的平行板电容器的两极板相距</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l</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。在正极板附近有一质量为</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M</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、电荷量为</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q(q&gt;0)</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的粒子；在负极板有另一质量为</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m</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、电荷量为－</a:t>
                </a:r>
                <a:r>
                  <a:rPr lang="en-US" altLang="zh-CN" sz="2400" b="1" kern="100" dirty="0">
                    <a:solidFill>
                      <a:schemeClr val="tx1"/>
                    </a:solidFill>
                    <a:uFillTx/>
                    <a:latin typeface="Times New Roman" panose="02020603050405020304" charset="0"/>
                    <a:ea typeface="宋体" panose="02010600030101010101" pitchFamily="2" charset="-122"/>
                    <a:cs typeface="Courier New" panose="02070309020205020404" pitchFamily="49" charset="0"/>
                  </a:rPr>
                  <a:t>q</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的粒子。在静电力的作用下，两粒子同时从静止开始运动。已知两粒子同时经过平行于正极板且与其</a:t>
                </a:r>
                <a:r>
                  <a:rPr lang="zh-CN" altLang="zh-CN" sz="2400" b="1" kern="100" dirty="0" smtClean="0">
                    <a:solidFill>
                      <a:schemeClr val="tx1"/>
                    </a:solidFill>
                    <a:uFillTx/>
                    <a:latin typeface="Times New Roman" panose="02020603050405020304" charset="0"/>
                    <a:ea typeface="宋体" panose="02010600030101010101" pitchFamily="2" charset="-122"/>
                    <a:cs typeface="Times New Roman" panose="02020603050405020304" charset="0"/>
                  </a:rPr>
                  <a:t>相距</a:t>
                </a:r>
                <a14:m>
                  <m:oMath xmlns:m="http://schemas.openxmlformats.org/officeDocument/2006/math">
                    <m:box>
                      <m:boxPr>
                        <m:noBreak m:val="on"/>
                        <m:ctrlPr>
                          <a:rPr lang="en-US" altLang="zh-CN" sz="2800" b="1" i="1" kern="100" dirty="0" smtClean="0">
                            <a:solidFill>
                              <a:schemeClr val="tx1"/>
                            </a:solidFill>
                            <a:uFillTx/>
                            <a:latin typeface="Cambria Math" panose="02040503050406030204" charset="0"/>
                            <a:ea typeface="宋体" panose="02010600030101010101" pitchFamily="2" charset="-122"/>
                            <a:cs typeface="Cambria Math" panose="02040503050406030204" charset="0"/>
                          </a:rPr>
                        </m:ctrlPr>
                      </m:boxPr>
                      <m:e>
                        <m:argPr>
                          <m:argSz m:val="-1"/>
                        </m:argPr>
                        <m:f>
                          <m:fPr>
                            <m:ctrlPr>
                              <a:rPr lang="en-US" altLang="zh-CN" sz="2800" b="1" i="1" kern="100" dirty="0" smtClean="0">
                                <a:solidFill>
                                  <a:schemeClr val="tx1"/>
                                </a:solidFill>
                                <a:uFillTx/>
                                <a:latin typeface="Cambria Math" panose="02040503050406030204" charset="0"/>
                                <a:ea typeface="宋体" panose="02010600030101010101" pitchFamily="2" charset="-122"/>
                                <a:cs typeface="Cambria Math" panose="02040503050406030204" charset="0"/>
                              </a:rPr>
                            </m:ctrlPr>
                          </m:fPr>
                          <m:num>
                            <m:r>
                              <a:rPr lang="en-US" altLang="zh-CN" sz="2800" b="1" i="1" kern="100" dirty="0" smtClean="0">
                                <a:solidFill>
                                  <a:schemeClr val="tx1"/>
                                </a:solidFill>
                                <a:uFillTx/>
                                <a:latin typeface="Cambria Math" panose="02040503050406030204" charset="0"/>
                                <a:ea typeface="宋体" panose="02010600030101010101" pitchFamily="2" charset="-122"/>
                                <a:cs typeface="Cambria Math" panose="02040503050406030204" charset="0"/>
                              </a:rPr>
                              <m:t>𝟐</m:t>
                            </m:r>
                          </m:num>
                          <m:den>
                            <m:r>
                              <a:rPr lang="en-US" altLang="zh-CN" sz="2800" b="1" i="1" kern="100" dirty="0" smtClean="0">
                                <a:solidFill>
                                  <a:schemeClr val="tx1"/>
                                </a:solidFill>
                                <a:uFillTx/>
                                <a:latin typeface="Cambria Math" panose="02040503050406030204" charset="0"/>
                                <a:ea typeface="宋体" panose="02010600030101010101" pitchFamily="2" charset="-122"/>
                                <a:cs typeface="Cambria Math" panose="02040503050406030204" charset="0"/>
                              </a:rPr>
                              <m:t>𝟓</m:t>
                            </m:r>
                          </m:den>
                        </m:f>
                      </m:e>
                    </m:box>
                  </m:oMath>
                </a14:m>
                <a:r>
                  <a:rPr lang="en-US" altLang="zh-CN" sz="2800" b="1" i="1" kern="100" dirty="0" smtClean="0">
                    <a:solidFill>
                      <a:schemeClr val="tx1"/>
                    </a:solidFill>
                    <a:uFillTx/>
                    <a:latin typeface="Times New Roman" panose="02020603050405020304" charset="0"/>
                    <a:ea typeface="宋体" panose="02010600030101010101" pitchFamily="2" charset="-122"/>
                    <a:cs typeface="Courier New" panose="02070309020205020404" pitchFamily="49" charset="0"/>
                  </a:rPr>
                  <a:t>l</a:t>
                </a:r>
                <a:r>
                  <a:rPr lang="zh-CN" altLang="zh-CN" sz="2400" b="1" kern="100" dirty="0" smtClean="0">
                    <a:solidFill>
                      <a:schemeClr val="tx1"/>
                    </a:solidFill>
                    <a:uFillTx/>
                    <a:latin typeface="Times New Roman" panose="02020603050405020304" charset="0"/>
                    <a:ea typeface="宋体" panose="02010600030101010101" pitchFamily="2" charset="-122"/>
                    <a:cs typeface="Times New Roman" panose="02020603050405020304" charset="0"/>
                  </a:rPr>
                  <a:t>的</a:t>
                </a:r>
                <a:r>
                  <a:rPr lang="zh-CN" altLang="zh-CN" sz="2400" b="1" kern="100" dirty="0">
                    <a:solidFill>
                      <a:schemeClr val="tx1"/>
                    </a:solidFill>
                    <a:uFillTx/>
                    <a:latin typeface="Times New Roman" panose="02020603050405020304" charset="0"/>
                    <a:ea typeface="宋体" panose="02010600030101010101" pitchFamily="2" charset="-122"/>
                    <a:cs typeface="Times New Roman" panose="02020603050405020304" charset="0"/>
                  </a:rPr>
                  <a:t>平面。若两粒子间的相互作用可忽略，不计重力，则</a:t>
                </a:r>
                <a:r>
                  <a:rPr lang="en-US" altLang="zh-CN" sz="2400" b="1" kern="100" dirty="0" err="1">
                    <a:solidFill>
                      <a:schemeClr val="tx1"/>
                    </a:solidFill>
                    <a:uFillTx/>
                    <a:latin typeface="Times New Roman" panose="02020603050405020304" charset="0"/>
                    <a:ea typeface="宋体" panose="02010600030101010101" pitchFamily="2" charset="-122"/>
                    <a:cs typeface="Courier New" panose="02070309020205020404" pitchFamily="49" charset="0"/>
                  </a:rPr>
                  <a:t>M</a:t>
                </a:r>
                <a:r>
                  <a:rPr lang="en-US" altLang="zh-CN" sz="2400" b="1" kern="100" dirty="0" err="1">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altLang="zh-CN" sz="2400" b="1" kern="100" dirty="0" err="1">
                    <a:solidFill>
                      <a:schemeClr val="tx1"/>
                    </a:solidFill>
                    <a:uFillTx/>
                    <a:latin typeface="Times New Roman" panose="02020603050405020304" charset="0"/>
                    <a:ea typeface="宋体" panose="02010600030101010101" pitchFamily="2" charset="-122"/>
                    <a:cs typeface="Courier New" panose="02070309020205020404" pitchFamily="49" charset="0"/>
                  </a:rPr>
                  <a:t>m</a:t>
                </a:r>
                <a:r>
                  <a:rPr lang="zh-CN" altLang="zh-CN" sz="2400" b="1" kern="100" dirty="0" smtClean="0">
                    <a:solidFill>
                      <a:schemeClr val="tx1"/>
                    </a:solidFill>
                    <a:uFillTx/>
                    <a:latin typeface="Times New Roman" panose="02020603050405020304" charset="0"/>
                    <a:ea typeface="宋体" panose="02010600030101010101" pitchFamily="2" charset="-122"/>
                    <a:cs typeface="Times New Roman" panose="02020603050405020304" charset="0"/>
                  </a:rPr>
                  <a:t>为（</a:t>
                </a:r>
                <a:r>
                  <a:rPr lang="en-US" altLang="zh-CN" sz="2400" b="1" kern="100" dirty="0" smtClean="0">
                    <a:solidFill>
                      <a:schemeClr val="tx1"/>
                    </a:solidFill>
                    <a:uFillTx/>
                    <a:latin typeface="Times New Roman" panose="02020603050405020304" charset="0"/>
                    <a:ea typeface="宋体" panose="02010600030101010101" pitchFamily="2" charset="-122"/>
                    <a:cs typeface="Times New Roman" panose="02020603050405020304" charset="0"/>
                  </a:rPr>
                  <a:t>          </a:t>
                </a:r>
                <a:r>
                  <a:rPr lang="zh-CN" altLang="zh-CN" sz="2400" b="1" kern="100" dirty="0" smtClean="0">
                    <a:solidFill>
                      <a:schemeClr val="tx1"/>
                    </a:solidFill>
                    <a:uFillTx/>
                    <a:latin typeface="Times New Roman" panose="02020603050405020304" charset="0"/>
                    <a:ea typeface="宋体" panose="02010600030101010101" pitchFamily="2" charset="-122"/>
                    <a:cs typeface="Times New Roman" panose="02020603050405020304" charset="0"/>
                  </a:rPr>
                  <a:t>）</a:t>
                </a:r>
                <a:endParaRPr lang="en-US" altLang="zh-CN" sz="2400" b="1" kern="100" dirty="0" smtClean="0">
                  <a:solidFill>
                    <a:schemeClr val="tx1"/>
                  </a:solidFill>
                  <a:uFillTx/>
                  <a:latin typeface="Times New Roman" panose="02020603050405020304" charset="0"/>
                  <a:ea typeface="宋体" panose="02010600030101010101" pitchFamily="2" charset="-122"/>
                  <a:cs typeface="Courier New" panose="02070309020205020404" pitchFamily="49" charset="0"/>
                </a:endParaRPr>
              </a:p>
              <a:p>
                <a:pPr indent="457200" algn="just" fontAlgn="auto">
                  <a:lnSpc>
                    <a:spcPct val="150000"/>
                  </a:lnSpc>
                  <a:spcAft>
                    <a:spcPts val="0"/>
                  </a:spcAft>
                </a:pPr>
                <a:r>
                  <a:rPr lang="en-US" altLang="zh-CN" sz="2400" b="1" kern="100" dirty="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A.3</a:t>
                </a:r>
                <a:r>
                  <a:rPr lang="en-US" altLang="zh-CN" sz="2400" b="1" kern="100" dirty="0">
                    <a:solidFill>
                      <a:schemeClr val="tx1"/>
                    </a:solidFill>
                    <a:uFillTx/>
                    <a:latin typeface="宋体" panose="02010600030101010101" pitchFamily="2" charset="-122"/>
                    <a:ea typeface="方正中等线简体" panose="03000509000000000000" pitchFamily="65" charset="-122"/>
                    <a:cs typeface="Times New Roman" panose="02020603050405020304" charset="0"/>
                  </a:rPr>
                  <a:t>∶</a:t>
                </a:r>
                <a:r>
                  <a:rPr lang="en-US" altLang="zh-CN" sz="2400" b="1" kern="100" dirty="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2  </a:t>
                </a:r>
                <a:r>
                  <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		</a:t>
                </a:r>
                <a:endPar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endParaRPr>
              </a:p>
              <a:p>
                <a:pPr indent="457200" algn="just" fontAlgn="auto">
                  <a:lnSpc>
                    <a:spcPct val="150000"/>
                  </a:lnSpc>
                  <a:spcAft>
                    <a:spcPts val="0"/>
                  </a:spcAft>
                </a:pPr>
                <a:r>
                  <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B.2</a:t>
                </a:r>
                <a:r>
                  <a:rPr lang="en-US" altLang="zh-CN" sz="2400" b="1" kern="100" dirty="0">
                    <a:solidFill>
                      <a:schemeClr val="tx1"/>
                    </a:solidFill>
                    <a:uFillTx/>
                    <a:latin typeface="宋体" panose="02010600030101010101" pitchFamily="2" charset="-122"/>
                    <a:ea typeface="方正中等线简体" panose="03000509000000000000" pitchFamily="65" charset="-122"/>
                    <a:cs typeface="Times New Roman" panose="02020603050405020304" charset="0"/>
                  </a:rPr>
                  <a:t>∶</a:t>
                </a:r>
                <a:r>
                  <a:rPr lang="en-US" altLang="zh-CN" sz="2400" b="1" kern="100" dirty="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1  </a:t>
                </a:r>
                <a:endPar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endParaRPr>
              </a:p>
              <a:p>
                <a:pPr indent="457200" algn="just" fontAlgn="auto">
                  <a:lnSpc>
                    <a:spcPct val="150000"/>
                  </a:lnSpc>
                  <a:spcAft>
                    <a:spcPts val="0"/>
                  </a:spcAft>
                </a:pPr>
                <a:r>
                  <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C.5</a:t>
                </a:r>
                <a:r>
                  <a:rPr lang="en-US" altLang="zh-CN" sz="2400" b="1" kern="100" dirty="0">
                    <a:solidFill>
                      <a:schemeClr val="tx1"/>
                    </a:solidFill>
                    <a:uFillTx/>
                    <a:latin typeface="宋体" panose="02010600030101010101" pitchFamily="2" charset="-122"/>
                    <a:ea typeface="方正中等线简体" panose="03000509000000000000" pitchFamily="65" charset="-122"/>
                    <a:cs typeface="Times New Roman" panose="02020603050405020304" charset="0"/>
                  </a:rPr>
                  <a:t>∶</a:t>
                </a:r>
                <a:r>
                  <a:rPr lang="en-US" altLang="zh-CN" sz="2400" b="1" kern="100" dirty="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2  </a:t>
                </a:r>
                <a:r>
                  <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		</a:t>
                </a:r>
                <a:endPar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endParaRPr>
              </a:p>
              <a:p>
                <a:pPr indent="457200" algn="just" fontAlgn="auto">
                  <a:lnSpc>
                    <a:spcPct val="150000"/>
                  </a:lnSpc>
                  <a:spcAft>
                    <a:spcPts val="0"/>
                  </a:spcAft>
                </a:pPr>
                <a:r>
                  <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D.3</a:t>
                </a:r>
                <a:r>
                  <a:rPr lang="en-US" altLang="zh-CN" sz="2400" b="1" kern="100" dirty="0">
                    <a:solidFill>
                      <a:schemeClr val="tx1"/>
                    </a:solidFill>
                    <a:uFillTx/>
                    <a:latin typeface="宋体" panose="02010600030101010101" pitchFamily="2" charset="-122"/>
                    <a:ea typeface="方正中等线简体" panose="03000509000000000000" pitchFamily="65" charset="-122"/>
                    <a:cs typeface="Times New Roman" panose="02020603050405020304" charset="0"/>
                  </a:rPr>
                  <a:t>∶</a:t>
                </a:r>
                <a:r>
                  <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rPr>
                  <a:t>1</a:t>
                </a:r>
                <a:endParaRPr lang="en-US" altLang="zh-CN" sz="2400" b="1" kern="100" dirty="0" smtClean="0">
                  <a:solidFill>
                    <a:schemeClr val="tx1"/>
                  </a:solidFill>
                  <a:uFillTx/>
                  <a:latin typeface="Times New Roman" panose="02020603050405020304" charset="0"/>
                  <a:ea typeface="方正中等线简体" panose="03000509000000000000" pitchFamily="65" charset="-122"/>
                  <a:cs typeface="Courier New" panose="02070309020205020404" pitchFamily="49" charset="0"/>
                </a:endParaRPr>
              </a:p>
            </p:txBody>
          </p:sp>
        </mc:Choice>
        <mc:Fallback>
          <p:sp>
            <p:nvSpPr>
              <p:cNvPr id="3" name="矩形 2"/>
              <p:cNvSpPr>
                <a:spLocks noRot="1" noChangeAspect="1" noMove="1" noResize="1" noEditPoints="1" noAdjustHandles="1" noChangeArrowheads="1" noChangeShapeType="1" noTextEdit="1"/>
              </p:cNvSpPr>
              <p:nvPr/>
            </p:nvSpPr>
            <p:spPr>
              <a:xfrm>
                <a:off x="494665" y="731520"/>
                <a:ext cx="11096625" cy="5283835"/>
              </a:xfrm>
              <a:prstGeom prst="rect">
                <a:avLst/>
              </a:prstGeom>
              <a:blipFill rotWithShape="1">
                <a:blip r:embed="rId1"/>
                <a:stretch>
                  <a:fillRect/>
                </a:stretch>
              </a:blipFill>
            </p:spPr>
            <p:txBody>
              <a:bodyPr/>
              <a:lstStyle/>
              <a:p>
                <a:r>
                  <a:rPr lang="zh-CN" altLang="en-US">
                    <a:noFill/>
                  </a:rPr>
                  <a:t> </a:t>
                </a:r>
              </a:p>
            </p:txBody>
          </p:sp>
        </mc:Fallback>
      </mc:AlternateContent>
      <p:pic>
        <p:nvPicPr>
          <p:cNvPr id="130050" name="Picture 2" descr="S9-10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9657" y="3484856"/>
            <a:ext cx="3202499" cy="212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p:cNvSpPr txBox="1"/>
          <p:nvPr/>
        </p:nvSpPr>
        <p:spPr>
          <a:xfrm>
            <a:off x="2177415" y="3220720"/>
            <a:ext cx="492125" cy="460375"/>
          </a:xfrm>
          <a:prstGeom prst="rect">
            <a:avLst/>
          </a:prstGeom>
          <a:noFill/>
        </p:spPr>
        <p:txBody>
          <a:bodyPr wrap="square" rtlCol="0">
            <a:spAutoFit/>
          </a:bodyPr>
          <a:p>
            <a:r>
              <a:rPr lang="en-US" altLang="zh-CN" sz="2400" b="1">
                <a:solidFill>
                  <a:srgbClr val="FF0000"/>
                </a:solidFill>
                <a:uFillTx/>
                <a:latin typeface="Times New Roman" panose="02020603050405020304" charset="0"/>
              </a:rPr>
              <a:t>A</a:t>
            </a:r>
            <a:endParaRPr lang="en-US" altLang="zh-CN" sz="2400" b="1">
              <a:solidFill>
                <a:srgbClr val="FF0000"/>
              </a:solidFill>
              <a:uFillTx/>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7045" y="632460"/>
            <a:ext cx="5834380" cy="583565"/>
          </a:xfrm>
          <a:prstGeom prst="rect">
            <a:avLst/>
          </a:prstGeom>
          <a:noFill/>
        </p:spPr>
        <p:txBody>
          <a:bodyPr wrap="square" rtlCol="0">
            <a:spAutoFit/>
          </a:bodyPr>
          <a:p>
            <a:pPr algn="ctr"/>
            <a:r>
              <a:rPr lang="zh-CN" altLang="en-US" sz="3200" b="1">
                <a:solidFill>
                  <a:srgbClr val="FF0000"/>
                </a:solidFill>
                <a:latin typeface="微软雅黑" panose="020B0503020204020204" charset="-122"/>
                <a:ea typeface="微软雅黑" panose="020B0503020204020204" charset="-122"/>
              </a:rPr>
              <a:t>演示实验：观察电子束的</a:t>
            </a:r>
            <a:r>
              <a:rPr lang="zh-CN" altLang="en-US" sz="3200" b="1">
                <a:solidFill>
                  <a:srgbClr val="FF0000"/>
                </a:solidFill>
                <a:latin typeface="微软雅黑" panose="020B0503020204020204" charset="-122"/>
                <a:ea typeface="微软雅黑" panose="020B0503020204020204" charset="-122"/>
              </a:rPr>
              <a:t>偏转</a:t>
            </a:r>
            <a:endParaRPr lang="zh-CN" altLang="en-US" sz="32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custDataLst>
              <p:tags r:id="rId1"/>
            </p:custDataLst>
          </p:nvPr>
        </p:nvSpPr>
        <p:spPr>
          <a:xfrm>
            <a:off x="147955" y="478790"/>
            <a:ext cx="5791835" cy="608965"/>
          </a:xfrm>
          <a:prstGeom prst="rect">
            <a:avLst/>
          </a:prstGeom>
          <a:solidFill>
            <a:schemeClr val="bg1"/>
          </a:solidFill>
          <a:ln w="9525" cap="flat" cmpd="sng">
            <a:noFill/>
            <a:prstDash val="solid"/>
            <a:miter/>
            <a:headEnd type="none" w="med" len="med"/>
            <a:tailEnd type="none" w="med" len="med"/>
          </a:ln>
        </p:spPr>
        <p:txBody>
          <a:bodyPr wrap="square">
            <a:noAutofit/>
          </a:bodyPr>
          <a:p>
            <a:pPr algn="l">
              <a:spcBef>
                <a:spcPct val="50000"/>
              </a:spcBef>
            </a:pPr>
            <a:r>
              <a:rPr lang="zh-CN" altLang="en-US" sz="2800" b="1">
                <a:solidFill>
                  <a:srgbClr val="FF0000"/>
                </a:solidFill>
                <a:latin typeface="微软雅黑" panose="020B0503020204020204" charset="-122"/>
                <a:ea typeface="微软雅黑" panose="020B0503020204020204" charset="-122"/>
              </a:rPr>
              <a:t>任务二、带电粒子在电场中的</a:t>
            </a:r>
            <a:r>
              <a:rPr lang="zh-CN" altLang="en-US" sz="2800" b="1">
                <a:solidFill>
                  <a:srgbClr val="FF0000"/>
                </a:solidFill>
                <a:latin typeface="微软雅黑" panose="020B0503020204020204" charset="-122"/>
                <a:ea typeface="微软雅黑" panose="020B0503020204020204" charset="-122"/>
              </a:rPr>
              <a:t>偏转</a:t>
            </a:r>
            <a:endParaRPr lang="zh-CN" altLang="en-US" sz="2800" b="1">
              <a:solidFill>
                <a:srgbClr val="FF0000"/>
              </a:solidFill>
              <a:latin typeface="微软雅黑" panose="020B0503020204020204" charset="-122"/>
              <a:ea typeface="微软雅黑" panose="020B0503020204020204" charset="-122"/>
            </a:endParaRPr>
          </a:p>
        </p:txBody>
      </p:sp>
      <p:sp>
        <p:nvSpPr>
          <p:cNvPr id="5" name="文本框 4"/>
          <p:cNvSpPr txBox="1"/>
          <p:nvPr/>
        </p:nvSpPr>
        <p:spPr>
          <a:xfrm>
            <a:off x="147955" y="937260"/>
            <a:ext cx="11749405" cy="1476375"/>
          </a:xfrm>
          <a:prstGeom prst="rect">
            <a:avLst/>
          </a:prstGeom>
          <a:noFill/>
        </p:spPr>
        <p:txBody>
          <a:bodyPr wrap="square" rtlCol="0" anchor="t">
            <a:spAutoFit/>
          </a:bodyPr>
          <a:p>
            <a:pPr indent="457200" fontAlgn="auto">
              <a:lnSpc>
                <a:spcPct val="125000"/>
              </a:lnSpc>
            </a:pPr>
            <a:r>
              <a:rPr lang="zh-CN" altLang="en-US" sz="2400" b="1">
                <a:solidFill>
                  <a:srgbClr val="00B0F0"/>
                </a:solidFill>
                <a:latin typeface="Times New Roman" panose="02020603050405020304" charset="0"/>
                <a:ea typeface="宋体" panose="02010600030101010101" pitchFamily="2" charset="-122"/>
                <a:cs typeface="宋体" panose="02010600030101010101" pitchFamily="2" charset="-122"/>
                <a:sym typeface="+mn-ea"/>
              </a:rPr>
              <a:t>【例题</a:t>
            </a:r>
            <a:r>
              <a:rPr lang="en-US" altLang="zh-CN" sz="2400" b="1">
                <a:solidFill>
                  <a:srgbClr val="00B0F0"/>
                </a:solidFill>
                <a:latin typeface="Times New Roman" panose="02020603050405020304" charset="0"/>
                <a:ea typeface="宋体" panose="02010600030101010101" pitchFamily="2" charset="-122"/>
                <a:cs typeface="宋体" panose="02010600030101010101" pitchFamily="2" charset="-122"/>
                <a:sym typeface="+mn-ea"/>
              </a:rPr>
              <a:t>2</a:t>
            </a:r>
            <a:r>
              <a:rPr lang="zh-CN" altLang="en-US" sz="2400" b="1">
                <a:solidFill>
                  <a:srgbClr val="00B0F0"/>
                </a:solidFill>
                <a:latin typeface="Times New Roman" panose="02020603050405020304" charset="0"/>
                <a:ea typeface="宋体" panose="02010600030101010101" pitchFamily="2" charset="-122"/>
                <a:cs typeface="宋体" panose="02010600030101010101" pitchFamily="2" charset="-122"/>
                <a:sym typeface="+mn-ea"/>
              </a:rPr>
              <a:t>】</a:t>
            </a:r>
            <a:r>
              <a:rPr lang="zh-CN" altLang="en-US" sz="2400" b="1">
                <a:latin typeface="Times New Roman" panose="02020603050405020304" charset="0"/>
                <a:ea typeface="宋体" panose="02010600030101010101" pitchFamily="2" charset="-122"/>
                <a:cs typeface="宋体" panose="02010600030101010101" pitchFamily="2" charset="-122"/>
                <a:sym typeface="+mn-ea"/>
              </a:rPr>
              <a:t>一质量为</a:t>
            </a:r>
            <a:r>
              <a:rPr lang="en-US" altLang="zh-CN" sz="2400" b="1" i="1">
                <a:solidFill>
                  <a:srgbClr val="0101FF"/>
                </a:solidFill>
                <a:latin typeface="Times New Roman" panose="02020603050405020304" charset="0"/>
                <a:ea typeface="宋体" panose="02010600030101010101" pitchFamily="2" charset="-122"/>
                <a:cs typeface="宋体" panose="02010600030101010101" pitchFamily="2" charset="-122"/>
                <a:sym typeface="+mn-ea"/>
              </a:rPr>
              <a:t>m</a:t>
            </a:r>
            <a:r>
              <a:rPr lang="zh-CN" altLang="en-US" sz="2400" b="1">
                <a:latin typeface="Times New Roman" panose="02020603050405020304" charset="0"/>
                <a:ea typeface="宋体" panose="02010600030101010101" pitchFamily="2" charset="-122"/>
                <a:cs typeface="宋体" panose="02010600030101010101" pitchFamily="2" charset="-122"/>
                <a:sym typeface="+mn-ea"/>
              </a:rPr>
              <a:t>、带</a:t>
            </a:r>
            <a:r>
              <a:rPr lang="zh-CN" altLang="en-US" sz="2400" b="1">
                <a:solidFill>
                  <a:srgbClr val="0101FF"/>
                </a:solidFill>
                <a:latin typeface="Times New Roman" panose="02020603050405020304" charset="0"/>
                <a:ea typeface="宋体" panose="02010600030101010101" pitchFamily="2" charset="-122"/>
                <a:cs typeface="宋体" panose="02010600030101010101" pitchFamily="2" charset="-122"/>
                <a:sym typeface="+mn-ea"/>
              </a:rPr>
              <a:t>正</a:t>
            </a:r>
            <a:r>
              <a:rPr lang="zh-CN" altLang="en-US" sz="2400" b="1">
                <a:latin typeface="Times New Roman" panose="02020603050405020304" charset="0"/>
                <a:ea typeface="宋体" panose="02010600030101010101" pitchFamily="2" charset="-122"/>
                <a:cs typeface="宋体" panose="02010600030101010101" pitchFamily="2" charset="-122"/>
                <a:sym typeface="+mn-ea"/>
              </a:rPr>
              <a:t>电荷</a:t>
            </a:r>
            <a:r>
              <a:rPr lang="en-US" altLang="zh-CN" sz="2400" b="1" i="1">
                <a:solidFill>
                  <a:srgbClr val="0101FF"/>
                </a:solidFill>
                <a:latin typeface="Times New Roman" panose="02020603050405020304" charset="0"/>
                <a:ea typeface="宋体" panose="02010600030101010101" pitchFamily="2" charset="-122"/>
                <a:cs typeface="宋体" panose="02010600030101010101" pitchFamily="2" charset="-122"/>
                <a:sym typeface="+mn-ea"/>
              </a:rPr>
              <a:t>q</a:t>
            </a:r>
            <a:r>
              <a:rPr lang="zh-CN" altLang="en-US" sz="2400" b="1">
                <a:latin typeface="Times New Roman" panose="02020603050405020304" charset="0"/>
                <a:ea typeface="宋体" panose="02010600030101010101" pitchFamily="2" charset="-122"/>
                <a:cs typeface="宋体" panose="02010600030101010101" pitchFamily="2" charset="-122"/>
                <a:sym typeface="+mn-ea"/>
              </a:rPr>
              <a:t>的粒子从</a:t>
            </a:r>
            <a:r>
              <a:rPr lang="zh-CN" altLang="en-US" sz="2400" b="1">
                <a:uFillTx/>
                <a:latin typeface="Times New Roman" panose="02020603050405020304" charset="0"/>
                <a:ea typeface="宋体" panose="02010600030101010101" pitchFamily="2" charset="-122"/>
                <a:sym typeface="+mn-ea"/>
              </a:rPr>
              <a:t>电压为</a:t>
            </a:r>
            <a:r>
              <a:rPr lang="en-US" altLang="zh-CN" sz="2400" b="1" i="1">
                <a:solidFill>
                  <a:srgbClr val="0101FF"/>
                </a:solidFill>
                <a:latin typeface="Times New Roman" panose="02020603050405020304" charset="0"/>
                <a:ea typeface="宋体" panose="02010600030101010101" pitchFamily="2" charset="-122"/>
                <a:cs typeface="宋体" panose="02010600030101010101" pitchFamily="2" charset="-122"/>
                <a:sym typeface="+mn-ea"/>
              </a:rPr>
              <a:t>U</a:t>
            </a:r>
            <a:r>
              <a:rPr lang="en-US" altLang="zh-CN" sz="2400" b="1" i="1" baseline="-25000">
                <a:solidFill>
                  <a:srgbClr val="0101FF"/>
                </a:solidFill>
                <a:latin typeface="Times New Roman" panose="02020603050405020304" charset="0"/>
                <a:ea typeface="宋体" panose="02010600030101010101" pitchFamily="2" charset="-122"/>
                <a:cs typeface="宋体" panose="02010600030101010101" pitchFamily="2" charset="-122"/>
                <a:sym typeface="+mn-ea"/>
              </a:rPr>
              <a:t>1</a:t>
            </a:r>
            <a:r>
              <a:rPr lang="zh-CN" altLang="en-US" sz="2400" b="1">
                <a:uFillTx/>
                <a:latin typeface="Times New Roman" panose="02020603050405020304" charset="0"/>
                <a:ea typeface="宋体" panose="02010600030101010101" pitchFamily="2" charset="-122"/>
                <a:sym typeface="+mn-ea"/>
              </a:rPr>
              <a:t>的加速电场中</a:t>
            </a:r>
            <a:r>
              <a:rPr lang="en-US" altLang="zh-CN" sz="2400" b="1" i="1">
                <a:uFillTx/>
                <a:latin typeface="Times New Roman" panose="02020603050405020304" charset="0"/>
                <a:ea typeface="宋体" panose="02010600030101010101" pitchFamily="2" charset="-122"/>
                <a:sym typeface="+mn-ea"/>
              </a:rPr>
              <a:t>P</a:t>
            </a:r>
            <a:r>
              <a:rPr lang="zh-CN" altLang="en-US" sz="2400" b="1">
                <a:uFillTx/>
                <a:latin typeface="Times New Roman" panose="02020603050405020304" charset="0"/>
                <a:ea typeface="宋体" panose="02010600030101010101" pitchFamily="2" charset="-122"/>
                <a:sym typeface="+mn-ea"/>
              </a:rPr>
              <a:t>点由静止释放，被加速后从</a:t>
            </a:r>
            <a:r>
              <a:rPr lang="en-US" altLang="zh-CN" sz="2400" b="1" i="1">
                <a:uFillTx/>
                <a:latin typeface="Times New Roman" panose="02020603050405020304" charset="0"/>
                <a:ea typeface="宋体" panose="02010600030101010101" pitchFamily="2" charset="-122"/>
                <a:sym typeface="+mn-ea"/>
              </a:rPr>
              <a:t>B</a:t>
            </a:r>
            <a:r>
              <a:rPr lang="zh-CN" altLang="en-US" sz="2400" b="1">
                <a:uFillTx/>
                <a:latin typeface="Times New Roman" panose="02020603050405020304" charset="0"/>
                <a:ea typeface="宋体" panose="02010600030101010101" pitchFamily="2" charset="-122"/>
                <a:sym typeface="+mn-ea"/>
              </a:rPr>
              <a:t>板小孔射出，沿</a:t>
            </a:r>
            <a:r>
              <a:rPr lang="en-US" altLang="zh-CN" sz="2400" b="1" i="1">
                <a:uFillTx/>
                <a:latin typeface="Times New Roman" panose="02020603050405020304" charset="0"/>
                <a:ea typeface="宋体" panose="02010600030101010101" pitchFamily="2" charset="-122"/>
                <a:sym typeface="+mn-ea"/>
              </a:rPr>
              <a:t>C</a:t>
            </a:r>
            <a:r>
              <a:rPr lang="zh-CN" altLang="en-US" sz="2400" b="1">
                <a:uFillTx/>
                <a:latin typeface="Times New Roman" panose="02020603050405020304" charset="0"/>
                <a:ea typeface="宋体" panose="02010600030101010101" pitchFamily="2" charset="-122"/>
                <a:sym typeface="+mn-ea"/>
              </a:rPr>
              <a:t>、</a:t>
            </a:r>
            <a:r>
              <a:rPr lang="en-US" altLang="zh-CN" sz="2400" b="1" i="1">
                <a:uFillTx/>
                <a:latin typeface="Times New Roman" panose="02020603050405020304" charset="0"/>
                <a:ea typeface="宋体" panose="02010600030101010101" pitchFamily="2" charset="-122"/>
                <a:sym typeface="+mn-ea"/>
              </a:rPr>
              <a:t>D</a:t>
            </a:r>
            <a:r>
              <a:rPr lang="zh-CN" altLang="en-US" sz="2400" b="1">
                <a:uFillTx/>
                <a:latin typeface="Times New Roman" panose="02020603050405020304" charset="0"/>
                <a:ea typeface="宋体" panose="02010600030101010101" pitchFamily="2" charset="-122"/>
                <a:sym typeface="+mn-ea"/>
              </a:rPr>
              <a:t>间的中线进入偏转电压为</a:t>
            </a:r>
            <a:r>
              <a:rPr lang="en-US" altLang="zh-CN" sz="2400" b="1" i="1">
                <a:solidFill>
                  <a:srgbClr val="0101FF"/>
                </a:solidFill>
                <a:latin typeface="Times New Roman" panose="02020603050405020304" charset="0"/>
                <a:ea typeface="宋体" panose="02010600030101010101" pitchFamily="2" charset="-122"/>
                <a:cs typeface="宋体" panose="02010600030101010101" pitchFamily="2" charset="-122"/>
                <a:sym typeface="+mn-ea"/>
              </a:rPr>
              <a:t>U</a:t>
            </a:r>
            <a:r>
              <a:rPr lang="en-US" altLang="zh-CN" sz="2400" b="1" i="1" baseline="-25000">
                <a:solidFill>
                  <a:srgbClr val="0101FF"/>
                </a:solidFill>
                <a:latin typeface="Times New Roman" panose="02020603050405020304" charset="0"/>
                <a:ea typeface="宋体" panose="02010600030101010101" pitchFamily="2" charset="-122"/>
                <a:cs typeface="宋体" panose="02010600030101010101" pitchFamily="2" charset="-122"/>
                <a:sym typeface="+mn-ea"/>
              </a:rPr>
              <a:t>2</a:t>
            </a:r>
            <a:r>
              <a:rPr lang="zh-CN" altLang="en-US" sz="2400" b="1">
                <a:uFillTx/>
                <a:latin typeface="Times New Roman" panose="02020603050405020304" charset="0"/>
                <a:ea typeface="宋体" panose="02010600030101010101" pitchFamily="2" charset="-122"/>
                <a:sym typeface="+mn-ea"/>
              </a:rPr>
              <a:t>的偏转电场，从偏转电场的另一端射出，</a:t>
            </a:r>
            <a:r>
              <a:rPr lang="en-US" altLang="zh-CN" sz="2400" b="1" i="1">
                <a:uFillTx/>
                <a:latin typeface="Times New Roman" panose="02020603050405020304" charset="0"/>
                <a:ea typeface="宋体" panose="02010600030101010101" pitchFamily="2" charset="-122"/>
                <a:sym typeface="+mn-ea"/>
              </a:rPr>
              <a:t>C</a:t>
            </a:r>
            <a:r>
              <a:rPr lang="zh-CN" altLang="en-US" sz="2400" b="1" i="1">
                <a:uFillTx/>
                <a:latin typeface="Times New Roman" panose="02020603050405020304" charset="0"/>
                <a:ea typeface="宋体" panose="02010600030101010101" pitchFamily="2" charset="-122"/>
                <a:sym typeface="+mn-ea"/>
              </a:rPr>
              <a:t>、</a:t>
            </a:r>
            <a:r>
              <a:rPr lang="en-US" altLang="zh-CN" sz="2400" b="1" i="1">
                <a:uFillTx/>
                <a:latin typeface="Times New Roman" panose="02020603050405020304" charset="0"/>
                <a:ea typeface="宋体" panose="02010600030101010101" pitchFamily="2" charset="-122"/>
                <a:sym typeface="+mn-ea"/>
              </a:rPr>
              <a:t>D</a:t>
            </a:r>
            <a:r>
              <a:rPr lang="zh-CN" altLang="en-US" sz="2400" b="1">
                <a:uFillTx/>
                <a:latin typeface="Times New Roman" panose="02020603050405020304" charset="0"/>
                <a:ea typeface="宋体" panose="02010600030101010101" pitchFamily="2" charset="-122"/>
                <a:sym typeface="+mn-ea"/>
              </a:rPr>
              <a:t>板长为</a:t>
            </a:r>
            <a:r>
              <a:rPr lang="en-US" altLang="zh-CN" sz="2400" b="1" i="1">
                <a:solidFill>
                  <a:srgbClr val="0101FF"/>
                </a:solidFill>
                <a:uFillTx/>
                <a:latin typeface="Times New Roman" panose="02020603050405020304" charset="0"/>
                <a:ea typeface="宋体" panose="02010600030101010101" pitchFamily="2" charset="-122"/>
                <a:sym typeface="+mn-ea"/>
              </a:rPr>
              <a:t>L</a:t>
            </a:r>
            <a:r>
              <a:rPr lang="zh-CN" altLang="en-US" sz="2400" b="1">
                <a:uFillTx/>
                <a:latin typeface="Times New Roman" panose="02020603050405020304" charset="0"/>
                <a:ea typeface="宋体" panose="02010600030101010101" pitchFamily="2" charset="-122"/>
                <a:sym typeface="+mn-ea"/>
              </a:rPr>
              <a:t>，板间距为</a:t>
            </a:r>
            <a:r>
              <a:rPr lang="en-US" altLang="zh-CN" sz="2400" b="1" i="1">
                <a:solidFill>
                  <a:srgbClr val="0101FF"/>
                </a:solidFill>
                <a:uFillTx/>
                <a:latin typeface="Times New Roman" panose="02020603050405020304" charset="0"/>
                <a:ea typeface="宋体" panose="02010600030101010101" pitchFamily="2" charset="-122"/>
                <a:sym typeface="+mn-ea"/>
              </a:rPr>
              <a:t>d</a:t>
            </a:r>
            <a:r>
              <a:rPr lang="zh-CN" altLang="en-US" sz="2400" b="1">
                <a:latin typeface="Times New Roman" panose="02020603050405020304" charset="0"/>
                <a:ea typeface="宋体" panose="02010600030101010101" pitchFamily="2" charset="-122"/>
                <a:cs typeface="宋体" panose="02010600030101010101" pitchFamily="2" charset="-122"/>
                <a:sym typeface="+mn-ea"/>
              </a:rPr>
              <a:t>。粒子做什么运动？（不计重力）</a:t>
            </a:r>
            <a:r>
              <a:rPr lang="zh-CN" altLang="en-US" sz="2400" b="1">
                <a:latin typeface="Times New Roman" panose="02020603050405020304" charset="0"/>
                <a:ea typeface="宋体" panose="02010600030101010101" pitchFamily="2" charset="-122"/>
                <a:cs typeface="宋体" panose="02010600030101010101" pitchFamily="2" charset="-122"/>
                <a:sym typeface="+mn-ea"/>
              </a:rPr>
              <a:t>求：</a:t>
            </a:r>
            <a:endParaRPr lang="zh-CN" altLang="en-US" sz="2400" b="1">
              <a:latin typeface="Times New Roman" panose="02020603050405020304" charset="0"/>
              <a:ea typeface="宋体" panose="02010600030101010101" pitchFamily="2" charset="-122"/>
              <a:cs typeface="宋体" panose="02010600030101010101" pitchFamily="2" charset="-122"/>
              <a:sym typeface="+mn-ea"/>
            </a:endParaRPr>
          </a:p>
        </p:txBody>
      </p:sp>
      <p:sp>
        <p:nvSpPr>
          <p:cNvPr id="12" name="文本框 11"/>
          <p:cNvSpPr txBox="1"/>
          <p:nvPr/>
        </p:nvSpPr>
        <p:spPr>
          <a:xfrm>
            <a:off x="438150" y="2228850"/>
            <a:ext cx="4879975" cy="4629150"/>
          </a:xfrm>
          <a:prstGeom prst="rect">
            <a:avLst/>
          </a:prstGeom>
          <a:noFill/>
        </p:spPr>
        <p:txBody>
          <a:bodyPr wrap="square" rtlCol="0" anchor="t">
            <a:noAutofit/>
          </a:bodyPr>
          <a:p>
            <a:pPr indent="0" fontAlgn="auto">
              <a:lnSpc>
                <a:spcPct val="200000"/>
              </a:lnSpc>
            </a:pP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问题</a:t>
            </a:r>
            <a:r>
              <a:rPr lang="en-US" altLang="zh-CN"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1. </a:t>
            </a: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到达</a:t>
            </a:r>
            <a:r>
              <a:rPr lang="en-US" altLang="zh-CN"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B</a:t>
            </a: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板的初速度</a:t>
            </a:r>
            <a:r>
              <a:rPr lang="en-US" altLang="zh-CN" sz="2400" b="1" i="1">
                <a:solidFill>
                  <a:schemeClr val="tx1"/>
                </a:solidFill>
                <a:uFillTx/>
                <a:latin typeface="Times New Roman" panose="02020603050405020304" charset="0"/>
                <a:ea typeface="华文楷体" panose="02010600040101010101" charset="-122"/>
                <a:cs typeface="宋体" panose="02010600030101010101" pitchFamily="2" charset="-122"/>
                <a:sym typeface="+mn-ea"/>
              </a:rPr>
              <a:t>v</a:t>
            </a:r>
            <a:r>
              <a:rPr lang="en-US" altLang="zh-CN" sz="2400" b="1" baseline="-25000">
                <a:solidFill>
                  <a:schemeClr val="tx1"/>
                </a:solidFill>
                <a:uFillTx/>
                <a:latin typeface="Times New Roman" panose="02020603050405020304" charset="0"/>
                <a:ea typeface="华文楷体" panose="02010600040101010101" charset="-122"/>
                <a:cs typeface="宋体" panose="02010600030101010101" pitchFamily="2" charset="-122"/>
                <a:sym typeface="+mn-ea"/>
              </a:rPr>
              <a:t>0</a:t>
            </a:r>
            <a:r>
              <a:rPr lang="en-US" altLang="zh-CN"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a:t>
            </a:r>
            <a:endParaRPr lang="en-US" altLang="zh-CN" sz="2400" b="1">
              <a:solidFill>
                <a:schemeClr val="tx1"/>
              </a:solidFill>
              <a:uFillTx/>
              <a:latin typeface="Times New Roman" panose="02020603050405020304" charset="0"/>
              <a:ea typeface="华文楷体" panose="02010600040101010101" charset="-122"/>
              <a:cs typeface="宋体" panose="02010600030101010101" pitchFamily="2" charset="-122"/>
              <a:sym typeface="+mn-ea"/>
            </a:endParaRPr>
          </a:p>
          <a:p>
            <a:pPr indent="0" fontAlgn="auto">
              <a:lnSpc>
                <a:spcPct val="200000"/>
              </a:lnSpc>
            </a:pP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问题</a:t>
            </a:r>
            <a:r>
              <a:rPr lang="en-US" altLang="zh-CN"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2.</a:t>
            </a: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偏转电场中运动的时间</a:t>
            </a:r>
            <a:r>
              <a:rPr lang="en-US" altLang="zh-CN" sz="2400" b="1" i="1">
                <a:solidFill>
                  <a:schemeClr val="tx1"/>
                </a:solidFill>
                <a:uFillTx/>
                <a:latin typeface="Times New Roman" panose="02020603050405020304" charset="0"/>
                <a:ea typeface="华文楷体" panose="02010600040101010101" charset="-122"/>
                <a:cs typeface="宋体" panose="02010600030101010101" pitchFamily="2" charset="-122"/>
                <a:sym typeface="+mn-ea"/>
              </a:rPr>
              <a:t>t</a:t>
            </a:r>
            <a:r>
              <a:rPr lang="zh-CN" altLang="en-US" sz="2400" b="1" i="1">
                <a:solidFill>
                  <a:schemeClr val="tx1"/>
                </a:solidFill>
                <a:uFillTx/>
                <a:latin typeface="Times New Roman" panose="02020603050405020304" charset="0"/>
                <a:ea typeface="华文楷体" panose="02010600040101010101" charset="-122"/>
                <a:cs typeface="宋体" panose="02010600030101010101" pitchFamily="2" charset="-122"/>
                <a:sym typeface="+mn-ea"/>
              </a:rPr>
              <a:t>：</a:t>
            </a:r>
            <a:endPar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endParaRPr>
          </a:p>
          <a:p>
            <a:pPr indent="0" fontAlgn="auto">
              <a:lnSpc>
                <a:spcPct val="200000"/>
              </a:lnSpc>
            </a:pP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问题</a:t>
            </a:r>
            <a:r>
              <a:rPr lang="en-US" altLang="zh-CN"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3. </a:t>
            </a: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偏转电场中的加速度</a:t>
            </a:r>
            <a:r>
              <a:rPr lang="en-US" altLang="zh-CN" sz="2400" b="1" i="1">
                <a:solidFill>
                  <a:schemeClr val="tx1"/>
                </a:solidFill>
                <a:uFillTx/>
                <a:latin typeface="Times New Roman" panose="02020603050405020304" charset="0"/>
                <a:ea typeface="华文楷体" panose="02010600040101010101" charset="-122"/>
                <a:cs typeface="宋体" panose="02010600030101010101" pitchFamily="2" charset="-122"/>
                <a:sym typeface="+mn-ea"/>
              </a:rPr>
              <a:t>a</a:t>
            </a:r>
            <a:r>
              <a:rPr lang="zh-CN" altLang="en-US" sz="2400" b="1" i="1">
                <a:solidFill>
                  <a:schemeClr val="tx1"/>
                </a:solidFill>
                <a:uFillTx/>
                <a:latin typeface="Times New Roman" panose="02020603050405020304" charset="0"/>
                <a:ea typeface="华文楷体" panose="02010600040101010101" charset="-122"/>
                <a:cs typeface="宋体" panose="02010600030101010101" pitchFamily="2" charset="-122"/>
                <a:sym typeface="+mn-ea"/>
              </a:rPr>
              <a:t>：</a:t>
            </a:r>
            <a:endPar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endParaRPr>
          </a:p>
          <a:p>
            <a:pPr indent="0" fontAlgn="auto">
              <a:lnSpc>
                <a:spcPct val="200000"/>
              </a:lnSpc>
            </a:pP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问题</a:t>
            </a:r>
            <a:r>
              <a:rPr lang="en-US" altLang="zh-CN"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4. </a:t>
            </a: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竖直偏移量</a:t>
            </a:r>
            <a:r>
              <a:rPr lang="en-US" altLang="zh-CN" sz="2400" b="1" i="1">
                <a:solidFill>
                  <a:schemeClr val="tx1"/>
                </a:solidFill>
                <a:uFillTx/>
                <a:latin typeface="Times New Roman" panose="02020603050405020304" charset="0"/>
                <a:ea typeface="华文楷体" panose="02010600040101010101" charset="-122"/>
                <a:cs typeface="宋体" panose="02010600030101010101" pitchFamily="2" charset="-122"/>
                <a:sym typeface="+mn-ea"/>
              </a:rPr>
              <a:t>y</a:t>
            </a:r>
            <a:r>
              <a:rPr lang="zh-CN" altLang="en-US" sz="2400" b="1" i="1">
                <a:solidFill>
                  <a:schemeClr val="tx1"/>
                </a:solidFill>
                <a:uFillTx/>
                <a:latin typeface="Times New Roman" panose="02020603050405020304" charset="0"/>
                <a:ea typeface="华文楷体" panose="02010600040101010101" charset="-122"/>
                <a:cs typeface="宋体" panose="02010600030101010101" pitchFamily="2" charset="-122"/>
                <a:sym typeface="+mn-ea"/>
              </a:rPr>
              <a:t>：</a:t>
            </a:r>
            <a:endPar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endParaRPr>
          </a:p>
          <a:p>
            <a:pPr indent="0" fontAlgn="auto">
              <a:lnSpc>
                <a:spcPct val="200000"/>
              </a:lnSpc>
            </a:pP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问题</a:t>
            </a:r>
            <a:r>
              <a:rPr lang="en-US" altLang="zh-CN"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5. </a:t>
            </a: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速度偏转角</a:t>
            </a:r>
            <a:r>
              <a:rPr lang="zh-CN" altLang="en-US" sz="2400" b="1">
                <a:solidFill>
                  <a:schemeClr val="tx1"/>
                </a:solidFill>
                <a:uFillTx/>
                <a:latin typeface="Times New Roman" panose="02020603050405020304" charset="0"/>
                <a:ea typeface="华文楷体" panose="02010600040101010101" charset="-122"/>
                <a:cs typeface="Arial" panose="020B0604020202020204" pitchFamily="34" charset="0"/>
                <a:sym typeface="+mn-ea"/>
              </a:rPr>
              <a:t>θ</a:t>
            </a:r>
            <a:r>
              <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rPr>
              <a:t>的正切值：</a:t>
            </a:r>
            <a:endParaRPr lang="zh-CN" altLang="en-US" sz="2400" b="1">
              <a:solidFill>
                <a:schemeClr val="tx1"/>
              </a:solidFill>
              <a:uFillTx/>
              <a:latin typeface="Times New Roman" panose="02020603050405020304" charset="0"/>
              <a:ea typeface="华文楷体" panose="02010600040101010101" charset="-122"/>
              <a:cs typeface="宋体" panose="02010600030101010101" pitchFamily="2" charset="-122"/>
              <a:sym typeface="+mn-ea"/>
            </a:endParaRPr>
          </a:p>
          <a:p>
            <a:pPr indent="0" fontAlgn="auto">
              <a:lnSpc>
                <a:spcPct val="200000"/>
              </a:lnSpc>
            </a:pPr>
            <a:endParaRPr lang="zh-CN" altLang="en-US" sz="2400" b="1">
              <a:solidFill>
                <a:schemeClr val="tx1"/>
              </a:solidFill>
              <a:uFillTx/>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250000"/>
              </a:lnSpc>
            </a:pPr>
            <a:endParaRPr lang="zh-CN" altLang="en-US" sz="2400" b="1">
              <a:solidFill>
                <a:schemeClr val="tx1"/>
              </a:solidFill>
              <a:uFillTx/>
              <a:latin typeface="Times New Roman" panose="02020603050405020304" charset="0"/>
              <a:ea typeface="宋体" panose="02010600030101010101" pitchFamily="2" charset="-122"/>
              <a:cs typeface="宋体" panose="02010600030101010101" pitchFamily="2" charset="-122"/>
              <a:sym typeface="+mn-ea"/>
            </a:endParaRPr>
          </a:p>
        </p:txBody>
      </p:sp>
      <p:graphicFrame>
        <p:nvGraphicFramePr>
          <p:cNvPr id="41" name="对象 61524"/>
          <p:cNvGraphicFramePr>
            <a:graphicFrameLocks noChangeAspect="1"/>
          </p:cNvGraphicFramePr>
          <p:nvPr>
            <p:custDataLst>
              <p:tags r:id="rId2"/>
            </p:custDataLst>
          </p:nvPr>
        </p:nvGraphicFramePr>
        <p:xfrm>
          <a:off x="4914900" y="3070860"/>
          <a:ext cx="853440" cy="751205"/>
        </p:xfrm>
        <a:graphic>
          <a:graphicData uri="http://schemas.openxmlformats.org/presentationml/2006/ole">
            <mc:AlternateContent xmlns:mc="http://schemas.openxmlformats.org/markup-compatibility/2006">
              <mc:Choice xmlns:v="urn:schemas-microsoft-com:vml" Requires="v">
                <p:oleObj spid="_x0000_s1048" name="" r:id="rId3" imgW="9448800" imgH="10363200" progId="Equation.3">
                  <p:embed/>
                </p:oleObj>
              </mc:Choice>
              <mc:Fallback>
                <p:oleObj name="" r:id="rId3" imgW="9448800" imgH="10363200" progId="Equation.3">
                  <p:embed/>
                  <p:pic>
                    <p:nvPicPr>
                      <p:cNvPr id="0" name="OLE substitute image"/>
                      <p:cNvPicPr/>
                      <p:nvPr/>
                    </p:nvPicPr>
                    <p:blipFill>
                      <a:blip r:embed="rId4"/>
                      <a:stretch>
                        <a:fillRect/>
                      </a:stretch>
                    </p:blipFill>
                    <p:spPr>
                      <a:xfrm>
                        <a:off x="4914900" y="3070860"/>
                        <a:ext cx="853440" cy="751205"/>
                      </a:xfrm>
                      <a:prstGeom prst="rect">
                        <a:avLst/>
                      </a:prstGeom>
                      <a:noFill/>
                      <a:ln w="28575">
                        <a:noFill/>
                      </a:ln>
                    </p:spPr>
                  </p:pic>
                </p:oleObj>
              </mc:Fallback>
            </mc:AlternateContent>
          </a:graphicData>
        </a:graphic>
      </p:graphicFrame>
      <p:graphicFrame>
        <p:nvGraphicFramePr>
          <p:cNvPr id="46" name="对象 61442"/>
          <p:cNvGraphicFramePr>
            <a:graphicFrameLocks noChangeAspect="1"/>
          </p:cNvGraphicFramePr>
          <p:nvPr>
            <p:custDataLst>
              <p:tags r:id="rId5"/>
            </p:custDataLst>
          </p:nvPr>
        </p:nvGraphicFramePr>
        <p:xfrm>
          <a:off x="4701540" y="3794125"/>
          <a:ext cx="1694180" cy="687070"/>
        </p:xfrm>
        <a:graphic>
          <a:graphicData uri="http://schemas.openxmlformats.org/presentationml/2006/ole">
            <mc:AlternateContent xmlns:mc="http://schemas.openxmlformats.org/markup-compatibility/2006">
              <mc:Choice xmlns:v="urn:schemas-microsoft-com:vml" Requires="v">
                <p:oleObj spid="_x0000_s1049" name="" r:id="rId6" imgW="927100" imgH="393700" progId="Equation.3">
                  <p:embed/>
                </p:oleObj>
              </mc:Choice>
              <mc:Fallback>
                <p:oleObj name="" r:id="rId6" imgW="927100" imgH="393700" progId="Equation.3">
                  <p:embed/>
                  <p:pic>
                    <p:nvPicPr>
                      <p:cNvPr id="0" name="OLE substitute image"/>
                      <p:cNvPicPr/>
                      <p:nvPr/>
                    </p:nvPicPr>
                    <p:blipFill>
                      <a:blip r:embed="rId7"/>
                      <a:stretch>
                        <a:fillRect/>
                      </a:stretch>
                    </p:blipFill>
                    <p:spPr>
                      <a:xfrm>
                        <a:off x="4701540" y="3794125"/>
                        <a:ext cx="1694180" cy="687070"/>
                      </a:xfrm>
                      <a:prstGeom prst="rect">
                        <a:avLst/>
                      </a:prstGeom>
                      <a:noFill/>
                      <a:ln w="28575">
                        <a:noFill/>
                      </a:ln>
                    </p:spPr>
                  </p:pic>
                </p:oleObj>
              </mc:Fallback>
            </mc:AlternateContent>
          </a:graphicData>
        </a:graphic>
      </p:graphicFrame>
      <p:graphicFrame>
        <p:nvGraphicFramePr>
          <p:cNvPr id="30794" name="对象 61447"/>
          <p:cNvGraphicFramePr>
            <a:graphicFrameLocks noChangeAspect="1"/>
          </p:cNvGraphicFramePr>
          <p:nvPr>
            <p:custDataLst>
              <p:tags r:id="rId8"/>
            </p:custDataLst>
          </p:nvPr>
        </p:nvGraphicFramePr>
        <p:xfrm>
          <a:off x="3566160" y="4636135"/>
          <a:ext cx="2014855" cy="687705"/>
        </p:xfrm>
        <a:graphic>
          <a:graphicData uri="http://schemas.openxmlformats.org/presentationml/2006/ole">
            <mc:AlternateContent xmlns:mc="http://schemas.openxmlformats.org/markup-compatibility/2006">
              <mc:Choice xmlns:v="urn:schemas-microsoft-com:vml" Requires="v">
                <p:oleObj spid="_x0000_s1045" name="" r:id="rId9" imgW="1295400" imgH="457200" progId="Equation.3">
                  <p:embed/>
                </p:oleObj>
              </mc:Choice>
              <mc:Fallback>
                <p:oleObj name="" r:id="rId9" imgW="1295400" imgH="457200" progId="Equation.3">
                  <p:embed/>
                  <p:pic>
                    <p:nvPicPr>
                      <p:cNvPr id="0" name="OLE substitute image"/>
                      <p:cNvPicPr/>
                      <p:nvPr/>
                    </p:nvPicPr>
                    <p:blipFill>
                      <a:blip r:embed="rId10"/>
                      <a:stretch>
                        <a:fillRect/>
                      </a:stretch>
                    </p:blipFill>
                    <p:spPr>
                      <a:xfrm>
                        <a:off x="3566160" y="4636135"/>
                        <a:ext cx="2014855" cy="687705"/>
                      </a:xfrm>
                      <a:prstGeom prst="rect">
                        <a:avLst/>
                      </a:prstGeom>
                      <a:noFill/>
                      <a:ln w="25400">
                        <a:noFill/>
                      </a:ln>
                    </p:spPr>
                  </p:pic>
                </p:oleObj>
              </mc:Fallback>
            </mc:AlternateContent>
          </a:graphicData>
        </a:graphic>
      </p:graphicFrame>
      <p:graphicFrame>
        <p:nvGraphicFramePr>
          <p:cNvPr id="21" name="对象 61448"/>
          <p:cNvGraphicFramePr>
            <a:graphicFrameLocks noChangeAspect="1"/>
          </p:cNvGraphicFramePr>
          <p:nvPr>
            <p:custDataLst>
              <p:tags r:id="rId11"/>
            </p:custDataLst>
          </p:nvPr>
        </p:nvGraphicFramePr>
        <p:xfrm>
          <a:off x="4701223" y="5339080"/>
          <a:ext cx="2298700" cy="762000"/>
        </p:xfrm>
        <a:graphic>
          <a:graphicData uri="http://schemas.openxmlformats.org/presentationml/2006/ole">
            <mc:AlternateContent xmlns:mc="http://schemas.openxmlformats.org/markup-compatibility/2006">
              <mc:Choice xmlns:v="urn:schemas-microsoft-com:vml" Requires="v">
                <p:oleObj spid="_x0000_s27" name="" r:id="rId12" imgW="1181100" imgH="457200" progId="Equation.3">
                  <p:embed/>
                </p:oleObj>
              </mc:Choice>
              <mc:Fallback>
                <p:oleObj name="" r:id="rId12" imgW="1181100" imgH="457200" progId="Equation.3">
                  <p:embed/>
                  <p:pic>
                    <p:nvPicPr>
                      <p:cNvPr id="0" name="OLE substitute image"/>
                      <p:cNvPicPr/>
                      <p:nvPr/>
                    </p:nvPicPr>
                    <p:blipFill>
                      <a:blip r:embed="rId13"/>
                      <a:stretch>
                        <a:fillRect/>
                      </a:stretch>
                    </p:blipFill>
                    <p:spPr>
                      <a:xfrm>
                        <a:off x="4701223" y="5339080"/>
                        <a:ext cx="2298700" cy="762000"/>
                      </a:xfrm>
                      <a:prstGeom prst="rect">
                        <a:avLst/>
                      </a:prstGeom>
                      <a:noFill/>
                      <a:ln w="25400">
                        <a:noFill/>
                      </a:ln>
                    </p:spPr>
                  </p:pic>
                </p:oleObj>
              </mc:Fallback>
            </mc:AlternateContent>
          </a:graphicData>
        </a:graphic>
      </p:graphicFrame>
      <p:pic>
        <p:nvPicPr>
          <p:cNvPr id="22" name="图片 21"/>
          <p:cNvPicPr/>
          <p:nvPr/>
        </p:nvPicPr>
        <p:blipFill>
          <a:blip r:embed="rId14"/>
        </p:blipFill>
        <p:spPr>
          <a:xfrm>
            <a:off x="8111490" y="2562860"/>
            <a:ext cx="3568700" cy="2073275"/>
          </a:xfrm>
          <a:prstGeom prst="rect">
            <a:avLst/>
          </a:prstGeom>
        </p:spPr>
      </p:pic>
      <p:graphicFrame>
        <p:nvGraphicFramePr>
          <p:cNvPr id="9" name="对象 61524"/>
          <p:cNvGraphicFramePr>
            <a:graphicFrameLocks noChangeAspect="1"/>
          </p:cNvGraphicFramePr>
          <p:nvPr>
            <p:custDataLst>
              <p:tags r:id="rId15"/>
            </p:custDataLst>
          </p:nvPr>
        </p:nvGraphicFramePr>
        <p:xfrm>
          <a:off x="5164455" y="3025775"/>
          <a:ext cx="26670" cy="17145"/>
        </p:xfrm>
        <a:graphic>
          <a:graphicData uri="http://schemas.openxmlformats.org/presentationml/2006/ole">
            <mc:AlternateContent xmlns:mc="http://schemas.openxmlformats.org/markup-compatibility/2006">
              <mc:Choice xmlns:v="urn:schemas-microsoft-com:vml" Requires="v">
                <p:oleObj spid="_x0000_s19" name="" r:id="rId16" imgW="292100" imgH="228600" progId="Equation.3">
                  <p:embed/>
                </p:oleObj>
              </mc:Choice>
              <mc:Fallback>
                <p:oleObj name="" r:id="rId16" imgW="292100" imgH="228600" progId="Equation.3">
                  <p:embed/>
                  <p:pic>
                    <p:nvPicPr>
                      <p:cNvPr id="0" name="OLE substitute image"/>
                      <p:cNvPicPr/>
                      <p:nvPr/>
                    </p:nvPicPr>
                    <p:blipFill>
                      <a:blip r:embed="rId17"/>
                      <a:stretch>
                        <a:fillRect/>
                      </a:stretch>
                    </p:blipFill>
                    <p:spPr>
                      <a:xfrm>
                        <a:off x="5164455" y="3025775"/>
                        <a:ext cx="26670" cy="17145"/>
                      </a:xfrm>
                      <a:prstGeom prst="rect">
                        <a:avLst/>
                      </a:prstGeom>
                      <a:noFill/>
                      <a:ln w="28575">
                        <a:noFill/>
                      </a:ln>
                    </p:spPr>
                  </p:pic>
                </p:oleObj>
              </mc:Fallback>
            </mc:AlternateContent>
          </a:graphicData>
        </a:graphic>
      </p:graphicFrame>
      <p:graphicFrame>
        <p:nvGraphicFramePr>
          <p:cNvPr id="29" name="对象 61524"/>
          <p:cNvGraphicFramePr>
            <a:graphicFrameLocks noChangeAspect="1"/>
          </p:cNvGraphicFramePr>
          <p:nvPr>
            <p:custDataLst>
              <p:tags r:id="rId18"/>
            </p:custDataLst>
          </p:nvPr>
        </p:nvGraphicFramePr>
        <p:xfrm>
          <a:off x="4502785" y="2412365"/>
          <a:ext cx="1211580" cy="716915"/>
        </p:xfrm>
        <a:graphic>
          <a:graphicData uri="http://schemas.openxmlformats.org/presentationml/2006/ole">
            <mc:AlternateContent xmlns:mc="http://schemas.openxmlformats.org/markup-compatibility/2006">
              <mc:Choice xmlns:v="urn:schemas-microsoft-com:vml" Requires="v">
                <p:oleObj spid="_x0000_s31" name="" r:id="rId19" imgW="787400" imgH="444500" progId="Equation.3">
                  <p:embed/>
                </p:oleObj>
              </mc:Choice>
              <mc:Fallback>
                <p:oleObj name="" r:id="rId19" imgW="787400" imgH="444500" progId="Equation.3">
                  <p:embed/>
                  <p:pic>
                    <p:nvPicPr>
                      <p:cNvPr id="0" name="OLE substitute image"/>
                      <p:cNvPicPr/>
                      <p:nvPr/>
                    </p:nvPicPr>
                    <p:blipFill>
                      <a:blip r:embed="rId20"/>
                      <a:stretch>
                        <a:fillRect/>
                      </a:stretch>
                    </p:blipFill>
                    <p:spPr>
                      <a:xfrm>
                        <a:off x="4502785" y="2412365"/>
                        <a:ext cx="1211580" cy="716915"/>
                      </a:xfrm>
                      <a:prstGeom prst="rect">
                        <a:avLst/>
                      </a:prstGeom>
                      <a:noFill/>
                      <a:ln w="28575">
                        <a:noFill/>
                      </a:ln>
                    </p:spPr>
                  </p:pic>
                </p:oleObj>
              </mc:Fallback>
            </mc:AlternateContent>
          </a:graphicData>
        </a:graphic>
      </p:graphicFrame>
      <p:graphicFrame>
        <p:nvGraphicFramePr>
          <p:cNvPr id="32" name="对象 31">
            <a:hlinkClick r:id="" action="ppaction://ole?verb="/>
          </p:cNvPr>
          <p:cNvGraphicFramePr>
            <a:graphicFrameLocks noChangeAspect="1"/>
          </p:cNvGraphicFramePr>
          <p:nvPr/>
        </p:nvGraphicFramePr>
        <p:xfrm>
          <a:off x="5608320" y="4578350"/>
          <a:ext cx="828675" cy="745490"/>
        </p:xfrm>
        <a:graphic>
          <a:graphicData uri="http://schemas.openxmlformats.org/presentationml/2006/ole">
            <mc:AlternateContent xmlns:mc="http://schemas.openxmlformats.org/markup-compatibility/2006">
              <mc:Choice xmlns:v="urn:schemas-microsoft-com:vml" Requires="v">
                <p:oleObj spid="_x0000_s1025" name="" r:id="rId21" imgW="508000" imgH="457200" progId="Equation.KSEE3">
                  <p:embed/>
                </p:oleObj>
              </mc:Choice>
              <mc:Fallback>
                <p:oleObj name="" r:id="rId21" imgW="508000" imgH="457200" progId="Equation.KSEE3">
                  <p:embed/>
                  <p:pic>
                    <p:nvPicPr>
                      <p:cNvPr id="0" name="图片 1024"/>
                      <p:cNvPicPr/>
                      <p:nvPr/>
                    </p:nvPicPr>
                    <p:blipFill>
                      <a:blip r:embed="rId22"/>
                      <a:stretch>
                        <a:fillRect/>
                      </a:stretch>
                    </p:blipFill>
                    <p:spPr>
                      <a:xfrm>
                        <a:off x="5608320" y="4578350"/>
                        <a:ext cx="828675" cy="745490"/>
                      </a:xfrm>
                      <a:prstGeom prst="rect">
                        <a:avLst/>
                      </a:prstGeom>
                      <a:ln>
                        <a:solidFill>
                          <a:schemeClr val="accent1"/>
                        </a:solidFill>
                      </a:ln>
                    </p:spPr>
                  </p:pic>
                </p:oleObj>
              </mc:Fallback>
            </mc:AlternateContent>
          </a:graphicData>
        </a:graphic>
      </p:graphicFrame>
      <p:graphicFrame>
        <p:nvGraphicFramePr>
          <p:cNvPr id="33" name="对象 32">
            <a:hlinkClick r:id="" action="ppaction://ole?verb="/>
          </p:cNvPr>
          <p:cNvGraphicFramePr>
            <a:graphicFrameLocks noChangeAspect="1"/>
          </p:cNvGraphicFramePr>
          <p:nvPr/>
        </p:nvGraphicFramePr>
        <p:xfrm>
          <a:off x="7089775" y="5338763"/>
          <a:ext cx="828675" cy="704215"/>
        </p:xfrm>
        <a:graphic>
          <a:graphicData uri="http://schemas.openxmlformats.org/presentationml/2006/ole">
            <mc:AlternateContent xmlns:mc="http://schemas.openxmlformats.org/markup-compatibility/2006">
              <mc:Choice xmlns:v="urn:schemas-microsoft-com:vml" Requires="v">
                <p:oleObj spid="_x0000_s2" name="" r:id="rId23" imgW="508000" imgH="431800" progId="Equation.KSEE3">
                  <p:embed/>
                </p:oleObj>
              </mc:Choice>
              <mc:Fallback>
                <p:oleObj name="" r:id="rId23" imgW="508000" imgH="431800" progId="Equation.KSEE3">
                  <p:embed/>
                  <p:pic>
                    <p:nvPicPr>
                      <p:cNvPr id="0" name="图片 1024"/>
                      <p:cNvPicPr/>
                      <p:nvPr/>
                    </p:nvPicPr>
                    <p:blipFill>
                      <a:blip r:embed="rId24"/>
                      <a:stretch>
                        <a:fillRect/>
                      </a:stretch>
                    </p:blipFill>
                    <p:spPr>
                      <a:xfrm>
                        <a:off x="7089775" y="5338763"/>
                        <a:ext cx="828675" cy="704215"/>
                      </a:xfrm>
                      <a:prstGeom prst="rect">
                        <a:avLst/>
                      </a:prstGeom>
                      <a:ln>
                        <a:solidFill>
                          <a:schemeClr val="accent1"/>
                        </a:solid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94"/>
                                        </p:tgtEl>
                                        <p:attrNameLst>
                                          <p:attrName>style.visibility</p:attrName>
                                        </p:attrNameLst>
                                      </p:cBhvr>
                                      <p:to>
                                        <p:strVal val="visible"/>
                                      </p:to>
                                    </p:set>
                                    <p:anim calcmode="lin" valueType="num">
                                      <p:cBhvr additive="base">
                                        <p:cTn id="29" dur="500" fill="hold"/>
                                        <p:tgtEl>
                                          <p:spTgt spid="30794"/>
                                        </p:tgtEl>
                                        <p:attrNameLst>
                                          <p:attrName>ppt_x</p:attrName>
                                        </p:attrNameLst>
                                      </p:cBhvr>
                                      <p:tavLst>
                                        <p:tav tm="0">
                                          <p:val>
                                            <p:strVal val="#ppt_x"/>
                                          </p:val>
                                        </p:tav>
                                        <p:tav tm="100000">
                                          <p:val>
                                            <p:strVal val="#ppt_x"/>
                                          </p:val>
                                        </p:tav>
                                      </p:tavLst>
                                    </p:anim>
                                    <p:anim calcmode="lin" valueType="num">
                                      <p:cBhvr additive="base">
                                        <p:cTn id="30" dur="500" fill="hold"/>
                                        <p:tgtEl>
                                          <p:spTgt spid="3079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501015" y="764540"/>
            <a:ext cx="11040110" cy="1198880"/>
          </a:xfrm>
          <a:prstGeom prst="rect">
            <a:avLst/>
          </a:prstGeom>
        </p:spPr>
        <p:txBody>
          <a:bodyPr wrap="square">
            <a:spAutoFit/>
          </a:bodyPr>
          <a:p>
            <a:pPr marL="0" indent="0" algn="l" defTabSz="266700">
              <a:lnSpc>
                <a:spcPct val="150000"/>
              </a:lnSpc>
              <a:spcAft>
                <a:spcPct val="0"/>
              </a:spcAft>
            </a:pPr>
            <a:r>
              <a:rPr lang="zh-CN" altLang="en-US" sz="2400" b="1">
                <a:solidFill>
                  <a:schemeClr val="tx1"/>
                </a:solidFill>
                <a:uFillTx/>
                <a:latin typeface="Times New Roman" panose="02020603050405020304" charset="0"/>
                <a:ea typeface="宋体" panose="02010600030101010101" pitchFamily="2" charset="-122"/>
              </a:rPr>
              <a:t>变式</a:t>
            </a:r>
            <a:r>
              <a:rPr lang="en-US" altLang="zh-CN" sz="2400" b="1">
                <a:solidFill>
                  <a:schemeClr val="tx1"/>
                </a:solidFill>
                <a:uFillTx/>
                <a:latin typeface="Times New Roman" panose="02020603050405020304" charset="0"/>
                <a:ea typeface="宋体" panose="02010600030101010101" pitchFamily="2" charset="-122"/>
              </a:rPr>
              <a:t>1</a:t>
            </a:r>
            <a:r>
              <a:rPr lang="zh-CN" altLang="en-US" sz="2400" b="1">
                <a:solidFill>
                  <a:schemeClr val="tx1"/>
                </a:solidFill>
                <a:uFillTx/>
                <a:latin typeface="Times New Roman" panose="02020603050405020304" charset="0"/>
                <a:ea typeface="宋体" panose="02010600030101010101" pitchFamily="2" charset="-122"/>
              </a:rPr>
              <a:t>：让质子和氦核两种带电粒子的混合物由静止开始经过同一加速电场加速，然后在同一偏转电场里偏转，它们是否会从同一位置射出？轨迹</a:t>
            </a:r>
            <a:r>
              <a:rPr lang="zh-CN" altLang="en-US" sz="2400" b="1">
                <a:solidFill>
                  <a:schemeClr val="tx1"/>
                </a:solidFill>
                <a:uFillTx/>
                <a:latin typeface="Times New Roman" panose="02020603050405020304" charset="0"/>
                <a:ea typeface="宋体" panose="02010600030101010101" pitchFamily="2" charset="-122"/>
              </a:rPr>
              <a:t>是否相同？</a:t>
            </a:r>
            <a:endParaRPr lang="zh-CN" altLang="en-US" sz="2400" b="1">
              <a:solidFill>
                <a:schemeClr val="tx1"/>
              </a:solidFill>
              <a:uFillTx/>
              <a:latin typeface="Times New Roman" panose="02020603050405020304" charset="0"/>
              <a:ea typeface="宋体" panose="02010600030101010101" pitchFamily="2" charset="-122"/>
            </a:endParaRPr>
          </a:p>
        </p:txBody>
      </p:sp>
      <p:pic>
        <p:nvPicPr>
          <p:cNvPr id="22" name="图片 21"/>
          <p:cNvPicPr/>
          <p:nvPr/>
        </p:nvPicPr>
        <p:blipFill>
          <a:blip r:embed="rId1"/>
        </p:blipFill>
        <p:spPr>
          <a:xfrm>
            <a:off x="8468995" y="3909695"/>
            <a:ext cx="3199765" cy="2144395"/>
          </a:xfrm>
          <a:prstGeom prst="rect">
            <a:avLst/>
          </a:prstGeom>
        </p:spPr>
      </p:pic>
      <p:sp>
        <p:nvSpPr>
          <p:cNvPr id="33" name="文本框 32"/>
          <p:cNvSpPr txBox="1"/>
          <p:nvPr/>
        </p:nvSpPr>
        <p:spPr>
          <a:xfrm>
            <a:off x="277495" y="3319780"/>
            <a:ext cx="11263630" cy="1753235"/>
          </a:xfrm>
          <a:prstGeom prst="rect">
            <a:avLst/>
          </a:prstGeom>
        </p:spPr>
        <p:txBody>
          <a:bodyPr wrap="square">
            <a:spAutoFit/>
          </a:bodyPr>
          <a:p>
            <a:pPr marL="241300" indent="0" algn="l" defTabSz="266700">
              <a:lnSpc>
                <a:spcPct val="150000"/>
              </a:lnSpc>
              <a:spcAft>
                <a:spcPct val="0"/>
              </a:spcAft>
            </a:pPr>
            <a:r>
              <a:rPr lang="zh-CN" altLang="en-US" sz="2400" b="1">
                <a:solidFill>
                  <a:schemeClr val="tx1"/>
                </a:solidFill>
                <a:uFillTx/>
                <a:latin typeface="Times New Roman" panose="02020603050405020304" charset="0"/>
                <a:ea typeface="宋体" panose="02010600030101010101" pitchFamily="2" charset="-122"/>
                <a:cs typeface="Times New Roman" panose="02020603050405020304" charset="0"/>
              </a:rPr>
              <a:t>变式</a:t>
            </a:r>
            <a:r>
              <a:rPr lang="en-US" altLang="zh-CN" sz="2400" b="1">
                <a:solidFill>
                  <a:schemeClr val="tx1"/>
                </a:solidFill>
                <a:uFillTx/>
                <a:latin typeface="Times New Roman" panose="02020603050405020304" charset="0"/>
                <a:ea typeface="宋体" panose="02010600030101010101" pitchFamily="2" charset="-122"/>
                <a:cs typeface="Times New Roman" panose="02020603050405020304" charset="0"/>
              </a:rPr>
              <a:t>2</a:t>
            </a:r>
            <a:r>
              <a:rPr lang="zh-CN" altLang="en-US" sz="2400" b="1">
                <a:solidFill>
                  <a:schemeClr val="tx1"/>
                </a:solidFill>
                <a:uFillTx/>
                <a:latin typeface="Times New Roman" panose="02020603050405020304" charset="0"/>
                <a:ea typeface="宋体" panose="02010600030101010101" pitchFamily="2" charset="-122"/>
                <a:cs typeface="Times New Roman" panose="02020603050405020304" charset="0"/>
              </a:rPr>
              <a:t>：求该粒子出射时的末动能</a:t>
            </a:r>
            <a:r>
              <a:rPr lang="zh-CN" altLang="en-US" sz="2400" b="1" i="1">
                <a:solidFill>
                  <a:schemeClr val="tx1"/>
                </a:solidFill>
                <a:uFillTx/>
                <a:latin typeface="Times New Roman" panose="02020603050405020304" charset="0"/>
                <a:ea typeface="宋体" panose="02010600030101010101" pitchFamily="2" charset="-122"/>
                <a:cs typeface="Times New Roman" panose="02020603050405020304" charset="0"/>
              </a:rPr>
              <a:t>E</a:t>
            </a:r>
            <a:r>
              <a:rPr lang="zh-CN" altLang="en-US" sz="2400" b="1" i="1" baseline="-25000">
                <a:solidFill>
                  <a:schemeClr val="tx1"/>
                </a:solidFill>
                <a:uFillTx/>
                <a:latin typeface="Times New Roman" panose="02020603050405020304" charset="0"/>
                <a:ea typeface="宋体" panose="02010600030101010101" pitchFamily="2" charset="-122"/>
                <a:cs typeface="Times New Roman" panose="02020603050405020304" charset="0"/>
              </a:rPr>
              <a:t>k</a:t>
            </a:r>
            <a:r>
              <a:rPr lang="en-US" altLang="zh-CN" sz="2400" b="1" i="1" baseline="-25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zh-CN" altLang="en-US" sz="2400" b="1">
                <a:solidFill>
                  <a:schemeClr val="tx1"/>
                </a:solidFill>
                <a:uFillTx/>
                <a:latin typeface="Times New Roman" panose="02020603050405020304" charset="0"/>
                <a:ea typeface="宋体" panose="02010600030101010101" pitchFamily="2" charset="-122"/>
              </a:rPr>
              <a:t>，</a:t>
            </a:r>
            <a:r>
              <a:rPr lang="zh-CN" altLang="en-US" sz="2400" b="1">
                <a:solidFill>
                  <a:schemeClr val="tx1"/>
                </a:solidFill>
                <a:uFillTx/>
                <a:latin typeface="Times New Roman" panose="02020603050405020304" charset="0"/>
                <a:ea typeface="宋体" panose="02010600030101010101" pitchFamily="2" charset="-122"/>
                <a:cs typeface="Times New Roman" panose="02020603050405020304" charset="0"/>
              </a:rPr>
              <a:t>试比较质子、氦核射出偏转电场的动能大小？速度</a:t>
            </a:r>
            <a:r>
              <a:rPr lang="zh-CN" altLang="en-US" sz="2400" b="1">
                <a:solidFill>
                  <a:schemeClr val="tx1"/>
                </a:solidFill>
                <a:uFillTx/>
                <a:latin typeface="Times New Roman" panose="02020603050405020304" charset="0"/>
                <a:ea typeface="宋体" panose="02010600030101010101" pitchFamily="2" charset="-122"/>
                <a:cs typeface="Times New Roman" panose="02020603050405020304" charset="0"/>
              </a:rPr>
              <a:t>大小？</a:t>
            </a:r>
            <a:endParaRPr lang="zh-CN" altLang="en-US" sz="2400" b="1">
              <a:solidFill>
                <a:schemeClr val="tx1"/>
              </a:solidFill>
              <a:uFillTx/>
              <a:latin typeface="Times New Roman" panose="02020603050405020304" charset="0"/>
              <a:ea typeface="宋体" panose="02010600030101010101" pitchFamily="2" charset="-122"/>
              <a:cs typeface="Times New Roman" panose="02020603050405020304" charset="0"/>
            </a:endParaRPr>
          </a:p>
          <a:p>
            <a:pPr marL="241300" indent="0" algn="l" defTabSz="266700">
              <a:lnSpc>
                <a:spcPct val="150000"/>
              </a:lnSpc>
              <a:spcAft>
                <a:spcPct val="0"/>
              </a:spcAft>
            </a:pPr>
            <a:endParaRPr lang="zh-CN" altLang="en-US" sz="2400" b="1">
              <a:solidFill>
                <a:schemeClr val="tx1"/>
              </a:solidFill>
              <a:uFillTx/>
              <a:latin typeface="Times New Roman" panose="02020603050405020304" charset="0"/>
              <a:ea typeface="宋体" panose="02010600030101010101" pitchFamily="2" charset="-122"/>
              <a:cs typeface="Times New Roman" panose="02020603050405020304" charset="0"/>
            </a:endParaRPr>
          </a:p>
        </p:txBody>
      </p:sp>
      <mc:AlternateContent xmlns:mc="http://schemas.openxmlformats.org/markup-compatibility/2006">
        <mc:Choice xmlns:a14="http://schemas.microsoft.com/office/drawing/2010/main" Requires="a14">
          <p:sp>
            <p:nvSpPr>
              <p:cNvPr id="3" name="文本框 2"/>
              <p:cNvSpPr txBox="1"/>
              <p:nvPr/>
            </p:nvSpPr>
            <p:spPr>
              <a:xfrm>
                <a:off x="690245" y="1963420"/>
                <a:ext cx="10594975" cy="1198880"/>
              </a:xfrm>
              <a:prstGeom prst="rect">
                <a:avLst/>
              </a:prstGeom>
              <a:noFill/>
            </p:spPr>
            <p:txBody>
              <a:bodyPr wrap="square" rtlCol="0" anchor="t">
                <a:spAutoFit/>
              </a:bodyPr>
              <a:p>
                <a:pPr indent="0" algn="l" fontAlgn="auto" latinLnBrk="1">
                  <a:lnSpc>
                    <a:spcPct val="150000"/>
                  </a:lnSpc>
                </a:pPr>
                <a:r>
                  <a:rPr lang="en-US" altLang="zh-CN" sz="2400" b="1" kern="0">
                    <a:solidFill>
                      <a:srgbClr val="FF0000"/>
                    </a:solidFill>
                    <a:latin typeface="Times New Roman" panose="02020603050405020304" charset="0"/>
                    <a:ea typeface="华文楷体" panose="02010600040101010101" charset="-122"/>
                    <a:cs typeface="Times New Roman" panose="02020603050405020304" pitchFamily="34" charset="-120"/>
                    <a:sym typeface="+mn-ea"/>
                  </a:rPr>
                  <a:t> 不同的带电粒子从静止开始经过同一电场加速后再从同一偏转电场射出时，偏移量和偏转角总是相同的。</a:t>
                </a:r>
                <a14:m>
                  <m:oMath xmlns:m="http://schemas.openxmlformats.org/officeDocument/2006/math">
                    <m:r>
                      <a:rPr lang="en-US" altLang="zh-CN" sz="2400" b="1" i="0" kern="0">
                        <a:solidFill>
                          <a:srgbClr val="0101FF"/>
                        </a:solidFill>
                        <a:latin typeface="Cambria Math" panose="02040503050406030204" charset="0"/>
                        <a:ea typeface="华文楷体" panose="02010600040101010101" charset="-122"/>
                        <a:cs typeface="Cambria Math" panose="02040503050406030204" charset="0"/>
                      </a:rPr>
                      <m:t>𝐲</m:t>
                    </m:r>
                  </m:oMath>
                </a14:m>
                <a:r>
                  <a:rPr lang="en-US" altLang="zh-CN" sz="2400"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rPr>
                  <a:t>和</a:t>
                </a:r>
                <a14:m>
                  <m:oMath xmlns:m="http://schemas.openxmlformats.org/officeDocument/2006/math">
                    <m:r>
                      <a:rPr lang="en-US" altLang="zh-CN" sz="2400" b="1" i="0" kern="0">
                        <a:solidFill>
                          <a:srgbClr val="0101FF"/>
                        </a:solidFill>
                        <a:latin typeface="Cambria Math" panose="02040503050406030204" charset="0"/>
                        <a:ea typeface="华文楷体" panose="02010600040101010101" charset="-122"/>
                        <a:cs typeface="Cambria Math" panose="02040503050406030204" charset="0"/>
                      </a:rPr>
                      <m:t>𝐭𝐚𝐧</m:t>
                    </m:r>
                    <m:r>
                      <a:rPr lang="en-US" altLang="zh-CN" sz="2400" b="1" i="0" kern="0">
                        <a:solidFill>
                          <a:srgbClr val="0101FF"/>
                        </a:solidFill>
                        <a:latin typeface="Cambria Math" panose="02040503050406030204" charset="0"/>
                        <a:ea typeface="MS Mincho" charset="0"/>
                        <a:cs typeface="Cambria Math" panose="02040503050406030204" charset="0"/>
                      </a:rPr>
                      <m:t>𝛉</m:t>
                    </m:r>
                  </m:oMath>
                </a14:m>
                <a:r>
                  <a:rPr lang="en-US" altLang="zh-CN" sz="2400"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rPr>
                  <a:t>与粒子的</a:t>
                </a:r>
                <a14:m>
                  <m:oMath xmlns:m="http://schemas.openxmlformats.org/officeDocument/2006/math">
                    <m:r>
                      <a:rPr lang="en-US" altLang="zh-CN" sz="2400" b="1" i="0" kern="0">
                        <a:solidFill>
                          <a:srgbClr val="0101FF"/>
                        </a:solidFill>
                        <a:latin typeface="Cambria Math" panose="02040503050406030204" charset="0"/>
                        <a:ea typeface="华文楷体" panose="02010600040101010101" charset="-122"/>
                        <a:cs typeface="Cambria Math" panose="02040503050406030204" charset="0"/>
                      </a:rPr>
                      <m:t>𝐪</m:t>
                    </m:r>
                    <m:r>
                      <a:rPr lang="en-US" altLang="zh-CN" sz="2400" b="1" i="0" kern="0">
                        <a:solidFill>
                          <a:srgbClr val="0101FF"/>
                        </a:solidFill>
                        <a:latin typeface="Cambria Math" panose="02040503050406030204" charset="0"/>
                        <a:ea typeface="MS Mincho" charset="0"/>
                        <a:cs typeface="Cambria Math" panose="02040503050406030204" charset="0"/>
                      </a:rPr>
                      <m:t>、</m:t>
                    </m:r>
                    <m:r>
                      <a:rPr lang="en-US" altLang="zh-CN" sz="2400" b="1" i="0" kern="0">
                        <a:solidFill>
                          <a:srgbClr val="0101FF"/>
                        </a:solidFill>
                        <a:latin typeface="Cambria Math" panose="02040503050406030204" charset="0"/>
                        <a:ea typeface="华文楷体" panose="02010600040101010101" charset="-122"/>
                        <a:cs typeface="Cambria Math" panose="02040503050406030204" charset="0"/>
                      </a:rPr>
                      <m:t>𝐦</m:t>
                    </m:r>
                  </m:oMath>
                </a14:m>
                <a:r>
                  <a:rPr lang="en-US" altLang="zh-CN" sz="2400"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rPr>
                  <a:t>无关。</a:t>
                </a:r>
                <a:endParaRPr lang="en-US" altLang="zh-CN" sz="2400" b="1" kern="0">
                  <a:solidFill>
                    <a:srgbClr val="0101FF"/>
                  </a:solidFill>
                  <a:latin typeface="Times New Roman" panose="02020603050405020304" charset="0"/>
                  <a:ea typeface="华文楷体" panose="02010600040101010101" charset="-122"/>
                  <a:cs typeface="Times New Roman" panose="02020603050405020304" pitchFamily="34" charset="-120"/>
                  <a:sym typeface="+mn-ea"/>
                </a:endParaRPr>
              </a:p>
            </p:txBody>
          </p:sp>
        </mc:Choice>
        <mc:Fallback>
          <p:sp>
            <p:nvSpPr>
              <p:cNvPr id="3" name="文本框 2"/>
              <p:cNvSpPr txBox="1">
                <a:spLocks noRot="1" noChangeAspect="1" noMove="1" noResize="1" noEditPoints="1" noAdjustHandles="1" noChangeArrowheads="1" noChangeShapeType="1" noTextEdit="1"/>
              </p:cNvSpPr>
              <p:nvPr/>
            </p:nvSpPr>
            <p:spPr>
              <a:xfrm>
                <a:off x="690245" y="1963420"/>
                <a:ext cx="10594975" cy="1198880"/>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p:cNvSpPr txBox="1"/>
              <p:nvPr/>
            </p:nvSpPr>
            <p:spPr>
              <a:xfrm>
                <a:off x="773430" y="4239260"/>
                <a:ext cx="7847330" cy="2225040"/>
              </a:xfrm>
              <a:prstGeom prst="rect">
                <a:avLst/>
              </a:prstGeom>
              <a:noFill/>
            </p:spPr>
            <p:txBody>
              <a:bodyPr wrap="square" rtlCol="0" anchor="t">
                <a:spAutoFit/>
              </a:bodyPr>
              <a:p>
                <a:pPr indent="0" algn="l" fontAlgn="auto" latinLnBrk="1" hangingPunct="0">
                  <a:lnSpc>
                    <a:spcPct val="150000"/>
                  </a:lnSpc>
                </a:pPr>
                <a:r>
                  <a:rPr lang="en-US" altLang="zh-CN" sz="2400" b="1">
                    <a:solidFill>
                      <a:srgbClr val="FF0000"/>
                    </a:solidFill>
                    <a:uFillTx/>
                    <a:latin typeface="Times New Roman" panose="02020603050405020304" charset="0"/>
                    <a:ea typeface="华文楷体" panose="02010600040101010101" charset="-122"/>
                    <a:sym typeface="+mn-ea"/>
                  </a:rPr>
                  <a:t>从能量的角度</a:t>
                </a:r>
                <a14:m>
                  <m:oMath xmlns:m="http://schemas.openxmlformats.org/officeDocument/2006/math">
                    <m:r>
                      <a:rPr lang="en-US" altLang="zh-CN" sz="2400" b="1">
                        <a:solidFill>
                          <a:schemeClr val="tx1"/>
                        </a:solidFill>
                        <a:uFillTx/>
                        <a:latin typeface="Cambria Math" panose="02040503050406030204" charset="0"/>
                        <a:ea typeface="MS Mincho" charset="0"/>
                        <a:cs typeface="Cambria Math" panose="02040503050406030204" charset="0"/>
                      </a:rPr>
                      <m:t>：</m:t>
                    </m:r>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𝒒</m:t>
                    </m:r>
                    <m:sSub>
                      <m:sSubPr>
                        <m:ctrlP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ctrlPr>
                      </m:sSubPr>
                      <m:e>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𝑼</m:t>
                        </m:r>
                      </m:e>
                      <m:sub>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𝒚</m:t>
                        </m:r>
                      </m:sub>
                    </m:sSub>
                    <m:r>
                      <a:rPr lang="en-US" altLang="zh-CN" sz="2400" b="1" i="1">
                        <a:solidFill>
                          <a:srgbClr val="FF0000"/>
                        </a:solidFill>
                        <a:uFillTx/>
                        <a:latin typeface="Cambria Math" panose="02040503050406030204" charset="0"/>
                        <a:ea typeface="MS Mincho" charset="0"/>
                        <a:cs typeface="Cambria Math" panose="02040503050406030204" charset="0"/>
                      </a:rPr>
                      <m:t>=</m:t>
                    </m:r>
                    <m:f>
                      <m:fPr>
                        <m:ctrlP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ctrlPr>
                      </m:fPr>
                      <m:num>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𝟏</m:t>
                        </m:r>
                      </m:num>
                      <m:den>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𝟐</m:t>
                        </m:r>
                      </m:den>
                    </m:f>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𝒎</m:t>
                    </m:r>
                    <m:sSup>
                      <m:sSupPr>
                        <m:ctrlP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ctrlPr>
                      </m:sSupPr>
                      <m:e>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𝒗</m:t>
                        </m:r>
                      </m:e>
                      <m:sup>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𝟐</m:t>
                        </m:r>
                      </m:sup>
                    </m:sSup>
                    <m:r>
                      <a:rPr lang="en-US" altLang="zh-CN" sz="2400" b="1" i="1">
                        <a:solidFill>
                          <a:srgbClr val="FF0000"/>
                        </a:solidFill>
                        <a:uFillTx/>
                        <a:latin typeface="Cambria Math" panose="02040503050406030204" charset="0"/>
                        <a:ea typeface="MS Mincho" charset="0"/>
                        <a:cs typeface="Cambria Math" panose="02040503050406030204" charset="0"/>
                      </a:rPr>
                      <m:t>−</m:t>
                    </m:r>
                    <m:f>
                      <m:fPr>
                        <m:ctrlP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ctrlPr>
                      </m:fPr>
                      <m:num>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𝟏</m:t>
                        </m:r>
                      </m:num>
                      <m:den>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𝟐</m:t>
                        </m:r>
                      </m:den>
                    </m:f>
                    <m:r>
                      <a:rPr lang="en-US" altLang="zh-CN" sz="2400" b="1" i="1">
                        <a:solidFill>
                          <a:srgbClr val="FF0000"/>
                        </a:solidFill>
                        <a:uFillTx/>
                        <a:latin typeface="Cambria Math" panose="02040503050406030204" charset="0"/>
                        <a:ea typeface="华文楷体" panose="02010600040101010101" charset="-122"/>
                        <a:cs typeface="Cambria Math" panose="02040503050406030204" charset="0"/>
                      </a:rPr>
                      <m:t>𝒎𝒗</m:t>
                    </m:r>
                  </m:oMath>
                </a14:m>
                <a:r>
                  <a:rPr lang="en-US" altLang="zh-CN" sz="2400" b="1" i="1" baseline="-25000">
                    <a:solidFill>
                      <a:srgbClr val="FF0000"/>
                    </a:solidFill>
                    <a:uFillTx/>
                    <a:latin typeface="Times New Roman" panose="02020603050405020304" charset="0"/>
                    <a:ea typeface="华文楷体" panose="02010600040101010101" charset="-122"/>
                    <a:sym typeface="+mn-ea"/>
                  </a:rPr>
                  <a:t>0</a:t>
                </a:r>
                <a:r>
                  <a:rPr lang="en-US" altLang="zh-CN" sz="2400" b="1" i="1" baseline="30000">
                    <a:solidFill>
                      <a:srgbClr val="FF0000"/>
                    </a:solidFill>
                    <a:uFillTx/>
                    <a:latin typeface="Times New Roman" panose="02020603050405020304" charset="0"/>
                    <a:ea typeface="华文楷体" panose="02010600040101010101" charset="-122"/>
                    <a:sym typeface="+mn-ea"/>
                  </a:rPr>
                  <a:t>2</a:t>
                </a:r>
                <a:endParaRPr lang="en-US" altLang="zh-CN" sz="2400" b="1">
                  <a:solidFill>
                    <a:schemeClr val="tx1"/>
                  </a:solidFill>
                  <a:uFillTx/>
                  <a:latin typeface="Times New Roman" panose="02020603050405020304" charset="0"/>
                  <a:ea typeface="华文楷体" panose="02010600040101010101" charset="-122"/>
                  <a:sym typeface="+mn-ea"/>
                </a:endParaRPr>
              </a:p>
              <a:p>
                <a:pPr indent="0" algn="l" fontAlgn="auto" latinLnBrk="1" hangingPunct="0">
                  <a:lnSpc>
                    <a:spcPct val="150000"/>
                  </a:lnSpc>
                </a:pPr>
                <a:r>
                  <a:rPr lang="en-US" altLang="zh-CN" sz="2400" b="1">
                    <a:solidFill>
                      <a:schemeClr val="tx1"/>
                    </a:solidFill>
                    <a:uFillTx/>
                    <a:latin typeface="Times New Roman" panose="02020603050405020304" charset="0"/>
                    <a:ea typeface="华文楷体" panose="02010600040101010101" charset="-122"/>
                    <a:sym typeface="+mn-ea"/>
                  </a:rPr>
                  <a:t>其中</a:t>
                </a:r>
                <a14:m>
                  <m:oMath xmlns:m="http://schemas.openxmlformats.org/officeDocument/2006/math">
                    <m:sSub>
                      <m:sSubPr>
                        <m:ctrlPr>
                          <a:rPr lang="en-US" altLang="zh-CN" sz="2400" b="1" i="1">
                            <a:solidFill>
                              <a:srgbClr val="0101FF"/>
                            </a:solidFill>
                            <a:uFillTx/>
                            <a:latin typeface="Cambria Math" panose="02040503050406030204" charset="0"/>
                            <a:ea typeface="华文楷体" panose="02010600040101010101" charset="-122"/>
                            <a:cs typeface="Cambria Math" panose="02040503050406030204" charset="0"/>
                          </a:rPr>
                        </m:ctrlPr>
                      </m:sSubPr>
                      <m:e>
                        <m:r>
                          <a:rPr lang="en-US" altLang="zh-CN" sz="2400" b="1" i="1">
                            <a:solidFill>
                              <a:srgbClr val="0101FF"/>
                            </a:solidFill>
                            <a:uFillTx/>
                            <a:latin typeface="Cambria Math" panose="02040503050406030204" charset="0"/>
                            <a:ea typeface="华文楷体" panose="02010600040101010101" charset="-122"/>
                            <a:cs typeface="Cambria Math" panose="02040503050406030204" charset="0"/>
                          </a:rPr>
                          <m:t>𝑼</m:t>
                        </m:r>
                      </m:e>
                      <m:sub>
                        <m:r>
                          <a:rPr lang="en-US" altLang="zh-CN" sz="2400" b="1" i="1">
                            <a:solidFill>
                              <a:srgbClr val="0101FF"/>
                            </a:solidFill>
                            <a:uFillTx/>
                            <a:latin typeface="Cambria Math" panose="02040503050406030204" charset="0"/>
                            <a:ea typeface="华文楷体" panose="02010600040101010101" charset="-122"/>
                            <a:cs typeface="Cambria Math" panose="02040503050406030204" charset="0"/>
                          </a:rPr>
                          <m:t>𝒚</m:t>
                        </m:r>
                      </m:sub>
                    </m:sSub>
                    <m:r>
                      <a:rPr lang="en-US" altLang="zh-CN" sz="2400" b="1" i="1">
                        <a:solidFill>
                          <a:srgbClr val="0101FF"/>
                        </a:solidFill>
                        <a:uFillTx/>
                        <a:latin typeface="Cambria Math" panose="02040503050406030204" charset="0"/>
                        <a:ea typeface="MS Mincho" charset="0"/>
                        <a:cs typeface="Cambria Math" panose="02040503050406030204" charset="0"/>
                      </a:rPr>
                      <m:t>=</m:t>
                    </m:r>
                    <m:f>
                      <m:fPr>
                        <m:ctrlPr>
                          <a:rPr lang="en-US" altLang="zh-CN" sz="2400" b="1" i="1">
                            <a:solidFill>
                              <a:srgbClr val="0101FF"/>
                            </a:solidFill>
                            <a:uFillTx/>
                            <a:latin typeface="Cambria Math" panose="02040503050406030204" charset="0"/>
                            <a:ea typeface="华文楷体" panose="02010600040101010101" charset="-122"/>
                            <a:cs typeface="Cambria Math" panose="02040503050406030204" charset="0"/>
                          </a:rPr>
                        </m:ctrlPr>
                      </m:fPr>
                      <m:num>
                        <m:r>
                          <a:rPr lang="en-US" altLang="zh-CN" sz="2400" b="1" i="1">
                            <a:solidFill>
                              <a:srgbClr val="0101FF"/>
                            </a:solidFill>
                            <a:uFillTx/>
                            <a:latin typeface="Cambria Math" panose="02040503050406030204" charset="0"/>
                            <a:ea typeface="华文楷体" panose="02010600040101010101" charset="-122"/>
                            <a:cs typeface="Cambria Math" panose="02040503050406030204" charset="0"/>
                          </a:rPr>
                          <m:t>𝑼</m:t>
                        </m:r>
                      </m:num>
                      <m:den>
                        <m:r>
                          <a:rPr lang="en-US" altLang="zh-CN" sz="2400" b="1" i="1">
                            <a:solidFill>
                              <a:srgbClr val="0101FF"/>
                            </a:solidFill>
                            <a:uFillTx/>
                            <a:latin typeface="Cambria Math" panose="02040503050406030204" charset="0"/>
                            <a:ea typeface="华文楷体" panose="02010600040101010101" charset="-122"/>
                            <a:cs typeface="Cambria Math" panose="02040503050406030204" charset="0"/>
                          </a:rPr>
                          <m:t>𝒅</m:t>
                        </m:r>
                      </m:den>
                    </m:f>
                    <m:r>
                      <a:rPr lang="en-US" altLang="zh-CN" sz="2400" b="1" i="1">
                        <a:solidFill>
                          <a:srgbClr val="0101FF"/>
                        </a:solidFill>
                        <a:uFillTx/>
                        <a:latin typeface="Cambria Math" panose="02040503050406030204" charset="0"/>
                        <a:ea typeface="华文楷体" panose="02010600040101010101" charset="-122"/>
                        <a:cs typeface="Cambria Math" panose="02040503050406030204" charset="0"/>
                      </a:rPr>
                      <m:t>𝒚</m:t>
                    </m:r>
                  </m:oMath>
                </a14:m>
                <a:r>
                  <a:rPr lang="en-US" altLang="zh-CN" sz="2400" b="1">
                    <a:solidFill>
                      <a:schemeClr val="tx1"/>
                    </a:solidFill>
                    <a:uFillTx/>
                    <a:latin typeface="Times New Roman" panose="02020603050405020304" charset="0"/>
                    <a:ea typeface="华文楷体" panose="02010600040101010101" charset="-122"/>
                    <a:sym typeface="+mn-ea"/>
                  </a:rPr>
                  <a:t>，指运动过程</a:t>
                </a:r>
                <a:r>
                  <a:rPr lang="en-US" altLang="zh-CN" sz="2400" b="1">
                    <a:solidFill>
                      <a:srgbClr val="0101FF"/>
                    </a:solidFill>
                    <a:uFillTx/>
                    <a:latin typeface="Times New Roman" panose="02020603050405020304" charset="0"/>
                    <a:ea typeface="华文楷体" panose="02010600040101010101" charset="-122"/>
                    <a:sym typeface="+mn-ea"/>
                  </a:rPr>
                  <a:t>初、末位置两点间的电势差</a:t>
                </a:r>
                <a:r>
                  <a:rPr lang="zh-CN" altLang="en-US" sz="2400" b="1">
                    <a:solidFill>
                      <a:srgbClr val="0101FF"/>
                    </a:solidFill>
                    <a:uFillTx/>
                    <a:latin typeface="Times New Roman" panose="02020603050405020304" charset="0"/>
                    <a:ea typeface="华文楷体" panose="02010600040101010101" charset="-122"/>
                    <a:sym typeface="+mn-ea"/>
                  </a:rPr>
                  <a:t>。</a:t>
                </a:r>
                <a:endParaRPr lang="en-US" altLang="zh-CN" sz="2400" b="1">
                  <a:solidFill>
                    <a:schemeClr val="tx1"/>
                  </a:solidFill>
                  <a:uFillTx/>
                  <a:latin typeface="Times New Roman" panose="02020603050405020304" charset="0"/>
                  <a:ea typeface="华文楷体" panose="02010600040101010101" charset="-122"/>
                </a:endParaRPr>
              </a:p>
              <a:p>
                <a:pPr indent="0" algn="l" fontAlgn="auto" latinLnBrk="1">
                  <a:lnSpc>
                    <a:spcPct val="150000"/>
                  </a:lnSpc>
                </a:pPr>
                <a:endParaRPr lang="en-US" altLang="zh-CN" sz="2400" b="1">
                  <a:solidFill>
                    <a:schemeClr val="tx1"/>
                  </a:solidFill>
                  <a:uFillTx/>
                  <a:latin typeface="Times New Roman" panose="02020603050405020304" charset="0"/>
                  <a:ea typeface="华文楷体" panose="02010600040101010101" charset="-122"/>
                  <a:cs typeface="Times New Roman" panose="02020603050405020304" pitchFamily="34" charset="-120"/>
                  <a:sym typeface="+mn-ea"/>
                </a:endParaRPr>
              </a:p>
            </p:txBody>
          </p:sp>
        </mc:Choice>
        <mc:Fallback>
          <p:sp>
            <p:nvSpPr>
              <p:cNvPr id="5" name="文本框 4"/>
              <p:cNvSpPr txBox="1">
                <a:spLocks noRot="1" noChangeAspect="1" noMove="1" noResize="1" noEditPoints="1" noAdjustHandles="1" noChangeArrowheads="1" noChangeShapeType="1" noTextEdit="1"/>
              </p:cNvSpPr>
              <p:nvPr/>
            </p:nvSpPr>
            <p:spPr>
              <a:xfrm>
                <a:off x="773430" y="4239260"/>
                <a:ext cx="7847330" cy="2225040"/>
              </a:xfrm>
              <a:prstGeom prst="rect">
                <a:avLst/>
              </a:prstGeom>
              <a:blipFill rotWithShape="1">
                <a:blip r:embed="rId3"/>
                <a:stretch>
                  <a:fillRect t="-1370"/>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 name="文本框 51"/>
          <p:cNvSpPr txBox="1"/>
          <p:nvPr>
            <p:custDataLst>
              <p:tags r:id="rId1"/>
            </p:custDataLst>
          </p:nvPr>
        </p:nvSpPr>
        <p:spPr>
          <a:xfrm>
            <a:off x="318135" y="458470"/>
            <a:ext cx="3709035" cy="608965"/>
          </a:xfrm>
          <a:prstGeom prst="rect">
            <a:avLst/>
          </a:prstGeom>
          <a:solidFill>
            <a:schemeClr val="bg1"/>
          </a:solidFill>
          <a:ln w="9525" cap="flat" cmpd="sng">
            <a:noFill/>
            <a:prstDash val="solid"/>
            <a:miter/>
            <a:headEnd type="none" w="med" len="med"/>
            <a:tailEnd type="none" w="med" len="med"/>
          </a:ln>
        </p:spPr>
        <p:txBody>
          <a:bodyPr wrap="square">
            <a:noAutofit/>
          </a:bodyPr>
          <a:p>
            <a:pPr algn="l">
              <a:spcBef>
                <a:spcPct val="50000"/>
              </a:spcBef>
            </a:pPr>
            <a:r>
              <a:rPr lang="zh-CN" altLang="en-US" sz="2800" b="1">
                <a:solidFill>
                  <a:srgbClr val="FF0000"/>
                </a:solidFill>
                <a:latin typeface="微软雅黑" panose="020B0503020204020204" charset="-122"/>
                <a:ea typeface="微软雅黑" panose="020B0503020204020204" charset="-122"/>
              </a:rPr>
              <a:t>任务三、示波器</a:t>
            </a:r>
            <a:r>
              <a:rPr lang="zh-CN" altLang="en-US" sz="2800" b="1">
                <a:solidFill>
                  <a:srgbClr val="FF0000"/>
                </a:solidFill>
                <a:latin typeface="微软雅黑" panose="020B0503020204020204" charset="-122"/>
                <a:ea typeface="微软雅黑" panose="020B0503020204020204" charset="-122"/>
              </a:rPr>
              <a:t>模型</a:t>
            </a:r>
            <a:endParaRPr lang="zh-CN" altLang="en-US" sz="2800" b="1">
              <a:solidFill>
                <a:srgbClr val="FF0000"/>
              </a:solidFill>
              <a:latin typeface="微软雅黑" panose="020B0503020204020204" charset="-122"/>
              <a:ea typeface="微软雅黑" panose="020B0503020204020204" charset="-122"/>
            </a:endParaRPr>
          </a:p>
        </p:txBody>
      </p:sp>
      <p:sp>
        <p:nvSpPr>
          <p:cNvPr id="4" name="矩形 3"/>
          <p:cNvSpPr/>
          <p:nvPr>
            <p:custDataLst>
              <p:tags r:id="rId2"/>
            </p:custDataLst>
          </p:nvPr>
        </p:nvSpPr>
        <p:spPr>
          <a:xfrm>
            <a:off x="717550" y="1230630"/>
            <a:ext cx="10757535" cy="460375"/>
          </a:xfrm>
          <a:prstGeom prst="rect">
            <a:avLst/>
          </a:prstGeom>
        </p:spPr>
        <p:txBody>
          <a:bodyPr wrap="square">
            <a:spAutoFit/>
          </a:bodyPr>
          <a:p>
            <a:pPr algn="just"/>
            <a:r>
              <a:rPr lang="zh-CN" altLang="en-US" sz="2400" b="1">
                <a:solidFill>
                  <a:srgbClr val="FF0000"/>
                </a:solidFill>
                <a:latin typeface="宋体" panose="02010600030101010101" pitchFamily="2" charset="-122"/>
                <a:ea typeface="宋体" panose="02010600030101010101" pitchFamily="2" charset="-122"/>
              </a:rPr>
              <a:t>示波器</a:t>
            </a:r>
            <a:r>
              <a:rPr lang="zh-CN" altLang="en-US" sz="2400" b="1">
                <a:latin typeface="宋体" panose="02010600030101010101" pitchFamily="2" charset="-122"/>
                <a:ea typeface="宋体" panose="02010600030101010101" pitchFamily="2" charset="-122"/>
              </a:rPr>
              <a:t>可以用来观察电信号随时间变化的情况，核心部件是</a:t>
            </a:r>
            <a:r>
              <a:rPr lang="zh-CN" altLang="en-US" sz="2400" b="1">
                <a:solidFill>
                  <a:srgbClr val="FF0000"/>
                </a:solidFill>
                <a:latin typeface="宋体" panose="02010600030101010101" pitchFamily="2" charset="-122"/>
                <a:ea typeface="宋体" panose="02010600030101010101" pitchFamily="2" charset="-122"/>
              </a:rPr>
              <a:t>示波管。</a:t>
            </a:r>
            <a:endParaRPr lang="zh-CN" altLang="en-US" sz="2400" b="1">
              <a:latin typeface="宋体" panose="02010600030101010101" pitchFamily="2" charset="-122"/>
              <a:ea typeface="宋体" panose="02010600030101010101" pitchFamily="2" charset="-122"/>
            </a:endParaRPr>
          </a:p>
        </p:txBody>
      </p:sp>
      <p:pic>
        <p:nvPicPr>
          <p:cNvPr id="5" name="图片 4"/>
          <p:cNvPicPr>
            <a:picLocks noChangeAspect="1"/>
          </p:cNvPicPr>
          <p:nvPr>
            <p:custDataLst>
              <p:tags r:id="rId3"/>
            </p:custDataLst>
          </p:nvPr>
        </p:nvPicPr>
        <p:blipFill>
          <a:blip r:embed="rId4"/>
          <a:stretch>
            <a:fillRect/>
          </a:stretch>
        </p:blipFill>
        <p:spPr>
          <a:xfrm>
            <a:off x="469900" y="2431415"/>
            <a:ext cx="5016500" cy="2397760"/>
          </a:xfrm>
          <a:prstGeom prst="rect">
            <a:avLst/>
          </a:prstGeom>
        </p:spPr>
      </p:pic>
      <p:pic>
        <p:nvPicPr>
          <p:cNvPr id="25" name="Picture 201" descr="S9-13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2615" y="2431415"/>
            <a:ext cx="5573395" cy="239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499"/>
  <p:tag name="KSO_WM_BEAUTIFY_FLAG" val=""/>
</p:tagLst>
</file>

<file path=ppt/tags/tag10.xml><?xml version="1.0" encoding="utf-8"?>
<p:tagLst xmlns:p="http://schemas.openxmlformats.org/presentationml/2006/main">
  <p:tag name="AS_UNIQUEID" val="1711"/>
</p:tagLst>
</file>

<file path=ppt/tags/tag11.xml><?xml version="1.0" encoding="utf-8"?>
<p:tagLst xmlns:p="http://schemas.openxmlformats.org/presentationml/2006/main">
  <p:tag name="AS_UNIQUEID" val="1711"/>
</p:tagLst>
</file>

<file path=ppt/tags/tag12.xml><?xml version="1.0" encoding="utf-8"?>
<p:tagLst xmlns:p="http://schemas.openxmlformats.org/presentationml/2006/main">
  <p:tag name="AS_UNIQUEID" val="499"/>
  <p:tag name="KSO_WM_BEAUTIFY_FLAG" val=""/>
</p:tagLst>
</file>

<file path=ppt/tags/tag13.xml><?xml version="1.0" encoding="utf-8"?>
<p:tagLst xmlns:p="http://schemas.openxmlformats.org/presentationml/2006/main">
  <p:tag name="AS_UNIQUEID" val="3605"/>
</p:tagLst>
</file>

<file path=ppt/tags/tag14.xml><?xml version="1.0" encoding="utf-8"?>
<p:tagLst xmlns:p="http://schemas.openxmlformats.org/presentationml/2006/main">
  <p:tag name="AS_UNIQUEID" val="2104"/>
  <p:tag name="KSO_WM_UNIT_PLACING_PICTURE_USER_VIEWPORT" val="{&quot;height&quot;:5505,&quot;width&quot;:11520}"/>
</p:tagLst>
</file>

<file path=ppt/tags/tag15.xml><?xml version="1.0" encoding="utf-8"?>
<p:tagLst xmlns:p="http://schemas.openxmlformats.org/presentationml/2006/main">
  <p:tag name="AS_UNIQUEID" val="2067"/>
</p:tagLst>
</file>

<file path=ppt/tags/tag16.xml><?xml version="1.0" encoding="utf-8"?>
<p:tagLst xmlns:p="http://schemas.openxmlformats.org/presentationml/2006/main">
  <p:tag name="AS_UNIQUEID" val="2068"/>
</p:tagLst>
</file>

<file path=ppt/tags/tag17.xml><?xml version="1.0" encoding="utf-8"?>
<p:tagLst xmlns:p="http://schemas.openxmlformats.org/presentationml/2006/main">
  <p:tag name="AS_UNIQUEID" val="2068"/>
</p:tagLst>
</file>

<file path=ppt/tags/tag18.xml><?xml version="1.0" encoding="utf-8"?>
<p:tagLst xmlns:p="http://schemas.openxmlformats.org/presentationml/2006/main">
  <p:tag name="AS_UNIQUEID" val="499"/>
  <p:tag name="KSO_WM_BEAUTIFY_FLAG" val=""/>
</p:tagLst>
</file>

<file path=ppt/tags/tag19.xml><?xml version="1.0" encoding="utf-8"?>
<p:tagLst xmlns:p="http://schemas.openxmlformats.org/presentationml/2006/main">
  <p:tag name="commondata" val="eyJoZGlkIjoiM2Q5MTBkNGFlZGI1ODAyNWFhZjJlN2JiMzBiYmY4OGEifQ=="/>
</p:tagLst>
</file>

<file path=ppt/tags/tag2.xml><?xml version="1.0" encoding="utf-8"?>
<p:tagLst xmlns:p="http://schemas.openxmlformats.org/presentationml/2006/main">
  <p:tag name="AS_UNIQUEID" val="499"/>
  <p:tag name="KSO_WM_BEAUTIFY_FLAG" val=""/>
</p:tagLst>
</file>

<file path=ppt/tags/tag3.xml><?xml version="1.0" encoding="utf-8"?>
<p:tagLst xmlns:p="http://schemas.openxmlformats.org/presentationml/2006/main">
  <p:tag name="AS_UNIQUEID" val="1711"/>
</p:tagLst>
</file>

<file path=ppt/tags/tag4.xml><?xml version="1.0" encoding="utf-8"?>
<p:tagLst xmlns:p="http://schemas.openxmlformats.org/presentationml/2006/main">
  <p:tag name="AS_UNIQUEID" val="1711"/>
</p:tagLst>
</file>

<file path=ppt/tags/tag5.xml><?xml version="1.0" encoding="utf-8"?>
<p:tagLst xmlns:p="http://schemas.openxmlformats.org/presentationml/2006/main">
  <p:tag name="AS_UNIQUEID" val="499"/>
  <p:tag name="KSO_WM_BEAUTIFY_FLAG" val=""/>
</p:tagLst>
</file>

<file path=ppt/tags/tag6.xml><?xml version="1.0" encoding="utf-8"?>
<p:tagLst xmlns:p="http://schemas.openxmlformats.org/presentationml/2006/main">
  <p:tag name="AS_UNIQUEID" val="1711"/>
</p:tagLst>
</file>

<file path=ppt/tags/tag7.xml><?xml version="1.0" encoding="utf-8"?>
<p:tagLst xmlns:p="http://schemas.openxmlformats.org/presentationml/2006/main">
  <p:tag name="AS_UNIQUEID" val="1714"/>
  <p:tag name="KSO_WM_BEAUTIFY_FLAG" val=""/>
</p:tagLst>
</file>

<file path=ppt/tags/tag8.xml><?xml version="1.0" encoding="utf-8"?>
<p:tagLst xmlns:p="http://schemas.openxmlformats.org/presentationml/2006/main">
  <p:tag name="AS_UNIQUEID" val="1662"/>
  <p:tag name="KSO_WM_BEAUTIFY_FLAG" val=""/>
</p:tagLst>
</file>

<file path=ppt/tags/tag9.xml><?xml version="1.0" encoding="utf-8"?>
<p:tagLst xmlns:p="http://schemas.openxmlformats.org/presentationml/2006/main">
  <p:tag name="AS_UNIQUEID" val="166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1983</Words>
  <Application>WPS 演示</Application>
  <PresentationFormat>宽屏</PresentationFormat>
  <Paragraphs>120</Paragraphs>
  <Slides>16</Slides>
  <Notes>0</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13</vt:i4>
      </vt:variant>
      <vt:variant>
        <vt:lpstr>幻灯片标题</vt:lpstr>
      </vt:variant>
      <vt:variant>
        <vt:i4>16</vt:i4>
      </vt:variant>
    </vt:vector>
  </HeadingPairs>
  <TitlesOfParts>
    <vt:vector size="50" baseType="lpstr">
      <vt:lpstr>Arial</vt:lpstr>
      <vt:lpstr>宋体</vt:lpstr>
      <vt:lpstr>Wingdings</vt:lpstr>
      <vt:lpstr>Arial</vt:lpstr>
      <vt:lpstr>微软雅黑</vt:lpstr>
      <vt:lpstr>时尚中黑简体</vt:lpstr>
      <vt:lpstr>黑体</vt:lpstr>
      <vt:lpstr>方正舒体</vt:lpstr>
      <vt:lpstr>华文楷体</vt:lpstr>
      <vt:lpstr>Times New Roman</vt:lpstr>
      <vt:lpstr>方正中等线简体</vt:lpstr>
      <vt:lpstr>Courier New</vt:lpstr>
      <vt:lpstr>Bodoni MT</vt:lpstr>
      <vt:lpstr>Times New Roman</vt:lpstr>
      <vt:lpstr>Cambria Math</vt:lpstr>
      <vt:lpstr>Times New Roman</vt:lpstr>
      <vt:lpstr>MS Mincho</vt:lpstr>
      <vt:lpstr>菁优海体-Size1</vt:lpstr>
      <vt:lpstr>Arial Unicode MS</vt:lpstr>
      <vt:lpstr>Calibri</vt:lpstr>
      <vt:lpstr>WPS</vt:lpstr>
      <vt:lpstr>Equation.3</vt:lpstr>
      <vt:lpstr>Equation.KSEE3</vt:lpstr>
      <vt:lpstr>Equation.3</vt:lpstr>
      <vt:lpstr>Equation.3</vt:lpstr>
      <vt:lpstr>Equation.3</vt:lpstr>
      <vt:lpstr>Equation.3</vt:lpstr>
      <vt:lpstr>Equation.3</vt:lpstr>
      <vt:lpstr>Equation.3</vt:lpstr>
      <vt:lpstr>Equation.3</vt:lpstr>
      <vt:lpstr>Equation.3</vt:lpstr>
      <vt:lpstr>Equation.3</vt:lpstr>
      <vt:lpstr>Equation.3</vt:lpstr>
      <vt:lpstr>Equation.KSEE3</vt:lpstr>
      <vt:lpstr>PowerPoint 演示文稿</vt:lpstr>
      <vt:lpstr>带电粒子在电场中的运动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朱琪</dc:creator>
  <cp:lastModifiedBy>29527</cp:lastModifiedBy>
  <cp:revision>57</cp:revision>
  <dcterms:created xsi:type="dcterms:W3CDTF">2023-08-09T12:44:00Z</dcterms:created>
  <dcterms:modified xsi:type="dcterms:W3CDTF">2024-11-29T04:24:54Z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2052-12.1.0.17140</vt:lpwstr>
  </property>
</Properties>
</file>