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8" r:id="rId3"/>
    <p:sldId id="523" r:id="rId5"/>
    <p:sldId id="329" r:id="rId6"/>
    <p:sldId id="369" r:id="rId7"/>
    <p:sldId id="394" r:id="rId8"/>
    <p:sldId id="326" r:id="rId9"/>
    <p:sldId id="395" r:id="rId10"/>
    <p:sldId id="371" r:id="rId11"/>
    <p:sldId id="328" r:id="rId12"/>
    <p:sldId id="331" r:id="rId13"/>
    <p:sldId id="396" r:id="rId14"/>
    <p:sldId id="332" r:id="rId15"/>
    <p:sldId id="333" r:id="rId16"/>
    <p:sldId id="372" r:id="rId17"/>
    <p:sldId id="334" r:id="rId18"/>
    <p:sldId id="373" r:id="rId19"/>
    <p:sldId id="335" r:id="rId20"/>
    <p:sldId id="336" r:id="rId21"/>
    <p:sldId id="374" r:id="rId22"/>
    <p:sldId id="337" r:id="rId23"/>
    <p:sldId id="330" r:id="rId24"/>
    <p:sldId id="375" r:id="rId25"/>
    <p:sldId id="393" r:id="rId26"/>
    <p:sldId id="338" r:id="rId27"/>
    <p:sldId id="339" r:id="rId28"/>
    <p:sldId id="376" r:id="rId29"/>
    <p:sldId id="401" r:id="rId30"/>
    <p:sldId id="341" r:id="rId31"/>
    <p:sldId id="402" r:id="rId32"/>
    <p:sldId id="403" r:id="rId33"/>
    <p:sldId id="642" r:id="rId34"/>
    <p:sldId id="524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643" r:id="rId44"/>
    <p:sldId id="657" r:id="rId45"/>
    <p:sldId id="644" r:id="rId46"/>
    <p:sldId id="645" r:id="rId47"/>
    <p:sldId id="529" r:id="rId48"/>
    <p:sldId id="641" r:id="rId49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0" clrIdx="0"/>
  <p:cmAuthor id="1" name="深度联盟http://www.deepbbs.org" initials="深" lastIdx="0" clrIdx="0"/>
  <p:cmAuthor id="2" name="赵秀丽" initials="赵" lastIdx="0" clrIdx="0"/>
  <p:cmAuthor id="3" name="dell" initials="d" lastIdx="0" clrIdx="2"/>
  <p:cmAuthor id="4" name="Administrator" initials="A" lastIdx="0" clrIdx="3"/>
  <p:cmAuthor id="5" name="User" initials="U" lastIdx="0" clrIdx="0"/>
  <p:cmAuthor id="6" name="雨林木风" initials="" lastIdx="0" clrIdx="0"/>
  <p:cmAuthor id="7" name="kingsoft" initials="k" lastIdx="0" clrIdx="0"/>
  <p:cmAuthor id="8" name="未知用户1" initials="未" lastIdx="0" clrIdx="0"/>
  <p:cmAuthor id="9" name="作者" initials="作" lastIdx="0" clrIdx="24"/>
  <p:cmAuthor id="10" name="yyyaogd@126.com" initials="y" lastIdx="0" clrIdx="0"/>
  <p:cmAuthor id="11" name="wucj" initials="w" lastIdx="0" clrIdx="0"/>
  <p:cmAuthor id="12" name="SkyUser" initials="S" lastIdx="0" clrIdx="0"/>
  <p:cmAuthor id="15" name="admin" initials="a" lastIdx="0" clrIdx="14"/>
  <p:cmAuthor id="6850951" name="远古汗青" initials="远" lastIdx="1" clrIdx="14"/>
  <p:cmAuthor id="13" name="Rcyz-HL" initials="R" lastIdx="0" clrIdx="12"/>
  <p:cmAuthor id="14" name="文璇璇" initials="文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750" y="-96"/>
      </p:cViewPr>
      <p:guideLst>
        <p:guide orient="horz" pos="2169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207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特点：将保证人民生命财产安全放在首位；群众广泛支持、参与；统一领导、统筹规划，地区间的团结合作；水利工程功能更广泛；制定了正确的方针政策。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5.xml"/><Relationship Id="rId3" Type="http://schemas.openxmlformats.org/officeDocument/2006/relationships/image" Target="../media/image3.pn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8.xml"/><Relationship Id="rId3" Type="http://schemas.openxmlformats.org/officeDocument/2006/relationships/image" Target="../media/image4.pn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1.xml"/><Relationship Id="rId3" Type="http://schemas.openxmlformats.org/officeDocument/2006/relationships/image" Target="../media/image5.pn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4.xml"/><Relationship Id="rId3" Type="http://schemas.openxmlformats.org/officeDocument/2006/relationships/image" Target="../media/image6.pn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7.xml"/><Relationship Id="rId3" Type="http://schemas.openxmlformats.org/officeDocument/2006/relationships/image" Target="../media/image7.pn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0.xml"/><Relationship Id="rId3" Type="http://schemas.openxmlformats.org/officeDocument/2006/relationships/image" Target="../media/image8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3.xml"/><Relationship Id="rId3" Type="http://schemas.openxmlformats.org/officeDocument/2006/relationships/image" Target="../media/image9.pn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6.xml"/><Relationship Id="rId3" Type="http://schemas.openxmlformats.org/officeDocument/2006/relationships/image" Target="../media/image10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9.xml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9" Type="http://schemas.openxmlformats.org/officeDocument/2006/relationships/notesSlide" Target="../notesSlides/notesSlide39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06.xml"/><Relationship Id="rId26" Type="http://schemas.openxmlformats.org/officeDocument/2006/relationships/tags" Target="../tags/tag205.xml"/><Relationship Id="rId25" Type="http://schemas.openxmlformats.org/officeDocument/2006/relationships/tags" Target="../tags/tag204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tags" Target="../tags/tag181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37260" y="1960880"/>
          <a:ext cx="10380345" cy="34163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60115"/>
                <a:gridCol w="3460115"/>
                <a:gridCol w="3460115"/>
              </a:tblGrid>
              <a:tr h="854075">
                <a:tc gridSpan="3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 dirty="0"/>
                        <a:t>材料解析题</a:t>
                      </a:r>
                      <a:endParaRPr lang="zh-CN" altLang="en-US" sz="2000" b="1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85407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 dirty="0"/>
                        <a:t>背景原因类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 dirty="0"/>
                        <a:t>特点特征类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 dirty="0"/>
                        <a:t>经验认识类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85407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/>
                        <a:t>转变变化类</a:t>
                      </a: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/>
                        <a:t>影响作用类</a:t>
                      </a: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/>
                        <a:t>评价评析类</a:t>
                      </a:r>
                      <a:endParaRPr lang="zh-CN" altLang="en-US" sz="2000" b="1"/>
                    </a:p>
                  </a:txBody>
                  <a:tcPr/>
                </a:tc>
              </a:tr>
              <a:tr h="85407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b="1"/>
                        <a:t>比较异同类</a:t>
                      </a: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endParaRPr lang="zh-CN" altLang="en-US" sz="2000" b="1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405" y="2313529"/>
            <a:ext cx="105257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文化：近代西方文化的输入，门户开放，受传统文化影响较深。向西方学习引入先进经验成为时代主流。重视文化教育。实业救国思潮、群众性反帝运动、国货运动思潮的发展。辛亥革命（民主共和）、新文化运动（民主科学）、五四运动（爱国民主）、马克思主义传播的思想解放。新三民主义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 b="1" dirty="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3" y="497840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9019" y="1458434"/>
            <a:ext cx="10094595" cy="19303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社会：社会阶级结构发生变化，民族资产阶级产生并不断壮大。传统社会秩序被破坏，社会整体秩序混乱。阶级矛盾激化。社会整体转型，由封建向资本主义转型。社会生活新气象。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184910" y="3373755"/>
            <a:ext cx="982281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主观：各阶级有识之士（资产阶级激进派）积极谋求救亡图存之路；反对列强（帝国主义）侵略求民族独立；反对君主专制，求民主共和。以俄为师，苏联（苏俄）经验的借鉴与利用。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科技：报纸等大众传媒的发展，新兴科技的创新与发展。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3275" y="1418590"/>
            <a:ext cx="10775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中国近代史（八七会议、南昌起义、秋收起义、井冈山根据地）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【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工农武装割据时期】背景原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因类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：（近代化）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日本全面侵华（抗战），半殖民地半封建社会程度不断加深。民族危机不断。国民政府形式统一。中共成熟；红军长征。武装反抗国民党反动统治；国民党消极抗战（不抵抗政策）。八一宣言、瓦窑堡会议、西安事变和平解决、统一战线。敌后抗战根据地建设、缺乏国民政府支持。改订新约运动。九一八事变、一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·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二八事变、伪满洲国建立。抗日反蒋。 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3275" y="1730189"/>
            <a:ext cx="10527030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经济：中国民族资本主义经济的较快发展（为抗战奠定物质基础）。日本侵略进行经济掠夺。根据地建设、土地革命、发展生产。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文化：近代西方文化的输入，西学东渐，受传统文化影响较深。向西方学习引入先进经验成为时代主流。五四运动思想启蒙。马克思主义中国化广泛传播（毛泽东思想形成发展）。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815" y="1596210"/>
            <a:ext cx="10073005" cy="2576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社会：社会阶级结构发生变化，民族资产阶级产生并不断壮大。传统社会秩序被破坏，社会整体秩序混乱。阶级矛盾激化。社会整体转型，由封建社会向资本主义社会转型。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1234090" y="3854840"/>
            <a:ext cx="9724390" cy="2576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主观：各阶级有识之士积极谋求救亡图存之路，反对列强（帝国主义）侵略求民族独立；反对君主专制，求民主共和。以俄为师，苏联经验（神圣化斗争）的借鉴与利用。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科技：报纸等大众传媒的发展，新兴科技的创新与发展。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3910" y="1687195"/>
            <a:ext cx="10525760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中国近代史（全面抗战、正面战场、敌后战场、新民主主义）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/>
                <a:ea typeface="宋体" panose="02010600030101010101" pitchFamily="2" charset="-122"/>
              </a:rPr>
              <a:t> 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【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抗日战争时期】背景原因影响类：（近代化）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 </a:t>
            </a:r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政治：日本全面侵华（抗战），民族危机加深。统一战线民族抗战。废除治外法权领事裁判权（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1943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）我国国际地位得到提高。东方主战场；三三制原则、民主政权建设，牵制大量日军。国民党正面战场消极抗战；中共七大（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1945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）；抗战胜利。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3865" y="1476337"/>
            <a:ext cx="10964842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中国民族资本主义经济的日益萎缩。日本侵略进行经济掠夺。民族工业内迁改善工业布局。海外华人华侨、国际组织支援。根据地建设、土地革命、发展生产、实行双减双交政策（巩固根据地）解放区进行经政建设，缺乏国民政府支持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613864" y="4108151"/>
            <a:ext cx="1096484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文化：近代日本文化的侵略；新民主主义理论、持久战战略思想。向西方学习引入先进经验成为时代主流。反对教条主义。马克思主义中国化广泛传播（毛泽东思想形成发展）。对苏联社会主义模式的反思、对共产国际指导的反思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4" y="1446828"/>
            <a:ext cx="109648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社会：社会阶级结构发生变化，无产阶级不断壮大。阶级矛盾激化。传统社会秩序被破坏，社会整体秩序混乱。社会整体转型。革命根据地和解放区教育、社会生活的发展。日本侵华罪行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688722" y="3789903"/>
            <a:ext cx="10964843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主观：各阶级有识之士积极谋求救亡图存之路，反对日本（帝国主义）政治侵略求民族独立；反对专制，求民主共和。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科技：报纸等大众传媒的发展，新兴科技的创新与发展。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3" y="1933575"/>
            <a:ext cx="109648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中国近代史（重庆谈判、双十协定、国共斗争、美帝侵略）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/>
                <a:ea typeface="宋体" panose="02010600030101010101" pitchFamily="2" charset="-122"/>
              </a:rPr>
              <a:t> 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【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解放战争时期】背景原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因类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：（近代化）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 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抗日战争的胜利，对世界反法西斯战争的胜利作出了贡献。我国国际地位得到提高。阶级矛盾上升为我国主要矛盾。无产阶级担负起近代化的任务；粉碎国民党全面、重点进攻。三大战役（战略决战）摧毁国民党主要军事力量，胜利奠基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3865" y="1353009"/>
            <a:ext cx="1096484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中国民族资本主义经济陷入绝境。美帝国主义的经济掠夺。四大家族为代表的官僚资产阶级的压榨（官僚资本打压）。国民政府恶性通货膨胀、物价飞涨、信誉下降（反动政策）。解放区土地改革群众运动，废除剥削制度。美国全球扩张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613865" y="4018650"/>
            <a:ext cx="1096484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文化：近代美国文化的侵略；新民主主义理论、反对教条主义。马克思主义普遍原理与中国革命具体实践相结合（毛泽东思想）。马克思主义中国化广泛传播（毛泽东思想形成发展）。对苏联社会主义模式的反思、对共产国际指导的反思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pload_post_object_v2_938120623"/>
          <p:cNvPicPr>
            <a:picLocks noChangeAspect="1"/>
          </p:cNvPicPr>
          <p:nvPr/>
        </p:nvPicPr>
        <p:blipFill>
          <a:blip r:embed="rId1"/>
          <a:srcRect l="22959" r="22959"/>
          <a:stretch>
            <a:fillRect/>
          </a:stretch>
        </p:blipFill>
        <p:spPr>
          <a:xfrm>
            <a:off x="7736205" y="0"/>
            <a:ext cx="4455795" cy="68580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2755" y="1312545"/>
            <a:ext cx="7076440" cy="3343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材料解析题之“背景原因类”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4" y="1796826"/>
            <a:ext cx="109648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社会：社会阶级结构发生变化，无产阶级不断壮大。阶级矛盾激化。传统社会秩序被破坏，社会整体秩序混乱。社会整体转型。解放区教育、社会生活的发展。美帝国主义罪行。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主观：各阶级有识之士积极谋求救亡图存之路，反对美国（帝国主义）政治侵略求民族独立；反对专制，求民主共和。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科技：报纸等大众传媒的发展，新兴科技的创新与发展。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3863" y="1396413"/>
            <a:ext cx="109648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中国现代史：（战略伙伴关系、大国关系；周边亲诚惠容；非洲真实亲诚）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</a:rPr>
              <a:t>【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社会主义现代化建设新时期】背景原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</a:rPr>
              <a:t>因类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：（现代化）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71374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政治：中国共产党的正确领导、工作中心转向经济建设；现代化建设新时期；政府高度重视，行政机构改变。社会主义民主政治继续发展与完善；一国两制（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1978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）九二共识；依法治国（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1997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）；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反国家分裂法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2005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）；初级阶段基本路线；民法典（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2020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</a:rPr>
              <a:t>）；</a:t>
            </a:r>
            <a:endParaRPr lang="zh-CN" altLang="en-US" sz="2800" b="1" dirty="0" smtClean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3" y="1491465"/>
            <a:ext cx="10964843" cy="2576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1374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经济：改革开放，农村经济体制改革、发展乡镇企业（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1978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）城市经济体制改革、国企改革股份制政企分开现代企业制度（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1984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）；建立社会主义市场经济（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1992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）。全面建设小康社会（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2002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）；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288" y="1606550"/>
            <a:ext cx="10964843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1374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文化：马克思主义中国化与国情结合，关于真理标准问题的讨论邓小平理论、三个代表、中国特色社会主义制度的优越性。对苏联社会主义模式的反思，优秀传统文化影响。南方谈话；科学发展观；核心价值观、社会主义民主法制建设的发展。科教兴国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1995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）、人才强国、重视教育和人才。五位一体，新发展理念，习近平新时代中国特色社会主义思想；科学技术是生产力；科学技术创新。文化素质、文化自豪感。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3454" y="1498563"/>
            <a:ext cx="10527030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社会：人民群众建设社会主义中国的巨大热情，发动群众力量。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国际：和平与发展成为当今时代的主题，多极化趋势。了解合作；不结盟政策，开展以联合国为中心的多边外交，全方位外交构建人类命运共同体。经济全球化、区域经济集团。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WTO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2001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）；综合国力不断提升；国际影响力不断扩大；全球参与；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5" y="1458744"/>
            <a:ext cx="109648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世界近代史背景原因影响类答题模板：（近代化）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 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经济：商品经济、资本主义经济发展，新航路开辟、地理大发现、早期殖民扩张，世界市场的出现与发展。工业革命（第二次工业革命）推动生产力的进步。经济近代化。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政治：专制制度衰落，资产阶级代议制的产生与扩展完善。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 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资产阶级革命和改革的推动。政治近代化。欧洲民族国家兴起与发展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3863" y="1535803"/>
            <a:ext cx="1096484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思想：受文艺复兴、宗教改革、近代科学技术发展及启蒙运动的人文主义影响。受重商主义、自由主义、社会主义思潮影响。民众文化水平不断提高。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社会：社会秩序相对稳定，尊重人的价值、尊严、潜力等。民众生活水平不断提升。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4" y="1529206"/>
            <a:ext cx="1096484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主观：科学家、思想家的个人品质，大无畏地追求真理的科学精神。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科技：科学技术的继承与科技的融合以及生产经验的积累。科学革命、近代自然科学的进步与发展。科技近代化。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4" y="1640242"/>
            <a:ext cx="109648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世界现代史背景原因影响类答题模板：（现代化）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/>
                <a:ea typeface="宋体" panose="02010600030101010101" pitchFamily="2" charset="-122"/>
              </a:rPr>
              <a:t> 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经济：（第三次）工业革命开展，垄断资本主义经济发展，世界市场的形成与发展。经济全球化。资本主义世界经济大危机。社会经济事业的整体发展。现代科学技术的进步。科学与技术的紧密结合，科学研究与技术推广相结合。战后经济恢复的需要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3865" y="1692050"/>
            <a:ext cx="10964842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政治：资产阶级代议制产生与扩展完善，政治民主化推动。世界大战的教训，国联弊端，联合国成立。冷战，两极格局，雅尔塔体系。亚非拉民族解放运动的发展，世界殖民体系瓦解。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613865" y="3723375"/>
            <a:ext cx="10964842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思想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：社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会主义思潮的影响。科学技术与生产力的密切结合。民众文化水平不断提高。受大国情结影响。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859" y="1342363"/>
            <a:ext cx="11564470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中国古代史背景原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因类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：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dirty="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17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经济：自然经济、小农经济占主体，商品经济、贩运贸易的发展。商人群体的发展、工商业市镇的发展。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政治：专制主义中央集权确立并不断强化，维护政权统治的需要。基层社会治理的发展。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③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文化：儒家思想成为中国古代传统文化的主流，宗法观念的影响。官场风气的变化。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4" y="1765823"/>
            <a:ext cx="1096484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社会：社会秩序相对稳定，尊重人的价值、尊严、潜力等。和平与发展成为当今时代的主题。民众生活水平不断提升。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客观：资本主义社会的基本矛盾，战争及经济危机的发生。全球治理体系的变革。当今世界各国相互依存关系强化。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、作答角度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14" y="1357313"/>
            <a:ext cx="8955741" cy="55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pload_post_object_v2_938120623"/>
          <p:cNvPicPr>
            <a:picLocks noChangeAspect="1"/>
          </p:cNvPicPr>
          <p:nvPr/>
        </p:nvPicPr>
        <p:blipFill>
          <a:blip r:embed="rId1"/>
          <a:srcRect l="22959" r="22959"/>
          <a:stretch>
            <a:fillRect/>
          </a:stretch>
        </p:blipFill>
        <p:spPr>
          <a:xfrm>
            <a:off x="7736205" y="0"/>
            <a:ext cx="4455795" cy="68580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2755" y="1312545"/>
            <a:ext cx="7076440" cy="3343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材料解析题之“特点特征类”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2" y="1546412"/>
            <a:ext cx="10691984" cy="473336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22" y="1828801"/>
            <a:ext cx="10521585" cy="419548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26" y="1687014"/>
            <a:ext cx="9063317" cy="458374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5" y="1546413"/>
            <a:ext cx="10130980" cy="449131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92" y="1479177"/>
            <a:ext cx="9457585" cy="442747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34" y="1599219"/>
            <a:ext cx="10614901" cy="4532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44" y="1815353"/>
            <a:ext cx="9546082" cy="431306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1754" y="1928794"/>
            <a:ext cx="9986645" cy="4515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社会：国家政权相对稳固，社会整体秩序稳定，战乱纷争频率低。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民族：实行开明的对外交往政策，各民族地区的文化交流和发展。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阶级：市民阶层兴起，力量不断壮大。社会生活世俗化趋势明显。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23" y="1820368"/>
            <a:ext cx="7724924" cy="449265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5090" y="2015099"/>
          <a:ext cx="11502390" cy="904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18540"/>
                <a:gridCol w="3735070"/>
                <a:gridCol w="6748780"/>
              </a:tblGrid>
              <a:tr h="6445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/>
                        <a:t>影响</a:t>
                      </a:r>
                      <a:endParaRPr lang="zh-CN" alt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3200"/>
                        </a:lnSpc>
                        <a:buNone/>
                      </a:pPr>
                      <a:r>
                        <a:rPr lang="zh-CN" altLang="en-US" sz="2400" b="0" dirty="0"/>
                        <a:t>影响的广度和深度</a:t>
                      </a:r>
                      <a:endParaRPr lang="zh-CN" alt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3200"/>
                        </a:lnSpc>
                        <a:buNone/>
                      </a:pPr>
                      <a:r>
                        <a:rPr lang="zh-CN" altLang="en-US" sz="2400" b="0" dirty="0"/>
                        <a:t>影响深远（产生重大影响、影响后世）；效果显著；影响有限，没有推动社会转型</a:t>
                      </a:r>
                      <a:endParaRPr lang="zh-CN" alt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7369" y="358670"/>
            <a:ext cx="11449272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材料题类型一：特点特征类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时间视角：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起源时间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早（晚）；历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时悠久，存在时间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长；起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步时间相对较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早（晚）；存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续时间相对较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长（短）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空间视角：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集中分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布于（地理方位）；分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布范围相对广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泛（集中）；覆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盖范围相对较广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内容丰富；种类繁多；具有多样性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主体视角：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为主体；官方主导；社会力量广泛参与；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主，辅之以其他力量。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进程视角：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具有渐进性；阶段性明显；曲折性、反复性、连续性；具有导向性。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目的视角：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为目的；服务于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的需要；以维护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为出发点；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转变视角：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转变为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增强、削弱；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不平衡、不对称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地位视角：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领先世界；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结果视角：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成果丰硕；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10.影响视角：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影响深远、影响广泛</a:t>
            </a:r>
            <a:endParaRPr lang="zh-CN" altLang="en-US" sz="2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64834" l="0" r="52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6" t="7905" r="68334" b="39870"/>
          <a:stretch>
            <a:fillRect/>
          </a:stretch>
        </p:blipFill>
        <p:spPr>
          <a:xfrm>
            <a:off x="-31115" y="0"/>
            <a:ext cx="1291586" cy="149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30" b="100000" l="56481" r="100000">
                        <a14:foregroundMark x1="99638" y1="46483" x2="99928" y2="91512"/>
                        <a14:foregroundMark x1="97852" y1="46160" x2="82694" y2="71584"/>
                        <a14:foregroundMark x1="80908" y1="70493" x2="57229" y2="98868"/>
                        <a14:foregroundMark x1="96259" y1="47251" x2="81101" y2="68270"/>
                        <a14:foregroundMark x1="65749" y1="82862" x2="59015" y2="99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72" t="50250" r="5326" b="7406"/>
          <a:stretch>
            <a:fillRect/>
          </a:stretch>
        </p:blipFill>
        <p:spPr>
          <a:xfrm>
            <a:off x="10706100" y="5790996"/>
            <a:ext cx="1485900" cy="1067003"/>
          </a:xfrm>
          <a:prstGeom prst="rect">
            <a:avLst/>
          </a:prstGeom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90525" y="233045"/>
            <a:ext cx="2753995" cy="5388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示例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4640" y="943610"/>
            <a:ext cx="11602720" cy="54082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/>
              <a:t>材料  </a:t>
            </a:r>
            <a:r>
              <a:rPr lang="en-US" altLang="zh-CN" sz="2400"/>
              <a:t>19</a:t>
            </a:r>
            <a:r>
              <a:rPr lang="zh-CN" altLang="en-US" sz="2400"/>
              <a:t>世纪</a:t>
            </a:r>
            <a:r>
              <a:rPr lang="en-US" altLang="zh-CN" sz="2400"/>
              <a:t>20</a:t>
            </a:r>
            <a:r>
              <a:rPr lang="zh-CN" altLang="en-US" sz="2400"/>
              <a:t>年代以来，中国农村危机日趋严重，众多知识分子、实业家、爱国人士都纷纷呼吁“救济乡村”，“复兴农村”。南京国民政府也意识到“若不设法救济，国家前途，危险将不堪设想”，开始重视农业问题，农村复兴问题，着手于农业科技的改良和推广工作，发动了一场农村复兴运动。自</a:t>
            </a:r>
            <a:r>
              <a:rPr lang="en-US" altLang="zh-CN" sz="2400"/>
              <a:t>1927-1937</a:t>
            </a:r>
            <a:r>
              <a:rPr lang="zh-CN" altLang="en-US" sz="2400"/>
              <a:t>年间先后成立了中央农业试验所、中央农业推广委员会、全国稻麦改进所</a:t>
            </a:r>
            <a:r>
              <a:rPr lang="en-US" altLang="zh-CN" sz="2400"/>
              <a:t>……</a:t>
            </a:r>
            <a:r>
              <a:rPr lang="zh-CN" altLang="en-US" sz="2400"/>
              <a:t>在当时的“农村复兴运动”中，来自民间各种自发的行为可谓为农地改革之中坚。当时以中华职业教育社、中华平民教育促进会，山东乡村建设研究院、北平燕京大学，南京金陵大学、济南齐鲁大学、江苏省立教育学院等为主的民间团体以及大中职院校，在各地，或与政府合作、或独立建立实验区，从事兴办教育、改良农业、流通金融、提倡合作、改善公共卫生和移风易俗等乡村建设。</a:t>
            </a:r>
            <a:endParaRPr lang="zh-CN" altLang="en-US" sz="2400"/>
          </a:p>
          <a:p>
            <a:pPr fontAlgn="auto">
              <a:lnSpc>
                <a:spcPct val="120000"/>
              </a:lnSpc>
            </a:pPr>
            <a:r>
              <a:rPr lang="en-US" altLang="zh-CN" sz="2400"/>
              <a:t>——</a:t>
            </a:r>
            <a:r>
              <a:rPr lang="zh-CN" altLang="en-US" sz="2400"/>
              <a:t>摘编自：杨柳</a:t>
            </a:r>
            <a:r>
              <a:rPr lang="en-US" altLang="zh-CN" sz="2400"/>
              <a:t>《</a:t>
            </a:r>
            <a:r>
              <a:rPr lang="zh-CN" altLang="en-US" sz="2400"/>
              <a:t>南京国民政府的农村复兴运动</a:t>
            </a:r>
            <a:r>
              <a:rPr lang="en-US" altLang="zh-CN" sz="2400"/>
              <a:t>》</a:t>
            </a:r>
            <a:endParaRPr lang="zh-CN" altLang="en-US" sz="2400"/>
          </a:p>
          <a:p>
            <a:pPr fontAlgn="auto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(1)</a:t>
            </a:r>
            <a:r>
              <a:rPr lang="zh-CN" altLang="en-US" sz="2400">
                <a:solidFill>
                  <a:srgbClr val="FF0000"/>
                </a:solidFill>
              </a:rPr>
              <a:t>依据材料概括</a:t>
            </a:r>
            <a:r>
              <a:rPr lang="en-US" altLang="zh-CN" sz="2400">
                <a:solidFill>
                  <a:srgbClr val="FF0000"/>
                </a:solidFill>
              </a:rPr>
              <a:t>19</a:t>
            </a:r>
            <a:r>
              <a:rPr lang="zh-CN" altLang="en-US" sz="2400">
                <a:solidFill>
                  <a:srgbClr val="FF0000"/>
                </a:solidFill>
              </a:rPr>
              <a:t>世纪二三十年代农村复兴运动的特点。（</a:t>
            </a:r>
            <a:r>
              <a:rPr lang="en-US" altLang="zh-CN" sz="2400">
                <a:solidFill>
                  <a:srgbClr val="FF0000"/>
                </a:solidFill>
              </a:rPr>
              <a:t>8</a:t>
            </a:r>
            <a:r>
              <a:rPr lang="zh-CN" altLang="en-US" sz="2400">
                <a:solidFill>
                  <a:srgbClr val="FF0000"/>
                </a:solidFill>
              </a:rPr>
              <a:t>分）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7119620" y="1437640"/>
            <a:ext cx="4778375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20675" y="1866900"/>
            <a:ext cx="1844675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6421120" y="1876425"/>
            <a:ext cx="36639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434070" y="412115"/>
            <a:ext cx="2536190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社会各界关注</a:t>
            </a:r>
            <a:endParaRPr lang="zh-CN" altLang="en-US" sz="2400" b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6374130" y="1971675"/>
            <a:ext cx="2818130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政府的高度重视</a:t>
            </a:r>
            <a:endParaRPr lang="zh-CN" altLang="en-US" sz="2400" b="1" smtClean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6638925" y="2807335"/>
            <a:ext cx="5258435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20675" y="3214370"/>
            <a:ext cx="6802755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28980" y="3717290"/>
            <a:ext cx="4321175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民间力量成为中坚力量</a:t>
            </a:r>
            <a:endParaRPr lang="zh-CN" altLang="en-US" sz="2400" b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8010525" y="5044440"/>
            <a:ext cx="2514600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内容广泛</a:t>
            </a:r>
            <a:endParaRPr lang="zh-CN" altLang="en-US" sz="2400" b="1" smtClean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05130" y="3614420"/>
            <a:ext cx="66611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2389505" y="4930775"/>
            <a:ext cx="938149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1160" y="5352415"/>
            <a:ext cx="2753995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64834" l="0" r="52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6" t="7905" r="68334" b="39870"/>
          <a:stretch>
            <a:fillRect/>
          </a:stretch>
        </p:blipFill>
        <p:spPr>
          <a:xfrm>
            <a:off x="-31115" y="0"/>
            <a:ext cx="1291586" cy="1498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9440" y="979170"/>
            <a:ext cx="1099248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中国成立后，中央在大江大河治理中把保证人民生命财产安全放在首位。1951年，开始在永定河上修建官厅水库这是海河流域第一座大型水库。1957年，《海河流域规划》编制完成，其方针任务是：防止华北洪涝灾害，发展灌溉、航运、发电、工业城市给水。1963年11月，毛泽东发出“一定要根治海河”的号召。海河流域各地分别成立“根治海河”指挥部，在工程实施中采取了“集中力量打歼灭战”的方针。“根治海河”前期，每年用在水利建设上的劳动力达百万以上。骨干工程在用工与治理顺序上实现了各省市的团结协作。经不懈治理，海河流域的洪涝等自然灾害得到有效控制，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十年九荒”的历史彻底改变。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——据《海河志》等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/>
              <a:t>（2）根据材料并结合所学知识，分析新中国成立后治理海河的特点。（</a:t>
            </a:r>
            <a:r>
              <a:rPr lang="en-US" altLang="zh-CN" sz="2400" b="1"/>
              <a:t>8</a:t>
            </a:r>
            <a:r>
              <a:rPr lang="zh-CN" altLang="en-US" sz="2400" b="1"/>
              <a:t>分）</a:t>
            </a:r>
            <a:endParaRPr lang="zh-CN" altLang="en-US" sz="2400" b="1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90525" y="233045"/>
            <a:ext cx="2753995" cy="5388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示例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5806440" y="1498600"/>
            <a:ext cx="53530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flipV="1">
            <a:off x="483235" y="1984375"/>
            <a:ext cx="1090930" cy="825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6955" y="445135"/>
            <a:ext cx="5262880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将保证人民生命财产安全放在首位</a:t>
            </a:r>
            <a:endParaRPr lang="zh-CN" altLang="en-US" sz="2400" b="1" smtClean="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986915" y="2502535"/>
            <a:ext cx="36639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077970" y="3428365"/>
            <a:ext cx="36639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495540" y="2906395"/>
            <a:ext cx="36639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>
            <a:off x="6795770" y="2000250"/>
            <a:ext cx="4363720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统一领导、统筹规划</a:t>
            </a:r>
            <a:endParaRPr lang="zh-CN" altLang="en-US" sz="2400" b="1" smtClean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6418580" y="3867785"/>
            <a:ext cx="53530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90525" y="4354195"/>
            <a:ext cx="173736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0"/>
          <p:cNvSpPr txBox="1"/>
          <p:nvPr/>
        </p:nvSpPr>
        <p:spPr>
          <a:xfrm>
            <a:off x="483235" y="3601085"/>
            <a:ext cx="3293745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群众广泛参与</a:t>
            </a:r>
            <a:endParaRPr lang="zh-CN" altLang="en-US" sz="2400" b="1" smtClean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565650" y="4354195"/>
            <a:ext cx="5353050" cy="635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0"/>
          <p:cNvSpPr txBox="1"/>
          <p:nvPr/>
        </p:nvSpPr>
        <p:spPr>
          <a:xfrm>
            <a:off x="7933690" y="3990340"/>
            <a:ext cx="3293745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地区间的团结合作</a:t>
            </a:r>
            <a:endParaRPr lang="zh-CN" altLang="en-US" sz="2400" b="1" smtClean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875030" y="4829175"/>
            <a:ext cx="9504680" cy="11430"/>
          </a:xfrm>
          <a:prstGeom prst="line">
            <a:avLst/>
          </a:prstGeom>
          <a:noFill/>
          <a:ln w="50800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10"/>
          <p:cNvSpPr txBox="1"/>
          <p:nvPr/>
        </p:nvSpPr>
        <p:spPr>
          <a:xfrm>
            <a:off x="2727325" y="4935220"/>
            <a:ext cx="2758440" cy="53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 smtClean="0"/>
              <a:t>效果显著</a:t>
            </a:r>
            <a:endParaRPr lang="zh-CN" altLang="en-US" sz="2400" b="1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  <p:bldP spid="14" grpId="0" bldLvl="0" animBg="1"/>
      <p:bldP spid="16" grpId="0" bldLvl="0" animBg="1"/>
      <p:bldP spid="18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pload_post_object_v2_938120623"/>
          <p:cNvPicPr>
            <a:picLocks noChangeAspect="1"/>
          </p:cNvPicPr>
          <p:nvPr/>
        </p:nvPicPr>
        <p:blipFill>
          <a:blip r:embed="rId1"/>
          <a:srcRect l="22959" r="22959"/>
          <a:stretch>
            <a:fillRect/>
          </a:stretch>
        </p:blipFill>
        <p:spPr>
          <a:xfrm>
            <a:off x="7736205" y="0"/>
            <a:ext cx="4455795" cy="68580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2755" y="1312545"/>
            <a:ext cx="7076440" cy="3343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07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材料解析题之“比较异同类”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一、答题角度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3"/>
            </p:custDataLst>
          </p:nvPr>
        </p:nvSpPr>
        <p:spPr>
          <a:xfrm>
            <a:off x="2787968" y="2438400"/>
            <a:ext cx="6450330" cy="223393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376FFF">
                  <a:lumMod val="20000"/>
                  <a:lumOff val="80000"/>
                  <a:alpha val="15000"/>
                </a:srgbClr>
              </a:gs>
            </a:gsLst>
            <a:lin ang="5400000" scaled="0"/>
          </a:gradFill>
          <a:ln w="6350">
            <a:solidFill>
              <a:srgbClr val="376FFF">
                <a:alpha val="10000"/>
              </a:srgbClr>
            </a:solidFill>
            <a:prstDash val="sysDash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9" name="椭圆 58"/>
          <p:cNvSpPr/>
          <p:nvPr>
            <p:custDataLst>
              <p:tags r:id="rId4"/>
            </p:custDataLst>
          </p:nvPr>
        </p:nvSpPr>
        <p:spPr>
          <a:xfrm>
            <a:off x="3175953" y="2438400"/>
            <a:ext cx="5674995" cy="191389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376FFF">
                  <a:lumMod val="20000"/>
                  <a:lumOff val="80000"/>
                  <a:alpha val="25000"/>
                </a:srgbClr>
              </a:gs>
            </a:gsLst>
            <a:lin ang="5400000" scaled="0"/>
          </a:gradFill>
          <a:ln w="6350">
            <a:solidFill>
              <a:srgbClr val="376FFF">
                <a:alpha val="25000"/>
              </a:srgbClr>
            </a:solidFill>
            <a:prstDash val="sysDash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0" name="椭圆 59"/>
          <p:cNvSpPr/>
          <p:nvPr>
            <p:custDataLst>
              <p:tags r:id="rId5"/>
            </p:custDataLst>
          </p:nvPr>
        </p:nvSpPr>
        <p:spPr>
          <a:xfrm>
            <a:off x="3765233" y="2438400"/>
            <a:ext cx="4496435" cy="150495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77000">
                <a:srgbClr val="376FFF">
                  <a:lumMod val="20000"/>
                  <a:lumOff val="80000"/>
                  <a:alpha val="40000"/>
                </a:srgbClr>
              </a:gs>
            </a:gsLst>
            <a:lin ang="5400000" scaled="0"/>
          </a:gradFill>
          <a:ln w="6350">
            <a:solidFill>
              <a:srgbClr val="376FFF">
                <a:alpha val="40000"/>
              </a:srgbClr>
            </a:solidFill>
            <a:prstDash val="sysDash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4528503" y="4794250"/>
            <a:ext cx="1306830" cy="401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000">
                  <a:lumMod val="20000"/>
                  <a:lumOff val="80000"/>
                </a:srgbClr>
              </a:gs>
              <a:gs pos="48000">
                <a:srgbClr val="FFC000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目的</a:t>
            </a:r>
            <a:r>
              <a:rPr lang="en-US" altLang="zh-CN" sz="1600" b="1"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目标</a:t>
            </a:r>
            <a:endParaRPr lang="zh-CN" altLang="en-US" sz="16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" name="椭圆 3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134293" y="4270375"/>
            <a:ext cx="95885" cy="95885"/>
          </a:xfrm>
          <a:prstGeom prst="ellipse">
            <a:avLst/>
          </a:prstGeom>
          <a:gradFill>
            <a:gsLst>
              <a:gs pos="4000">
                <a:srgbClr val="FFC000">
                  <a:lumMod val="60000"/>
                  <a:lumOff val="40000"/>
                </a:srgbClr>
              </a:gs>
              <a:gs pos="54000">
                <a:srgbClr val="FFC000"/>
              </a:gs>
              <a:gs pos="100000">
                <a:srgbClr val="FFC000"/>
              </a:gs>
            </a:gsLst>
            <a:lin ang="2700000" scaled="0"/>
          </a:gradFill>
          <a:ln>
            <a:gradFill>
              <a:gsLst>
                <a:gs pos="0">
                  <a:srgbClr val="8830FE">
                    <a:lumMod val="20000"/>
                    <a:lumOff val="80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8830FE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342900" sx="106000" sy="106000" algn="ctr" rotWithShape="0">
              <a:srgbClr val="8830FE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思源黑体 CN Regular" panose="020B0500000000000000" charset="-122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4461828" y="5305425"/>
            <a:ext cx="1440180" cy="90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以材料及所学知识作为的最终效果为答案作答。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9"/>
            </p:custDataLst>
          </p:nvPr>
        </p:nvSpPr>
        <p:spPr>
          <a:xfrm>
            <a:off x="2922588" y="4347210"/>
            <a:ext cx="1306830" cy="401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7D594">
                  <a:lumMod val="40000"/>
                  <a:lumOff val="60000"/>
                </a:srgbClr>
              </a:gs>
              <a:gs pos="48000">
                <a:srgbClr val="17D594"/>
              </a:gs>
            </a:gsLst>
            <a:lin ang="5400000" scaled="0"/>
          </a:gradFill>
          <a:ln>
            <a:solidFill>
              <a:srgbClr val="17D594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方式</a:t>
            </a:r>
            <a:r>
              <a:rPr lang="en-US" altLang="zh-CN" sz="1600" b="1"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方法</a:t>
            </a:r>
            <a:endParaRPr lang="zh-CN" altLang="en-US" sz="16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3" name="椭圆 2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3528378" y="3843655"/>
            <a:ext cx="95885" cy="95885"/>
          </a:xfrm>
          <a:prstGeom prst="ellipse">
            <a:avLst/>
          </a:prstGeom>
          <a:gradFill>
            <a:gsLst>
              <a:gs pos="4000">
                <a:srgbClr val="17D594">
                  <a:lumMod val="60000"/>
                  <a:lumOff val="40000"/>
                </a:srgbClr>
              </a:gs>
              <a:gs pos="100000">
                <a:srgbClr val="17D594"/>
              </a:gs>
              <a:gs pos="54000">
                <a:srgbClr val="17D594"/>
              </a:gs>
            </a:gsLst>
            <a:lin ang="2700000" scaled="0"/>
          </a:gradFill>
          <a:ln w="19050">
            <a:gradFill>
              <a:gsLst>
                <a:gs pos="0">
                  <a:srgbClr val="FF7429">
                    <a:lumMod val="20000"/>
                    <a:lumOff val="80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FF742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355600" algn="ctr" rotWithShape="0">
              <a:srgbClr val="FF7429">
                <a:alpha val="46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思源黑体 CN Regular" panose="020B0500000000000000" charset="-122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2855913" y="4875530"/>
            <a:ext cx="1440180" cy="90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采取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“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材料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”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表明的方式方法作为作答标准。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25" name="圆角矩形 24"/>
          <p:cNvSpPr/>
          <p:nvPr>
            <p:custDataLst>
              <p:tags r:id="rId12"/>
            </p:custDataLst>
          </p:nvPr>
        </p:nvSpPr>
        <p:spPr>
          <a:xfrm>
            <a:off x="1644968" y="3017520"/>
            <a:ext cx="1306830" cy="401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76FFF">
                  <a:lumMod val="40000"/>
                  <a:lumOff val="60000"/>
                </a:srgbClr>
              </a:gs>
              <a:gs pos="48000">
                <a:srgbClr val="376FFF"/>
              </a:gs>
            </a:gsLst>
            <a:lin ang="5400000" scaled="0"/>
          </a:gradFill>
          <a:ln>
            <a:solidFill>
              <a:srgbClr val="376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原因</a:t>
            </a:r>
            <a:r>
              <a:rPr lang="en-US" altLang="zh-CN" sz="1600" b="1"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条件</a:t>
            </a:r>
            <a:endParaRPr lang="zh-CN" altLang="en-US" sz="16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6" name="椭圆 25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3179128" y="3170555"/>
            <a:ext cx="95885" cy="95885"/>
          </a:xfrm>
          <a:prstGeom prst="ellipse">
            <a:avLst/>
          </a:prstGeom>
          <a:gradFill>
            <a:gsLst>
              <a:gs pos="4000">
                <a:srgbClr val="376FFF">
                  <a:lumMod val="60000"/>
                  <a:lumOff val="40000"/>
                </a:srgbClr>
              </a:gs>
              <a:gs pos="54000">
                <a:srgbClr val="376FFF"/>
              </a:gs>
            </a:gsLst>
            <a:lin ang="2700000" scaled="0"/>
          </a:gradFill>
          <a:ln w="19050">
            <a:gradFill>
              <a:gsLst>
                <a:gs pos="0">
                  <a:srgbClr val="376FFF">
                    <a:lumMod val="20000"/>
                    <a:lumOff val="80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376FFF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5780000" scaled="0"/>
            </a:gradFill>
          </a:ln>
          <a:effectLst>
            <a:outerShdw blurRad="355600" algn="ctr" rotWithShape="0">
              <a:srgbClr val="376FFF">
                <a:alpha val="46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思源黑体 CN Regular" panose="020B0500000000000000" charset="-122"/>
            </a:endParaRP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1577023" y="3523615"/>
            <a:ext cx="1440180" cy="90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从经济、政治、文化、社会、民族、军事等方面分析。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29" name="圆角矩形 28"/>
          <p:cNvSpPr/>
          <p:nvPr>
            <p:custDataLst>
              <p:tags r:id="rId15"/>
            </p:custDataLst>
          </p:nvPr>
        </p:nvSpPr>
        <p:spPr>
          <a:xfrm>
            <a:off x="6188393" y="4794250"/>
            <a:ext cx="1306830" cy="401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76FFF">
                  <a:lumMod val="40000"/>
                  <a:lumOff val="60000"/>
                </a:srgbClr>
              </a:gs>
              <a:gs pos="48000">
                <a:srgbClr val="376FFF"/>
              </a:gs>
            </a:gsLst>
            <a:lin ang="5400000" scaled="0"/>
          </a:gradFill>
          <a:ln>
            <a:solidFill>
              <a:srgbClr val="376FFF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性质</a:t>
            </a:r>
            <a:r>
              <a:rPr lang="en-US" altLang="zh-CN" sz="1600" b="1"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uFillTx/>
                <a:latin typeface="+mn-ea"/>
                <a:cs typeface="+mn-ea"/>
                <a:sym typeface="+mn-ea"/>
              </a:rPr>
              <a:t>本质</a:t>
            </a:r>
            <a:endParaRPr lang="zh-CN" altLang="en-US" sz="16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1" name="椭圆 30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6794183" y="4270375"/>
            <a:ext cx="95885" cy="95885"/>
          </a:xfrm>
          <a:prstGeom prst="ellipse">
            <a:avLst/>
          </a:prstGeom>
          <a:gradFill>
            <a:gsLst>
              <a:gs pos="4000">
                <a:srgbClr val="376FFF">
                  <a:lumMod val="60000"/>
                  <a:lumOff val="40000"/>
                </a:srgbClr>
              </a:gs>
              <a:gs pos="54000">
                <a:srgbClr val="376FFF"/>
              </a:gs>
            </a:gsLst>
            <a:lin ang="2700000" scaled="0"/>
          </a:gradFill>
          <a:ln w="19050">
            <a:gradFill>
              <a:gsLst>
                <a:gs pos="0">
                  <a:srgbClr val="376FFF">
                    <a:lumMod val="20000"/>
                    <a:lumOff val="80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376FFF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5780000" scaled="0"/>
            </a:gradFill>
          </a:ln>
          <a:effectLst>
            <a:outerShdw blurRad="355600" algn="ctr" rotWithShape="0">
              <a:srgbClr val="376FFF">
                <a:alpha val="46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思源黑体 CN Regular" panose="020B0500000000000000" charset="-122"/>
            </a:endParaRPr>
          </a:p>
        </p:txBody>
      </p:sp>
      <p:sp>
        <p:nvSpPr>
          <p:cNvPr id="32" name="矩形 31"/>
          <p:cNvSpPr/>
          <p:nvPr>
            <p:custDataLst>
              <p:tags r:id="rId17"/>
            </p:custDataLst>
          </p:nvPr>
        </p:nvSpPr>
        <p:spPr>
          <a:xfrm>
            <a:off x="6121718" y="5305425"/>
            <a:ext cx="1440180" cy="90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根据所学知识对材料内事件、行为等下出完整定义。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50" name="圆角矩形 49"/>
          <p:cNvSpPr/>
          <p:nvPr>
            <p:custDataLst>
              <p:tags r:id="rId18"/>
            </p:custDataLst>
          </p:nvPr>
        </p:nvSpPr>
        <p:spPr>
          <a:xfrm>
            <a:off x="7818438" y="4347210"/>
            <a:ext cx="1306830" cy="401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7D594">
                  <a:lumMod val="40000"/>
                  <a:lumOff val="60000"/>
                </a:srgbClr>
              </a:gs>
              <a:gs pos="48000">
                <a:srgbClr val="17D594"/>
              </a:gs>
            </a:gsLst>
            <a:lin ang="5400000" scaled="0"/>
          </a:gradFill>
          <a:ln>
            <a:solidFill>
              <a:srgbClr val="17D594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内涵</a:t>
            </a:r>
            <a:r>
              <a:rPr lang="en-US" altLang="zh-CN" sz="16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内容</a:t>
            </a:r>
            <a:endParaRPr lang="zh-CN" altLang="en-US" sz="16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51" name="椭圆 50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8424228" y="3838575"/>
            <a:ext cx="95885" cy="95885"/>
          </a:xfrm>
          <a:prstGeom prst="ellipse">
            <a:avLst/>
          </a:prstGeom>
          <a:gradFill>
            <a:gsLst>
              <a:gs pos="4000">
                <a:srgbClr val="17D594">
                  <a:lumMod val="60000"/>
                  <a:lumOff val="40000"/>
                </a:srgbClr>
              </a:gs>
              <a:gs pos="100000">
                <a:srgbClr val="17D594"/>
              </a:gs>
              <a:gs pos="54000">
                <a:srgbClr val="17D594"/>
              </a:gs>
            </a:gsLst>
            <a:lin ang="2700000" scaled="0"/>
          </a:gradFill>
          <a:ln w="19050">
            <a:gradFill>
              <a:gsLst>
                <a:gs pos="0">
                  <a:srgbClr val="FF7429">
                    <a:lumMod val="20000"/>
                    <a:lumOff val="80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FF742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355600" algn="ctr" rotWithShape="0">
              <a:srgbClr val="FF7429">
                <a:alpha val="46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思源黑体 CN Regular" panose="020B0500000000000000" charset="-122"/>
            </a:endParaRPr>
          </a:p>
        </p:txBody>
      </p:sp>
      <p:sp>
        <p:nvSpPr>
          <p:cNvPr id="33" name="矩形 32"/>
          <p:cNvSpPr/>
          <p:nvPr>
            <p:custDataLst>
              <p:tags r:id="rId20"/>
            </p:custDataLst>
          </p:nvPr>
        </p:nvSpPr>
        <p:spPr>
          <a:xfrm>
            <a:off x="7751763" y="4875530"/>
            <a:ext cx="1440181" cy="90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</a:rPr>
              <a:t>根据材料内容作答出具体内容，从精细处予以着眼。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53" name="圆角矩形 52"/>
          <p:cNvSpPr/>
          <p:nvPr>
            <p:custDataLst>
              <p:tags r:id="rId21"/>
            </p:custDataLst>
          </p:nvPr>
        </p:nvSpPr>
        <p:spPr>
          <a:xfrm>
            <a:off x="9137333" y="3017520"/>
            <a:ext cx="1306830" cy="401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000">
                  <a:lumMod val="20000"/>
                  <a:lumOff val="80000"/>
                </a:srgbClr>
              </a:gs>
              <a:gs pos="48000">
                <a:srgbClr val="FFC000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作用</a:t>
            </a:r>
            <a:r>
              <a:rPr lang="en-US" altLang="zh-CN" sz="16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影响</a:t>
            </a:r>
            <a:endParaRPr lang="zh-CN" altLang="en-US" sz="16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54" name="椭圆 53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8748713" y="3170555"/>
            <a:ext cx="95885" cy="95885"/>
          </a:xfrm>
          <a:prstGeom prst="ellipse">
            <a:avLst/>
          </a:prstGeom>
          <a:gradFill>
            <a:gsLst>
              <a:gs pos="4000">
                <a:srgbClr val="FFC000">
                  <a:lumMod val="60000"/>
                  <a:lumOff val="40000"/>
                </a:srgbClr>
              </a:gs>
              <a:gs pos="54000">
                <a:srgbClr val="FFC000"/>
              </a:gs>
              <a:gs pos="100000">
                <a:srgbClr val="FFC000"/>
              </a:gs>
            </a:gsLst>
            <a:lin ang="2700000" scaled="0"/>
          </a:gradFill>
          <a:ln>
            <a:gradFill>
              <a:gsLst>
                <a:gs pos="0">
                  <a:srgbClr val="8830FE">
                    <a:lumMod val="20000"/>
                    <a:lumOff val="80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8830FE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342900" sx="106000" sy="106000" algn="ctr" rotWithShape="0">
              <a:srgbClr val="8830FE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思源黑体 CN Regular" panose="020B0500000000000000" charset="-122"/>
            </a:endParaRPr>
          </a:p>
        </p:txBody>
      </p:sp>
      <p:sp>
        <p:nvSpPr>
          <p:cNvPr id="34" name="矩形 33"/>
          <p:cNvSpPr/>
          <p:nvPr>
            <p:custDataLst>
              <p:tags r:id="rId23"/>
            </p:custDataLst>
          </p:nvPr>
        </p:nvSpPr>
        <p:spPr>
          <a:xfrm>
            <a:off x="9089708" y="3523615"/>
            <a:ext cx="1440180" cy="90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从经济、政治、文化、社会、民族、军事等方面分析。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35" name="椭圆 34"/>
          <p:cNvSpPr/>
          <p:nvPr>
            <p:custDataLst>
              <p:tags r:id="rId24"/>
            </p:custDataLst>
          </p:nvPr>
        </p:nvSpPr>
        <p:spPr>
          <a:xfrm rot="1140000">
            <a:off x="4548188" y="2348230"/>
            <a:ext cx="2931160" cy="690880"/>
          </a:xfrm>
          <a:prstGeom prst="ellipse">
            <a:avLst/>
          </a:prstGeom>
          <a:noFill/>
          <a:ln>
            <a:gradFill>
              <a:gsLst>
                <a:gs pos="40000">
                  <a:srgbClr val="376FFF">
                    <a:alpha val="35000"/>
                  </a:srgbClr>
                </a:gs>
                <a:gs pos="88000">
                  <a:srgbClr val="376FFF">
                    <a:lumMod val="40000"/>
                    <a:lumOff val="60000"/>
                  </a:srgbClr>
                </a:gs>
                <a:gs pos="100000">
                  <a:srgbClr val="376FFF">
                    <a:alpha val="35000"/>
                  </a:srgbClr>
                </a:gs>
                <a:gs pos="7000">
                  <a:srgbClr val="376FFF">
                    <a:alpha val="0"/>
                  </a:srgbClr>
                </a:gs>
              </a:gsLst>
              <a:lin ang="5280000" scaled="0"/>
            </a:gra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altLang="zh-CN">
              <a:sym typeface="+mn-ea"/>
            </a:endParaRPr>
          </a:p>
        </p:txBody>
      </p:sp>
      <p:sp>
        <p:nvSpPr>
          <p:cNvPr id="36" name="椭圆 35"/>
          <p:cNvSpPr/>
          <p:nvPr>
            <p:custDataLst>
              <p:tags r:id="rId25"/>
            </p:custDataLst>
          </p:nvPr>
        </p:nvSpPr>
        <p:spPr>
          <a:xfrm rot="20460000">
            <a:off x="4548188" y="2378075"/>
            <a:ext cx="2931160" cy="690880"/>
          </a:xfrm>
          <a:prstGeom prst="ellipse">
            <a:avLst/>
          </a:prstGeom>
          <a:noFill/>
          <a:ln>
            <a:gradFill>
              <a:gsLst>
                <a:gs pos="40000">
                  <a:srgbClr val="376FFF">
                    <a:alpha val="35000"/>
                  </a:srgbClr>
                </a:gs>
                <a:gs pos="88000">
                  <a:srgbClr val="376FFF">
                    <a:lumMod val="40000"/>
                    <a:lumOff val="60000"/>
                  </a:srgbClr>
                </a:gs>
                <a:gs pos="100000">
                  <a:srgbClr val="376FFF">
                    <a:alpha val="35000"/>
                  </a:srgbClr>
                </a:gs>
                <a:gs pos="7000">
                  <a:srgbClr val="376FFF">
                    <a:alpha val="0"/>
                  </a:srgbClr>
                </a:gs>
              </a:gsLst>
              <a:lin ang="5280000" scaled="0"/>
            </a:gra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椭圆 36"/>
          <p:cNvSpPr/>
          <p:nvPr>
            <p:custDataLst>
              <p:tags r:id="rId26"/>
            </p:custDataLst>
          </p:nvPr>
        </p:nvSpPr>
        <p:spPr>
          <a:xfrm>
            <a:off x="5244783" y="1819910"/>
            <a:ext cx="1537970" cy="1537970"/>
          </a:xfrm>
          <a:prstGeom prst="ellipse">
            <a:avLst/>
          </a:prstGeom>
          <a:gradFill>
            <a:gsLst>
              <a:gs pos="100000">
                <a:srgbClr val="376FFF">
                  <a:lumMod val="20000"/>
                  <a:lumOff val="80000"/>
                </a:srgbClr>
              </a:gs>
              <a:gs pos="0">
                <a:srgbClr val="376FFF">
                  <a:lumMod val="60000"/>
                  <a:lumOff val="40000"/>
                </a:srgbClr>
              </a:gs>
              <a:gs pos="34000">
                <a:srgbClr val="376FFF"/>
              </a:gs>
              <a:gs pos="62000">
                <a:srgbClr val="376FFF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376FFF">
                    <a:lumMod val="20000"/>
                    <a:lumOff val="80000"/>
                  </a:srgbClr>
                </a:gs>
                <a:gs pos="37000">
                  <a:srgbClr val="FFFFFF"/>
                </a:gs>
                <a:gs pos="71000">
                  <a:srgbClr val="376FFF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6140000" scaled="0"/>
            </a:gradFill>
          </a:ln>
          <a:effectLst>
            <a:outerShdw blurRad="177800" dir="5400000" sx="90000" sy="-19000" rotWithShape="0">
              <a:srgbClr val="376FFF">
                <a:alpha val="15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>
                <a:uFillTx/>
                <a:latin typeface="+mn-ea"/>
                <a:cs typeface="+mn-ea"/>
                <a:sym typeface="+mn-ea"/>
              </a:rPr>
              <a:t>比较异同类</a:t>
            </a:r>
            <a:endParaRPr lang="zh-CN" altLang="en-US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2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9297" y="2038425"/>
            <a:ext cx="1021397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⑦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主观：重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视事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业的发展（个别关键历史人物对历史事件的作用）。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⑧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客观：对外来事物采取开明政策，促进文化的发展（西学东渐）。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⑨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历史：前代科技文化成就为后代科技文化的进一步发展奠定基础。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365" y="1342390"/>
            <a:ext cx="11887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中国近代史（经济工业化、政治民主化、思想科学化）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【晚清时期】背景原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因类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：（近代化）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帝国主义列强入侵，半殖民地半封建社会程度不断加深。民族危机不断加深（统治危机）不断加深。救亡图存、富国强兵。清专制主义中央集权制度日趋腐朽。东南互保中央集权势衰。民族矛盾不断激化，清政府推行新政和预备立宪（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1904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年）。总理衙门（外务部设立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1901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）外交近代化。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412" y="1660749"/>
            <a:ext cx="1137621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经济：中国民族资本主义经济的发展，外国资本主义经济入侵。自给自足男耕女织的自然经济（小农经济）瓦解（解体）。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403412" y="3265170"/>
            <a:ext cx="113762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③文化：近代西方文化的输入，西学东渐，受传统文化影响较深。向西方学习引入先进经验成为时代主流。重视文化教育。师夷长技以制夷、中体西用、商战等思想（必然失败）。实业救国思潮、国货运动思潮的发展。近代教育起步。洋务运动、早期维新和戊戌变法的思想解放。近现代教育体系的建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立。</a:t>
            </a:r>
            <a:endParaRPr lang="zh-CN" altLang="en-US" sz="2800" b="1" dirty="0" smtClean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64" y="1866975"/>
            <a:ext cx="1096484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④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社会：社会阶级结构发生变化，民族资产阶级产生并不断壮大。传统社会秩序被破坏，社会整体秩序混乱。阶级矛盾激化。社会整体转型，由封建社会向资本主义社会转型。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⑤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主观：各阶级有识之士积极谋求救亡图存之路，反对列强（帝国主义）侵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略，求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民族独立；反对君主专制，求民主共和。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0"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⑥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科技：报纸等大众传媒的发展，新兴科技的创新与发展。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13864" y="345299"/>
            <a:ext cx="10964843" cy="997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20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803454" y="526894"/>
            <a:ext cx="3545115" cy="625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2232" tIns="41116" rIns="82232" bIns="41116" rtlCol="0" anchor="ctr" anchorCtr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altLang="en-US" sz="2880" spc="19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、应</a:t>
            </a:r>
            <a:r>
              <a:rPr lang="zh-CN" altLang="en-US" sz="2880" spc="19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用模板</a:t>
            </a:r>
            <a:endParaRPr lang="zh-CN" altLang="en-US" sz="2880" spc="19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153" y="1516380"/>
            <a:ext cx="117392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中国近代史（对内专制独裁、对外卖国投降；反动统治）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/>
                <a:ea typeface="宋体" panose="02010600030101010101" pitchFamily="2" charset="-122"/>
              </a:rPr>
              <a:t> 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【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北洋军阀统治时期】背景原</a:t>
            </a:r>
            <a:r>
              <a:rPr lang="zh-CN" altLang="en-US" sz="2800" b="1" dirty="0" smtClean="0">
                <a:latin typeface="Calibri" panose="020F0502020204030204"/>
                <a:ea typeface="宋体" panose="02010600030101010101" pitchFamily="2" charset="-122"/>
              </a:rPr>
              <a:t>因类</a:t>
            </a:r>
            <a:r>
              <a:rPr lang="zh-CN" altLang="en-US" sz="2800" b="1" dirty="0">
                <a:latin typeface="Calibri" panose="020F0502020204030204"/>
                <a:ea typeface="宋体" panose="02010600030101010101" pitchFamily="2" charset="-122"/>
              </a:rPr>
              <a:t>：（近代化）</a:t>
            </a:r>
            <a:endParaRPr lang="zh-CN" altLang="en-US" sz="2800" b="1" dirty="0">
              <a:latin typeface="Calibri" panose="020F0502020204030204"/>
              <a:ea typeface="宋体" panose="02010600030101010101" pitchFamily="2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 </a:t>
            </a:r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政治：参加第一次世界大战；二次革命、护国、护法运动维护共和。民族危机不断加深（统治危机）不断加深。国共国民大革命。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  <a:p>
            <a:pPr indent="457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②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经济：中国民族资本主义经济的初步发展（短暂春天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1912-1919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）。列强忙于一战，无暇东顾。中日甲午战后进行资本输出。自给自足男耕女织的自然经济（小农经济）瓦解（解体）。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FILL_FORE_SCHEMECOLOR_INDEX_2_BRIGHTNESS" val="0.8"/>
  <p:tag name="KSO_WM_UNIT_FILL_FORE_SCHEMECOLOR_INDEX_2" val="5"/>
  <p:tag name="KSO_WM_UNIT_FILL_FORE_SCHEMECOLOR_INDEX_2_POS" val="0.52"/>
  <p:tag name="KSO_WM_UNIT_FILL_FORE_SCHEMECOLOR_INDEX_2_TRANS" val="0.85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0964_5*n_h_i*1_1_1"/>
  <p:tag name="KSO_WM_TEMPLATE_CATEGORY" val="diagram"/>
  <p:tag name="KSO_WM_TEMPLATE_INDEX" val="20230964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,&quot;colorType&quot;:2,&quot;pos&quot;:0,&quot;rgb&quot;:&quot;#ffffff&quot;,&quot;transparency&quot;:1},{&quot;brightness&quot;:0.800000011920929,&quot;colorType&quot;:1,&quot;foreColorIndex&quot;:5,&quot;pos&quot;:0.5199999809265137,&quot;transparency&quot;:0.8500000238418579}],&quot;type&quot;:3},&quot;glow&quot;:{&quot;colorType&quot;:0},&quot;line&quot;:{&quot;solidLine&quot;:{&quot;brightness&quot;:0,&quot;colorType&quot;:1,&quot;foreColorIndex&quot;:5,&quot;transparency&quot;:0.899999976158142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]}"/>
</p:tagLst>
</file>

<file path=ppt/tags/tag183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FILL_FORE_SCHEMECOLOR_INDEX_2_BRIGHTNESS" val="0.8"/>
  <p:tag name="KSO_WM_UNIT_FILL_FORE_SCHEMECOLOR_INDEX_2" val="5"/>
  <p:tag name="KSO_WM_UNIT_FILL_FORE_SCHEMECOLOR_INDEX_2_POS" val="0.81"/>
  <p:tag name="KSO_WM_UNIT_FILL_FORE_SCHEMECOLOR_INDEX_2_TRANS" val="0.75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0964_5*n_h_i*1_1_2"/>
  <p:tag name="KSO_WM_TEMPLATE_CATEGORY" val="diagram"/>
  <p:tag name="KSO_WM_TEMPLATE_INDEX" val="20230964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,&quot;colorType&quot;:2,&quot;pos&quot;:0,&quot;rgb&quot;:&quot;#ffffff&quot;,&quot;transparency&quot;:1},{&quot;brightness&quot;:0.800000011920929,&quot;colorType&quot;:1,&quot;foreColorIndex&quot;:5,&quot;pos&quot;:0.8100000023841858,&quot;transparency&quot;:0.75}],&quot;type&quot;:3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]}"/>
</p:tagLst>
</file>

<file path=ppt/tags/tag184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FILL_FORE_SCHEMECOLOR_INDEX_2_BRIGHTNESS" val="0.8"/>
  <p:tag name="KSO_WM_UNIT_FILL_FORE_SCHEMECOLOR_INDEX_2" val="5"/>
  <p:tag name="KSO_WM_UNIT_FILL_FORE_SCHEMECOLOR_INDEX_2_POS" val="0.77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0964_5*n_h_i*1_1_3"/>
  <p:tag name="KSO_WM_TEMPLATE_CATEGORY" val="diagram"/>
  <p:tag name="KSO_WM_TEMPLATE_INDEX" val="20230964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,&quot;colorType&quot;:2,&quot;pos&quot;:0,&quot;rgb&quot;:&quot;#ffffff&quot;,&quot;transparency&quot;:1},{&quot;brightness&quot;:0.800000011920929,&quot;colorType&quot;:1,&quot;foreColorIndex&quot;:5,&quot;pos&quot;:0.7699999809265137,&quot;transparency&quot;:0.6000000238418579}],&quot;type&quot;:3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DIAGRAM_USE_COLOR_VALUE" val="{&quot;color_scheme&quot;:1,&quot;color_type&quot;:1,&quot;theme_color_indexes&quot;:[]}"/>
</p:tagLst>
</file>

<file path=ppt/tags/tag185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0964_5*n_h_h_a*1_2_3_1"/>
  <p:tag name="KSO_WM_TEMPLATE_CATEGORY" val="diagram"/>
  <p:tag name="KSO_WM_TEMPLATE_INDEX" val="20230964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UNIT_TYPE" val="n_h_h_a"/>
  <p:tag name="KSO_WM_UNIT_INDEX" val="1_2_3_1"/>
  <p:tag name="KSO_WM_DIAGRAM_VERSION" val="3"/>
  <p:tag name="KSO_WM_DIAGRAM_COLOR_TRICK" val="3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800000011920929,&quot;colorType&quot;:1,&quot;foreColorIndex&quot;:7,&quot;pos&quot;:0,&quot;transparency&quot;:0},{&quot;brightness&quot;:0,&quot;colorType&quot;:1,&quot;foreColorIndex&quot;:7,&quot;pos&quot;:0.47999998927116394,&quot;transparency&quot;:0}],&quot;type&quot;:3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LINE_FORE_SCHEMECOLOR_INDEX" val="7"/>
  <p:tag name="KSO_WM_UNIT_TEXT_TYPE" val="1"/>
  <p:tag name="KSO_WM_DIAGRAM_USE_COLOR_VALUE" val="{&quot;color_scheme&quot;:1,&quot;color_type&quot;:1,&quot;theme_color_indexes&quot;:[]}"/>
</p:tagLst>
</file>

<file path=ppt/tags/tag186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8"/>
  <p:tag name="KSO_WM_UNIT_LINE_FORE_SCHEMECOLOR_INDEX_1" val="8"/>
  <p:tag name="KSO_WM_UNIT_LINE_FORE_SCHEMECOLOR_INDEX_1_POS" val="0"/>
  <p:tag name="KSO_WM_UNIT_LINE_FORE_SCHEMECOLOR_INDEX_1_TRANS" val="0"/>
  <p:tag name="KSO_WM_BEAUTIFY_FLAG" val="#wm#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8"/>
  <p:tag name="KSO_WM_UNIT_LINE_FORE_SCHEMECOLOR_INDEX_3" val="8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8"/>
  <p:tag name="KSO_WM_UNIT_HIGHLIGHT" val="0"/>
  <p:tag name="KSO_WM_UNIT_COMPATIBLE" val="0"/>
  <p:tag name="KSO_WM_UNIT_DIAGRAM_ISNUMVISUAL" val="0"/>
  <p:tag name="KSO_WM_UNIT_DIAGRAM_ISREFERUNIT" val="0"/>
  <p:tag name="KSO_WM_UNIT_ID" val="diagram20230964_5*n_h_h_i*1_2_3_1"/>
  <p:tag name="KSO_WM_TEMPLATE_CATEGORY" val="diagram"/>
  <p:tag name="KSO_WM_TEMPLATE_INDEX" val="20230964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4000000059604645,&quot;colorType&quot;:1,&quot;foreColorIndex&quot;:7,&quot;pos&quot;:0.03999999910593033,&quot;transparency&quot;:0},{&quot;brightness&quot;:0,&quot;colorType&quot;:1,&quot;foreColorIndex&quot;:7,&quot;pos&quot;:0.5400000214576721,&quot;transparency&quot;:0},{&quot;brightness&quot;:0,&quot;colorType&quot;:1,&quot;foreColorIndex&quot;:7,&quot;pos&quot;:1,&quot;transparency&quot;:0}],&quot;type&quot;:3},&quot;glow&quot;:{&quot;colorType&quot;:0},&quot;line&quot;:{&quot;gradient&quot;:[{&quot;brightness&quot;:0.800000011920929,&quot;colorType&quot;:1,&quot;foreColorIndex&quot;:10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10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10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0964_5*n_h_h_f*1_2_3_1"/>
  <p:tag name="KSO_WM_TEMPLATE_CATEGORY" val="diagram"/>
  <p:tag name="KSO_WM_TEMPLATE_INDEX" val="20230964"/>
  <p:tag name="KSO_WM_UNIT_LAYERLEVEL" val="1_1_1_1"/>
  <p:tag name="KSO_WM_TAG_VERSION" val="3.0"/>
  <p:tag name="KSO_WM_BEAUTIFY_FLAG" val="#wm#"/>
  <p:tag name="KSO_WM_DIAGRAM_VERSION" val="3"/>
  <p:tag name="KSO_WM_DIAGRAM_COLOR_TRICK" val="3"/>
  <p:tag name="KSO_WM_DIAGRAM_COLOR_TEXT_CAN_REMOVE" val="n"/>
  <p:tag name="KSO_WM_UNIT_VALUE" val="3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&#10;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88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48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UNIT_ID" val="diagram20230964_5*n_h_h_a*1_2_2_1"/>
  <p:tag name="KSO_WM_TEMPLATE_CATEGORY" val="diagram"/>
  <p:tag name="KSO_WM_TEMPLATE_INDEX" val="20230964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UNIT_TYPE" val="n_h_h_a"/>
  <p:tag name="KSO_WM_UNIT_INDEX" val="1_2_2_1"/>
  <p:tag name="KSO_WM_DIAGRAM_VERSION" val="3"/>
  <p:tag name="KSO_WM_DIAGRAM_COLOR_TRICK" val="3"/>
  <p:tag name="KSO_WM_DIAGRAM_COLOR_TEXT_CAN_REMOVE" val="n"/>
  <p:tag name="KSO_WM_UNIT_VALUE" val="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6000000238418579,&quot;colorType&quot;:1,&quot;foreColorIndex&quot;:6,&quot;pos&quot;:0,&quot;transparency&quot;:0},{&quot;brightness&quot;:0,&quot;colorType&quot;:1,&quot;foreColorIndex&quot;:6,&quot;pos&quot;:0.47999998927116394,&quot;transparency&quot;:0}],&quot;type&quot;:3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添加标题"/>
  <p:tag name="KSO_WM_UNIT_FILL_TYPE" val="3"/>
  <p:tag name="KSO_WM_UNIT_LINE_FORE_SCHEMECOLOR_INDEX" val="6"/>
  <p:tag name="KSO_WM_UNIT_TEXT_TYPE" val="1"/>
  <p:tag name="KSO_WM_DIAGRAM_USE_COLOR_VALUE" val="{&quot;color_scheme&quot;:1,&quot;color_type&quot;:1,&quot;theme_color_indexes&quot;:[]}"/>
</p:tagLst>
</file>

<file path=ppt/tags/tag189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BEAUTIFY_FLAG" val="#wm#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HIGHLIGHT" val="0"/>
  <p:tag name="KSO_WM_UNIT_COMPATIBLE" val="0"/>
  <p:tag name="KSO_WM_UNIT_DIAGRAM_ISNUMVISUAL" val="0"/>
  <p:tag name="KSO_WM_UNIT_DIAGRAM_ISREFERUNIT" val="0"/>
  <p:tag name="KSO_WM_UNIT_ID" val="diagram20230964_5*n_h_h_i*1_2_2_1"/>
  <p:tag name="KSO_WM_TEMPLATE_CATEGORY" val="diagram"/>
  <p:tag name="KSO_WM_TEMPLATE_INDEX" val="20230964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4000000059604645,&quot;colorType&quot;:1,&quot;foreColorIndex&quot;:6,&quot;pos&quot;:0.03999999910593033,&quot;transparency&quot;:0},{&quot;brightness&quot;:0,&quot;colorType&quot;:1,&quot;foreColorIndex&quot;:6,&quot;pos&quot;:1,&quot;transparency&quot;:0},{&quot;brightness&quot;:0,&quot;colorType&quot;:1,&quot;foreColorIndex&quot;:6,&quot;pos&quot;:0.5400000214576721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64_5*n_h_h_f*1_2_2_1"/>
  <p:tag name="KSO_WM_TEMPLATE_CATEGORY" val="diagram"/>
  <p:tag name="KSO_WM_TEMPLATE_INDEX" val="20230964"/>
  <p:tag name="KSO_WM_UNIT_LAYERLEVEL" val="1_1_1_1"/>
  <p:tag name="KSO_WM_TAG_VERSION" val="3.0"/>
  <p:tag name="KSO_WM_BEAUTIFY_FLAG" val="#wm#"/>
  <p:tag name="KSO_WM_DIAGRAM_VERSION" val="3"/>
  <p:tag name="KSO_WM_DIAGRAM_COLOR_TRICK" val="3"/>
  <p:tag name="KSO_WM_DIAGRAM_COLOR_TEXT_CAN_REMOVE" val="n"/>
  <p:tag name="KSO_WM_UNIT_VALUE" val="3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&#10;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91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UNIT_ID" val="diagram20230964_5*n_h_h_a*1_2_1_1"/>
  <p:tag name="KSO_WM_TEMPLATE_CATEGORY" val="diagram"/>
  <p:tag name="KSO_WM_TEMPLATE_INDEX" val="20230964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UNIT_TYPE" val="n_h_h_a"/>
  <p:tag name="KSO_WM_UNIT_INDEX" val="1_2_1_1"/>
  <p:tag name="KSO_WM_DIAGRAM_VERSION" val="3"/>
  <p:tag name="KSO_WM_DIAGRAM_COLOR_TRICK" val="3"/>
  <p:tag name="KSO_WM_DIAGRAM_COLOR_TEXT_CAN_REMOVE" val="n"/>
  <p:tag name="KSO_WM_UNIT_VALUE" val="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47999998927116394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添加标题"/>
  <p:tag name="KSO_WM_UNIT_FILL_TYPE" val="3"/>
  <p:tag name="KSO_WM_UNIT_LINE_FORE_SCHEMECOLOR_INDEX" val="5"/>
  <p:tag name="KSO_WM_UNIT_TEXT_TYPE" val="1"/>
  <p:tag name="KSO_WM_DIAGRAM_USE_COLOR_VALUE" val="{&quot;color_scheme&quot;:1,&quot;color_type&quot;:1,&quot;theme_color_indexes&quot;:[]}"/>
</p:tagLst>
</file>

<file path=ppt/tags/tag19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8"/>
  <p:tag name="KSO_WM_UNIT_LINE_FORE_SCHEMECOLOR_INDEX_1" val="8"/>
  <p:tag name="KSO_WM_UNIT_LINE_FORE_SCHEMECOLOR_INDEX_1_POS" val="0"/>
  <p:tag name="KSO_WM_UNIT_LINE_FORE_SCHEMECOLOR_INDEX_1_TRANS" val="0"/>
  <p:tag name="KSO_WM_BEAUTIFY_FLAG" val="#wm#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8"/>
  <p:tag name="KSO_WM_UNIT_LINE_FORE_SCHEMECOLOR_INDEX_3" val="8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8"/>
  <p:tag name="KSO_WM_UNIT_HIGHLIGHT" val="0"/>
  <p:tag name="KSO_WM_UNIT_COMPATIBLE" val="0"/>
  <p:tag name="KSO_WM_UNIT_DIAGRAM_ISNUMVISUAL" val="0"/>
  <p:tag name="KSO_WM_UNIT_DIAGRAM_ISREFERUNIT" val="0"/>
  <p:tag name="KSO_WM_UNIT_ID" val="diagram20230964_5*n_h_h_i*1_2_1_1"/>
  <p:tag name="KSO_WM_TEMPLATE_CATEGORY" val="diagram"/>
  <p:tag name="KSO_WM_TEMPLATE_INDEX" val="20230964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4000000059604645,&quot;colorType&quot;:1,&quot;foreColorIndex&quot;:5,&quot;pos&quot;:0.03999999910593033,&quot;transparency&quot;:0},{&quot;brightness&quot;:0,&quot;colorType&quot;:1,&quot;foreColorIndex&quot;:5,&quot;pos&quot;:0.5400000214576721,&quot;transparency&quot;:0}],&quot;type&quot;:3},&quot;glow&quot;:{&quot;colorType&quot;:0},&quot;line&quot;:{&quot;gradient&quot;:[{&quot;brightness&quot;:0.800000011920929,&quot;colorType&quot;:1,&quot;foreColorIndex&quot;:5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5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64_5*n_h_h_f*1_2_1_1"/>
  <p:tag name="KSO_WM_TEMPLATE_CATEGORY" val="diagram"/>
  <p:tag name="KSO_WM_TEMPLATE_INDEX" val="20230964"/>
  <p:tag name="KSO_WM_UNIT_LAYERLEVEL" val="1_1_1_1"/>
  <p:tag name="KSO_WM_TAG_VERSION" val="3.0"/>
  <p:tag name="KSO_WM_BEAUTIFY_FLAG" val="#wm#"/>
  <p:tag name="KSO_WM_DIAGRAM_VERSION" val="3"/>
  <p:tag name="KSO_WM_DIAGRAM_COLOR_TRICK" val="3"/>
  <p:tag name="KSO_WM_DIAGRAM_COLOR_TEXT_CAN_REMOVE" val="n"/>
  <p:tag name="KSO_WM_UNIT_VALUE" val="3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&#10;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94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UNIT_ID" val="diagram20230964_5*n_h_h_a*1_2_4_1"/>
  <p:tag name="KSO_WM_TEMPLATE_CATEGORY" val="diagram"/>
  <p:tag name="KSO_WM_TEMPLATE_INDEX" val="20230964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UNIT_TYPE" val="n_h_h_a"/>
  <p:tag name="KSO_WM_UNIT_INDEX" val="1_2_4_1"/>
  <p:tag name="KSO_WM_DIAGRAM_VERSION" val="3"/>
  <p:tag name="KSO_WM_DIAGRAM_COLOR_TRICK" val="3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47999998927116394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添加标题"/>
  <p:tag name="KSO_WM_UNIT_FILL_TYPE" val="3"/>
  <p:tag name="KSO_WM_UNIT_LINE_FORE_SCHEMECOLOR_INDEX" val="5"/>
  <p:tag name="KSO_WM_UNIT_TEXT_TYPE" val="1"/>
  <p:tag name="KSO_WM_DIAGRAM_USE_COLOR_VALUE" val="{&quot;color_scheme&quot;:1,&quot;color_type&quot;:1,&quot;theme_color_indexes&quot;:[]}"/>
</p:tagLst>
</file>

<file path=ppt/tags/tag195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8"/>
  <p:tag name="KSO_WM_UNIT_LINE_FORE_SCHEMECOLOR_INDEX_1" val="8"/>
  <p:tag name="KSO_WM_UNIT_LINE_FORE_SCHEMECOLOR_INDEX_1_POS" val="0"/>
  <p:tag name="KSO_WM_UNIT_LINE_FORE_SCHEMECOLOR_INDEX_1_TRANS" val="0"/>
  <p:tag name="KSO_WM_BEAUTIFY_FLAG" val="#wm#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8"/>
  <p:tag name="KSO_WM_UNIT_LINE_FORE_SCHEMECOLOR_INDEX_3" val="8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8"/>
  <p:tag name="KSO_WM_UNIT_HIGHLIGHT" val="0"/>
  <p:tag name="KSO_WM_UNIT_COMPATIBLE" val="0"/>
  <p:tag name="KSO_WM_UNIT_DIAGRAM_ISNUMVISUAL" val="0"/>
  <p:tag name="KSO_WM_UNIT_DIAGRAM_ISREFERUNIT" val="0"/>
  <p:tag name="KSO_WM_UNIT_ID" val="diagram20230964_5*n_h_h_i*1_2_4_1"/>
  <p:tag name="KSO_WM_TEMPLATE_CATEGORY" val="diagram"/>
  <p:tag name="KSO_WM_TEMPLATE_INDEX" val="20230964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h_i"/>
  <p:tag name="KSO_WM_UNIT_INDEX" val="1_2_4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4000000059604645,&quot;colorType&quot;:1,&quot;foreColorIndex&quot;:5,&quot;pos&quot;:0.03999999910593033,&quot;transparency&quot;:0},{&quot;brightness&quot;:0,&quot;colorType&quot;:1,&quot;foreColorIndex&quot;:5,&quot;pos&quot;:0.5400000214576721,&quot;transparency&quot;:0}],&quot;type&quot;:3},&quot;glow&quot;:{&quot;colorType&quot;:0},&quot;line&quot;:{&quot;gradient&quot;:[{&quot;brightness&quot;:0.800000011920929,&quot;colorType&quot;:1,&quot;foreColorIndex&quot;:5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5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0964_5*n_h_h_f*1_2_4_1"/>
  <p:tag name="KSO_WM_TEMPLATE_CATEGORY" val="diagram"/>
  <p:tag name="KSO_WM_TEMPLATE_INDEX" val="20230964"/>
  <p:tag name="KSO_WM_UNIT_LAYERLEVEL" val="1_1_1_1"/>
  <p:tag name="KSO_WM_TAG_VERSION" val="3.0"/>
  <p:tag name="KSO_WM_BEAUTIFY_FLAG" val="#wm#"/>
  <p:tag name="KSO_WM_DIAGRAM_VERSION" val="3"/>
  <p:tag name="KSO_WM_DIAGRAM_COLOR_TRICK" val="3"/>
  <p:tag name="KSO_WM_DIAGRAM_COLOR_TEXT_CAN_REMOVE" val="n"/>
  <p:tag name="KSO_WM_UNIT_VALUE" val="3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&#10;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97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UNIT_ID" val="diagram20230964_5*n_h_h_a*1_2_5_1"/>
  <p:tag name="KSO_WM_TEMPLATE_CATEGORY" val="diagram"/>
  <p:tag name="KSO_WM_TEMPLATE_INDEX" val="20230964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UNIT_TYPE" val="n_h_h_a"/>
  <p:tag name="KSO_WM_UNIT_INDEX" val="1_2_5_1"/>
  <p:tag name="KSO_WM_DIAGRAM_VERSION" val="3"/>
  <p:tag name="KSO_WM_DIAGRAM_COLOR_TRICK" val="3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6000000238418579,&quot;colorType&quot;:1,&quot;foreColorIndex&quot;:6,&quot;pos&quot;:0,&quot;transparency&quot;:0},{&quot;brightness&quot;:0,&quot;colorType&quot;:1,&quot;foreColorIndex&quot;:6,&quot;pos&quot;:0.47999998927116394,&quot;transparency&quot;:0}],&quot;type&quot;:3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添加标题"/>
  <p:tag name="KSO_WM_UNIT_FILL_TYPE" val="3"/>
  <p:tag name="KSO_WM_UNIT_LINE_FORE_SCHEMECOLOR_INDEX" val="6"/>
  <p:tag name="KSO_WM_UNIT_TEXT_TYPE" val="1"/>
  <p:tag name="KSO_WM_DIAGRAM_USE_COLOR_VALUE" val="{&quot;color_scheme&quot;:1,&quot;color_type&quot;:1,&quot;theme_color_indexes&quot;:[]}"/>
</p:tagLst>
</file>

<file path=ppt/tags/tag198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8"/>
  <p:tag name="KSO_WM_UNIT_LINE_FORE_SCHEMECOLOR_INDEX_1" val="8"/>
  <p:tag name="KSO_WM_UNIT_LINE_FORE_SCHEMECOLOR_INDEX_1_POS" val="0"/>
  <p:tag name="KSO_WM_UNIT_LINE_FORE_SCHEMECOLOR_INDEX_1_TRANS" val="0"/>
  <p:tag name="KSO_WM_BEAUTIFY_FLAG" val="#wm#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8"/>
  <p:tag name="KSO_WM_UNIT_LINE_FORE_SCHEMECOLOR_INDEX_3" val="8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8"/>
  <p:tag name="KSO_WM_UNIT_HIGHLIGHT" val="0"/>
  <p:tag name="KSO_WM_UNIT_COMPATIBLE" val="0"/>
  <p:tag name="KSO_WM_UNIT_DIAGRAM_ISNUMVISUAL" val="0"/>
  <p:tag name="KSO_WM_UNIT_DIAGRAM_ISREFERUNIT" val="0"/>
  <p:tag name="KSO_WM_UNIT_ID" val="diagram20230964_5*n_h_h_i*1_2_5_1"/>
  <p:tag name="KSO_WM_TEMPLATE_CATEGORY" val="diagram"/>
  <p:tag name="KSO_WM_TEMPLATE_INDEX" val="20230964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h_i"/>
  <p:tag name="KSO_WM_UNIT_INDEX" val="1_2_5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4000000059604645,&quot;colorType&quot;:1,&quot;foreColorIndex&quot;:6,&quot;pos&quot;:0.03999999910593033,&quot;transparency&quot;:0},{&quot;brightness&quot;:0,&quot;colorType&quot;:1,&quot;foreColorIndex&quot;:6,&quot;pos&quot;:1,&quot;transparency&quot;:0},{&quot;brightness&quot;:0,&quot;colorType&quot;:1,&quot;foreColorIndex&quot;:6,&quot;pos&quot;:0.5400000214576721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5_1"/>
  <p:tag name="KSO_WM_UNIT_ID" val="diagram20230964_5*n_h_h_f*1_2_5_1"/>
  <p:tag name="KSO_WM_TEMPLATE_CATEGORY" val="diagram"/>
  <p:tag name="KSO_WM_TEMPLATE_INDEX" val="20230964"/>
  <p:tag name="KSO_WM_UNIT_LAYERLEVEL" val="1_1_1_1"/>
  <p:tag name="KSO_WM_TAG_VERSION" val="3.0"/>
  <p:tag name="KSO_WM_BEAUTIFY_FLAG" val="#wm#"/>
  <p:tag name="KSO_WM_DIAGRAM_VERSION" val="3"/>
  <p:tag name="KSO_WM_DIAGRAM_COLOR_TRICK" val="3"/>
  <p:tag name="KSO_WM_DIAGRAM_COLOR_TEXT_CAN_REMOVE" val="n"/>
  <p:tag name="KSO_WM_UNIT_VALUE" val="3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&#10;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48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0964_5*n_h_h_a*1_2_6_1"/>
  <p:tag name="KSO_WM_TEMPLATE_CATEGORY" val="diagram"/>
  <p:tag name="KSO_WM_TEMPLATE_INDEX" val="20230964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UNIT_TYPE" val="n_h_h_a"/>
  <p:tag name="KSO_WM_UNIT_INDEX" val="1_2_6_1"/>
  <p:tag name="KSO_WM_DIAGRAM_VERSION" val="3"/>
  <p:tag name="KSO_WM_DIAGRAM_COLOR_TRICK" val="3"/>
  <p:tag name="KSO_WM_DIAGRAM_COLOR_TEXT_CAN_REMOVE" val="n"/>
  <p:tag name="KSO_WM_DIAGRAM_GROUP_CODE" val="n1-1"/>
  <p:tag name="KSO_WM_UNIT_VALUE" val="6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800000011920929,&quot;colorType&quot;:1,&quot;foreColorIndex&quot;:7,&quot;pos&quot;:0,&quot;transparency&quot;:0},{&quot;brightness&quot;:0,&quot;colorType&quot;:1,&quot;foreColorIndex&quot;:7,&quot;pos&quot;:0.47999998927116394,&quot;transparency&quot;:0}],&quot;type&quot;:3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LINE_FORE_SCHEMECOLOR_INDEX" val="7"/>
  <p:tag name="KSO_WM_UNIT_TEXT_TYPE" val="1"/>
  <p:tag name="KSO_WM_DIAGRAM_USE_COLOR_VALUE" val="{&quot;color_scheme&quot;:1,&quot;color_type&quot;:1,&quot;theme_color_indexes&quot;:[]}"/>
</p:tagLst>
</file>

<file path=ppt/tags/tag20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BEAUTIFY_FLAG" val="#wm#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HIGHLIGHT" val="0"/>
  <p:tag name="KSO_WM_UNIT_COMPATIBLE" val="0"/>
  <p:tag name="KSO_WM_UNIT_DIAGRAM_ISNUMVISUAL" val="0"/>
  <p:tag name="KSO_WM_UNIT_DIAGRAM_ISREFERUNIT" val="0"/>
  <p:tag name="KSO_WM_UNIT_ID" val="diagram20230964_5*n_h_h_i*1_2_6_1"/>
  <p:tag name="KSO_WM_TEMPLATE_CATEGORY" val="diagram"/>
  <p:tag name="KSO_WM_TEMPLATE_INDEX" val="20230964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h_i"/>
  <p:tag name="KSO_WM_UNIT_INDEX" val="1_2_6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4000000059604645,&quot;colorType&quot;:1,&quot;foreColorIndex&quot;:7,&quot;pos&quot;:0.03999999910593033,&quot;transparency&quot;:0},{&quot;brightness&quot;:0,&quot;colorType&quot;:1,&quot;foreColorIndex&quot;:7,&quot;pos&quot;:0.5400000214576721,&quot;transparency&quot;:0},{&quot;brightness&quot;:0,&quot;colorType&quot;:1,&quot;foreColorIndex&quot;:7,&quot;pos&quot;:1,&quot;transparency&quot;:0}],&quot;type&quot;:3},&quot;glow&quot;:{&quot;colorType&quot;:0},&quot;line&quot;:{&quot;gradient&quot;:[{&quot;brightness&quot;:0.800000011920929,&quot;colorType&quot;:1,&quot;foreColorIndex&quot;:10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10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10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6_1"/>
  <p:tag name="KSO_WM_UNIT_ID" val="diagram20230964_5*n_h_h_f*1_2_6_1"/>
  <p:tag name="KSO_WM_TEMPLATE_CATEGORY" val="diagram"/>
  <p:tag name="KSO_WM_TEMPLATE_INDEX" val="20230964"/>
  <p:tag name="KSO_WM_UNIT_LAYERLEVEL" val="1_1_1_1"/>
  <p:tag name="KSO_WM_TAG_VERSION" val="3.0"/>
  <p:tag name="KSO_WM_BEAUTIFY_FLAG" val="#wm#"/>
  <p:tag name="KSO_WM_DIAGRAM_VERSION" val="3"/>
  <p:tag name="KSO_WM_DIAGRAM_COLOR_TRICK" val="3"/>
  <p:tag name="KSO_WM_DIAGRAM_COLOR_TEXT_CAN_REMOVE" val="n"/>
  <p:tag name="KSO_WM_UNIT_VALUE" val="36"/>
  <p:tag name="KSO_WM_DIAGRAM_GROUP_CODE" val="n1-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智能&#10;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2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64_5*n_h_i*1_1_4"/>
  <p:tag name="KSO_WM_TEMPLATE_CATEGORY" val="diagram"/>
  <p:tag name="KSO_WM_TEMPLATE_INDEX" val="20230964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1_4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000000059604645,&quot;transparency&quot;:0.6499999761581421},{&quot;brightness&quot;:0.6000000238418579,&quot;colorType&quot;:1,&quot;foreColorIndex&quot;:5,&quot;pos&quot;:0.8799999952316284,&quot;transparency&quot;:0},{&quot;brightness&quot;:0,&quot;colorType&quot;:1,&quot;foreColorIndex&quot;:5,&quot;pos&quot;:1,&quot;transparency&quot;:0.6499999761581421},{&quot;brightness&quot;:0,&quot;colorType&quot;:1,&quot;foreColorIndex&quot;:5,&quot;pos&quot;:0.07000000029802322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64_5*n_h_i*1_1_5"/>
  <p:tag name="KSO_WM_TEMPLATE_CATEGORY" val="diagram"/>
  <p:tag name="KSO_WM_TEMPLATE_INDEX" val="20230964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1_5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000000059604645,&quot;transparency&quot;:0.6499999761581421},{&quot;brightness&quot;:0.6000000238418579,&quot;colorType&quot;:1,&quot;foreColorIndex&quot;:5,&quot;pos&quot;:0.8799999952316284,&quot;transparency&quot;:0},{&quot;brightness&quot;:0,&quot;colorType&quot;:1,&quot;foreColorIndex&quot;:5,&quot;pos&quot;:1,&quot;transparency&quot;:0.6499999761581421},{&quot;brightness&quot;:0,&quot;colorType&quot;:1,&quot;foreColorIndex&quot;:5,&quot;pos&quot;:0.07000000029802322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5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0964_5*n_h_a*1_1_1"/>
  <p:tag name="KSO_WM_TEMPLATE_CATEGORY" val="diagram"/>
  <p:tag name="KSO_WM_TEMPLATE_INDEX" val="20230964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30"/>
  <p:tag name="KSO_WM_DIAGRAM_GROUP_CODE" val="n1-1"/>
  <p:tag name="KSO_WM_UNIT_TYPE" val="n_h_a"/>
  <p:tag name="KSO_WM_UNIT_INDEX" val="1_1_1"/>
  <p:tag name="KSO_WM_DIAGRAM_MAX_ITEMCNT" val="6"/>
  <p:tag name="KSO_WM_DIAGRAM_MIN_ITEMCNT" val="2"/>
  <p:tag name="KSO_WM_DIAGRAM_VIRTUALLY_FRAME" val="{&quot;height&quot;:366.8999938964844,&quot;left&quot;:94.42503326656315,&quot;top&quot;:132.8000030517578,&quot;width&quot;:764.4500122070312}"/>
  <p:tag name="KSO_WM_DIAGRAM_COLOR_MATCH_VALUE" val="{&quot;shape&quot;:{&quot;fill&quot;:{&quot;gradient&quot;:[{&quot;brightness&quot;:0.800000011920929,&quot;colorType&quot;:1,&quot;foreColorIndex&quot;:5,&quot;pos&quot;:1,&quot;transparency&quot;:0},{&quot;brightness&quot;:0.4000000059604645,&quot;colorType&quot;:1,&quot;foreColorIndex&quot;:5,&quot;pos&quot;:0,&quot;transparency&quot;:0},{&quot;brightness&quot;:0,&quot;colorType&quot;:1,&quot;foreColorIndex&quot;:5,&quot;pos&quot;:0.3400000035762787,&quot;transparency&quot;:0},{&quot;brightness&quot;:0,&quot;colorType&quot;:1,&quot;foreColorIndex&quot;:5,&quot;pos&quot;:0.6200000047683716,&quot;transparency&quot;:0}],&quot;type&quot;:3},&quot;glow&quot;:{&quot;colorType&quot;:0},&quot;line&quot;:{&quot;gradient&quot;:[{&quot;brightness&quot;:0.800000011920929,&quot;colorType&quot;:1,&quot;foreColorIndex&quot;:5,&quot;pos&quot;:0,&quot;transparency&quot;:0},{&quot;brightness&quot;:0,&quot;colorType&quot;:2,&quot;pos&quot;:0.3700000047683716,&quot;rgb&quot;:&quot;#ffffff&quot;,&quot;transparency&quot;:0},{&quot;brightness&quot;:0.800000011920929,&quot;colorType&quot;:1,&quot;foreColorIndex&quot;:5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FILL_TYPE" val="3"/>
  <p:tag name="KSO_WM_UNIT_TEXT_TYPE" val="1"/>
  <p:tag name="KSO_WM_DIAGRAM_USE_COLOR_VALUE" val="{&quot;color_scheme&quot;:1,&quot;color_type&quot;:1,&quot;theme_color_indexes&quot;:[]}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  <p:tag name="resource_record_key" val="{&quot;65&quot;:[20206915],&quot;70&quot;:[3312650,3312652]}"/>
</p:tagLst>
</file>

<file path=ppt/tags/tag207.xml><?xml version="1.0" encoding="utf-8"?>
<p:tagLst xmlns:p="http://schemas.openxmlformats.org/presentationml/2006/main">
  <p:tag name="commondata" val="eyJoZGlkIjoiNjlhYWU1OWU3MTVhMDhmZmQwNGI4NGQwOGFiMWQ1MjgifQ=="/>
  <p:tag name="resource_record_key" val="{&quot;29&quot;:[20426279,50000076,50000031],&quot;65&quot;:[20206915],&quot;70&quot;:[3312563,3314432,3312650,3312652]}"/>
  <p:tag name="KSO_WM_SCREEN_THEME_FLAG" val="ayluiA8NX1/ZWKoesUd1lIBro+M/6nJSheQxYlmU/DqNuRfnCHNNWuXkNI07gtzCE5X7Rl6JNm8LulXC3KUx2gec6fRRip6Ra+t+cY7+DpE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ayluiA8NX1/ZWKoesUd1lIBro+M/6nJSheQxYlmU/DqNuRfnCHNNWuXkNI07gtzCE5X7Rl6JNm8LulXC3KUx2gec6fRRip6Ra+t+cY7+DpE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ayluiA8NX1/ZWKoesUd1lIBro+M/6nJSheQxYlmU/DqNuRfnCHNNWuXkNI07gtzCE5X7Rl6JNm8LulXC3KUx2gec6fRRip6Ra+t+cY7+DpE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ayluiA8NX1/ZWKoesUd1lIBro+M/6nJSheQxYlmU/DqNuRfnCHNNWuXkNI07gtzCE5X7Rl6JNm8LulXC3KUx2gec6fRRip6Ra+t+cY7+DpE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ayluiA8NX1/ZWKoesUd1lIBro+M/6nJSheQxYlmU/DqNuRfnCHNNWuXkNI07gtzCE5X7Rl6JNm8LulXC3KUx2gec6fRRip6Ra+t+cY7+DpE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ayluiA8NX1/ZWKoesUd1lIBro+M/6nJSheQxYlmU/DqNuRfnCHNNWuXkNI07gtzCE5X7Rl6JNm8LulXC3KUx2gec6fRRip6Ra+t+cY7+DpE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ayluiA8NX1/ZWKoesUd1lIBro+M/6nJSheQxYlmU/DqNuRfnCHNNWuXkNI07gtzCE5X7Rl6JNm8LulXC3KUx2gec6fRRip6Ra+t+cY7+DpE="/>
</p:tagLst>
</file>

<file path=ppt/tags/tag63.xml><?xml version="1.0" encoding="utf-8"?>
<p:tagLst xmlns:p="http://schemas.openxmlformats.org/presentationml/2006/main">
  <p:tag name="TABLE_ENDDRAG_ORIGIN_RECT" val="817*268"/>
  <p:tag name="TABLE_ENDDRAG_RECT" val="73*154*817*26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6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6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6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5984</Words>
  <Application>WPS 演示</Application>
  <PresentationFormat>自定义</PresentationFormat>
  <Paragraphs>306</Paragraphs>
  <Slides>46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Arial</vt:lpstr>
      <vt:lpstr>宋体</vt:lpstr>
      <vt:lpstr>Wingdings</vt:lpstr>
      <vt:lpstr>Wingdings</vt:lpstr>
      <vt:lpstr>微软雅黑</vt:lpstr>
      <vt:lpstr>Calibri</vt:lpstr>
      <vt:lpstr>仿宋</vt:lpstr>
      <vt:lpstr>Arial Unicode MS</vt:lpstr>
      <vt:lpstr>楷体</vt:lpstr>
      <vt:lpstr>思源黑体 CN Regular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清风</cp:lastModifiedBy>
  <cp:revision>10</cp:revision>
  <dcterms:created xsi:type="dcterms:W3CDTF">2019-06-19T02:08:00Z</dcterms:created>
  <dcterms:modified xsi:type="dcterms:W3CDTF">2024-11-06T02:14:26Z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4A50A5AD7C35439CB4F9154E4251DF45_11</vt:lpwstr>
  </property>
</Properties>
</file>