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300" r:id="rId3"/>
    <p:sldId id="275" r:id="rId4"/>
    <p:sldId id="633" r:id="rId5"/>
    <p:sldId id="276" r:id="rId6"/>
    <p:sldId id="285" r:id="rId7"/>
    <p:sldId id="286" r:id="rId8"/>
    <p:sldId id="287" r:id="rId9"/>
    <p:sldId id="288" r:id="rId10"/>
    <p:sldId id="289" r:id="rId11"/>
    <p:sldId id="304" r:id="rId12"/>
    <p:sldId id="290" r:id="rId13"/>
    <p:sldId id="294" r:id="rId14"/>
    <p:sldId id="301" r:id="rId15"/>
    <p:sldId id="302" r:id="rId16"/>
    <p:sldId id="303" r:id="rId17"/>
    <p:sldId id="284" r:id="rId18"/>
    <p:sldId id="277" r:id="rId19"/>
    <p:sldId id="296" r:id="rId20"/>
    <p:sldId id="297" r:id="rId21"/>
    <p:sldId id="291" r:id="rId22"/>
    <p:sldId id="292" r:id="rId23"/>
    <p:sldId id="299" r:id="rId24"/>
    <p:sldId id="298"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3"/>
    <p:restoredTop sz="94768"/>
  </p:normalViewPr>
  <p:slideViewPr>
    <p:cSldViewPr snapToGrid="0">
      <p:cViewPr varScale="1">
        <p:scale>
          <a:sx n="110" d="100"/>
          <a:sy n="110" d="100"/>
        </p:scale>
        <p:origin x="9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AE198-70CD-044C-8420-30CDEC90A831}"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zh-CN" altLang="en-US"/>
        </a:p>
      </dgm:t>
    </dgm:pt>
    <dgm:pt modelId="{F4694602-F363-0F4D-BD0B-6CFE18D7E94A}">
      <dgm:prSet custT="1"/>
      <dgm:spPr/>
      <dgm:t>
        <a:bodyPr/>
        <a:lstStyle/>
        <a:p>
          <a:r>
            <a:rPr kumimoji="1" lang="zh-CN" sz="2800" baseline="0" dirty="0">
              <a:solidFill>
                <a:srgbClr val="7030A0"/>
              </a:solidFill>
            </a:rPr>
            <a:t>审清题干</a:t>
          </a:r>
          <a:r>
            <a:rPr kumimoji="1" lang="en-US" sz="2800" baseline="0" dirty="0">
              <a:solidFill>
                <a:srgbClr val="7030A0"/>
              </a:solidFill>
            </a:rPr>
            <a:t>——</a:t>
          </a:r>
          <a:r>
            <a:rPr kumimoji="1" lang="zh-CN" sz="2800" baseline="0" dirty="0">
              <a:solidFill>
                <a:srgbClr val="7030A0"/>
              </a:solidFill>
            </a:rPr>
            <a:t>明类型</a:t>
          </a:r>
          <a:endParaRPr kumimoji="1" lang="en-US" altLang="zh-CN" sz="2800" baseline="0" dirty="0">
            <a:solidFill>
              <a:srgbClr val="7030A0"/>
            </a:solidFill>
          </a:endParaRPr>
        </a:p>
        <a:p>
          <a:r>
            <a:rPr kumimoji="1" lang="zh-CN" altLang="en-US" sz="2800" baseline="0" dirty="0"/>
            <a:t>获取关键词“李斯”“荀卿之学”“乱天下”</a:t>
          </a:r>
          <a:endParaRPr kumimoji="1" lang="en-US" altLang="zh-CN" sz="2800" baseline="0" dirty="0"/>
        </a:p>
        <a:p>
          <a:r>
            <a:rPr kumimoji="1" lang="zh-CN" altLang="en-US" sz="2800" baseline="0" dirty="0"/>
            <a:t>“概括”</a:t>
          </a:r>
          <a:endParaRPr lang="zh-CN" sz="2800" dirty="0"/>
        </a:p>
      </dgm:t>
    </dgm:pt>
    <dgm:pt modelId="{DA79ECE6-C735-D740-80EA-950FAEA770A0}" type="parTrans" cxnId="{BD22C70C-CE73-6248-92D0-4E7F01704CA1}">
      <dgm:prSet/>
      <dgm:spPr/>
      <dgm:t>
        <a:bodyPr/>
        <a:lstStyle/>
        <a:p>
          <a:endParaRPr lang="zh-CN" altLang="en-US"/>
        </a:p>
      </dgm:t>
    </dgm:pt>
    <dgm:pt modelId="{E40C6DAD-E366-E146-A1C0-E3277C22D892}" type="sibTrans" cxnId="{BD22C70C-CE73-6248-92D0-4E7F01704CA1}">
      <dgm:prSet/>
      <dgm:spPr/>
      <dgm:t>
        <a:bodyPr/>
        <a:lstStyle/>
        <a:p>
          <a:endParaRPr lang="zh-CN" altLang="en-US"/>
        </a:p>
      </dgm:t>
    </dgm:pt>
    <dgm:pt modelId="{9CF896C3-48EE-514B-8A6F-2822A9084326}">
      <dgm:prSet custT="1"/>
      <dgm:spPr/>
      <dgm:t>
        <a:bodyPr/>
        <a:lstStyle/>
        <a:p>
          <a:r>
            <a:rPr kumimoji="1" lang="zh-CN" sz="2800" baseline="0" dirty="0">
              <a:solidFill>
                <a:srgbClr val="7030A0"/>
              </a:solidFill>
            </a:rPr>
            <a:t>回归文本</a:t>
          </a:r>
          <a:r>
            <a:rPr kumimoji="1" lang="en-US" sz="2800" baseline="0" dirty="0">
              <a:solidFill>
                <a:srgbClr val="7030A0"/>
              </a:solidFill>
            </a:rPr>
            <a:t>——</a:t>
          </a:r>
        </a:p>
        <a:p>
          <a:r>
            <a:rPr kumimoji="1" lang="zh-CN" sz="2800" baseline="0" dirty="0">
              <a:solidFill>
                <a:srgbClr val="7030A0"/>
              </a:solidFill>
            </a:rPr>
            <a:t>找区间</a:t>
          </a:r>
          <a:endParaRPr kumimoji="1" lang="en-US" altLang="zh-CN" sz="2800" baseline="0" dirty="0">
            <a:solidFill>
              <a:srgbClr val="7030A0"/>
            </a:solidFill>
          </a:endParaRPr>
        </a:p>
        <a:p>
          <a:r>
            <a:rPr kumimoji="1" lang="zh-CN" altLang="en-US" sz="2800" baseline="0" dirty="0"/>
            <a:t>材料二</a:t>
          </a:r>
          <a:endParaRPr lang="zh-CN" sz="2800" dirty="0"/>
        </a:p>
      </dgm:t>
    </dgm:pt>
    <dgm:pt modelId="{3B65B3CD-D790-5542-93A4-3533F09959D1}" type="parTrans" cxnId="{7DD77299-8DE5-BA4E-BAF5-01FD6F70754D}">
      <dgm:prSet/>
      <dgm:spPr/>
      <dgm:t>
        <a:bodyPr/>
        <a:lstStyle/>
        <a:p>
          <a:endParaRPr lang="zh-CN" altLang="en-US"/>
        </a:p>
      </dgm:t>
    </dgm:pt>
    <dgm:pt modelId="{1FCFC730-9660-F04A-9F7C-C7A4575AFE91}" type="sibTrans" cxnId="{7DD77299-8DE5-BA4E-BAF5-01FD6F70754D}">
      <dgm:prSet/>
      <dgm:spPr/>
      <dgm:t>
        <a:bodyPr/>
        <a:lstStyle/>
        <a:p>
          <a:endParaRPr lang="zh-CN" altLang="en-US"/>
        </a:p>
      </dgm:t>
    </dgm:pt>
    <dgm:pt modelId="{CBAFBA4A-C9D1-744C-844E-85676F29AF98}">
      <dgm:prSet custT="1"/>
      <dgm:spPr/>
      <dgm:t>
        <a:bodyPr/>
        <a:lstStyle/>
        <a:p>
          <a:r>
            <a:rPr kumimoji="1" lang="zh-CN" sz="2800" baseline="0" dirty="0">
              <a:solidFill>
                <a:srgbClr val="7030A0"/>
              </a:solidFill>
            </a:rPr>
            <a:t>定向精读</a:t>
          </a:r>
          <a:r>
            <a:rPr kumimoji="1" lang="en-US" sz="2800" baseline="0" dirty="0">
              <a:solidFill>
                <a:srgbClr val="7030A0"/>
              </a:solidFill>
            </a:rPr>
            <a:t>——</a:t>
          </a:r>
        </a:p>
        <a:p>
          <a:r>
            <a:rPr kumimoji="1" lang="zh-CN" sz="2800" baseline="0" dirty="0">
              <a:solidFill>
                <a:srgbClr val="7030A0"/>
              </a:solidFill>
            </a:rPr>
            <a:t>分要点</a:t>
          </a:r>
          <a:endParaRPr kumimoji="1" lang="en-US" altLang="zh-CN" sz="2800" baseline="0" dirty="0">
            <a:solidFill>
              <a:srgbClr val="7030A0"/>
            </a:solidFill>
          </a:endParaRPr>
        </a:p>
        <a:p>
          <a:r>
            <a:rPr kumimoji="1" lang="en-US" altLang="zh-CN" sz="2800" baseline="0" dirty="0"/>
            <a:t>1.</a:t>
          </a:r>
          <a:r>
            <a:rPr kumimoji="1" lang="zh-CN" altLang="en-US" sz="2800" baseline="0" dirty="0"/>
            <a:t>李斯乱天下？</a:t>
          </a:r>
          <a:endParaRPr kumimoji="1" lang="en-US" altLang="zh-CN" sz="2800" baseline="0" dirty="0"/>
        </a:p>
        <a:p>
          <a:r>
            <a:rPr kumimoji="1" lang="en-US" altLang="zh-CN" sz="2800" baseline="0" dirty="0"/>
            <a:t>2.</a:t>
          </a:r>
          <a:r>
            <a:rPr kumimoji="1" lang="zh-CN" altLang="en-US" sz="2800" baseline="0" dirty="0"/>
            <a:t>李斯用荀卿之学？</a:t>
          </a:r>
          <a:endParaRPr kumimoji="1" lang="en-US" altLang="zh-CN" sz="2800" baseline="0" dirty="0"/>
        </a:p>
        <a:p>
          <a:r>
            <a:rPr kumimoji="1" lang="en-US" altLang="zh-CN" sz="2800" baseline="0" dirty="0"/>
            <a:t>3.</a:t>
          </a:r>
          <a:r>
            <a:rPr kumimoji="1" lang="zh-CN" altLang="en-US" sz="2800" baseline="0" dirty="0"/>
            <a:t>李斯用荀卿之学乱天下？</a:t>
          </a:r>
          <a:endParaRPr lang="zh-CN" sz="2800" dirty="0"/>
        </a:p>
      </dgm:t>
    </dgm:pt>
    <dgm:pt modelId="{2A78E1B8-24E4-2446-BE52-9A44B04E4059}" type="parTrans" cxnId="{2A867DFC-9E1F-0147-92DE-027CE3F37748}">
      <dgm:prSet/>
      <dgm:spPr/>
      <dgm:t>
        <a:bodyPr/>
        <a:lstStyle/>
        <a:p>
          <a:endParaRPr lang="zh-CN" altLang="en-US"/>
        </a:p>
      </dgm:t>
    </dgm:pt>
    <dgm:pt modelId="{BF2EC5FC-10D7-4E47-A9B9-39F0D1F496A9}" type="sibTrans" cxnId="{2A867DFC-9E1F-0147-92DE-027CE3F37748}">
      <dgm:prSet/>
      <dgm:spPr/>
      <dgm:t>
        <a:bodyPr/>
        <a:lstStyle/>
        <a:p>
          <a:endParaRPr lang="zh-CN" altLang="en-US"/>
        </a:p>
      </dgm:t>
    </dgm:pt>
    <dgm:pt modelId="{2D85CBB3-1C0A-B347-8BE5-82D6E7F3519B}">
      <dgm:prSet custT="1"/>
      <dgm:spPr/>
      <dgm:t>
        <a:bodyPr/>
        <a:lstStyle/>
        <a:p>
          <a:r>
            <a:rPr kumimoji="1" lang="zh-CN" sz="2800" baseline="0" dirty="0">
              <a:solidFill>
                <a:srgbClr val="7030A0"/>
              </a:solidFill>
            </a:rPr>
            <a:t>细研信息</a:t>
          </a:r>
          <a:r>
            <a:rPr kumimoji="1" lang="en-US" sz="2800" baseline="0" dirty="0">
              <a:solidFill>
                <a:srgbClr val="7030A0"/>
              </a:solidFill>
            </a:rPr>
            <a:t>——</a:t>
          </a:r>
        </a:p>
        <a:p>
          <a:r>
            <a:rPr kumimoji="1" lang="zh-CN" sz="2800" baseline="0" dirty="0">
              <a:solidFill>
                <a:srgbClr val="7030A0"/>
              </a:solidFill>
            </a:rPr>
            <a:t>组答案</a:t>
          </a:r>
          <a:endParaRPr kumimoji="1" lang="en-US" altLang="zh-CN" sz="2800" baseline="0" dirty="0">
            <a:solidFill>
              <a:srgbClr val="7030A0"/>
            </a:solidFill>
          </a:endParaRPr>
        </a:p>
        <a:p>
          <a:endParaRPr lang="zh-CN" sz="2800" dirty="0"/>
        </a:p>
      </dgm:t>
    </dgm:pt>
    <dgm:pt modelId="{372AA22A-2B5C-924B-9219-4AE1F4BA25E7}" type="parTrans" cxnId="{17B76D6C-6321-5D42-9F5C-0B19120BEC45}">
      <dgm:prSet/>
      <dgm:spPr/>
      <dgm:t>
        <a:bodyPr/>
        <a:lstStyle/>
        <a:p>
          <a:endParaRPr lang="zh-CN" altLang="en-US"/>
        </a:p>
      </dgm:t>
    </dgm:pt>
    <dgm:pt modelId="{7F201742-898A-D34D-A6DB-11B2D55A2ECC}" type="sibTrans" cxnId="{17B76D6C-6321-5D42-9F5C-0B19120BEC45}">
      <dgm:prSet/>
      <dgm:spPr/>
      <dgm:t>
        <a:bodyPr/>
        <a:lstStyle/>
        <a:p>
          <a:endParaRPr lang="zh-CN" altLang="en-US"/>
        </a:p>
      </dgm:t>
    </dgm:pt>
    <dgm:pt modelId="{B11EEE4D-2836-0143-8C48-E9A32487A6A2}" type="pres">
      <dgm:prSet presAssocID="{DA0AE198-70CD-044C-8420-30CDEC90A831}" presName="CompostProcess" presStyleCnt="0">
        <dgm:presLayoutVars>
          <dgm:dir/>
          <dgm:resizeHandles val="exact"/>
        </dgm:presLayoutVars>
      </dgm:prSet>
      <dgm:spPr/>
    </dgm:pt>
    <dgm:pt modelId="{DF2C5A0C-2C34-D94F-A858-4A0FB309343F}" type="pres">
      <dgm:prSet presAssocID="{DA0AE198-70CD-044C-8420-30CDEC90A831}" presName="arrow" presStyleLbl="bgShp" presStyleIdx="0" presStyleCnt="1" custScaleX="117647"/>
      <dgm:spPr/>
    </dgm:pt>
    <dgm:pt modelId="{50085DE3-858C-D243-826F-622E4F2AAF7C}" type="pres">
      <dgm:prSet presAssocID="{DA0AE198-70CD-044C-8420-30CDEC90A831}" presName="linearProcess" presStyleCnt="0"/>
      <dgm:spPr/>
    </dgm:pt>
    <dgm:pt modelId="{D13C135D-F7B7-D54F-912F-F39E6F3DEB11}" type="pres">
      <dgm:prSet presAssocID="{F4694602-F363-0F4D-BD0B-6CFE18D7E94A}" presName="textNode" presStyleLbl="node1" presStyleIdx="0" presStyleCnt="4" custScaleX="144579" custScaleY="151751" custLinFactNeighborX="-57386" custLinFactNeighborY="-2715">
        <dgm:presLayoutVars>
          <dgm:bulletEnabled val="1"/>
        </dgm:presLayoutVars>
      </dgm:prSet>
      <dgm:spPr/>
    </dgm:pt>
    <dgm:pt modelId="{8721E5E5-458E-8542-A0A5-0172F55CA1FD}" type="pres">
      <dgm:prSet presAssocID="{E40C6DAD-E366-E146-A1C0-E3277C22D892}" presName="sibTrans" presStyleCnt="0"/>
      <dgm:spPr/>
    </dgm:pt>
    <dgm:pt modelId="{0F328974-1011-3D48-990C-5AA48EA081A9}" type="pres">
      <dgm:prSet presAssocID="{9CF896C3-48EE-514B-8A6F-2822A9084326}" presName="textNode" presStyleLbl="node1" presStyleIdx="1" presStyleCnt="4" custScaleX="144688" custScaleY="121340">
        <dgm:presLayoutVars>
          <dgm:bulletEnabled val="1"/>
        </dgm:presLayoutVars>
      </dgm:prSet>
      <dgm:spPr/>
    </dgm:pt>
    <dgm:pt modelId="{6CBD76F0-B9BC-3A48-94DA-99B0798210C7}" type="pres">
      <dgm:prSet presAssocID="{1FCFC730-9660-F04A-9F7C-C7A4575AFE91}" presName="sibTrans" presStyleCnt="0"/>
      <dgm:spPr/>
    </dgm:pt>
    <dgm:pt modelId="{FAD7C64F-CF56-CA4F-98CA-4324EE98B811}" type="pres">
      <dgm:prSet presAssocID="{CBAFBA4A-C9D1-744C-844E-85676F29AF98}" presName="textNode" presStyleLbl="node1" presStyleIdx="2" presStyleCnt="4" custScaleX="188921" custScaleY="207141" custLinFactNeighborX="45216" custLinFactNeighborY="1086">
        <dgm:presLayoutVars>
          <dgm:bulletEnabled val="1"/>
        </dgm:presLayoutVars>
      </dgm:prSet>
      <dgm:spPr/>
    </dgm:pt>
    <dgm:pt modelId="{0AEAE0B7-6B70-1141-9BCA-6D63F5C8CC95}" type="pres">
      <dgm:prSet presAssocID="{BF2EC5FC-10D7-4E47-A9B9-39F0D1F496A9}" presName="sibTrans" presStyleCnt="0"/>
      <dgm:spPr/>
    </dgm:pt>
    <dgm:pt modelId="{66FAB162-8B20-8246-9918-260A480A35C3}" type="pres">
      <dgm:prSet presAssocID="{2D85CBB3-1C0A-B347-8BE5-82D6E7F3519B}" presName="textNode" presStyleLbl="node1" presStyleIdx="3" presStyleCnt="4" custScaleX="141874" custScaleY="109393">
        <dgm:presLayoutVars>
          <dgm:bulletEnabled val="1"/>
        </dgm:presLayoutVars>
      </dgm:prSet>
      <dgm:spPr/>
    </dgm:pt>
  </dgm:ptLst>
  <dgm:cxnLst>
    <dgm:cxn modelId="{BD22C70C-CE73-6248-92D0-4E7F01704CA1}" srcId="{DA0AE198-70CD-044C-8420-30CDEC90A831}" destId="{F4694602-F363-0F4D-BD0B-6CFE18D7E94A}" srcOrd="0" destOrd="0" parTransId="{DA79ECE6-C735-D740-80EA-950FAEA770A0}" sibTransId="{E40C6DAD-E366-E146-A1C0-E3277C22D892}"/>
    <dgm:cxn modelId="{82CFD32F-BBBC-0A4E-977F-877B16C58210}" type="presOf" srcId="{2D85CBB3-1C0A-B347-8BE5-82D6E7F3519B}" destId="{66FAB162-8B20-8246-9918-260A480A35C3}" srcOrd="0" destOrd="0" presId="urn:microsoft.com/office/officeart/2005/8/layout/hProcess9"/>
    <dgm:cxn modelId="{99F86248-0E06-2841-BD9D-035B806AA539}" type="presOf" srcId="{DA0AE198-70CD-044C-8420-30CDEC90A831}" destId="{B11EEE4D-2836-0143-8C48-E9A32487A6A2}" srcOrd="0" destOrd="0" presId="urn:microsoft.com/office/officeart/2005/8/layout/hProcess9"/>
    <dgm:cxn modelId="{1E6C7E56-189A-5C4C-80B5-0CB9315B82A4}" type="presOf" srcId="{F4694602-F363-0F4D-BD0B-6CFE18D7E94A}" destId="{D13C135D-F7B7-D54F-912F-F39E6F3DEB11}" srcOrd="0" destOrd="0" presId="urn:microsoft.com/office/officeart/2005/8/layout/hProcess9"/>
    <dgm:cxn modelId="{17B76D6C-6321-5D42-9F5C-0B19120BEC45}" srcId="{DA0AE198-70CD-044C-8420-30CDEC90A831}" destId="{2D85CBB3-1C0A-B347-8BE5-82D6E7F3519B}" srcOrd="3" destOrd="0" parTransId="{372AA22A-2B5C-924B-9219-4AE1F4BA25E7}" sibTransId="{7F201742-898A-D34D-A6DB-11B2D55A2ECC}"/>
    <dgm:cxn modelId="{31F9708E-51D0-954A-8F21-E8DBBA7CB906}" type="presOf" srcId="{CBAFBA4A-C9D1-744C-844E-85676F29AF98}" destId="{FAD7C64F-CF56-CA4F-98CA-4324EE98B811}" srcOrd="0" destOrd="0" presId="urn:microsoft.com/office/officeart/2005/8/layout/hProcess9"/>
    <dgm:cxn modelId="{7DD77299-8DE5-BA4E-BAF5-01FD6F70754D}" srcId="{DA0AE198-70CD-044C-8420-30CDEC90A831}" destId="{9CF896C3-48EE-514B-8A6F-2822A9084326}" srcOrd="1" destOrd="0" parTransId="{3B65B3CD-D790-5542-93A4-3533F09959D1}" sibTransId="{1FCFC730-9660-F04A-9F7C-C7A4575AFE91}"/>
    <dgm:cxn modelId="{367A9DE6-87DC-BD4D-A170-82A4FC6DCDB0}" type="presOf" srcId="{9CF896C3-48EE-514B-8A6F-2822A9084326}" destId="{0F328974-1011-3D48-990C-5AA48EA081A9}" srcOrd="0" destOrd="0" presId="urn:microsoft.com/office/officeart/2005/8/layout/hProcess9"/>
    <dgm:cxn modelId="{2A867DFC-9E1F-0147-92DE-027CE3F37748}" srcId="{DA0AE198-70CD-044C-8420-30CDEC90A831}" destId="{CBAFBA4A-C9D1-744C-844E-85676F29AF98}" srcOrd="2" destOrd="0" parTransId="{2A78E1B8-24E4-2446-BE52-9A44B04E4059}" sibTransId="{BF2EC5FC-10D7-4E47-A9B9-39F0D1F496A9}"/>
    <dgm:cxn modelId="{8C5D5971-8383-8D42-AABD-D222B709C1FD}" type="presParOf" srcId="{B11EEE4D-2836-0143-8C48-E9A32487A6A2}" destId="{DF2C5A0C-2C34-D94F-A858-4A0FB309343F}" srcOrd="0" destOrd="0" presId="urn:microsoft.com/office/officeart/2005/8/layout/hProcess9"/>
    <dgm:cxn modelId="{C46178CA-62F6-AA46-9D9A-A6E5B27EB28E}" type="presParOf" srcId="{B11EEE4D-2836-0143-8C48-E9A32487A6A2}" destId="{50085DE3-858C-D243-826F-622E4F2AAF7C}" srcOrd="1" destOrd="0" presId="urn:microsoft.com/office/officeart/2005/8/layout/hProcess9"/>
    <dgm:cxn modelId="{E698A001-4871-DA40-941C-AFAB1AD01726}" type="presParOf" srcId="{50085DE3-858C-D243-826F-622E4F2AAF7C}" destId="{D13C135D-F7B7-D54F-912F-F39E6F3DEB11}" srcOrd="0" destOrd="0" presId="urn:microsoft.com/office/officeart/2005/8/layout/hProcess9"/>
    <dgm:cxn modelId="{603DFA8F-8482-704F-A8DE-62465662123F}" type="presParOf" srcId="{50085DE3-858C-D243-826F-622E4F2AAF7C}" destId="{8721E5E5-458E-8542-A0A5-0172F55CA1FD}" srcOrd="1" destOrd="0" presId="urn:microsoft.com/office/officeart/2005/8/layout/hProcess9"/>
    <dgm:cxn modelId="{DC980411-7EEE-CF4C-B81D-62E27FB96FA3}" type="presParOf" srcId="{50085DE3-858C-D243-826F-622E4F2AAF7C}" destId="{0F328974-1011-3D48-990C-5AA48EA081A9}" srcOrd="2" destOrd="0" presId="urn:microsoft.com/office/officeart/2005/8/layout/hProcess9"/>
    <dgm:cxn modelId="{9AAACE39-57E5-3A45-8C32-DE84FA0C1DE8}" type="presParOf" srcId="{50085DE3-858C-D243-826F-622E4F2AAF7C}" destId="{6CBD76F0-B9BC-3A48-94DA-99B0798210C7}" srcOrd="3" destOrd="0" presId="urn:microsoft.com/office/officeart/2005/8/layout/hProcess9"/>
    <dgm:cxn modelId="{11FC7F2D-0C64-6642-9EA5-A8F2BAB6ADF7}" type="presParOf" srcId="{50085DE3-858C-D243-826F-622E4F2AAF7C}" destId="{FAD7C64F-CF56-CA4F-98CA-4324EE98B811}" srcOrd="4" destOrd="0" presId="urn:microsoft.com/office/officeart/2005/8/layout/hProcess9"/>
    <dgm:cxn modelId="{2E75037F-351C-DB44-817A-575DB88F021B}" type="presParOf" srcId="{50085DE3-858C-D243-826F-622E4F2AAF7C}" destId="{0AEAE0B7-6B70-1141-9BCA-6D63F5C8CC95}" srcOrd="5" destOrd="0" presId="urn:microsoft.com/office/officeart/2005/8/layout/hProcess9"/>
    <dgm:cxn modelId="{A3B58A3A-0DBA-F643-89A2-AF061043A680}" type="presParOf" srcId="{50085DE3-858C-D243-826F-622E4F2AAF7C}" destId="{66FAB162-8B20-8246-9918-260A480A35C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A3BF9-5216-4AC7-B57F-2CD75FA46CA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FEB801-00AA-447A-8E0D-C9CB044288C7}">
      <dgm:prSet custT="1"/>
      <dgm:spPr/>
      <dgm:t>
        <a:bodyPr/>
        <a:lstStyle/>
        <a:p>
          <a:pPr>
            <a:lnSpc>
              <a:spcPct val="100000"/>
            </a:lnSpc>
          </a:pPr>
          <a:r>
            <a:rPr kumimoji="1" lang="en-US" sz="2800" dirty="0"/>
            <a:t>1.</a:t>
          </a:r>
          <a:r>
            <a:rPr kumimoji="1" lang="zh-CN" sz="2800" dirty="0"/>
            <a:t>边读边画：勾画题干关键词，拆解题目，确定答题角度。</a:t>
          </a:r>
          <a:endParaRPr lang="en-US" sz="2800" dirty="0"/>
        </a:p>
      </dgm:t>
    </dgm:pt>
    <dgm:pt modelId="{91562758-A1C6-4D76-8423-8447471BB0A1}" type="parTrans" cxnId="{02FAEB9B-5527-448A-9BE6-66B15B6B84BD}">
      <dgm:prSet/>
      <dgm:spPr/>
      <dgm:t>
        <a:bodyPr/>
        <a:lstStyle/>
        <a:p>
          <a:endParaRPr lang="en-US"/>
        </a:p>
      </dgm:t>
    </dgm:pt>
    <dgm:pt modelId="{6ED0A4DC-786F-4DE1-9557-23C514B7A176}" type="sibTrans" cxnId="{02FAEB9B-5527-448A-9BE6-66B15B6B84BD}">
      <dgm:prSet/>
      <dgm:spPr/>
      <dgm:t>
        <a:bodyPr/>
        <a:lstStyle/>
        <a:p>
          <a:endParaRPr lang="en-US"/>
        </a:p>
      </dgm:t>
    </dgm:pt>
    <dgm:pt modelId="{8CDF44FE-D65A-44D4-BECA-2AB7EBBFAEC9}">
      <dgm:prSet custT="1"/>
      <dgm:spPr/>
      <dgm:t>
        <a:bodyPr/>
        <a:lstStyle/>
        <a:p>
          <a:pPr>
            <a:lnSpc>
              <a:spcPct val="100000"/>
            </a:lnSpc>
          </a:pPr>
          <a:r>
            <a:rPr kumimoji="1" lang="en-US" sz="2800" dirty="0"/>
            <a:t>2.</a:t>
          </a:r>
          <a:r>
            <a:rPr kumimoji="1" lang="zh-CN" sz="2800" dirty="0"/>
            <a:t>定区间，细分层：对确定的答题区域分层</a:t>
          </a:r>
          <a:r>
            <a:rPr kumimoji="1" lang="zh-CN" altLang="en-US" sz="2800" dirty="0"/>
            <a:t>梳理</a:t>
          </a:r>
          <a:r>
            <a:rPr kumimoji="1" lang="zh-CN" sz="2800" dirty="0"/>
            <a:t>。</a:t>
          </a:r>
          <a:endParaRPr lang="en-US" sz="2800" dirty="0"/>
        </a:p>
      </dgm:t>
    </dgm:pt>
    <dgm:pt modelId="{2DC3C170-A027-41C1-B274-9ECCEE8DFB4A}" type="parTrans" cxnId="{E0F16EC5-F196-46B4-8C82-62DC5BED3FC4}">
      <dgm:prSet/>
      <dgm:spPr/>
      <dgm:t>
        <a:bodyPr/>
        <a:lstStyle/>
        <a:p>
          <a:endParaRPr lang="en-US"/>
        </a:p>
      </dgm:t>
    </dgm:pt>
    <dgm:pt modelId="{CA262E70-C052-4C56-B382-A0420C946869}" type="sibTrans" cxnId="{E0F16EC5-F196-46B4-8C82-62DC5BED3FC4}">
      <dgm:prSet/>
      <dgm:spPr/>
      <dgm:t>
        <a:bodyPr/>
        <a:lstStyle/>
        <a:p>
          <a:endParaRPr lang="en-US"/>
        </a:p>
      </dgm:t>
    </dgm:pt>
    <dgm:pt modelId="{21C18130-29CB-47D8-A192-1A0493483905}">
      <dgm:prSet custT="1"/>
      <dgm:spPr/>
      <dgm:t>
        <a:bodyPr/>
        <a:lstStyle/>
        <a:p>
          <a:pPr>
            <a:lnSpc>
              <a:spcPct val="100000"/>
            </a:lnSpc>
          </a:pPr>
          <a:r>
            <a:rPr kumimoji="1" lang="en-US" sz="2800" dirty="0"/>
            <a:t>3.</a:t>
          </a:r>
          <a:r>
            <a:rPr kumimoji="1" lang="zh-CN" sz="2800" dirty="0"/>
            <a:t>加工信息，规范作答：摘录关键词语或提取句意（层意）。</a:t>
          </a:r>
          <a:endParaRPr lang="en-US" sz="2800" dirty="0"/>
        </a:p>
      </dgm:t>
    </dgm:pt>
    <dgm:pt modelId="{92599EEE-4B84-440B-A0FF-3CE39F0F16E5}" type="parTrans" cxnId="{14F7A0E0-0DFE-44B1-832C-A2FE9F0732FE}">
      <dgm:prSet/>
      <dgm:spPr/>
      <dgm:t>
        <a:bodyPr/>
        <a:lstStyle/>
        <a:p>
          <a:endParaRPr lang="en-US"/>
        </a:p>
      </dgm:t>
    </dgm:pt>
    <dgm:pt modelId="{CDD34F2C-453D-4EDE-8AE6-F6CD6AAE75E6}" type="sibTrans" cxnId="{14F7A0E0-0DFE-44B1-832C-A2FE9F0732FE}">
      <dgm:prSet/>
      <dgm:spPr/>
      <dgm:t>
        <a:bodyPr/>
        <a:lstStyle/>
        <a:p>
          <a:endParaRPr lang="en-US"/>
        </a:p>
      </dgm:t>
    </dgm:pt>
    <dgm:pt modelId="{565E10D8-86DB-4F33-BBF9-5FB693CB634D}" type="pres">
      <dgm:prSet presAssocID="{531A3BF9-5216-4AC7-B57F-2CD75FA46CAC}" presName="root" presStyleCnt="0">
        <dgm:presLayoutVars>
          <dgm:dir/>
          <dgm:resizeHandles val="exact"/>
        </dgm:presLayoutVars>
      </dgm:prSet>
      <dgm:spPr/>
    </dgm:pt>
    <dgm:pt modelId="{49F27D00-AA3B-41AD-B23C-7423E060B97A}" type="pres">
      <dgm:prSet presAssocID="{C8FEB801-00AA-447A-8E0D-C9CB044288C7}" presName="compNode" presStyleCnt="0"/>
      <dgm:spPr/>
    </dgm:pt>
    <dgm:pt modelId="{60EFA4B3-3786-4EF1-B81A-4A2EE0923B5D}" type="pres">
      <dgm:prSet presAssocID="{C8FEB801-00AA-447A-8E0D-C9CB044288C7}" presName="bgRect" presStyleLbl="bgShp" presStyleIdx="0" presStyleCnt="3"/>
      <dgm:spPr/>
    </dgm:pt>
    <dgm:pt modelId="{2C94FD11-A782-4B34-9B00-F4DCC3C38BA9}" type="pres">
      <dgm:prSet presAssocID="{C8FEB801-00AA-447A-8E0D-C9CB044288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画架"/>
        </a:ext>
      </dgm:extLst>
    </dgm:pt>
    <dgm:pt modelId="{0634151A-1A6B-4CD6-B6F4-32245C400312}" type="pres">
      <dgm:prSet presAssocID="{C8FEB801-00AA-447A-8E0D-C9CB044288C7}" presName="spaceRect" presStyleCnt="0"/>
      <dgm:spPr/>
    </dgm:pt>
    <dgm:pt modelId="{E271D849-246A-46EA-80B8-E6A01AEB66EE}" type="pres">
      <dgm:prSet presAssocID="{C8FEB801-00AA-447A-8E0D-C9CB044288C7}" presName="parTx" presStyleLbl="revTx" presStyleIdx="0" presStyleCnt="3">
        <dgm:presLayoutVars>
          <dgm:chMax val="0"/>
          <dgm:chPref val="0"/>
        </dgm:presLayoutVars>
      </dgm:prSet>
      <dgm:spPr/>
    </dgm:pt>
    <dgm:pt modelId="{E996B81C-6F40-442F-8856-DCDC3008B794}" type="pres">
      <dgm:prSet presAssocID="{6ED0A4DC-786F-4DE1-9557-23C514B7A176}" presName="sibTrans" presStyleCnt="0"/>
      <dgm:spPr/>
    </dgm:pt>
    <dgm:pt modelId="{C8C6C745-D42C-4076-B2A1-4E06BC1D6275}" type="pres">
      <dgm:prSet presAssocID="{8CDF44FE-D65A-44D4-BECA-2AB7EBBFAEC9}" presName="compNode" presStyleCnt="0"/>
      <dgm:spPr/>
    </dgm:pt>
    <dgm:pt modelId="{57337DDA-9330-4C32-8EB2-939D6EFB5A10}" type="pres">
      <dgm:prSet presAssocID="{8CDF44FE-D65A-44D4-BECA-2AB7EBBFAEC9}" presName="bgRect" presStyleLbl="bgShp" presStyleIdx="1" presStyleCnt="3"/>
      <dgm:spPr/>
    </dgm:pt>
    <dgm:pt modelId="{77FCDAAC-C189-4ABC-B0CA-C38CCB1E642A}" type="pres">
      <dgm:prSet presAssocID="{8CDF44FE-D65A-44D4-BECA-2AB7EBBFAE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Venn Diagram"/>
        </a:ext>
      </dgm:extLst>
    </dgm:pt>
    <dgm:pt modelId="{EA028B90-A80E-4B83-A738-C91E13934CB1}" type="pres">
      <dgm:prSet presAssocID="{8CDF44FE-D65A-44D4-BECA-2AB7EBBFAEC9}" presName="spaceRect" presStyleCnt="0"/>
      <dgm:spPr/>
    </dgm:pt>
    <dgm:pt modelId="{8AE81175-BA4D-4031-A45A-E8ABB85CA772}" type="pres">
      <dgm:prSet presAssocID="{8CDF44FE-D65A-44D4-BECA-2AB7EBBFAEC9}" presName="parTx" presStyleLbl="revTx" presStyleIdx="1" presStyleCnt="3">
        <dgm:presLayoutVars>
          <dgm:chMax val="0"/>
          <dgm:chPref val="0"/>
        </dgm:presLayoutVars>
      </dgm:prSet>
      <dgm:spPr/>
    </dgm:pt>
    <dgm:pt modelId="{CBB0698E-788C-42B3-BE5C-AF8ACBEFAFDE}" type="pres">
      <dgm:prSet presAssocID="{CA262E70-C052-4C56-B382-A0420C946869}" presName="sibTrans" presStyleCnt="0"/>
      <dgm:spPr/>
    </dgm:pt>
    <dgm:pt modelId="{965D7B2D-D85E-4DAF-96A3-99CE93DAE747}" type="pres">
      <dgm:prSet presAssocID="{21C18130-29CB-47D8-A192-1A0493483905}" presName="compNode" presStyleCnt="0"/>
      <dgm:spPr/>
    </dgm:pt>
    <dgm:pt modelId="{45F5E96B-AD1C-4BC0-BB6D-686C75915B23}" type="pres">
      <dgm:prSet presAssocID="{21C18130-29CB-47D8-A192-1A0493483905}" presName="bgRect" presStyleLbl="bgShp" presStyleIdx="2" presStyleCnt="3"/>
      <dgm:spPr/>
    </dgm:pt>
    <dgm:pt modelId="{3FDB1C21-8002-4E84-93A3-78B45F2A960C}" type="pres">
      <dgm:prSet presAssocID="{21C18130-29CB-47D8-A192-1A04934839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信息"/>
        </a:ext>
      </dgm:extLst>
    </dgm:pt>
    <dgm:pt modelId="{2E063966-7B39-4AEF-98C5-88B5B2A6CC94}" type="pres">
      <dgm:prSet presAssocID="{21C18130-29CB-47D8-A192-1A0493483905}" presName="spaceRect" presStyleCnt="0"/>
      <dgm:spPr/>
    </dgm:pt>
    <dgm:pt modelId="{54B51F4B-71CB-4A0E-9F82-0B1BED9401FA}" type="pres">
      <dgm:prSet presAssocID="{21C18130-29CB-47D8-A192-1A0493483905}" presName="parTx" presStyleLbl="revTx" presStyleIdx="2" presStyleCnt="3">
        <dgm:presLayoutVars>
          <dgm:chMax val="0"/>
          <dgm:chPref val="0"/>
        </dgm:presLayoutVars>
      </dgm:prSet>
      <dgm:spPr/>
    </dgm:pt>
  </dgm:ptLst>
  <dgm:cxnLst>
    <dgm:cxn modelId="{CA7D1D3B-115F-40C4-8752-A0AD7A6DB084}" type="presOf" srcId="{531A3BF9-5216-4AC7-B57F-2CD75FA46CAC}" destId="{565E10D8-86DB-4F33-BBF9-5FB693CB634D}" srcOrd="0" destOrd="0" presId="urn:microsoft.com/office/officeart/2018/2/layout/IconVerticalSolidList"/>
    <dgm:cxn modelId="{3136654F-FE11-45CD-9BE7-99EAF8994D03}" type="presOf" srcId="{8CDF44FE-D65A-44D4-BECA-2AB7EBBFAEC9}" destId="{8AE81175-BA4D-4031-A45A-E8ABB85CA772}" srcOrd="0" destOrd="0" presId="urn:microsoft.com/office/officeart/2018/2/layout/IconVerticalSolidList"/>
    <dgm:cxn modelId="{02FAEB9B-5527-448A-9BE6-66B15B6B84BD}" srcId="{531A3BF9-5216-4AC7-B57F-2CD75FA46CAC}" destId="{C8FEB801-00AA-447A-8E0D-C9CB044288C7}" srcOrd="0" destOrd="0" parTransId="{91562758-A1C6-4D76-8423-8447471BB0A1}" sibTransId="{6ED0A4DC-786F-4DE1-9557-23C514B7A176}"/>
    <dgm:cxn modelId="{F884DEA8-760C-41B2-8DEC-A5B26509D59F}" type="presOf" srcId="{21C18130-29CB-47D8-A192-1A0493483905}" destId="{54B51F4B-71CB-4A0E-9F82-0B1BED9401FA}" srcOrd="0" destOrd="0" presId="urn:microsoft.com/office/officeart/2018/2/layout/IconVerticalSolidList"/>
    <dgm:cxn modelId="{E0F16EC5-F196-46B4-8C82-62DC5BED3FC4}" srcId="{531A3BF9-5216-4AC7-B57F-2CD75FA46CAC}" destId="{8CDF44FE-D65A-44D4-BECA-2AB7EBBFAEC9}" srcOrd="1" destOrd="0" parTransId="{2DC3C170-A027-41C1-B274-9ECCEE8DFB4A}" sibTransId="{CA262E70-C052-4C56-B382-A0420C946869}"/>
    <dgm:cxn modelId="{5CA023DE-51D8-4802-9145-3972B18A4A89}" type="presOf" srcId="{C8FEB801-00AA-447A-8E0D-C9CB044288C7}" destId="{E271D849-246A-46EA-80B8-E6A01AEB66EE}" srcOrd="0" destOrd="0" presId="urn:microsoft.com/office/officeart/2018/2/layout/IconVerticalSolidList"/>
    <dgm:cxn modelId="{14F7A0E0-0DFE-44B1-832C-A2FE9F0732FE}" srcId="{531A3BF9-5216-4AC7-B57F-2CD75FA46CAC}" destId="{21C18130-29CB-47D8-A192-1A0493483905}" srcOrd="2" destOrd="0" parTransId="{92599EEE-4B84-440B-A0FF-3CE39F0F16E5}" sibTransId="{CDD34F2C-453D-4EDE-8AE6-F6CD6AAE75E6}"/>
    <dgm:cxn modelId="{13BD3EEE-2697-4E4D-88D6-C5D9CE5E440C}" type="presParOf" srcId="{565E10D8-86DB-4F33-BBF9-5FB693CB634D}" destId="{49F27D00-AA3B-41AD-B23C-7423E060B97A}" srcOrd="0" destOrd="0" presId="urn:microsoft.com/office/officeart/2018/2/layout/IconVerticalSolidList"/>
    <dgm:cxn modelId="{A2A4680D-0346-4E04-9C03-C6B8EE722ED3}" type="presParOf" srcId="{49F27D00-AA3B-41AD-B23C-7423E060B97A}" destId="{60EFA4B3-3786-4EF1-B81A-4A2EE0923B5D}" srcOrd="0" destOrd="0" presId="urn:microsoft.com/office/officeart/2018/2/layout/IconVerticalSolidList"/>
    <dgm:cxn modelId="{1F270035-2956-40BF-88ED-F64B87EB150E}" type="presParOf" srcId="{49F27D00-AA3B-41AD-B23C-7423E060B97A}" destId="{2C94FD11-A782-4B34-9B00-F4DCC3C38BA9}" srcOrd="1" destOrd="0" presId="urn:microsoft.com/office/officeart/2018/2/layout/IconVerticalSolidList"/>
    <dgm:cxn modelId="{BC2362F5-7206-4643-9816-77A7F2E1EA85}" type="presParOf" srcId="{49F27D00-AA3B-41AD-B23C-7423E060B97A}" destId="{0634151A-1A6B-4CD6-B6F4-32245C400312}" srcOrd="2" destOrd="0" presId="urn:microsoft.com/office/officeart/2018/2/layout/IconVerticalSolidList"/>
    <dgm:cxn modelId="{C07C3506-4A48-4061-AC98-1056FC2304E1}" type="presParOf" srcId="{49F27D00-AA3B-41AD-B23C-7423E060B97A}" destId="{E271D849-246A-46EA-80B8-E6A01AEB66EE}" srcOrd="3" destOrd="0" presId="urn:microsoft.com/office/officeart/2018/2/layout/IconVerticalSolidList"/>
    <dgm:cxn modelId="{5EC2B3E0-B3A6-4D6D-A10C-A07CEC3AD284}" type="presParOf" srcId="{565E10D8-86DB-4F33-BBF9-5FB693CB634D}" destId="{E996B81C-6F40-442F-8856-DCDC3008B794}" srcOrd="1" destOrd="0" presId="urn:microsoft.com/office/officeart/2018/2/layout/IconVerticalSolidList"/>
    <dgm:cxn modelId="{9864DEC5-473B-4B78-BB79-8AAF3F6755B9}" type="presParOf" srcId="{565E10D8-86DB-4F33-BBF9-5FB693CB634D}" destId="{C8C6C745-D42C-4076-B2A1-4E06BC1D6275}" srcOrd="2" destOrd="0" presId="urn:microsoft.com/office/officeart/2018/2/layout/IconVerticalSolidList"/>
    <dgm:cxn modelId="{CB0A539E-91A0-48A2-9722-5AA21F03D211}" type="presParOf" srcId="{C8C6C745-D42C-4076-B2A1-4E06BC1D6275}" destId="{57337DDA-9330-4C32-8EB2-939D6EFB5A10}" srcOrd="0" destOrd="0" presId="urn:microsoft.com/office/officeart/2018/2/layout/IconVerticalSolidList"/>
    <dgm:cxn modelId="{742EED94-A325-4EB2-90D6-D5A270C203E6}" type="presParOf" srcId="{C8C6C745-D42C-4076-B2A1-4E06BC1D6275}" destId="{77FCDAAC-C189-4ABC-B0CA-C38CCB1E642A}" srcOrd="1" destOrd="0" presId="urn:microsoft.com/office/officeart/2018/2/layout/IconVerticalSolidList"/>
    <dgm:cxn modelId="{9D2F354E-34D2-449F-918C-5C267F1963C6}" type="presParOf" srcId="{C8C6C745-D42C-4076-B2A1-4E06BC1D6275}" destId="{EA028B90-A80E-4B83-A738-C91E13934CB1}" srcOrd="2" destOrd="0" presId="urn:microsoft.com/office/officeart/2018/2/layout/IconVerticalSolidList"/>
    <dgm:cxn modelId="{66182929-03FB-4DF2-B4AD-87580E8C8592}" type="presParOf" srcId="{C8C6C745-D42C-4076-B2A1-4E06BC1D6275}" destId="{8AE81175-BA4D-4031-A45A-E8ABB85CA772}" srcOrd="3" destOrd="0" presId="urn:microsoft.com/office/officeart/2018/2/layout/IconVerticalSolidList"/>
    <dgm:cxn modelId="{C537ED07-9046-4BF1-BFF6-7B9931364AC7}" type="presParOf" srcId="{565E10D8-86DB-4F33-BBF9-5FB693CB634D}" destId="{CBB0698E-788C-42B3-BE5C-AF8ACBEFAFDE}" srcOrd="3" destOrd="0" presId="urn:microsoft.com/office/officeart/2018/2/layout/IconVerticalSolidList"/>
    <dgm:cxn modelId="{123C3EC6-216C-4D17-AD6B-FE4DA436C4CB}" type="presParOf" srcId="{565E10D8-86DB-4F33-BBF9-5FB693CB634D}" destId="{965D7B2D-D85E-4DAF-96A3-99CE93DAE747}" srcOrd="4" destOrd="0" presId="urn:microsoft.com/office/officeart/2018/2/layout/IconVerticalSolidList"/>
    <dgm:cxn modelId="{1872C6E1-08A0-460F-A369-1EA19A80BB35}" type="presParOf" srcId="{965D7B2D-D85E-4DAF-96A3-99CE93DAE747}" destId="{45F5E96B-AD1C-4BC0-BB6D-686C75915B23}" srcOrd="0" destOrd="0" presId="urn:microsoft.com/office/officeart/2018/2/layout/IconVerticalSolidList"/>
    <dgm:cxn modelId="{BFC5BB5F-8417-4BD2-B885-A268D55D58AB}" type="presParOf" srcId="{965D7B2D-D85E-4DAF-96A3-99CE93DAE747}" destId="{3FDB1C21-8002-4E84-93A3-78B45F2A960C}" srcOrd="1" destOrd="0" presId="urn:microsoft.com/office/officeart/2018/2/layout/IconVerticalSolidList"/>
    <dgm:cxn modelId="{8410CEBE-D9BD-4AA1-A306-5E4593EF2C81}" type="presParOf" srcId="{965D7B2D-D85E-4DAF-96A3-99CE93DAE747}" destId="{2E063966-7B39-4AEF-98C5-88B5B2A6CC94}" srcOrd="2" destOrd="0" presId="urn:microsoft.com/office/officeart/2018/2/layout/IconVerticalSolidList"/>
    <dgm:cxn modelId="{2449CC2A-D50F-4810-8BD1-8ECEC326ED5C}" type="presParOf" srcId="{965D7B2D-D85E-4DAF-96A3-99CE93DAE747}" destId="{54B51F4B-71CB-4A0E-9F82-0B1BED9401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C5A0C-2C34-D94F-A858-4A0FB309343F}">
      <dsp:nvSpPr>
        <dsp:cNvPr id="0" name=""/>
        <dsp:cNvSpPr/>
      </dsp:nvSpPr>
      <dsp:spPr>
        <a:xfrm>
          <a:off x="2" y="0"/>
          <a:ext cx="11196571" cy="629745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13C135D-F7B7-D54F-912F-F39E6F3DEB11}">
      <dsp:nvSpPr>
        <dsp:cNvPr id="0" name=""/>
        <dsp:cNvSpPr/>
      </dsp:nvSpPr>
      <dsp:spPr>
        <a:xfrm>
          <a:off x="0" y="1169046"/>
          <a:ext cx="2437801" cy="3822579"/>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CN" sz="2800" kern="1200" baseline="0" dirty="0">
              <a:solidFill>
                <a:srgbClr val="7030A0"/>
              </a:solidFill>
            </a:rPr>
            <a:t>审清题干</a:t>
          </a:r>
          <a:r>
            <a:rPr kumimoji="1" lang="en-US" sz="2800" kern="1200" baseline="0" dirty="0">
              <a:solidFill>
                <a:srgbClr val="7030A0"/>
              </a:solidFill>
            </a:rPr>
            <a:t>——</a:t>
          </a:r>
          <a:r>
            <a:rPr kumimoji="1" lang="zh-CN" sz="2800" kern="1200" baseline="0" dirty="0">
              <a:solidFill>
                <a:srgbClr val="7030A0"/>
              </a:solidFill>
            </a:rPr>
            <a:t>明类型</a:t>
          </a:r>
          <a:endParaRPr kumimoji="1" lang="en-US" altLang="zh-CN" sz="2800" kern="1200" baseline="0" dirty="0">
            <a:solidFill>
              <a:srgbClr val="7030A0"/>
            </a:solidFill>
          </a:endParaRPr>
        </a:p>
        <a:p>
          <a:pPr marL="0" lvl="0" indent="0" algn="ctr" defTabSz="1244600">
            <a:lnSpc>
              <a:spcPct val="90000"/>
            </a:lnSpc>
            <a:spcBef>
              <a:spcPct val="0"/>
            </a:spcBef>
            <a:spcAft>
              <a:spcPct val="35000"/>
            </a:spcAft>
            <a:buNone/>
          </a:pPr>
          <a:r>
            <a:rPr kumimoji="1" lang="zh-CN" altLang="en-US" sz="2800" kern="1200" baseline="0" dirty="0"/>
            <a:t>获取关键词“李斯”“荀卿之学”“乱天下”</a:t>
          </a:r>
          <a:endParaRPr kumimoji="1" lang="en-US" altLang="zh-CN" sz="2800" kern="1200" baseline="0" dirty="0"/>
        </a:p>
        <a:p>
          <a:pPr marL="0" lvl="0" indent="0" algn="ctr" defTabSz="1244600">
            <a:lnSpc>
              <a:spcPct val="90000"/>
            </a:lnSpc>
            <a:spcBef>
              <a:spcPct val="0"/>
            </a:spcBef>
            <a:spcAft>
              <a:spcPct val="35000"/>
            </a:spcAft>
            <a:buNone/>
          </a:pPr>
          <a:r>
            <a:rPr kumimoji="1" lang="zh-CN" altLang="en-US" sz="2800" kern="1200" baseline="0" dirty="0"/>
            <a:t>“概括”</a:t>
          </a:r>
          <a:endParaRPr lang="zh-CN" sz="2800" kern="1200" dirty="0"/>
        </a:p>
      </dsp:txBody>
      <dsp:txXfrm>
        <a:off x="119004" y="1288050"/>
        <a:ext cx="2199793" cy="3584571"/>
      </dsp:txXfrm>
    </dsp:sp>
    <dsp:sp modelId="{0F328974-1011-3D48-990C-5AA48EA081A9}">
      <dsp:nvSpPr>
        <dsp:cNvPr id="0" name=""/>
        <dsp:cNvSpPr/>
      </dsp:nvSpPr>
      <dsp:spPr>
        <a:xfrm>
          <a:off x="2685666" y="1620460"/>
          <a:ext cx="2439639" cy="3056532"/>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CN" sz="2800" kern="1200" baseline="0" dirty="0">
              <a:solidFill>
                <a:srgbClr val="7030A0"/>
              </a:solidFill>
            </a:rPr>
            <a:t>回归文本</a:t>
          </a:r>
          <a:r>
            <a:rPr kumimoji="1" lang="en-US" sz="2800" kern="1200" baseline="0" dirty="0">
              <a:solidFill>
                <a:srgbClr val="7030A0"/>
              </a:solidFill>
            </a:rPr>
            <a:t>——</a:t>
          </a:r>
        </a:p>
        <a:p>
          <a:pPr marL="0" lvl="0" indent="0" algn="ctr" defTabSz="1244600">
            <a:lnSpc>
              <a:spcPct val="90000"/>
            </a:lnSpc>
            <a:spcBef>
              <a:spcPct val="0"/>
            </a:spcBef>
            <a:spcAft>
              <a:spcPct val="35000"/>
            </a:spcAft>
            <a:buNone/>
          </a:pPr>
          <a:r>
            <a:rPr kumimoji="1" lang="zh-CN" sz="2800" kern="1200" baseline="0" dirty="0">
              <a:solidFill>
                <a:srgbClr val="7030A0"/>
              </a:solidFill>
            </a:rPr>
            <a:t>找区间</a:t>
          </a:r>
          <a:endParaRPr kumimoji="1" lang="en-US" altLang="zh-CN" sz="2800" kern="1200" baseline="0" dirty="0">
            <a:solidFill>
              <a:srgbClr val="7030A0"/>
            </a:solidFill>
          </a:endParaRPr>
        </a:p>
        <a:p>
          <a:pPr marL="0" lvl="0" indent="0" algn="ctr" defTabSz="1244600">
            <a:lnSpc>
              <a:spcPct val="90000"/>
            </a:lnSpc>
            <a:spcBef>
              <a:spcPct val="0"/>
            </a:spcBef>
            <a:spcAft>
              <a:spcPct val="35000"/>
            </a:spcAft>
            <a:buNone/>
          </a:pPr>
          <a:r>
            <a:rPr kumimoji="1" lang="zh-CN" altLang="en-US" sz="2800" kern="1200" baseline="0" dirty="0"/>
            <a:t>材料二</a:t>
          </a:r>
          <a:endParaRPr lang="zh-CN" sz="2800" kern="1200" dirty="0"/>
        </a:p>
      </dsp:txBody>
      <dsp:txXfrm>
        <a:off x="2804759" y="1739553"/>
        <a:ext cx="2201453" cy="2818346"/>
      </dsp:txXfrm>
    </dsp:sp>
    <dsp:sp modelId="{FAD7C64F-CF56-CA4F-98CA-4324EE98B811}">
      <dsp:nvSpPr>
        <dsp:cNvPr id="0" name=""/>
        <dsp:cNvSpPr/>
      </dsp:nvSpPr>
      <dsp:spPr>
        <a:xfrm>
          <a:off x="5482167" y="567161"/>
          <a:ext cx="3185469" cy="5217843"/>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CN" sz="2800" kern="1200" baseline="0" dirty="0">
              <a:solidFill>
                <a:srgbClr val="7030A0"/>
              </a:solidFill>
            </a:rPr>
            <a:t>定向精读</a:t>
          </a:r>
          <a:r>
            <a:rPr kumimoji="1" lang="en-US" sz="2800" kern="1200" baseline="0" dirty="0">
              <a:solidFill>
                <a:srgbClr val="7030A0"/>
              </a:solidFill>
            </a:rPr>
            <a:t>——</a:t>
          </a:r>
        </a:p>
        <a:p>
          <a:pPr marL="0" lvl="0" indent="0" algn="ctr" defTabSz="1244600">
            <a:lnSpc>
              <a:spcPct val="90000"/>
            </a:lnSpc>
            <a:spcBef>
              <a:spcPct val="0"/>
            </a:spcBef>
            <a:spcAft>
              <a:spcPct val="35000"/>
            </a:spcAft>
            <a:buNone/>
          </a:pPr>
          <a:r>
            <a:rPr kumimoji="1" lang="zh-CN" sz="2800" kern="1200" baseline="0" dirty="0">
              <a:solidFill>
                <a:srgbClr val="7030A0"/>
              </a:solidFill>
            </a:rPr>
            <a:t>分要点</a:t>
          </a:r>
          <a:endParaRPr kumimoji="1" lang="en-US" altLang="zh-CN" sz="2800" kern="1200" baseline="0" dirty="0">
            <a:solidFill>
              <a:srgbClr val="7030A0"/>
            </a:solidFill>
          </a:endParaRPr>
        </a:p>
        <a:p>
          <a:pPr marL="0" lvl="0" indent="0" algn="ctr" defTabSz="1244600">
            <a:lnSpc>
              <a:spcPct val="90000"/>
            </a:lnSpc>
            <a:spcBef>
              <a:spcPct val="0"/>
            </a:spcBef>
            <a:spcAft>
              <a:spcPct val="35000"/>
            </a:spcAft>
            <a:buNone/>
          </a:pPr>
          <a:r>
            <a:rPr kumimoji="1" lang="en-US" altLang="zh-CN" sz="2800" kern="1200" baseline="0" dirty="0"/>
            <a:t>1.</a:t>
          </a:r>
          <a:r>
            <a:rPr kumimoji="1" lang="zh-CN" altLang="en-US" sz="2800" kern="1200" baseline="0" dirty="0"/>
            <a:t>李斯乱天下？</a:t>
          </a:r>
          <a:endParaRPr kumimoji="1" lang="en-US" altLang="zh-CN" sz="2800" kern="1200" baseline="0" dirty="0"/>
        </a:p>
        <a:p>
          <a:pPr marL="0" lvl="0" indent="0" algn="ctr" defTabSz="1244600">
            <a:lnSpc>
              <a:spcPct val="90000"/>
            </a:lnSpc>
            <a:spcBef>
              <a:spcPct val="0"/>
            </a:spcBef>
            <a:spcAft>
              <a:spcPct val="35000"/>
            </a:spcAft>
            <a:buNone/>
          </a:pPr>
          <a:r>
            <a:rPr kumimoji="1" lang="en-US" altLang="zh-CN" sz="2800" kern="1200" baseline="0" dirty="0"/>
            <a:t>2.</a:t>
          </a:r>
          <a:r>
            <a:rPr kumimoji="1" lang="zh-CN" altLang="en-US" sz="2800" kern="1200" baseline="0" dirty="0"/>
            <a:t>李斯用荀卿之学？</a:t>
          </a:r>
          <a:endParaRPr kumimoji="1" lang="en-US" altLang="zh-CN" sz="2800" kern="1200" baseline="0" dirty="0"/>
        </a:p>
        <a:p>
          <a:pPr marL="0" lvl="0" indent="0" algn="ctr" defTabSz="1244600">
            <a:lnSpc>
              <a:spcPct val="90000"/>
            </a:lnSpc>
            <a:spcBef>
              <a:spcPct val="0"/>
            </a:spcBef>
            <a:spcAft>
              <a:spcPct val="35000"/>
            </a:spcAft>
            <a:buNone/>
          </a:pPr>
          <a:r>
            <a:rPr kumimoji="1" lang="en-US" altLang="zh-CN" sz="2800" kern="1200" baseline="0" dirty="0"/>
            <a:t>3.</a:t>
          </a:r>
          <a:r>
            <a:rPr kumimoji="1" lang="zh-CN" altLang="en-US" sz="2800" kern="1200" baseline="0" dirty="0"/>
            <a:t>李斯用荀卿之学乱天下？</a:t>
          </a:r>
          <a:endParaRPr lang="zh-CN" sz="2800" kern="1200" dirty="0"/>
        </a:p>
      </dsp:txBody>
      <dsp:txXfrm>
        <a:off x="5637669" y="722663"/>
        <a:ext cx="2874465" cy="4906839"/>
      </dsp:txXfrm>
    </dsp:sp>
    <dsp:sp modelId="{66FAB162-8B20-8246-9918-260A480A35C3}">
      <dsp:nvSpPr>
        <dsp:cNvPr id="0" name=""/>
        <dsp:cNvSpPr/>
      </dsp:nvSpPr>
      <dsp:spPr>
        <a:xfrm>
          <a:off x="8802265" y="1770932"/>
          <a:ext cx="2392191" cy="2755589"/>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zh-CN" sz="2800" kern="1200" baseline="0" dirty="0">
              <a:solidFill>
                <a:srgbClr val="7030A0"/>
              </a:solidFill>
            </a:rPr>
            <a:t>细研信息</a:t>
          </a:r>
          <a:r>
            <a:rPr kumimoji="1" lang="en-US" sz="2800" kern="1200" baseline="0" dirty="0">
              <a:solidFill>
                <a:srgbClr val="7030A0"/>
              </a:solidFill>
            </a:rPr>
            <a:t>——</a:t>
          </a:r>
        </a:p>
        <a:p>
          <a:pPr marL="0" lvl="0" indent="0" algn="ctr" defTabSz="1244600">
            <a:lnSpc>
              <a:spcPct val="90000"/>
            </a:lnSpc>
            <a:spcBef>
              <a:spcPct val="0"/>
            </a:spcBef>
            <a:spcAft>
              <a:spcPct val="35000"/>
            </a:spcAft>
            <a:buNone/>
          </a:pPr>
          <a:r>
            <a:rPr kumimoji="1" lang="zh-CN" sz="2800" kern="1200" baseline="0" dirty="0">
              <a:solidFill>
                <a:srgbClr val="7030A0"/>
              </a:solidFill>
            </a:rPr>
            <a:t>组答案</a:t>
          </a:r>
          <a:endParaRPr kumimoji="1" lang="en-US" altLang="zh-CN" sz="2800" kern="1200" baseline="0" dirty="0">
            <a:solidFill>
              <a:srgbClr val="7030A0"/>
            </a:solidFill>
          </a:endParaRPr>
        </a:p>
        <a:p>
          <a:pPr marL="0" lvl="0" indent="0" algn="ctr" defTabSz="1244600">
            <a:lnSpc>
              <a:spcPct val="90000"/>
            </a:lnSpc>
            <a:spcBef>
              <a:spcPct val="0"/>
            </a:spcBef>
            <a:spcAft>
              <a:spcPct val="35000"/>
            </a:spcAft>
            <a:buNone/>
          </a:pPr>
          <a:endParaRPr lang="zh-CN" sz="2800" kern="1200" dirty="0"/>
        </a:p>
      </dsp:txBody>
      <dsp:txXfrm>
        <a:off x="8919042" y="1887709"/>
        <a:ext cx="2158637" cy="2522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FA4B3-3786-4EF1-B81A-4A2EE0923B5D}">
      <dsp:nvSpPr>
        <dsp:cNvPr id="0" name=""/>
        <dsp:cNvSpPr/>
      </dsp:nvSpPr>
      <dsp:spPr>
        <a:xfrm>
          <a:off x="0" y="3135"/>
          <a:ext cx="9601200" cy="1033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4FD11-A782-4B34-9B00-F4DCC3C38BA9}">
      <dsp:nvSpPr>
        <dsp:cNvPr id="0" name=""/>
        <dsp:cNvSpPr/>
      </dsp:nvSpPr>
      <dsp:spPr>
        <a:xfrm>
          <a:off x="312518" y="235587"/>
          <a:ext cx="568770" cy="5682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1D849-246A-46EA-80B8-E6A01AEB66EE}">
      <dsp:nvSpPr>
        <dsp:cNvPr id="0" name=""/>
        <dsp:cNvSpPr/>
      </dsp:nvSpPr>
      <dsp:spPr>
        <a:xfrm>
          <a:off x="1193807" y="3135"/>
          <a:ext cx="8328610" cy="103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45" tIns="109445" rIns="109445" bIns="109445" numCol="1" spcCol="1270" anchor="ctr" anchorCtr="0">
          <a:noAutofit/>
        </a:bodyPr>
        <a:lstStyle/>
        <a:p>
          <a:pPr marL="0" lvl="0" indent="0" algn="l" defTabSz="1244600">
            <a:lnSpc>
              <a:spcPct val="100000"/>
            </a:lnSpc>
            <a:spcBef>
              <a:spcPct val="0"/>
            </a:spcBef>
            <a:spcAft>
              <a:spcPct val="35000"/>
            </a:spcAft>
            <a:buNone/>
          </a:pPr>
          <a:r>
            <a:rPr kumimoji="1" lang="en-US" sz="2800" kern="1200" dirty="0"/>
            <a:t>1.</a:t>
          </a:r>
          <a:r>
            <a:rPr kumimoji="1" lang="zh-CN" sz="2800" kern="1200" dirty="0"/>
            <a:t>边读边画：勾画题干关键词，拆解题目，确定答题角度。</a:t>
          </a:r>
          <a:endParaRPr lang="en-US" sz="2800" kern="1200" dirty="0"/>
        </a:p>
      </dsp:txBody>
      <dsp:txXfrm>
        <a:off x="1193807" y="3135"/>
        <a:ext cx="8328610" cy="1034128"/>
      </dsp:txXfrm>
    </dsp:sp>
    <dsp:sp modelId="{57337DDA-9330-4C32-8EB2-939D6EFB5A10}">
      <dsp:nvSpPr>
        <dsp:cNvPr id="0" name=""/>
        <dsp:cNvSpPr/>
      </dsp:nvSpPr>
      <dsp:spPr>
        <a:xfrm>
          <a:off x="0" y="1273635"/>
          <a:ext cx="9601200" cy="1033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FCDAAC-C189-4ABC-B0CA-C38CCB1E642A}">
      <dsp:nvSpPr>
        <dsp:cNvPr id="0" name=""/>
        <dsp:cNvSpPr/>
      </dsp:nvSpPr>
      <dsp:spPr>
        <a:xfrm>
          <a:off x="312518" y="1506087"/>
          <a:ext cx="568770" cy="5682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81175-BA4D-4031-A45A-E8ABB85CA772}">
      <dsp:nvSpPr>
        <dsp:cNvPr id="0" name=""/>
        <dsp:cNvSpPr/>
      </dsp:nvSpPr>
      <dsp:spPr>
        <a:xfrm>
          <a:off x="1193807" y="1273635"/>
          <a:ext cx="8328610" cy="103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45" tIns="109445" rIns="109445" bIns="109445" numCol="1" spcCol="1270" anchor="ctr" anchorCtr="0">
          <a:noAutofit/>
        </a:bodyPr>
        <a:lstStyle/>
        <a:p>
          <a:pPr marL="0" lvl="0" indent="0" algn="l" defTabSz="1244600">
            <a:lnSpc>
              <a:spcPct val="100000"/>
            </a:lnSpc>
            <a:spcBef>
              <a:spcPct val="0"/>
            </a:spcBef>
            <a:spcAft>
              <a:spcPct val="35000"/>
            </a:spcAft>
            <a:buNone/>
          </a:pPr>
          <a:r>
            <a:rPr kumimoji="1" lang="en-US" sz="2800" kern="1200" dirty="0"/>
            <a:t>2.</a:t>
          </a:r>
          <a:r>
            <a:rPr kumimoji="1" lang="zh-CN" sz="2800" kern="1200" dirty="0"/>
            <a:t>定区间，细分层：对确定的答题区域分层</a:t>
          </a:r>
          <a:r>
            <a:rPr kumimoji="1" lang="zh-CN" altLang="en-US" sz="2800" kern="1200" dirty="0"/>
            <a:t>梳理</a:t>
          </a:r>
          <a:r>
            <a:rPr kumimoji="1" lang="zh-CN" sz="2800" kern="1200" dirty="0"/>
            <a:t>。</a:t>
          </a:r>
          <a:endParaRPr lang="en-US" sz="2800" kern="1200" dirty="0"/>
        </a:p>
      </dsp:txBody>
      <dsp:txXfrm>
        <a:off x="1193807" y="1273635"/>
        <a:ext cx="8328610" cy="1034128"/>
      </dsp:txXfrm>
    </dsp:sp>
    <dsp:sp modelId="{45F5E96B-AD1C-4BC0-BB6D-686C75915B23}">
      <dsp:nvSpPr>
        <dsp:cNvPr id="0" name=""/>
        <dsp:cNvSpPr/>
      </dsp:nvSpPr>
      <dsp:spPr>
        <a:xfrm>
          <a:off x="0" y="2544136"/>
          <a:ext cx="9601200" cy="1033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B1C21-8002-4E84-93A3-78B45F2A960C}">
      <dsp:nvSpPr>
        <dsp:cNvPr id="0" name=""/>
        <dsp:cNvSpPr/>
      </dsp:nvSpPr>
      <dsp:spPr>
        <a:xfrm>
          <a:off x="312518" y="2776587"/>
          <a:ext cx="568770" cy="5682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51F4B-71CB-4A0E-9F82-0B1BED9401FA}">
      <dsp:nvSpPr>
        <dsp:cNvPr id="0" name=""/>
        <dsp:cNvSpPr/>
      </dsp:nvSpPr>
      <dsp:spPr>
        <a:xfrm>
          <a:off x="1193807" y="2544136"/>
          <a:ext cx="8328610" cy="1034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45" tIns="109445" rIns="109445" bIns="109445" numCol="1" spcCol="1270" anchor="ctr" anchorCtr="0">
          <a:noAutofit/>
        </a:bodyPr>
        <a:lstStyle/>
        <a:p>
          <a:pPr marL="0" lvl="0" indent="0" algn="l" defTabSz="1244600">
            <a:lnSpc>
              <a:spcPct val="100000"/>
            </a:lnSpc>
            <a:spcBef>
              <a:spcPct val="0"/>
            </a:spcBef>
            <a:spcAft>
              <a:spcPct val="35000"/>
            </a:spcAft>
            <a:buNone/>
          </a:pPr>
          <a:r>
            <a:rPr kumimoji="1" lang="en-US" sz="2800" kern="1200" dirty="0"/>
            <a:t>3.</a:t>
          </a:r>
          <a:r>
            <a:rPr kumimoji="1" lang="zh-CN" sz="2800" kern="1200" dirty="0"/>
            <a:t>加工信息，规范作答：摘录关键词语或提取句意（层意）。</a:t>
          </a:r>
          <a:endParaRPr lang="en-US" sz="2800" kern="1200" dirty="0"/>
        </a:p>
      </dsp:txBody>
      <dsp:txXfrm>
        <a:off x="1193807" y="2544136"/>
        <a:ext cx="8328610" cy="10341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A7099CA-13FD-CB49-8E7F-20C9C6ED2C24}" type="datetimeFigureOut">
              <a:rPr kumimoji="1" lang="zh-CN" altLang="en-US" smtClean="0"/>
              <a:t>2024/10/22</a:t>
            </a:fld>
            <a:endParaRPr kumimoji="1" lang="zh-CN"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kumimoji="1"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AB7A784-AD21-6C4B-BF79-A934E4D4FF85}" type="slidenum">
              <a:rPr kumimoji="1" lang="zh-CN" altLang="en-US" smtClean="0"/>
              <a:t>‹#›</a:t>
            </a:fld>
            <a:endParaRPr kumimoji="1" lang="zh-CN"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546580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A7099CA-13FD-CB49-8E7F-20C9C6ED2C24}" type="datetimeFigureOut">
              <a:rPr kumimoji="1" lang="zh-CN" altLang="en-US" smtClean="0"/>
              <a:t>2024/10/22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AB7A784-AD21-6C4B-BF79-A934E4D4FF85}" type="slidenum">
              <a:rPr kumimoji="1" lang="zh-CN" altLang="en-US" smtClean="0"/>
              <a:t>‹#›</a:t>
            </a:fld>
            <a:endParaRPr kumimoji="1" lang="zh-CN" altLang="en-US"/>
          </a:p>
        </p:txBody>
      </p:sp>
    </p:spTree>
    <p:extLst>
      <p:ext uri="{BB962C8B-B14F-4D97-AF65-F5344CB8AC3E}">
        <p14:creationId xmlns:p14="http://schemas.microsoft.com/office/powerpoint/2010/main" val="50229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A7099CA-13FD-CB49-8E7F-20C9C6ED2C24}" type="datetimeFigureOut">
              <a:rPr kumimoji="1" lang="zh-CN" altLang="en-US" smtClean="0"/>
              <a:t>2024/10/22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AB7A784-AD21-6C4B-BF79-A934E4D4FF85}" type="slidenum">
              <a:rPr kumimoji="1" lang="zh-CN" altLang="en-US" smtClean="0"/>
              <a:t>‹#›</a:t>
            </a:fld>
            <a:endParaRPr kumimoji="1" lang="zh-CN" altLang="en-US"/>
          </a:p>
        </p:txBody>
      </p:sp>
    </p:spTree>
    <p:extLst>
      <p:ext uri="{BB962C8B-B14F-4D97-AF65-F5344CB8AC3E}">
        <p14:creationId xmlns:p14="http://schemas.microsoft.com/office/powerpoint/2010/main" val="31330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A7099CA-13FD-CB49-8E7F-20C9C6ED2C24}" type="datetimeFigureOut">
              <a:rPr kumimoji="1" lang="zh-CN" altLang="en-US" smtClean="0"/>
              <a:t>2024/10/22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AB7A784-AD21-6C4B-BF79-A934E4D4FF85}" type="slidenum">
              <a:rPr kumimoji="1" lang="zh-CN" altLang="en-US" smtClean="0"/>
              <a:t>‹#›</a:t>
            </a:fld>
            <a:endParaRPr kumimoji="1" lang="zh-CN" altLang="en-US"/>
          </a:p>
        </p:txBody>
      </p:sp>
    </p:spTree>
    <p:extLst>
      <p:ext uri="{BB962C8B-B14F-4D97-AF65-F5344CB8AC3E}">
        <p14:creationId xmlns:p14="http://schemas.microsoft.com/office/powerpoint/2010/main" val="230651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A7099CA-13FD-CB49-8E7F-20C9C6ED2C24}" type="datetimeFigureOut">
              <a:rPr kumimoji="1" lang="zh-CN" altLang="en-US" smtClean="0"/>
              <a:t>2024/10/22</a:t>
            </a:fld>
            <a:endParaRPr kumimoji="1" lang="zh-CN"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kumimoji="1" lang="zh-CN"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AB7A784-AD21-6C4B-BF79-A934E4D4FF85}" type="slidenum">
              <a:rPr kumimoji="1" lang="zh-CN" altLang="en-US" smtClean="0"/>
              <a:t>‹#›</a:t>
            </a:fld>
            <a:endParaRPr kumimoji="1" lang="zh-CN"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23715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A7099CA-13FD-CB49-8E7F-20C9C6ED2C24}" type="datetimeFigureOut">
              <a:rPr kumimoji="1" lang="zh-CN" altLang="en-US" smtClean="0"/>
              <a:t>2024/10/22</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AB7A784-AD21-6C4B-BF79-A934E4D4FF85}" type="slidenum">
              <a:rPr kumimoji="1" lang="zh-CN" altLang="en-US" smtClean="0"/>
              <a:t>‹#›</a:t>
            </a:fld>
            <a:endParaRPr kumimoji="1" lang="zh-CN" altLang="en-US"/>
          </a:p>
        </p:txBody>
      </p:sp>
    </p:spTree>
    <p:extLst>
      <p:ext uri="{BB962C8B-B14F-4D97-AF65-F5344CB8AC3E}">
        <p14:creationId xmlns:p14="http://schemas.microsoft.com/office/powerpoint/2010/main" val="93044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A7099CA-13FD-CB49-8E7F-20C9C6ED2C24}" type="datetimeFigureOut">
              <a:rPr kumimoji="1" lang="zh-CN" altLang="en-US" smtClean="0"/>
              <a:t>2024/10/22</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7AB7A784-AD21-6C4B-BF79-A934E4D4FF85}" type="slidenum">
              <a:rPr kumimoji="1" lang="zh-CN" altLang="en-US" smtClean="0"/>
              <a:t>‹#›</a:t>
            </a:fld>
            <a:endParaRPr kumimoji="1" lang="zh-CN" altLang="en-US"/>
          </a:p>
        </p:txBody>
      </p:sp>
    </p:spTree>
    <p:extLst>
      <p:ext uri="{BB962C8B-B14F-4D97-AF65-F5344CB8AC3E}">
        <p14:creationId xmlns:p14="http://schemas.microsoft.com/office/powerpoint/2010/main" val="166207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A7099CA-13FD-CB49-8E7F-20C9C6ED2C24}" type="datetimeFigureOut">
              <a:rPr kumimoji="1" lang="zh-CN" altLang="en-US" smtClean="0"/>
              <a:t>2024/10/22</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7AB7A784-AD21-6C4B-BF79-A934E4D4FF85}" type="slidenum">
              <a:rPr kumimoji="1" lang="zh-CN" altLang="en-US" smtClean="0"/>
              <a:t>‹#›</a:t>
            </a:fld>
            <a:endParaRPr kumimoji="1" lang="zh-CN" altLang="en-US"/>
          </a:p>
        </p:txBody>
      </p:sp>
    </p:spTree>
    <p:extLst>
      <p:ext uri="{BB962C8B-B14F-4D97-AF65-F5344CB8AC3E}">
        <p14:creationId xmlns:p14="http://schemas.microsoft.com/office/powerpoint/2010/main" val="396814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099CA-13FD-CB49-8E7F-20C9C6ED2C24}" type="datetimeFigureOut">
              <a:rPr kumimoji="1" lang="zh-CN" altLang="en-US" smtClean="0"/>
              <a:t>2024/10/22</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7AB7A784-AD21-6C4B-BF79-A934E4D4FF85}" type="slidenum">
              <a:rPr kumimoji="1" lang="zh-CN" altLang="en-US" smtClean="0"/>
              <a:t>‹#›</a:t>
            </a:fld>
            <a:endParaRPr kumimoji="1" lang="zh-CN" altLang="en-US"/>
          </a:p>
        </p:txBody>
      </p:sp>
    </p:spTree>
    <p:extLst>
      <p:ext uri="{BB962C8B-B14F-4D97-AF65-F5344CB8AC3E}">
        <p14:creationId xmlns:p14="http://schemas.microsoft.com/office/powerpoint/2010/main" val="319990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A7099CA-13FD-CB49-8E7F-20C9C6ED2C24}" type="datetimeFigureOut">
              <a:rPr kumimoji="1" lang="zh-CN" altLang="en-US" smtClean="0"/>
              <a:t>2024/10/22</a:t>
            </a:fld>
            <a:endParaRPr kumimoji="1"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kumimoji="1" lang="zh-CN"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AB7A784-AD21-6C4B-BF79-A934E4D4FF85}" type="slidenum">
              <a:rPr kumimoji="1" lang="zh-CN" altLang="en-US" smtClean="0"/>
              <a:t>‹#›</a:t>
            </a:fld>
            <a:endParaRPr kumimoji="1"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706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A7099CA-13FD-CB49-8E7F-20C9C6ED2C24}" type="datetimeFigureOut">
              <a:rPr kumimoji="1" lang="zh-CN" altLang="en-US" smtClean="0"/>
              <a:t>2024/10/22</a:t>
            </a:fld>
            <a:endParaRPr kumimoji="1" lang="zh-CN"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AB7A784-AD21-6C4B-BF79-A934E4D4FF85}" type="slidenum">
              <a:rPr kumimoji="1" lang="zh-CN" altLang="en-US" smtClean="0"/>
              <a:t>‹#›</a:t>
            </a:fld>
            <a:endParaRPr kumimoji="1" lang="zh-CN"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787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A7099CA-13FD-CB49-8E7F-20C9C6ED2C24}" type="datetimeFigureOut">
              <a:rPr kumimoji="1" lang="zh-CN" altLang="en-US" smtClean="0"/>
              <a:t>2024/10/22</a:t>
            </a:fld>
            <a:endParaRPr kumimoji="1" lang="zh-CN"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kumimoji="1" lang="zh-CN"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AB7A784-AD21-6C4B-BF79-A934E4D4FF85}" type="slidenum">
              <a:rPr kumimoji="1" lang="zh-CN" altLang="en-US" smtClean="0"/>
              <a:t>‹#›</a:t>
            </a:fld>
            <a:endParaRPr kumimoji="1" lang="zh-CN"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17031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D8FC07-598E-1A28-5A6C-D9C51076F093}"/>
              </a:ext>
            </a:extLst>
          </p:cNvPr>
          <p:cNvSpPr>
            <a:spLocks noGrp="1"/>
          </p:cNvSpPr>
          <p:nvPr>
            <p:ph type="ctrTitle"/>
          </p:nvPr>
        </p:nvSpPr>
        <p:spPr>
          <a:xfrm>
            <a:off x="1600200" y="2286000"/>
            <a:ext cx="8991600" cy="1828800"/>
          </a:xfrm>
          <a:noFill/>
          <a:ln>
            <a:solidFill>
              <a:schemeClr val="tx1"/>
            </a:solidFill>
          </a:ln>
        </p:spPr>
        <p:txBody>
          <a:bodyPr>
            <a:normAutofit fontScale="90000"/>
          </a:bodyPr>
          <a:lstStyle/>
          <a:p>
            <a:r>
              <a:rPr kumimoji="1" lang="zh-CN" altLang="en-US" sz="6600" dirty="0">
                <a:solidFill>
                  <a:schemeClr val="tx1"/>
                </a:solidFill>
                <a:latin typeface="KaiTi" panose="02010609060101010101" pitchFamily="49" charset="-122"/>
                <a:ea typeface="KaiTi" panose="02010609060101010101" pitchFamily="49" charset="-122"/>
              </a:rPr>
              <a:t>解题溯源寻文本</a:t>
            </a:r>
            <a:br>
              <a:rPr kumimoji="1" lang="en-US" altLang="zh-CN" sz="6600" dirty="0">
                <a:solidFill>
                  <a:schemeClr val="tx1"/>
                </a:solidFill>
                <a:latin typeface="KaiTi" panose="02010609060101010101" pitchFamily="49" charset="-122"/>
                <a:ea typeface="KaiTi" panose="02010609060101010101" pitchFamily="49" charset="-122"/>
              </a:rPr>
            </a:br>
            <a:r>
              <a:rPr kumimoji="1" lang="zh-CN" altLang="en-US" sz="6600" dirty="0">
                <a:solidFill>
                  <a:schemeClr val="tx1"/>
                </a:solidFill>
                <a:latin typeface="KaiTi" panose="02010609060101010101" pitchFamily="49" charset="-122"/>
                <a:ea typeface="KaiTi" panose="02010609060101010101" pitchFamily="49" charset="-122"/>
              </a:rPr>
              <a:t>精读细研答出彩</a:t>
            </a:r>
          </a:p>
        </p:txBody>
      </p:sp>
      <p:sp>
        <p:nvSpPr>
          <p:cNvPr id="3" name="副标题 2">
            <a:extLst>
              <a:ext uri="{FF2B5EF4-FFF2-40B4-BE49-F238E27FC236}">
                <a16:creationId xmlns:a16="http://schemas.microsoft.com/office/drawing/2014/main" id="{693BA93A-AFA9-C574-4EA4-8766970B4C55}"/>
              </a:ext>
            </a:extLst>
          </p:cNvPr>
          <p:cNvSpPr>
            <a:spLocks noGrp="1"/>
          </p:cNvSpPr>
          <p:nvPr>
            <p:ph type="subTitle" idx="1"/>
          </p:nvPr>
        </p:nvSpPr>
        <p:spPr>
          <a:xfrm>
            <a:off x="2695194" y="4483290"/>
            <a:ext cx="6801612" cy="1329208"/>
          </a:xfrm>
        </p:spPr>
        <p:txBody>
          <a:bodyPr>
            <a:normAutofit/>
          </a:bodyPr>
          <a:lstStyle/>
          <a:p>
            <a:r>
              <a:rPr kumimoji="1" lang="zh-CN" altLang="en-US" sz="3200" dirty="0">
                <a:solidFill>
                  <a:schemeClr val="tx1"/>
                </a:solidFill>
                <a:latin typeface="SimHei" panose="02010609060101010101" pitchFamily="49" charset="-122"/>
                <a:ea typeface="SimHei" panose="02010609060101010101" pitchFamily="49" charset="-122"/>
              </a:rPr>
              <a:t>文言文简答题</a:t>
            </a:r>
            <a:endParaRPr kumimoji="1" lang="zh-CN" altLang="en-US" sz="3200" dirty="0"/>
          </a:p>
        </p:txBody>
      </p:sp>
    </p:spTree>
    <p:extLst>
      <p:ext uri="{BB962C8B-B14F-4D97-AF65-F5344CB8AC3E}">
        <p14:creationId xmlns:p14="http://schemas.microsoft.com/office/powerpoint/2010/main" val="4843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2C919D-3F16-822D-F29B-43A671EBF855}"/>
              </a:ext>
            </a:extLst>
          </p:cNvPr>
          <p:cNvSpPr>
            <a:spLocks noGrp="1"/>
          </p:cNvSpPr>
          <p:nvPr>
            <p:ph type="title"/>
          </p:nvPr>
        </p:nvSpPr>
        <p:spPr>
          <a:xfrm>
            <a:off x="1660968" y="188088"/>
            <a:ext cx="9601200" cy="1485900"/>
          </a:xfrm>
        </p:spPr>
        <p:txBody>
          <a:bodyPr>
            <a:normAutofit/>
          </a:bodyPr>
          <a:lstStyle/>
          <a:p>
            <a:r>
              <a:rPr kumimoji="1" lang="en-US" altLang="zh-CN" sz="4000" dirty="0">
                <a:solidFill>
                  <a:srgbClr val="FF0000"/>
                </a:solidFill>
                <a:latin typeface="SimSun" panose="02010600030101010101" pitchFamily="2" charset="-122"/>
                <a:ea typeface="SimSun" panose="02010600030101010101" pitchFamily="2" charset="-122"/>
              </a:rPr>
              <a:t>4.</a:t>
            </a:r>
            <a:r>
              <a:rPr kumimoji="1" lang="zh-CN" altLang="en-US" sz="4000" dirty="0">
                <a:solidFill>
                  <a:srgbClr val="FF0000"/>
                </a:solidFill>
                <a:latin typeface="SimSun" panose="02010600030101010101" pitchFamily="2" charset="-122"/>
                <a:ea typeface="SimSun" panose="02010600030101010101" pitchFamily="2" charset="-122"/>
              </a:rPr>
              <a:t>你从提炼的内容中如何组织答案？</a:t>
            </a:r>
            <a:br>
              <a:rPr kumimoji="1" lang="zh-CN" altLang="en-US" sz="4000" dirty="0">
                <a:solidFill>
                  <a:srgbClr val="FF0000"/>
                </a:solidFill>
                <a:latin typeface="SimSun" panose="02010600030101010101" pitchFamily="2" charset="-122"/>
                <a:ea typeface="SimSun" panose="02010600030101010101" pitchFamily="2" charset="-122"/>
              </a:rPr>
            </a:br>
            <a:endParaRPr kumimoji="1" lang="zh-CN" altLang="en-US" sz="4000" dirty="0">
              <a:solidFill>
                <a:srgbClr val="FF0000"/>
              </a:solidFill>
              <a:latin typeface="SimSun" panose="02010600030101010101" pitchFamily="2" charset="-122"/>
              <a:ea typeface="SimSun" panose="02010600030101010101" pitchFamily="2" charset="-122"/>
            </a:endParaRPr>
          </a:p>
        </p:txBody>
      </p:sp>
      <p:sp>
        <p:nvSpPr>
          <p:cNvPr id="3" name="内容占位符 2">
            <a:extLst>
              <a:ext uri="{FF2B5EF4-FFF2-40B4-BE49-F238E27FC236}">
                <a16:creationId xmlns:a16="http://schemas.microsoft.com/office/drawing/2014/main" id="{A5915188-1AA5-4204-F101-19AB754D746A}"/>
              </a:ext>
            </a:extLst>
          </p:cNvPr>
          <p:cNvSpPr>
            <a:spLocks noGrp="1"/>
          </p:cNvSpPr>
          <p:nvPr>
            <p:ph idx="1"/>
          </p:nvPr>
        </p:nvSpPr>
        <p:spPr>
          <a:xfrm>
            <a:off x="4285444" y="684594"/>
            <a:ext cx="9601200" cy="3581400"/>
          </a:xfrm>
        </p:spPr>
        <p:txBody>
          <a:bodyPr>
            <a:normAutofit/>
          </a:bodyPr>
          <a:lstStyle/>
          <a:p>
            <a:pPr marL="0" indent="0">
              <a:buNone/>
            </a:pPr>
            <a:r>
              <a:rPr kumimoji="1" lang="en-US" altLang="zh-CN" sz="3200" b="1" dirty="0">
                <a:solidFill>
                  <a:srgbClr val="7030A0"/>
                </a:solidFill>
                <a:latin typeface="KaiTi" panose="02010609060101010101" pitchFamily="49" charset="-122"/>
                <a:ea typeface="KaiTi" panose="02010609060101010101" pitchFamily="49" charset="-122"/>
              </a:rPr>
              <a:t>——</a:t>
            </a:r>
            <a:r>
              <a:rPr kumimoji="1" lang="zh-CN" altLang="en-US" sz="3200" b="1" dirty="0">
                <a:solidFill>
                  <a:srgbClr val="7030A0"/>
                </a:solidFill>
                <a:latin typeface="KaiTi" panose="02010609060101010101" pitchFamily="49" charset="-122"/>
                <a:ea typeface="KaiTi" panose="02010609060101010101" pitchFamily="49" charset="-122"/>
              </a:rPr>
              <a:t>合理转换文本，规范作答</a:t>
            </a:r>
          </a:p>
        </p:txBody>
      </p:sp>
      <p:graphicFrame>
        <p:nvGraphicFramePr>
          <p:cNvPr id="4" name="表格 4">
            <a:extLst>
              <a:ext uri="{FF2B5EF4-FFF2-40B4-BE49-F238E27FC236}">
                <a16:creationId xmlns:a16="http://schemas.microsoft.com/office/drawing/2014/main" id="{0516BF6D-E0D1-A479-3236-95E81B383F82}"/>
              </a:ext>
            </a:extLst>
          </p:cNvPr>
          <p:cNvGraphicFramePr>
            <a:graphicFrameLocks noGrp="1"/>
          </p:cNvGraphicFramePr>
          <p:nvPr>
            <p:extLst>
              <p:ext uri="{D42A27DB-BD31-4B8C-83A1-F6EECF244321}">
                <p14:modId xmlns:p14="http://schemas.microsoft.com/office/powerpoint/2010/main" val="1311653226"/>
              </p:ext>
            </p:extLst>
          </p:nvPr>
        </p:nvGraphicFramePr>
        <p:xfrm>
          <a:off x="844952" y="1223738"/>
          <a:ext cx="11157009" cy="5634262"/>
        </p:xfrm>
        <a:graphic>
          <a:graphicData uri="http://schemas.openxmlformats.org/drawingml/2006/table">
            <a:tbl>
              <a:tblPr firstRow="1" bandRow="1">
                <a:tableStyleId>{5C22544A-7EE6-4342-B048-85BDC9FD1C3A}</a:tableStyleId>
              </a:tblPr>
              <a:tblGrid>
                <a:gridCol w="11157009">
                  <a:extLst>
                    <a:ext uri="{9D8B030D-6E8A-4147-A177-3AD203B41FA5}">
                      <a16:colId xmlns:a16="http://schemas.microsoft.com/office/drawing/2014/main" val="3698563727"/>
                    </a:ext>
                  </a:extLst>
                </a:gridCol>
              </a:tblGrid>
              <a:tr h="848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10. </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姚鼐不同意苏轼</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李斯以荀卿之学乱天下</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这一观点的</a:t>
                      </a:r>
                      <a:r>
                        <a:rPr lang="zh-CN" altLang="zh-CN" sz="2400" kern="100" dirty="0">
                          <a:solidFill>
                            <a:schemeClr val="tx1"/>
                          </a:solidFill>
                          <a:effectLst/>
                          <a:highlight>
                            <a:srgbClr val="FFFF00"/>
                          </a:highlight>
                          <a:latin typeface="SimSun" panose="02010600030101010101" pitchFamily="2" charset="-122"/>
                          <a:ea typeface="SimSun" panose="02010600030101010101" pitchFamily="2" charset="-122"/>
                          <a:cs typeface="宋体" panose="02010600030101010101" pitchFamily="2" charset="-122"/>
                        </a:rPr>
                        <a:t>理由</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有哪些？请简要</a:t>
                      </a:r>
                      <a:r>
                        <a:rPr lang="zh-CN" altLang="zh-CN" sz="2400" kern="100" dirty="0">
                          <a:solidFill>
                            <a:schemeClr val="tx1"/>
                          </a:solidFill>
                          <a:effectLst/>
                          <a:highlight>
                            <a:srgbClr val="00FFFF"/>
                          </a:highlight>
                          <a:latin typeface="SimSun" panose="02010600030101010101" pitchFamily="2" charset="-122"/>
                          <a:ea typeface="SimSun" panose="02010600030101010101" pitchFamily="2" charset="-122"/>
                          <a:cs typeface="宋体" panose="02010600030101010101" pitchFamily="2" charset="-122"/>
                        </a:rPr>
                        <a:t>概括</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5</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分）</a:t>
                      </a:r>
                      <a:endParaRPr lang="zh-CN" altLang="en-US" sz="24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882274575"/>
                  </a:ext>
                </a:extLst>
              </a:tr>
              <a:tr h="1226192">
                <a:tc>
                  <a:txBody>
                    <a:bodyPr/>
                    <a:lstStyle/>
                    <a:p>
                      <a:r>
                        <a:rPr lang="zh-CN" altLang="en-US" sz="2800" u="sng" dirty="0">
                          <a:solidFill>
                            <a:srgbClr val="0070C0"/>
                          </a:solidFill>
                          <a:latin typeface="楷体" panose="02010609060101010101" charset="-122"/>
                          <a:ea typeface="楷体" panose="02010609060101010101" charset="-122"/>
                          <a:cs typeface="楷体" panose="02010609060101010101" charset="-122"/>
                        </a:rPr>
                        <a:t>秦扰乱天下的方法，不需要等到李斯</a:t>
                      </a:r>
                      <a:r>
                        <a:rPr lang="zh-CN" altLang="en-US" sz="2800" dirty="0">
                          <a:solidFill>
                            <a:srgbClr val="0070C0"/>
                          </a:solidFill>
                          <a:latin typeface="楷体" panose="02010609060101010101" charset="-122"/>
                          <a:ea typeface="楷体" panose="02010609060101010101" charset="-122"/>
                          <a:cs typeface="楷体" panose="02010609060101010101" charset="-122"/>
                        </a:rPr>
                        <a:t>。李斯也不曾用他的学说侍奉秦国。在秦国中期，秦孝公即位，得到商鞍而任用他。始皇的时候，完全采用商鞍已有的法令罢了。虽然</a:t>
                      </a:r>
                      <a:r>
                        <a:rPr lang="zh-CN" altLang="en-US" sz="2800" u="sng" dirty="0">
                          <a:solidFill>
                            <a:srgbClr val="0070C0"/>
                          </a:solidFill>
                          <a:latin typeface="楷体" panose="02010609060101010101" charset="-122"/>
                          <a:ea typeface="楷体" panose="02010609060101010101" charset="-122"/>
                          <a:cs typeface="楷体" panose="02010609060101010101" charset="-122"/>
                        </a:rPr>
                        <a:t>李斯协助他</a:t>
                      </a:r>
                      <a:r>
                        <a:rPr lang="zh-CN" altLang="en-US" sz="2800" dirty="0">
                          <a:solidFill>
                            <a:srgbClr val="0070C0"/>
                          </a:solidFill>
                          <a:latin typeface="楷体" panose="02010609060101010101" charset="-122"/>
                          <a:ea typeface="楷体" panose="02010609060101010101" charset="-122"/>
                          <a:cs typeface="楷体" panose="02010609060101010101" charset="-122"/>
                        </a:rPr>
                        <a:t>，说明使用已有法令的便利，更加</a:t>
                      </a:r>
                      <a:r>
                        <a:rPr lang="zh-CN" altLang="en-US" sz="2800" u="sng" dirty="0">
                          <a:solidFill>
                            <a:srgbClr val="0070C0"/>
                          </a:solidFill>
                          <a:latin typeface="楷体" panose="02010609060101010101" charset="-122"/>
                          <a:ea typeface="楷体" panose="02010609060101010101" charset="-122"/>
                          <a:cs typeface="楷体" panose="02010609060101010101" charset="-122"/>
                        </a:rPr>
                        <a:t>促成了秦朝的混乱</a:t>
                      </a:r>
                      <a:endParaRPr lang="en-US" altLang="zh-CN" sz="2800" u="sng" dirty="0">
                        <a:solidFill>
                          <a:srgbClr val="0070C0"/>
                        </a:solidFill>
                        <a:latin typeface="楷体" panose="02010609060101010101" charset="-122"/>
                        <a:ea typeface="楷体" panose="02010609060101010101" charset="-122"/>
                        <a:cs typeface="楷体" panose="02010609060101010101" charset="-122"/>
                      </a:endParaRPr>
                    </a:p>
                    <a:p>
                      <a:r>
                        <a:rPr lang="en-US" altLang="zh-CN" sz="2800" b="1" u="sng" dirty="0">
                          <a:solidFill>
                            <a:schemeClr val="tx1"/>
                          </a:solidFill>
                          <a:latin typeface="SimSun" panose="02010600030101010101" pitchFamily="2" charset="-122"/>
                          <a:ea typeface="SimSun" panose="02010600030101010101" pitchFamily="2" charset="-122"/>
                          <a:cs typeface="仿宋" panose="02010609060101010101" charset="-122"/>
                        </a:rPr>
                        <a:t>——1.</a:t>
                      </a:r>
                      <a:r>
                        <a:rPr lang="zh-CN" altLang="en-US" sz="2800" b="1" u="sng" dirty="0">
                          <a:solidFill>
                            <a:schemeClr val="tx1"/>
                          </a:solidFill>
                          <a:latin typeface="SimSun" panose="02010600030101010101" pitchFamily="2" charset="-122"/>
                          <a:ea typeface="SimSun" panose="02010600030101010101" pitchFamily="2" charset="-122"/>
                          <a:cs typeface="仿宋" panose="02010609060101010101" charset="-122"/>
                        </a:rPr>
                        <a:t>扰乱秦国天下的是商鞅，李斯只是协助继承</a:t>
                      </a:r>
                      <a:endParaRPr lang="en-US" altLang="zh-CN" sz="2800" b="1" u="sng" dirty="0">
                        <a:solidFill>
                          <a:schemeClr val="tx1"/>
                        </a:solidFill>
                        <a:latin typeface="SimSun" panose="02010600030101010101" pitchFamily="2" charset="-122"/>
                        <a:ea typeface="SimSun" panose="02010600030101010101" pitchFamily="2" charset="-122"/>
                        <a:cs typeface="仿宋" panose="02010609060101010101" charset="-122"/>
                      </a:endParaRPr>
                    </a:p>
                    <a:p>
                      <a:r>
                        <a:rPr lang="zh-CN" altLang="en-US" sz="2800" dirty="0">
                          <a:solidFill>
                            <a:srgbClr val="C00000"/>
                          </a:solidFill>
                          <a:latin typeface="楷体" panose="02010609060101010101" charset="-122"/>
                          <a:ea typeface="楷体" panose="02010609060101010101" charset="-122"/>
                          <a:cs typeface="楷体" panose="02010609060101010101" charset="-122"/>
                        </a:rPr>
                        <a:t>因此他完全</a:t>
                      </a:r>
                      <a:r>
                        <a:rPr lang="zh-CN" altLang="en-US" sz="2800" u="sng" dirty="0">
                          <a:solidFill>
                            <a:srgbClr val="C00000"/>
                          </a:solidFill>
                          <a:latin typeface="楷体" panose="02010609060101010101" charset="-122"/>
                          <a:ea typeface="楷体" panose="02010609060101010101" charset="-122"/>
                          <a:cs typeface="楷体" panose="02010609060101010101" charset="-122"/>
                        </a:rPr>
                        <a:t>舍弃了自己老师荀子的学说，而实施了商鞅的学说</a:t>
                      </a:r>
                      <a:r>
                        <a:rPr lang="zh-CN" altLang="en-US" sz="2800" dirty="0">
                          <a:solidFill>
                            <a:srgbClr val="C00000"/>
                          </a:solidFill>
                          <a:latin typeface="楷体" panose="02010609060101010101" charset="-122"/>
                          <a:ea typeface="楷体" panose="02010609060101010101" charset="-122"/>
                          <a:cs typeface="楷体" panose="02010609060101010101" charset="-122"/>
                        </a:rPr>
                        <a:t>；扫除去掉夏、商、周三个朝代先王的仁政，而所有一切都取自恣意妄为来实施统治，焚烧</a:t>
                      </a:r>
                      <a:r>
                        <a:rPr lang="en-US" altLang="zh-CN" sz="2800" dirty="0">
                          <a:solidFill>
                            <a:srgbClr val="C00000"/>
                          </a:solidFill>
                          <a:latin typeface="楷体" panose="02010609060101010101" charset="-122"/>
                          <a:ea typeface="楷体" panose="02010609060101010101" charset="-122"/>
                          <a:cs typeface="楷体" panose="02010609060101010101" charset="-122"/>
                        </a:rPr>
                        <a:t>《</a:t>
                      </a:r>
                      <a:r>
                        <a:rPr lang="zh-CN" altLang="en-US" sz="2800" dirty="0">
                          <a:solidFill>
                            <a:srgbClr val="C00000"/>
                          </a:solidFill>
                          <a:latin typeface="楷体" panose="02010609060101010101" charset="-122"/>
                          <a:ea typeface="楷体" panose="02010609060101010101" charset="-122"/>
                          <a:cs typeface="楷体" panose="02010609060101010101" charset="-122"/>
                        </a:rPr>
                        <a:t>诗经</a:t>
                      </a:r>
                      <a:r>
                        <a:rPr lang="en-US" altLang="zh-CN" sz="2800" dirty="0">
                          <a:solidFill>
                            <a:srgbClr val="C00000"/>
                          </a:solidFill>
                          <a:latin typeface="楷体" panose="02010609060101010101" charset="-122"/>
                          <a:ea typeface="楷体" panose="02010609060101010101" charset="-122"/>
                          <a:cs typeface="楷体" panose="02010609060101010101" charset="-122"/>
                        </a:rPr>
                        <a:t>》《</a:t>
                      </a:r>
                      <a:r>
                        <a:rPr lang="zh-CN" altLang="en-US" sz="2800" dirty="0">
                          <a:solidFill>
                            <a:srgbClr val="C00000"/>
                          </a:solidFill>
                          <a:latin typeface="楷体" panose="02010609060101010101" charset="-122"/>
                          <a:ea typeface="楷体" panose="02010609060101010101" charset="-122"/>
                          <a:cs typeface="楷体" panose="02010609060101010101" charset="-122"/>
                        </a:rPr>
                        <a:t>尚书</a:t>
                      </a:r>
                      <a:r>
                        <a:rPr lang="en-US" altLang="zh-CN" sz="2800" dirty="0">
                          <a:solidFill>
                            <a:srgbClr val="C00000"/>
                          </a:solidFill>
                          <a:latin typeface="楷体" panose="02010609060101010101" charset="-122"/>
                          <a:ea typeface="楷体" panose="02010609060101010101" charset="-122"/>
                          <a:cs typeface="楷体" panose="02010609060101010101" charset="-122"/>
                        </a:rPr>
                        <a:t>》</a:t>
                      </a:r>
                      <a:r>
                        <a:rPr lang="zh-CN" altLang="en-US" sz="2800" dirty="0">
                          <a:solidFill>
                            <a:srgbClr val="C00000"/>
                          </a:solidFill>
                          <a:latin typeface="楷体" panose="02010609060101010101" charset="-122"/>
                          <a:ea typeface="楷体" panose="02010609060101010101" charset="-122"/>
                          <a:cs typeface="楷体" panose="02010609060101010101" charset="-122"/>
                        </a:rPr>
                        <a:t>，坑杀有学问的人，毁灭三代的仁政之治而崇尚督察之法来责罚众人，李斯不是实行他的学说啊，不过</a:t>
                      </a:r>
                      <a:r>
                        <a:rPr lang="zh-CN" altLang="en-US" sz="2800" u="sng" dirty="0">
                          <a:solidFill>
                            <a:srgbClr val="C00000"/>
                          </a:solidFill>
                          <a:latin typeface="楷体" panose="02010609060101010101" charset="-122"/>
                          <a:ea typeface="楷体" panose="02010609060101010101" charset="-122"/>
                          <a:cs typeface="楷体" panose="02010609060101010101" charset="-122"/>
                        </a:rPr>
                        <a:t>趋于现实</a:t>
                      </a:r>
                      <a:r>
                        <a:rPr lang="zh-CN" altLang="en-US" sz="2800" dirty="0">
                          <a:solidFill>
                            <a:srgbClr val="C00000"/>
                          </a:solidFill>
                          <a:latin typeface="楷体" panose="02010609060101010101" charset="-122"/>
                          <a:ea typeface="楷体" panose="02010609060101010101" charset="-122"/>
                          <a:cs typeface="楷体" panose="02010609060101010101" charset="-122"/>
                        </a:rPr>
                        <a:t>的主子罢了。</a:t>
                      </a:r>
                      <a:endParaRPr lang="en-US" altLang="zh-CN" sz="2800" dirty="0">
                        <a:solidFill>
                          <a:srgbClr val="C00000"/>
                        </a:solidFill>
                        <a:latin typeface="楷体" panose="02010609060101010101" charset="-122"/>
                        <a:ea typeface="楷体" panose="02010609060101010101" charset="-122"/>
                        <a:cs typeface="楷体" panose="02010609060101010101" charset="-122"/>
                      </a:endParaRPr>
                    </a:p>
                    <a:p>
                      <a:r>
                        <a:rPr lang="en-US" altLang="zh-CN" sz="2800" b="1" u="sng" dirty="0">
                          <a:solidFill>
                            <a:schemeClr val="tx1"/>
                          </a:solidFill>
                          <a:latin typeface="SimSun" panose="02010600030101010101" pitchFamily="2" charset="-122"/>
                          <a:ea typeface="SimSun" panose="02010600030101010101" pitchFamily="2" charset="-122"/>
                          <a:cs typeface="仿宋" panose="02010609060101010101" charset="-122"/>
                        </a:rPr>
                        <a:t>——2.</a:t>
                      </a:r>
                      <a:r>
                        <a:rPr lang="zh-CN" altLang="en-US" sz="2800" b="1" u="sng" dirty="0">
                          <a:solidFill>
                            <a:schemeClr val="tx1"/>
                          </a:solidFill>
                          <a:latin typeface="SimSun" panose="02010600030101010101" pitchFamily="2" charset="-122"/>
                          <a:ea typeface="SimSun" panose="02010600030101010101" pitchFamily="2" charset="-122"/>
                          <a:cs typeface="仿宋" panose="02010609060101010101" charset="-122"/>
                        </a:rPr>
                        <a:t>李斯“</a:t>
                      </a:r>
                      <a:r>
                        <a:rPr lang="zh-CN" altLang="en-US" sz="2800" u="sng" dirty="0">
                          <a:solidFill>
                            <a:schemeClr val="tx1"/>
                          </a:solidFill>
                          <a:latin typeface="SimSun" panose="02010600030101010101" pitchFamily="2" charset="-122"/>
                          <a:ea typeface="SimSun" panose="02010600030101010101" pitchFamily="2" charset="-122"/>
                          <a:cs typeface="楷体" panose="02010609060101010101" charset="-122"/>
                        </a:rPr>
                        <a:t>恣意妄为</a:t>
                      </a:r>
                      <a:r>
                        <a:rPr lang="zh-CN" altLang="en-US" sz="2800" b="1" u="sng" dirty="0">
                          <a:solidFill>
                            <a:schemeClr val="tx1"/>
                          </a:solidFill>
                          <a:latin typeface="SimSun" panose="02010600030101010101" pitchFamily="2" charset="-122"/>
                          <a:ea typeface="SimSun" panose="02010600030101010101" pitchFamily="2" charset="-122"/>
                          <a:cs typeface="楷体" panose="02010609060101010101" charset="-122"/>
                        </a:rPr>
                        <a:t>”的行为是</a:t>
                      </a:r>
                      <a:r>
                        <a:rPr lang="zh-CN" altLang="en-US" sz="2800" b="1" u="sng" dirty="0">
                          <a:solidFill>
                            <a:schemeClr val="tx1"/>
                          </a:solidFill>
                          <a:latin typeface="SimSun" panose="02010600030101010101" pitchFamily="2" charset="-122"/>
                          <a:ea typeface="SimSun" panose="02010600030101010101" pitchFamily="2" charset="-122"/>
                          <a:cs typeface="仿宋" panose="02010609060101010101" charset="-122"/>
                        </a:rPr>
                        <a:t>因为“趋时”</a:t>
                      </a:r>
                      <a:endParaRPr lang="en-US" altLang="zh-CN" sz="2800" b="1" u="sng" dirty="0">
                        <a:solidFill>
                          <a:schemeClr val="tx1"/>
                        </a:solidFill>
                        <a:latin typeface="SimSun" panose="02010600030101010101" pitchFamily="2" charset="-122"/>
                        <a:ea typeface="SimSun" panose="02010600030101010101" pitchFamily="2" charset="-122"/>
                        <a:cs typeface="仿宋" panose="02010609060101010101" charset="-122"/>
                      </a:endParaRPr>
                    </a:p>
                  </a:txBody>
                  <a:tcPr>
                    <a:solidFill>
                      <a:schemeClr val="bg1"/>
                    </a:solidFill>
                  </a:tcPr>
                </a:tc>
                <a:extLst>
                  <a:ext uri="{0D108BD9-81ED-4DB2-BD59-A6C34878D82A}">
                    <a16:rowId xmlns:a16="http://schemas.microsoft.com/office/drawing/2014/main" val="3754558794"/>
                  </a:ext>
                </a:extLst>
              </a:tr>
            </a:tbl>
          </a:graphicData>
        </a:graphic>
      </p:graphicFrame>
    </p:spTree>
    <p:extLst>
      <p:ext uri="{BB962C8B-B14F-4D97-AF65-F5344CB8AC3E}">
        <p14:creationId xmlns:p14="http://schemas.microsoft.com/office/powerpoint/2010/main" val="2678130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F576DF-B5A3-FE35-F250-FF7C509E26AA}"/>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3BE45544-4415-851C-D0EF-A7881054661D}"/>
              </a:ext>
            </a:extLst>
          </p:cNvPr>
          <p:cNvSpPr>
            <a:spLocks noGrp="1"/>
          </p:cNvSpPr>
          <p:nvPr>
            <p:ph idx="1"/>
          </p:nvPr>
        </p:nvSpPr>
        <p:spPr>
          <a:xfrm>
            <a:off x="1371600" y="685800"/>
            <a:ext cx="9601200" cy="3581400"/>
          </a:xfrm>
          <a:solidFill>
            <a:schemeClr val="bg1"/>
          </a:solidFill>
        </p:spPr>
        <p:txBody>
          <a:bodyPr/>
          <a:lstStyle/>
          <a:p>
            <a:pPr marL="0" indent="0">
              <a:buNone/>
            </a:pPr>
            <a:r>
              <a:rPr lang="zh-CN" altLang="en-US" sz="2800" b="1" u="sng" dirty="0">
                <a:solidFill>
                  <a:srgbClr val="7030A0"/>
                </a:solidFill>
                <a:latin typeface="楷体" panose="02010609060101010101" charset="-122"/>
                <a:ea typeface="楷体" panose="02010609060101010101" charset="-122"/>
                <a:cs typeface="楷体" panose="02010609060101010101" charset="-122"/>
              </a:rPr>
              <a:t>荀子称颂先王并且赞扬儒学治世的功效，虽然其中有所偏失，但大体上还是找到了太平社会的关键。</a:t>
            </a:r>
            <a:r>
              <a:rPr lang="zh-CN" altLang="en-US" sz="2800" b="1" dirty="0">
                <a:solidFill>
                  <a:srgbClr val="7030A0"/>
                </a:solidFill>
                <a:latin typeface="楷体" panose="02010609060101010101" charset="-122"/>
                <a:ea typeface="楷体" panose="02010609060101010101" charset="-122"/>
                <a:cs typeface="楷体" panose="02010609060101010101" charset="-122"/>
              </a:rPr>
              <a:t>但苏轼认为李斯为害天下、罪行推及荀卿，不也是差得太远了吗？实行他的学说而为害秦朝的，是商鞅；</a:t>
            </a:r>
            <a:r>
              <a:rPr lang="zh-CN" altLang="en-US" sz="2800" b="1" u="sng" dirty="0">
                <a:solidFill>
                  <a:srgbClr val="7030A0"/>
                </a:solidFill>
                <a:latin typeface="楷体" panose="02010609060101010101" charset="-122"/>
                <a:ea typeface="楷体" panose="02010609060101010101" charset="-122"/>
                <a:cs typeface="楷体" panose="02010609060101010101" charset="-122"/>
              </a:rPr>
              <a:t>舍弃他的学说而为害秦朝的，是李斯。</a:t>
            </a:r>
            <a:endParaRPr lang="en-US" altLang="zh-CN" sz="2800" b="1" u="sng" dirty="0">
              <a:solidFill>
                <a:srgbClr val="7030A0"/>
              </a:solidFill>
              <a:latin typeface="楷体" panose="02010609060101010101" charset="-122"/>
              <a:ea typeface="楷体" panose="02010609060101010101" charset="-122"/>
              <a:cs typeface="楷体" panose="02010609060101010101" charset="-122"/>
            </a:endParaRPr>
          </a:p>
          <a:p>
            <a:pPr marL="0" indent="0">
              <a:buNone/>
            </a:pPr>
            <a:r>
              <a:rPr lang="en-US" altLang="zh-CN" sz="2800" b="1" u="sng" dirty="0">
                <a:solidFill>
                  <a:schemeClr val="tx1"/>
                </a:solidFill>
                <a:latin typeface="SimSun" panose="02010600030101010101" pitchFamily="2" charset="-122"/>
                <a:ea typeface="SimSun" panose="02010600030101010101" pitchFamily="2" charset="-122"/>
                <a:cs typeface="仿宋" panose="02010609060101010101" charset="-122"/>
              </a:rPr>
              <a:t>——3.</a:t>
            </a:r>
            <a:r>
              <a:rPr lang="zh-CN" altLang="en-US" sz="2800" b="1" u="sng" dirty="0">
                <a:solidFill>
                  <a:schemeClr val="tx1"/>
                </a:solidFill>
                <a:latin typeface="SimSun" panose="02010600030101010101" pitchFamily="2" charset="-122"/>
                <a:ea typeface="SimSun" panose="02010600030101010101" pitchFamily="2" charset="-122"/>
                <a:cs typeface="仿宋" panose="02010609060101010101" charset="-122"/>
              </a:rPr>
              <a:t>荀卿之学大体得治世之要，商鞅用其学，李斯不曾</a:t>
            </a:r>
            <a:endParaRPr lang="zh-CN" altLang="en-US" sz="2800" b="1" u="sng" dirty="0">
              <a:solidFill>
                <a:schemeClr val="tx1"/>
              </a:solidFill>
              <a:latin typeface="SimSun" panose="02010600030101010101" pitchFamily="2" charset="-122"/>
              <a:ea typeface="SimSun" panose="02010600030101010101" pitchFamily="2" charset="-122"/>
            </a:endParaRPr>
          </a:p>
          <a:p>
            <a:pPr marL="0" indent="0">
              <a:buNone/>
            </a:pPr>
            <a:endParaRPr kumimoji="1" lang="zh-CN" altLang="en-US" dirty="0"/>
          </a:p>
        </p:txBody>
      </p:sp>
    </p:spTree>
    <p:extLst>
      <p:ext uri="{BB962C8B-B14F-4D97-AF65-F5344CB8AC3E}">
        <p14:creationId xmlns:p14="http://schemas.microsoft.com/office/powerpoint/2010/main" val="113501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9267D2-231F-356E-0491-03F863EB1ADE}"/>
              </a:ext>
            </a:extLst>
          </p:cNvPr>
          <p:cNvSpPr>
            <a:spLocks noGrp="1"/>
          </p:cNvSpPr>
          <p:nvPr>
            <p:ph type="title"/>
          </p:nvPr>
        </p:nvSpPr>
        <p:spPr>
          <a:xfrm>
            <a:off x="1371599" y="685800"/>
            <a:ext cx="10504025" cy="1485900"/>
          </a:xfrm>
        </p:spPr>
        <p:txBody>
          <a:bodyPr>
            <a:noAutofit/>
          </a:bodyPr>
          <a:lstStyle/>
          <a:p>
            <a:r>
              <a:rPr lang="zh-CN" altLang="en-US" sz="3200" b="1" u="sng" dirty="0">
                <a:solidFill>
                  <a:schemeClr val="tx1"/>
                </a:solidFill>
                <a:latin typeface="SimSun" panose="02010600030101010101" pitchFamily="2" charset="-122"/>
                <a:ea typeface="SimSun" panose="02010600030101010101" pitchFamily="2" charset="-122"/>
                <a:cs typeface="仿宋" panose="02010609060101010101" charset="-122"/>
              </a:rPr>
              <a:t>组织答案：扰乱秦国天下的是商鞅，李斯只是协助继承；</a:t>
            </a:r>
            <a:br>
              <a:rPr lang="en-US" altLang="zh-CN" sz="3200" b="1" u="sng" dirty="0">
                <a:solidFill>
                  <a:schemeClr val="tx1"/>
                </a:solidFill>
                <a:latin typeface="SimSun" panose="02010600030101010101" pitchFamily="2" charset="-122"/>
                <a:ea typeface="SimSun" panose="02010600030101010101" pitchFamily="2" charset="-122"/>
                <a:cs typeface="仿宋" panose="02010609060101010101" charset="-122"/>
              </a:rPr>
            </a:br>
            <a:r>
              <a:rPr lang="zh-CN" altLang="en-US" sz="3200" b="1" u="sng" dirty="0">
                <a:solidFill>
                  <a:schemeClr val="tx1"/>
                </a:solidFill>
                <a:latin typeface="SimSun" panose="02010600030101010101" pitchFamily="2" charset="-122"/>
                <a:ea typeface="SimSun" panose="02010600030101010101" pitchFamily="2" charset="-122"/>
                <a:cs typeface="仿宋" panose="02010609060101010101" charset="-122"/>
              </a:rPr>
              <a:t>李斯“</a:t>
            </a:r>
            <a:r>
              <a:rPr lang="zh-CN" altLang="en-US" sz="3200" u="sng" dirty="0">
                <a:solidFill>
                  <a:schemeClr val="tx1"/>
                </a:solidFill>
                <a:latin typeface="SimSun" panose="02010600030101010101" pitchFamily="2" charset="-122"/>
                <a:ea typeface="SimSun" panose="02010600030101010101" pitchFamily="2" charset="-122"/>
                <a:cs typeface="楷体" panose="02010609060101010101" charset="-122"/>
              </a:rPr>
              <a:t>恣意妄为</a:t>
            </a:r>
            <a:r>
              <a:rPr lang="zh-CN" altLang="en-US" sz="3200" b="1" u="sng" dirty="0">
                <a:solidFill>
                  <a:schemeClr val="tx1"/>
                </a:solidFill>
                <a:latin typeface="SimSun" panose="02010600030101010101" pitchFamily="2" charset="-122"/>
                <a:ea typeface="SimSun" panose="02010600030101010101" pitchFamily="2" charset="-122"/>
                <a:cs typeface="楷体" panose="02010609060101010101" charset="-122"/>
              </a:rPr>
              <a:t>”的行为是</a:t>
            </a:r>
            <a:r>
              <a:rPr lang="zh-CN" altLang="en-US" sz="3200" b="1" u="sng" dirty="0">
                <a:solidFill>
                  <a:schemeClr val="tx1"/>
                </a:solidFill>
                <a:latin typeface="SimSun" panose="02010600030101010101" pitchFamily="2" charset="-122"/>
                <a:ea typeface="SimSun" panose="02010600030101010101" pitchFamily="2" charset="-122"/>
                <a:cs typeface="仿宋" panose="02010609060101010101" charset="-122"/>
              </a:rPr>
              <a:t>因为“趋时”；</a:t>
            </a:r>
            <a:br>
              <a:rPr lang="en-US" altLang="zh-CN" sz="3200" b="1" u="sng" dirty="0">
                <a:solidFill>
                  <a:schemeClr val="tx1"/>
                </a:solidFill>
                <a:latin typeface="SimSun" panose="02010600030101010101" pitchFamily="2" charset="-122"/>
                <a:ea typeface="SimSun" panose="02010600030101010101" pitchFamily="2" charset="-122"/>
                <a:cs typeface="仿宋" panose="02010609060101010101" charset="-122"/>
              </a:rPr>
            </a:br>
            <a:r>
              <a:rPr lang="zh-CN" altLang="en-US" sz="3200" b="1" u="sng" dirty="0">
                <a:solidFill>
                  <a:schemeClr val="tx1"/>
                </a:solidFill>
                <a:latin typeface="SimSun" panose="02010600030101010101" pitchFamily="2" charset="-122"/>
                <a:ea typeface="SimSun" panose="02010600030101010101" pitchFamily="2" charset="-122"/>
                <a:cs typeface="仿宋" panose="02010609060101010101" charset="-122"/>
              </a:rPr>
              <a:t>荀卿之学大体得治世之要，李斯不曾用该学说。</a:t>
            </a:r>
            <a:br>
              <a:rPr lang="en-US" altLang="zh-CN" sz="3200" b="1" u="sng" dirty="0">
                <a:solidFill>
                  <a:schemeClr val="tx1"/>
                </a:solidFill>
                <a:latin typeface="SimSun" panose="02010600030101010101" pitchFamily="2" charset="-122"/>
                <a:ea typeface="SimSun" panose="02010600030101010101" pitchFamily="2" charset="-122"/>
                <a:cs typeface="仿宋" panose="02010609060101010101" charset="-122"/>
              </a:rPr>
            </a:br>
            <a:br>
              <a:rPr lang="en-US" altLang="zh-CN" sz="3200" b="1" u="sng" dirty="0">
                <a:solidFill>
                  <a:schemeClr val="tx1"/>
                </a:solidFill>
                <a:latin typeface="SimSun" panose="02010600030101010101" pitchFamily="2" charset="-122"/>
                <a:ea typeface="SimSun" panose="02010600030101010101" pitchFamily="2" charset="-122"/>
                <a:cs typeface="仿宋" panose="02010609060101010101" charset="-122"/>
              </a:rPr>
            </a:br>
            <a:endParaRPr kumimoji="1" lang="zh-CN" altLang="en-US" sz="3200" u="sng" dirty="0">
              <a:latin typeface="SimSun" panose="02010600030101010101" pitchFamily="2" charset="-122"/>
              <a:ea typeface="SimSun" panose="02010600030101010101" pitchFamily="2" charset="-122"/>
            </a:endParaRPr>
          </a:p>
        </p:txBody>
      </p:sp>
      <p:sp>
        <p:nvSpPr>
          <p:cNvPr id="4" name="内容占位符 3">
            <a:extLst>
              <a:ext uri="{FF2B5EF4-FFF2-40B4-BE49-F238E27FC236}">
                <a16:creationId xmlns:a16="http://schemas.microsoft.com/office/drawing/2014/main" id="{82A4F8FA-113A-A0BF-E44D-E2D835B693D0}"/>
              </a:ext>
            </a:extLst>
          </p:cNvPr>
          <p:cNvSpPr txBox="1">
            <a:spLocks noGrp="1"/>
          </p:cNvSpPr>
          <p:nvPr>
            <p:ph idx="1"/>
          </p:nvPr>
        </p:nvSpPr>
        <p:spPr>
          <a:xfrm>
            <a:off x="1295400" y="2535788"/>
            <a:ext cx="9601200" cy="2663230"/>
          </a:xfrm>
          <a:prstGeom prst="rect">
            <a:avLst/>
          </a:prstGeom>
          <a:noFill/>
        </p:spPr>
        <p:txBody>
          <a:bodyPr wrap="square">
            <a:spAutoFit/>
          </a:bodyPr>
          <a:lstStyle/>
          <a:p>
            <a:pPr marL="0" indent="0" defTabSz="266700">
              <a:spcAft>
                <a:spcPct val="0"/>
              </a:spcAft>
              <a:buNone/>
            </a:pPr>
            <a:r>
              <a:rPr lang="zh-CN" altLang="en-US" sz="3200" b="1" dirty="0">
                <a:solidFill>
                  <a:schemeClr val="tx1"/>
                </a:solidFill>
                <a:latin typeface="KaiTi" panose="02010609060101010101" pitchFamily="49" charset="-122"/>
                <a:ea typeface="KaiTi" panose="02010609060101010101" pitchFamily="49" charset="-122"/>
                <a:cs typeface="仿宋" panose="02010609060101010101" charset="-122"/>
              </a:rPr>
              <a:t>官方答案：①秦的变法源于商鞍，李斯在秦国所为是继商鞍法家之学而已；</a:t>
            </a:r>
            <a:endParaRPr lang="en-US" altLang="zh-CN" sz="3200" b="1" dirty="0">
              <a:solidFill>
                <a:schemeClr val="tx1"/>
              </a:solidFill>
              <a:latin typeface="KaiTi" panose="02010609060101010101" pitchFamily="49" charset="-122"/>
              <a:ea typeface="KaiTi" panose="02010609060101010101" pitchFamily="49" charset="-122"/>
              <a:cs typeface="仿宋" panose="02010609060101010101" charset="-122"/>
            </a:endParaRPr>
          </a:p>
          <a:p>
            <a:pPr marL="0" indent="0" defTabSz="266700">
              <a:spcAft>
                <a:spcPct val="0"/>
              </a:spcAft>
              <a:buNone/>
            </a:pPr>
            <a:r>
              <a:rPr lang="zh-CN" altLang="en-US" sz="3200" b="1" dirty="0">
                <a:solidFill>
                  <a:schemeClr val="tx1"/>
                </a:solidFill>
                <a:latin typeface="KaiTi" panose="02010609060101010101" pitchFamily="49" charset="-122"/>
                <a:ea typeface="KaiTi" panose="02010609060101010101" pitchFamily="49" charset="-122"/>
                <a:cs typeface="仿宋" panose="02010609060101010101" charset="-122"/>
              </a:rPr>
              <a:t>②李斯所为更多的是“趋时附势”，扩大国君对他的宠爱，谈不上实践某个学说；</a:t>
            </a:r>
            <a:endParaRPr lang="en-US" altLang="zh-CN" sz="3200" b="1" dirty="0">
              <a:solidFill>
                <a:schemeClr val="tx1"/>
              </a:solidFill>
              <a:latin typeface="KaiTi" panose="02010609060101010101" pitchFamily="49" charset="-122"/>
              <a:ea typeface="KaiTi" panose="02010609060101010101" pitchFamily="49" charset="-122"/>
              <a:cs typeface="仿宋" panose="02010609060101010101" charset="-122"/>
            </a:endParaRPr>
          </a:p>
          <a:p>
            <a:pPr marL="0" indent="0" defTabSz="266700">
              <a:spcAft>
                <a:spcPct val="0"/>
              </a:spcAft>
              <a:buNone/>
            </a:pPr>
            <a:r>
              <a:rPr lang="zh-CN" altLang="en-US" sz="3200" b="1" dirty="0">
                <a:solidFill>
                  <a:schemeClr val="tx1"/>
                </a:solidFill>
                <a:latin typeface="KaiTi" panose="02010609060101010101" pitchFamily="49" charset="-122"/>
                <a:ea typeface="KaiTi" panose="02010609060101010101" pitchFamily="49" charset="-122"/>
                <a:cs typeface="仿宋" panose="02010609060101010101" charset="-122"/>
              </a:rPr>
              <a:t>③李斯舍弃了荀子“述先王而颂言儒效”之学。</a:t>
            </a:r>
            <a:endParaRPr lang="en-US" altLang="zh-CN" sz="3200" b="1" dirty="0">
              <a:solidFill>
                <a:schemeClr val="tx1"/>
              </a:solidFill>
              <a:latin typeface="KaiTi" panose="02010609060101010101" pitchFamily="49" charset="-122"/>
              <a:ea typeface="KaiTi" panose="02010609060101010101" pitchFamily="49" charset="-122"/>
              <a:cs typeface="仿宋" panose="02010609060101010101" charset="-122"/>
            </a:endParaRPr>
          </a:p>
        </p:txBody>
      </p:sp>
    </p:spTree>
    <p:extLst>
      <p:ext uri="{BB962C8B-B14F-4D97-AF65-F5344CB8AC3E}">
        <p14:creationId xmlns:p14="http://schemas.microsoft.com/office/powerpoint/2010/main" val="24816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97257C-894A-F879-4964-11C99B9F357A}"/>
              </a:ext>
            </a:extLst>
          </p:cNvPr>
          <p:cNvSpPr>
            <a:spLocks noGrp="1"/>
          </p:cNvSpPr>
          <p:nvPr>
            <p:ph type="title"/>
          </p:nvPr>
        </p:nvSpPr>
        <p:spPr/>
        <p:txBody>
          <a:bodyPr/>
          <a:lstStyle/>
          <a:p>
            <a:r>
              <a:rPr kumimoji="1" lang="zh-CN" altLang="en-US" dirty="0">
                <a:solidFill>
                  <a:srgbClr val="FF0000"/>
                </a:solidFill>
              </a:rPr>
              <a:t>实战小结</a:t>
            </a:r>
          </a:p>
        </p:txBody>
      </p:sp>
      <p:graphicFrame>
        <p:nvGraphicFramePr>
          <p:cNvPr id="5" name="内容占位符 4">
            <a:extLst>
              <a:ext uri="{FF2B5EF4-FFF2-40B4-BE49-F238E27FC236}">
                <a16:creationId xmlns:a16="http://schemas.microsoft.com/office/drawing/2014/main" id="{20839EC3-5A74-D2A2-3AA8-0749502EF376}"/>
              </a:ext>
            </a:extLst>
          </p:cNvPr>
          <p:cNvGraphicFramePr>
            <a:graphicFrameLocks noGrp="1"/>
          </p:cNvGraphicFramePr>
          <p:nvPr>
            <p:ph idx="1"/>
            <p:extLst>
              <p:ext uri="{D42A27DB-BD31-4B8C-83A1-F6EECF244321}">
                <p14:modId xmlns:p14="http://schemas.microsoft.com/office/powerpoint/2010/main" val="1928426586"/>
              </p:ext>
            </p:extLst>
          </p:nvPr>
        </p:nvGraphicFramePr>
        <p:xfrm>
          <a:off x="995423" y="821803"/>
          <a:ext cx="11196577" cy="629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72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108D793E-DE83-0D18-7C16-40A2FF0334E5}"/>
              </a:ext>
            </a:extLst>
          </p:cNvPr>
          <p:cNvSpPr txBox="1">
            <a:spLocks noGrp="1"/>
          </p:cNvSpPr>
          <p:nvPr>
            <p:ph type="title"/>
            <p:custDataLst>
              <p:tags r:id="rId1"/>
            </p:custDataLst>
          </p:nvPr>
        </p:nvSpPr>
        <p:spPr>
          <a:prstGeom prst="rect">
            <a:avLst/>
          </a:prstGeom>
          <a:noFill/>
        </p:spPr>
        <p:txBody>
          <a:bodyPr wrap="square" lIns="63500" tIns="25400" rIns="63500" bIns="25400" rtlCol="0" anchor="ctr" anchorCtr="0">
            <a:normAutofit/>
            <a:scene3d>
              <a:camera prst="orthographicFront"/>
              <a:lightRig rig="threePt" dir="t"/>
            </a:scene3d>
          </a:bodyPr>
          <a:lstStyle/>
          <a:p>
            <a:pPr marL="0" indent="0" algn="l">
              <a:lnSpc>
                <a:spcPct val="100000"/>
              </a:lnSpc>
              <a:spcBef>
                <a:spcPct val="0"/>
              </a:spcBef>
              <a:spcAft>
                <a:spcPct val="0"/>
              </a:spcAft>
              <a:buSzTx/>
              <a:buNone/>
            </a:pPr>
            <a:r>
              <a:rPr lang="zh-CN" altLang="en-US" sz="3200" b="1" spc="160" dirty="0">
                <a:solidFill>
                  <a:schemeClr val="tx1"/>
                </a:solidFill>
                <a:effectLst>
                  <a:outerShdw blurRad="38100" dist="19050" dir="2700000" algn="tl" rotWithShape="0">
                    <a:schemeClr val="dk1">
                      <a:alpha val="40000"/>
                    </a:schemeClr>
                  </a:outerShdw>
                </a:effectLst>
                <a:uFillTx/>
                <a:latin typeface="SimHei" panose="02010609060101010101" pitchFamily="49" charset="-122"/>
                <a:ea typeface="SimHei" panose="02010609060101010101" pitchFamily="49" charset="-122"/>
              </a:rPr>
              <a:t>假如你是评卷人，你会给几分？</a:t>
            </a:r>
          </a:p>
        </p:txBody>
      </p:sp>
      <p:pic>
        <p:nvPicPr>
          <p:cNvPr id="5" name="内容占位符 4" descr="图片包含 文本&#10;&#10;描述已自动生成">
            <a:extLst>
              <a:ext uri="{FF2B5EF4-FFF2-40B4-BE49-F238E27FC236}">
                <a16:creationId xmlns:a16="http://schemas.microsoft.com/office/drawing/2014/main" id="{3A8E79A8-5CC1-6A08-592C-867A60EEA218}"/>
              </a:ext>
            </a:extLst>
          </p:cNvPr>
          <p:cNvPicPr>
            <a:picLocks noGrp="1" noChangeAspect="1"/>
          </p:cNvPicPr>
          <p:nvPr>
            <p:ph idx="1"/>
          </p:nvPr>
        </p:nvPicPr>
        <p:blipFill>
          <a:blip r:embed="rId3"/>
          <a:stretch>
            <a:fillRect/>
          </a:stretch>
        </p:blipFill>
        <p:spPr>
          <a:xfrm>
            <a:off x="1076133" y="1972763"/>
            <a:ext cx="10562872" cy="3709580"/>
          </a:xfrm>
          <a:prstGeom prst="rect">
            <a:avLst/>
          </a:prstGeom>
        </p:spPr>
      </p:pic>
      <p:sp>
        <p:nvSpPr>
          <p:cNvPr id="6" name="文本框 5">
            <a:extLst>
              <a:ext uri="{FF2B5EF4-FFF2-40B4-BE49-F238E27FC236}">
                <a16:creationId xmlns:a16="http://schemas.microsoft.com/office/drawing/2014/main" id="{1A96A24C-1760-30D2-2986-40299D5CDBDD}"/>
              </a:ext>
            </a:extLst>
          </p:cNvPr>
          <p:cNvSpPr txBox="1"/>
          <p:nvPr/>
        </p:nvSpPr>
        <p:spPr>
          <a:xfrm>
            <a:off x="2455817" y="5995851"/>
            <a:ext cx="9809096" cy="523220"/>
          </a:xfrm>
          <a:prstGeom prst="rect">
            <a:avLst/>
          </a:prstGeom>
          <a:noFill/>
        </p:spPr>
        <p:txBody>
          <a:bodyPr wrap="none" rtlCol="0">
            <a:spAutoFit/>
          </a:bodyPr>
          <a:lstStyle/>
          <a:p>
            <a:r>
              <a:rPr kumimoji="1" lang="zh-CN" altLang="en-US" sz="2800" dirty="0">
                <a:solidFill>
                  <a:srgbClr val="FF0000"/>
                </a:solidFill>
              </a:rPr>
              <a:t>关键词句理解错误；只是翻译相关句子，不符合“概括”要求。</a:t>
            </a:r>
          </a:p>
        </p:txBody>
      </p:sp>
    </p:spTree>
    <p:extLst>
      <p:ext uri="{BB962C8B-B14F-4D97-AF65-F5344CB8AC3E}">
        <p14:creationId xmlns:p14="http://schemas.microsoft.com/office/powerpoint/2010/main" val="27206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25F789-CDEA-F507-0CB5-40948AC0BF4D}"/>
              </a:ext>
            </a:extLst>
          </p:cNvPr>
          <p:cNvSpPr>
            <a:spLocks noGrp="1"/>
          </p:cNvSpPr>
          <p:nvPr>
            <p:ph type="title"/>
          </p:nvPr>
        </p:nvSpPr>
        <p:spPr/>
        <p:txBody>
          <a:bodyPr>
            <a:normAutofit/>
          </a:bodyPr>
          <a:lstStyle/>
          <a:p>
            <a:r>
              <a:rPr lang="zh-CN" altLang="en-US" sz="3200" b="1" spc="160" dirty="0">
                <a:solidFill>
                  <a:schemeClr val="tx1"/>
                </a:solidFill>
                <a:effectLst>
                  <a:outerShdw blurRad="38100" dist="19050" dir="2700000" algn="tl" rotWithShape="0">
                    <a:schemeClr val="dk1">
                      <a:alpha val="40000"/>
                    </a:schemeClr>
                  </a:outerShdw>
                </a:effectLst>
                <a:uFillTx/>
                <a:latin typeface="SimHei" panose="02010609060101010101" pitchFamily="49" charset="-122"/>
                <a:ea typeface="SimHei" panose="02010609060101010101" pitchFamily="49" charset="-122"/>
              </a:rPr>
              <a:t>假如你是评卷人，你会给几分？</a:t>
            </a:r>
            <a:endParaRPr kumimoji="1" lang="zh-CN" altLang="en-US" sz="3200" dirty="0">
              <a:latin typeface="SimHei" panose="02010609060101010101" pitchFamily="49" charset="-122"/>
              <a:ea typeface="SimHei" panose="02010609060101010101" pitchFamily="49" charset="-122"/>
            </a:endParaRPr>
          </a:p>
        </p:txBody>
      </p:sp>
      <p:pic>
        <p:nvPicPr>
          <p:cNvPr id="4" name="内容占位符 3" descr="一些文字和图案&#10;&#10;中度可信度描述已自动生成">
            <a:extLst>
              <a:ext uri="{FF2B5EF4-FFF2-40B4-BE49-F238E27FC236}">
                <a16:creationId xmlns:a16="http://schemas.microsoft.com/office/drawing/2014/main" id="{13C91F5A-C17D-23A1-AE37-FDFFB1E762D5}"/>
              </a:ext>
            </a:extLst>
          </p:cNvPr>
          <p:cNvPicPr>
            <a:picLocks noGrp="1" noChangeAspect="1"/>
          </p:cNvPicPr>
          <p:nvPr>
            <p:ph idx="1"/>
          </p:nvPr>
        </p:nvPicPr>
        <p:blipFill>
          <a:blip r:embed="rId2"/>
          <a:stretch>
            <a:fillRect/>
          </a:stretch>
        </p:blipFill>
        <p:spPr>
          <a:xfrm>
            <a:off x="914400" y="1650818"/>
            <a:ext cx="11107783" cy="2810147"/>
          </a:xfrm>
          <a:prstGeom prst="rect">
            <a:avLst/>
          </a:prstGeom>
        </p:spPr>
      </p:pic>
      <p:sp>
        <p:nvSpPr>
          <p:cNvPr id="5" name="文本框 4">
            <a:extLst>
              <a:ext uri="{FF2B5EF4-FFF2-40B4-BE49-F238E27FC236}">
                <a16:creationId xmlns:a16="http://schemas.microsoft.com/office/drawing/2014/main" id="{157A70FB-B268-D13E-F663-C2595DC792F7}"/>
              </a:ext>
            </a:extLst>
          </p:cNvPr>
          <p:cNvSpPr txBox="1"/>
          <p:nvPr/>
        </p:nvSpPr>
        <p:spPr>
          <a:xfrm>
            <a:off x="5499463" y="4781005"/>
            <a:ext cx="6019597" cy="523220"/>
          </a:xfrm>
          <a:prstGeom prst="rect">
            <a:avLst/>
          </a:prstGeom>
          <a:noFill/>
        </p:spPr>
        <p:txBody>
          <a:bodyPr wrap="none" rtlCol="0">
            <a:spAutoFit/>
          </a:bodyPr>
          <a:lstStyle/>
          <a:p>
            <a:r>
              <a:rPr kumimoji="1" lang="zh-CN" altLang="en-US" sz="2800" dirty="0">
                <a:solidFill>
                  <a:srgbClr val="FF0000"/>
                </a:solidFill>
              </a:rPr>
              <a:t>答题要点重复</a:t>
            </a:r>
            <a:r>
              <a:rPr kumimoji="1" lang="en-US" altLang="zh-CN" sz="2800" dirty="0">
                <a:solidFill>
                  <a:srgbClr val="FF0000"/>
                </a:solidFill>
              </a:rPr>
              <a:t>;</a:t>
            </a:r>
            <a:r>
              <a:rPr kumimoji="1" lang="zh-CN" altLang="en-US" sz="2800" dirty="0">
                <a:solidFill>
                  <a:srgbClr val="FF0000"/>
                </a:solidFill>
              </a:rPr>
              <a:t>部分答案只是翻译原文</a:t>
            </a:r>
          </a:p>
        </p:txBody>
      </p:sp>
    </p:spTree>
    <p:extLst>
      <p:ext uri="{BB962C8B-B14F-4D97-AF65-F5344CB8AC3E}">
        <p14:creationId xmlns:p14="http://schemas.microsoft.com/office/powerpoint/2010/main" val="422843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E0F0E8-98EC-1771-320E-17532A2244F1}"/>
              </a:ext>
            </a:extLst>
          </p:cNvPr>
          <p:cNvSpPr>
            <a:spLocks noGrp="1"/>
          </p:cNvSpPr>
          <p:nvPr>
            <p:ph type="title"/>
          </p:nvPr>
        </p:nvSpPr>
        <p:spPr/>
        <p:txBody>
          <a:bodyPr/>
          <a:lstStyle/>
          <a:p>
            <a:endParaRPr kumimoji="1" lang="zh-CN" altLang="en-US"/>
          </a:p>
        </p:txBody>
      </p:sp>
      <p:sp>
        <p:nvSpPr>
          <p:cNvPr id="4" name="标题 1">
            <a:extLst>
              <a:ext uri="{FF2B5EF4-FFF2-40B4-BE49-F238E27FC236}">
                <a16:creationId xmlns:a16="http://schemas.microsoft.com/office/drawing/2014/main" id="{5EFE9247-0357-0F86-B701-679C5A520450}"/>
              </a:ext>
            </a:extLst>
          </p:cNvPr>
          <p:cNvSpPr txBox="1">
            <a:spLocks/>
          </p:cNvSpPr>
          <p:nvPr/>
        </p:nvSpPr>
        <p:spPr>
          <a:xfrm>
            <a:off x="1524000" y="8382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zh-CN" altLang="en-US" sz="3200" b="1" spc="160">
                <a:solidFill>
                  <a:schemeClr val="tx1"/>
                </a:solidFill>
                <a:effectLst>
                  <a:outerShdw blurRad="38100" dist="19050" dir="2700000" algn="tl" rotWithShape="0">
                    <a:schemeClr val="dk1">
                      <a:alpha val="40000"/>
                    </a:schemeClr>
                  </a:outerShdw>
                </a:effectLst>
                <a:latin typeface="SimHei" panose="02010609060101010101" pitchFamily="49" charset="-122"/>
                <a:ea typeface="SimHei" panose="02010609060101010101" pitchFamily="49" charset="-122"/>
              </a:rPr>
              <a:t>假如你是评卷人，你会给几分？</a:t>
            </a:r>
            <a:endParaRPr kumimoji="1" lang="zh-CN" altLang="en-US" sz="3200" dirty="0">
              <a:latin typeface="SimHei" panose="02010609060101010101" pitchFamily="49" charset="-122"/>
              <a:ea typeface="SimHei" panose="02010609060101010101" pitchFamily="49" charset="-122"/>
            </a:endParaRPr>
          </a:p>
        </p:txBody>
      </p:sp>
      <p:pic>
        <p:nvPicPr>
          <p:cNvPr id="5" name="内容占位符 4" descr="文本, 信件&#10;&#10;描述已自动生成">
            <a:extLst>
              <a:ext uri="{FF2B5EF4-FFF2-40B4-BE49-F238E27FC236}">
                <a16:creationId xmlns:a16="http://schemas.microsoft.com/office/drawing/2014/main" id="{7B65DCB4-251F-DFBE-D154-2A6141794521}"/>
              </a:ext>
            </a:extLst>
          </p:cNvPr>
          <p:cNvPicPr>
            <a:picLocks noGrp="1" noChangeAspect="1"/>
          </p:cNvPicPr>
          <p:nvPr>
            <p:ph idx="1"/>
          </p:nvPr>
        </p:nvPicPr>
        <p:blipFill>
          <a:blip r:embed="rId2"/>
          <a:stretch>
            <a:fillRect/>
          </a:stretch>
        </p:blipFill>
        <p:spPr>
          <a:xfrm>
            <a:off x="1066800" y="1464674"/>
            <a:ext cx="10317480" cy="3652701"/>
          </a:xfrm>
          <a:prstGeom prst="rect">
            <a:avLst/>
          </a:prstGeom>
        </p:spPr>
      </p:pic>
      <p:sp>
        <p:nvSpPr>
          <p:cNvPr id="6" name="文本框 5">
            <a:extLst>
              <a:ext uri="{FF2B5EF4-FFF2-40B4-BE49-F238E27FC236}">
                <a16:creationId xmlns:a16="http://schemas.microsoft.com/office/drawing/2014/main" id="{C6D9BD31-AB7D-305D-67D4-0B56C87C5BCE}"/>
              </a:ext>
            </a:extLst>
          </p:cNvPr>
          <p:cNvSpPr txBox="1"/>
          <p:nvPr/>
        </p:nvSpPr>
        <p:spPr>
          <a:xfrm>
            <a:off x="5590902" y="5482239"/>
            <a:ext cx="4852610" cy="523220"/>
          </a:xfrm>
          <a:prstGeom prst="rect">
            <a:avLst/>
          </a:prstGeom>
          <a:noFill/>
        </p:spPr>
        <p:txBody>
          <a:bodyPr wrap="none" rtlCol="0">
            <a:spAutoFit/>
          </a:bodyPr>
          <a:lstStyle/>
          <a:p>
            <a:r>
              <a:rPr kumimoji="1" lang="zh-CN" altLang="en-US" sz="2800" dirty="0">
                <a:solidFill>
                  <a:srgbClr val="FF0000"/>
                </a:solidFill>
              </a:rPr>
              <a:t>要点不全；部分答案答非所问</a:t>
            </a:r>
          </a:p>
        </p:txBody>
      </p:sp>
    </p:spTree>
    <p:extLst>
      <p:ext uri="{BB962C8B-B14F-4D97-AF65-F5344CB8AC3E}">
        <p14:creationId xmlns:p14="http://schemas.microsoft.com/office/powerpoint/2010/main" val="9181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14070F-32C2-46BD-300F-532492173F6F}"/>
              </a:ext>
            </a:extLst>
          </p:cNvPr>
          <p:cNvSpPr>
            <a:spLocks noGrp="1"/>
          </p:cNvSpPr>
          <p:nvPr>
            <p:ph type="title"/>
          </p:nvPr>
        </p:nvSpPr>
        <p:spPr/>
        <p:txBody>
          <a:bodyPr/>
          <a:lstStyle/>
          <a:p>
            <a:r>
              <a:rPr kumimoji="1" lang="zh-CN" altLang="en-US" dirty="0">
                <a:solidFill>
                  <a:srgbClr val="FF0000"/>
                </a:solidFill>
                <a:latin typeface="SimHei" panose="02010609060101010101" pitchFamily="49" charset="-122"/>
                <a:ea typeface="SimHei" panose="02010609060101010101" pitchFamily="49" charset="-122"/>
              </a:rPr>
              <a:t>归因总结：</a:t>
            </a:r>
            <a:endParaRPr kumimoji="1" lang="zh-CN" altLang="en-US" dirty="0"/>
          </a:p>
        </p:txBody>
      </p:sp>
      <p:sp>
        <p:nvSpPr>
          <p:cNvPr id="3" name="内容占位符 2">
            <a:extLst>
              <a:ext uri="{FF2B5EF4-FFF2-40B4-BE49-F238E27FC236}">
                <a16:creationId xmlns:a16="http://schemas.microsoft.com/office/drawing/2014/main" id="{2DE8BED2-281C-A408-0496-5BE669749AC2}"/>
              </a:ext>
            </a:extLst>
          </p:cNvPr>
          <p:cNvSpPr>
            <a:spLocks noGrp="1"/>
          </p:cNvSpPr>
          <p:nvPr>
            <p:ph idx="1"/>
          </p:nvPr>
        </p:nvSpPr>
        <p:spPr/>
        <p:txBody>
          <a:bodyPr>
            <a:normAutofit/>
          </a:bodyPr>
          <a:lstStyle/>
          <a:p>
            <a:pPr marL="0" indent="0">
              <a:buNone/>
            </a:pPr>
            <a:r>
              <a:rPr kumimoji="1" lang="en-US" altLang="zh-CN" sz="3200" dirty="0"/>
              <a:t>1.</a:t>
            </a:r>
            <a:r>
              <a:rPr kumimoji="1" lang="zh-CN" altLang="en-US" sz="3200" dirty="0"/>
              <a:t>没有审明题意，答题方向不明</a:t>
            </a:r>
            <a:endParaRPr kumimoji="1" lang="en-US" altLang="zh-CN" sz="3200" dirty="0"/>
          </a:p>
          <a:p>
            <a:pPr marL="0" indent="0">
              <a:buNone/>
            </a:pPr>
            <a:r>
              <a:rPr kumimoji="1" lang="en-US" altLang="zh-CN" sz="3200" dirty="0"/>
              <a:t>2.</a:t>
            </a:r>
            <a:r>
              <a:rPr kumimoji="1" lang="zh-CN" altLang="en-US" sz="3200" dirty="0"/>
              <a:t>急于作答，没有细读文本</a:t>
            </a:r>
            <a:endParaRPr kumimoji="1" lang="en-US" altLang="zh-CN" sz="3200" dirty="0"/>
          </a:p>
          <a:p>
            <a:pPr marL="0" indent="0">
              <a:buNone/>
            </a:pPr>
            <a:r>
              <a:rPr kumimoji="1" lang="en-US" altLang="zh-CN" sz="3200" dirty="0"/>
              <a:t>3.</a:t>
            </a:r>
            <a:r>
              <a:rPr kumimoji="1" lang="zh-CN" altLang="en-US" sz="3200" dirty="0"/>
              <a:t>没有有效提炼整合信息</a:t>
            </a:r>
          </a:p>
        </p:txBody>
      </p:sp>
    </p:spTree>
    <p:extLst>
      <p:ext uri="{BB962C8B-B14F-4D97-AF65-F5344CB8AC3E}">
        <p14:creationId xmlns:p14="http://schemas.microsoft.com/office/powerpoint/2010/main" val="244018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84CE77-A40E-C389-AA8F-71CAC361B1DB}"/>
              </a:ext>
            </a:extLst>
          </p:cNvPr>
          <p:cNvSpPr>
            <a:spLocks noGrp="1"/>
          </p:cNvSpPr>
          <p:nvPr>
            <p:ph type="title"/>
          </p:nvPr>
        </p:nvSpPr>
        <p:spPr/>
        <p:txBody>
          <a:bodyPr/>
          <a:lstStyle/>
          <a:p>
            <a:r>
              <a:rPr kumimoji="1" lang="zh-CN" altLang="en-US" dirty="0">
                <a:solidFill>
                  <a:srgbClr val="FF0000"/>
                </a:solidFill>
                <a:latin typeface="SimHei" panose="02010609060101010101" pitchFamily="49" charset="-122"/>
                <a:ea typeface="SimHei" panose="02010609060101010101" pitchFamily="49" charset="-122"/>
              </a:rPr>
              <a:t>技法总结</a:t>
            </a:r>
          </a:p>
        </p:txBody>
      </p:sp>
      <p:graphicFrame>
        <p:nvGraphicFramePr>
          <p:cNvPr id="5" name="内容占位符 2">
            <a:extLst>
              <a:ext uri="{FF2B5EF4-FFF2-40B4-BE49-F238E27FC236}">
                <a16:creationId xmlns:a16="http://schemas.microsoft.com/office/drawing/2014/main" id="{D967C599-8516-4CD8-8783-B477451B416B}"/>
              </a:ext>
            </a:extLst>
          </p:cNvPr>
          <p:cNvGraphicFramePr>
            <a:graphicFrameLocks noGrp="1"/>
          </p:cNvGraphicFramePr>
          <p:nvPr>
            <p:ph idx="1"/>
            <p:extLst>
              <p:ext uri="{D42A27DB-BD31-4B8C-83A1-F6EECF244321}">
                <p14:modId xmlns:p14="http://schemas.microsoft.com/office/powerpoint/2010/main" val="3029651491"/>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a:extLst>
              <a:ext uri="{FF2B5EF4-FFF2-40B4-BE49-F238E27FC236}">
                <a16:creationId xmlns:a16="http://schemas.microsoft.com/office/drawing/2014/main" id="{52405980-34AB-7BC8-4C81-F55B8B2BC952}"/>
              </a:ext>
            </a:extLst>
          </p:cNvPr>
          <p:cNvSpPr txBox="1"/>
          <p:nvPr/>
        </p:nvSpPr>
        <p:spPr>
          <a:xfrm>
            <a:off x="1247557" y="6199765"/>
            <a:ext cx="9794669" cy="523220"/>
          </a:xfrm>
          <a:prstGeom prst="rect">
            <a:avLst/>
          </a:prstGeom>
          <a:noFill/>
        </p:spPr>
        <p:txBody>
          <a:bodyPr wrap="none" rtlCol="0">
            <a:spAutoFit/>
          </a:bodyPr>
          <a:lstStyle/>
          <a:p>
            <a:r>
              <a:rPr kumimoji="1" lang="zh-CN" altLang="en-US" sz="2800" dirty="0">
                <a:solidFill>
                  <a:srgbClr val="FF0000"/>
                </a:solidFill>
              </a:rPr>
              <a:t>注意：</a:t>
            </a:r>
            <a:r>
              <a:rPr kumimoji="1" lang="en-US" altLang="zh-CN" sz="2800" dirty="0">
                <a:solidFill>
                  <a:srgbClr val="FF0000"/>
                </a:solidFill>
              </a:rPr>
              <a:t>1.</a:t>
            </a:r>
            <a:r>
              <a:rPr kumimoji="1" lang="zh-CN" altLang="en-US" sz="2800" dirty="0">
                <a:solidFill>
                  <a:srgbClr val="FF0000"/>
                </a:solidFill>
              </a:rPr>
              <a:t>分条作答 </a:t>
            </a:r>
            <a:r>
              <a:rPr kumimoji="1" lang="en-US" altLang="zh-CN" sz="2800" dirty="0">
                <a:solidFill>
                  <a:srgbClr val="FF0000"/>
                </a:solidFill>
              </a:rPr>
              <a:t>2.</a:t>
            </a:r>
            <a:r>
              <a:rPr kumimoji="1" lang="zh-CN" altLang="en-US" sz="2800" dirty="0">
                <a:solidFill>
                  <a:srgbClr val="FF0000"/>
                </a:solidFill>
              </a:rPr>
              <a:t>可用“时地人事</a:t>
            </a:r>
            <a:r>
              <a:rPr kumimoji="1" lang="en-US" altLang="zh-CN" sz="2800" dirty="0">
                <a:solidFill>
                  <a:srgbClr val="FF0000"/>
                </a:solidFill>
              </a:rPr>
              <a:t>➕</a:t>
            </a:r>
            <a:r>
              <a:rPr kumimoji="1" lang="zh-CN" altLang="en-US" sz="2800" dirty="0">
                <a:solidFill>
                  <a:srgbClr val="FF0000"/>
                </a:solidFill>
              </a:rPr>
              <a:t>结果”的公式概括事件</a:t>
            </a:r>
          </a:p>
        </p:txBody>
      </p:sp>
    </p:spTree>
    <p:extLst>
      <p:ext uri="{BB962C8B-B14F-4D97-AF65-F5344CB8AC3E}">
        <p14:creationId xmlns:p14="http://schemas.microsoft.com/office/powerpoint/2010/main" val="212162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8494EE-4A10-3691-C172-87837ECE8C58}"/>
              </a:ext>
            </a:extLst>
          </p:cNvPr>
          <p:cNvSpPr>
            <a:spLocks noGrp="1"/>
          </p:cNvSpPr>
          <p:nvPr>
            <p:ph type="title"/>
          </p:nvPr>
        </p:nvSpPr>
        <p:spPr>
          <a:xfrm>
            <a:off x="1371600" y="0"/>
            <a:ext cx="9601200" cy="1485900"/>
          </a:xfrm>
        </p:spPr>
        <p:txBody>
          <a:bodyPr/>
          <a:lstStyle/>
          <a:p>
            <a:r>
              <a:rPr kumimoji="1" lang="zh-CN" altLang="en-US" dirty="0">
                <a:solidFill>
                  <a:srgbClr val="FF0000"/>
                </a:solidFill>
                <a:latin typeface="SimHei" panose="02010609060101010101" pitchFamily="49" charset="-122"/>
                <a:ea typeface="SimHei" panose="02010609060101010101" pitchFamily="49" charset="-122"/>
              </a:rPr>
              <a:t>真题演练</a:t>
            </a:r>
          </a:p>
        </p:txBody>
      </p:sp>
      <p:sp>
        <p:nvSpPr>
          <p:cNvPr id="3" name="内容占位符 2">
            <a:extLst>
              <a:ext uri="{FF2B5EF4-FFF2-40B4-BE49-F238E27FC236}">
                <a16:creationId xmlns:a16="http://schemas.microsoft.com/office/drawing/2014/main" id="{A86E3611-3B5F-3813-1DAC-B0F983F5DD80}"/>
              </a:ext>
            </a:extLst>
          </p:cNvPr>
          <p:cNvSpPr>
            <a:spLocks noGrp="1"/>
          </p:cNvSpPr>
          <p:nvPr>
            <p:ph idx="1"/>
          </p:nvPr>
        </p:nvSpPr>
        <p:spPr>
          <a:xfrm>
            <a:off x="165463" y="638447"/>
            <a:ext cx="11861074" cy="6219553"/>
          </a:xfrm>
          <a:solidFill>
            <a:schemeClr val="bg1"/>
          </a:solidFill>
        </p:spPr>
        <p:txBody>
          <a:bodyPr>
            <a:noAutofit/>
          </a:bodyPr>
          <a:lstStyle/>
          <a:p>
            <a:pPr marL="0" indent="0" algn="ctr">
              <a:lnSpc>
                <a:spcPts val="2840"/>
              </a:lnSpc>
              <a:spcBef>
                <a:spcPts val="0"/>
              </a:spcBef>
              <a:spcAft>
                <a:spcPts val="0"/>
              </a:spcAft>
              <a:buNone/>
            </a:pPr>
            <a:r>
              <a:rPr lang="zh-CN" altLang="en-US" sz="2400" b="0" i="0" u="none" strike="noStrike" dirty="0">
                <a:solidFill>
                  <a:srgbClr val="000000"/>
                </a:solidFill>
                <a:effectLst/>
                <a:latin typeface="KaiTi" panose="02010609060101010101" pitchFamily="49" charset="-122"/>
                <a:ea typeface="KaiTi" panose="02010609060101010101" pitchFamily="49" charset="-122"/>
              </a:rPr>
              <a:t>临川汤先生传（节选）</a:t>
            </a:r>
            <a:r>
              <a:rPr lang="zh-CN" altLang="en-US" sz="2400" dirty="0">
                <a:latin typeface="KaiTi" panose="02010609060101010101" pitchFamily="49" charset="-122"/>
                <a:ea typeface="KaiTi" panose="02010609060101010101" pitchFamily="49" charset="-122"/>
              </a:rPr>
              <a:t>    </a:t>
            </a:r>
            <a:r>
              <a:rPr lang="zh-CN" altLang="en-US" sz="2400" b="0" i="0" u="none" strike="noStrike" dirty="0">
                <a:solidFill>
                  <a:srgbClr val="000000"/>
                </a:solidFill>
                <a:effectLst/>
                <a:latin typeface="KaiTi" panose="02010609060101010101" pitchFamily="49" charset="-122"/>
                <a:ea typeface="KaiTi" panose="02010609060101010101" pitchFamily="49" charset="-122"/>
              </a:rPr>
              <a:t>邹迪光</a:t>
            </a:r>
            <a:endParaRPr lang="zh-CN" altLang="en-US" sz="2400" b="0" i="0" u="none" strike="noStrike" dirty="0">
              <a:effectLst/>
              <a:latin typeface="KaiTi" panose="02010609060101010101" pitchFamily="49" charset="-122"/>
              <a:ea typeface="KaiTi" panose="02010609060101010101" pitchFamily="49" charset="-122"/>
            </a:endParaRPr>
          </a:p>
          <a:p>
            <a:pPr marL="0" indent="0" algn="l">
              <a:lnSpc>
                <a:spcPts val="2840"/>
              </a:lnSpc>
              <a:spcBef>
                <a:spcPts val="0"/>
              </a:spcBef>
              <a:spcAft>
                <a:spcPts val="0"/>
              </a:spcAft>
              <a:buNone/>
            </a:pPr>
            <a:r>
              <a:rPr lang="zh-CN" altLang="en-US" sz="2400" b="0" i="0" u="none" strike="noStrike" dirty="0">
                <a:solidFill>
                  <a:srgbClr val="000000"/>
                </a:solidFill>
                <a:effectLst/>
                <a:latin typeface="KaiTi" panose="02010609060101010101" pitchFamily="49" charset="-122"/>
                <a:ea typeface="KaiTi" panose="02010609060101010101" pitchFamily="49" charset="-122"/>
              </a:rPr>
              <a:t>   先生名显祖</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字义仍</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别号若士。豫章之临川人。生而颖异不群。</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sng" strike="noStrike" dirty="0">
                <a:solidFill>
                  <a:srgbClr val="000000"/>
                </a:solidFill>
                <a:effectLst/>
                <a:latin typeface="KaiTi" panose="02010609060101010101" pitchFamily="49" charset="-122"/>
                <a:ea typeface="KaiTi" panose="02010609060101010101" pitchFamily="49" charset="-122"/>
              </a:rPr>
              <a:t>见者益复啧啧曰</a:t>
            </a:r>
            <a:r>
              <a:rPr lang="en-US" altLang="zh-CN" sz="2400" b="0" i="0" u="sng" strike="noStrike" dirty="0">
                <a:solidFill>
                  <a:srgbClr val="000000"/>
                </a:solidFill>
                <a:effectLst/>
                <a:latin typeface="KaiTi" panose="02010609060101010101" pitchFamily="49" charset="-122"/>
                <a:ea typeface="KaiTi" panose="02010609060101010101" pitchFamily="49" charset="-122"/>
              </a:rPr>
              <a:t>:“</a:t>
            </a:r>
            <a:r>
              <a:rPr lang="zh-CN" altLang="en-US" sz="2400" b="0" i="0" u="sng" strike="noStrike" dirty="0">
                <a:solidFill>
                  <a:srgbClr val="000000"/>
                </a:solidFill>
                <a:effectLst/>
                <a:latin typeface="KaiTi" panose="02010609060101010101" pitchFamily="49" charset="-122"/>
                <a:ea typeface="KaiTi" panose="02010609060101010101" pitchFamily="49" charset="-122"/>
              </a:rPr>
              <a:t>此儿汗血</a:t>
            </a:r>
            <a:r>
              <a:rPr lang="en-US" altLang="zh-CN" sz="2400" b="0" i="0" u="sng" strike="noStrike" dirty="0">
                <a:solidFill>
                  <a:srgbClr val="000000"/>
                </a:solidFill>
                <a:effectLst/>
                <a:latin typeface="KaiTi" panose="02010609060101010101" pitchFamily="49" charset="-122"/>
                <a:ea typeface="KaiTi" panose="02010609060101010101" pitchFamily="49" charset="-122"/>
              </a:rPr>
              <a:t>,</a:t>
            </a:r>
            <a:r>
              <a:rPr lang="zh-CN" altLang="en-US" sz="2400" b="0" i="0" u="sng" strike="noStrike" dirty="0">
                <a:solidFill>
                  <a:srgbClr val="000000"/>
                </a:solidFill>
                <a:effectLst/>
                <a:latin typeface="KaiTi" panose="02010609060101010101" pitchFamily="49" charset="-122"/>
                <a:ea typeface="KaiTi" panose="02010609060101010101" pitchFamily="49" charset="-122"/>
              </a:rPr>
              <a:t>可致千里</a:t>
            </a:r>
            <a:r>
              <a:rPr lang="en-US" altLang="zh-CN" sz="2400" b="0" i="0" u="sng" strike="noStrike" dirty="0">
                <a:solidFill>
                  <a:srgbClr val="000000"/>
                </a:solidFill>
                <a:effectLst/>
                <a:latin typeface="KaiTi" panose="02010609060101010101" pitchFamily="49" charset="-122"/>
                <a:ea typeface="KaiTi" panose="02010609060101010101" pitchFamily="49" charset="-122"/>
              </a:rPr>
              <a:t>,</a:t>
            </a:r>
            <a:r>
              <a:rPr lang="zh-CN" altLang="en-US" sz="2400" b="0" i="0" u="sng" strike="noStrike" dirty="0">
                <a:solidFill>
                  <a:srgbClr val="000000"/>
                </a:solidFill>
                <a:effectLst/>
                <a:latin typeface="KaiTi" panose="02010609060101010101" pitchFamily="49" charset="-122"/>
                <a:ea typeface="KaiTi" panose="02010609060101010101" pitchFamily="49" charset="-122"/>
              </a:rPr>
              <a:t>非仅仅蹀躞康庄也者。”</a:t>
            </a:r>
            <a:endParaRPr lang="zh-CN" altLang="en-US" sz="2400" b="0" i="0" u="none" strike="noStrike" dirty="0">
              <a:effectLst/>
              <a:latin typeface="KaiTi" panose="02010609060101010101" pitchFamily="49" charset="-122"/>
              <a:ea typeface="KaiTi" panose="02010609060101010101" pitchFamily="49" charset="-122"/>
            </a:endParaRPr>
          </a:p>
          <a:p>
            <a:pPr marL="0" indent="0" algn="l">
              <a:lnSpc>
                <a:spcPts val="2840"/>
              </a:lnSpc>
              <a:spcBef>
                <a:spcPts val="0"/>
              </a:spcBef>
              <a:spcAft>
                <a:spcPts val="0"/>
              </a:spcAft>
              <a:buNone/>
            </a:pPr>
            <a:r>
              <a:rPr lang="zh-CN" altLang="en-US" sz="2400" b="0" i="0" u="none" strike="noStrike" dirty="0">
                <a:solidFill>
                  <a:srgbClr val="000000"/>
                </a:solidFill>
                <a:effectLst/>
                <a:latin typeface="KaiTi" panose="02010609060101010101" pitchFamily="49" charset="-122"/>
                <a:ea typeface="KaiTi" panose="02010609060101010101" pitchFamily="49" charset="-122"/>
              </a:rPr>
              <a:t>   丁丑会试</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江陵公</a:t>
            </a:r>
            <a:r>
              <a:rPr lang="zh-CN" altLang="en-US" sz="2400" b="0" i="0" u="none" strike="noStrike" baseline="30000" dirty="0">
                <a:solidFill>
                  <a:srgbClr val="000000"/>
                </a:solidFill>
                <a:effectLst/>
                <a:latin typeface="KaiTi" panose="02010609060101010101" pitchFamily="49" charset="-122"/>
                <a:ea typeface="KaiTi" panose="02010609060101010101" pitchFamily="49" charset="-122"/>
              </a:rPr>
              <a:t>①</a:t>
            </a:r>
            <a:r>
              <a:rPr lang="zh-CN" altLang="en-US" sz="2400" b="0" i="0" u="none" strike="noStrike" dirty="0">
                <a:solidFill>
                  <a:srgbClr val="000000"/>
                </a:solidFill>
                <a:effectLst/>
                <a:latin typeface="KaiTi" panose="02010609060101010101" pitchFamily="49" charset="-122"/>
                <a:ea typeface="KaiTi" panose="02010609060101010101" pitchFamily="49" charset="-122"/>
              </a:rPr>
              <a:t>属其私人啖以巍甲而不应。曰</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吾不敢从处女子失身也。”公虽一老孝廉乎</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而名益鹊起</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海内之人益以得望见汤先生为幸。至癸未举进士</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而江陵物故矣。诸所为附薰炙者</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骎且澌没矣。公乃自叹曰</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假令予以依附起</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不以依附败乎</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而时相蒲州、苏州两公</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其子皆中进士</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皆公同门友也。意欲要之入幕</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酬以馆选</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而公率不应</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亦如其所以拒江陵时者。</a:t>
            </a:r>
            <a:endParaRPr lang="zh-CN" altLang="en-US" sz="2400" b="0" i="0" u="none" strike="noStrike" dirty="0">
              <a:effectLst/>
              <a:latin typeface="KaiTi" panose="02010609060101010101" pitchFamily="49" charset="-122"/>
              <a:ea typeface="KaiTi" panose="02010609060101010101" pitchFamily="49" charset="-122"/>
            </a:endParaRPr>
          </a:p>
          <a:p>
            <a:pPr marL="0" indent="0" algn="l">
              <a:lnSpc>
                <a:spcPts val="2840"/>
              </a:lnSpc>
              <a:spcBef>
                <a:spcPts val="0"/>
              </a:spcBef>
              <a:spcAft>
                <a:spcPts val="0"/>
              </a:spcAft>
              <a:buNone/>
            </a:pPr>
            <a:r>
              <a:rPr lang="zh-CN" altLang="en-US" sz="2400" b="0" i="0" u="none" strike="noStrike" dirty="0">
                <a:solidFill>
                  <a:srgbClr val="000000"/>
                </a:solidFill>
                <a:effectLst/>
                <a:latin typeface="KaiTi" panose="02010609060101010101" pitchFamily="49" charset="-122"/>
                <a:ea typeface="KaiTi" panose="02010609060101010101" pitchFamily="49" charset="-122"/>
              </a:rPr>
              <a:t>    以乐留都山川</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乞得南太常博士。</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居家</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中丞惠文、郡国守令以下</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干旄往往充斥巷左</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而多不延接。即有时事</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非公愤不及齿颊。人劝之请托</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曰</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吾不能以面皮口舌博钱刀</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为所不知后人计。”指床上书示之</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有此不贫矣。”公于书无所不读</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而尤攻</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文选</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一书</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至掩卷而诵</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不讹只字。于诗若文无所不比拟</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而尤精西京六朝青莲少陵氏。公又以其绪余为传奇</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若</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紫箫</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还魂</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诸剧</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实驾元人而上。每谱一曲</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令小史当歌</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而自为之和</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声振寥廓。识者谓神仙中人云。</a:t>
            </a:r>
            <a:endParaRPr lang="zh-CN" altLang="en-US" sz="2400" b="0" i="0" u="none" strike="noStrike" dirty="0">
              <a:effectLst/>
              <a:latin typeface="KaiTi" panose="02010609060101010101" pitchFamily="49" charset="-122"/>
              <a:ea typeface="KaiTi" panose="02010609060101010101" pitchFamily="49" charset="-122"/>
            </a:endParaRPr>
          </a:p>
          <a:p>
            <a:pPr marL="0" indent="0" algn="l">
              <a:lnSpc>
                <a:spcPts val="2840"/>
              </a:lnSpc>
              <a:spcBef>
                <a:spcPts val="0"/>
              </a:spcBef>
              <a:spcAft>
                <a:spcPts val="0"/>
              </a:spcAft>
              <a:buNone/>
            </a:pPr>
            <a:r>
              <a:rPr lang="zh-CN" altLang="en-US" sz="2400" b="0" i="0" u="none" strike="noStrike" dirty="0">
                <a:solidFill>
                  <a:srgbClr val="000000"/>
                </a:solidFill>
                <a:effectLst/>
                <a:latin typeface="KaiTi" panose="02010609060101010101" pitchFamily="49" charset="-122"/>
                <a:ea typeface="KaiTi" panose="02010609060101010101" pitchFamily="49" charset="-122"/>
              </a:rPr>
              <a:t>   </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p>
          <a:p>
            <a:pPr marL="0" indent="0" algn="r">
              <a:lnSpc>
                <a:spcPts val="2840"/>
              </a:lnSpc>
              <a:spcBef>
                <a:spcPts val="0"/>
              </a:spcBef>
              <a:spcAft>
                <a:spcPts val="0"/>
              </a:spcAft>
              <a:buNone/>
            </a:pP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选自</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汤显祖诗文集</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附录</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有删节</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endParaRPr lang="zh-CN" altLang="en-US" sz="2400" b="0" i="0" u="none" strike="noStrike" dirty="0">
              <a:effectLst/>
              <a:latin typeface="KaiTi" panose="02010609060101010101" pitchFamily="49" charset="-122"/>
              <a:ea typeface="KaiTi" panose="02010609060101010101" pitchFamily="49" charset="-122"/>
            </a:endParaRPr>
          </a:p>
          <a:p>
            <a:pPr marL="0" indent="0" algn="l">
              <a:lnSpc>
                <a:spcPts val="2840"/>
              </a:lnSpc>
              <a:spcBef>
                <a:spcPts val="0"/>
              </a:spcBef>
              <a:spcAft>
                <a:spcPts val="0"/>
              </a:spcAft>
              <a:buNone/>
            </a:pP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注</a:t>
            </a:r>
            <a:r>
              <a:rPr lang="en-US" altLang="zh-CN" sz="2400" b="0" i="0" u="none" strike="noStrike" dirty="0">
                <a:solidFill>
                  <a:srgbClr val="000000"/>
                </a:solidFill>
                <a:effectLst/>
                <a:latin typeface="KaiTi" panose="02010609060101010101" pitchFamily="49" charset="-122"/>
                <a:ea typeface="KaiTi" panose="02010609060101010101" pitchFamily="49" charset="-122"/>
              </a:rPr>
              <a:t>】①</a:t>
            </a:r>
            <a:r>
              <a:rPr lang="zh-CN" altLang="en-US" sz="2400" b="0" i="0" u="none" strike="noStrike" dirty="0">
                <a:solidFill>
                  <a:srgbClr val="000000"/>
                </a:solidFill>
                <a:effectLst/>
                <a:latin typeface="KaiTi" panose="02010609060101010101" pitchFamily="49" charset="-122"/>
                <a:ea typeface="KaiTi" panose="02010609060101010101" pitchFamily="49" charset="-122"/>
              </a:rPr>
              <a:t>江陵公</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指时相张居正</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其为江陵人。②蹠戾</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乖舛</a:t>
            </a:r>
            <a:r>
              <a:rPr lang="en-US" altLang="zh-CN" sz="2400" b="0" i="0" u="none" strike="noStrike" dirty="0">
                <a:solidFill>
                  <a:srgbClr val="000000"/>
                </a:solidFill>
                <a:effectLst/>
                <a:latin typeface="KaiTi" panose="02010609060101010101" pitchFamily="49" charset="-122"/>
                <a:ea typeface="KaiTi" panose="02010609060101010101" pitchFamily="49" charset="-122"/>
              </a:rPr>
              <a:t>,</a:t>
            </a:r>
            <a:r>
              <a:rPr lang="zh-CN" altLang="en-US" sz="2400" b="0" i="0" u="none" strike="noStrike" dirty="0">
                <a:solidFill>
                  <a:srgbClr val="000000"/>
                </a:solidFill>
                <a:effectLst/>
                <a:latin typeface="KaiTi" panose="02010609060101010101" pitchFamily="49" charset="-122"/>
                <a:ea typeface="KaiTi" panose="02010609060101010101" pitchFamily="49" charset="-122"/>
              </a:rPr>
              <a:t>谬误。</a:t>
            </a:r>
            <a:endParaRPr lang="zh-CN" altLang="en-US" sz="2400" b="0" i="0" u="none" strike="noStrike" dirty="0">
              <a:effectLst/>
              <a:latin typeface="KaiTi" panose="02010609060101010101" pitchFamily="49" charset="-122"/>
              <a:ea typeface="KaiTi" panose="02010609060101010101" pitchFamily="49" charset="-122"/>
            </a:endParaRPr>
          </a:p>
        </p:txBody>
      </p:sp>
      <p:sp>
        <p:nvSpPr>
          <p:cNvPr id="5" name="文本框 4">
            <a:extLst>
              <a:ext uri="{FF2B5EF4-FFF2-40B4-BE49-F238E27FC236}">
                <a16:creationId xmlns:a16="http://schemas.microsoft.com/office/drawing/2014/main" id="{14F39094-96ED-B868-3117-5C3A88CF9F9E}"/>
              </a:ext>
            </a:extLst>
          </p:cNvPr>
          <p:cNvSpPr txBox="1"/>
          <p:nvPr/>
        </p:nvSpPr>
        <p:spPr>
          <a:xfrm>
            <a:off x="4323144" y="57614"/>
            <a:ext cx="6099858" cy="523220"/>
          </a:xfrm>
          <a:prstGeom prst="rect">
            <a:avLst/>
          </a:prstGeom>
          <a:noFill/>
        </p:spPr>
        <p:txBody>
          <a:bodyPr wrap="square">
            <a:spAutoFit/>
          </a:bodyPr>
          <a:lstStyle/>
          <a:p>
            <a:r>
              <a:rPr lang="zh-CN" altLang="en-US" sz="2800" b="1" i="0" u="none" strike="noStrike" dirty="0">
                <a:solidFill>
                  <a:srgbClr val="7030A0"/>
                </a:solidFill>
                <a:effectLst/>
                <a:latin typeface="宋体" panose="02010600030101010101" pitchFamily="2" charset="-122"/>
                <a:ea typeface="宋体" panose="02010600030101010101" pitchFamily="2" charset="-122"/>
              </a:rPr>
              <a:t>简要概括汤显祖读书为文的特点。</a:t>
            </a:r>
            <a:endParaRPr lang="zh-CN" altLang="en-US" sz="2800" b="1" dirty="0">
              <a:solidFill>
                <a:srgbClr val="7030A0"/>
              </a:solidFill>
            </a:endParaRPr>
          </a:p>
        </p:txBody>
      </p:sp>
    </p:spTree>
    <p:extLst>
      <p:ext uri="{BB962C8B-B14F-4D97-AF65-F5344CB8AC3E}">
        <p14:creationId xmlns:p14="http://schemas.microsoft.com/office/powerpoint/2010/main" val="174118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506122-F418-A103-ED67-6217D318A90D}"/>
              </a:ext>
            </a:extLst>
          </p:cNvPr>
          <p:cNvSpPr>
            <a:spLocks noGrp="1"/>
          </p:cNvSpPr>
          <p:nvPr>
            <p:ph type="title"/>
          </p:nvPr>
        </p:nvSpPr>
        <p:spPr/>
        <p:txBody>
          <a:bodyPr/>
          <a:lstStyle/>
          <a:p>
            <a:r>
              <a:rPr kumimoji="1" lang="zh-CN" altLang="en-US" dirty="0">
                <a:solidFill>
                  <a:srgbClr val="FF0000"/>
                </a:solidFill>
                <a:latin typeface="SimHei" panose="02010609060101010101" pitchFamily="49" charset="-122"/>
                <a:ea typeface="SimHei" panose="02010609060101010101" pitchFamily="49" charset="-122"/>
              </a:rPr>
              <a:t>学习目标</a:t>
            </a:r>
          </a:p>
        </p:txBody>
      </p:sp>
      <p:sp>
        <p:nvSpPr>
          <p:cNvPr id="3" name="内容占位符 2">
            <a:extLst>
              <a:ext uri="{FF2B5EF4-FFF2-40B4-BE49-F238E27FC236}">
                <a16:creationId xmlns:a16="http://schemas.microsoft.com/office/drawing/2014/main" id="{5509FC17-E5E6-859E-4085-19092B3D0D74}"/>
              </a:ext>
            </a:extLst>
          </p:cNvPr>
          <p:cNvSpPr>
            <a:spLocks noGrp="1"/>
          </p:cNvSpPr>
          <p:nvPr>
            <p:ph idx="1"/>
          </p:nvPr>
        </p:nvSpPr>
        <p:spPr/>
        <p:txBody>
          <a:bodyPr>
            <a:normAutofit/>
          </a:bodyPr>
          <a:lstStyle/>
          <a:p>
            <a:pPr marL="0" indent="0">
              <a:buNone/>
            </a:pPr>
            <a:r>
              <a:rPr kumimoji="1" lang="en-US" altLang="zh-CN" sz="2800" dirty="0"/>
              <a:t>1.</a:t>
            </a:r>
            <a:r>
              <a:rPr kumimoji="1" lang="zh-CN" altLang="en-US" sz="2800" dirty="0"/>
              <a:t>了解新高考文言文简答题的出题规律和特点；</a:t>
            </a:r>
            <a:endParaRPr kumimoji="1" lang="en-US" altLang="zh-CN" sz="2800" dirty="0"/>
          </a:p>
          <a:p>
            <a:pPr marL="0" indent="0">
              <a:buNone/>
            </a:pPr>
            <a:r>
              <a:rPr kumimoji="1" lang="en-US" altLang="zh-CN" sz="2800" dirty="0"/>
              <a:t>2.</a:t>
            </a:r>
            <a:r>
              <a:rPr kumimoji="1" lang="zh-CN" altLang="en-US" sz="2800" dirty="0"/>
              <a:t>掌握文言文简答题“概括内容要点”题型的解题思路和技法。</a:t>
            </a:r>
          </a:p>
        </p:txBody>
      </p:sp>
    </p:spTree>
    <p:extLst>
      <p:ext uri="{BB962C8B-B14F-4D97-AF65-F5344CB8AC3E}">
        <p14:creationId xmlns:p14="http://schemas.microsoft.com/office/powerpoint/2010/main" val="1508409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05148-A6F9-9F21-C9EC-2650496F247C}"/>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3048A010-6F06-B95C-4366-6ECDEA4512EB}"/>
              </a:ext>
            </a:extLst>
          </p:cNvPr>
          <p:cNvSpPr>
            <a:spLocks noGrp="1"/>
          </p:cNvSpPr>
          <p:nvPr>
            <p:ph idx="1"/>
          </p:nvPr>
        </p:nvSpPr>
        <p:spPr>
          <a:xfrm>
            <a:off x="1026288" y="162045"/>
            <a:ext cx="9697656" cy="6533909"/>
          </a:xfrm>
        </p:spPr>
        <p:txBody>
          <a:bodyPr>
            <a:normAutofit lnSpcReduction="10000"/>
          </a:bodyPr>
          <a:lstStyle/>
          <a:p>
            <a:pPr marL="0" indent="0" algn="l">
              <a:buNone/>
            </a:pPr>
            <a:r>
              <a:rPr lang="zh-CN" altLang="en-US" sz="3200" b="0" i="0" u="none" strike="noStrike" dirty="0">
                <a:solidFill>
                  <a:srgbClr val="000000"/>
                </a:solidFill>
                <a:effectLst/>
                <a:latin typeface="宋体" panose="02010600030101010101" pitchFamily="2" charset="-122"/>
                <a:ea typeface="宋体" panose="02010600030101010101" pitchFamily="2" charset="-122"/>
              </a:rPr>
              <a:t>请简要概括汤显祖读书为文的特点。</a:t>
            </a:r>
            <a:r>
              <a:rPr lang="en-US" altLang="zh-CN" sz="3200" b="0" i="0" u="none" strike="noStrike" dirty="0">
                <a:solidFill>
                  <a:srgbClr val="000000"/>
                </a:solidFill>
                <a:effectLst/>
                <a:latin typeface="宋体" panose="02010600030101010101" pitchFamily="2" charset="-122"/>
                <a:ea typeface="宋体" panose="02010600030101010101" pitchFamily="2" charset="-122"/>
              </a:rPr>
              <a:t>(4</a:t>
            </a:r>
            <a:r>
              <a:rPr lang="zh-CN" altLang="en-US" sz="3200" b="0" i="0" u="none" strike="noStrike" dirty="0">
                <a:solidFill>
                  <a:srgbClr val="000000"/>
                </a:solidFill>
                <a:effectLst/>
                <a:latin typeface="宋体" panose="02010600030101010101" pitchFamily="2" charset="-122"/>
                <a:ea typeface="宋体" panose="02010600030101010101" pitchFamily="2" charset="-122"/>
              </a:rPr>
              <a:t>分</a:t>
            </a:r>
            <a:r>
              <a:rPr lang="en-US" altLang="zh-CN" sz="3200" b="0" i="0" u="none" strike="noStrike" dirty="0">
                <a:solidFill>
                  <a:srgbClr val="000000"/>
                </a:solidFill>
                <a:effectLst/>
                <a:latin typeface="宋体" panose="02010600030101010101" pitchFamily="2" charset="-122"/>
                <a:ea typeface="宋体" panose="02010600030101010101" pitchFamily="2" charset="-122"/>
              </a:rPr>
              <a:t>)</a:t>
            </a:r>
            <a:endParaRPr lang="zh-CN" altLang="en-US" sz="3200" b="0" i="0" u="none" strike="noStrike" dirty="0">
              <a:effectLst/>
              <a:latin typeface="PingFang SC" panose="020B0400000000000000" pitchFamily="34" charset="-122"/>
              <a:ea typeface="PingFang SC" panose="020B0400000000000000" pitchFamily="34" charset="-122"/>
            </a:endParaRPr>
          </a:p>
          <a:p>
            <a:pPr marL="0" indent="0" algn="l">
              <a:buNone/>
            </a:pPr>
            <a:endParaRPr lang="en-US" altLang="zh-CN" sz="3200" b="0" i="0" u="none" strike="noStrike" dirty="0">
              <a:solidFill>
                <a:srgbClr val="0000FF"/>
              </a:solidFill>
              <a:effectLst/>
              <a:latin typeface="宋体" panose="02010600030101010101" pitchFamily="2" charset="-122"/>
              <a:ea typeface="宋体" panose="02010600030101010101" pitchFamily="2" charset="-122"/>
            </a:endParaRPr>
          </a:p>
          <a:p>
            <a:pPr marL="0" indent="0" algn="l">
              <a:buNone/>
            </a:pPr>
            <a:endParaRPr lang="en-US" altLang="zh-CN" sz="3200" b="0" i="0" u="none" strike="noStrike" dirty="0">
              <a:solidFill>
                <a:srgbClr val="0000FF"/>
              </a:solidFill>
              <a:effectLst/>
              <a:latin typeface="宋体" panose="02010600030101010101" pitchFamily="2" charset="-122"/>
              <a:ea typeface="宋体" panose="02010600030101010101" pitchFamily="2" charset="-122"/>
            </a:endParaRPr>
          </a:p>
          <a:p>
            <a:pPr marL="0" indent="0">
              <a:buNone/>
            </a:pPr>
            <a:r>
              <a:rPr lang="zh-CN" altLang="en-US" sz="3200" dirty="0">
                <a:solidFill>
                  <a:srgbClr val="000000"/>
                </a:solidFill>
                <a:latin typeface="KaiTi" panose="02010609060101010101" pitchFamily="49" charset="-122"/>
                <a:ea typeface="KaiTi" panose="02010609060101010101" pitchFamily="49" charset="-122"/>
              </a:rPr>
              <a:t>原文：指床上书示之</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有此不贫矣。”公于书无所不读</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而尤攻</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文选</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一书</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至掩卷而诵</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不讹只字。于诗若文无所不比拟</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而尤精西京六朝青莲少陵氏。公又以其绪余为传奇</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若</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紫箫</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还魂</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诸剧</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实驾元人而上。每谱一曲</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令小史当歌</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而自为之和</a:t>
            </a:r>
            <a:r>
              <a:rPr lang="en-US" altLang="zh-CN" sz="3200" dirty="0">
                <a:solidFill>
                  <a:srgbClr val="000000"/>
                </a:solidFill>
                <a:latin typeface="KaiTi" panose="02010609060101010101" pitchFamily="49" charset="-122"/>
                <a:ea typeface="KaiTi" panose="02010609060101010101" pitchFamily="49" charset="-122"/>
              </a:rPr>
              <a:t>,</a:t>
            </a:r>
            <a:r>
              <a:rPr lang="zh-CN" altLang="en-US" sz="3200" dirty="0">
                <a:solidFill>
                  <a:srgbClr val="000000"/>
                </a:solidFill>
                <a:latin typeface="KaiTi" panose="02010609060101010101" pitchFamily="49" charset="-122"/>
                <a:ea typeface="KaiTi" panose="02010609060101010101" pitchFamily="49" charset="-122"/>
              </a:rPr>
              <a:t>声振寥廓。</a:t>
            </a:r>
            <a:endParaRPr lang="en-US" altLang="zh-CN" sz="3200" b="0" i="0" u="none" strike="noStrike" dirty="0">
              <a:solidFill>
                <a:srgbClr val="0000FF"/>
              </a:solidFill>
              <a:effectLst/>
              <a:latin typeface="宋体" panose="02010600030101010101" pitchFamily="2" charset="-122"/>
              <a:ea typeface="宋体" panose="02010600030101010101" pitchFamily="2" charset="-122"/>
            </a:endParaRPr>
          </a:p>
          <a:p>
            <a:pPr marL="0" indent="0" algn="l">
              <a:buNone/>
            </a:pPr>
            <a:r>
              <a:rPr lang="zh-CN" altLang="en-US" sz="3200" b="0" i="0" u="none" strike="noStrike" dirty="0">
                <a:solidFill>
                  <a:srgbClr val="C00000"/>
                </a:solidFill>
                <a:effectLst/>
                <a:latin typeface="宋体" panose="02010600030101010101" pitchFamily="2" charset="-122"/>
                <a:ea typeface="宋体" panose="02010600030101010101" pitchFamily="2" charset="-122"/>
              </a:rPr>
              <a:t>答案</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r>
              <a:rPr lang="zh-CN" altLang="en-US" sz="3200" b="0" i="0" u="none" strike="noStrike" dirty="0">
                <a:solidFill>
                  <a:srgbClr val="C00000"/>
                </a:solidFill>
                <a:effectLst/>
                <a:latin typeface="宋体" panose="02010600030101010101" pitchFamily="2" charset="-122"/>
                <a:ea typeface="宋体" panose="02010600030101010101" pitchFamily="2" charset="-122"/>
              </a:rPr>
              <a:t>读书不为功名</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r>
              <a:rPr lang="zh-CN" altLang="en-US" sz="3200" b="0" i="0" u="none" strike="noStrike" dirty="0">
                <a:solidFill>
                  <a:srgbClr val="C00000"/>
                </a:solidFill>
                <a:effectLst/>
                <a:latin typeface="宋体" panose="02010600030101010101" pitchFamily="2" charset="-122"/>
                <a:ea typeface="宋体" panose="02010600030101010101" pitchFamily="2" charset="-122"/>
              </a:rPr>
              <a:t>乐此不疲</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p>
          <a:p>
            <a:pPr marL="0" indent="0" algn="l">
              <a:buNone/>
            </a:pPr>
            <a:r>
              <a:rPr lang="zh-CN" altLang="en-US" sz="3200" b="0" i="0" u="none" strike="noStrike" dirty="0">
                <a:solidFill>
                  <a:srgbClr val="C00000"/>
                </a:solidFill>
                <a:effectLst/>
                <a:latin typeface="宋体" panose="02010600030101010101" pitchFamily="2" charset="-122"/>
                <a:ea typeface="宋体" panose="02010600030101010101" pitchFamily="2" charset="-122"/>
              </a:rPr>
              <a:t>于书无所不读</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r>
              <a:rPr lang="zh-CN" altLang="en-US" sz="3200" b="0" i="0" u="none" strike="noStrike" dirty="0">
                <a:solidFill>
                  <a:srgbClr val="C00000"/>
                </a:solidFill>
                <a:effectLst/>
                <a:latin typeface="宋体" panose="02010600030101010101" pitchFamily="2" charset="-122"/>
                <a:ea typeface="宋体" panose="02010600030101010101" pitchFamily="2" charset="-122"/>
              </a:rPr>
              <a:t>尤精</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r>
              <a:rPr lang="zh-CN" altLang="en-US" sz="3200" b="0" i="0" u="none" strike="noStrike" dirty="0">
                <a:solidFill>
                  <a:srgbClr val="C00000"/>
                </a:solidFill>
                <a:effectLst/>
                <a:latin typeface="宋体" panose="02010600030101010101" pitchFamily="2" charset="-122"/>
                <a:ea typeface="宋体" panose="02010600030101010101" pitchFamily="2" charset="-122"/>
              </a:rPr>
              <a:t>文选</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p>
          <a:p>
            <a:pPr marL="0" indent="0" algn="l">
              <a:buNone/>
            </a:pPr>
            <a:r>
              <a:rPr lang="zh-CN" altLang="en-US" sz="3200" b="0" i="0" u="none" strike="noStrike" dirty="0">
                <a:solidFill>
                  <a:srgbClr val="C00000"/>
                </a:solidFill>
                <a:effectLst/>
                <a:latin typeface="宋体" panose="02010600030101010101" pitchFamily="2" charset="-122"/>
                <a:ea typeface="宋体" panose="02010600030101010101" pitchFamily="2" charset="-122"/>
              </a:rPr>
              <a:t>诗文无所不能</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r>
              <a:rPr lang="zh-CN" altLang="en-US" sz="3200" b="0" i="0" u="none" strike="noStrike" dirty="0">
                <a:solidFill>
                  <a:srgbClr val="C00000"/>
                </a:solidFill>
                <a:effectLst/>
                <a:latin typeface="宋体" panose="02010600030101010101" pitchFamily="2" charset="-122"/>
                <a:ea typeface="宋体" panose="02010600030101010101" pitchFamily="2" charset="-122"/>
              </a:rPr>
              <a:t>直追汉唐</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p>
          <a:p>
            <a:pPr marL="0" indent="0" algn="l">
              <a:buNone/>
            </a:pPr>
            <a:r>
              <a:rPr lang="zh-CN" altLang="en-US" sz="3200" b="0" i="0" u="none" strike="noStrike" dirty="0">
                <a:solidFill>
                  <a:srgbClr val="C00000"/>
                </a:solidFill>
                <a:effectLst/>
                <a:latin typeface="宋体" panose="02010600030101010101" pitchFamily="2" charset="-122"/>
                <a:ea typeface="宋体" panose="02010600030101010101" pitchFamily="2" charset="-122"/>
              </a:rPr>
              <a:t>戏曲创演结合</a:t>
            </a:r>
            <a:r>
              <a:rPr lang="en-US" altLang="zh-CN" sz="3200" b="0" i="0" u="none" strike="noStrike" dirty="0">
                <a:solidFill>
                  <a:srgbClr val="C00000"/>
                </a:solidFill>
                <a:effectLst/>
                <a:latin typeface="宋体" panose="02010600030101010101" pitchFamily="2" charset="-122"/>
                <a:ea typeface="宋体" panose="02010600030101010101" pitchFamily="2" charset="-122"/>
              </a:rPr>
              <a:t>,</a:t>
            </a:r>
            <a:r>
              <a:rPr lang="zh-CN" altLang="en-US" sz="3200" b="0" i="0" u="none" strike="noStrike" dirty="0">
                <a:solidFill>
                  <a:srgbClr val="C00000"/>
                </a:solidFill>
                <a:effectLst/>
                <a:latin typeface="宋体" panose="02010600030101010101" pitchFamily="2" charset="-122"/>
                <a:ea typeface="宋体" panose="02010600030101010101" pitchFamily="2" charset="-122"/>
              </a:rPr>
              <a:t>超迈元人。</a:t>
            </a:r>
            <a:endParaRPr lang="zh-CN" altLang="en-US" sz="3200" b="0" i="0" u="none" strike="noStrike" dirty="0">
              <a:solidFill>
                <a:srgbClr val="C00000"/>
              </a:solidFill>
              <a:effectLst/>
              <a:latin typeface="PingFang SC" panose="020B0400000000000000" pitchFamily="34" charset="-122"/>
              <a:ea typeface="PingFang SC" panose="020B0400000000000000" pitchFamily="34" charset="-122"/>
            </a:endParaRPr>
          </a:p>
          <a:p>
            <a:pPr marL="0" indent="0">
              <a:buNone/>
            </a:pPr>
            <a:endParaRPr kumimoji="1" lang="zh-CN" altLang="en-US" dirty="0"/>
          </a:p>
        </p:txBody>
      </p:sp>
    </p:spTree>
    <p:extLst>
      <p:ext uri="{BB962C8B-B14F-4D97-AF65-F5344CB8AC3E}">
        <p14:creationId xmlns:p14="http://schemas.microsoft.com/office/powerpoint/2010/main" val="359021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0246BC-E232-6B8A-7376-725A9E738CA9}"/>
              </a:ext>
            </a:extLst>
          </p:cNvPr>
          <p:cNvSpPr>
            <a:spLocks noGrp="1"/>
          </p:cNvSpPr>
          <p:nvPr>
            <p:ph type="title"/>
          </p:nvPr>
        </p:nvSpPr>
        <p:spPr/>
        <p:txBody>
          <a:bodyPr/>
          <a:lstStyle/>
          <a:p>
            <a:r>
              <a:rPr kumimoji="1" lang="zh-CN" altLang="en-US" dirty="0">
                <a:solidFill>
                  <a:srgbClr val="FF0000"/>
                </a:solidFill>
                <a:latin typeface="SimHei" panose="02010609060101010101" pitchFamily="49" charset="-122"/>
                <a:ea typeface="SimHei" panose="02010609060101010101" pitchFamily="49" charset="-122"/>
              </a:rPr>
              <a:t>拓展活动</a:t>
            </a:r>
          </a:p>
        </p:txBody>
      </p:sp>
      <p:sp>
        <p:nvSpPr>
          <p:cNvPr id="3" name="内容占位符 2">
            <a:extLst>
              <a:ext uri="{FF2B5EF4-FFF2-40B4-BE49-F238E27FC236}">
                <a16:creationId xmlns:a16="http://schemas.microsoft.com/office/drawing/2014/main" id="{75EDE298-C242-20FE-5E22-9FA2210754E8}"/>
              </a:ext>
            </a:extLst>
          </p:cNvPr>
          <p:cNvSpPr>
            <a:spLocks noGrp="1"/>
          </p:cNvSpPr>
          <p:nvPr>
            <p:ph idx="1"/>
          </p:nvPr>
        </p:nvSpPr>
        <p:spPr>
          <a:xfrm>
            <a:off x="1371600" y="1776549"/>
            <a:ext cx="10541726" cy="3581400"/>
          </a:xfrm>
        </p:spPr>
        <p:txBody>
          <a:bodyPr>
            <a:normAutofit/>
          </a:bodyPr>
          <a:lstStyle/>
          <a:p>
            <a:pPr marL="0" indent="0" algn="ctr">
              <a:buNone/>
            </a:pPr>
            <a:r>
              <a:rPr kumimoji="1" lang="zh-CN" altLang="en-US" sz="3200" dirty="0"/>
              <a:t>假如你是试题评审员</a:t>
            </a:r>
            <a:endParaRPr kumimoji="1" lang="en-US" altLang="zh-CN" sz="3200" dirty="0"/>
          </a:p>
          <a:p>
            <a:pPr marL="0" indent="0" algn="just">
              <a:buNone/>
            </a:pPr>
            <a:r>
              <a:rPr kumimoji="1" lang="zh-CN" altLang="en-US" sz="3200" dirty="0"/>
              <a:t>       参考高考真题和南京市期初考试文言文简答题的考查情况和设题角度，结合出题人给出的题目和答案，请你当一回试题评审员，给</a:t>
            </a:r>
            <a:r>
              <a:rPr kumimoji="1" lang="en-US" altLang="zh-CN" sz="3200" dirty="0"/>
              <a:t>11</a:t>
            </a:r>
            <a:r>
              <a:rPr kumimoji="1" lang="zh-CN" altLang="en-US" sz="3200" dirty="0"/>
              <a:t>月份的期中考试卷文言文阅读简答题评选出一个最佳组合，看哪一组的题目与所给出的文本对应内容及答案契合度最高。</a:t>
            </a:r>
          </a:p>
          <a:p>
            <a:pPr marL="0" indent="0" algn="ctr">
              <a:buNone/>
            </a:pPr>
            <a:endParaRPr kumimoji="1" lang="zh-CN" altLang="en-US" sz="3200" dirty="0"/>
          </a:p>
        </p:txBody>
      </p:sp>
    </p:spTree>
    <p:extLst>
      <p:ext uri="{BB962C8B-B14F-4D97-AF65-F5344CB8AC3E}">
        <p14:creationId xmlns:p14="http://schemas.microsoft.com/office/powerpoint/2010/main" val="19399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2" name="Rectangle 11">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zh-CN" altLang="en-US"/>
            </a:p>
          </p:txBody>
        </p:sp>
        <p:sp>
          <p:nvSpPr>
            <p:cNvPr id="16"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zh-CN" altLang="en-US"/>
            </a:p>
          </p:txBody>
        </p:sp>
      </p:grpSp>
      <p:sp>
        <p:nvSpPr>
          <p:cNvPr id="18" name="Rectangle 17">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a:extLst>
              <a:ext uri="{FF2B5EF4-FFF2-40B4-BE49-F238E27FC236}">
                <a16:creationId xmlns:a16="http://schemas.microsoft.com/office/drawing/2014/main" id="{7A5DD700-9906-60ED-E053-7FC2D5309553}"/>
              </a:ext>
            </a:extLst>
          </p:cNvPr>
          <p:cNvSpPr txBox="1"/>
          <p:nvPr/>
        </p:nvSpPr>
        <p:spPr>
          <a:xfrm>
            <a:off x="5526431" y="4393037"/>
            <a:ext cx="4953311" cy="979714"/>
          </a:xfrm>
          <a:prstGeom prst="rect">
            <a:avLst/>
          </a:prstGeom>
          <a:solidFill>
            <a:schemeClr val="bg1"/>
          </a:solidFill>
        </p:spPr>
        <p:txBody>
          <a:bodyPr wrap="square" rtlCol="0">
            <a:spAutoFit/>
          </a:bodyPr>
          <a:lstStyle/>
          <a:p>
            <a:endParaRPr kumimoji="1" lang="zh-CN" altLang="en-US" dirty="0"/>
          </a:p>
        </p:txBody>
      </p:sp>
      <p:graphicFrame>
        <p:nvGraphicFramePr>
          <p:cNvPr id="2" name="表格 2">
            <a:extLst>
              <a:ext uri="{FF2B5EF4-FFF2-40B4-BE49-F238E27FC236}">
                <a16:creationId xmlns:a16="http://schemas.microsoft.com/office/drawing/2014/main" id="{3538E093-9D1B-4BC6-FD9B-8B8E10806C9F}"/>
              </a:ext>
            </a:extLst>
          </p:cNvPr>
          <p:cNvGraphicFramePr>
            <a:graphicFrameLocks noGrp="1"/>
          </p:cNvGraphicFramePr>
          <p:nvPr>
            <p:extLst>
              <p:ext uri="{D42A27DB-BD31-4B8C-83A1-F6EECF244321}">
                <p14:modId xmlns:p14="http://schemas.microsoft.com/office/powerpoint/2010/main" val="3865385666"/>
              </p:ext>
            </p:extLst>
          </p:nvPr>
        </p:nvGraphicFramePr>
        <p:xfrm>
          <a:off x="223820" y="778817"/>
          <a:ext cx="11744360" cy="5730240"/>
        </p:xfrm>
        <a:graphic>
          <a:graphicData uri="http://schemas.openxmlformats.org/drawingml/2006/table">
            <a:tbl>
              <a:tblPr firstRow="1" bandRow="1">
                <a:tableStyleId>{5C22544A-7EE6-4342-B048-85BDC9FD1C3A}</a:tableStyleId>
              </a:tblPr>
              <a:tblGrid>
                <a:gridCol w="4779254">
                  <a:extLst>
                    <a:ext uri="{9D8B030D-6E8A-4147-A177-3AD203B41FA5}">
                      <a16:colId xmlns:a16="http://schemas.microsoft.com/office/drawing/2014/main" val="2130891746"/>
                    </a:ext>
                  </a:extLst>
                </a:gridCol>
                <a:gridCol w="6965106">
                  <a:extLst>
                    <a:ext uri="{9D8B030D-6E8A-4147-A177-3AD203B41FA5}">
                      <a16:colId xmlns:a16="http://schemas.microsoft.com/office/drawing/2014/main" val="1397490693"/>
                    </a:ext>
                  </a:extLst>
                </a:gridCol>
              </a:tblGrid>
              <a:tr h="370840">
                <a:tc>
                  <a:txBody>
                    <a:bodyPr/>
                    <a:lstStyle/>
                    <a:p>
                      <a:r>
                        <a:rPr lang="zh-CN" altLang="en-US" sz="2800" dirty="0"/>
                        <a:t>文本对应内容</a:t>
                      </a:r>
                    </a:p>
                  </a:txBody>
                  <a:tcPr>
                    <a:lnB w="12700" cap="flat" cmpd="sng" algn="ctr">
                      <a:solidFill>
                        <a:schemeClr val="tx1"/>
                      </a:solidFill>
                      <a:prstDash val="solid"/>
                      <a:round/>
                      <a:headEnd type="none" w="med" len="med"/>
                      <a:tailEnd type="none" w="med" len="med"/>
                    </a:lnB>
                  </a:tcPr>
                </a:tc>
                <a:tc>
                  <a:txBody>
                    <a:bodyPr/>
                    <a:lstStyle/>
                    <a:p>
                      <a:r>
                        <a:rPr lang="zh-CN" altLang="en-US" sz="2800" dirty="0"/>
                        <a:t>题目</a:t>
                      </a:r>
                      <a:r>
                        <a:rPr lang="en-US" altLang="zh-CN" sz="2800" dirty="0"/>
                        <a:t>/</a:t>
                      </a:r>
                      <a:r>
                        <a:rPr lang="zh-CN" altLang="en-US" sz="2800" dirty="0"/>
                        <a:t>答案</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130204"/>
                  </a:ext>
                </a:extLst>
              </a:tr>
              <a:tr h="370840">
                <a:tc rowSpan="3">
                  <a:txBody>
                    <a:bodyPr/>
                    <a:lstStyle/>
                    <a:p>
                      <a:r>
                        <a:rPr lang="zh-CN" altLang="en-US" sz="2800" dirty="0"/>
                        <a:t>①年十八，以能诵诗属书闻于郡中；颇通诸子百家之书；贾生尽为之对。</a:t>
                      </a:r>
                      <a:r>
                        <a:rPr lang="en-US" altLang="zh-CN" sz="2800" dirty="0"/>
                        <a:t>——</a:t>
                      </a:r>
                      <a:r>
                        <a:rPr lang="zh-CN" altLang="en-US" sz="2800" dirty="0"/>
                        <a:t>其文约，其辞微⋯⋯其称文小而其指极大，举类迩而见义远</a:t>
                      </a:r>
                    </a:p>
                    <a:p>
                      <a:r>
                        <a:rPr lang="zh-CN" altLang="en-US" sz="2800" dirty="0"/>
                        <a:t>②孝文帝说之，超迁，一岁中至太中大夫；于是天子后亦疏之，不用其议，乃以贾生为长沙王太傅。则与王图议国事，以出号令，出则接遇宾客，应对诸侯，王甚任之；王怒而疏屈平。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latin typeface="SimSun" panose="02010600030101010101" pitchFamily="2" charset="-122"/>
                          <a:ea typeface="SimSun" panose="02010600030101010101" pitchFamily="2" charset="-122"/>
                        </a:rPr>
                        <a:t>1</a:t>
                      </a:r>
                      <a:r>
                        <a:rPr lang="zh-CN" altLang="en-US" sz="2800" dirty="0">
                          <a:latin typeface="SimSun" panose="02010600030101010101" pitchFamily="2" charset="-122"/>
                          <a:ea typeface="SimSun" panose="02010600030101010101" pitchFamily="2" charset="-122"/>
                        </a:rPr>
                        <a:t>、本文节选自</a:t>
                      </a:r>
                      <a:r>
                        <a:rPr lang="en-US" altLang="zh-CN" sz="2800" dirty="0">
                          <a:latin typeface="SimSun" panose="02010600030101010101" pitchFamily="2" charset="-122"/>
                          <a:ea typeface="SimSun" panose="02010600030101010101" pitchFamily="2" charset="-122"/>
                        </a:rPr>
                        <a:t>《</a:t>
                      </a:r>
                      <a:r>
                        <a:rPr lang="zh-CN" altLang="en-US" sz="2800" dirty="0">
                          <a:latin typeface="SimSun" panose="02010600030101010101" pitchFamily="2" charset="-122"/>
                          <a:ea typeface="SimSun" panose="02010600030101010101" pitchFamily="2" charset="-122"/>
                        </a:rPr>
                        <a:t>史记</a:t>
                      </a:r>
                      <a:r>
                        <a:rPr lang="en-US" altLang="zh-CN" sz="2800" dirty="0">
                          <a:latin typeface="SimSun" panose="02010600030101010101" pitchFamily="2" charset="-122"/>
                          <a:ea typeface="SimSun" panose="02010600030101010101" pitchFamily="2" charset="-122"/>
                        </a:rPr>
                        <a:t>•</a:t>
                      </a:r>
                      <a:r>
                        <a:rPr lang="zh-CN" altLang="en-US" sz="2800" dirty="0">
                          <a:latin typeface="SimSun" panose="02010600030101010101" pitchFamily="2" charset="-122"/>
                          <a:ea typeface="SimSun" panose="02010600030101010101" pitchFamily="2" charset="-122"/>
                        </a:rPr>
                        <a:t>屈原贾生列传</a:t>
                      </a:r>
                      <a:r>
                        <a:rPr lang="en-US" altLang="zh-CN" sz="2800" dirty="0">
                          <a:latin typeface="SimSun" panose="02010600030101010101" pitchFamily="2" charset="-122"/>
                          <a:ea typeface="SimSun" panose="02010600030101010101" pitchFamily="2" charset="-122"/>
                        </a:rPr>
                        <a:t>》</a:t>
                      </a:r>
                      <a:r>
                        <a:rPr lang="zh-CN" altLang="en-US" sz="2800" dirty="0">
                          <a:latin typeface="SimSun" panose="02010600030101010101" pitchFamily="2" charset="-122"/>
                          <a:ea typeface="SimSun" panose="02010600030101010101" pitchFamily="2" charset="-122"/>
                        </a:rPr>
                        <a:t>，司马迁将两个不同时代的人同列于一篇，是因为二人有共同之处。请联系所学，结合本文，简要概括屈原、贾谊两人的特点。（</a:t>
                      </a:r>
                      <a:r>
                        <a:rPr lang="en-US" altLang="zh-CN" sz="2800" dirty="0">
                          <a:latin typeface="SimSun" panose="02010600030101010101" pitchFamily="2" charset="-122"/>
                          <a:ea typeface="SimSun" panose="02010600030101010101" pitchFamily="2" charset="-122"/>
                        </a:rPr>
                        <a:t>3</a:t>
                      </a:r>
                      <a:r>
                        <a:rPr lang="zh-CN" altLang="en-US" sz="2800" dirty="0">
                          <a:latin typeface="SimSun" panose="02010600030101010101" pitchFamily="2" charset="-122"/>
                          <a:ea typeface="SimSun" panose="02010600030101010101" pitchFamily="2" charset="-122"/>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201282"/>
                  </a:ext>
                </a:extLst>
              </a:tr>
              <a:tr h="370840">
                <a:tc vMerge="1">
                  <a:txBody>
                    <a:bodyPr/>
                    <a:lstStyle/>
                    <a:p>
                      <a:endParaRPr lang="zh-CN" altLang="en-US" sz="3600" dirty="0"/>
                    </a:p>
                  </a:txBody>
                  <a:tcPr/>
                </a:tc>
                <a:tc>
                  <a:txBody>
                    <a:bodyPr/>
                    <a:lstStyle/>
                    <a:p>
                      <a:r>
                        <a:rPr lang="zh-CN" altLang="en-US" sz="2800" dirty="0">
                          <a:solidFill>
                            <a:srgbClr val="C00000"/>
                          </a:solidFill>
                        </a:rPr>
                        <a:t>①才华都非常出众</a:t>
                      </a:r>
                    </a:p>
                    <a:p>
                      <a:r>
                        <a:rPr lang="zh-CN" altLang="en-US" sz="2800" dirty="0">
                          <a:solidFill>
                            <a:srgbClr val="C00000"/>
                          </a:solidFill>
                        </a:rPr>
                        <a:t>②一开始被信任，但都因小人诋毁而遭贬，政治上都不得志。</a:t>
                      </a:r>
                    </a:p>
                    <a:p>
                      <a:r>
                        <a:rPr lang="zh-CN" altLang="en-US" sz="2800" dirty="0">
                          <a:solidFill>
                            <a:srgbClr val="C00000"/>
                          </a:solidFill>
                        </a:rPr>
                        <a:t>③始终正道直行，竭忠尽智以事君</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7965746"/>
                  </a:ext>
                </a:extLst>
              </a:tr>
              <a:tr h="370840">
                <a:tc vMerge="1">
                  <a:txBody>
                    <a:bodyPr/>
                    <a:lstStyle/>
                    <a:p>
                      <a:endParaRPr lang="zh-CN" altLang="en-US" sz="3600" dirty="0"/>
                    </a:p>
                  </a:txBody>
                  <a:tcPr/>
                </a:tc>
                <a:tc>
                  <a:txBody>
                    <a:bodyPr/>
                    <a:lstStyle/>
                    <a:p>
                      <a:endParaRPr lang="zh-CN" altLang="en-US" sz="28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31329470"/>
                  </a:ext>
                </a:extLst>
              </a:tr>
            </a:tbl>
          </a:graphicData>
        </a:graphic>
      </p:graphicFrame>
      <p:sp>
        <p:nvSpPr>
          <p:cNvPr id="7" name="标题 1">
            <a:extLst>
              <a:ext uri="{FF2B5EF4-FFF2-40B4-BE49-F238E27FC236}">
                <a16:creationId xmlns:a16="http://schemas.microsoft.com/office/drawing/2014/main" id="{2B2C658D-DFBE-713F-7EC9-CCBACF7E380F}"/>
              </a:ext>
            </a:extLst>
          </p:cNvPr>
          <p:cNvSpPr>
            <a:spLocks noGrp="1"/>
          </p:cNvSpPr>
          <p:nvPr>
            <p:ph type="title"/>
          </p:nvPr>
        </p:nvSpPr>
        <p:spPr>
          <a:xfrm>
            <a:off x="706695" y="59175"/>
            <a:ext cx="9601200" cy="1485900"/>
          </a:xfrm>
        </p:spPr>
        <p:txBody>
          <a:bodyPr/>
          <a:lstStyle/>
          <a:p>
            <a:r>
              <a:rPr kumimoji="1" lang="zh-CN" altLang="en-US" dirty="0">
                <a:solidFill>
                  <a:srgbClr val="FF0000"/>
                </a:solidFill>
                <a:latin typeface="SimHei" panose="02010609060101010101" pitchFamily="49" charset="-122"/>
                <a:ea typeface="SimHei" panose="02010609060101010101" pitchFamily="49" charset="-122"/>
              </a:rPr>
              <a:t>拓展活动      </a:t>
            </a:r>
            <a:r>
              <a:rPr kumimoji="1" lang="zh-CN" altLang="en-US" dirty="0">
                <a:solidFill>
                  <a:srgbClr val="7030A0"/>
                </a:solidFill>
                <a:latin typeface="SimHei" panose="02010609060101010101" pitchFamily="49" charset="-122"/>
                <a:ea typeface="SimHei" panose="02010609060101010101" pitchFamily="49" charset="-122"/>
              </a:rPr>
              <a:t>评一评  </a:t>
            </a:r>
            <a:r>
              <a:rPr kumimoji="1" lang="zh-CN" altLang="en-US" dirty="0">
                <a:solidFill>
                  <a:srgbClr val="7030A0"/>
                </a:solidFill>
                <a:latin typeface="KaiTi" panose="02010609060101010101" pitchFamily="49" charset="-122"/>
                <a:ea typeface="KaiTi" panose="02010609060101010101" pitchFamily="49" charset="-122"/>
              </a:rPr>
              <a:t>可以入选吗？</a:t>
            </a:r>
          </a:p>
        </p:txBody>
      </p:sp>
      <p:sp>
        <p:nvSpPr>
          <p:cNvPr id="8" name="文本框 7">
            <a:extLst>
              <a:ext uri="{FF2B5EF4-FFF2-40B4-BE49-F238E27FC236}">
                <a16:creationId xmlns:a16="http://schemas.microsoft.com/office/drawing/2014/main" id="{95ABD510-524E-EAA1-7A8B-4E59FECF57B8}"/>
              </a:ext>
            </a:extLst>
          </p:cNvPr>
          <p:cNvSpPr txBox="1"/>
          <p:nvPr/>
        </p:nvSpPr>
        <p:spPr>
          <a:xfrm>
            <a:off x="5152585" y="5101269"/>
            <a:ext cx="6561320" cy="1200329"/>
          </a:xfrm>
          <a:prstGeom prst="rect">
            <a:avLst/>
          </a:prstGeom>
          <a:noFill/>
        </p:spPr>
        <p:txBody>
          <a:bodyPr wrap="square" rtlCol="0">
            <a:spAutoFit/>
          </a:bodyPr>
          <a:lstStyle/>
          <a:p>
            <a:r>
              <a:rPr lang="zh-CN" altLang="en-US" sz="2400" dirty="0">
                <a:latin typeface="SimSun" panose="02010600030101010101" pitchFamily="2" charset="-122"/>
                <a:ea typeface="SimSun" panose="02010600030101010101" pitchFamily="2" charset="-122"/>
              </a:rPr>
              <a:t>题目类型：比较分析概括</a:t>
            </a:r>
          </a:p>
          <a:p>
            <a:r>
              <a:rPr lang="zh-CN" altLang="en-US" sz="2400" dirty="0">
                <a:latin typeface="SimSun" panose="02010600030101010101" pitchFamily="2" charset="-122"/>
                <a:ea typeface="SimSun" panose="02010600030101010101" pitchFamily="2" charset="-122"/>
              </a:rPr>
              <a:t>不选原因：题目范围界定与答案范围不符</a:t>
            </a:r>
            <a:endParaRPr lang="en-US" altLang="zh-CN" sz="2400" dirty="0">
              <a:latin typeface="SimSun" panose="02010600030101010101" pitchFamily="2" charset="-122"/>
              <a:ea typeface="SimSun" panose="02010600030101010101" pitchFamily="2" charset="-122"/>
            </a:endParaRPr>
          </a:p>
          <a:p>
            <a:r>
              <a:rPr lang="zh-CN" altLang="en-US" sz="2400" dirty="0">
                <a:latin typeface="SimSun" panose="02010600030101010101" pitchFamily="2" charset="-122"/>
                <a:ea typeface="SimSun" panose="02010600030101010101" pitchFamily="2" charset="-122"/>
              </a:rPr>
              <a:t>建议改为：简要概括屈原、贾谊两人的共同点</a:t>
            </a:r>
          </a:p>
        </p:txBody>
      </p:sp>
    </p:spTree>
    <p:extLst>
      <p:ext uri="{BB962C8B-B14F-4D97-AF65-F5344CB8AC3E}">
        <p14:creationId xmlns:p14="http://schemas.microsoft.com/office/powerpoint/2010/main" val="5495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8BCCBC-E3D3-FD76-BCC6-0E68BA1B212C}"/>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7FE2875C-3C81-AD99-B26B-F79061C77CA9}"/>
              </a:ext>
            </a:extLst>
          </p:cNvPr>
          <p:cNvSpPr>
            <a:spLocks noGrp="1"/>
          </p:cNvSpPr>
          <p:nvPr>
            <p:ph idx="1"/>
          </p:nvPr>
        </p:nvSpPr>
        <p:spPr/>
        <p:txBody>
          <a:bodyPr/>
          <a:lstStyle/>
          <a:p>
            <a:endParaRPr kumimoji="1" lang="zh-CN" altLang="en-US"/>
          </a:p>
        </p:txBody>
      </p:sp>
      <p:sp>
        <p:nvSpPr>
          <p:cNvPr id="4" name="标题 1">
            <a:extLst>
              <a:ext uri="{FF2B5EF4-FFF2-40B4-BE49-F238E27FC236}">
                <a16:creationId xmlns:a16="http://schemas.microsoft.com/office/drawing/2014/main" id="{DDD53B83-D5D9-978C-8B37-B2BB8FD13CE7}"/>
              </a:ext>
            </a:extLst>
          </p:cNvPr>
          <p:cNvSpPr txBox="1">
            <a:spLocks/>
          </p:cNvSpPr>
          <p:nvPr/>
        </p:nvSpPr>
        <p:spPr>
          <a:xfrm>
            <a:off x="706695" y="59175"/>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kumimoji="1" lang="zh-CN" altLang="en-US" dirty="0">
                <a:solidFill>
                  <a:srgbClr val="FF0000"/>
                </a:solidFill>
                <a:latin typeface="SimHei" panose="02010609060101010101" pitchFamily="49" charset="-122"/>
                <a:ea typeface="SimHei" panose="02010609060101010101" pitchFamily="49" charset="-122"/>
              </a:rPr>
              <a:t>拓展活动      </a:t>
            </a:r>
            <a:r>
              <a:rPr kumimoji="1" lang="zh-CN" altLang="en-US" dirty="0">
                <a:solidFill>
                  <a:srgbClr val="7030A0"/>
                </a:solidFill>
                <a:latin typeface="SimHei" panose="02010609060101010101" pitchFamily="49" charset="-122"/>
                <a:ea typeface="SimHei" panose="02010609060101010101" pitchFamily="49" charset="-122"/>
              </a:rPr>
              <a:t>评一评  </a:t>
            </a:r>
            <a:r>
              <a:rPr kumimoji="1" lang="zh-CN" altLang="en-US" dirty="0">
                <a:solidFill>
                  <a:srgbClr val="7030A0"/>
                </a:solidFill>
                <a:latin typeface="KaiTi" panose="02010609060101010101" pitchFamily="49" charset="-122"/>
                <a:ea typeface="KaiTi" panose="02010609060101010101" pitchFamily="49" charset="-122"/>
              </a:rPr>
              <a:t>可以入选吗？</a:t>
            </a:r>
            <a:endParaRPr kumimoji="1" lang="zh-CN" altLang="en-US" dirty="0">
              <a:solidFill>
                <a:srgbClr val="7030A0"/>
              </a:solidFill>
              <a:latin typeface="SimHei" panose="02010609060101010101" pitchFamily="49" charset="-122"/>
              <a:ea typeface="SimHei" panose="02010609060101010101" pitchFamily="49" charset="-122"/>
            </a:endParaRPr>
          </a:p>
        </p:txBody>
      </p:sp>
      <p:graphicFrame>
        <p:nvGraphicFramePr>
          <p:cNvPr id="5" name="表格 5">
            <a:extLst>
              <a:ext uri="{FF2B5EF4-FFF2-40B4-BE49-F238E27FC236}">
                <a16:creationId xmlns:a16="http://schemas.microsoft.com/office/drawing/2014/main" id="{48170681-F899-13EA-FC3E-311E6F98AA95}"/>
              </a:ext>
            </a:extLst>
          </p:cNvPr>
          <p:cNvGraphicFramePr>
            <a:graphicFrameLocks/>
          </p:cNvGraphicFramePr>
          <p:nvPr>
            <p:extLst>
              <p:ext uri="{D42A27DB-BD31-4B8C-83A1-F6EECF244321}">
                <p14:modId xmlns:p14="http://schemas.microsoft.com/office/powerpoint/2010/main" val="996497940"/>
              </p:ext>
            </p:extLst>
          </p:nvPr>
        </p:nvGraphicFramePr>
        <p:xfrm>
          <a:off x="211183" y="712404"/>
          <a:ext cx="11769634" cy="5764434"/>
        </p:xfrm>
        <a:graphic>
          <a:graphicData uri="http://schemas.openxmlformats.org/drawingml/2006/table">
            <a:tbl>
              <a:tblPr firstRow="1" bandRow="1">
                <a:tableStyleId>{5C22544A-7EE6-4342-B048-85BDC9FD1C3A}</a:tableStyleId>
              </a:tblPr>
              <a:tblGrid>
                <a:gridCol w="6359434">
                  <a:extLst>
                    <a:ext uri="{9D8B030D-6E8A-4147-A177-3AD203B41FA5}">
                      <a16:colId xmlns:a16="http://schemas.microsoft.com/office/drawing/2014/main" val="3515861549"/>
                    </a:ext>
                  </a:extLst>
                </a:gridCol>
                <a:gridCol w="5410200">
                  <a:extLst>
                    <a:ext uri="{9D8B030D-6E8A-4147-A177-3AD203B41FA5}">
                      <a16:colId xmlns:a16="http://schemas.microsoft.com/office/drawing/2014/main" val="4176250020"/>
                    </a:ext>
                  </a:extLst>
                </a:gridCol>
              </a:tblGrid>
              <a:tr h="874626">
                <a:tc>
                  <a:txBody>
                    <a:bodyPr/>
                    <a:lstStyle/>
                    <a:p>
                      <a:r>
                        <a:rPr lang="zh-CN" altLang="en-US" sz="2800" dirty="0"/>
                        <a:t>文本对应内容</a:t>
                      </a:r>
                    </a:p>
                  </a:txBody>
                  <a:tcPr>
                    <a:lnB w="12700" cap="flat" cmpd="sng" algn="ctr">
                      <a:solidFill>
                        <a:schemeClr val="tx1"/>
                      </a:solidFill>
                      <a:prstDash val="solid"/>
                      <a:round/>
                      <a:headEnd type="none" w="med" len="med"/>
                      <a:tailEnd type="none" w="med" len="med"/>
                    </a:lnB>
                  </a:tcPr>
                </a:tc>
                <a:tc>
                  <a:txBody>
                    <a:bodyPr/>
                    <a:lstStyle/>
                    <a:p>
                      <a:r>
                        <a:rPr lang="zh-CN" altLang="en-US" sz="2800" dirty="0"/>
                        <a:t>题目</a:t>
                      </a:r>
                      <a:r>
                        <a:rPr lang="en-US" altLang="zh-CN" sz="2800" dirty="0"/>
                        <a:t>/</a:t>
                      </a:r>
                      <a:r>
                        <a:rPr lang="zh-CN" altLang="en-US" sz="2800" dirty="0"/>
                        <a:t>答案</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552988"/>
                  </a:ext>
                </a:extLst>
              </a:tr>
              <a:tr h="1097832">
                <a:tc rowSpan="3">
                  <a:txBody>
                    <a:bodyPr/>
                    <a:lstStyle/>
                    <a:p>
                      <a:r>
                        <a:rPr lang="zh-CN" altLang="en-US" sz="2800" dirty="0"/>
                        <a:t>①年十八，以能诵诗属书闻于郡中</a:t>
                      </a:r>
                      <a:r>
                        <a:rPr lang="en-US" altLang="zh-CN" sz="2800" dirty="0"/>
                        <a:t>;</a:t>
                      </a:r>
                      <a:r>
                        <a:rPr lang="zh-CN" altLang="en-US" sz="2800" dirty="0"/>
                        <a:t>廷尉乃言贾生年少，颇通诸子百家之书</a:t>
                      </a:r>
                      <a:r>
                        <a:rPr lang="en-US" altLang="zh-CN" sz="2800" dirty="0"/>
                        <a:t>;</a:t>
                      </a:r>
                      <a:r>
                        <a:rPr lang="zh-CN" altLang="en-US" sz="2800" dirty="0"/>
                        <a:t>每诏令议下，诸老先生不能言，贾生尽为之对。</a:t>
                      </a:r>
                    </a:p>
                    <a:p>
                      <a:r>
                        <a:rPr lang="zh-CN" altLang="en-US" sz="2800" dirty="0"/>
                        <a:t>②贾生以为汉兴至孝文二十余年，天下和洽，而固当改正朔，易服色</a:t>
                      </a:r>
                      <a:r>
                        <a:rPr lang="en-US" altLang="zh-CN" sz="2800" dirty="0"/>
                        <a:t>……</a:t>
                      </a:r>
                      <a:r>
                        <a:rPr lang="zh-CN" altLang="en-US" sz="2800" dirty="0"/>
                        <a:t>悉更秦之法</a:t>
                      </a:r>
                      <a:r>
                        <a:rPr lang="en-US" altLang="zh-CN" sz="2800" dirty="0"/>
                        <a:t>;</a:t>
                      </a:r>
                      <a:r>
                        <a:rPr lang="zh-CN" altLang="en-US" sz="2800" dirty="0"/>
                        <a:t>诸律令所更定，及列侯悉就国，其说皆自贾生发之。</a:t>
                      </a:r>
                    </a:p>
                    <a:p>
                      <a:r>
                        <a:rPr lang="zh-CN" altLang="en-US" sz="2800" dirty="0"/>
                        <a:t>③贾生谏，以为患之兴自此起矣。贾生数上疏，言诸侯或连数郡，非古之制，可稍削之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800" dirty="0">
                          <a:latin typeface="KaiTi" panose="02010609060101010101" pitchFamily="49" charset="-122"/>
                          <a:ea typeface="KaiTi" panose="02010609060101010101" pitchFamily="49" charset="-122"/>
                        </a:rPr>
                        <a:t>2</a:t>
                      </a:r>
                      <a:r>
                        <a:rPr lang="zh-CN" altLang="en-US" sz="2800" dirty="0">
                          <a:latin typeface="KaiTi" panose="02010609060101010101" pitchFamily="49" charset="-122"/>
                          <a:ea typeface="KaiTi" panose="02010609060101010101" pitchFamily="49" charset="-122"/>
                        </a:rPr>
                        <a:t>、请简要概括贾谊的性格特点</a:t>
                      </a:r>
                      <a:r>
                        <a:rPr lang="en-US" altLang="zh-CN" sz="2800" dirty="0">
                          <a:latin typeface="KaiTi" panose="02010609060101010101" pitchFamily="49" charset="-122"/>
                          <a:ea typeface="KaiTi" panose="02010609060101010101" pitchFamily="49" charset="-122"/>
                        </a:rPr>
                        <a:t>(3</a:t>
                      </a:r>
                      <a:r>
                        <a:rPr lang="zh-CN" altLang="en-US" sz="2800" dirty="0">
                          <a:latin typeface="KaiTi" panose="02010609060101010101" pitchFamily="49" charset="-122"/>
                          <a:ea typeface="KaiTi" panose="02010609060101010101" pitchFamily="49" charset="-122"/>
                        </a:rPr>
                        <a:t>分</a:t>
                      </a:r>
                      <a:r>
                        <a:rPr lang="en-US" altLang="zh-CN" sz="2800" dirty="0">
                          <a:latin typeface="KaiTi" panose="02010609060101010101" pitchFamily="49" charset="-122"/>
                          <a:ea typeface="KaiTi" panose="02010609060101010101" pitchFamily="49"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6634003"/>
                  </a:ext>
                </a:extLst>
              </a:tr>
              <a:tr h="2080103">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800" dirty="0">
                          <a:solidFill>
                            <a:srgbClr val="C00000"/>
                          </a:solidFill>
                          <a:latin typeface="KaiTi" panose="02010609060101010101" pitchFamily="49" charset="-122"/>
                          <a:ea typeface="KaiTi" panose="02010609060101010101" pitchFamily="49" charset="-122"/>
                        </a:rPr>
                        <a:t>①</a:t>
                      </a:r>
                      <a:r>
                        <a:rPr lang="zh-CN" altLang="en-US" sz="2800" dirty="0">
                          <a:solidFill>
                            <a:srgbClr val="C00000"/>
                          </a:solidFill>
                          <a:latin typeface="KaiTi" panose="02010609060101010101" pitchFamily="49" charset="-122"/>
                          <a:ea typeface="KaiTi" panose="02010609060101010101" pitchFamily="49" charset="-122"/>
                        </a:rPr>
                        <a:t>才学过人，才思敏捷</a:t>
                      </a:r>
                      <a:endParaRPr lang="en-US" altLang="zh-CN" sz="2800" dirty="0">
                        <a:solidFill>
                          <a:srgbClr val="C00000"/>
                        </a:solidFill>
                        <a:latin typeface="KaiTi" panose="02010609060101010101" pitchFamily="49" charset="-122"/>
                        <a:ea typeface="KaiTi" panose="02010609060101010101" pitchFamily="49" charset="-122"/>
                      </a:endParaRPr>
                    </a:p>
                    <a:p>
                      <a:r>
                        <a:rPr lang="zh-CN" altLang="en-US" sz="2800" dirty="0">
                          <a:solidFill>
                            <a:srgbClr val="C00000"/>
                          </a:solidFill>
                          <a:latin typeface="KaiTi" panose="02010609060101010101" pitchFamily="49" charset="-122"/>
                          <a:ea typeface="KaiTi" panose="02010609060101010101" pitchFamily="49" charset="-122"/>
                        </a:rPr>
                        <a:t>②热心政事，锐意改革</a:t>
                      </a:r>
                    </a:p>
                    <a:p>
                      <a:r>
                        <a:rPr lang="zh-CN" altLang="en-US" sz="2800" dirty="0">
                          <a:solidFill>
                            <a:srgbClr val="C00000"/>
                          </a:solidFill>
                          <a:latin typeface="KaiTi" panose="02010609060101010101" pitchFamily="49" charset="-122"/>
                          <a:ea typeface="KaiTi" panose="02010609060101010101" pitchFamily="49" charset="-122"/>
                        </a:rPr>
                        <a:t>③心怀天下，忠心不渝，正道直行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39398859"/>
                  </a:ext>
                </a:extLst>
              </a:tr>
              <a:tr h="1711873">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136881"/>
                  </a:ext>
                </a:extLst>
              </a:tr>
            </a:tbl>
          </a:graphicData>
        </a:graphic>
      </p:graphicFrame>
      <p:sp>
        <p:nvSpPr>
          <p:cNvPr id="6" name="文本框 5">
            <a:extLst>
              <a:ext uri="{FF2B5EF4-FFF2-40B4-BE49-F238E27FC236}">
                <a16:creationId xmlns:a16="http://schemas.microsoft.com/office/drawing/2014/main" id="{1C6D07F1-89A1-76AF-2BF5-9F1AF19E28A0}"/>
              </a:ext>
            </a:extLst>
          </p:cNvPr>
          <p:cNvSpPr txBox="1"/>
          <p:nvPr/>
        </p:nvSpPr>
        <p:spPr>
          <a:xfrm>
            <a:off x="6570618" y="4901887"/>
            <a:ext cx="5266508" cy="1569660"/>
          </a:xfrm>
          <a:prstGeom prst="rect">
            <a:avLst/>
          </a:prstGeom>
          <a:noFill/>
        </p:spPr>
        <p:txBody>
          <a:bodyPr wrap="square" rtlCol="0">
            <a:spAutoFit/>
          </a:bodyPr>
          <a:lstStyle/>
          <a:p>
            <a:r>
              <a:rPr lang="zh-CN" altLang="en-US" sz="2400" dirty="0">
                <a:latin typeface="SimSun" panose="02010600030101010101" pitchFamily="2" charset="-122"/>
                <a:ea typeface="SimSun" panose="02010600030101010101" pitchFamily="2" charset="-122"/>
              </a:rPr>
              <a:t>题目类型</a:t>
            </a:r>
            <a:r>
              <a:rPr lang="en-US" altLang="zh-CN" sz="2400" dirty="0">
                <a:latin typeface="SimSun" panose="02010600030101010101" pitchFamily="2" charset="-122"/>
                <a:ea typeface="SimSun" panose="02010600030101010101" pitchFamily="2" charset="-122"/>
              </a:rPr>
              <a:t>:</a:t>
            </a:r>
            <a:r>
              <a:rPr lang="zh-CN" altLang="en-US" sz="2400" dirty="0">
                <a:latin typeface="SimSun" panose="02010600030101010101" pitchFamily="2" charset="-122"/>
                <a:ea typeface="SimSun" panose="02010600030101010101" pitchFamily="2" charset="-122"/>
              </a:rPr>
              <a:t>人物特点概括</a:t>
            </a:r>
          </a:p>
          <a:p>
            <a:r>
              <a:rPr lang="zh-CN" altLang="en-US" sz="2400" dirty="0">
                <a:latin typeface="SimSun" panose="02010600030101010101" pitchFamily="2" charset="-122"/>
                <a:ea typeface="SimSun" panose="02010600030101010101" pitchFamily="2" charset="-122"/>
              </a:rPr>
              <a:t>不选原因</a:t>
            </a:r>
            <a:r>
              <a:rPr lang="en-US" altLang="zh-CN" sz="2400" dirty="0">
                <a:latin typeface="SimSun" panose="02010600030101010101" pitchFamily="2" charset="-122"/>
                <a:ea typeface="SimSun" panose="02010600030101010101" pitchFamily="2" charset="-122"/>
              </a:rPr>
              <a:t>:</a:t>
            </a:r>
            <a:r>
              <a:rPr lang="zh-CN" altLang="en-US" sz="2400" dirty="0">
                <a:latin typeface="SimSun" panose="02010600030101010101" pitchFamily="2" charset="-122"/>
                <a:ea typeface="SimSun" panose="02010600030101010101" pitchFamily="2" charset="-122"/>
              </a:rPr>
              <a:t>没有弄清“形象”与“性格”的区别</a:t>
            </a:r>
            <a:endParaRPr lang="en-US" altLang="zh-CN" sz="2400" dirty="0">
              <a:latin typeface="SimSun" panose="02010600030101010101" pitchFamily="2" charset="-122"/>
              <a:ea typeface="SimSun" panose="02010600030101010101" pitchFamily="2" charset="-122"/>
            </a:endParaRPr>
          </a:p>
          <a:p>
            <a:r>
              <a:rPr lang="zh-CN" altLang="en-US" sz="2400" dirty="0">
                <a:latin typeface="SimSun" panose="02010600030101010101" pitchFamily="2" charset="-122"/>
                <a:ea typeface="SimSun" panose="02010600030101010101" pitchFamily="2" charset="-122"/>
              </a:rPr>
              <a:t>建议改为</a:t>
            </a:r>
            <a:r>
              <a:rPr lang="en-US" altLang="zh-CN" sz="2400" dirty="0">
                <a:latin typeface="SimSun" panose="02010600030101010101" pitchFamily="2" charset="-122"/>
                <a:ea typeface="SimSun" panose="02010600030101010101" pitchFamily="2" charset="-122"/>
              </a:rPr>
              <a:t>:</a:t>
            </a:r>
            <a:r>
              <a:rPr lang="zh-CN" altLang="en-US" sz="2400" dirty="0">
                <a:latin typeface="SimSun" panose="02010600030101010101" pitchFamily="2" charset="-122"/>
                <a:ea typeface="SimSun" panose="02010600030101010101" pitchFamily="2" charset="-122"/>
              </a:rPr>
              <a:t>简要概括贾谊的形象特点</a:t>
            </a:r>
          </a:p>
        </p:txBody>
      </p:sp>
    </p:spTree>
    <p:extLst>
      <p:ext uri="{BB962C8B-B14F-4D97-AF65-F5344CB8AC3E}">
        <p14:creationId xmlns:p14="http://schemas.microsoft.com/office/powerpoint/2010/main" val="19481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A73AF1-2B58-9819-5C5F-CBB139846CDA}"/>
              </a:ext>
            </a:extLst>
          </p:cNvPr>
          <p:cNvSpPr>
            <a:spLocks noGrp="1"/>
          </p:cNvSpPr>
          <p:nvPr>
            <p:ph type="title"/>
          </p:nvPr>
        </p:nvSpPr>
        <p:spPr/>
        <p:txBody>
          <a:bodyPr/>
          <a:lstStyle/>
          <a:p>
            <a:endParaRPr kumimoji="1" lang="zh-CN" altLang="en-US"/>
          </a:p>
        </p:txBody>
      </p:sp>
      <p:graphicFrame>
        <p:nvGraphicFramePr>
          <p:cNvPr id="5" name="表格 5">
            <a:extLst>
              <a:ext uri="{FF2B5EF4-FFF2-40B4-BE49-F238E27FC236}">
                <a16:creationId xmlns:a16="http://schemas.microsoft.com/office/drawing/2014/main" id="{91900B37-F4E5-5879-BAFC-5B5454B7D8FF}"/>
              </a:ext>
            </a:extLst>
          </p:cNvPr>
          <p:cNvGraphicFramePr>
            <a:graphicFrameLocks noGrp="1"/>
          </p:cNvGraphicFramePr>
          <p:nvPr>
            <p:ph idx="1"/>
            <p:extLst>
              <p:ext uri="{D42A27DB-BD31-4B8C-83A1-F6EECF244321}">
                <p14:modId xmlns:p14="http://schemas.microsoft.com/office/powerpoint/2010/main" val="312758512"/>
              </p:ext>
            </p:extLst>
          </p:nvPr>
        </p:nvGraphicFramePr>
        <p:xfrm>
          <a:off x="180053" y="685800"/>
          <a:ext cx="11850838" cy="6156960"/>
        </p:xfrm>
        <a:graphic>
          <a:graphicData uri="http://schemas.openxmlformats.org/drawingml/2006/table">
            <a:tbl>
              <a:tblPr firstRow="1" bandRow="1">
                <a:tableStyleId>{5C22544A-7EE6-4342-B048-85BDC9FD1C3A}</a:tableStyleId>
              </a:tblPr>
              <a:tblGrid>
                <a:gridCol w="7400527">
                  <a:extLst>
                    <a:ext uri="{9D8B030D-6E8A-4147-A177-3AD203B41FA5}">
                      <a16:colId xmlns:a16="http://schemas.microsoft.com/office/drawing/2014/main" val="3515861549"/>
                    </a:ext>
                  </a:extLst>
                </a:gridCol>
                <a:gridCol w="4450311">
                  <a:extLst>
                    <a:ext uri="{9D8B030D-6E8A-4147-A177-3AD203B41FA5}">
                      <a16:colId xmlns:a16="http://schemas.microsoft.com/office/drawing/2014/main" val="4176250020"/>
                    </a:ext>
                  </a:extLst>
                </a:gridCol>
              </a:tblGrid>
              <a:tr h="370840">
                <a:tc>
                  <a:txBody>
                    <a:bodyPr/>
                    <a:lstStyle/>
                    <a:p>
                      <a:r>
                        <a:rPr lang="zh-CN" altLang="en-US" sz="2800" dirty="0"/>
                        <a:t>文本对应内容</a:t>
                      </a:r>
                    </a:p>
                  </a:txBody>
                  <a:tcPr>
                    <a:lnB w="12700" cap="flat" cmpd="sng" algn="ctr">
                      <a:solidFill>
                        <a:schemeClr val="tx1"/>
                      </a:solidFill>
                      <a:prstDash val="solid"/>
                      <a:round/>
                      <a:headEnd type="none" w="med" len="med"/>
                      <a:tailEnd type="none" w="med" len="med"/>
                    </a:lnB>
                  </a:tcPr>
                </a:tc>
                <a:tc>
                  <a:txBody>
                    <a:bodyPr/>
                    <a:lstStyle/>
                    <a:p>
                      <a:r>
                        <a:rPr lang="zh-CN" altLang="en-US" sz="2800" dirty="0"/>
                        <a:t>题目</a:t>
                      </a:r>
                      <a:r>
                        <a:rPr lang="en-US" altLang="zh-CN" sz="2800" dirty="0"/>
                        <a:t>/</a:t>
                      </a:r>
                      <a:r>
                        <a:rPr lang="zh-CN" altLang="en-US" sz="2800" dirty="0"/>
                        <a:t>答案</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552988"/>
                  </a:ext>
                </a:extLst>
              </a:tr>
              <a:tr h="370840">
                <a:tc rowSpan="3">
                  <a:txBody>
                    <a:bodyPr/>
                    <a:lstStyle/>
                    <a:p>
                      <a:r>
                        <a:rPr lang="zh-CN" altLang="en-US" sz="2800" dirty="0"/>
                        <a:t>①每诏令议下，诸老先生不能言，贾生尽为之对，人人各如其意所欲出。诸生于是乃以为能不及也；诸律令所更定，及列侯悉就国，其说皆自贾生发之。</a:t>
                      </a:r>
                    </a:p>
                    <a:p>
                      <a:r>
                        <a:rPr lang="zh-CN" altLang="en-US" sz="2800" dirty="0"/>
                        <a:t>②贾生以为</a:t>
                      </a:r>
                      <a:r>
                        <a:rPr lang="en-US" altLang="zh-CN" sz="2800" dirty="0"/>
                        <a:t>……</a:t>
                      </a:r>
                      <a:r>
                        <a:rPr lang="zh-CN" altLang="en-US" sz="2800" dirty="0"/>
                        <a:t>固当改正朔，易服色，法制度，定官名，兴礼乐，乃悉草具其事仪法，色尚黄，数用五，为官名，悉更秦之法。贾生谏，以为患之兴自此起矣。贾生数上疏，言诸侯或连数郡，非古之制，可稍削之。</a:t>
                      </a:r>
                    </a:p>
                    <a:p>
                      <a:r>
                        <a:rPr lang="zh-CN" altLang="en-US" sz="2800" dirty="0"/>
                        <a:t>③绛、灌、东阳侯、冯敬之属尽害之。乃短贾生曰：“洛阳之人，年少初学，专欲擅权，纷乱诸事。”于是天子后亦疏之，不用其议。</a:t>
                      </a:r>
                    </a:p>
                    <a:p>
                      <a:r>
                        <a:rPr lang="en-US" altLang="zh-CN" sz="2800" dirty="0"/>
                        <a:t>……</a:t>
                      </a:r>
                      <a:r>
                        <a:rPr lang="zh-CN" altLang="en-US" sz="2800" dirty="0"/>
                        <a:t>贾生自伤为傅无状，哭泣岁余，亦死。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800" dirty="0"/>
                        <a:t>3</a:t>
                      </a:r>
                      <a:r>
                        <a:rPr lang="zh-CN" altLang="en-US" sz="2800" dirty="0"/>
                        <a:t>、寓褒贬于叙事之中，是</a:t>
                      </a:r>
                      <a:r>
                        <a:rPr lang="en-US" altLang="zh-CN" sz="2800" dirty="0"/>
                        <a:t>《</a:t>
                      </a:r>
                      <a:r>
                        <a:rPr lang="zh-CN" altLang="en-US" sz="2800" dirty="0"/>
                        <a:t>史记</a:t>
                      </a:r>
                      <a:r>
                        <a:rPr lang="en-US" altLang="zh-CN" sz="2800" dirty="0"/>
                        <a:t>》</a:t>
                      </a:r>
                      <a:r>
                        <a:rPr lang="zh-CN" altLang="en-US" sz="2800" dirty="0"/>
                        <a:t>的叙事特点之一。请结合文意，简要概括作者司马迁对贾谊的情感态度。（</a:t>
                      </a:r>
                      <a:r>
                        <a:rPr lang="en-US" altLang="zh-CN" sz="2800" dirty="0"/>
                        <a:t>3</a:t>
                      </a:r>
                      <a:r>
                        <a:rPr lang="zh-CN" altLang="en-US" sz="2800" dirty="0"/>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6634003"/>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800" dirty="0">
                          <a:solidFill>
                            <a:srgbClr val="C00000"/>
                          </a:solidFill>
                        </a:rPr>
                        <a:t>①对贾谊才能的赞叹</a:t>
                      </a:r>
                    </a:p>
                    <a:p>
                      <a:r>
                        <a:rPr lang="zh-CN" altLang="en-US" sz="2800" dirty="0">
                          <a:solidFill>
                            <a:srgbClr val="C00000"/>
                          </a:solidFill>
                        </a:rPr>
                        <a:t>②对贾谊直言进谏积极革除政治弊病的赞同</a:t>
                      </a:r>
                    </a:p>
                    <a:p>
                      <a:r>
                        <a:rPr lang="zh-CN" altLang="en-US" sz="2800" dirty="0">
                          <a:solidFill>
                            <a:srgbClr val="C00000"/>
                          </a:solidFill>
                        </a:rPr>
                        <a:t>③对贾谊怀才不遇的同情，英年早逝的惋惜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39398859"/>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136881"/>
                  </a:ext>
                </a:extLst>
              </a:tr>
            </a:tbl>
          </a:graphicData>
        </a:graphic>
      </p:graphicFrame>
      <p:sp>
        <p:nvSpPr>
          <p:cNvPr id="4" name="标题 1">
            <a:extLst>
              <a:ext uri="{FF2B5EF4-FFF2-40B4-BE49-F238E27FC236}">
                <a16:creationId xmlns:a16="http://schemas.microsoft.com/office/drawing/2014/main" id="{6C10AE67-DB1F-8ACC-0C81-F0AC5EB29F45}"/>
              </a:ext>
            </a:extLst>
          </p:cNvPr>
          <p:cNvSpPr txBox="1">
            <a:spLocks/>
          </p:cNvSpPr>
          <p:nvPr/>
        </p:nvSpPr>
        <p:spPr>
          <a:xfrm>
            <a:off x="706695" y="59175"/>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kumimoji="1" lang="zh-CN" altLang="en-US" dirty="0">
                <a:solidFill>
                  <a:srgbClr val="FF0000"/>
                </a:solidFill>
                <a:latin typeface="SimHei" panose="02010609060101010101" pitchFamily="49" charset="-122"/>
                <a:ea typeface="SimHei" panose="02010609060101010101" pitchFamily="49" charset="-122"/>
              </a:rPr>
              <a:t>拓展活动      </a:t>
            </a:r>
            <a:r>
              <a:rPr kumimoji="1" lang="zh-CN" altLang="en-US" dirty="0">
                <a:solidFill>
                  <a:srgbClr val="7030A0"/>
                </a:solidFill>
                <a:latin typeface="SimHei" panose="02010609060101010101" pitchFamily="49" charset="-122"/>
                <a:ea typeface="SimHei" panose="02010609060101010101" pitchFamily="49" charset="-122"/>
              </a:rPr>
              <a:t>评一评  </a:t>
            </a:r>
            <a:r>
              <a:rPr kumimoji="1" lang="zh-CN" altLang="en-US" dirty="0">
                <a:solidFill>
                  <a:srgbClr val="7030A0"/>
                </a:solidFill>
                <a:latin typeface="KaiTi" panose="02010609060101010101" pitchFamily="49" charset="-122"/>
                <a:ea typeface="KaiTi" panose="02010609060101010101" pitchFamily="49" charset="-122"/>
              </a:rPr>
              <a:t>可以入选吗？</a:t>
            </a:r>
            <a:endParaRPr kumimoji="1" lang="zh-CN" altLang="en-US" dirty="0">
              <a:solidFill>
                <a:srgbClr val="7030A0"/>
              </a:solidFill>
              <a:latin typeface="SimHei" panose="02010609060101010101" pitchFamily="49" charset="-122"/>
              <a:ea typeface="SimHei" panose="02010609060101010101" pitchFamily="49" charset="-122"/>
            </a:endParaRPr>
          </a:p>
        </p:txBody>
      </p:sp>
      <p:sp>
        <p:nvSpPr>
          <p:cNvPr id="6" name="文本框 5">
            <a:extLst>
              <a:ext uri="{FF2B5EF4-FFF2-40B4-BE49-F238E27FC236}">
                <a16:creationId xmlns:a16="http://schemas.microsoft.com/office/drawing/2014/main" id="{59FF155E-D150-2A13-E9CB-244D37080E09}"/>
              </a:ext>
            </a:extLst>
          </p:cNvPr>
          <p:cNvSpPr txBox="1"/>
          <p:nvPr/>
        </p:nvSpPr>
        <p:spPr>
          <a:xfrm>
            <a:off x="7826186" y="5941367"/>
            <a:ext cx="4185761" cy="461665"/>
          </a:xfrm>
          <a:prstGeom prst="rect">
            <a:avLst/>
          </a:prstGeom>
          <a:noFill/>
        </p:spPr>
        <p:txBody>
          <a:bodyPr wrap="none" rtlCol="0">
            <a:spAutoFit/>
          </a:bodyPr>
          <a:lstStyle/>
          <a:p>
            <a:r>
              <a:rPr kumimoji="1" lang="zh-CN" altLang="en-US" sz="2400" dirty="0">
                <a:latin typeface="SimSun" panose="02010600030101010101" pitchFamily="2" charset="-122"/>
                <a:ea typeface="SimSun" panose="02010600030101010101" pitchFamily="2" charset="-122"/>
              </a:rPr>
              <a:t>入选题目类型：观点态度概括</a:t>
            </a:r>
          </a:p>
        </p:txBody>
      </p:sp>
    </p:spTree>
    <p:extLst>
      <p:ext uri="{BB962C8B-B14F-4D97-AF65-F5344CB8AC3E}">
        <p14:creationId xmlns:p14="http://schemas.microsoft.com/office/powerpoint/2010/main" val="104286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2742D2-7F3F-FE72-FE90-B63576E5DDE3}"/>
              </a:ext>
            </a:extLst>
          </p:cNvPr>
          <p:cNvSpPr>
            <a:spLocks noGrp="1"/>
          </p:cNvSpPr>
          <p:nvPr>
            <p:ph type="title"/>
          </p:nvPr>
        </p:nvSpPr>
        <p:spPr/>
        <p:txBody>
          <a:bodyPr>
            <a:normAutofit/>
          </a:bodyPr>
          <a:lstStyle/>
          <a:p>
            <a:r>
              <a:rPr lang="zh-CN" altLang="en-US" sz="4400" noProof="0" dirty="0">
                <a:solidFill>
                  <a:srgbClr val="383987"/>
                </a:solidFill>
                <a:latin typeface="微软雅黑" panose="020B0503020204020204" charset="-122"/>
                <a:ea typeface="微软雅黑" panose="020B0503020204020204" charset="-122"/>
                <a:sym typeface="+mn-ea"/>
              </a:rPr>
              <a:t>总结补充：文言文简答题复习策略</a:t>
            </a:r>
            <a:endParaRPr kumimoji="1" lang="zh-CN" altLang="en-US" dirty="0"/>
          </a:p>
        </p:txBody>
      </p:sp>
      <p:sp>
        <p:nvSpPr>
          <p:cNvPr id="3" name="内容占位符 2">
            <a:extLst>
              <a:ext uri="{FF2B5EF4-FFF2-40B4-BE49-F238E27FC236}">
                <a16:creationId xmlns:a16="http://schemas.microsoft.com/office/drawing/2014/main" id="{020E646D-B5AA-9B7C-3E5F-61D811C91B18}"/>
              </a:ext>
            </a:extLst>
          </p:cNvPr>
          <p:cNvSpPr>
            <a:spLocks noGrp="1"/>
          </p:cNvSpPr>
          <p:nvPr>
            <p:ph idx="1"/>
          </p:nvPr>
        </p:nvSpPr>
        <p:spPr>
          <a:xfrm>
            <a:off x="838200" y="1579418"/>
            <a:ext cx="10515600" cy="4597545"/>
          </a:xfrm>
        </p:spPr>
        <p:txBody>
          <a:bodyPr>
            <a:normAutofit/>
          </a:bodyPr>
          <a:lstStyle/>
          <a:p>
            <a:pPr marL="0" indent="0">
              <a:buNone/>
            </a:pPr>
            <a:r>
              <a:rPr lang="zh-CN" altLang="en-US" sz="3500" noProof="0" dirty="0">
                <a:solidFill>
                  <a:schemeClr val="tx1"/>
                </a:solidFill>
                <a:latin typeface="SimSun" panose="02010600030101010101" pitchFamily="2" charset="-122"/>
                <a:ea typeface="SimSun" panose="02010600030101010101" pitchFamily="2" charset="-122"/>
                <a:sym typeface="+mn-ea"/>
              </a:rPr>
              <a:t>（一）注重知识积累</a:t>
            </a:r>
            <a:endParaRPr lang="en-US" altLang="zh-CN" sz="3500" b="1" kern="100" dirty="0">
              <a:latin typeface="SimSun" panose="02010600030101010101" pitchFamily="2" charset="-122"/>
              <a:ea typeface="SimSun" panose="02010600030101010101" pitchFamily="2" charset="-122"/>
              <a:cs typeface="Times New Roman" panose="02020603050405020304" pitchFamily="18" charset="0"/>
            </a:endParaRPr>
          </a:p>
          <a:p>
            <a:pPr marL="0" indent="0">
              <a:buNone/>
            </a:pPr>
            <a:r>
              <a:rPr lang="zh-CN" altLang="en-US" sz="2800" b="1" kern="100" dirty="0">
                <a:solidFill>
                  <a:srgbClr val="FF0000"/>
                </a:solidFill>
                <a:latin typeface="楷体" panose="02010609060101010101" charset="-122"/>
                <a:ea typeface="楷体" panose="02010609060101010101" charset="-122"/>
                <a:cs typeface="Times New Roman" panose="02020603050405020304" pitchFamily="18" charset="0"/>
              </a:rPr>
              <a:t>读懂是前提</a:t>
            </a:r>
            <a:r>
              <a:rPr lang="zh-CN" altLang="en-US" sz="2800" b="1" kern="100" dirty="0">
                <a:latin typeface="楷体" panose="02010609060101010101" charset="-122"/>
                <a:ea typeface="楷体" panose="02010609060101010101" charset="-122"/>
                <a:cs typeface="Times New Roman" panose="02020603050405020304" pitchFamily="18" charset="0"/>
              </a:rPr>
              <a:t>，一切的方法都是建立在能通读文本的基础上。</a:t>
            </a:r>
          </a:p>
          <a:p>
            <a:pPr marL="0" indent="0">
              <a:buNone/>
            </a:pPr>
            <a:r>
              <a:rPr lang="zh-CN" altLang="en-US" sz="3500" dirty="0">
                <a:solidFill>
                  <a:schemeClr val="tx1"/>
                </a:solidFill>
                <a:latin typeface="SimSun" panose="02010600030101010101" pitchFamily="2" charset="-122"/>
                <a:ea typeface="SimSun" panose="02010600030101010101" pitchFamily="2" charset="-122"/>
                <a:cs typeface="宋体" panose="02010600030101010101" pitchFamily="2" charset="-122"/>
              </a:rPr>
              <a:t>（二）依据题型特点和解题方法，针对训练</a:t>
            </a:r>
          </a:p>
          <a:p>
            <a:pPr marL="0" indent="0" fontAlgn="auto">
              <a:lnSpc>
                <a:spcPct val="115000"/>
              </a:lnSpc>
              <a:buNone/>
            </a:pPr>
            <a:r>
              <a:rPr lang="zh-CN" altLang="en-US" sz="3500" noProof="0" dirty="0">
                <a:solidFill>
                  <a:schemeClr val="tx1"/>
                </a:solidFill>
                <a:latin typeface="SimSun" panose="02010600030101010101" pitchFamily="2" charset="-122"/>
                <a:ea typeface="SimSun" panose="02010600030101010101" pitchFamily="2" charset="-122"/>
                <a:sym typeface="+mn-ea"/>
              </a:rPr>
              <a:t>（三）强化三种意识</a:t>
            </a:r>
          </a:p>
          <a:p>
            <a:pPr marL="0" indent="0" fontAlgn="auto">
              <a:lnSpc>
                <a:spcPct val="115000"/>
              </a:lnSpc>
              <a:buNone/>
            </a:pPr>
            <a:r>
              <a:rPr lang="en-US" altLang="zh-CN"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1.</a:t>
            </a:r>
            <a:r>
              <a:rPr lang="zh-CN" altLang="en-US"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强化</a:t>
            </a:r>
            <a:r>
              <a:rPr lang="zh-CN" altLang="en-US" sz="2800" b="1" dirty="0">
                <a:solidFill>
                  <a:srgbClr val="FF0000"/>
                </a:solidFill>
                <a:highlight>
                  <a:srgbClr val="00FF00"/>
                </a:highlight>
                <a:latin typeface="KaiTi" panose="02010609060101010101" pitchFamily="49" charset="-122"/>
                <a:ea typeface="KaiTi" panose="02010609060101010101" pitchFamily="49" charset="-122"/>
                <a:cs typeface="宋体" panose="02010600030101010101" pitchFamily="2" charset="-122"/>
                <a:sym typeface="+mn-ea"/>
              </a:rPr>
              <a:t>精析题干关键词</a:t>
            </a:r>
            <a:r>
              <a:rPr lang="zh-CN" altLang="en-US"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意识。</a:t>
            </a:r>
            <a:endParaRPr lang="en-US" altLang="zh-CN" sz="1400" b="1" dirty="0">
              <a:latin typeface="KaiTi" panose="02010609060101010101" pitchFamily="49" charset="-122"/>
              <a:ea typeface="KaiTi" panose="02010609060101010101" pitchFamily="49" charset="-122"/>
              <a:cs typeface="宋体" panose="02010600030101010101" pitchFamily="2" charset="-122"/>
              <a:sym typeface="+mn-ea"/>
            </a:endParaRPr>
          </a:p>
          <a:p>
            <a:pPr marL="0" indent="0" fontAlgn="auto">
              <a:lnSpc>
                <a:spcPct val="115000"/>
              </a:lnSpc>
              <a:buNone/>
            </a:pPr>
            <a:r>
              <a:rPr lang="en-US" altLang="zh-CN"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2.</a:t>
            </a:r>
            <a:r>
              <a:rPr lang="zh-CN" altLang="en-US"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强化</a:t>
            </a:r>
            <a:r>
              <a:rPr lang="zh-CN" altLang="en-US" sz="2800" b="1" dirty="0">
                <a:solidFill>
                  <a:srgbClr val="FF0000"/>
                </a:solidFill>
                <a:highlight>
                  <a:srgbClr val="00FF00"/>
                </a:highlight>
                <a:latin typeface="KaiTi" panose="02010609060101010101" pitchFamily="49" charset="-122"/>
                <a:ea typeface="KaiTi" panose="02010609060101010101" pitchFamily="49" charset="-122"/>
                <a:cs typeface="宋体" panose="02010600030101010101" pitchFamily="2" charset="-122"/>
                <a:sym typeface="+mn-ea"/>
              </a:rPr>
              <a:t>转化文本词句</a:t>
            </a:r>
            <a:r>
              <a:rPr lang="zh-CN" altLang="en-US"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意识。 </a:t>
            </a:r>
            <a:endParaRPr lang="zh-CN" altLang="en-US" sz="2800" b="1" dirty="0">
              <a:solidFill>
                <a:srgbClr val="FF0000"/>
              </a:solidFill>
              <a:latin typeface="KaiTi" panose="02010609060101010101" pitchFamily="49" charset="-122"/>
              <a:ea typeface="KaiTi" panose="02010609060101010101" pitchFamily="49" charset="-122"/>
              <a:cs typeface="宋体" panose="02010600030101010101" pitchFamily="2" charset="-122"/>
            </a:endParaRPr>
          </a:p>
          <a:p>
            <a:pPr marL="0" indent="0" fontAlgn="auto">
              <a:lnSpc>
                <a:spcPct val="115000"/>
              </a:lnSpc>
              <a:buNone/>
            </a:pPr>
            <a:r>
              <a:rPr lang="en-US" altLang="zh-CN"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3.</a:t>
            </a:r>
            <a:r>
              <a:rPr lang="zh-CN" altLang="en-US"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强化</a:t>
            </a:r>
            <a:r>
              <a:rPr lang="zh-CN" altLang="en-US" sz="2800" b="1" dirty="0">
                <a:solidFill>
                  <a:srgbClr val="FF0000"/>
                </a:solidFill>
                <a:highlight>
                  <a:srgbClr val="00FF00"/>
                </a:highlight>
                <a:latin typeface="KaiTi" panose="02010609060101010101" pitchFamily="49" charset="-122"/>
                <a:ea typeface="KaiTi" panose="02010609060101010101" pitchFamily="49" charset="-122"/>
                <a:cs typeface="宋体" panose="02010600030101010101" pitchFamily="2" charset="-122"/>
                <a:sym typeface="+mn-ea"/>
              </a:rPr>
              <a:t>语境意识</a:t>
            </a:r>
            <a:r>
              <a:rPr lang="zh-CN" altLang="en-US" sz="2800" b="1" dirty="0">
                <a:solidFill>
                  <a:srgbClr val="FF0000"/>
                </a:solidFill>
                <a:latin typeface="KaiTi" panose="02010609060101010101" pitchFamily="49" charset="-122"/>
                <a:ea typeface="KaiTi" panose="02010609060101010101" pitchFamily="49" charset="-122"/>
                <a:cs typeface="宋体" panose="02010600030101010101" pitchFamily="2" charset="-122"/>
                <a:sym typeface="+mn-ea"/>
              </a:rPr>
              <a:t>，在情境中理解文意。</a:t>
            </a:r>
          </a:p>
          <a:p>
            <a:pPr indent="0" fontAlgn="auto">
              <a:lnSpc>
                <a:spcPct val="115000"/>
              </a:lnSpc>
            </a:pPr>
            <a:endParaRPr lang="zh-CN" altLang="en-US" sz="2400" b="1" dirty="0">
              <a:solidFill>
                <a:schemeClr val="tx1"/>
              </a:solidFill>
              <a:latin typeface="黑体" panose="02010609060101010101" charset="-122"/>
              <a:ea typeface="黑体" panose="02010609060101010101" charset="-122"/>
              <a:cs typeface="黑体" panose="02010609060101010101" charset="-122"/>
              <a:sym typeface="+mn-ea"/>
            </a:endParaRPr>
          </a:p>
          <a:p>
            <a:pPr marL="0" indent="0">
              <a:buNone/>
            </a:pPr>
            <a:endParaRPr kumimoji="1" lang="zh-CN" altLang="en-US" dirty="0"/>
          </a:p>
        </p:txBody>
      </p:sp>
    </p:spTree>
    <p:extLst>
      <p:ext uri="{BB962C8B-B14F-4D97-AF65-F5344CB8AC3E}">
        <p14:creationId xmlns:p14="http://schemas.microsoft.com/office/powerpoint/2010/main" val="81728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6F5366C-2B14-9611-9927-8CE2CEBB9271}"/>
              </a:ext>
            </a:extLst>
          </p:cNvPr>
          <p:cNvSpPr txBox="1"/>
          <p:nvPr/>
        </p:nvSpPr>
        <p:spPr>
          <a:xfrm>
            <a:off x="688877" y="935380"/>
            <a:ext cx="11142321" cy="830997"/>
          </a:xfrm>
          <a:prstGeom prst="rect">
            <a:avLst/>
          </a:prstGeom>
        </p:spPr>
        <p:txBody>
          <a:bodyPr wrap="square">
            <a:spAutoFit/>
          </a:bodyPr>
          <a:lstStyle/>
          <a:p>
            <a:pPr marL="17780" indent="0" algn="l" defTabSz="266700" fontAlgn="auto">
              <a:lnSpc>
                <a:spcPct val="100000"/>
              </a:lnSpc>
              <a:spcAft>
                <a:spcPct val="0"/>
              </a:spcAft>
            </a:pP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第一次月考。</a:t>
            </a:r>
            <a:r>
              <a:rPr lang="en-US" altLang="zh-CN" sz="2400" dirty="0">
                <a:solidFill>
                  <a:srgbClr val="000000"/>
                </a:solidFill>
                <a:latin typeface="SimSun" panose="02010600030101010101" pitchFamily="2" charset="-122"/>
                <a:ea typeface="SimSun" panose="02010600030101010101" pitchFamily="2" charset="-122"/>
                <a:cs typeface="仿宋" panose="02010609060101010101" charset="-122"/>
              </a:rPr>
              <a:t>14</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．张说评价姚崇“言不厉而教成”，材料二中有哪些</a:t>
            </a:r>
            <a:r>
              <a:rPr lang="zh-CN" altLang="en-US" sz="2400" dirty="0">
                <a:solidFill>
                  <a:srgbClr val="000000"/>
                </a:solidFill>
                <a:highlight>
                  <a:srgbClr val="FFFF00"/>
                </a:highlight>
                <a:latin typeface="SimSun" panose="02010600030101010101" pitchFamily="2" charset="-122"/>
                <a:ea typeface="SimSun" panose="02010600030101010101" pitchFamily="2" charset="-122"/>
                <a:cs typeface="仿宋" panose="02010609060101010101" charset="-122"/>
              </a:rPr>
              <a:t>事实</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能反映姚崇的这种风格？请简要</a:t>
            </a:r>
            <a:r>
              <a:rPr lang="zh-CN" altLang="en-US" sz="2400" dirty="0">
                <a:solidFill>
                  <a:srgbClr val="000000"/>
                </a:solidFill>
                <a:highlight>
                  <a:srgbClr val="00FFFF"/>
                </a:highlight>
                <a:latin typeface="SimSun" panose="02010600030101010101" pitchFamily="2" charset="-122"/>
                <a:ea typeface="SimSun" panose="02010600030101010101" pitchFamily="2" charset="-122"/>
                <a:cs typeface="仿宋" panose="02010609060101010101" charset="-122"/>
              </a:rPr>
              <a:t>概括</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a:t>
            </a:r>
            <a:r>
              <a:rPr lang="en-US" altLang="zh-CN" sz="2400" dirty="0">
                <a:solidFill>
                  <a:srgbClr val="000000"/>
                </a:solidFill>
                <a:latin typeface="SimSun" panose="02010600030101010101" pitchFamily="2" charset="-122"/>
                <a:ea typeface="SimSun" panose="02010600030101010101" pitchFamily="2" charset="-122"/>
                <a:cs typeface="仿宋" panose="02010609060101010101" charset="-122"/>
              </a:rPr>
              <a:t>5</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分）</a:t>
            </a:r>
            <a:r>
              <a:rPr lang="en-US" altLang="zh-CN" sz="2400" dirty="0">
                <a:solidFill>
                  <a:srgbClr val="000000"/>
                </a:solidFill>
                <a:latin typeface="SimSun" panose="02010600030101010101" pitchFamily="2" charset="-122"/>
                <a:ea typeface="SimSun" panose="02010600030101010101" pitchFamily="2" charset="-122"/>
                <a:cs typeface="仿宋" panose="02010609060101010101" charset="-122"/>
              </a:rPr>
              <a:t> </a:t>
            </a:r>
          </a:p>
        </p:txBody>
      </p:sp>
      <p:sp>
        <p:nvSpPr>
          <p:cNvPr id="6" name="文本框 5">
            <a:extLst>
              <a:ext uri="{FF2B5EF4-FFF2-40B4-BE49-F238E27FC236}">
                <a16:creationId xmlns:a16="http://schemas.microsoft.com/office/drawing/2014/main" id="{CAF5A4B1-2138-27C6-70F6-E6213C441059}"/>
              </a:ext>
            </a:extLst>
          </p:cNvPr>
          <p:cNvSpPr txBox="1"/>
          <p:nvPr/>
        </p:nvSpPr>
        <p:spPr>
          <a:xfrm>
            <a:off x="724568" y="4220408"/>
            <a:ext cx="10590272" cy="490519"/>
          </a:xfrm>
          <a:prstGeom prst="rect">
            <a:avLst/>
          </a:prstGeom>
          <a:noFill/>
        </p:spPr>
        <p:txBody>
          <a:bodyPr wrap="square">
            <a:spAutoFit/>
          </a:bodyPr>
          <a:lstStyle/>
          <a:p>
            <a:pPr algn="just">
              <a:lnSpc>
                <a:spcPct val="125000"/>
              </a:lnSpc>
            </a:pPr>
            <a:r>
              <a:rPr lang="zh-CN" altLang="en-US" sz="2400" kern="100" dirty="0">
                <a:effectLst/>
                <a:latin typeface="SimSun" panose="02010600030101010101" pitchFamily="2" charset="-122"/>
                <a:ea typeface="SimSun" panose="02010600030101010101" pitchFamily="2" charset="-122"/>
                <a:cs typeface="Times New Roman" panose="02020603050405020304" pitchFamily="18" charset="0"/>
              </a:rPr>
              <a:t>周测</a:t>
            </a:r>
            <a:r>
              <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rPr>
              <a:t>1</a:t>
            </a:r>
            <a:r>
              <a:rPr lang="zh-CN" altLang="en-US" sz="2400" kern="100" dirty="0">
                <a:effectLst/>
                <a:latin typeface="SimSun" panose="02010600030101010101" pitchFamily="2" charset="-122"/>
                <a:ea typeface="SimSun" panose="02010600030101010101" pitchFamily="2" charset="-122"/>
                <a:cs typeface="Times New Roman" panose="02020603050405020304" pitchFamily="18" charset="0"/>
              </a:rPr>
              <a:t> </a:t>
            </a:r>
            <a:r>
              <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rPr>
              <a:t>5.</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请结合两则材料，简要</a:t>
            </a:r>
            <a:r>
              <a:rPr lang="zh-CN" altLang="zh-CN" sz="2400" kern="100" dirty="0">
                <a:effectLst/>
                <a:highlight>
                  <a:srgbClr val="00FFFF"/>
                </a:highlight>
                <a:latin typeface="SimSun" panose="02010600030101010101" pitchFamily="2" charset="-122"/>
                <a:ea typeface="SimSun" panose="02010600030101010101" pitchFamily="2" charset="-122"/>
                <a:cs typeface="Times New Roman" panose="02020603050405020304" pitchFamily="18" charset="0"/>
              </a:rPr>
              <a:t>概括</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司马迁坚持创作《史记》的</a:t>
            </a:r>
            <a:r>
              <a:rPr lang="zh-CN" altLang="zh-CN" sz="2400" kern="100" dirty="0">
                <a:effectLst/>
                <a:highlight>
                  <a:srgbClr val="FFFF00"/>
                </a:highlight>
                <a:latin typeface="SimSun" panose="02010600030101010101" pitchFamily="2" charset="-122"/>
                <a:ea typeface="SimSun" panose="02010600030101010101" pitchFamily="2" charset="-122"/>
                <a:cs typeface="Times New Roman" panose="02020603050405020304" pitchFamily="18" charset="0"/>
              </a:rPr>
              <a:t>原因</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a:t>
            </a:r>
            <a:r>
              <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rPr>
              <a:t>5</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分）</a:t>
            </a:r>
          </a:p>
        </p:txBody>
      </p:sp>
      <p:sp>
        <p:nvSpPr>
          <p:cNvPr id="8" name="文本框 7">
            <a:extLst>
              <a:ext uri="{FF2B5EF4-FFF2-40B4-BE49-F238E27FC236}">
                <a16:creationId xmlns:a16="http://schemas.microsoft.com/office/drawing/2014/main" id="{70859BCC-ED73-7256-F0B7-D2D0D182F4F4}"/>
              </a:ext>
            </a:extLst>
          </p:cNvPr>
          <p:cNvSpPr txBox="1"/>
          <p:nvPr/>
        </p:nvSpPr>
        <p:spPr>
          <a:xfrm>
            <a:off x="724568" y="4728743"/>
            <a:ext cx="11142321" cy="1384995"/>
          </a:xfrm>
          <a:prstGeom prst="rect">
            <a:avLst/>
          </a:prstGeom>
          <a:noFill/>
        </p:spPr>
        <p:txBody>
          <a:bodyPr wrap="square">
            <a:spAutoFit/>
          </a:bodyPr>
          <a:lstStyle/>
          <a:p>
            <a:pPr algn="just">
              <a:lnSpc>
                <a:spcPct val="125000"/>
              </a:lnSpc>
            </a:pPr>
            <a:r>
              <a:rPr lang="zh-CN" altLang="en-US" sz="2400" kern="100" dirty="0">
                <a:latin typeface="SimSun" panose="02010600030101010101" pitchFamily="2" charset="-122"/>
                <a:ea typeface="SimSun" panose="02010600030101010101" pitchFamily="2" charset="-122"/>
                <a:cs typeface="Times New Roman" panose="02020603050405020304" pitchFamily="18" charset="0"/>
              </a:rPr>
              <a:t>周测</a:t>
            </a:r>
            <a:r>
              <a:rPr lang="en-US" altLang="zh-CN" sz="2400" kern="100" dirty="0">
                <a:latin typeface="SimSun" panose="02010600030101010101" pitchFamily="2" charset="-122"/>
                <a:ea typeface="SimSun" panose="02010600030101010101" pitchFamily="2" charset="-122"/>
                <a:cs typeface="Times New Roman" panose="02020603050405020304" pitchFamily="18" charset="0"/>
              </a:rPr>
              <a:t>1</a:t>
            </a:r>
            <a:r>
              <a:rPr lang="zh-CN" altLang="en-US" sz="2400" kern="100" dirty="0">
                <a:latin typeface="SimSun" panose="02010600030101010101" pitchFamily="2" charset="-122"/>
                <a:ea typeface="SimSun" panose="02010600030101010101" pitchFamily="2" charset="-122"/>
                <a:cs typeface="Times New Roman" panose="02020603050405020304" pitchFamily="18" charset="0"/>
              </a:rPr>
              <a:t> </a:t>
            </a:r>
            <a:r>
              <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rPr>
              <a:t>10</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．对于杨颙的谏言，诸葛亮</a:t>
            </a:r>
            <a:r>
              <a:rPr lang="zh-CN" altLang="zh-CN" sz="2400" kern="100" dirty="0">
                <a:effectLst/>
                <a:highlight>
                  <a:srgbClr val="FFFF00"/>
                </a:highlight>
                <a:latin typeface="SimSun" panose="02010600030101010101" pitchFamily="2" charset="-122"/>
                <a:ea typeface="SimSun" panose="02010600030101010101" pitchFamily="2" charset="-122"/>
                <a:cs typeface="Times New Roman" panose="02020603050405020304" pitchFamily="18" charset="0"/>
              </a:rPr>
              <a:t>为何</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“谢之”但又“不能从”？请结合两则材料简要</a:t>
            </a:r>
            <a:r>
              <a:rPr lang="zh-CN" altLang="zh-CN" sz="2400" kern="100" dirty="0">
                <a:effectLst/>
                <a:highlight>
                  <a:srgbClr val="00FFFF"/>
                </a:highlight>
                <a:latin typeface="SimSun" panose="02010600030101010101" pitchFamily="2" charset="-122"/>
                <a:ea typeface="SimSun" panose="02010600030101010101" pitchFamily="2" charset="-122"/>
                <a:cs typeface="Times New Roman" panose="02020603050405020304" pitchFamily="18" charset="0"/>
              </a:rPr>
              <a:t>分析</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a:t>
            </a:r>
            <a:r>
              <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rPr>
              <a:t>5</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分）</a:t>
            </a:r>
          </a:p>
          <a:p>
            <a:pPr algn="just"/>
            <a:r>
              <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rPr>
              <a:t> </a:t>
            </a:r>
            <a:endPar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endParaRPr>
          </a:p>
        </p:txBody>
      </p:sp>
      <p:sp>
        <p:nvSpPr>
          <p:cNvPr id="13" name="同侧圆角矩形 2">
            <a:extLst>
              <a:ext uri="{FF2B5EF4-FFF2-40B4-BE49-F238E27FC236}">
                <a16:creationId xmlns:a16="http://schemas.microsoft.com/office/drawing/2014/main" id="{DA8405B9-B3EA-1175-60BE-BB3BF8C98AEE}"/>
              </a:ext>
            </a:extLst>
          </p:cNvPr>
          <p:cNvSpPr/>
          <p:nvPr>
            <p:custDataLst>
              <p:tags r:id="rId1"/>
            </p:custDataLst>
          </p:nvPr>
        </p:nvSpPr>
        <p:spPr>
          <a:xfrm>
            <a:off x="840193" y="-91789"/>
            <a:ext cx="11184142" cy="1010920"/>
          </a:xfrm>
          <a:prstGeom prst="round2SameRect">
            <a:avLst/>
          </a:prstGeom>
          <a:noFill/>
          <a:ln w="25400" cap="flat" cmpd="sng" algn="ctr">
            <a:noFill/>
            <a:prstDash val="solid"/>
          </a:ln>
          <a:effectLst/>
          <a:extLst>
            <a:ext uri="{909E8E84-426E-40DD-AFC4-6F175D3DCCD1}">
              <a14:hiddenFill xmlns:a14="http://schemas.microsoft.com/office/drawing/2010/main">
                <a:solidFill>
                  <a:srgbClr val="FFFF00"/>
                </a:solidFill>
              </a14:hiddenFill>
            </a:ext>
          </a:extLst>
        </p:spPr>
        <p:txBody>
          <a:bodyPr rtlCol="0" anchor="ctr"/>
          <a:lstStyle/>
          <a:p>
            <a:pPr>
              <a:lnSpc>
                <a:spcPct val="120000"/>
              </a:lnSpc>
            </a:pPr>
            <a:r>
              <a:rPr lang="zh-CN" altLang="en-US" sz="2400" b="1" dirty="0">
                <a:solidFill>
                  <a:schemeClr val="tx1">
                    <a:lumMod val="50000"/>
                  </a:schemeClr>
                </a:solidFill>
                <a:latin typeface="等线" panose="02010600030101010101" charset="-122"/>
                <a:ea typeface="等线" panose="02010600030101010101" charset="-122"/>
                <a:cs typeface="等线" panose="02010600030101010101" charset="-122"/>
                <a:sym typeface="Arial" panose="020B0604020202020204" pitchFamily="34" charset="0"/>
              </a:rPr>
              <a:t>旧题梳理</a:t>
            </a:r>
            <a:r>
              <a:rPr lang="zh-CN" sz="2400" b="1" dirty="0">
                <a:solidFill>
                  <a:schemeClr val="tx1">
                    <a:lumMod val="50000"/>
                  </a:schemeClr>
                </a:solidFill>
                <a:latin typeface="等线" panose="02010600030101010101" charset="-122"/>
                <a:ea typeface="等线" panose="02010600030101010101" charset="-122"/>
                <a:cs typeface="等线" panose="02010600030101010101" charset="-122"/>
                <a:sym typeface="Arial" panose="020B0604020202020204" pitchFamily="34" charset="0"/>
              </a:rPr>
              <a:t>，我们见过哪些设置问题的角度？</a:t>
            </a:r>
          </a:p>
        </p:txBody>
      </p:sp>
      <p:sp>
        <p:nvSpPr>
          <p:cNvPr id="15" name="文本框 14">
            <a:extLst>
              <a:ext uri="{FF2B5EF4-FFF2-40B4-BE49-F238E27FC236}">
                <a16:creationId xmlns:a16="http://schemas.microsoft.com/office/drawing/2014/main" id="{A15BDFF0-F825-0C49-DF7B-19BF4F3ABE9E}"/>
              </a:ext>
            </a:extLst>
          </p:cNvPr>
          <p:cNvSpPr txBox="1"/>
          <p:nvPr/>
        </p:nvSpPr>
        <p:spPr>
          <a:xfrm>
            <a:off x="6843514" y="318659"/>
            <a:ext cx="6096000" cy="461665"/>
          </a:xfrm>
          <a:prstGeom prst="rect">
            <a:avLst/>
          </a:prstGeom>
          <a:noFill/>
        </p:spPr>
        <p:txBody>
          <a:bodyPr wrap="square">
            <a:spAutoFit/>
          </a:bodyPr>
          <a:lstStyle/>
          <a:p>
            <a:r>
              <a:rPr lang="zh-CN" altLang="zh-CN" sz="2400" b="1" spc="300" dirty="0">
                <a:solidFill>
                  <a:srgbClr val="FF0000"/>
                </a:solidFill>
                <a:highlight>
                  <a:srgbClr val="00FF00"/>
                </a:highlight>
                <a:latin typeface="微软雅黑" panose="020B0503020204020204" charset="-122"/>
                <a:ea typeface="微软雅黑"/>
                <a:cs typeface="楷体" panose="02010609060101010101" charset="-122"/>
              </a:rPr>
              <a:t>概括</a:t>
            </a:r>
            <a:r>
              <a:rPr lang="zh-CN" altLang="en-US" sz="2400" b="1" spc="300" dirty="0">
                <a:solidFill>
                  <a:srgbClr val="FF0000"/>
                </a:solidFill>
                <a:highlight>
                  <a:srgbClr val="00FF00"/>
                </a:highlight>
                <a:latin typeface="微软雅黑" panose="020B0503020204020204" charset="-122"/>
                <a:ea typeface="微软雅黑"/>
                <a:cs typeface="楷体" panose="02010609060101010101" charset="-122"/>
              </a:rPr>
              <a:t>内容要点</a:t>
            </a:r>
            <a:r>
              <a:rPr lang="zh-CN" altLang="zh-CN" sz="2400" b="1" spc="300" dirty="0">
                <a:solidFill>
                  <a:srgbClr val="FF0000"/>
                </a:solidFill>
                <a:highlight>
                  <a:srgbClr val="00FF00"/>
                </a:highlight>
                <a:latin typeface="微软雅黑" panose="020B0503020204020204" charset="-122"/>
                <a:ea typeface="微软雅黑"/>
                <a:cs typeface="楷体" panose="02010609060101010101" charset="-122"/>
              </a:rPr>
              <a:t>；</a:t>
            </a:r>
            <a:r>
              <a:rPr lang="zh-CN" altLang="en-US" sz="2400" b="1" spc="300" dirty="0">
                <a:solidFill>
                  <a:srgbClr val="FF0000"/>
                </a:solidFill>
                <a:highlight>
                  <a:srgbClr val="00FF00"/>
                </a:highlight>
                <a:latin typeface="微软雅黑" panose="020B0503020204020204" charset="-122"/>
                <a:ea typeface="微软雅黑"/>
                <a:cs typeface="楷体" panose="02010609060101010101" charset="-122"/>
              </a:rPr>
              <a:t>筛选</a:t>
            </a:r>
            <a:r>
              <a:rPr lang="zh-CN" altLang="zh-CN" sz="2400" b="1" spc="300" dirty="0">
                <a:solidFill>
                  <a:srgbClr val="FF0000"/>
                </a:solidFill>
                <a:highlight>
                  <a:srgbClr val="00FF00"/>
                </a:highlight>
                <a:latin typeface="微软雅黑" panose="020B0503020204020204" charset="-122"/>
                <a:ea typeface="微软雅黑"/>
                <a:cs typeface="楷体" panose="02010609060101010101" charset="-122"/>
              </a:rPr>
              <a:t>概括原因</a:t>
            </a:r>
            <a:endParaRPr lang="zh-CN" altLang="en-US" sz="2400" dirty="0">
              <a:highlight>
                <a:srgbClr val="00FF00"/>
              </a:highlight>
            </a:endParaRPr>
          </a:p>
        </p:txBody>
      </p:sp>
      <p:sp>
        <p:nvSpPr>
          <p:cNvPr id="3" name="文本框 2">
            <a:extLst>
              <a:ext uri="{FF2B5EF4-FFF2-40B4-BE49-F238E27FC236}">
                <a16:creationId xmlns:a16="http://schemas.microsoft.com/office/drawing/2014/main" id="{B2F9740A-91C9-EF7A-DB39-3E2CD2331455}"/>
              </a:ext>
            </a:extLst>
          </p:cNvPr>
          <p:cNvSpPr txBox="1"/>
          <p:nvPr/>
        </p:nvSpPr>
        <p:spPr>
          <a:xfrm>
            <a:off x="724568" y="3847825"/>
            <a:ext cx="9867417" cy="310341"/>
          </a:xfrm>
          <a:prstGeom prst="rect">
            <a:avLst/>
          </a:prstGeom>
          <a:noFill/>
        </p:spPr>
        <p:txBody>
          <a:bodyPr wrap="square">
            <a:spAutoFit/>
          </a:bodyPr>
          <a:lstStyle/>
          <a:p>
            <a:pPr algn="just">
              <a:lnSpc>
                <a:spcPts val="1700"/>
              </a:lnSpc>
            </a:pPr>
            <a:r>
              <a:rPr lang="zh-CN" altLang="en-US" sz="2400" kern="100" dirty="0">
                <a:effectLst/>
                <a:latin typeface="SimSun" panose="02010600030101010101" pitchFamily="2" charset="-122"/>
                <a:ea typeface="SimSun" panose="02010600030101010101" pitchFamily="2" charset="-122"/>
                <a:cs typeface="宋体" panose="02010600030101010101" pitchFamily="2" charset="-122"/>
              </a:rPr>
              <a:t>国庆作业 </a:t>
            </a:r>
            <a:r>
              <a:rPr lang="en-US" altLang="zh-CN" sz="2400" kern="100" dirty="0">
                <a:effectLst/>
                <a:latin typeface="SimSun" panose="02010600030101010101" pitchFamily="2" charset="-122"/>
                <a:ea typeface="SimSun" panose="02010600030101010101" pitchFamily="2" charset="-122"/>
                <a:cs typeface="宋体" panose="02010600030101010101" pitchFamily="2" charset="-122"/>
              </a:rPr>
              <a:t> 14.</a:t>
            </a:r>
            <a:r>
              <a:rPr lang="zh-CN" altLang="zh-CN" sz="2400" kern="100" dirty="0">
                <a:effectLst/>
                <a:latin typeface="SimSun" panose="02010600030101010101" pitchFamily="2" charset="-122"/>
                <a:ea typeface="SimSun" panose="02010600030101010101" pitchFamily="2" charset="-122"/>
                <a:cs typeface="宋体" panose="02010600030101010101" pitchFamily="2" charset="-122"/>
              </a:rPr>
              <a:t>根据上述两则材料，简要</a:t>
            </a:r>
            <a:r>
              <a:rPr lang="zh-CN" altLang="zh-CN" sz="2400" kern="100" dirty="0">
                <a:effectLst/>
                <a:highlight>
                  <a:srgbClr val="00FFFF"/>
                </a:highlight>
                <a:latin typeface="SimSun" panose="02010600030101010101" pitchFamily="2" charset="-122"/>
                <a:ea typeface="SimSun" panose="02010600030101010101" pitchFamily="2" charset="-122"/>
                <a:cs typeface="宋体" panose="02010600030101010101" pitchFamily="2" charset="-122"/>
              </a:rPr>
              <a:t>概括</a:t>
            </a:r>
            <a:r>
              <a:rPr lang="zh-CN" altLang="zh-CN" sz="2400" kern="100" dirty="0">
                <a:effectLst/>
                <a:latin typeface="SimSun" panose="02010600030101010101" pitchFamily="2" charset="-122"/>
                <a:ea typeface="SimSun" panose="02010600030101010101" pitchFamily="2" charset="-122"/>
                <a:cs typeface="宋体" panose="02010600030101010101" pitchFamily="2" charset="-122"/>
              </a:rPr>
              <a:t>王允处死蔡邕的</a:t>
            </a:r>
            <a:r>
              <a:rPr lang="zh-CN" altLang="zh-CN" sz="2400" kern="100" dirty="0">
                <a:effectLst/>
                <a:highlight>
                  <a:srgbClr val="FFFF00"/>
                </a:highlight>
                <a:latin typeface="SimSun" panose="02010600030101010101" pitchFamily="2" charset="-122"/>
                <a:ea typeface="SimSun" panose="02010600030101010101" pitchFamily="2" charset="-122"/>
                <a:cs typeface="宋体" panose="02010600030101010101" pitchFamily="2" charset="-122"/>
              </a:rPr>
              <a:t>原因</a:t>
            </a:r>
            <a:r>
              <a:rPr lang="zh-CN" altLang="zh-CN" sz="2400" kern="100" dirty="0">
                <a:effectLst/>
                <a:latin typeface="SimSun" panose="02010600030101010101" pitchFamily="2" charset="-122"/>
                <a:ea typeface="SimSun" panose="02010600030101010101" pitchFamily="2" charset="-122"/>
                <a:cs typeface="宋体" panose="02010600030101010101" pitchFamily="2" charset="-122"/>
              </a:rPr>
              <a:t>。</a:t>
            </a:r>
            <a:r>
              <a:rPr lang="en-US" altLang="zh-CN" sz="2400" kern="100" dirty="0">
                <a:effectLst/>
                <a:latin typeface="SimSun" panose="02010600030101010101" pitchFamily="2" charset="-122"/>
                <a:ea typeface="SimSun" panose="02010600030101010101" pitchFamily="2" charset="-122"/>
                <a:cs typeface="宋体" panose="02010600030101010101" pitchFamily="2" charset="-122"/>
              </a:rPr>
              <a:t>(3</a:t>
            </a:r>
            <a:r>
              <a:rPr lang="zh-CN" altLang="zh-CN" sz="2400" kern="100" dirty="0">
                <a:effectLst/>
                <a:latin typeface="SimSun" panose="02010600030101010101" pitchFamily="2" charset="-122"/>
                <a:ea typeface="SimSun" panose="02010600030101010101" pitchFamily="2" charset="-122"/>
                <a:cs typeface="宋体" panose="02010600030101010101" pitchFamily="2" charset="-122"/>
              </a:rPr>
              <a:t>分</a:t>
            </a:r>
            <a:r>
              <a:rPr lang="en-US" altLang="zh-CN" sz="2400" kern="100" dirty="0">
                <a:effectLst/>
                <a:latin typeface="SimSun" panose="02010600030101010101" pitchFamily="2" charset="-122"/>
                <a:ea typeface="SimSun" panose="02010600030101010101" pitchFamily="2" charset="-122"/>
                <a:cs typeface="宋体" panose="02010600030101010101" pitchFamily="2" charset="-122"/>
              </a:rPr>
              <a:t>)</a:t>
            </a:r>
            <a:endPar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D43B3718-2DFF-0612-C1C3-3EFDBBE85D58}"/>
              </a:ext>
            </a:extLst>
          </p:cNvPr>
          <p:cNvSpPr txBox="1"/>
          <p:nvPr/>
        </p:nvSpPr>
        <p:spPr>
          <a:xfrm>
            <a:off x="765172" y="1954704"/>
            <a:ext cx="10989730" cy="830997"/>
          </a:xfrm>
          <a:prstGeom prst="rect">
            <a:avLst/>
          </a:prstGeom>
          <a:noFill/>
        </p:spPr>
        <p:txBody>
          <a:bodyPr wrap="square">
            <a:spAutoFit/>
          </a:bodyPr>
          <a:lstStyle/>
          <a:p>
            <a:pPr marL="17780" indent="0" algn="l" defTabSz="266700" fontAlgn="auto">
              <a:lnSpc>
                <a:spcPct val="100000"/>
              </a:lnSpc>
              <a:spcAft>
                <a:spcPct val="0"/>
              </a:spcAft>
            </a:pP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期初 </a:t>
            </a:r>
            <a:r>
              <a:rPr lang="en-US" altLang="zh-CN" sz="2400" dirty="0">
                <a:solidFill>
                  <a:srgbClr val="000000"/>
                </a:solidFill>
                <a:latin typeface="SimSun" panose="02010600030101010101" pitchFamily="2" charset="-122"/>
                <a:ea typeface="SimSun" panose="02010600030101010101" pitchFamily="2" charset="-122"/>
                <a:cs typeface="仿宋" panose="02010609060101010101" charset="-122"/>
              </a:rPr>
              <a:t>14.</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彭仲刚“以实践为宗旨”的为学</a:t>
            </a:r>
            <a:r>
              <a:rPr lang="zh-CN" altLang="en-US" sz="2400" dirty="0">
                <a:solidFill>
                  <a:srgbClr val="000000"/>
                </a:solidFill>
                <a:highlight>
                  <a:srgbClr val="FFFF00"/>
                </a:highlight>
                <a:latin typeface="SimSun" panose="02010600030101010101" pitchFamily="2" charset="-122"/>
                <a:ea typeface="SimSun" panose="02010600030101010101" pitchFamily="2" charset="-122"/>
                <a:cs typeface="仿宋" panose="02010609060101010101" charset="-122"/>
              </a:rPr>
              <a:t>特点</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体现在哪些方面</a:t>
            </a:r>
            <a:r>
              <a:rPr lang="en-US" altLang="zh-CN" sz="2400" dirty="0">
                <a:solidFill>
                  <a:srgbClr val="000000"/>
                </a:solidFill>
                <a:latin typeface="SimSun" panose="02010600030101010101" pitchFamily="2" charset="-122"/>
                <a:ea typeface="SimSun" panose="02010600030101010101" pitchFamily="2" charset="-122"/>
                <a:cs typeface="仿宋" panose="02010609060101010101" charset="-122"/>
              </a:rPr>
              <a:t>? </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请结合末段文意，简要</a:t>
            </a:r>
            <a:r>
              <a:rPr lang="zh-CN" altLang="en-US" sz="2400" dirty="0">
                <a:solidFill>
                  <a:srgbClr val="000000"/>
                </a:solidFill>
                <a:highlight>
                  <a:srgbClr val="00FFFF"/>
                </a:highlight>
                <a:latin typeface="SimSun" panose="02010600030101010101" pitchFamily="2" charset="-122"/>
                <a:ea typeface="SimSun" panose="02010600030101010101" pitchFamily="2" charset="-122"/>
                <a:cs typeface="仿宋" panose="02010609060101010101" charset="-122"/>
              </a:rPr>
              <a:t>概括</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a:t>
            </a:r>
            <a:r>
              <a:rPr lang="en-US" altLang="zh-CN" sz="2400" dirty="0">
                <a:solidFill>
                  <a:srgbClr val="000000"/>
                </a:solidFill>
                <a:latin typeface="SimSun" panose="02010600030101010101" pitchFamily="2" charset="-122"/>
                <a:ea typeface="SimSun" panose="02010600030101010101" pitchFamily="2" charset="-122"/>
                <a:cs typeface="仿宋" panose="02010609060101010101" charset="-122"/>
              </a:rPr>
              <a:t>(3</a:t>
            </a:r>
            <a:r>
              <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rPr>
              <a:t>分</a:t>
            </a:r>
            <a:r>
              <a:rPr lang="en-US" altLang="zh-CN" sz="2400" dirty="0">
                <a:solidFill>
                  <a:srgbClr val="000000"/>
                </a:solidFill>
                <a:latin typeface="SimSun" panose="02010600030101010101" pitchFamily="2" charset="-122"/>
                <a:ea typeface="SimSun" panose="02010600030101010101" pitchFamily="2" charset="-122"/>
                <a:cs typeface="仿宋" panose="02010609060101010101" charset="-122"/>
              </a:rPr>
              <a:t>)</a:t>
            </a:r>
            <a:endParaRPr lang="zh-CN" altLang="en-US" sz="2400" dirty="0">
              <a:solidFill>
                <a:srgbClr val="000000"/>
              </a:solidFill>
              <a:latin typeface="SimSun" panose="02010600030101010101" pitchFamily="2" charset="-122"/>
              <a:ea typeface="SimSun" panose="02010600030101010101" pitchFamily="2" charset="-122"/>
              <a:cs typeface="仿宋" panose="02010609060101010101" charset="-122"/>
            </a:endParaRPr>
          </a:p>
        </p:txBody>
      </p:sp>
      <p:sp>
        <p:nvSpPr>
          <p:cNvPr id="7" name="文本框 6">
            <a:extLst>
              <a:ext uri="{FF2B5EF4-FFF2-40B4-BE49-F238E27FC236}">
                <a16:creationId xmlns:a16="http://schemas.microsoft.com/office/drawing/2014/main" id="{5F14CA61-B61F-D229-2D0A-55CAEEEA8E2E}"/>
              </a:ext>
            </a:extLst>
          </p:cNvPr>
          <p:cNvSpPr txBox="1"/>
          <p:nvPr/>
        </p:nvSpPr>
        <p:spPr>
          <a:xfrm>
            <a:off x="724568" y="2785701"/>
            <a:ext cx="10839693" cy="830997"/>
          </a:xfrm>
          <a:prstGeom prst="rect">
            <a:avLst/>
          </a:prstGeom>
          <a:noFill/>
        </p:spPr>
        <p:txBody>
          <a:bodyPr wrap="square">
            <a:spAutoFit/>
          </a:bodyPr>
          <a:lstStyle/>
          <a:p>
            <a:pPr algn="just"/>
            <a:r>
              <a:rPr lang="zh-CN" altLang="en-US"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周测</a:t>
            </a:r>
            <a:r>
              <a:rPr lang="en-US" altLang="zh-CN"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2</a:t>
            </a:r>
            <a:r>
              <a:rPr lang="zh-CN" altLang="en-US"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en-US" altLang="zh-CN"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5. </a:t>
            </a:r>
            <a:r>
              <a:rPr lang="zh-CN" altLang="zh-CN"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材料二认为项羽“其于智、力之资又皆两亡焉”，材料一有哪些</a:t>
            </a:r>
            <a:r>
              <a:rPr lang="zh-CN" altLang="zh-CN" sz="2400" spc="40" dirty="0">
                <a:solidFill>
                  <a:srgbClr val="00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rPr>
              <a:t>事实</a:t>
            </a:r>
            <a:r>
              <a:rPr lang="zh-CN" altLang="zh-CN"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支持这一观点？请简要</a:t>
            </a:r>
            <a:r>
              <a:rPr lang="zh-CN" altLang="zh-CN" sz="2400" spc="40" dirty="0">
                <a:solidFill>
                  <a:srgbClr val="000000"/>
                </a:solidFill>
                <a:effectLst/>
                <a:highlight>
                  <a:srgbClr val="00FFFF"/>
                </a:highlight>
                <a:latin typeface="宋体" panose="02010600030101010101" pitchFamily="2" charset="-122"/>
                <a:ea typeface="宋体" panose="02010600030101010101" pitchFamily="2" charset="-122"/>
                <a:cs typeface="宋体" panose="02010600030101010101" pitchFamily="2" charset="-122"/>
              </a:rPr>
              <a:t>概括</a:t>
            </a:r>
            <a:r>
              <a:rPr lang="zh-CN" altLang="zh-CN"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5</a:t>
            </a:r>
            <a:r>
              <a:rPr lang="zh-CN" altLang="zh-CN" sz="24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分）</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a:extLst>
              <a:ext uri="{FF2B5EF4-FFF2-40B4-BE49-F238E27FC236}">
                <a16:creationId xmlns:a16="http://schemas.microsoft.com/office/drawing/2014/main" id="{11258F36-DF85-8F00-DEB0-BB62C838A142}"/>
              </a:ext>
            </a:extLst>
          </p:cNvPr>
          <p:cNvSpPr txBox="1"/>
          <p:nvPr/>
        </p:nvSpPr>
        <p:spPr>
          <a:xfrm>
            <a:off x="765173" y="5654549"/>
            <a:ext cx="10989731" cy="919867"/>
          </a:xfrm>
          <a:prstGeom prst="rect">
            <a:avLst/>
          </a:prstGeom>
          <a:noFill/>
        </p:spPr>
        <p:txBody>
          <a:bodyPr wrap="square">
            <a:spAutoFit/>
          </a:bodyPr>
          <a:lstStyle/>
          <a:p>
            <a:pPr algn="just">
              <a:lnSpc>
                <a:spcPct val="120000"/>
              </a:lnSpc>
            </a:pPr>
            <a:r>
              <a:rPr lang="zh-CN" altLang="en-US"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周测</a:t>
            </a:r>
            <a:r>
              <a:rPr lang="en-US"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3</a:t>
            </a:r>
            <a:r>
              <a:rPr lang="zh-CN" altLang="en-US"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 </a:t>
            </a:r>
            <a:r>
              <a:rPr lang="en-US"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10. </a:t>
            </a:r>
            <a:r>
              <a:rPr lang="zh-CN"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姚鼐不同意苏轼</a:t>
            </a:r>
            <a:r>
              <a:rPr lang="en-US"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李斯以荀卿之学乱天下</a:t>
            </a:r>
            <a:r>
              <a:rPr lang="en-US"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这一观点的</a:t>
            </a:r>
            <a:r>
              <a:rPr lang="zh-CN" altLang="zh-CN" sz="2400" kern="100" dirty="0">
                <a:solidFill>
                  <a:srgbClr val="000000"/>
                </a:solidFill>
                <a:effectLst/>
                <a:highlight>
                  <a:srgbClr val="FFFF00"/>
                </a:highlight>
                <a:latin typeface="SimSun" panose="02010600030101010101" pitchFamily="2" charset="-122"/>
                <a:ea typeface="SimSun" panose="02010600030101010101" pitchFamily="2" charset="-122"/>
                <a:cs typeface="宋体" panose="02010600030101010101" pitchFamily="2" charset="-122"/>
              </a:rPr>
              <a:t>理由</a:t>
            </a:r>
            <a:r>
              <a:rPr lang="zh-CN"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有哪些？请简要</a:t>
            </a:r>
            <a:r>
              <a:rPr lang="zh-CN" altLang="zh-CN" sz="2400" kern="100" dirty="0">
                <a:solidFill>
                  <a:srgbClr val="000000"/>
                </a:solidFill>
                <a:effectLst/>
                <a:highlight>
                  <a:srgbClr val="00FFFF"/>
                </a:highlight>
                <a:latin typeface="SimSun" panose="02010600030101010101" pitchFamily="2" charset="-122"/>
                <a:ea typeface="SimSun" panose="02010600030101010101" pitchFamily="2" charset="-122"/>
                <a:cs typeface="宋体" panose="02010600030101010101" pitchFamily="2" charset="-122"/>
              </a:rPr>
              <a:t>概括</a:t>
            </a:r>
            <a:r>
              <a:rPr lang="zh-CN"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a:t>
            </a:r>
            <a:r>
              <a:rPr lang="en-US"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5</a:t>
            </a:r>
            <a:r>
              <a:rPr lang="zh-CN" altLang="zh-CN" sz="24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分）</a:t>
            </a:r>
            <a:endParaRPr lang="zh-CN" altLang="zh-CN" sz="2400" kern="100" dirty="0">
              <a:effectLst/>
              <a:latin typeface="SimSun" panose="02010600030101010101" pitchFamily="2" charset="-122"/>
              <a:ea typeface="SimSun"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63574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3144824857"/>
              </p:ext>
            </p:extLst>
          </p:nvPr>
        </p:nvGraphicFramePr>
        <p:xfrm>
          <a:off x="103505" y="227330"/>
          <a:ext cx="11978640" cy="6065378"/>
        </p:xfrm>
        <a:graphic>
          <a:graphicData uri="http://schemas.openxmlformats.org/drawingml/2006/table">
            <a:tbl>
              <a:tblPr firstRow="1" bandRow="1">
                <a:tableStyleId>{5C22544A-7EE6-4342-B048-85BDC9FD1C3A}</a:tableStyleId>
              </a:tblPr>
              <a:tblGrid>
                <a:gridCol w="2143936">
                  <a:extLst>
                    <a:ext uri="{9D8B030D-6E8A-4147-A177-3AD203B41FA5}">
                      <a16:colId xmlns:a16="http://schemas.microsoft.com/office/drawing/2014/main" val="20000"/>
                    </a:ext>
                  </a:extLst>
                </a:gridCol>
                <a:gridCol w="9834704">
                  <a:extLst>
                    <a:ext uri="{9D8B030D-6E8A-4147-A177-3AD203B41FA5}">
                      <a16:colId xmlns:a16="http://schemas.microsoft.com/office/drawing/2014/main" val="20001"/>
                    </a:ext>
                  </a:extLst>
                </a:gridCol>
              </a:tblGrid>
              <a:tr h="603885">
                <a:tc gridSpan="2">
                  <a:txBody>
                    <a:bodyPr/>
                    <a:lstStyle/>
                    <a:p>
                      <a:pPr algn="ctr">
                        <a:buNone/>
                      </a:pPr>
                      <a:r>
                        <a:rPr lang="zh-CN" altLang="en-US" sz="2800">
                          <a:solidFill>
                            <a:srgbClr val="FF0000"/>
                          </a:solidFill>
                          <a:latin typeface="SimHei" panose="02010609060101010101" pitchFamily="49" charset="-122"/>
                          <a:ea typeface="SimHei" panose="02010609060101010101" pitchFamily="49" charset="-122"/>
                        </a:rPr>
                        <a:t>近三年高考文言文简答题</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20000"/>
                        <a:lumOff val="80000"/>
                      </a:schemeClr>
                    </a:solidFill>
                  </a:tcPr>
                </a:tc>
                <a:tc hMerge="1">
                  <a:txBody>
                    <a:bodyPr/>
                    <a:lstStyle/>
                    <a:p>
                      <a:endParaRPr/>
                    </a:p>
                  </a:txBody>
                  <a:tcP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1115826">
                <a:tc>
                  <a:txBody>
                    <a:bodyPr/>
                    <a:lstStyle/>
                    <a:p>
                      <a:pPr algn="ctr">
                        <a:buNone/>
                      </a:pPr>
                      <a:r>
                        <a:rPr lang="en-US" altLang="zh-CN" sz="2400" b="1" dirty="0">
                          <a:solidFill>
                            <a:srgbClr val="1D41D5"/>
                          </a:solidFill>
                          <a:latin typeface="SimHei" panose="02010609060101010101" pitchFamily="49" charset="-122"/>
                          <a:ea typeface="SimHei" panose="02010609060101010101" pitchFamily="49" charset="-122"/>
                          <a:cs typeface="华文宋体" panose="02010600040101010101" charset="-122"/>
                          <a:sym typeface="+mn-ea"/>
                        </a:rPr>
                        <a:t>2024·</a:t>
                      </a:r>
                      <a:r>
                        <a:rPr lang="zh-CN" altLang="en-US" sz="2400" b="1" dirty="0">
                          <a:solidFill>
                            <a:srgbClr val="1D41D5"/>
                          </a:solidFill>
                          <a:latin typeface="SimHei" panose="02010609060101010101" pitchFamily="49" charset="-122"/>
                          <a:ea typeface="SimHei" panose="02010609060101010101" pitchFamily="49" charset="-122"/>
                          <a:cs typeface="华文宋体" panose="02010600040101010101" charset="-122"/>
                          <a:sym typeface="+mn-ea"/>
                        </a:rPr>
                        <a:t>新</a:t>
                      </a:r>
                      <a:r>
                        <a:rPr lang="en-US" altLang="zh-CN" sz="2400" b="1" dirty="0">
                          <a:solidFill>
                            <a:srgbClr val="1D41D5"/>
                          </a:solidFill>
                          <a:latin typeface="SimHei" panose="02010609060101010101" pitchFamily="49" charset="-122"/>
                          <a:ea typeface="SimHei" panose="02010609060101010101" pitchFamily="49" charset="-122"/>
                          <a:cs typeface="华文宋体" panose="02010600040101010101" charset="-122"/>
                          <a:sym typeface="+mn-ea"/>
                        </a:rPr>
                        <a:t>Ⅰ</a:t>
                      </a:r>
                      <a:r>
                        <a:rPr lang="zh-CN" altLang="en-US" sz="2400" b="1" dirty="0">
                          <a:solidFill>
                            <a:srgbClr val="1D41D5"/>
                          </a:solidFill>
                          <a:latin typeface="SimHei" panose="02010609060101010101" pitchFamily="49" charset="-122"/>
                          <a:ea typeface="SimHei" panose="02010609060101010101" pitchFamily="49" charset="-122"/>
                          <a:cs typeface="华文宋体" panose="02010600040101010101" charset="-122"/>
                          <a:sym typeface="+mn-ea"/>
                        </a:rPr>
                        <a:t>卷</a:t>
                      </a:r>
                    </a:p>
                  </a:txBody>
                  <a:tcPr anchor="ctr" anchorCtr="1">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accent1">
                        <a:lumMod val="20000"/>
                        <a:lumOff val="80000"/>
                      </a:schemeClr>
                    </a:solidFill>
                  </a:tcPr>
                </a:tc>
                <a:tc>
                  <a:txBody>
                    <a:bodyPr/>
                    <a:lstStyle/>
                    <a:p>
                      <a:pPr marL="71755" algn="l" fontAlgn="ctr">
                        <a:lnSpc>
                          <a:spcPct val="130000"/>
                        </a:lnSpc>
                        <a:buClrTx/>
                        <a:buSzTx/>
                        <a:buFontTx/>
                      </a:pPr>
                      <a:r>
                        <a:rPr lang="en-US" altLang="zh-CN" sz="2400" kern="100" dirty="0">
                          <a:effectLst/>
                          <a:latin typeface="SimHei" panose="02010609060101010101" pitchFamily="49" charset="-122"/>
                          <a:ea typeface="SimHei" panose="02010609060101010101" pitchFamily="49" charset="-122"/>
                          <a:sym typeface="+mn-ea"/>
                        </a:rPr>
                        <a:t>14.</a:t>
                      </a:r>
                      <a:r>
                        <a:rPr lang="zh-CN" altLang="en-US" sz="2400" b="0" kern="100" dirty="0">
                          <a:solidFill>
                            <a:schemeClr val="tx1"/>
                          </a:solidFill>
                          <a:effectLst/>
                          <a:latin typeface="SimHei" panose="02010609060101010101" pitchFamily="49" charset="-122"/>
                          <a:ea typeface="SimHei" panose="02010609060101010101" pitchFamily="49" charset="-122"/>
                          <a:cs typeface="+mn-cs"/>
                        </a:rPr>
                        <a:t>王夫之强调李陵“大节丧，则余无可浣也”，材料一有</a:t>
                      </a:r>
                      <a:r>
                        <a:rPr lang="zh-CN" altLang="en-US" sz="2400" b="0" kern="100" dirty="0">
                          <a:solidFill>
                            <a:srgbClr val="C00000"/>
                          </a:solidFill>
                          <a:effectLst/>
                          <a:latin typeface="SimHei" panose="02010609060101010101" pitchFamily="49" charset="-122"/>
                          <a:ea typeface="SimHei" panose="02010609060101010101" pitchFamily="49" charset="-122"/>
                          <a:cs typeface="+mn-cs"/>
                        </a:rPr>
                        <a:t>哪些事实</a:t>
                      </a:r>
                      <a:r>
                        <a:rPr lang="zh-CN" altLang="en-US" sz="2400" b="0" kern="100" dirty="0">
                          <a:solidFill>
                            <a:schemeClr val="tx1"/>
                          </a:solidFill>
                          <a:effectLst/>
                          <a:latin typeface="SimHei" panose="02010609060101010101" pitchFamily="49" charset="-122"/>
                          <a:ea typeface="SimHei" panose="02010609060101010101" pitchFamily="49" charset="-122"/>
                          <a:cs typeface="+mn-cs"/>
                        </a:rPr>
                        <a:t>可以支持王夫之的观点？请简要</a:t>
                      </a:r>
                      <a:r>
                        <a:rPr lang="zh-CN" altLang="en-US" sz="2400" b="0" kern="100" dirty="0">
                          <a:solidFill>
                            <a:srgbClr val="C00000"/>
                          </a:solidFill>
                          <a:effectLst/>
                          <a:latin typeface="SimHei" panose="02010609060101010101" pitchFamily="49" charset="-122"/>
                          <a:ea typeface="SimHei" panose="02010609060101010101" pitchFamily="49" charset="-122"/>
                          <a:cs typeface="+mn-cs"/>
                        </a:rPr>
                        <a:t>概括</a:t>
                      </a:r>
                      <a:r>
                        <a:rPr lang="zh-CN" altLang="en-US" sz="2400" b="0" kern="100" dirty="0">
                          <a:solidFill>
                            <a:schemeClr val="tx1"/>
                          </a:solidFill>
                          <a:effectLst/>
                          <a:latin typeface="SimHei" panose="02010609060101010101" pitchFamily="49" charset="-122"/>
                          <a:ea typeface="SimHei" panose="02010609060101010101" pitchFamily="49" charset="-122"/>
                          <a:cs typeface="+mn-cs"/>
                        </a:rPr>
                        <a:t>。</a:t>
                      </a:r>
                      <a:r>
                        <a:rPr lang="en-US" altLang="zh-CN" sz="2400" b="0" kern="100" dirty="0">
                          <a:solidFill>
                            <a:schemeClr val="tx1"/>
                          </a:solidFill>
                          <a:effectLst/>
                          <a:latin typeface="SimHei" panose="02010609060101010101" pitchFamily="49" charset="-122"/>
                          <a:ea typeface="SimHei" panose="02010609060101010101" pitchFamily="49" charset="-122"/>
                          <a:cs typeface="+mn-cs"/>
                        </a:rPr>
                        <a:t>(5</a:t>
                      </a:r>
                      <a:r>
                        <a:rPr lang="zh-CN" altLang="en-US" sz="2400" b="0" kern="100" dirty="0">
                          <a:solidFill>
                            <a:schemeClr val="tx1"/>
                          </a:solidFill>
                          <a:effectLst/>
                          <a:latin typeface="SimHei" panose="02010609060101010101" pitchFamily="49" charset="-122"/>
                          <a:ea typeface="SimHei" panose="02010609060101010101" pitchFamily="49" charset="-122"/>
                          <a:cs typeface="+mn-cs"/>
                        </a:rPr>
                        <a:t>分</a:t>
                      </a:r>
                      <a:r>
                        <a:rPr lang="en-US" altLang="zh-CN" sz="2400" b="0" kern="100" dirty="0">
                          <a:solidFill>
                            <a:schemeClr val="tx1"/>
                          </a:solidFill>
                          <a:effectLst/>
                          <a:latin typeface="SimHei" panose="02010609060101010101" pitchFamily="49" charset="-122"/>
                          <a:ea typeface="SimHei" panose="02010609060101010101" pitchFamily="49" charset="-122"/>
                          <a:cs typeface="+mn-cs"/>
                        </a:rPr>
                        <a:t>)</a:t>
                      </a:r>
                      <a:endParaRPr lang="zh-CN" altLang="en-US" sz="2400" b="0" kern="100" dirty="0">
                        <a:solidFill>
                          <a:schemeClr val="tx1"/>
                        </a:solidFill>
                        <a:effectLst/>
                        <a:latin typeface="SimHei" panose="02010609060101010101" pitchFamily="49" charset="-122"/>
                        <a:ea typeface="SimHei" panose="02010609060101010101" pitchFamily="49" charset="-122"/>
                        <a:cs typeface="+mn-cs"/>
                        <a:sym typeface="+mn-ea"/>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extLst>
                  <a:ext uri="{0D108BD9-81ED-4DB2-BD59-A6C34878D82A}">
                    <a16:rowId xmlns:a16="http://schemas.microsoft.com/office/drawing/2014/main" val="10001"/>
                  </a:ext>
                </a:extLst>
              </a:tr>
              <a:tr h="872217">
                <a:tc>
                  <a:txBody>
                    <a:bodyPr/>
                    <a:lstStyle/>
                    <a:p>
                      <a:pPr algn="ctr">
                        <a:buNone/>
                      </a:pPr>
                      <a:r>
                        <a:rPr lang="en-US" altLang="zh-CN" sz="2400" dirty="0">
                          <a:latin typeface="SimHei" panose="02010609060101010101" pitchFamily="49" charset="-122"/>
                          <a:ea typeface="SimHei" panose="02010609060101010101" pitchFamily="49" charset="-122"/>
                          <a:cs typeface="华文宋体" panose="02010600040101010101" charset="-122"/>
                        </a:rPr>
                        <a:t>2024·</a:t>
                      </a:r>
                      <a:r>
                        <a:rPr lang="zh-CN" altLang="en-US" sz="2400" dirty="0">
                          <a:latin typeface="SimHei" panose="02010609060101010101" pitchFamily="49" charset="-122"/>
                          <a:ea typeface="SimHei" panose="02010609060101010101" pitchFamily="49" charset="-122"/>
                          <a:cs typeface="华文宋体" panose="02010600040101010101" charset="-122"/>
                        </a:rPr>
                        <a:t>新Ⅱ</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卷</a:t>
                      </a:r>
                      <a:endParaRPr lang="zh-CN" altLang="en-US" sz="2400" dirty="0">
                        <a:latin typeface="SimHei" panose="02010609060101010101" pitchFamily="49" charset="-122"/>
                        <a:ea typeface="SimHei" panose="02010609060101010101" pitchFamily="49" charset="-122"/>
                        <a:cs typeface="华文宋体" panose="02010600040101010101" charset="-122"/>
                      </a:endParaRPr>
                    </a:p>
                  </a:txBody>
                  <a:tcPr anchor="ctr" anchorCtr="1">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8D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kern="100" dirty="0">
                          <a:effectLst/>
                          <a:latin typeface="SimHei" panose="02010609060101010101" pitchFamily="49" charset="-122"/>
                          <a:ea typeface="SimHei" panose="02010609060101010101" pitchFamily="49" charset="-122"/>
                          <a:sym typeface="+mn-ea"/>
                        </a:rPr>
                        <a:t>14.</a:t>
                      </a:r>
                      <a:r>
                        <a:rPr lang="zh-CN" altLang="en-US" sz="2400" kern="100" dirty="0">
                          <a:solidFill>
                            <a:schemeClr val="tx1"/>
                          </a:solidFill>
                          <a:effectLst/>
                          <a:latin typeface="SimHei" panose="02010609060101010101" pitchFamily="49" charset="-122"/>
                          <a:ea typeface="SimHei" panose="02010609060101010101" pitchFamily="49" charset="-122"/>
                          <a:cs typeface="+mn-cs"/>
                        </a:rPr>
                        <a:t>王充认为，“太子敬厚四皓，以消高帝之议”犹如“魏文式段干木之闾，却强秦之兵”，请根据材料分析</a:t>
                      </a:r>
                      <a:r>
                        <a:rPr lang="zh-CN" altLang="en-US" sz="2400" kern="100" dirty="0">
                          <a:solidFill>
                            <a:srgbClr val="C00000"/>
                          </a:solidFill>
                          <a:effectLst/>
                          <a:latin typeface="SimHei" panose="02010609060101010101" pitchFamily="49" charset="-122"/>
                          <a:ea typeface="SimHei" panose="02010609060101010101" pitchFamily="49" charset="-122"/>
                          <a:cs typeface="+mn-cs"/>
                        </a:rPr>
                        <a:t>二者的相似之处</a:t>
                      </a:r>
                      <a:r>
                        <a:rPr lang="zh-CN" altLang="en-US" sz="2400" kern="100" dirty="0">
                          <a:solidFill>
                            <a:schemeClr val="tx1"/>
                          </a:solidFill>
                          <a:effectLst/>
                          <a:latin typeface="SimHei" panose="02010609060101010101" pitchFamily="49" charset="-122"/>
                          <a:ea typeface="SimHei" panose="02010609060101010101" pitchFamily="49" charset="-122"/>
                          <a:cs typeface="+mn-cs"/>
                        </a:rPr>
                        <a:t>。</a:t>
                      </a:r>
                      <a:r>
                        <a:rPr lang="en-US" altLang="zh-CN" sz="2400" b="0" kern="100" dirty="0">
                          <a:solidFill>
                            <a:schemeClr val="tx1"/>
                          </a:solidFill>
                          <a:effectLst/>
                          <a:latin typeface="SimHei" panose="02010609060101010101" pitchFamily="49" charset="-122"/>
                          <a:ea typeface="SimHei" panose="02010609060101010101" pitchFamily="49" charset="-122"/>
                          <a:cs typeface="+mn-cs"/>
                        </a:rPr>
                        <a:t>(3</a:t>
                      </a:r>
                      <a:r>
                        <a:rPr lang="zh-CN" altLang="en-US" sz="2400" b="0" kern="100" dirty="0">
                          <a:solidFill>
                            <a:schemeClr val="tx1"/>
                          </a:solidFill>
                          <a:effectLst/>
                          <a:latin typeface="SimHei" panose="02010609060101010101" pitchFamily="49" charset="-122"/>
                          <a:ea typeface="SimHei" panose="02010609060101010101" pitchFamily="49" charset="-122"/>
                          <a:cs typeface="+mn-cs"/>
                        </a:rPr>
                        <a:t>分</a:t>
                      </a:r>
                      <a:r>
                        <a:rPr lang="en-US" altLang="zh-CN" sz="2400" b="0" kern="100" dirty="0">
                          <a:solidFill>
                            <a:schemeClr val="tx1"/>
                          </a:solidFill>
                          <a:effectLst/>
                          <a:latin typeface="SimHei" panose="02010609060101010101" pitchFamily="49" charset="-122"/>
                          <a:ea typeface="SimHei" panose="02010609060101010101" pitchFamily="49" charset="-122"/>
                          <a:cs typeface="+mn-cs"/>
                        </a:rPr>
                        <a:t>)</a:t>
                      </a:r>
                      <a:endParaRPr lang="zh-CN" altLang="en-US" sz="2400" b="0" kern="100" dirty="0">
                        <a:solidFill>
                          <a:schemeClr val="tx1"/>
                        </a:solidFill>
                        <a:effectLst/>
                        <a:latin typeface="SimHei" panose="02010609060101010101" pitchFamily="49" charset="-122"/>
                        <a:ea typeface="SimHei" panose="02010609060101010101" pitchFamily="49" charset="-122"/>
                        <a:cs typeface="+mn-cs"/>
                        <a:sym typeface="+mn-ea"/>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8DE"/>
                    </a:solidFill>
                  </a:tcPr>
                </a:tc>
                <a:extLst>
                  <a:ext uri="{0D108BD9-81ED-4DB2-BD59-A6C34878D82A}">
                    <a16:rowId xmlns:a16="http://schemas.microsoft.com/office/drawing/2014/main" val="10002"/>
                  </a:ext>
                </a:extLst>
              </a:tr>
              <a:tr h="543560">
                <a:tc>
                  <a:txBody>
                    <a:bodyPr/>
                    <a:lstStyle/>
                    <a:p>
                      <a:pPr algn="ctr">
                        <a:buNone/>
                      </a:pPr>
                      <a:r>
                        <a:rPr lang="en-US" altLang="zh-CN" sz="2400" b="1" dirty="0">
                          <a:solidFill>
                            <a:srgbClr val="1D41D5"/>
                          </a:solidFill>
                          <a:latin typeface="SimHei" panose="02010609060101010101" pitchFamily="49" charset="-122"/>
                          <a:ea typeface="SimHei" panose="02010609060101010101" pitchFamily="49" charset="-122"/>
                          <a:cs typeface="华文宋体" panose="02010600040101010101" charset="-122"/>
                          <a:sym typeface="+mn-ea"/>
                        </a:rPr>
                        <a:t>2023·</a:t>
                      </a:r>
                      <a:r>
                        <a:rPr lang="zh-CN" altLang="en-US" sz="2400" b="1" dirty="0">
                          <a:solidFill>
                            <a:srgbClr val="1D41D5"/>
                          </a:solidFill>
                          <a:latin typeface="SimHei" panose="02010609060101010101" pitchFamily="49" charset="-122"/>
                          <a:ea typeface="SimHei" panose="02010609060101010101" pitchFamily="49" charset="-122"/>
                          <a:cs typeface="华文宋体" panose="02010600040101010101" charset="-122"/>
                          <a:sym typeface="+mn-ea"/>
                        </a:rPr>
                        <a:t>新</a:t>
                      </a:r>
                      <a:r>
                        <a:rPr lang="en-US" altLang="zh-CN" sz="2400" b="1" dirty="0">
                          <a:solidFill>
                            <a:srgbClr val="1D41D5"/>
                          </a:solidFill>
                          <a:latin typeface="SimHei" panose="02010609060101010101" pitchFamily="49" charset="-122"/>
                          <a:ea typeface="SimHei" panose="02010609060101010101" pitchFamily="49" charset="-122"/>
                          <a:cs typeface="华文宋体" panose="02010600040101010101" charset="-122"/>
                          <a:sym typeface="+mn-ea"/>
                        </a:rPr>
                        <a:t>Ⅰ</a:t>
                      </a:r>
                      <a:r>
                        <a:rPr lang="zh-CN" altLang="en-US" sz="2400" b="1" dirty="0">
                          <a:solidFill>
                            <a:srgbClr val="1D41D5"/>
                          </a:solidFill>
                          <a:latin typeface="SimHei" panose="02010609060101010101" pitchFamily="49" charset="-122"/>
                          <a:ea typeface="SimHei" panose="02010609060101010101" pitchFamily="49" charset="-122"/>
                          <a:cs typeface="华文宋体" panose="02010600040101010101" charset="-122"/>
                          <a:sym typeface="+mn-ea"/>
                        </a:rPr>
                        <a:t>卷</a:t>
                      </a:r>
                    </a:p>
                  </a:txBody>
                  <a:tcPr anchor="ctr" anchorCtr="1">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F6F3D2"/>
                    </a:solidFill>
                  </a:tcPr>
                </a:tc>
                <a:tc>
                  <a:txBody>
                    <a:bodyPr/>
                    <a:lstStyle/>
                    <a:p>
                      <a:pPr algn="l" fontAlgn="auto">
                        <a:spcBef>
                          <a:spcPts val="1200"/>
                        </a:spcBef>
                      </a:pPr>
                      <a:r>
                        <a:rPr lang="en-US" altLang="zh-CN" sz="2400" dirty="0">
                          <a:latin typeface="SimHei" panose="02010609060101010101" pitchFamily="49" charset="-122"/>
                          <a:ea typeface="SimHei" panose="02010609060101010101" pitchFamily="49" charset="-122"/>
                          <a:cs typeface="华文宋体" panose="02010600040101010101" charset="-122"/>
                          <a:sym typeface="+mn-ea"/>
                        </a:rPr>
                        <a:t>1</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4.子鲋用以批驳韩非的事实</a:t>
                      </a:r>
                      <a:r>
                        <a:rPr lang="zh-CN" altLang="en-US" sz="2400" b="1" dirty="0">
                          <a:solidFill>
                            <a:srgbClr val="C00000"/>
                          </a:solidFill>
                          <a:latin typeface="SimHei" panose="02010609060101010101" pitchFamily="49" charset="-122"/>
                          <a:ea typeface="SimHei" panose="02010609060101010101" pitchFamily="49" charset="-122"/>
                          <a:cs typeface="华文宋体" panose="02010600040101010101" charset="-122"/>
                          <a:sym typeface="+mn-ea"/>
                        </a:rPr>
                        <a:t>依据是什么</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a:t>
                      </a:r>
                      <a:r>
                        <a:rPr lang="en-US" altLang="zh-CN" sz="2400" dirty="0">
                          <a:latin typeface="SimHei" panose="02010609060101010101" pitchFamily="49" charset="-122"/>
                          <a:ea typeface="SimHei" panose="02010609060101010101" pitchFamily="49" charset="-122"/>
                          <a:cs typeface="华文宋体" panose="02010600040101010101" charset="-122"/>
                          <a:sym typeface="+mn-ea"/>
                        </a:rPr>
                        <a:t>3</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分）</a:t>
                      </a: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F6F3D2"/>
                    </a:solidFill>
                  </a:tcPr>
                </a:tc>
                <a:extLst>
                  <a:ext uri="{0D108BD9-81ED-4DB2-BD59-A6C34878D82A}">
                    <a16:rowId xmlns:a16="http://schemas.microsoft.com/office/drawing/2014/main" val="10003"/>
                  </a:ext>
                </a:extLst>
              </a:tr>
              <a:tr h="976630">
                <a:tc>
                  <a:txBody>
                    <a:bodyPr/>
                    <a:lstStyle/>
                    <a:p>
                      <a:pPr algn="ctr">
                        <a:buNone/>
                      </a:pPr>
                      <a:r>
                        <a:rPr lang="en-US" altLang="zh-CN" sz="2400" dirty="0">
                          <a:latin typeface="SimHei" panose="02010609060101010101" pitchFamily="49" charset="-122"/>
                          <a:ea typeface="SimHei" panose="02010609060101010101" pitchFamily="49" charset="-122"/>
                          <a:cs typeface="华文宋体" panose="02010600040101010101" charset="-122"/>
                        </a:rPr>
                        <a:t>2023·</a:t>
                      </a:r>
                      <a:r>
                        <a:rPr lang="zh-CN" altLang="en-US" sz="2400" dirty="0">
                          <a:latin typeface="SimHei" panose="02010609060101010101" pitchFamily="49" charset="-122"/>
                          <a:ea typeface="SimHei" panose="02010609060101010101" pitchFamily="49" charset="-122"/>
                          <a:cs typeface="华文宋体" panose="02010600040101010101" charset="-122"/>
                        </a:rPr>
                        <a:t>新Ⅱ</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卷</a:t>
                      </a:r>
                      <a:endParaRPr lang="zh-CN" altLang="en-US" sz="2400" dirty="0">
                        <a:latin typeface="SimHei" panose="02010609060101010101" pitchFamily="49" charset="-122"/>
                        <a:ea typeface="SimHei" panose="02010609060101010101" pitchFamily="49" charset="-122"/>
                        <a:cs typeface="华文宋体" panose="02010600040101010101" charset="-122"/>
                      </a:endParaRPr>
                    </a:p>
                  </a:txBody>
                  <a:tcPr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buNone/>
                      </a:pPr>
                      <a:r>
                        <a:rPr lang="en-US" altLang="zh-CN" sz="2400" kern="1200" dirty="0">
                          <a:solidFill>
                            <a:schemeClr val="dk1"/>
                          </a:solidFill>
                          <a:latin typeface="SimHei" panose="02010609060101010101" pitchFamily="49" charset="-122"/>
                          <a:ea typeface="SimHei" panose="02010609060101010101" pitchFamily="49" charset="-122"/>
                          <a:cs typeface="华文宋体" panose="02010600040101010101" charset="-122"/>
                        </a:rPr>
                        <a:t>14.材料二</a:t>
                      </a:r>
                      <a:r>
                        <a:rPr lang="zh-CN" altLang="en-US" sz="2400" kern="1200" dirty="0">
                          <a:solidFill>
                            <a:schemeClr val="dk1"/>
                          </a:solidFill>
                          <a:latin typeface="SimHei" panose="02010609060101010101" pitchFamily="49" charset="-122"/>
                          <a:ea typeface="SimHei" panose="02010609060101010101" pitchFamily="49" charset="-122"/>
                          <a:cs typeface="华文宋体" panose="02010600040101010101" charset="-122"/>
                        </a:rPr>
                        <a:t>中</a:t>
                      </a:r>
                      <a:r>
                        <a:rPr lang="en-US" altLang="zh-CN" sz="2400" kern="1200" dirty="0">
                          <a:solidFill>
                            <a:schemeClr val="dk1"/>
                          </a:solidFill>
                          <a:latin typeface="SimHei" panose="02010609060101010101" pitchFamily="49" charset="-122"/>
                          <a:ea typeface="SimHei" panose="02010609060101010101" pitchFamily="49" charset="-122"/>
                          <a:cs typeface="华文宋体" panose="02010600040101010101" charset="-122"/>
                        </a:rPr>
                        <a:t>，</a:t>
                      </a:r>
                      <a:r>
                        <a:rPr lang="zh-CN" altLang="en-US" sz="2400" kern="1200" dirty="0">
                          <a:solidFill>
                            <a:schemeClr val="dk1"/>
                          </a:solidFill>
                          <a:latin typeface="SimHei" panose="02010609060101010101" pitchFamily="49" charset="-122"/>
                          <a:ea typeface="SimHei" panose="02010609060101010101" pitchFamily="49" charset="-122"/>
                          <a:cs typeface="华文宋体" panose="02010600040101010101" charset="-122"/>
                        </a:rPr>
                        <a:t>李靖认为肥水之战苻坚失败的</a:t>
                      </a:r>
                      <a:r>
                        <a:rPr lang="zh-CN" altLang="en-US" sz="2400" b="1" kern="1200" dirty="0">
                          <a:solidFill>
                            <a:srgbClr val="C00000"/>
                          </a:solidFill>
                          <a:latin typeface="SimHei" panose="02010609060101010101" pitchFamily="49" charset="-122"/>
                          <a:ea typeface="SimHei" panose="02010609060101010101" pitchFamily="49" charset="-122"/>
                          <a:cs typeface="华文宋体" panose="02010600040101010101" charset="-122"/>
                        </a:rPr>
                        <a:t>原因有哪些</a:t>
                      </a:r>
                      <a:r>
                        <a:rPr lang="zh-CN" altLang="en-US" sz="2400" kern="1200" dirty="0">
                          <a:solidFill>
                            <a:schemeClr val="dk1"/>
                          </a:solidFill>
                          <a:latin typeface="SimHei" panose="02010609060101010101" pitchFamily="49" charset="-122"/>
                          <a:ea typeface="SimHei" panose="02010609060101010101" pitchFamily="49" charset="-122"/>
                          <a:cs typeface="华文宋体" panose="02010600040101010101" charset="-122"/>
                        </a:rPr>
                        <a:t>？</a:t>
                      </a:r>
                      <a:r>
                        <a:rPr lang="en-US" altLang="zh-CN" sz="2400" kern="1200" dirty="0">
                          <a:solidFill>
                            <a:schemeClr val="dk1"/>
                          </a:solidFill>
                          <a:latin typeface="SimHei" panose="02010609060101010101" pitchFamily="49" charset="-122"/>
                          <a:ea typeface="SimHei" panose="02010609060101010101" pitchFamily="49" charset="-122"/>
                          <a:cs typeface="华文宋体" panose="02010600040101010101" charset="-122"/>
                        </a:rPr>
                        <a:t>（3分）</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976630">
                <a:tc>
                  <a:txBody>
                    <a:bodyPr/>
                    <a:lstStyle/>
                    <a:p>
                      <a:pPr algn="ctr">
                        <a:buNone/>
                      </a:pPr>
                      <a:r>
                        <a:rPr lang="en-US" altLang="zh-CN" sz="2400" b="1">
                          <a:solidFill>
                            <a:srgbClr val="1D41D5"/>
                          </a:solidFill>
                          <a:latin typeface="SimHei" panose="02010609060101010101" pitchFamily="49" charset="-122"/>
                          <a:ea typeface="SimHei" panose="02010609060101010101" pitchFamily="49" charset="-122"/>
                          <a:cs typeface="华文宋体" panose="02010600040101010101" charset="-122"/>
                          <a:sym typeface="+mn-ea"/>
                        </a:rPr>
                        <a:t>2022·</a:t>
                      </a:r>
                      <a:r>
                        <a:rPr lang="zh-CN" altLang="en-US" sz="2400" b="1">
                          <a:solidFill>
                            <a:srgbClr val="1D41D5"/>
                          </a:solidFill>
                          <a:latin typeface="SimHei" panose="02010609060101010101" pitchFamily="49" charset="-122"/>
                          <a:ea typeface="SimHei" panose="02010609060101010101" pitchFamily="49" charset="-122"/>
                          <a:cs typeface="华文宋体" panose="02010600040101010101" charset="-122"/>
                          <a:sym typeface="+mn-ea"/>
                        </a:rPr>
                        <a:t>新</a:t>
                      </a:r>
                      <a:r>
                        <a:rPr lang="en-US" altLang="zh-CN" sz="2400" b="1">
                          <a:solidFill>
                            <a:srgbClr val="1D41D5"/>
                          </a:solidFill>
                          <a:latin typeface="SimHei" panose="02010609060101010101" pitchFamily="49" charset="-122"/>
                          <a:ea typeface="SimHei" panose="02010609060101010101" pitchFamily="49" charset="-122"/>
                          <a:cs typeface="华文宋体" panose="02010600040101010101" charset="-122"/>
                          <a:sym typeface="+mn-ea"/>
                        </a:rPr>
                        <a:t>Ⅰ</a:t>
                      </a:r>
                      <a:r>
                        <a:rPr lang="zh-CN" altLang="en-US" sz="2400" b="1">
                          <a:solidFill>
                            <a:srgbClr val="1D41D5"/>
                          </a:solidFill>
                          <a:latin typeface="SimHei" panose="02010609060101010101" pitchFamily="49" charset="-122"/>
                          <a:ea typeface="SimHei" panose="02010609060101010101" pitchFamily="49" charset="-122"/>
                          <a:cs typeface="华文宋体" panose="02010600040101010101" charset="-122"/>
                          <a:sym typeface="+mn-ea"/>
                        </a:rPr>
                        <a:t>卷</a:t>
                      </a:r>
                    </a:p>
                  </a:txBody>
                  <a:tcPr anchor="ctr" anchorCtr="1">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DBE8DE"/>
                    </a:solidFill>
                  </a:tcPr>
                </a:tc>
                <a:tc>
                  <a:txBody>
                    <a:bodyPr/>
                    <a:lstStyle/>
                    <a:p>
                      <a:pPr fontAlgn="auto">
                        <a:spcBef>
                          <a:spcPts val="1200"/>
                        </a:spcBef>
                      </a:pPr>
                      <a:r>
                        <a:rPr lang="en-US" altLang="zh-CN" sz="2400" dirty="0">
                          <a:latin typeface="SimHei" panose="02010609060101010101" pitchFamily="49" charset="-122"/>
                          <a:ea typeface="SimHei" panose="02010609060101010101" pitchFamily="49" charset="-122"/>
                          <a:cs typeface="华文宋体" panose="02010600040101010101" charset="-122"/>
                          <a:sym typeface="+mn-ea"/>
                        </a:rPr>
                        <a:t>14.</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孟尝君前往赵国、燕国借兵救魏，所采用的游说策略</a:t>
                      </a:r>
                      <a:r>
                        <a:rPr lang="zh-CN" altLang="en-US" sz="2400" b="1" dirty="0">
                          <a:solidFill>
                            <a:srgbClr val="C00000"/>
                          </a:solidFill>
                          <a:latin typeface="SimHei" panose="02010609060101010101" pitchFamily="49" charset="-122"/>
                          <a:ea typeface="SimHei" panose="02010609060101010101" pitchFamily="49" charset="-122"/>
                          <a:cs typeface="华文宋体" panose="02010600040101010101" charset="-122"/>
                          <a:sym typeface="+mn-ea"/>
                        </a:rPr>
                        <a:t>有什么不同</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？请简要</a:t>
                      </a:r>
                      <a:r>
                        <a:rPr lang="zh-CN" altLang="en-US" sz="2400" dirty="0">
                          <a:solidFill>
                            <a:srgbClr val="C00000"/>
                          </a:solidFill>
                          <a:latin typeface="SimHei" panose="02010609060101010101" pitchFamily="49" charset="-122"/>
                          <a:ea typeface="SimHei" panose="02010609060101010101" pitchFamily="49" charset="-122"/>
                          <a:cs typeface="华文宋体" panose="02010600040101010101" charset="-122"/>
                          <a:sym typeface="+mn-ea"/>
                        </a:rPr>
                        <a:t>概括</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a:t>
                      </a:r>
                      <a:r>
                        <a:rPr lang="en-US" altLang="zh-CN" sz="2400" kern="1200" dirty="0">
                          <a:solidFill>
                            <a:schemeClr val="dk1"/>
                          </a:solidFill>
                          <a:latin typeface="SimHei" panose="02010609060101010101" pitchFamily="49" charset="-122"/>
                          <a:ea typeface="SimHei" panose="02010609060101010101" pitchFamily="49" charset="-122"/>
                          <a:cs typeface="华文宋体" panose="02010600040101010101" charset="-122"/>
                        </a:rPr>
                        <a:t>（3分）</a:t>
                      </a:r>
                      <a:endParaRPr lang="zh-CN" altLang="en-US" sz="2400" dirty="0">
                        <a:latin typeface="SimHei" panose="02010609060101010101" pitchFamily="49" charset="-122"/>
                        <a:ea typeface="SimHei" panose="02010609060101010101" pitchFamily="49" charset="-122"/>
                        <a:cs typeface="华文宋体" panose="02010600040101010101" charset="-122"/>
                        <a:sym typeface="+mn-ea"/>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DBE8DE"/>
                    </a:solidFill>
                  </a:tcPr>
                </a:tc>
                <a:extLst>
                  <a:ext uri="{0D108BD9-81ED-4DB2-BD59-A6C34878D82A}">
                    <a16:rowId xmlns:a16="http://schemas.microsoft.com/office/drawing/2014/main" val="10005"/>
                  </a:ext>
                </a:extLst>
              </a:tr>
              <a:tr h="976630">
                <a:tc>
                  <a:txBody>
                    <a:bodyPr/>
                    <a:lstStyle/>
                    <a:p>
                      <a:pPr algn="ctr">
                        <a:buNone/>
                      </a:pPr>
                      <a:r>
                        <a:rPr lang="en-US" altLang="zh-CN" sz="2400">
                          <a:latin typeface="SimHei" panose="02010609060101010101" pitchFamily="49" charset="-122"/>
                          <a:ea typeface="SimHei" panose="02010609060101010101" pitchFamily="49" charset="-122"/>
                          <a:cs typeface="华文宋体" panose="02010600040101010101" charset="-122"/>
                          <a:sym typeface="+mn-ea"/>
                        </a:rPr>
                        <a:t>2022·</a:t>
                      </a:r>
                      <a:r>
                        <a:rPr lang="zh-CN" altLang="en-US" sz="2400">
                          <a:latin typeface="SimHei" panose="02010609060101010101" pitchFamily="49" charset="-122"/>
                          <a:ea typeface="SimHei" panose="02010609060101010101" pitchFamily="49" charset="-122"/>
                          <a:cs typeface="华文宋体" panose="02010600040101010101" charset="-122"/>
                        </a:rPr>
                        <a:t>新Ⅱ</a:t>
                      </a:r>
                      <a:r>
                        <a:rPr lang="zh-CN" altLang="en-US" sz="2400">
                          <a:latin typeface="SimHei" panose="02010609060101010101" pitchFamily="49" charset="-122"/>
                          <a:ea typeface="SimHei" panose="02010609060101010101" pitchFamily="49" charset="-122"/>
                          <a:cs typeface="华文宋体" panose="02010600040101010101" charset="-122"/>
                          <a:sym typeface="+mn-ea"/>
                        </a:rPr>
                        <a:t>卷</a:t>
                      </a:r>
                      <a:endParaRPr lang="zh-CN" altLang="en-US" sz="2400">
                        <a:latin typeface="SimHei" panose="02010609060101010101" pitchFamily="49" charset="-122"/>
                        <a:ea typeface="SimHei" panose="02010609060101010101" pitchFamily="49" charset="-122"/>
                        <a:cs typeface="华文宋体" panose="02010600040101010101" charset="-122"/>
                      </a:endParaRPr>
                    </a:p>
                  </a:txBody>
                  <a:tcPr anchor="ctr" anchorCtr="1">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6F3D2"/>
                    </a:solidFill>
                  </a:tcPr>
                </a:tc>
                <a:tc>
                  <a:txBody>
                    <a:bodyPr/>
                    <a:lstStyle/>
                    <a:p>
                      <a:pPr fontAlgn="auto">
                        <a:spcBef>
                          <a:spcPts val="1200"/>
                        </a:spcBef>
                      </a:pPr>
                      <a:r>
                        <a:rPr lang="en-US" altLang="zh-CN" sz="2400" dirty="0">
                          <a:latin typeface="SimHei" panose="02010609060101010101" pitchFamily="49" charset="-122"/>
                          <a:ea typeface="SimHei" panose="02010609060101010101" pitchFamily="49" charset="-122"/>
                          <a:cs typeface="华文宋体" panose="02010600040101010101" charset="-122"/>
                          <a:sym typeface="+mn-ea"/>
                        </a:rPr>
                        <a:t>14.《</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后汉书 吴汉传</a:t>
                      </a:r>
                      <a:r>
                        <a:rPr lang="en-US" altLang="zh-CN" sz="2400" dirty="0">
                          <a:latin typeface="SimHei" panose="02010609060101010101" pitchFamily="49" charset="-122"/>
                          <a:ea typeface="SimHei" panose="02010609060101010101" pitchFamily="49" charset="-122"/>
                          <a:cs typeface="华文宋体" panose="02010600040101010101" charset="-122"/>
                          <a:sym typeface="+mn-ea"/>
                        </a:rPr>
                        <a:t>》</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用孔子的“刚毅木讷近仁”一语来赞誉吴汉，请简要</a:t>
                      </a:r>
                      <a:r>
                        <a:rPr lang="zh-CN" altLang="en-US" sz="2400" dirty="0">
                          <a:solidFill>
                            <a:srgbClr val="C00000"/>
                          </a:solidFill>
                          <a:latin typeface="SimHei" panose="02010609060101010101" pitchFamily="49" charset="-122"/>
                          <a:ea typeface="SimHei" panose="02010609060101010101" pitchFamily="49" charset="-122"/>
                          <a:cs typeface="华文宋体" panose="02010600040101010101" charset="-122"/>
                          <a:sym typeface="+mn-ea"/>
                        </a:rPr>
                        <a:t>概述</a:t>
                      </a:r>
                      <a:r>
                        <a:rPr lang="zh-CN" altLang="en-US" sz="2400" b="1" dirty="0">
                          <a:solidFill>
                            <a:srgbClr val="C00000"/>
                          </a:solidFill>
                          <a:latin typeface="SimHei" panose="02010609060101010101" pitchFamily="49" charset="-122"/>
                          <a:ea typeface="SimHei" panose="02010609060101010101" pitchFamily="49" charset="-122"/>
                          <a:cs typeface="华文宋体" panose="02010600040101010101" charset="-122"/>
                          <a:sym typeface="+mn-ea"/>
                        </a:rPr>
                        <a:t>吴汉的刚毅与木讷之处</a:t>
                      </a:r>
                      <a:r>
                        <a:rPr lang="zh-CN" altLang="en-US" sz="2400" dirty="0">
                          <a:latin typeface="SimHei" panose="02010609060101010101" pitchFamily="49" charset="-122"/>
                          <a:ea typeface="SimHei" panose="02010609060101010101" pitchFamily="49" charset="-122"/>
                          <a:cs typeface="华文宋体" panose="02010600040101010101" charset="-122"/>
                          <a:sym typeface="+mn-ea"/>
                        </a:rPr>
                        <a:t>。</a:t>
                      </a:r>
                      <a:r>
                        <a:rPr lang="en-US" altLang="zh-CN" sz="2400" kern="1200" dirty="0">
                          <a:solidFill>
                            <a:schemeClr val="dk1"/>
                          </a:solidFill>
                          <a:latin typeface="SimHei" panose="02010609060101010101" pitchFamily="49" charset="-122"/>
                          <a:ea typeface="SimHei" panose="02010609060101010101" pitchFamily="49" charset="-122"/>
                          <a:cs typeface="华文宋体" panose="02010600040101010101" charset="-122"/>
                        </a:rPr>
                        <a:t>（3分）</a:t>
                      </a:r>
                      <a:endParaRPr lang="zh-CN" altLang="en-US" sz="2400" dirty="0">
                        <a:latin typeface="SimHei" panose="02010609060101010101" pitchFamily="49" charset="-122"/>
                        <a:ea typeface="SimHei" panose="02010609060101010101" pitchFamily="49" charset="-122"/>
                        <a:cs typeface="华文宋体" panose="02010600040101010101" charset="-122"/>
                        <a:sym typeface="+mn-ea"/>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6F3D2"/>
                    </a:solidFill>
                  </a:tcPr>
                </a:tc>
                <a:extLst>
                  <a:ext uri="{0D108BD9-81ED-4DB2-BD59-A6C34878D82A}">
                    <a16:rowId xmlns:a16="http://schemas.microsoft.com/office/drawing/2014/main" val="10006"/>
                  </a:ext>
                </a:extLst>
              </a:tr>
            </a:tbl>
          </a:graphicData>
        </a:graphic>
      </p:graphicFrame>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65CCEB-A946-DBE0-3DC7-A2AF3A131064}"/>
              </a:ext>
            </a:extLst>
          </p:cNvPr>
          <p:cNvSpPr>
            <a:spLocks noGrp="1"/>
          </p:cNvSpPr>
          <p:nvPr>
            <p:ph type="title"/>
          </p:nvPr>
        </p:nvSpPr>
        <p:spPr/>
        <p:txBody>
          <a:bodyPr/>
          <a:lstStyle/>
          <a:p>
            <a:r>
              <a:rPr kumimoji="1" lang="zh-CN" altLang="en-US" dirty="0">
                <a:solidFill>
                  <a:srgbClr val="FF0000"/>
                </a:solidFill>
                <a:latin typeface="SimHei" panose="02010609060101010101" pitchFamily="49" charset="-122"/>
                <a:ea typeface="SimHei" panose="02010609060101010101" pitchFamily="49" charset="-122"/>
              </a:rPr>
              <a:t>何为概括</a:t>
            </a:r>
            <a:r>
              <a:rPr kumimoji="1" lang="zh-CN" altLang="en-US" dirty="0">
                <a:latin typeface="SimHei" panose="02010609060101010101" pitchFamily="49" charset="-122"/>
                <a:ea typeface="SimHei" panose="02010609060101010101" pitchFamily="49" charset="-122"/>
              </a:rPr>
              <a:t>？</a:t>
            </a:r>
          </a:p>
        </p:txBody>
      </p:sp>
      <p:sp>
        <p:nvSpPr>
          <p:cNvPr id="5" name="内容占位符 4">
            <a:extLst>
              <a:ext uri="{FF2B5EF4-FFF2-40B4-BE49-F238E27FC236}">
                <a16:creationId xmlns:a16="http://schemas.microsoft.com/office/drawing/2014/main" id="{B317C930-2C77-9857-7DE7-8B57384C49DC}"/>
              </a:ext>
            </a:extLst>
          </p:cNvPr>
          <p:cNvSpPr>
            <a:spLocks noGrp="1"/>
          </p:cNvSpPr>
          <p:nvPr>
            <p:ph idx="1"/>
          </p:nvPr>
        </p:nvSpPr>
        <p:spPr>
          <a:xfrm>
            <a:off x="1371600" y="1428749"/>
            <a:ext cx="10179934" cy="5296142"/>
          </a:xfrm>
        </p:spPr>
        <p:txBody>
          <a:bodyPr>
            <a:normAutofit fontScale="77500" lnSpcReduction="20000"/>
          </a:bodyPr>
          <a:lstStyle/>
          <a:p>
            <a:pPr marL="0" indent="0">
              <a:buNone/>
            </a:pPr>
            <a:r>
              <a:rPr lang="zh-CN" altLang="en-US" sz="3100" dirty="0">
                <a:effectLst/>
                <a:latin typeface="宋体" panose="02010600030101010101" pitchFamily="2" charset="-122"/>
                <a:ea typeface="宋体" panose="02010600030101010101" pitchFamily="2" charset="-122"/>
              </a:rPr>
              <a:t>例</a:t>
            </a:r>
            <a:r>
              <a:rPr lang="en-US" altLang="zh-CN" sz="3100" dirty="0">
                <a:effectLst/>
                <a:latin typeface="宋体" panose="02010600030101010101" pitchFamily="2" charset="-122"/>
                <a:ea typeface="宋体" panose="02010600030101010101" pitchFamily="2" charset="-122"/>
              </a:rPr>
              <a:t>1</a:t>
            </a:r>
            <a:r>
              <a:rPr lang="zh-CN" altLang="en-US" sz="3100" dirty="0">
                <a:effectLst/>
                <a:latin typeface="宋体" panose="02010600030101010101" pitchFamily="2" charset="-122"/>
                <a:ea typeface="宋体" panose="02010600030101010101" pitchFamily="2" charset="-122"/>
              </a:rPr>
              <a:t>下列对原文有关内容的</a:t>
            </a:r>
            <a:r>
              <a:rPr lang="zh-CN" altLang="en-US" sz="3100" dirty="0">
                <a:solidFill>
                  <a:srgbClr val="C00000"/>
                </a:solidFill>
                <a:effectLst/>
                <a:latin typeface="宋体" panose="02010600030101010101" pitchFamily="2" charset="-122"/>
                <a:ea typeface="宋体" panose="02010600030101010101" pitchFamily="2" charset="-122"/>
              </a:rPr>
              <a:t>概括和分析</a:t>
            </a:r>
            <a:r>
              <a:rPr lang="zh-CN" altLang="en-US" sz="3100" dirty="0">
                <a:effectLst/>
                <a:latin typeface="宋体" panose="02010600030101010101" pitchFamily="2" charset="-122"/>
                <a:ea typeface="宋体" panose="02010600030101010101" pitchFamily="2" charset="-122"/>
              </a:rPr>
              <a:t>，不正确的一项是（</a:t>
            </a:r>
            <a:r>
              <a:rPr lang="en-US" altLang="zh-CN" sz="3100" dirty="0">
                <a:effectLst/>
                <a:latin typeface="宋体" panose="02010600030101010101" pitchFamily="2" charset="-122"/>
                <a:ea typeface="宋体" panose="02010600030101010101" pitchFamily="2" charset="-122"/>
              </a:rPr>
              <a:t>3</a:t>
            </a:r>
            <a:r>
              <a:rPr lang="zh-CN" altLang="en-US" sz="3100" dirty="0">
                <a:effectLst/>
                <a:latin typeface="宋体" panose="02010600030101010101" pitchFamily="2" charset="-122"/>
                <a:ea typeface="宋体" panose="02010600030101010101" pitchFamily="2" charset="-122"/>
              </a:rPr>
              <a:t>分）（</a:t>
            </a:r>
            <a:r>
              <a:rPr lang="en-US" altLang="zh-CN" sz="3100" dirty="0">
                <a:effectLst/>
                <a:latin typeface="宋体" panose="02010600030101010101" pitchFamily="2" charset="-122"/>
                <a:ea typeface="宋体" panose="02010600030101010101" pitchFamily="2" charset="-122"/>
              </a:rPr>
              <a:t>2016</a:t>
            </a:r>
            <a:r>
              <a:rPr lang="zh-CN" altLang="en-US" sz="3100" dirty="0">
                <a:effectLst/>
                <a:latin typeface="宋体" panose="02010600030101010101" pitchFamily="2" charset="-122"/>
                <a:ea typeface="宋体" panose="02010600030101010101" pitchFamily="2" charset="-122"/>
              </a:rPr>
              <a:t>年卷</a:t>
            </a:r>
            <a:r>
              <a:rPr lang="en-US" altLang="zh-CN" sz="3100" dirty="0">
                <a:effectLst/>
                <a:latin typeface="宋体" panose="02010600030101010101" pitchFamily="2" charset="-122"/>
                <a:ea typeface="宋体" panose="02010600030101010101" pitchFamily="2" charset="-122"/>
              </a:rPr>
              <a:t>Ⅰ6</a:t>
            </a:r>
            <a:r>
              <a:rPr lang="en" altLang="zh-CN" sz="3100" dirty="0">
                <a:effectLst/>
                <a:latin typeface="宋体" panose="02010600030101010101" pitchFamily="2" charset="-122"/>
                <a:ea typeface="宋体" panose="02010600030101010101" pitchFamily="2" charset="-122"/>
              </a:rPr>
              <a:t>A</a:t>
            </a:r>
            <a:r>
              <a:rPr lang="zh-CN" altLang="en-US" sz="3100" dirty="0">
                <a:effectLst/>
                <a:latin typeface="宋体" panose="02010600030101010101" pitchFamily="2" charset="-122"/>
                <a:ea typeface="宋体" panose="02010600030101010101" pitchFamily="2" charset="-122"/>
              </a:rPr>
              <a:t>）</a:t>
            </a:r>
            <a:endParaRPr lang="en-US" altLang="zh-CN" sz="3100" dirty="0">
              <a:effectLst/>
              <a:latin typeface="宋体" panose="02010600030101010101" pitchFamily="2" charset="-122"/>
              <a:ea typeface="宋体" panose="02010600030101010101" pitchFamily="2" charset="-122"/>
            </a:endParaRPr>
          </a:p>
          <a:p>
            <a:pPr marL="0" indent="0">
              <a:buNone/>
            </a:pPr>
            <a:r>
              <a:rPr lang="en" altLang="zh-CN" sz="3100" dirty="0">
                <a:effectLst/>
                <a:latin typeface="宋体" panose="02010600030101010101" pitchFamily="2" charset="-122"/>
                <a:ea typeface="宋体" panose="02010600030101010101" pitchFamily="2" charset="-122"/>
              </a:rPr>
              <a:t>A.</a:t>
            </a:r>
            <a:r>
              <a:rPr lang="zh-CN" altLang="en-US" sz="3100" dirty="0">
                <a:effectLst/>
                <a:latin typeface="宋体" panose="02010600030101010101" pitchFamily="2" charset="-122"/>
                <a:ea typeface="宋体" panose="02010600030101010101" pitchFamily="2" charset="-122"/>
              </a:rPr>
              <a:t>曾公亮初入仕途，为民兴利除弊。他进士及第后任职会稽县，当时湖水常常外溢，民田受害，他兴修水利工程，将水引入曹娥江，民众因此得益。</a:t>
            </a:r>
            <a:endParaRPr lang="en-US" altLang="zh-CN" sz="3100" dirty="0">
              <a:effectLst/>
              <a:latin typeface="宋体" panose="02010600030101010101" pitchFamily="2" charset="-122"/>
              <a:ea typeface="宋体" panose="02010600030101010101" pitchFamily="2" charset="-122"/>
            </a:endParaRPr>
          </a:p>
          <a:p>
            <a:pPr marL="0" indent="0">
              <a:buNone/>
            </a:pPr>
            <a:r>
              <a:rPr lang="zh-CN" altLang="en-US" sz="3100" dirty="0">
                <a:effectLst/>
                <a:latin typeface="宋体" panose="02010600030101010101" pitchFamily="2" charset="-122"/>
                <a:ea typeface="宋体" panose="02010600030101010101" pitchFamily="2" charset="-122"/>
              </a:rPr>
              <a:t>例</a:t>
            </a:r>
            <a:r>
              <a:rPr lang="en-US" altLang="zh-CN" sz="3100" dirty="0">
                <a:effectLst/>
                <a:latin typeface="宋体" panose="02010600030101010101" pitchFamily="2" charset="-122"/>
                <a:ea typeface="宋体" panose="02010600030101010101" pitchFamily="2" charset="-122"/>
              </a:rPr>
              <a:t>2</a:t>
            </a:r>
            <a:r>
              <a:rPr lang="zh-CN" altLang="en-US" sz="3100" dirty="0">
                <a:effectLst/>
                <a:latin typeface="宋体" panose="02010600030101010101" pitchFamily="2" charset="-122"/>
                <a:ea typeface="宋体" panose="02010600030101010101" pitchFamily="2" charset="-122"/>
              </a:rPr>
              <a:t>下列对材料有关内容的</a:t>
            </a:r>
            <a:r>
              <a:rPr lang="zh-CN" altLang="en-US" sz="3100" dirty="0">
                <a:solidFill>
                  <a:srgbClr val="C00000"/>
                </a:solidFill>
                <a:effectLst/>
                <a:latin typeface="宋体" panose="02010600030101010101" pitchFamily="2" charset="-122"/>
                <a:ea typeface="宋体" panose="02010600030101010101" pitchFamily="2" charset="-122"/>
              </a:rPr>
              <a:t>分析和概括</a:t>
            </a:r>
            <a:r>
              <a:rPr lang="zh-CN" altLang="en-US" sz="3100" dirty="0">
                <a:effectLst/>
                <a:latin typeface="宋体" panose="02010600030101010101" pitchFamily="2" charset="-122"/>
                <a:ea typeface="宋体" panose="02010600030101010101" pitchFamily="2" charset="-122"/>
              </a:rPr>
              <a:t>，最恰当的两项是（</a:t>
            </a:r>
            <a:r>
              <a:rPr lang="en-US" altLang="zh-CN" sz="3100" dirty="0">
                <a:effectLst/>
                <a:latin typeface="宋体" panose="02010600030101010101" pitchFamily="2" charset="-122"/>
                <a:ea typeface="宋体" panose="02010600030101010101" pitchFamily="2" charset="-122"/>
              </a:rPr>
              <a:t>5</a:t>
            </a:r>
            <a:r>
              <a:rPr lang="zh-CN" altLang="en-US" sz="3100" dirty="0">
                <a:effectLst/>
                <a:latin typeface="宋体" panose="02010600030101010101" pitchFamily="2" charset="-122"/>
                <a:ea typeface="宋体" panose="02010600030101010101" pitchFamily="2" charset="-122"/>
              </a:rPr>
              <a:t>分）</a:t>
            </a:r>
            <a:r>
              <a:rPr lang="en-US" altLang="zh-CN" sz="3100" dirty="0">
                <a:effectLst/>
                <a:latin typeface="宋体" panose="02010600030101010101" pitchFamily="2" charset="-122"/>
                <a:ea typeface="宋体" panose="02010600030101010101" pitchFamily="2" charset="-122"/>
              </a:rPr>
              <a:t>[2016</a:t>
            </a:r>
            <a:r>
              <a:rPr lang="zh-CN" altLang="en-US" sz="3100" dirty="0">
                <a:effectLst/>
                <a:latin typeface="宋体" panose="02010600030101010101" pitchFamily="2" charset="-122"/>
                <a:ea typeface="宋体" panose="02010600030101010101" pitchFamily="2" charset="-122"/>
              </a:rPr>
              <a:t>年卷</a:t>
            </a:r>
            <a:r>
              <a:rPr lang="en-US" altLang="zh-CN" sz="3100" dirty="0">
                <a:effectLst/>
                <a:latin typeface="宋体" panose="02010600030101010101" pitchFamily="2" charset="-122"/>
                <a:ea typeface="宋体" panose="02010600030101010101" pitchFamily="2" charset="-122"/>
              </a:rPr>
              <a:t>Ⅱ12</a:t>
            </a:r>
            <a:r>
              <a:rPr lang="zh-CN" altLang="en-US" sz="3100" dirty="0">
                <a:effectLst/>
                <a:latin typeface="宋体" panose="02010600030101010101" pitchFamily="2" charset="-122"/>
                <a:ea typeface="宋体" panose="02010600030101010101" pitchFamily="2" charset="-122"/>
              </a:rPr>
              <a:t>（</a:t>
            </a:r>
            <a:r>
              <a:rPr lang="en-US" altLang="zh-CN" sz="3100" dirty="0">
                <a:effectLst/>
                <a:latin typeface="宋体" panose="02010600030101010101" pitchFamily="2" charset="-122"/>
                <a:ea typeface="宋体" panose="02010600030101010101" pitchFamily="2" charset="-122"/>
              </a:rPr>
              <a:t>1</a:t>
            </a:r>
            <a:r>
              <a:rPr lang="zh-CN" altLang="en-US" sz="3100" dirty="0">
                <a:effectLst/>
                <a:latin typeface="宋体" panose="02010600030101010101" pitchFamily="2" charset="-122"/>
                <a:ea typeface="宋体" panose="02010600030101010101" pitchFamily="2" charset="-122"/>
              </a:rPr>
              <a:t>）</a:t>
            </a:r>
            <a:r>
              <a:rPr lang="en" altLang="zh-CN" sz="3100" dirty="0">
                <a:effectLst/>
                <a:latin typeface="宋体" panose="02010600030101010101" pitchFamily="2" charset="-122"/>
                <a:ea typeface="宋体" panose="02010600030101010101" pitchFamily="2" charset="-122"/>
              </a:rPr>
              <a:t>E</a:t>
            </a:r>
            <a:r>
              <a:rPr lang="en-US" altLang="zh-CN" sz="3100" dirty="0">
                <a:effectLst/>
                <a:latin typeface="宋体" panose="02010600030101010101" pitchFamily="2" charset="-122"/>
                <a:ea typeface="宋体" panose="02010600030101010101" pitchFamily="2" charset="-122"/>
              </a:rPr>
              <a:t>]</a:t>
            </a:r>
          </a:p>
          <a:p>
            <a:pPr marL="0" indent="0">
              <a:buNone/>
            </a:pPr>
            <a:r>
              <a:rPr lang="en" altLang="zh-CN" sz="3100" dirty="0">
                <a:effectLst/>
                <a:latin typeface="宋体" panose="02010600030101010101" pitchFamily="2" charset="-122"/>
                <a:ea typeface="宋体" panose="02010600030101010101" pitchFamily="2" charset="-122"/>
              </a:rPr>
              <a:t>E.</a:t>
            </a:r>
            <a:r>
              <a:rPr lang="zh-CN" altLang="en-US" sz="3100" dirty="0">
                <a:effectLst/>
                <a:latin typeface="宋体" panose="02010600030101010101" pitchFamily="2" charset="-122"/>
                <a:ea typeface="宋体" panose="02010600030101010101" pitchFamily="2" charset="-122"/>
              </a:rPr>
              <a:t>吴文俊在拓扑学、机器定理证明、数学机械化等领域都取得了很多独创性成果，获得了国际数学界同行的高度认可与评价。</a:t>
            </a:r>
            <a:endParaRPr lang="en-US" altLang="zh-CN" sz="3100" dirty="0">
              <a:effectLst/>
              <a:latin typeface="宋体" panose="02010600030101010101" pitchFamily="2" charset="-122"/>
              <a:ea typeface="宋体" panose="02010600030101010101" pitchFamily="2" charset="-122"/>
            </a:endParaRPr>
          </a:p>
          <a:p>
            <a:pPr marL="0" indent="0">
              <a:buNone/>
            </a:pPr>
            <a:endParaRPr lang="en-US" altLang="zh-CN" sz="2800" dirty="0">
              <a:latin typeface="宋体" panose="02010600030101010101" pitchFamily="2" charset="-122"/>
              <a:ea typeface="宋体" panose="02010600030101010101" pitchFamily="2" charset="-122"/>
            </a:endParaRPr>
          </a:p>
          <a:p>
            <a:pPr marL="0" indent="0">
              <a:buNone/>
            </a:pPr>
            <a:r>
              <a:rPr lang="zh-CN" altLang="en-US" sz="3800" b="0" i="0" u="none" strike="noStrike" dirty="0">
                <a:solidFill>
                  <a:srgbClr val="333333"/>
                </a:solidFill>
                <a:effectLst/>
                <a:latin typeface="KaiTi" panose="02010609060101010101" pitchFamily="49" charset="-122"/>
                <a:ea typeface="KaiTi" panose="02010609060101010101" pitchFamily="49" charset="-122"/>
              </a:rPr>
              <a:t>概括的过程包括删除、留取、提炼和分类等步骤。</a:t>
            </a:r>
            <a:endParaRPr lang="en-US" altLang="zh-CN" sz="3800" b="0" i="0" u="none" strike="noStrike" dirty="0">
              <a:solidFill>
                <a:srgbClr val="333333"/>
              </a:solidFill>
              <a:effectLst/>
              <a:latin typeface="KaiTi" panose="02010609060101010101" pitchFamily="49" charset="-122"/>
              <a:ea typeface="KaiTi" panose="02010609060101010101" pitchFamily="49" charset="-122"/>
            </a:endParaRPr>
          </a:p>
          <a:p>
            <a:pPr marL="0" indent="0">
              <a:buNone/>
            </a:pPr>
            <a:r>
              <a:rPr lang="zh-CN" altLang="en-US" sz="3800" b="0" i="0" u="none" strike="noStrike" dirty="0">
                <a:solidFill>
                  <a:srgbClr val="333333"/>
                </a:solidFill>
                <a:effectLst/>
                <a:latin typeface="KaiTi" panose="02010609060101010101" pitchFamily="49" charset="-122"/>
                <a:ea typeface="KaiTi" panose="02010609060101010101" pitchFamily="49" charset="-122"/>
              </a:rPr>
              <a:t>而分析则是在概括的基础上，进一步深入探讨事物的本质、原因和影响。分析的目的是揭示事物的内在联系和规律。</a:t>
            </a:r>
            <a:endParaRPr lang="zh-CN" altLang="en-US" sz="42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2221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DB4985-16AA-EC5C-CA9B-7403C10B2224}"/>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答题步骤</a:t>
            </a:r>
          </a:p>
        </p:txBody>
      </p:sp>
      <p:sp>
        <p:nvSpPr>
          <p:cNvPr id="3" name="内容占位符 2">
            <a:extLst>
              <a:ext uri="{FF2B5EF4-FFF2-40B4-BE49-F238E27FC236}">
                <a16:creationId xmlns:a16="http://schemas.microsoft.com/office/drawing/2014/main" id="{E7F86C76-F399-ECA4-7477-CF2BBB76D1DB}"/>
              </a:ext>
            </a:extLst>
          </p:cNvPr>
          <p:cNvSpPr>
            <a:spLocks noGrp="1"/>
          </p:cNvSpPr>
          <p:nvPr>
            <p:ph idx="1"/>
          </p:nvPr>
        </p:nvSpPr>
        <p:spPr/>
        <p:txBody>
          <a:bodyPr>
            <a:normAutofit/>
          </a:bodyPr>
          <a:lstStyle/>
          <a:p>
            <a:pPr marL="0" indent="0">
              <a:buNone/>
            </a:pPr>
            <a:r>
              <a:rPr kumimoji="1" lang="zh-CN" altLang="en-US" sz="3600" dirty="0"/>
              <a:t>第一步：审清题干</a:t>
            </a:r>
            <a:r>
              <a:rPr kumimoji="1" lang="en-US" altLang="zh-CN" sz="3600" dirty="0"/>
              <a:t>——</a:t>
            </a:r>
            <a:r>
              <a:rPr kumimoji="1" lang="zh-CN" altLang="en-US" sz="3600" dirty="0"/>
              <a:t>明类型</a:t>
            </a:r>
            <a:endParaRPr kumimoji="1" lang="en-US" altLang="zh-CN" sz="3600" dirty="0"/>
          </a:p>
          <a:p>
            <a:pPr marL="0" indent="0">
              <a:buNone/>
            </a:pPr>
            <a:r>
              <a:rPr kumimoji="1" lang="zh-CN" altLang="en-US" sz="3600" dirty="0"/>
              <a:t>第二步：回归文本</a:t>
            </a:r>
            <a:r>
              <a:rPr kumimoji="1" lang="en-US" altLang="zh-CN" sz="3600" dirty="0"/>
              <a:t>——</a:t>
            </a:r>
            <a:r>
              <a:rPr kumimoji="1" lang="zh-CN" altLang="en-US" sz="3600" dirty="0"/>
              <a:t>找区间</a:t>
            </a:r>
            <a:endParaRPr kumimoji="1" lang="en-US" altLang="zh-CN" sz="3600" dirty="0"/>
          </a:p>
          <a:p>
            <a:pPr marL="0" indent="0">
              <a:buNone/>
            </a:pPr>
            <a:r>
              <a:rPr kumimoji="1" lang="zh-CN" altLang="en-US" sz="3600" dirty="0"/>
              <a:t>第三步：定向精读</a:t>
            </a:r>
            <a:r>
              <a:rPr kumimoji="1" lang="en-US" altLang="zh-CN" sz="3600" dirty="0"/>
              <a:t>——</a:t>
            </a:r>
            <a:r>
              <a:rPr kumimoji="1" lang="zh-CN" altLang="en-US" sz="3600" dirty="0"/>
              <a:t>分要点</a:t>
            </a:r>
            <a:endParaRPr kumimoji="1" lang="en-US" altLang="zh-CN" sz="3600" dirty="0"/>
          </a:p>
          <a:p>
            <a:pPr marL="0" indent="0">
              <a:buNone/>
            </a:pPr>
            <a:r>
              <a:rPr kumimoji="1" lang="zh-CN" altLang="en-US" sz="3600" dirty="0"/>
              <a:t>第四步：细研信息</a:t>
            </a:r>
            <a:r>
              <a:rPr kumimoji="1" lang="en-US" altLang="zh-CN" sz="3600" dirty="0"/>
              <a:t>——</a:t>
            </a:r>
            <a:r>
              <a:rPr kumimoji="1" lang="zh-CN" altLang="en-US" sz="3600" dirty="0"/>
              <a:t>组答案</a:t>
            </a:r>
            <a:endParaRPr kumimoji="1" lang="en-US" altLang="zh-CN" sz="3600" dirty="0"/>
          </a:p>
        </p:txBody>
      </p:sp>
    </p:spTree>
    <p:extLst>
      <p:ext uri="{BB962C8B-B14F-4D97-AF65-F5344CB8AC3E}">
        <p14:creationId xmlns:p14="http://schemas.microsoft.com/office/powerpoint/2010/main" val="253797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0C2E5A-7CA6-25EB-FBB4-E51A15078F0E}"/>
              </a:ext>
            </a:extLst>
          </p:cNvPr>
          <p:cNvSpPr>
            <a:spLocks noGrp="1"/>
          </p:cNvSpPr>
          <p:nvPr>
            <p:ph type="title"/>
          </p:nvPr>
        </p:nvSpPr>
        <p:spPr/>
        <p:txBody>
          <a:bodyPr/>
          <a:lstStyle/>
          <a:p>
            <a:r>
              <a:rPr kumimoji="1" lang="zh-CN" altLang="en-US" dirty="0">
                <a:solidFill>
                  <a:srgbClr val="FF0000"/>
                </a:solidFill>
                <a:latin typeface="SimHei" panose="02010609060101010101" pitchFamily="49" charset="-122"/>
                <a:ea typeface="SimHei" panose="02010609060101010101" pitchFamily="49" charset="-122"/>
              </a:rPr>
              <a:t>实战指导</a:t>
            </a:r>
          </a:p>
        </p:txBody>
      </p:sp>
      <p:sp>
        <p:nvSpPr>
          <p:cNvPr id="5" name="文本框 4">
            <a:extLst>
              <a:ext uri="{FF2B5EF4-FFF2-40B4-BE49-F238E27FC236}">
                <a16:creationId xmlns:a16="http://schemas.microsoft.com/office/drawing/2014/main" id="{8C742E05-1510-60BB-BCF2-C92902273C8A}"/>
              </a:ext>
            </a:extLst>
          </p:cNvPr>
          <p:cNvSpPr txBox="1"/>
          <p:nvPr/>
        </p:nvSpPr>
        <p:spPr>
          <a:xfrm>
            <a:off x="1371600" y="1792503"/>
            <a:ext cx="9821118" cy="954107"/>
          </a:xfrm>
          <a:prstGeom prst="rect">
            <a:avLst/>
          </a:prstGeom>
          <a:noFill/>
        </p:spPr>
        <p:txBody>
          <a:bodyPr wrap="square">
            <a:spAutoFit/>
          </a:bodyPr>
          <a:lstStyle/>
          <a:p>
            <a:r>
              <a:rPr lang="zh-CN" altLang="en-US"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周测</a:t>
            </a:r>
            <a:r>
              <a:rPr lang="en-US" altLang="zh-CN" sz="2800" kern="100" dirty="0">
                <a:solidFill>
                  <a:srgbClr val="000000"/>
                </a:solidFill>
                <a:latin typeface="SimSun" panose="02010600030101010101" pitchFamily="2" charset="-122"/>
                <a:ea typeface="SimSun" panose="02010600030101010101" pitchFamily="2" charset="-122"/>
                <a:cs typeface="宋体" panose="02010600030101010101" pitchFamily="2" charset="-122"/>
              </a:rPr>
              <a:t>3 </a:t>
            </a:r>
            <a:r>
              <a:rPr lang="en-US"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10. </a:t>
            </a:r>
            <a:r>
              <a:rPr lang="zh-CN"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姚鼐不同意苏轼</a:t>
            </a:r>
            <a:r>
              <a:rPr lang="en-US"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李斯以荀卿之学乱天下</a:t>
            </a:r>
            <a:r>
              <a:rPr lang="en-US"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这一观点的</a:t>
            </a:r>
            <a:r>
              <a:rPr lang="zh-CN" altLang="zh-CN" sz="2800" kern="100" dirty="0">
                <a:solidFill>
                  <a:srgbClr val="000000"/>
                </a:solidFill>
                <a:effectLst/>
                <a:highlight>
                  <a:srgbClr val="FFFF00"/>
                </a:highlight>
                <a:latin typeface="SimSun" panose="02010600030101010101" pitchFamily="2" charset="-122"/>
                <a:ea typeface="SimSun" panose="02010600030101010101" pitchFamily="2" charset="-122"/>
                <a:cs typeface="宋体" panose="02010600030101010101" pitchFamily="2" charset="-122"/>
              </a:rPr>
              <a:t>理由</a:t>
            </a:r>
            <a:r>
              <a:rPr lang="zh-CN"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有哪些？请简要</a:t>
            </a:r>
            <a:r>
              <a:rPr lang="zh-CN" altLang="zh-CN" sz="2800" kern="100" dirty="0">
                <a:solidFill>
                  <a:srgbClr val="000000"/>
                </a:solidFill>
                <a:effectLst/>
                <a:highlight>
                  <a:srgbClr val="00FFFF"/>
                </a:highlight>
                <a:latin typeface="SimSun" panose="02010600030101010101" pitchFamily="2" charset="-122"/>
                <a:ea typeface="SimSun" panose="02010600030101010101" pitchFamily="2" charset="-122"/>
                <a:cs typeface="宋体" panose="02010600030101010101" pitchFamily="2" charset="-122"/>
              </a:rPr>
              <a:t>概括</a:t>
            </a:r>
            <a:r>
              <a:rPr lang="zh-CN"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a:t>
            </a:r>
            <a:r>
              <a:rPr lang="en-US"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5</a:t>
            </a:r>
            <a:r>
              <a:rPr lang="zh-CN" altLang="zh-CN" sz="2800" kern="100" dirty="0">
                <a:solidFill>
                  <a:srgbClr val="000000"/>
                </a:solidFill>
                <a:effectLst/>
                <a:latin typeface="SimSun" panose="02010600030101010101" pitchFamily="2" charset="-122"/>
                <a:ea typeface="SimSun" panose="02010600030101010101" pitchFamily="2" charset="-122"/>
                <a:cs typeface="宋体" panose="02010600030101010101" pitchFamily="2" charset="-122"/>
              </a:rPr>
              <a:t>分）</a:t>
            </a:r>
            <a:endParaRPr lang="zh-CN" altLang="en-US" sz="2800" dirty="0"/>
          </a:p>
        </p:txBody>
      </p:sp>
      <p:sp>
        <p:nvSpPr>
          <p:cNvPr id="7" name="文本框 6">
            <a:extLst>
              <a:ext uri="{FF2B5EF4-FFF2-40B4-BE49-F238E27FC236}">
                <a16:creationId xmlns:a16="http://schemas.microsoft.com/office/drawing/2014/main" id="{1D8F6650-600D-C183-A148-3DF4D0548650}"/>
              </a:ext>
            </a:extLst>
          </p:cNvPr>
          <p:cNvSpPr txBox="1"/>
          <p:nvPr/>
        </p:nvSpPr>
        <p:spPr>
          <a:xfrm>
            <a:off x="1464197" y="2746610"/>
            <a:ext cx="6099858" cy="707886"/>
          </a:xfrm>
          <a:prstGeom prst="rect">
            <a:avLst/>
          </a:prstGeom>
          <a:noFill/>
        </p:spPr>
        <p:txBody>
          <a:bodyPr wrap="square">
            <a:spAutoFit/>
          </a:bodyPr>
          <a:lstStyle/>
          <a:p>
            <a:pPr marL="0" indent="0">
              <a:buNone/>
            </a:pPr>
            <a:r>
              <a:rPr kumimoji="1" lang="en-US" altLang="zh-CN" sz="4000" dirty="0">
                <a:solidFill>
                  <a:srgbClr val="FF0000"/>
                </a:solidFill>
                <a:latin typeface="SimSun" panose="02010600030101010101" pitchFamily="2" charset="-122"/>
                <a:ea typeface="SimSun" panose="02010600030101010101" pitchFamily="2" charset="-122"/>
              </a:rPr>
              <a:t>1.</a:t>
            </a:r>
            <a:r>
              <a:rPr kumimoji="1" lang="zh-CN" altLang="en-US" sz="4000" dirty="0">
                <a:solidFill>
                  <a:srgbClr val="FF0000"/>
                </a:solidFill>
                <a:latin typeface="SimSun" panose="02010600030101010101" pitchFamily="2" charset="-122"/>
                <a:ea typeface="SimSun" panose="02010600030101010101" pitchFamily="2" charset="-122"/>
              </a:rPr>
              <a:t>你从题干中读到了什么？</a:t>
            </a:r>
            <a:endParaRPr kumimoji="1" lang="en-US" altLang="zh-CN" sz="4000" dirty="0">
              <a:solidFill>
                <a:srgbClr val="FF0000"/>
              </a:solidFill>
              <a:latin typeface="SimSun" panose="02010600030101010101" pitchFamily="2" charset="-122"/>
              <a:ea typeface="SimSun" panose="02010600030101010101" pitchFamily="2" charset="-122"/>
            </a:endParaRPr>
          </a:p>
        </p:txBody>
      </p:sp>
      <p:sp>
        <p:nvSpPr>
          <p:cNvPr id="9" name="内容占位符 8">
            <a:extLst>
              <a:ext uri="{FF2B5EF4-FFF2-40B4-BE49-F238E27FC236}">
                <a16:creationId xmlns:a16="http://schemas.microsoft.com/office/drawing/2014/main" id="{C1DB9063-7237-1BDD-8611-43371821E3DE}"/>
              </a:ext>
            </a:extLst>
          </p:cNvPr>
          <p:cNvSpPr>
            <a:spLocks noGrp="1"/>
          </p:cNvSpPr>
          <p:nvPr>
            <p:ph idx="1"/>
          </p:nvPr>
        </p:nvSpPr>
        <p:spPr>
          <a:xfrm>
            <a:off x="1591518" y="3429000"/>
            <a:ext cx="9601200" cy="3581400"/>
          </a:xfrm>
        </p:spPr>
        <p:txBody>
          <a:bodyPr>
            <a:normAutofit/>
          </a:bodyPr>
          <a:lstStyle/>
          <a:p>
            <a:pPr marL="0" indent="0">
              <a:buNone/>
            </a:pPr>
            <a:r>
              <a:rPr lang="zh-CN" altLang="en-US" sz="3200" b="1" dirty="0">
                <a:solidFill>
                  <a:srgbClr val="7030A0"/>
                </a:solidFill>
              </a:rPr>
              <a:t>          </a:t>
            </a:r>
            <a:r>
              <a:rPr lang="en-US" altLang="zh-CN" sz="3200" b="1" dirty="0">
                <a:solidFill>
                  <a:srgbClr val="7030A0"/>
                </a:solidFill>
              </a:rPr>
              <a:t>——</a:t>
            </a:r>
            <a:r>
              <a:rPr lang="zh-CN" altLang="en-US" sz="3200" b="1" dirty="0">
                <a:solidFill>
                  <a:srgbClr val="7030A0"/>
                </a:solidFill>
              </a:rPr>
              <a:t>审清题干（关键词），明确题目类型和要求</a:t>
            </a:r>
          </a:p>
        </p:txBody>
      </p:sp>
      <p:sp>
        <p:nvSpPr>
          <p:cNvPr id="3" name="文本框 2">
            <a:extLst>
              <a:ext uri="{FF2B5EF4-FFF2-40B4-BE49-F238E27FC236}">
                <a16:creationId xmlns:a16="http://schemas.microsoft.com/office/drawing/2014/main" id="{62FBC442-A4EA-DC98-9CC1-BF768BC74B1C}"/>
              </a:ext>
            </a:extLst>
          </p:cNvPr>
          <p:cNvSpPr txBox="1"/>
          <p:nvPr/>
        </p:nvSpPr>
        <p:spPr>
          <a:xfrm>
            <a:off x="3184526" y="4278340"/>
            <a:ext cx="1988045" cy="954107"/>
          </a:xfrm>
          <a:prstGeom prst="rect">
            <a:avLst/>
          </a:prstGeom>
          <a:noFill/>
        </p:spPr>
        <p:txBody>
          <a:bodyPr wrap="none" rtlCol="0">
            <a:spAutoFit/>
          </a:bodyPr>
          <a:lstStyle/>
          <a:p>
            <a:r>
              <a:rPr kumimoji="1" lang="zh-CN" altLang="en-US" sz="2800" b="1" i="1" dirty="0">
                <a:latin typeface="SimSun" panose="02010600030101010101" pitchFamily="2" charset="-122"/>
                <a:ea typeface="SimSun" panose="02010600030101010101" pitchFamily="2" charset="-122"/>
              </a:rPr>
              <a:t>获取关键词</a:t>
            </a:r>
            <a:endParaRPr kumimoji="1" lang="en-US" altLang="zh-CN" sz="2800" b="1" i="1" dirty="0">
              <a:latin typeface="SimSun" panose="02010600030101010101" pitchFamily="2" charset="-122"/>
              <a:ea typeface="SimSun" panose="02010600030101010101" pitchFamily="2" charset="-122"/>
            </a:endParaRPr>
          </a:p>
          <a:p>
            <a:r>
              <a:rPr kumimoji="1" lang="zh-CN" altLang="en-US" sz="2800" b="1" i="1" dirty="0">
                <a:latin typeface="SimSun" panose="02010600030101010101" pitchFamily="2" charset="-122"/>
                <a:ea typeface="SimSun" panose="02010600030101010101" pitchFamily="2" charset="-122"/>
              </a:rPr>
              <a:t>题目类型</a:t>
            </a:r>
          </a:p>
        </p:txBody>
      </p:sp>
    </p:spTree>
    <p:extLst>
      <p:ext uri="{BB962C8B-B14F-4D97-AF65-F5344CB8AC3E}">
        <p14:creationId xmlns:p14="http://schemas.microsoft.com/office/powerpoint/2010/main" val="249303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59C1E6-D400-AB89-22E9-FE978FC4D00C}"/>
              </a:ext>
            </a:extLst>
          </p:cNvPr>
          <p:cNvSpPr>
            <a:spLocks noGrp="1"/>
          </p:cNvSpPr>
          <p:nvPr>
            <p:ph type="title"/>
          </p:nvPr>
        </p:nvSpPr>
        <p:spPr>
          <a:xfrm>
            <a:off x="920187" y="292261"/>
            <a:ext cx="11071185" cy="668438"/>
          </a:xfrm>
        </p:spPr>
        <p:txBody>
          <a:bodyPr>
            <a:normAutofit fontScale="90000"/>
          </a:bodyPr>
          <a:lstStyle/>
          <a:p>
            <a:r>
              <a:rPr kumimoji="1" lang="en-US" altLang="zh-CN" sz="4400" dirty="0">
                <a:solidFill>
                  <a:srgbClr val="FF0000"/>
                </a:solidFill>
                <a:latin typeface="SimSun" panose="02010600030101010101" pitchFamily="2" charset="-122"/>
                <a:ea typeface="SimSun" panose="02010600030101010101" pitchFamily="2" charset="-122"/>
              </a:rPr>
              <a:t>2.</a:t>
            </a:r>
            <a:r>
              <a:rPr kumimoji="1" lang="zh-CN" altLang="en-US" sz="4400" dirty="0">
                <a:solidFill>
                  <a:srgbClr val="FF0000"/>
                </a:solidFill>
                <a:latin typeface="SimSun" panose="02010600030101010101" pitchFamily="2" charset="-122"/>
                <a:ea typeface="SimSun" panose="02010600030101010101" pitchFamily="2" charset="-122"/>
              </a:rPr>
              <a:t>你如何获取题干所需信息？你能找到哪些相关信息？</a:t>
            </a:r>
            <a:br>
              <a:rPr kumimoji="1" lang="en-US" altLang="zh-CN" sz="4400" b="1" dirty="0">
                <a:solidFill>
                  <a:srgbClr val="7030A0"/>
                </a:solidFill>
                <a:latin typeface="SimSun" panose="02010600030101010101" pitchFamily="2" charset="-122"/>
                <a:ea typeface="SimSun" panose="02010600030101010101" pitchFamily="2" charset="-122"/>
              </a:rPr>
            </a:br>
            <a:endParaRPr kumimoji="1" lang="zh-CN" altLang="en-US" b="1" dirty="0">
              <a:solidFill>
                <a:srgbClr val="7030A0"/>
              </a:solidFill>
              <a:latin typeface="SimSun" panose="02010600030101010101" pitchFamily="2" charset="-122"/>
              <a:ea typeface="SimSun" panose="02010600030101010101" pitchFamily="2" charset="-122"/>
            </a:endParaRPr>
          </a:p>
        </p:txBody>
      </p:sp>
      <p:sp>
        <p:nvSpPr>
          <p:cNvPr id="4" name="内容占位符 3">
            <a:extLst>
              <a:ext uri="{FF2B5EF4-FFF2-40B4-BE49-F238E27FC236}">
                <a16:creationId xmlns:a16="http://schemas.microsoft.com/office/drawing/2014/main" id="{A1F56E7E-F761-D7DC-F6B4-9127302286FE}"/>
              </a:ext>
            </a:extLst>
          </p:cNvPr>
          <p:cNvSpPr txBox="1">
            <a:spLocks noGrp="1"/>
          </p:cNvSpPr>
          <p:nvPr>
            <p:ph idx="1"/>
          </p:nvPr>
        </p:nvSpPr>
        <p:spPr>
          <a:xfrm>
            <a:off x="1371599" y="2019782"/>
            <a:ext cx="9601200" cy="497380"/>
          </a:xfrm>
          <a:prstGeom prst="rect">
            <a:avLst/>
          </a:prstGeom>
          <a:noFill/>
        </p:spPr>
        <p:txBody>
          <a:bodyPr wrap="square">
            <a:spAutoFit/>
          </a:bodyPr>
          <a:lstStyle/>
          <a:p>
            <a:pPr marL="0" indent="0">
              <a:buNone/>
            </a:pPr>
            <a:endParaRPr lang="zh-CN" altLang="en-US" sz="2800" dirty="0"/>
          </a:p>
        </p:txBody>
      </p:sp>
      <p:graphicFrame>
        <p:nvGraphicFramePr>
          <p:cNvPr id="3" name="表格 4">
            <a:extLst>
              <a:ext uri="{FF2B5EF4-FFF2-40B4-BE49-F238E27FC236}">
                <a16:creationId xmlns:a16="http://schemas.microsoft.com/office/drawing/2014/main" id="{780A1F3F-F9CF-02EF-0C74-B26D4989EE30}"/>
              </a:ext>
            </a:extLst>
          </p:cNvPr>
          <p:cNvGraphicFramePr>
            <a:graphicFrameLocks noGrp="1"/>
          </p:cNvGraphicFramePr>
          <p:nvPr>
            <p:extLst>
              <p:ext uri="{D42A27DB-BD31-4B8C-83A1-F6EECF244321}">
                <p14:modId xmlns:p14="http://schemas.microsoft.com/office/powerpoint/2010/main" val="2948340703"/>
              </p:ext>
            </p:extLst>
          </p:nvPr>
        </p:nvGraphicFramePr>
        <p:xfrm>
          <a:off x="793508" y="1895023"/>
          <a:ext cx="11197864" cy="4780822"/>
        </p:xfrm>
        <a:graphic>
          <a:graphicData uri="http://schemas.openxmlformats.org/drawingml/2006/table">
            <a:tbl>
              <a:tblPr firstRow="1" bandRow="1">
                <a:tableStyleId>{5C22544A-7EE6-4342-B048-85BDC9FD1C3A}</a:tableStyleId>
              </a:tblPr>
              <a:tblGrid>
                <a:gridCol w="11197864">
                  <a:extLst>
                    <a:ext uri="{9D8B030D-6E8A-4147-A177-3AD203B41FA5}">
                      <a16:colId xmlns:a16="http://schemas.microsoft.com/office/drawing/2014/main" val="3698563727"/>
                    </a:ext>
                  </a:extLst>
                </a:gridCol>
              </a:tblGrid>
              <a:tr h="848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10. </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姚鼐不同意苏轼</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400" kern="100" dirty="0">
                          <a:solidFill>
                            <a:srgbClr val="C00000"/>
                          </a:solidFill>
                          <a:effectLst/>
                          <a:latin typeface="SimSun" panose="02010600030101010101" pitchFamily="2" charset="-122"/>
                          <a:ea typeface="SimSun" panose="02010600030101010101" pitchFamily="2" charset="-122"/>
                          <a:cs typeface="宋体" panose="02010600030101010101" pitchFamily="2" charset="-122"/>
                        </a:rPr>
                        <a:t>李斯以荀卿之学乱天下</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这一观点的</a:t>
                      </a:r>
                      <a:r>
                        <a:rPr lang="zh-CN" altLang="zh-CN" sz="2400" kern="100" dirty="0">
                          <a:solidFill>
                            <a:schemeClr val="tx1"/>
                          </a:solidFill>
                          <a:effectLst/>
                          <a:highlight>
                            <a:srgbClr val="FFFF00"/>
                          </a:highlight>
                          <a:latin typeface="SimSun" panose="02010600030101010101" pitchFamily="2" charset="-122"/>
                          <a:ea typeface="SimSun" panose="02010600030101010101" pitchFamily="2" charset="-122"/>
                          <a:cs typeface="宋体" panose="02010600030101010101" pitchFamily="2" charset="-122"/>
                        </a:rPr>
                        <a:t>理由</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有哪些？请简要</a:t>
                      </a:r>
                      <a:r>
                        <a:rPr lang="zh-CN" altLang="zh-CN" sz="2400" kern="100" dirty="0">
                          <a:solidFill>
                            <a:schemeClr val="tx1"/>
                          </a:solidFill>
                          <a:effectLst/>
                          <a:highlight>
                            <a:srgbClr val="00FFFF"/>
                          </a:highlight>
                          <a:latin typeface="SimSun" panose="02010600030101010101" pitchFamily="2" charset="-122"/>
                          <a:ea typeface="SimSun" panose="02010600030101010101" pitchFamily="2" charset="-122"/>
                          <a:cs typeface="宋体" panose="02010600030101010101" pitchFamily="2" charset="-122"/>
                        </a:rPr>
                        <a:t>概括</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5</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分）</a:t>
                      </a:r>
                      <a:endParaRPr lang="zh-CN" altLang="en-US" sz="24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882274575"/>
                  </a:ext>
                </a:extLst>
              </a:tr>
              <a:tr h="1226192">
                <a:tc>
                  <a:txBody>
                    <a:bodyPr/>
                    <a:lstStyle/>
                    <a:p>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秦之</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乱天下</a:t>
                      </a:r>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之法，无待于</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李斯</a:t>
                      </a:r>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。斯亦未尝以其学事秦。当秦之中叶，孝公即位，得商鞅任之。始皇之时，一用商鞅成法而已。虽</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李斯</a:t>
                      </a:r>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助之，言其便利，益成</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秦乱</a:t>
                      </a:r>
                      <a:endParaRPr lang="en-US" altLang="zh-CN" sz="2800" b="1" u="sng" dirty="0">
                        <a:solidFill>
                          <a:srgbClr val="0070C0"/>
                        </a:solidFill>
                        <a:latin typeface="KaiTi" panose="02010609060101010101" pitchFamily="49" charset="-122"/>
                        <a:ea typeface="KaiTi" panose="02010609060101010101" pitchFamily="49" charset="-122"/>
                        <a:cs typeface="仿宋" panose="02010609060101010101" charset="-122"/>
                      </a:endParaRPr>
                    </a:p>
                    <a:p>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是以尽舍其师</a:t>
                      </a:r>
                      <a:r>
                        <a:rPr lang="zh-CN" altLang="en-US" sz="2800" b="1" u="sng"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荀卿之学</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，而为商鞅之学；扫去三代先王仁政，而一切取自恣肆以为治，焚</a:t>
                      </a:r>
                      <a:r>
                        <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诗</a:t>
                      </a:r>
                      <a:r>
                        <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书</a:t>
                      </a:r>
                      <a:r>
                        <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，禁学士，灭三代法而尚督责，</a:t>
                      </a:r>
                      <a:r>
                        <a:rPr lang="zh-CN" altLang="en-US" sz="2800" b="1" u="sng"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斯</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非行其</a:t>
                      </a:r>
                      <a:r>
                        <a:rPr lang="zh-CN" altLang="en-US" sz="2800" b="1" u="sng"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学</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也，趋时而已。</a:t>
                      </a:r>
                      <a:endPar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endParaRPr>
                    </a:p>
                    <a:p>
                      <a:r>
                        <a:rPr lang="zh-CN" altLang="en-US" sz="2800" b="1" u="sng" dirty="0">
                          <a:solidFill>
                            <a:srgbClr val="7030A0"/>
                          </a:solidFill>
                          <a:latin typeface="KaiTi" panose="02010609060101010101" pitchFamily="49" charset="-122"/>
                          <a:ea typeface="KaiTi" panose="02010609060101010101" pitchFamily="49" charset="-122"/>
                          <a:cs typeface="仿宋" panose="02010609060101010101" charset="-122"/>
                        </a:rPr>
                        <a:t>荀卿</a:t>
                      </a:r>
                      <a:r>
                        <a:rPr lang="zh-CN" altLang="en-US" sz="2800" b="1" dirty="0">
                          <a:solidFill>
                            <a:srgbClr val="7030A0"/>
                          </a:solidFill>
                          <a:latin typeface="KaiTi" panose="02010609060101010101" pitchFamily="49" charset="-122"/>
                          <a:ea typeface="KaiTi" panose="02010609060101010101" pitchFamily="49" charset="-122"/>
                          <a:cs typeface="仿宋" panose="02010609060101010101" charset="-122"/>
                        </a:rPr>
                        <a:t>述先王而颂言儒效，虽间有得失，而大体得治世之要。而苏氏以李斯之害天下罪及于卿，不亦远乎？行其学而害秦者，商鞅也；舍其学而害秦者，</a:t>
                      </a:r>
                      <a:r>
                        <a:rPr lang="zh-CN" altLang="en-US" sz="2800" b="1" u="sng" dirty="0">
                          <a:solidFill>
                            <a:srgbClr val="7030A0"/>
                          </a:solidFill>
                          <a:latin typeface="KaiTi" panose="02010609060101010101" pitchFamily="49" charset="-122"/>
                          <a:ea typeface="KaiTi" panose="02010609060101010101" pitchFamily="49" charset="-122"/>
                          <a:cs typeface="仿宋" panose="02010609060101010101" charset="-122"/>
                        </a:rPr>
                        <a:t>李斯</a:t>
                      </a:r>
                      <a:r>
                        <a:rPr lang="zh-CN" altLang="en-US" sz="2800" b="1" dirty="0">
                          <a:solidFill>
                            <a:srgbClr val="7030A0"/>
                          </a:solidFill>
                          <a:latin typeface="KaiTi" panose="02010609060101010101" pitchFamily="49" charset="-122"/>
                          <a:ea typeface="KaiTi" panose="02010609060101010101" pitchFamily="49" charset="-122"/>
                          <a:cs typeface="仿宋" panose="02010609060101010101" charset="-122"/>
                        </a:rPr>
                        <a:t>也。</a:t>
                      </a:r>
                      <a:endParaRPr lang="zh-CN" altLang="en-US" sz="2800" b="1" dirty="0">
                        <a:solidFill>
                          <a:srgbClr val="7030A0"/>
                        </a:solidFill>
                        <a:latin typeface="KaiTi" panose="02010609060101010101" pitchFamily="49" charset="-122"/>
                        <a:ea typeface="KaiTi" panose="02010609060101010101" pitchFamily="49" charset="-122"/>
                      </a:endParaRPr>
                    </a:p>
                  </a:txBody>
                  <a:tcPr>
                    <a:solidFill>
                      <a:schemeClr val="bg1"/>
                    </a:solidFill>
                  </a:tcPr>
                </a:tc>
                <a:extLst>
                  <a:ext uri="{0D108BD9-81ED-4DB2-BD59-A6C34878D82A}">
                    <a16:rowId xmlns:a16="http://schemas.microsoft.com/office/drawing/2014/main" val="3754558794"/>
                  </a:ext>
                </a:extLst>
              </a:tr>
            </a:tbl>
          </a:graphicData>
        </a:graphic>
      </p:graphicFrame>
      <p:sp>
        <p:nvSpPr>
          <p:cNvPr id="5" name="文本框 4">
            <a:extLst>
              <a:ext uri="{FF2B5EF4-FFF2-40B4-BE49-F238E27FC236}">
                <a16:creationId xmlns:a16="http://schemas.microsoft.com/office/drawing/2014/main" id="{47AB82F7-3410-86B5-F23E-F9F0F5D6A167}"/>
              </a:ext>
            </a:extLst>
          </p:cNvPr>
          <p:cNvSpPr txBox="1"/>
          <p:nvPr/>
        </p:nvSpPr>
        <p:spPr>
          <a:xfrm>
            <a:off x="3567271" y="955481"/>
            <a:ext cx="8424101" cy="584775"/>
          </a:xfrm>
          <a:prstGeom prst="rect">
            <a:avLst/>
          </a:prstGeom>
          <a:noFill/>
        </p:spPr>
        <p:txBody>
          <a:bodyPr wrap="none" rtlCol="0">
            <a:spAutoFit/>
          </a:bodyPr>
          <a:lstStyle/>
          <a:p>
            <a:r>
              <a:rPr kumimoji="1" lang="en-US" altLang="zh-CN" sz="3200" b="1" dirty="0">
                <a:solidFill>
                  <a:srgbClr val="7030A0"/>
                </a:solidFill>
                <a:latin typeface="KaiTi" panose="02010609060101010101" pitchFamily="49" charset="-122"/>
                <a:ea typeface="KaiTi" panose="02010609060101010101" pitchFamily="49" charset="-122"/>
              </a:rPr>
              <a:t>——</a:t>
            </a:r>
            <a:r>
              <a:rPr kumimoji="1" lang="zh-CN" altLang="en-US" sz="3200" b="1" dirty="0">
                <a:solidFill>
                  <a:srgbClr val="7030A0"/>
                </a:solidFill>
                <a:latin typeface="KaiTi" panose="02010609060101010101" pitchFamily="49" charset="-122"/>
                <a:ea typeface="KaiTi" panose="02010609060101010101" pitchFamily="49" charset="-122"/>
              </a:rPr>
              <a:t>回归文本，找出对应内容，力求全面准确</a:t>
            </a:r>
            <a:endParaRPr kumimoji="1" lang="zh-CN" altLang="en-US" sz="3200" dirty="0"/>
          </a:p>
        </p:txBody>
      </p:sp>
    </p:spTree>
    <p:extLst>
      <p:ext uri="{BB962C8B-B14F-4D97-AF65-F5344CB8AC3E}">
        <p14:creationId xmlns:p14="http://schemas.microsoft.com/office/powerpoint/2010/main" val="86477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62CC30-67B2-B75E-8DA2-ABF13194B18A}"/>
              </a:ext>
            </a:extLst>
          </p:cNvPr>
          <p:cNvSpPr>
            <a:spLocks noGrp="1"/>
          </p:cNvSpPr>
          <p:nvPr>
            <p:ph type="title"/>
          </p:nvPr>
        </p:nvSpPr>
        <p:spPr>
          <a:xfrm>
            <a:off x="1290577" y="107066"/>
            <a:ext cx="10712370" cy="1485900"/>
          </a:xfrm>
        </p:spPr>
        <p:txBody>
          <a:bodyPr>
            <a:normAutofit fontScale="90000"/>
          </a:bodyPr>
          <a:lstStyle/>
          <a:p>
            <a:r>
              <a:rPr kumimoji="1" lang="en-US" altLang="zh-CN" sz="4400" dirty="0">
                <a:solidFill>
                  <a:srgbClr val="FF0000"/>
                </a:solidFill>
                <a:latin typeface="SimSun" panose="02010600030101010101" pitchFamily="2" charset="-122"/>
                <a:ea typeface="SimSun" panose="02010600030101010101" pitchFamily="2" charset="-122"/>
              </a:rPr>
              <a:t>3.</a:t>
            </a:r>
            <a:r>
              <a:rPr kumimoji="1" lang="zh-CN" altLang="en-US" sz="4400" dirty="0">
                <a:solidFill>
                  <a:srgbClr val="FF0000"/>
                </a:solidFill>
                <a:latin typeface="SimSun" panose="02010600030101010101" pitchFamily="2" charset="-122"/>
                <a:ea typeface="SimSun" panose="02010600030101010101" pitchFamily="2" charset="-122"/>
              </a:rPr>
              <a:t>你从获得的信息中梳理出了什么内容？怎样分层次？</a:t>
            </a:r>
            <a:br>
              <a:rPr kumimoji="1" lang="en-US" altLang="zh-CN" sz="4400" dirty="0">
                <a:solidFill>
                  <a:srgbClr val="FF0000"/>
                </a:solidFill>
                <a:latin typeface="SimSun" panose="02010600030101010101" pitchFamily="2" charset="-122"/>
                <a:ea typeface="SimSun" panose="02010600030101010101" pitchFamily="2" charset="-122"/>
              </a:rPr>
            </a:br>
            <a:r>
              <a:rPr kumimoji="1" lang="zh-CN" altLang="en-US" sz="4400" dirty="0">
                <a:solidFill>
                  <a:srgbClr val="FF0000"/>
                </a:solidFill>
                <a:latin typeface="SimSun" panose="02010600030101010101" pitchFamily="2" charset="-122"/>
                <a:ea typeface="SimSun" panose="02010600030101010101" pitchFamily="2" charset="-122"/>
              </a:rPr>
              <a:t>                </a:t>
            </a:r>
            <a:br>
              <a:rPr kumimoji="1" lang="en-US" altLang="zh-CN" sz="4400" dirty="0">
                <a:solidFill>
                  <a:srgbClr val="FF0000"/>
                </a:solidFill>
                <a:latin typeface="SimSun" panose="02010600030101010101" pitchFamily="2" charset="-122"/>
                <a:ea typeface="SimSun" panose="02010600030101010101" pitchFamily="2" charset="-122"/>
              </a:rPr>
            </a:br>
            <a:endParaRPr kumimoji="1" lang="zh-CN" altLang="en-US" dirty="0">
              <a:solidFill>
                <a:srgbClr val="FF0000"/>
              </a:solidFill>
              <a:latin typeface="SimSun" panose="02010600030101010101" pitchFamily="2" charset="-122"/>
              <a:ea typeface="SimSun" panose="02010600030101010101" pitchFamily="2" charset="-122"/>
            </a:endParaRPr>
          </a:p>
        </p:txBody>
      </p:sp>
      <p:sp>
        <p:nvSpPr>
          <p:cNvPr id="3" name="内容占位符 2">
            <a:extLst>
              <a:ext uri="{FF2B5EF4-FFF2-40B4-BE49-F238E27FC236}">
                <a16:creationId xmlns:a16="http://schemas.microsoft.com/office/drawing/2014/main" id="{B91BD272-60FD-843F-E202-0E548AED9A0F}"/>
              </a:ext>
            </a:extLst>
          </p:cNvPr>
          <p:cNvSpPr>
            <a:spLocks noGrp="1"/>
          </p:cNvSpPr>
          <p:nvPr>
            <p:ph idx="1"/>
          </p:nvPr>
        </p:nvSpPr>
        <p:spPr>
          <a:xfrm>
            <a:off x="-86811" y="768993"/>
            <a:ext cx="11757950" cy="3581400"/>
          </a:xfrm>
        </p:spPr>
        <p:txBody>
          <a:bodyPr/>
          <a:lstStyle/>
          <a:p>
            <a:pPr marL="0" indent="0">
              <a:buNone/>
            </a:pPr>
            <a:r>
              <a:rPr kumimoji="1" lang="zh-CN" altLang="en-US" sz="2000" dirty="0">
                <a:solidFill>
                  <a:schemeClr val="tx1"/>
                </a:solidFill>
                <a:latin typeface="KaiTi" panose="02010609060101010101" pitchFamily="49" charset="-122"/>
                <a:ea typeface="KaiTi" panose="02010609060101010101" pitchFamily="49" charset="-122"/>
              </a:rPr>
              <a:t>                                                </a:t>
            </a:r>
            <a:r>
              <a:rPr kumimoji="1" lang="en-US" altLang="zh-CN" sz="3200" b="1" dirty="0">
                <a:solidFill>
                  <a:srgbClr val="7030A0"/>
                </a:solidFill>
                <a:latin typeface="KaiTi" panose="02010609060101010101" pitchFamily="49" charset="-122"/>
                <a:ea typeface="KaiTi" panose="02010609060101010101" pitchFamily="49" charset="-122"/>
              </a:rPr>
              <a:t>——</a:t>
            </a:r>
            <a:r>
              <a:rPr kumimoji="1" lang="zh-CN" altLang="en-US" sz="3200" b="1" dirty="0">
                <a:solidFill>
                  <a:srgbClr val="7030A0"/>
                </a:solidFill>
                <a:latin typeface="KaiTi" panose="02010609060101010101" pitchFamily="49" charset="-122"/>
                <a:ea typeface="KaiTi" panose="02010609060101010101" pitchFamily="49" charset="-122"/>
              </a:rPr>
              <a:t>简译对应内容，划分要点</a:t>
            </a:r>
            <a:endParaRPr kumimoji="1" lang="zh-CN" altLang="en-US" b="1" dirty="0">
              <a:solidFill>
                <a:srgbClr val="7030A0"/>
              </a:solidFill>
            </a:endParaRPr>
          </a:p>
        </p:txBody>
      </p:sp>
      <p:graphicFrame>
        <p:nvGraphicFramePr>
          <p:cNvPr id="4" name="表格 4">
            <a:extLst>
              <a:ext uri="{FF2B5EF4-FFF2-40B4-BE49-F238E27FC236}">
                <a16:creationId xmlns:a16="http://schemas.microsoft.com/office/drawing/2014/main" id="{CE325183-BAA7-D565-633B-62FB59BD7D20}"/>
              </a:ext>
            </a:extLst>
          </p:cNvPr>
          <p:cNvGraphicFramePr>
            <a:graphicFrameLocks noGrp="1"/>
          </p:cNvGraphicFramePr>
          <p:nvPr>
            <p:extLst>
              <p:ext uri="{D42A27DB-BD31-4B8C-83A1-F6EECF244321}">
                <p14:modId xmlns:p14="http://schemas.microsoft.com/office/powerpoint/2010/main" val="1290451520"/>
              </p:ext>
            </p:extLst>
          </p:nvPr>
        </p:nvGraphicFramePr>
        <p:xfrm>
          <a:off x="793508" y="1466760"/>
          <a:ext cx="11197864" cy="4780822"/>
        </p:xfrm>
        <a:graphic>
          <a:graphicData uri="http://schemas.openxmlformats.org/drawingml/2006/table">
            <a:tbl>
              <a:tblPr firstRow="1" bandRow="1">
                <a:tableStyleId>{5C22544A-7EE6-4342-B048-85BDC9FD1C3A}</a:tableStyleId>
              </a:tblPr>
              <a:tblGrid>
                <a:gridCol w="11197864">
                  <a:extLst>
                    <a:ext uri="{9D8B030D-6E8A-4147-A177-3AD203B41FA5}">
                      <a16:colId xmlns:a16="http://schemas.microsoft.com/office/drawing/2014/main" val="3698563727"/>
                    </a:ext>
                  </a:extLst>
                </a:gridCol>
              </a:tblGrid>
              <a:tr h="848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10. </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姚鼐不同意苏轼</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李斯以荀卿之学乱天下</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这一观点的</a:t>
                      </a:r>
                      <a:r>
                        <a:rPr lang="zh-CN" altLang="zh-CN" sz="2400" kern="100" dirty="0">
                          <a:solidFill>
                            <a:schemeClr val="tx1"/>
                          </a:solidFill>
                          <a:effectLst/>
                          <a:highlight>
                            <a:srgbClr val="FFFF00"/>
                          </a:highlight>
                          <a:latin typeface="SimSun" panose="02010600030101010101" pitchFamily="2" charset="-122"/>
                          <a:ea typeface="SimSun" panose="02010600030101010101" pitchFamily="2" charset="-122"/>
                          <a:cs typeface="宋体" panose="02010600030101010101" pitchFamily="2" charset="-122"/>
                        </a:rPr>
                        <a:t>理由</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有哪些？请简要</a:t>
                      </a:r>
                      <a:r>
                        <a:rPr lang="zh-CN" altLang="zh-CN" sz="2400" kern="100" dirty="0">
                          <a:solidFill>
                            <a:schemeClr val="tx1"/>
                          </a:solidFill>
                          <a:effectLst/>
                          <a:highlight>
                            <a:srgbClr val="00FFFF"/>
                          </a:highlight>
                          <a:latin typeface="SimSun" panose="02010600030101010101" pitchFamily="2" charset="-122"/>
                          <a:ea typeface="SimSun" panose="02010600030101010101" pitchFamily="2" charset="-122"/>
                          <a:cs typeface="宋体" panose="02010600030101010101" pitchFamily="2" charset="-122"/>
                        </a:rPr>
                        <a:t>概括</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a:t>
                      </a:r>
                      <a:r>
                        <a:rPr lang="en-US"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5</a:t>
                      </a:r>
                      <a:r>
                        <a:rPr lang="zh-CN" altLang="zh-CN" sz="2400" kern="100" dirty="0">
                          <a:solidFill>
                            <a:schemeClr val="tx1"/>
                          </a:solidFill>
                          <a:effectLst/>
                          <a:latin typeface="SimSun" panose="02010600030101010101" pitchFamily="2" charset="-122"/>
                          <a:ea typeface="SimSun" panose="02010600030101010101" pitchFamily="2" charset="-122"/>
                          <a:cs typeface="宋体" panose="02010600030101010101" pitchFamily="2" charset="-122"/>
                        </a:rPr>
                        <a:t>分）</a:t>
                      </a:r>
                      <a:endParaRPr lang="zh-CN" altLang="en-US" sz="24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882274575"/>
                  </a:ext>
                </a:extLst>
              </a:tr>
              <a:tr h="1226192">
                <a:tc>
                  <a:txBody>
                    <a:bodyPr/>
                    <a:lstStyle/>
                    <a:p>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秦之</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乱天下</a:t>
                      </a:r>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之法，无待于</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李斯</a:t>
                      </a:r>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斯</a:t>
                      </a:r>
                      <a:r>
                        <a:rPr lang="zh-CN" altLang="en-US" sz="2800" b="1" dirty="0">
                          <a:solidFill>
                            <a:srgbClr val="C00000"/>
                          </a:solidFill>
                          <a:highlight>
                            <a:srgbClr val="00FFFF"/>
                          </a:highlight>
                          <a:latin typeface="KaiTi" panose="02010609060101010101" pitchFamily="49" charset="-122"/>
                          <a:ea typeface="KaiTi" panose="02010609060101010101" pitchFamily="49" charset="-122"/>
                          <a:cs typeface="仿宋" panose="02010609060101010101" charset="-122"/>
                        </a:rPr>
                        <a:t>亦</a:t>
                      </a:r>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未尝以其学事秦。当秦之中叶，孝公即位，得商鞅任之。始皇之时，一用商鞅成法而已。</a:t>
                      </a:r>
                      <a:r>
                        <a:rPr lang="zh-CN" altLang="en-US" sz="2800" b="1" dirty="0">
                          <a:solidFill>
                            <a:srgbClr val="C00000"/>
                          </a:solidFill>
                          <a:highlight>
                            <a:srgbClr val="00FFFF"/>
                          </a:highlight>
                          <a:latin typeface="KaiTi" panose="02010609060101010101" pitchFamily="49" charset="-122"/>
                          <a:ea typeface="KaiTi" panose="02010609060101010101" pitchFamily="49" charset="-122"/>
                          <a:cs typeface="仿宋" panose="02010609060101010101" charset="-122"/>
                        </a:rPr>
                        <a:t>虽</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李斯</a:t>
                      </a:r>
                      <a:r>
                        <a:rPr lang="zh-CN" altLang="en-US" sz="2800" b="1" dirty="0">
                          <a:solidFill>
                            <a:srgbClr val="0070C0"/>
                          </a:solidFill>
                          <a:latin typeface="KaiTi" panose="02010609060101010101" pitchFamily="49" charset="-122"/>
                          <a:ea typeface="KaiTi" panose="02010609060101010101" pitchFamily="49" charset="-122"/>
                          <a:cs typeface="仿宋" panose="02010609060101010101" charset="-122"/>
                        </a:rPr>
                        <a:t>助之，言其便利，益成</a:t>
                      </a:r>
                      <a:r>
                        <a:rPr lang="zh-CN" altLang="en-US" sz="2800" b="1" u="sng" dirty="0">
                          <a:solidFill>
                            <a:srgbClr val="0070C0"/>
                          </a:solidFill>
                          <a:latin typeface="KaiTi" panose="02010609060101010101" pitchFamily="49" charset="-122"/>
                          <a:ea typeface="KaiTi" panose="02010609060101010101" pitchFamily="49" charset="-122"/>
                          <a:cs typeface="仿宋" panose="02010609060101010101" charset="-122"/>
                        </a:rPr>
                        <a:t>秦乱</a:t>
                      </a:r>
                      <a:endParaRPr lang="en-US" altLang="zh-CN" sz="2800" b="1" u="sng" dirty="0">
                        <a:solidFill>
                          <a:srgbClr val="0070C0"/>
                        </a:solidFill>
                        <a:latin typeface="KaiTi" panose="02010609060101010101" pitchFamily="49" charset="-122"/>
                        <a:ea typeface="KaiTi" panose="02010609060101010101" pitchFamily="49" charset="-122"/>
                        <a:cs typeface="仿宋" panose="02010609060101010101" charset="-122"/>
                      </a:endParaRPr>
                    </a:p>
                    <a:p>
                      <a:r>
                        <a:rPr lang="zh-CN" altLang="en-US" sz="2800" b="1" dirty="0">
                          <a:solidFill>
                            <a:srgbClr val="C00000"/>
                          </a:solidFill>
                          <a:highlight>
                            <a:srgbClr val="00FFFF"/>
                          </a:highlight>
                          <a:latin typeface="KaiTi" panose="02010609060101010101" pitchFamily="49" charset="-122"/>
                          <a:ea typeface="KaiTi" panose="02010609060101010101" pitchFamily="49" charset="-122"/>
                          <a:cs typeface="仿宋" panose="02010609060101010101" charset="-122"/>
                        </a:rPr>
                        <a:t>是以</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尽舍其师</a:t>
                      </a:r>
                      <a:r>
                        <a:rPr lang="zh-CN" altLang="en-US" sz="2800" b="1" u="sng"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荀卿之学</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，而为商鞅之学；扫去三代先王仁政，而一切取自恣肆以为治，焚</a:t>
                      </a:r>
                      <a:r>
                        <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诗</a:t>
                      </a:r>
                      <a:r>
                        <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书</a:t>
                      </a:r>
                      <a:r>
                        <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，禁学士，灭三代法而尚督责，</a:t>
                      </a:r>
                      <a:r>
                        <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a:t>
                      </a:r>
                      <a:r>
                        <a:rPr lang="zh-CN" altLang="en-US" sz="2800" b="1" u="sng"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斯</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非行其</a:t>
                      </a:r>
                      <a:r>
                        <a:rPr lang="zh-CN" altLang="en-US" sz="2800" b="1" u="sng"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学</a:t>
                      </a:r>
                      <a:r>
                        <a:rPr lang="zh-CN" altLang="en-US"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rPr>
                        <a:t>也，趋时而已。</a:t>
                      </a:r>
                      <a:endParaRPr lang="en-US" altLang="zh-CN" sz="2800" b="1" dirty="0">
                        <a:solidFill>
                          <a:schemeClr val="accent6">
                            <a:lumMod val="50000"/>
                          </a:schemeClr>
                        </a:solidFill>
                        <a:latin typeface="KaiTi" panose="02010609060101010101" pitchFamily="49" charset="-122"/>
                        <a:ea typeface="KaiTi" panose="02010609060101010101" pitchFamily="49" charset="-122"/>
                        <a:cs typeface="仿宋" panose="02010609060101010101" charset="-122"/>
                      </a:endParaRPr>
                    </a:p>
                    <a:p>
                      <a:r>
                        <a:rPr lang="zh-CN" altLang="en-US" sz="2800" b="1" u="sng" dirty="0">
                          <a:solidFill>
                            <a:srgbClr val="C00000"/>
                          </a:solidFill>
                          <a:highlight>
                            <a:srgbClr val="00FFFF"/>
                          </a:highlight>
                          <a:latin typeface="KaiTi" panose="02010609060101010101" pitchFamily="49" charset="-122"/>
                          <a:ea typeface="KaiTi" panose="02010609060101010101" pitchFamily="49" charset="-122"/>
                          <a:cs typeface="仿宋" panose="02010609060101010101" charset="-122"/>
                        </a:rPr>
                        <a:t>且</a:t>
                      </a:r>
                      <a:r>
                        <a:rPr lang="en-US" altLang="zh-CN" sz="2800" b="1" u="sng" dirty="0">
                          <a:solidFill>
                            <a:srgbClr val="7030A0"/>
                          </a:solidFill>
                          <a:latin typeface="KaiTi" panose="02010609060101010101" pitchFamily="49" charset="-122"/>
                          <a:ea typeface="KaiTi" panose="02010609060101010101" pitchFamily="49" charset="-122"/>
                          <a:cs typeface="仿宋" panose="02010609060101010101" charset="-122"/>
                        </a:rPr>
                        <a:t>……</a:t>
                      </a:r>
                      <a:r>
                        <a:rPr lang="zh-CN" altLang="en-US" sz="2800" b="1" u="sng" dirty="0">
                          <a:solidFill>
                            <a:srgbClr val="7030A0"/>
                          </a:solidFill>
                          <a:latin typeface="KaiTi" panose="02010609060101010101" pitchFamily="49" charset="-122"/>
                          <a:ea typeface="KaiTi" panose="02010609060101010101" pitchFamily="49" charset="-122"/>
                          <a:cs typeface="仿宋" panose="02010609060101010101" charset="-122"/>
                        </a:rPr>
                        <a:t>荀卿</a:t>
                      </a:r>
                      <a:r>
                        <a:rPr lang="zh-CN" altLang="en-US" sz="2800" b="1" dirty="0">
                          <a:solidFill>
                            <a:srgbClr val="7030A0"/>
                          </a:solidFill>
                          <a:latin typeface="KaiTi" panose="02010609060101010101" pitchFamily="49" charset="-122"/>
                          <a:ea typeface="KaiTi" panose="02010609060101010101" pitchFamily="49" charset="-122"/>
                          <a:cs typeface="仿宋" panose="02010609060101010101" charset="-122"/>
                        </a:rPr>
                        <a:t>述先王而颂言儒效，虽间有得失，而大体得治世之要。</a:t>
                      </a:r>
                      <a:r>
                        <a:rPr lang="en-US" altLang="zh-CN" sz="2800" b="1" dirty="0">
                          <a:solidFill>
                            <a:srgbClr val="7030A0"/>
                          </a:solidFill>
                          <a:latin typeface="KaiTi" panose="02010609060101010101" pitchFamily="49" charset="-122"/>
                          <a:ea typeface="KaiTi" panose="02010609060101010101" pitchFamily="49" charset="-122"/>
                          <a:cs typeface="仿宋" panose="02010609060101010101" charset="-122"/>
                        </a:rPr>
                        <a:t>//</a:t>
                      </a:r>
                      <a:r>
                        <a:rPr lang="zh-CN" altLang="en-US" sz="2800" b="1" dirty="0">
                          <a:solidFill>
                            <a:srgbClr val="C00000"/>
                          </a:solidFill>
                          <a:highlight>
                            <a:srgbClr val="00FFFF"/>
                          </a:highlight>
                          <a:latin typeface="KaiTi" panose="02010609060101010101" pitchFamily="49" charset="-122"/>
                          <a:ea typeface="KaiTi" panose="02010609060101010101" pitchFamily="49" charset="-122"/>
                          <a:cs typeface="仿宋" panose="02010609060101010101" charset="-122"/>
                        </a:rPr>
                        <a:t>而</a:t>
                      </a:r>
                      <a:r>
                        <a:rPr lang="zh-CN" altLang="en-US" sz="2800" b="1" dirty="0">
                          <a:solidFill>
                            <a:srgbClr val="7030A0"/>
                          </a:solidFill>
                          <a:latin typeface="KaiTi" panose="02010609060101010101" pitchFamily="49" charset="-122"/>
                          <a:ea typeface="KaiTi" panose="02010609060101010101" pitchFamily="49" charset="-122"/>
                          <a:cs typeface="仿宋" panose="02010609060101010101" charset="-122"/>
                        </a:rPr>
                        <a:t>苏氏以李斯之害天下罪及于卿，不亦远乎？行其学而害秦者，商鞅也；舍其学而害秦者，</a:t>
                      </a:r>
                      <a:r>
                        <a:rPr lang="zh-CN" altLang="en-US" sz="2800" b="1" u="sng" dirty="0">
                          <a:solidFill>
                            <a:srgbClr val="7030A0"/>
                          </a:solidFill>
                          <a:latin typeface="KaiTi" panose="02010609060101010101" pitchFamily="49" charset="-122"/>
                          <a:ea typeface="KaiTi" panose="02010609060101010101" pitchFamily="49" charset="-122"/>
                          <a:cs typeface="仿宋" panose="02010609060101010101" charset="-122"/>
                        </a:rPr>
                        <a:t>李斯</a:t>
                      </a:r>
                      <a:r>
                        <a:rPr lang="zh-CN" altLang="en-US" sz="2800" b="1" dirty="0">
                          <a:solidFill>
                            <a:srgbClr val="7030A0"/>
                          </a:solidFill>
                          <a:latin typeface="KaiTi" panose="02010609060101010101" pitchFamily="49" charset="-122"/>
                          <a:ea typeface="KaiTi" panose="02010609060101010101" pitchFamily="49" charset="-122"/>
                          <a:cs typeface="仿宋" panose="02010609060101010101" charset="-122"/>
                        </a:rPr>
                        <a:t>也。</a:t>
                      </a:r>
                      <a:endParaRPr lang="zh-CN" altLang="en-US" sz="2800" b="1" dirty="0">
                        <a:solidFill>
                          <a:srgbClr val="7030A0"/>
                        </a:solidFill>
                        <a:latin typeface="KaiTi" panose="02010609060101010101" pitchFamily="49" charset="-122"/>
                        <a:ea typeface="KaiTi" panose="02010609060101010101" pitchFamily="49" charset="-122"/>
                      </a:endParaRPr>
                    </a:p>
                  </a:txBody>
                  <a:tcPr>
                    <a:solidFill>
                      <a:schemeClr val="bg1"/>
                    </a:solidFill>
                  </a:tcPr>
                </a:tc>
                <a:extLst>
                  <a:ext uri="{0D108BD9-81ED-4DB2-BD59-A6C34878D82A}">
                    <a16:rowId xmlns:a16="http://schemas.microsoft.com/office/drawing/2014/main" val="3754558794"/>
                  </a:ext>
                </a:extLst>
              </a:tr>
            </a:tbl>
          </a:graphicData>
        </a:graphic>
      </p:graphicFrame>
    </p:spTree>
    <p:extLst>
      <p:ext uri="{BB962C8B-B14F-4D97-AF65-F5344CB8AC3E}">
        <p14:creationId xmlns:p14="http://schemas.microsoft.com/office/powerpoint/2010/main" val="213382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7022"/>
</p:tagLst>
</file>

<file path=ppt/tags/tag2.xml><?xml version="1.0" encoding="utf-8"?>
<p:tagLst xmlns:a="http://schemas.openxmlformats.org/drawingml/2006/main" xmlns:r="http://schemas.openxmlformats.org/officeDocument/2006/relationships" xmlns:p="http://schemas.openxmlformats.org/presentationml/2006/main">
  <p:tag name="AS_UNIQUEID" val="1939"/>
  <p:tag name="KSO_WM_BEAUTIFY_FLAG" val=""/>
  <p:tag name="KSO_WM_UNIT_TABLE_BEAUTIFY" val="smartTable{84701e93-686e-4db3-b50e-84d68bf07be4}"/>
  <p:tag name="TABLE_ENDDRAG_ORIGIN_RECT" val="943*509"/>
  <p:tag name="TABLE_ENDDRAG_RECT" val="8*17*943*509"/>
</p:tagLst>
</file>

<file path=ppt/tags/tag3.xml><?xml version="1.0" encoding="utf-8"?>
<p:tagLst xmlns:a="http://schemas.openxmlformats.org/drawingml/2006/main" xmlns:r="http://schemas.openxmlformats.org/officeDocument/2006/relationships" xmlns:p="http://schemas.openxmlformats.org/presentationml/2006/main">
  <p:tag name="KSO_WM_ASSEMBLE_CHIP_INDEX" val="fab8be1c0c904db0b6a036e6d182573b"/>
  <p:tag name="KSO_WM_BEAUTIFY_FLAG" val="#wm#"/>
  <p:tag name="KSO_WM_CHIP_FILLAREA_FILL_RULE" val="{&quot;fill_align&quot;:&quot;lm&quot;,&quot;fill_mode&quot;:&quot;full&quot;,&quot;sacle_strategy&quot;:&quot;smart&quot;}"/>
  <p:tag name="KSO_WM_CHIP_GROUPID" val="5e7881253197e252a37019b5"/>
  <p:tag name="KSO_WM_CHIP_XID" val="5e7881253197e252a37019b6"/>
  <p:tag name="KSO_WM_TAG_VERSION" val="1.0"/>
  <p:tag name="KSO_WM_TEMPLATE_ASSEMBLE_GROUPID" val="60656e6e4054ed1e2fb7f89d"/>
  <p:tag name="KSO_WM_TEMPLATE_ASSEMBLE_XID" val="60656e6e4054ed1e2fb7f89d"/>
  <p:tag name="KSO_WM_TEMPLATE_CATEGORY" val="diagram"/>
  <p:tag name="KSO_WM_TEMPLATE_INDEX" val="20207646"/>
  <p:tag name="KSO_WM_UNIT_BLOCK" val="0"/>
  <p:tag name="KSO_WM_UNIT_COMPATIBLE" val="0"/>
  <p:tag name="KSO_WM_UNIT_DEC_AREA_ID" val="b735707c32bd4005b584443f719e71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07646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31"/>
</p:tagLst>
</file>

<file path=ppt/theme/theme1.xml><?xml version="1.0" encoding="utf-8"?>
<a:theme xmlns:a="http://schemas.openxmlformats.org/drawingml/2006/main" name="剪切">
  <a:themeElements>
    <a:clrScheme name="剪切">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剪切">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剪切">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{0541E41D-90CF-FF4E-B4CA-026CA7248BD0}tf10001072</Template>
  <TotalTime>784</TotalTime>
  <Words>3601</Words>
  <Application>Microsoft Macintosh PowerPoint</Application>
  <PresentationFormat>宽屏</PresentationFormat>
  <Paragraphs>166</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黑体</vt:lpstr>
      <vt:lpstr>黑体</vt:lpstr>
      <vt:lpstr>KaiTi</vt:lpstr>
      <vt:lpstr>KaiTi</vt:lpstr>
      <vt:lpstr>宋体</vt:lpstr>
      <vt:lpstr>宋体</vt:lpstr>
      <vt:lpstr>微软雅黑</vt:lpstr>
      <vt:lpstr>PingFang SC</vt:lpstr>
      <vt:lpstr>Franklin Gothic Book</vt:lpstr>
      <vt:lpstr>剪切</vt:lpstr>
      <vt:lpstr>解题溯源寻文本 精读细研答出彩</vt:lpstr>
      <vt:lpstr>学习目标</vt:lpstr>
      <vt:lpstr>PowerPoint 演示文稿</vt:lpstr>
      <vt:lpstr>PowerPoint 演示文稿</vt:lpstr>
      <vt:lpstr>何为概括？</vt:lpstr>
      <vt:lpstr>答题步骤</vt:lpstr>
      <vt:lpstr>实战指导</vt:lpstr>
      <vt:lpstr>2.你如何获取题干所需信息？你能找到哪些相关信息？ </vt:lpstr>
      <vt:lpstr>3.你从获得的信息中梳理出了什么内容？怎样分层次？                  </vt:lpstr>
      <vt:lpstr>4.你从提炼的内容中如何组织答案？ </vt:lpstr>
      <vt:lpstr>PowerPoint 演示文稿</vt:lpstr>
      <vt:lpstr>组织答案：扰乱秦国天下的是商鞅，李斯只是协助继承； 李斯“恣意妄为”的行为是因为“趋时”； 荀卿之学大体得治世之要，李斯不曾用该学说。  </vt:lpstr>
      <vt:lpstr>实战小结</vt:lpstr>
      <vt:lpstr>假如你是评卷人，你会给几分？</vt:lpstr>
      <vt:lpstr>假如你是评卷人，你会给几分？</vt:lpstr>
      <vt:lpstr>PowerPoint 演示文稿</vt:lpstr>
      <vt:lpstr>归因总结：</vt:lpstr>
      <vt:lpstr>技法总结</vt:lpstr>
      <vt:lpstr>真题演练</vt:lpstr>
      <vt:lpstr>PowerPoint 演示文稿</vt:lpstr>
      <vt:lpstr>拓展活动</vt:lpstr>
      <vt:lpstr>拓展活动      评一评  可以入选吗？</vt:lpstr>
      <vt:lpstr>PowerPoint 演示文稿</vt:lpstr>
      <vt:lpstr>PowerPoint 演示文稿</vt:lpstr>
      <vt:lpstr>总结补充：文言文简答题复习策略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文言文阅读简答题之 内容概括</dc:title>
  <dc:creator>明珠 陈</dc:creator>
  <cp:lastModifiedBy>明珠 陈</cp:lastModifiedBy>
  <cp:revision>26</cp:revision>
  <dcterms:created xsi:type="dcterms:W3CDTF">2024-10-16T03:32:09Z</dcterms:created>
  <dcterms:modified xsi:type="dcterms:W3CDTF">2024-10-22T01:01:11Z</dcterms:modified>
</cp:coreProperties>
</file>