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8" r:id="rId3"/>
    <p:sldId id="256" r:id="rId4"/>
    <p:sldId id="261" r:id="rId5"/>
    <p:sldId id="267" r:id="rId6"/>
    <p:sldId id="280" r:id="rId7"/>
    <p:sldId id="286" r:id="rId8"/>
    <p:sldId id="282" r:id="rId9"/>
    <p:sldId id="281" r:id="rId10"/>
    <p:sldId id="300" r:id="rId12"/>
    <p:sldId id="283" r:id="rId13"/>
    <p:sldId id="284" r:id="rId14"/>
    <p:sldId id="285" r:id="rId15"/>
    <p:sldId id="265" r:id="rId16"/>
    <p:sldId id="303" r:id="rId17"/>
    <p:sldId id="304" r:id="rId18"/>
    <p:sldId id="306" r:id="rId19"/>
    <p:sldId id="266" r:id="rId20"/>
    <p:sldId id="311" r:id="rId21"/>
    <p:sldId id="262"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2" userDrawn="1">
          <p15:clr>
            <a:srgbClr val="A4A3A4"/>
          </p15:clr>
        </p15:guide>
        <p15:guide id="2" pos="39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bq" initials="zb" lastIdx="1" clrIdx="0"/>
  <p:cmAuthor id="2" name="作者" initials="A" lastIdx="0" clrIdx="1"/>
  <p:cmAuthor id="3" name="abacab" initials="a" lastIdx="2" clrIdx="2"/>
  <p:cmAuthor id="0" name="iwenping" initials="" lastIdx="0" clrIdx="0"/>
  <p:cmAuthor id="4" name="林细尘" initials="林" lastIdx="0" clrIdx="3"/>
  <p:cmAuthor id="7" name="1206988966@qq.com" initials="1" lastIdx="0" clrIdx="2"/>
  <p:cmAuthor id="8" name="姜伟光" initials="姜" lastIdx="0" clrIdx="0"/>
  <p:cmAuthor id="5" name="宋洁然" initials="宋" lastIdx="0" clrIdx="1"/>
  <p:cmAuthor id="6" name="ming qiu" initials="m" lastIdx="0" clrIdx="1"/>
  <p:cmAuthor id="10" name="86136" initials="8" lastIdx="1" clrIdx="9"/>
  <p:cmAuthor id="9" name="倩文 黄" initials="倩文" lastIdx="1" clrIdx="3"/>
  <p:cmAuthor id="12" name="HUAWEI" initials="H"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45A5"/>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62"/>
        <p:guide pos="395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86.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image" Target="../media/image6.png"/><Relationship Id="rId1" Type="http://schemas.openxmlformats.org/officeDocument/2006/relationships/tags" Target="../tags/tag1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12.jpeg"/><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image" Target="../media/image13.png"/><Relationship Id="rId2" Type="http://schemas.openxmlformats.org/officeDocument/2006/relationships/tags" Target="../tags/tag136.xml"/><Relationship Id="rId1" Type="http://schemas.openxmlformats.org/officeDocument/2006/relationships/tags" Target="../tags/tag13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8.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2" Type="http://schemas.openxmlformats.org/officeDocument/2006/relationships/slideLayout" Target="../slideLayouts/slideLayout7.xml"/><Relationship Id="rId41" Type="http://schemas.openxmlformats.org/officeDocument/2006/relationships/tags" Target="../tags/tag185.xml"/><Relationship Id="rId40" Type="http://schemas.openxmlformats.org/officeDocument/2006/relationships/tags" Target="../tags/tag184.xml"/><Relationship Id="rId4" Type="http://schemas.openxmlformats.org/officeDocument/2006/relationships/tags" Target="../tags/tag148.xml"/><Relationship Id="rId39" Type="http://schemas.openxmlformats.org/officeDocument/2006/relationships/tags" Target="../tags/tag183.xml"/><Relationship Id="rId38" Type="http://schemas.openxmlformats.org/officeDocument/2006/relationships/tags" Target="../tags/tag182.xml"/><Relationship Id="rId37" Type="http://schemas.openxmlformats.org/officeDocument/2006/relationships/tags" Target="../tags/tag181.xml"/><Relationship Id="rId36" Type="http://schemas.openxmlformats.org/officeDocument/2006/relationships/tags" Target="../tags/tag180.xml"/><Relationship Id="rId35" Type="http://schemas.openxmlformats.org/officeDocument/2006/relationships/tags" Target="../tags/tag179.xml"/><Relationship Id="rId34" Type="http://schemas.openxmlformats.org/officeDocument/2006/relationships/tags" Target="../tags/tag178.xml"/><Relationship Id="rId33" Type="http://schemas.openxmlformats.org/officeDocument/2006/relationships/tags" Target="../tags/tag177.xml"/><Relationship Id="rId32" Type="http://schemas.openxmlformats.org/officeDocument/2006/relationships/tags" Target="../tags/tag176.xml"/><Relationship Id="rId31" Type="http://schemas.openxmlformats.org/officeDocument/2006/relationships/tags" Target="../tags/tag175.xml"/><Relationship Id="rId30" Type="http://schemas.openxmlformats.org/officeDocument/2006/relationships/tags" Target="../tags/tag174.xml"/><Relationship Id="rId3" Type="http://schemas.openxmlformats.org/officeDocument/2006/relationships/tags" Target="../tags/tag147.xml"/><Relationship Id="rId29" Type="http://schemas.openxmlformats.org/officeDocument/2006/relationships/tags" Target="../tags/tag173.xml"/><Relationship Id="rId28" Type="http://schemas.openxmlformats.org/officeDocument/2006/relationships/tags" Target="../tags/tag172.xml"/><Relationship Id="rId27" Type="http://schemas.openxmlformats.org/officeDocument/2006/relationships/tags" Target="../tags/tag171.xml"/><Relationship Id="rId26" Type="http://schemas.openxmlformats.org/officeDocument/2006/relationships/tags" Target="../tags/tag170.xml"/><Relationship Id="rId25" Type="http://schemas.openxmlformats.org/officeDocument/2006/relationships/tags" Target="../tags/tag169.xml"/><Relationship Id="rId24" Type="http://schemas.openxmlformats.org/officeDocument/2006/relationships/tags" Target="../tags/tag168.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6.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6.xml"/><Relationship Id="rId5" Type="http://schemas.openxmlformats.org/officeDocument/2006/relationships/image" Target="../media/image6.png"/><Relationship Id="rId4" Type="http://schemas.openxmlformats.org/officeDocument/2006/relationships/image" Target="../media/image5.jpeg"/><Relationship Id="rId3" Type="http://schemas.openxmlformats.org/officeDocument/2006/relationships/tags" Target="../tags/tag65.xml"/><Relationship Id="rId2" Type="http://schemas.openxmlformats.org/officeDocument/2006/relationships/image" Target="../media/image4.jpeg"/><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8.jpe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0" Type="http://schemas.openxmlformats.org/officeDocument/2006/relationships/slideLayout" Target="../slideLayouts/slideLayout2.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0" Type="http://schemas.openxmlformats.org/officeDocument/2006/relationships/slideLayout" Target="../slideLayouts/slideLayout2.xml"/><Relationship Id="rId3" Type="http://schemas.openxmlformats.org/officeDocument/2006/relationships/tags" Target="../tags/tag78.xml"/><Relationship Id="rId29" Type="http://schemas.openxmlformats.org/officeDocument/2006/relationships/tags" Target="../tags/tag104.xml"/><Relationship Id="rId28" Type="http://schemas.openxmlformats.org/officeDocument/2006/relationships/tags" Target="../tags/tag103.xml"/><Relationship Id="rId27" Type="http://schemas.openxmlformats.org/officeDocument/2006/relationships/tags" Target="../tags/tag102.xml"/><Relationship Id="rId26" Type="http://schemas.openxmlformats.org/officeDocument/2006/relationships/tags" Target="../tags/tag101.xml"/><Relationship Id="rId25" Type="http://schemas.openxmlformats.org/officeDocument/2006/relationships/tags" Target="../tags/tag100.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image" Target="../media/image9.png"/><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7.png"/><Relationship Id="rId2" Type="http://schemas.openxmlformats.org/officeDocument/2006/relationships/tags" Target="../tags/tag111.xml"/><Relationship Id="rId1" Type="http://schemas.openxmlformats.org/officeDocument/2006/relationships/tags" Target="../tags/tag110.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image" Target="../media/image10.png"/><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0" Type="http://schemas.openxmlformats.org/officeDocument/2006/relationships/notesSlide" Target="../notesSlides/notesSlide1.xml"/><Relationship Id="rId1" Type="http://schemas.openxmlformats.org/officeDocument/2006/relationships/tags" Target="../tags/tag1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p:pic>
        <p:nvPicPr>
          <p:cNvPr id="101" name="图片 100"/>
          <p:cNvPicPr/>
          <p:nvPr/>
        </p:nvPicPr>
        <p:blipFill>
          <a:blip r:embed="rId1"/>
          <a:stretch>
            <a:fillRect/>
          </a:stretch>
        </p:blipFill>
        <p:spPr>
          <a:xfrm>
            <a:off x="416560" y="305435"/>
            <a:ext cx="3909060" cy="2654300"/>
          </a:xfrm>
          <a:prstGeom prst="rect">
            <a:avLst/>
          </a:prstGeom>
          <a:noFill/>
          <a:ln w="9525">
            <a:noFill/>
          </a:ln>
        </p:spPr>
      </p:pic>
      <p:sp>
        <p:nvSpPr>
          <p:cNvPr id="6" name="文本框 5"/>
          <p:cNvSpPr txBox="1"/>
          <p:nvPr/>
        </p:nvSpPr>
        <p:spPr>
          <a:xfrm>
            <a:off x="-375920" y="3076575"/>
            <a:ext cx="4368800" cy="891540"/>
          </a:xfrm>
          <a:prstGeom prst="rect">
            <a:avLst/>
          </a:prstGeom>
          <a:noFill/>
        </p:spPr>
        <p:txBody>
          <a:bodyPr wrap="square" rtlCol="0">
            <a:spAutoFit/>
          </a:bodyPr>
          <a:p>
            <a:r>
              <a:rPr lang="en-US" altLang="zh-CN" sz="2800" b="1">
                <a:solidFill>
                  <a:srgbClr val="FF0000"/>
                </a:solidFill>
                <a:latin typeface="黑体" panose="02010609060101010101" charset="-122"/>
                <a:ea typeface="黑体" panose="02010609060101010101" charset="-122"/>
              </a:rPr>
              <a:t>      </a:t>
            </a:r>
            <a:r>
              <a:rPr lang="zh-CN" altLang="en-US" sz="2800" b="1">
                <a:solidFill>
                  <a:srgbClr val="FF0000"/>
                </a:solidFill>
                <a:latin typeface="黑体" panose="02010609060101010101" charset="-122"/>
                <a:ea typeface="黑体" panose="02010609060101010101" charset="-122"/>
              </a:rPr>
              <a:t>京师大学堂</a:t>
            </a:r>
            <a:endParaRPr lang="zh-CN" altLang="en-US" sz="2800" b="1">
              <a:solidFill>
                <a:srgbClr val="FF0000"/>
              </a:solidFill>
              <a:latin typeface="黑体" panose="02010609060101010101" charset="-122"/>
              <a:ea typeface="黑体" panose="02010609060101010101" charset="-122"/>
            </a:endParaRPr>
          </a:p>
          <a:p>
            <a:r>
              <a:rPr lang="en-US" altLang="zh-CN" sz="2400" b="1">
                <a:solidFill>
                  <a:schemeClr val="tx2">
                    <a:lumMod val="75000"/>
                    <a:lumOff val="25000"/>
                  </a:schemeClr>
                </a:solidFill>
                <a:latin typeface="黑体" panose="02010609060101010101" charset="-122"/>
                <a:ea typeface="黑体" panose="02010609060101010101" charset="-122"/>
              </a:rPr>
              <a:t>  </a:t>
            </a:r>
            <a:r>
              <a:rPr lang="zh-CN" altLang="en-US" sz="2400" b="1">
                <a:solidFill>
                  <a:schemeClr val="tx2">
                    <a:lumMod val="75000"/>
                    <a:lumOff val="25000"/>
                  </a:schemeClr>
                </a:solidFill>
                <a:latin typeface="黑体" panose="02010609060101010101" charset="-122"/>
                <a:ea typeface="黑体" panose="02010609060101010101" charset="-122"/>
              </a:rPr>
              <a:t>（北大前身，</a:t>
            </a:r>
            <a:r>
              <a:rPr lang="en-US" altLang="zh-CN" sz="2400" b="1">
                <a:solidFill>
                  <a:schemeClr val="tx2">
                    <a:lumMod val="75000"/>
                    <a:lumOff val="25000"/>
                  </a:schemeClr>
                </a:solidFill>
                <a:latin typeface="黑体" panose="02010609060101010101" charset="-122"/>
                <a:ea typeface="黑体" panose="02010609060101010101" charset="-122"/>
              </a:rPr>
              <a:t>1898</a:t>
            </a:r>
            <a:r>
              <a:rPr lang="zh-CN" altLang="en-US" sz="2400" b="1">
                <a:solidFill>
                  <a:schemeClr val="tx2">
                    <a:lumMod val="75000"/>
                    <a:lumOff val="25000"/>
                  </a:schemeClr>
                </a:solidFill>
                <a:latin typeface="黑体" panose="02010609060101010101" charset="-122"/>
                <a:ea typeface="黑体" panose="02010609060101010101" charset="-122"/>
              </a:rPr>
              <a:t>年创立）</a:t>
            </a:r>
            <a:endParaRPr lang="zh-CN" altLang="en-US" sz="2400" b="1">
              <a:solidFill>
                <a:schemeClr val="tx2">
                  <a:lumMod val="75000"/>
                  <a:lumOff val="25000"/>
                </a:schemeClr>
              </a:solidFill>
              <a:latin typeface="黑体" panose="02010609060101010101" charset="-122"/>
              <a:ea typeface="黑体" panose="02010609060101010101" charset="-122"/>
            </a:endParaRPr>
          </a:p>
        </p:txBody>
      </p:sp>
      <p:pic>
        <p:nvPicPr>
          <p:cNvPr id="102" name="图片 101"/>
          <p:cNvPicPr/>
          <p:nvPr/>
        </p:nvPicPr>
        <p:blipFill>
          <a:blip r:embed="rId2"/>
          <a:stretch>
            <a:fillRect/>
          </a:stretch>
        </p:blipFill>
        <p:spPr>
          <a:xfrm>
            <a:off x="3589655" y="2593340"/>
            <a:ext cx="4342765" cy="3048000"/>
          </a:xfrm>
          <a:prstGeom prst="rect">
            <a:avLst/>
          </a:prstGeom>
          <a:noFill/>
          <a:ln w="9525">
            <a:noFill/>
          </a:ln>
        </p:spPr>
      </p:pic>
      <p:sp>
        <p:nvSpPr>
          <p:cNvPr id="4" name="文本框 3"/>
          <p:cNvSpPr txBox="1"/>
          <p:nvPr/>
        </p:nvSpPr>
        <p:spPr>
          <a:xfrm>
            <a:off x="3187065" y="5641340"/>
            <a:ext cx="5147945" cy="891540"/>
          </a:xfrm>
          <a:prstGeom prst="rect">
            <a:avLst/>
          </a:prstGeom>
          <a:noFill/>
        </p:spPr>
        <p:txBody>
          <a:bodyPr wrap="square" rtlCol="0">
            <a:spAutoFit/>
          </a:bodyPr>
          <a:p>
            <a:r>
              <a:rPr lang="en-US" altLang="zh-CN" sz="2800" b="1">
                <a:solidFill>
                  <a:srgbClr val="FF0000"/>
                </a:solidFill>
                <a:latin typeface="黑体" panose="02010609060101010101" charset="-122"/>
                <a:ea typeface="黑体" panose="02010609060101010101" charset="-122"/>
              </a:rPr>
              <a:t>        </a:t>
            </a:r>
            <a:r>
              <a:rPr lang="zh-CN" sz="2800" b="1">
                <a:solidFill>
                  <a:srgbClr val="FF0000"/>
                </a:solidFill>
                <a:latin typeface="黑体" panose="02010609060101010101" charset="-122"/>
                <a:ea typeface="黑体" panose="02010609060101010101" charset="-122"/>
              </a:rPr>
              <a:t>北洋</a:t>
            </a:r>
            <a:r>
              <a:rPr lang="zh-CN" altLang="en-US" sz="2800" b="1">
                <a:solidFill>
                  <a:srgbClr val="FF0000"/>
                </a:solidFill>
                <a:latin typeface="黑体" panose="02010609060101010101" charset="-122"/>
                <a:ea typeface="黑体" panose="02010609060101010101" charset="-122"/>
              </a:rPr>
              <a:t>大学堂</a:t>
            </a:r>
            <a:endParaRPr lang="zh-CN" altLang="en-US" sz="2800" b="1">
              <a:solidFill>
                <a:srgbClr val="FF0000"/>
              </a:solidFill>
              <a:latin typeface="黑体" panose="02010609060101010101" charset="-122"/>
              <a:ea typeface="黑体" panose="02010609060101010101" charset="-122"/>
            </a:endParaRPr>
          </a:p>
          <a:p>
            <a:r>
              <a:rPr lang="en-US" altLang="zh-CN" sz="2400" b="1">
                <a:solidFill>
                  <a:schemeClr val="tx2">
                    <a:lumMod val="75000"/>
                    <a:lumOff val="25000"/>
                  </a:schemeClr>
                </a:solidFill>
                <a:latin typeface="黑体" panose="02010609060101010101" charset="-122"/>
                <a:ea typeface="黑体" panose="02010609060101010101" charset="-122"/>
              </a:rPr>
              <a:t>  </a:t>
            </a:r>
            <a:r>
              <a:rPr lang="zh-CN" altLang="en-US" sz="2400" b="1">
                <a:solidFill>
                  <a:schemeClr val="tx2">
                    <a:lumMod val="75000"/>
                    <a:lumOff val="25000"/>
                  </a:schemeClr>
                </a:solidFill>
                <a:latin typeface="黑体" panose="02010609060101010101" charset="-122"/>
                <a:ea typeface="黑体" panose="02010609060101010101" charset="-122"/>
              </a:rPr>
              <a:t>（天津大学前身，</a:t>
            </a:r>
            <a:r>
              <a:rPr lang="en-US" altLang="zh-CN" sz="2400" b="1">
                <a:solidFill>
                  <a:schemeClr val="tx2">
                    <a:lumMod val="75000"/>
                    <a:lumOff val="25000"/>
                  </a:schemeClr>
                </a:solidFill>
                <a:latin typeface="黑体" panose="02010609060101010101" charset="-122"/>
                <a:ea typeface="黑体" panose="02010609060101010101" charset="-122"/>
              </a:rPr>
              <a:t>1895</a:t>
            </a:r>
            <a:r>
              <a:rPr lang="zh-CN" altLang="en-US" sz="2400" b="1">
                <a:solidFill>
                  <a:schemeClr val="tx2">
                    <a:lumMod val="75000"/>
                    <a:lumOff val="25000"/>
                  </a:schemeClr>
                </a:solidFill>
                <a:latin typeface="黑体" panose="02010609060101010101" charset="-122"/>
                <a:ea typeface="黑体" panose="02010609060101010101" charset="-122"/>
              </a:rPr>
              <a:t>年创立）</a:t>
            </a:r>
            <a:endParaRPr lang="zh-CN" altLang="en-US" sz="2400" b="1">
              <a:solidFill>
                <a:schemeClr val="tx2">
                  <a:lumMod val="75000"/>
                  <a:lumOff val="25000"/>
                </a:schemeClr>
              </a:solidFill>
              <a:latin typeface="黑体" panose="02010609060101010101" charset="-122"/>
              <a:ea typeface="黑体" panose="02010609060101010101" charset="-122"/>
            </a:endParaRPr>
          </a:p>
        </p:txBody>
      </p:sp>
      <p:pic>
        <p:nvPicPr>
          <p:cNvPr id="104" name="图片 103"/>
          <p:cNvPicPr/>
          <p:nvPr/>
        </p:nvPicPr>
        <p:blipFill>
          <a:blip r:embed="rId3"/>
          <a:stretch>
            <a:fillRect/>
          </a:stretch>
        </p:blipFill>
        <p:spPr>
          <a:xfrm>
            <a:off x="7449185" y="814705"/>
            <a:ext cx="4384675" cy="2816225"/>
          </a:xfrm>
          <a:prstGeom prst="rect">
            <a:avLst/>
          </a:prstGeom>
          <a:noFill/>
          <a:ln w="9525">
            <a:noFill/>
          </a:ln>
        </p:spPr>
      </p:pic>
      <p:sp>
        <p:nvSpPr>
          <p:cNvPr id="5" name="文本框 4"/>
          <p:cNvSpPr txBox="1"/>
          <p:nvPr/>
        </p:nvSpPr>
        <p:spPr>
          <a:xfrm>
            <a:off x="7626985" y="3707765"/>
            <a:ext cx="4565015" cy="891540"/>
          </a:xfrm>
          <a:prstGeom prst="rect">
            <a:avLst/>
          </a:prstGeom>
          <a:noFill/>
        </p:spPr>
        <p:txBody>
          <a:bodyPr wrap="square" rtlCol="0">
            <a:spAutoFit/>
          </a:bodyPr>
          <a:p>
            <a:r>
              <a:rPr lang="en-US" altLang="zh-CN" sz="2800" b="1">
                <a:solidFill>
                  <a:srgbClr val="FF0000"/>
                </a:solidFill>
                <a:latin typeface="黑体" panose="02010609060101010101" charset="-122"/>
                <a:ea typeface="黑体" panose="02010609060101010101" charset="-122"/>
              </a:rPr>
              <a:t>      </a:t>
            </a:r>
            <a:r>
              <a:rPr lang="zh-CN" altLang="en-US" sz="2800" b="1">
                <a:solidFill>
                  <a:srgbClr val="FF0000"/>
                </a:solidFill>
                <a:latin typeface="黑体" panose="02010609060101010101" charset="-122"/>
                <a:ea typeface="黑体" panose="02010609060101010101" charset="-122"/>
              </a:rPr>
              <a:t>山西大学堂</a:t>
            </a:r>
            <a:endParaRPr lang="zh-CN" altLang="en-US" sz="2800" b="1">
              <a:solidFill>
                <a:srgbClr val="FF0000"/>
              </a:solidFill>
              <a:latin typeface="黑体" panose="02010609060101010101" charset="-122"/>
              <a:ea typeface="黑体" panose="02010609060101010101" charset="-122"/>
            </a:endParaRPr>
          </a:p>
          <a:p>
            <a:r>
              <a:rPr lang="en-US" altLang="zh-CN" sz="2400" b="1">
                <a:solidFill>
                  <a:schemeClr val="tx2">
                    <a:lumMod val="75000"/>
                    <a:lumOff val="25000"/>
                  </a:schemeClr>
                </a:solidFill>
                <a:latin typeface="黑体" panose="02010609060101010101" charset="-122"/>
                <a:ea typeface="黑体" panose="02010609060101010101" charset="-122"/>
              </a:rPr>
              <a:t>  </a:t>
            </a:r>
            <a:r>
              <a:rPr lang="zh-CN" altLang="en-US" sz="2400" b="1">
                <a:solidFill>
                  <a:schemeClr val="tx2">
                    <a:lumMod val="75000"/>
                    <a:lumOff val="25000"/>
                  </a:schemeClr>
                </a:solidFill>
                <a:latin typeface="黑体" panose="02010609060101010101" charset="-122"/>
                <a:ea typeface="黑体" panose="02010609060101010101" charset="-122"/>
              </a:rPr>
              <a:t>（山西大学前身，</a:t>
            </a:r>
            <a:r>
              <a:rPr lang="en-US" altLang="zh-CN" sz="2400" b="1">
                <a:solidFill>
                  <a:schemeClr val="tx2">
                    <a:lumMod val="75000"/>
                    <a:lumOff val="25000"/>
                  </a:schemeClr>
                </a:solidFill>
                <a:latin typeface="黑体" panose="02010609060101010101" charset="-122"/>
                <a:ea typeface="黑体" panose="02010609060101010101" charset="-122"/>
              </a:rPr>
              <a:t>1902</a:t>
            </a:r>
            <a:r>
              <a:rPr lang="zh-CN" altLang="en-US" sz="2400" b="1">
                <a:solidFill>
                  <a:schemeClr val="tx2">
                    <a:lumMod val="75000"/>
                    <a:lumOff val="25000"/>
                  </a:schemeClr>
                </a:solidFill>
                <a:latin typeface="黑体" panose="02010609060101010101" charset="-122"/>
                <a:ea typeface="黑体" panose="02010609060101010101" charset="-122"/>
              </a:rPr>
              <a:t>年创立）</a:t>
            </a:r>
            <a:endParaRPr lang="zh-CN" altLang="en-US" sz="2400" b="1">
              <a:solidFill>
                <a:schemeClr val="tx2">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4545330" y="398780"/>
            <a:ext cx="2808605" cy="1938020"/>
          </a:xfrm>
          <a:prstGeom prst="rect">
            <a:avLst/>
          </a:prstGeom>
          <a:noFill/>
        </p:spPr>
        <p:txBody>
          <a:bodyPr wrap="square" rtlCol="0">
            <a:spAutoFit/>
          </a:bodyPr>
          <a:p>
            <a:r>
              <a:rPr lang="en-US" altLang="zh-CN" sz="4000" b="1">
                <a:solidFill>
                  <a:srgbClr val="FF0000"/>
                </a:solidFill>
                <a:latin typeface="黑体" panose="02010609060101010101" charset="-122"/>
                <a:ea typeface="黑体" panose="02010609060101010101" charset="-122"/>
              </a:rPr>
              <a:t> </a:t>
            </a:r>
            <a:r>
              <a:rPr lang="zh-CN" sz="4000" b="1">
                <a:solidFill>
                  <a:srgbClr val="FF0000"/>
                </a:solidFill>
                <a:latin typeface="黑体" panose="02010609060101010101" charset="-122"/>
                <a:ea typeface="黑体" panose="02010609060101010101" charset="-122"/>
              </a:rPr>
              <a:t>赫赫有名</a:t>
            </a:r>
            <a:endParaRPr lang="zh-CN" sz="4000" b="1">
              <a:solidFill>
                <a:srgbClr val="FF0000"/>
              </a:solidFill>
              <a:latin typeface="黑体" panose="02010609060101010101" charset="-122"/>
              <a:ea typeface="黑体" panose="02010609060101010101" charset="-122"/>
            </a:endParaRPr>
          </a:p>
          <a:p>
            <a:r>
              <a:rPr lang="en-US" altLang="zh-CN" sz="4000" b="1">
                <a:solidFill>
                  <a:srgbClr val="FF0000"/>
                </a:solidFill>
                <a:latin typeface="黑体" panose="02010609060101010101" charset="-122"/>
                <a:ea typeface="黑体" panose="02010609060101010101" charset="-122"/>
              </a:rPr>
              <a:t>    </a:t>
            </a:r>
            <a:r>
              <a:rPr lang="zh-CN" sz="4000" b="1">
                <a:solidFill>
                  <a:srgbClr val="FF0000"/>
                </a:solidFill>
                <a:latin typeface="黑体" panose="02010609060101010101" charset="-122"/>
                <a:ea typeface="黑体" panose="02010609060101010101" charset="-122"/>
              </a:rPr>
              <a:t>的</a:t>
            </a:r>
            <a:endParaRPr lang="zh-CN" sz="4000" b="1">
              <a:solidFill>
                <a:srgbClr val="FF0000"/>
              </a:solidFill>
              <a:latin typeface="黑体" panose="02010609060101010101" charset="-122"/>
              <a:ea typeface="黑体" panose="02010609060101010101" charset="-122"/>
            </a:endParaRPr>
          </a:p>
          <a:p>
            <a:r>
              <a:rPr lang="en-US" altLang="zh-CN" sz="4000" b="1">
                <a:solidFill>
                  <a:srgbClr val="FF0000"/>
                </a:solidFill>
                <a:latin typeface="黑体" panose="02010609060101010101" charset="-122"/>
                <a:ea typeface="黑体" panose="02010609060101010101" charset="-122"/>
              </a:rPr>
              <a:t> </a:t>
            </a:r>
            <a:r>
              <a:rPr lang="zh-CN" sz="4000" b="1">
                <a:solidFill>
                  <a:srgbClr val="FF0000"/>
                </a:solidFill>
                <a:latin typeface="黑体" panose="02010609060101010101" charset="-122"/>
                <a:ea typeface="黑体" panose="02010609060101010101" charset="-122"/>
              </a:rPr>
              <a:t>三大学堂</a:t>
            </a:r>
            <a:endParaRPr lang="zh-CN" sz="4000" b="1">
              <a:solidFill>
                <a:srgbClr val="FF0000"/>
              </a:solidFill>
              <a:latin typeface="黑体" panose="02010609060101010101" charset="-122"/>
              <a:ea typeface="黑体" panose="02010609060101010101" charset="-122"/>
            </a:endParaRPr>
          </a:p>
        </p:txBody>
      </p:sp>
      <p:sp>
        <p:nvSpPr>
          <p:cNvPr id="2" name="文本框 1"/>
          <p:cNvSpPr txBox="1"/>
          <p:nvPr/>
        </p:nvSpPr>
        <p:spPr>
          <a:xfrm>
            <a:off x="3589655" y="6461760"/>
            <a:ext cx="4236085" cy="398780"/>
          </a:xfrm>
          <a:prstGeom prst="rect">
            <a:avLst/>
          </a:prstGeom>
          <a:noFill/>
        </p:spPr>
        <p:txBody>
          <a:bodyPr wrap="square" rtlCol="0" anchor="t">
            <a:spAutoFit/>
          </a:bodyPr>
          <a:p>
            <a:r>
              <a:rPr lang="zh-CN" altLang="en-US" sz="2000">
                <a:solidFill>
                  <a:srgbClr val="FF0000"/>
                </a:solidFill>
                <a:latin typeface="方正粗黑宋简体" panose="02000000000000000000" charset="-122"/>
                <a:ea typeface="方正粗黑宋简体" panose="02000000000000000000" charset="-122"/>
                <a:cs typeface="方正粗黑宋简体" panose="02000000000000000000" charset="-122"/>
              </a:rPr>
              <a:t>光绪批准设立,中国近代第一所学堂 </a:t>
            </a:r>
            <a:endParaRPr lang="zh-CN" altLang="en-US" sz="2000">
              <a:solidFill>
                <a:srgbClr val="FF0000"/>
              </a:solidFill>
              <a:latin typeface="方正粗黑宋简体" panose="02000000000000000000" charset="-122"/>
              <a:ea typeface="方正粗黑宋简体" panose="02000000000000000000" charset="-122"/>
              <a:cs typeface="方正粗黑宋简体" panose="02000000000000000000" charset="-122"/>
            </a:endParaRPr>
          </a:p>
        </p:txBody>
      </p:sp>
      <p:sp>
        <p:nvSpPr>
          <p:cNvPr id="14" name="直角三角形 13"/>
          <p:cNvSpPr/>
          <p:nvPr/>
        </p:nvSpPr>
        <p:spPr>
          <a:xfrm rot="10800000">
            <a:off x="1137760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直角三角形 15"/>
          <p:cNvSpPr/>
          <p:nvPr/>
        </p:nvSpPr>
        <p:spPr>
          <a:xfrm rot="16200000" flipV="1">
            <a:off x="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11"/>
          <p:cNvPicPr>
            <a:picLocks noChangeAspect="1"/>
          </p:cNvPicPr>
          <p:nvPr>
            <p:custDataLst>
              <p:tags r:id="rId1"/>
            </p:custDataLst>
          </p:nvPr>
        </p:nvPicPr>
        <p:blipFill>
          <a:blip r:embed="rId2"/>
          <a:srcRect l="46423" t="8398"/>
          <a:stretch>
            <a:fillRect/>
          </a:stretch>
        </p:blipFill>
        <p:spPr>
          <a:xfrm>
            <a:off x="8363585" y="66675"/>
            <a:ext cx="3147060" cy="3319780"/>
          </a:xfrm>
          <a:prstGeom prst="rect">
            <a:avLst/>
          </a:prstGeom>
        </p:spPr>
      </p:pic>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pic>
        <p:nvPicPr>
          <p:cNvPr id="2" name="图片 11"/>
          <p:cNvPicPr>
            <a:picLocks noChangeAspect="1"/>
          </p:cNvPicPr>
          <p:nvPr>
            <p:custDataLst>
              <p:tags r:id="rId3"/>
            </p:custDataLst>
          </p:nvPr>
        </p:nvPicPr>
        <p:blipFill>
          <a:blip r:embed="rId2"/>
          <a:srcRect r="59135"/>
          <a:stretch>
            <a:fillRect/>
          </a:stretch>
        </p:blipFill>
        <p:spPr>
          <a:xfrm>
            <a:off x="8890" y="1095375"/>
            <a:ext cx="3155950" cy="2936240"/>
          </a:xfrm>
          <a:prstGeom prst="rect">
            <a:avLst/>
          </a:prstGeom>
        </p:spPr>
      </p:pic>
      <p:sp>
        <p:nvSpPr>
          <p:cNvPr id="8194" name="矩形 9220"/>
          <p:cNvSpPr/>
          <p:nvPr/>
        </p:nvSpPr>
        <p:spPr>
          <a:xfrm>
            <a:off x="197485" y="253365"/>
            <a:ext cx="4309110"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09245" y="335915"/>
            <a:ext cx="4051935" cy="521970"/>
          </a:xfrm>
          <a:prstGeom prst="rect">
            <a:avLst/>
          </a:prstGeom>
          <a:noFill/>
        </p:spPr>
        <p:txBody>
          <a:bodyPr wrap="square" rtlCol="0" anchor="t">
            <a:spAutoFit/>
          </a:bodyPr>
          <a:p>
            <a:r>
              <a:rPr lang="zh-CN" altLang="en-US" sz="2800" b="1"/>
              <a:t>1.孙中山的文官考试思想</a:t>
            </a:r>
            <a:endParaRPr lang="zh-CN" altLang="en-US" sz="2800" b="1"/>
          </a:p>
        </p:txBody>
      </p:sp>
      <p:sp>
        <p:nvSpPr>
          <p:cNvPr id="5" name="文本框 4"/>
          <p:cNvSpPr txBox="1"/>
          <p:nvPr/>
        </p:nvSpPr>
        <p:spPr>
          <a:xfrm>
            <a:off x="3164840" y="1236345"/>
            <a:ext cx="4810125" cy="5408295"/>
          </a:xfrm>
          <a:prstGeom prst="rect">
            <a:avLst/>
          </a:prstGeom>
          <a:solidFill>
            <a:schemeClr val="accent1">
              <a:lumMod val="20000"/>
              <a:lumOff val="80000"/>
            </a:schemeClr>
          </a:solidFill>
        </p:spPr>
        <p:txBody>
          <a:bodyPr wrap="square" rtlCol="0" anchor="t">
            <a:spAutoFit/>
          </a:bodyPr>
          <a:p>
            <a:pPr fontAlgn="auto">
              <a:lnSpc>
                <a:spcPct val="120000"/>
              </a:lnSpc>
            </a:pP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考选是中国始创的，可惜那制度不好，却被外国学去，改良之后，成了美制”,但西方的考选制度仍有许多缺陷,“所以将来中华民国宪法，必须设独立机关，专掌考选权，大小官吏必须考试，定了他的资格，无论那官吏是由选举的抑或由委任的,必须合格之人，方得有效。这法可除却盲从滥选及任用私人的流弊"。</a:t>
            </a:r>
            <a:r>
              <a:rPr lang="en-US" altLang="zh-CN" sz="2400">
                <a:latin typeface="黑体" panose="02010609060101010101" charset="-122"/>
                <a:ea typeface="黑体" panose="02010609060101010101" charset="-122"/>
                <a:cs typeface="黑体" panose="02010609060101010101" charset="-122"/>
              </a:rPr>
              <a:t> </a:t>
            </a:r>
            <a:endParaRPr lang="en-US" altLang="zh-CN" sz="2400">
              <a:latin typeface="黑体" panose="02010609060101010101" charset="-122"/>
              <a:ea typeface="黑体" panose="02010609060101010101" charset="-122"/>
              <a:cs typeface="黑体" panose="02010609060101010101" charset="-122"/>
            </a:endParaRPr>
          </a:p>
          <a:p>
            <a:pPr fontAlgn="auto">
              <a:lnSpc>
                <a:spcPct val="120000"/>
              </a:lnSpc>
            </a:pPr>
            <a:r>
              <a:rPr lang="en-US" altLang="zh-CN" sz="2400">
                <a:latin typeface="黑体" panose="02010609060101010101" charset="-122"/>
                <a:ea typeface="黑体" panose="02010609060101010101" charset="-122"/>
                <a:cs typeface="黑体" panose="02010609060101010101" charset="-122"/>
              </a:rPr>
              <a:t>   </a:t>
            </a:r>
            <a:r>
              <a:rPr lang="en-US" altLang="zh-CN" sz="2400">
                <a:solidFill>
                  <a:srgbClr val="C00000"/>
                </a:solidFill>
                <a:latin typeface="黑体" panose="02010609060101010101" charset="-122"/>
                <a:ea typeface="黑体" panose="02010609060101010101" charset="-122"/>
                <a:cs typeface="黑体" panose="02010609060101010101" charset="-122"/>
              </a:rPr>
              <a:t>—</a:t>
            </a:r>
            <a:r>
              <a:rPr lang="zh-CN" altLang="en-US" sz="2400">
                <a:solidFill>
                  <a:srgbClr val="C00000"/>
                </a:solidFill>
                <a:latin typeface="黑体" panose="02010609060101010101" charset="-122"/>
                <a:ea typeface="黑体" panose="02010609060101010101" charset="-122"/>
                <a:cs typeface="黑体" panose="02010609060101010101" charset="-122"/>
              </a:rPr>
              <a:t>-摘编自魏春明《论孙中山文官考试思想及其影响》</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720090" y="4074795"/>
            <a:ext cx="2382520" cy="2245360"/>
          </a:xfrm>
          <a:prstGeom prst="rect">
            <a:avLst/>
          </a:prstGeom>
          <a:solidFill>
            <a:schemeClr val="bg1"/>
          </a:solidFill>
        </p:spPr>
        <p:txBody>
          <a:bodyPr wrap="square" rtlCol="0" anchor="t">
            <a:spAutoFit/>
          </a:bodyPr>
          <a:p>
            <a:r>
              <a:rPr lang="en-US" altLang="zh-CN" sz="2800">
                <a:latin typeface="黑体" panose="02010609060101010101" charset="-122"/>
                <a:ea typeface="黑体" panose="02010609060101010101" charset="-122"/>
                <a:cs typeface="黑体" panose="02010609060101010101" charset="-122"/>
                <a:sym typeface="+mn-ea"/>
              </a:rPr>
              <a:t>  </a:t>
            </a:r>
            <a:r>
              <a:rPr lang="zh-CN" altLang="en-US" sz="2800">
                <a:latin typeface="黑体" panose="02010609060101010101" charset="-122"/>
                <a:ea typeface="黑体" panose="02010609060101010101" charset="-122"/>
                <a:cs typeface="黑体" panose="02010609060101010101" charset="-122"/>
                <a:sym typeface="+mn-ea"/>
              </a:rPr>
              <a:t>根据材料并结合所学知识概括孙中山文官考试思想的</a:t>
            </a:r>
            <a:r>
              <a:rPr lang="zh-CN" altLang="en-US" sz="2800">
                <a:solidFill>
                  <a:srgbClr val="C00000"/>
                </a:solidFill>
                <a:latin typeface="黑体" panose="02010609060101010101" charset="-122"/>
                <a:ea typeface="黑体" panose="02010609060101010101" charset="-122"/>
                <a:cs typeface="黑体" panose="02010609060101010101" charset="-122"/>
                <a:sym typeface="+mn-ea"/>
              </a:rPr>
              <a:t>主要内涵</a:t>
            </a:r>
            <a:endParaRPr lang="zh-CN" altLang="en-US" sz="2800">
              <a:latin typeface="黑体" panose="02010609060101010101" charset="-122"/>
              <a:ea typeface="黑体" panose="02010609060101010101" charset="-122"/>
              <a:cs typeface="黑体" panose="02010609060101010101" charset="-122"/>
            </a:endParaRPr>
          </a:p>
        </p:txBody>
      </p:sp>
      <p:sp>
        <p:nvSpPr>
          <p:cNvPr id="8" name="圆角矩形标注 7"/>
          <p:cNvSpPr/>
          <p:nvPr/>
        </p:nvSpPr>
        <p:spPr>
          <a:xfrm>
            <a:off x="4117975" y="688340"/>
            <a:ext cx="4178935" cy="676275"/>
          </a:xfrm>
          <a:prstGeom prst="wedgeRoundRectCallout">
            <a:avLst>
              <a:gd name="adj1" fmla="val 62520"/>
              <a:gd name="adj2" fmla="val 197605"/>
              <a:gd name="adj3" fmla="val 16667"/>
            </a:avLst>
          </a:prstGeom>
          <a:solidFill>
            <a:sysClr val="window" lastClr="FFFFFF">
              <a:lumMod val="95000"/>
            </a:sysClr>
          </a:solidFill>
          <a:ln w="12700" cap="flat" cmpd="sng" algn="ctr">
            <a:solidFill>
              <a:srgbClr val="FF0000"/>
            </a:solidFill>
            <a:prstDash val="solid"/>
          </a:ln>
          <a:effectLst/>
        </p:spPr>
        <p:txBody>
          <a:bodyPr lIns="91426" tIns="45718" rIns="91426" bIns="45718" rtlCol="0" anchor="ctr"/>
          <a:p>
            <a:pPr algn="l"/>
            <a:r>
              <a:rPr lang="zh-CN" altLang="en-US" sz="2800" kern="0" dirty="0">
                <a:solidFill>
                  <a:srgbClr val="FF0000"/>
                </a:solidFill>
                <a:latin typeface="楷体" panose="02010609060101010101" charset="-122"/>
                <a:ea typeface="楷体" panose="02010609060101010101" charset="-122"/>
              </a:rPr>
              <a:t>提出</a:t>
            </a:r>
            <a:r>
              <a:rPr lang="en-US" altLang="zh-CN" sz="2800" kern="0" dirty="0">
                <a:solidFill>
                  <a:srgbClr val="FF0000"/>
                </a:solidFill>
                <a:latin typeface="楷体" panose="02010609060101010101" charset="-122"/>
                <a:ea typeface="楷体" panose="02010609060101010101" charset="-122"/>
              </a:rPr>
              <a:t>“</a:t>
            </a:r>
            <a:r>
              <a:rPr lang="zh-CN" altLang="en-US" sz="2800" kern="0" dirty="0">
                <a:solidFill>
                  <a:srgbClr val="FF0000"/>
                </a:solidFill>
                <a:latin typeface="楷体" panose="02010609060101010101" charset="-122"/>
                <a:ea typeface="楷体" panose="02010609060101010101" charset="-122"/>
              </a:rPr>
              <a:t>考试权独立</a:t>
            </a:r>
            <a:r>
              <a:rPr lang="en-US" altLang="zh-CN" sz="2800" kern="0" dirty="0">
                <a:solidFill>
                  <a:srgbClr val="FF0000"/>
                </a:solidFill>
                <a:latin typeface="楷体" panose="02010609060101010101" charset="-122"/>
                <a:ea typeface="楷体" panose="02010609060101010101" charset="-122"/>
              </a:rPr>
              <a:t>”</a:t>
            </a:r>
            <a:r>
              <a:rPr lang="zh-CN" altLang="en-US" sz="2800" kern="0" dirty="0">
                <a:solidFill>
                  <a:srgbClr val="FF0000"/>
                </a:solidFill>
                <a:latin typeface="楷体" panose="02010609060101010101" charset="-122"/>
                <a:ea typeface="楷体" panose="02010609060101010101" charset="-122"/>
              </a:rPr>
              <a:t>学说</a:t>
            </a:r>
            <a:endParaRPr lang="zh-CN" altLang="en-US" sz="2800" kern="0" dirty="0">
              <a:solidFill>
                <a:srgbClr val="FF0000"/>
              </a:solidFill>
              <a:latin typeface="楷体" panose="02010609060101010101" charset="-122"/>
              <a:ea typeface="楷体" panose="02010609060101010101" charset="-122"/>
            </a:endParaRPr>
          </a:p>
        </p:txBody>
      </p:sp>
      <p:sp>
        <p:nvSpPr>
          <p:cNvPr id="7" name="圆角矩形标注 6"/>
          <p:cNvSpPr/>
          <p:nvPr/>
        </p:nvSpPr>
        <p:spPr>
          <a:xfrm>
            <a:off x="3796030" y="2225040"/>
            <a:ext cx="4178935" cy="676275"/>
          </a:xfrm>
          <a:prstGeom prst="wedgeRoundRectCallout">
            <a:avLst>
              <a:gd name="adj1" fmla="val 478"/>
              <a:gd name="adj2" fmla="val 80422"/>
              <a:gd name="adj3" fmla="val 16667"/>
            </a:avLst>
          </a:prstGeom>
          <a:solidFill>
            <a:sysClr val="window" lastClr="FFFFFF">
              <a:lumMod val="95000"/>
            </a:sysClr>
          </a:solidFill>
          <a:ln w="12700" cap="flat" cmpd="sng" algn="ctr">
            <a:solidFill>
              <a:srgbClr val="FF0000"/>
            </a:solidFill>
            <a:prstDash val="solid"/>
          </a:ln>
          <a:effectLst/>
        </p:spPr>
        <p:txBody>
          <a:bodyPr lIns="91426" tIns="45718" rIns="91426" bIns="45718" rtlCol="0" anchor="ctr"/>
          <a:p>
            <a:pPr algn="l"/>
            <a:r>
              <a:rPr lang="zh-CN" sz="2800" kern="0" dirty="0">
                <a:solidFill>
                  <a:srgbClr val="FF0000"/>
                </a:solidFill>
                <a:latin typeface="楷体" panose="02010609060101010101" charset="-122"/>
                <a:ea typeface="楷体" panose="02010609060101010101" charset="-122"/>
              </a:rPr>
              <a:t>成立专门机构行使考试权</a:t>
            </a:r>
            <a:endParaRPr lang="en-US" altLang="zh-CN" sz="2800" kern="0" dirty="0">
              <a:solidFill>
                <a:srgbClr val="FF0000"/>
              </a:solidFill>
              <a:latin typeface="楷体" panose="02010609060101010101" charset="-122"/>
              <a:ea typeface="楷体" panose="02010609060101010101" charset="-122"/>
            </a:endParaRPr>
          </a:p>
        </p:txBody>
      </p:sp>
      <p:sp>
        <p:nvSpPr>
          <p:cNvPr id="9" name="圆角矩形标注 8"/>
          <p:cNvSpPr/>
          <p:nvPr/>
        </p:nvSpPr>
        <p:spPr>
          <a:xfrm>
            <a:off x="3480435" y="3656965"/>
            <a:ext cx="3712845" cy="676275"/>
          </a:xfrm>
          <a:prstGeom prst="wedgeRoundRectCallout">
            <a:avLst>
              <a:gd name="adj1" fmla="val 478"/>
              <a:gd name="adj2" fmla="val 80422"/>
              <a:gd name="adj3" fmla="val 16667"/>
            </a:avLst>
          </a:prstGeom>
          <a:solidFill>
            <a:sysClr val="window" lastClr="FFFFFF">
              <a:lumMod val="95000"/>
            </a:sysClr>
          </a:solidFill>
          <a:ln w="12700" cap="flat" cmpd="sng" algn="ctr">
            <a:solidFill>
              <a:srgbClr val="FF0000"/>
            </a:solidFill>
            <a:prstDash val="solid"/>
          </a:ln>
          <a:effectLst/>
        </p:spPr>
        <p:txBody>
          <a:bodyPr lIns="91426" tIns="45718" rIns="91426" bIns="45718" rtlCol="0" anchor="ctr"/>
          <a:p>
            <a:pPr algn="l"/>
            <a:r>
              <a:rPr lang="zh-CN" sz="2800" kern="0" dirty="0">
                <a:solidFill>
                  <a:srgbClr val="FF0000"/>
                </a:solidFill>
                <a:latin typeface="楷体" panose="02010609060101010101" charset="-122"/>
                <a:ea typeface="楷体" panose="02010609060101010101" charset="-122"/>
              </a:rPr>
              <a:t>以考试铨定官员资格</a:t>
            </a:r>
            <a:endParaRPr lang="zh-CN" sz="2800" kern="0" dirty="0">
              <a:solidFill>
                <a:srgbClr val="FF0000"/>
              </a:solidFill>
              <a:latin typeface="楷体" panose="02010609060101010101" charset="-122"/>
              <a:ea typeface="楷体" panose="0201060906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194" name="矩形 9220"/>
          <p:cNvSpPr/>
          <p:nvPr/>
        </p:nvSpPr>
        <p:spPr>
          <a:xfrm>
            <a:off x="198120" y="146685"/>
            <a:ext cx="4754245"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09245" y="229235"/>
            <a:ext cx="4643120" cy="521970"/>
          </a:xfrm>
          <a:prstGeom prst="rect">
            <a:avLst/>
          </a:prstGeom>
          <a:noFill/>
        </p:spPr>
        <p:txBody>
          <a:bodyPr wrap="square" rtlCol="0" anchor="t">
            <a:spAutoFit/>
          </a:bodyPr>
          <a:p>
            <a:r>
              <a:rPr lang="en-US" altLang="zh-CN" sz="2800" b="1"/>
              <a:t>2</a:t>
            </a:r>
            <a:r>
              <a:rPr lang="zh-CN" altLang="en-US" sz="2800" b="1"/>
              <a:t>.民国时期的官员选拔制度</a:t>
            </a:r>
            <a:endParaRPr lang="zh-CN" altLang="en-US" sz="2800" b="1"/>
          </a:p>
        </p:txBody>
      </p:sp>
      <p:graphicFrame>
        <p:nvGraphicFramePr>
          <p:cNvPr id="3" name="表格 2"/>
          <p:cNvGraphicFramePr/>
          <p:nvPr>
            <p:custDataLst>
              <p:tags r:id="rId1"/>
            </p:custDataLst>
          </p:nvPr>
        </p:nvGraphicFramePr>
        <p:xfrm>
          <a:off x="281940" y="1832610"/>
          <a:ext cx="11682095" cy="4724400"/>
        </p:xfrm>
        <a:graphic>
          <a:graphicData uri="http://schemas.openxmlformats.org/drawingml/2006/table">
            <a:tbl>
              <a:tblPr firstRow="1" bandRow="1">
                <a:tableStyleId>{5C22544A-7EE6-4342-B048-85BDC9FD1C3A}</a:tableStyleId>
              </a:tblPr>
              <a:tblGrid>
                <a:gridCol w="1345565"/>
                <a:gridCol w="2861945"/>
                <a:gridCol w="4043680"/>
                <a:gridCol w="3430905"/>
              </a:tblGrid>
              <a:tr h="543560">
                <a:tc>
                  <a:txBody>
                    <a:bodyPr/>
                    <a:p>
                      <a:pPr>
                        <a:buNone/>
                      </a:pPr>
                      <a:endParaRPr lang="zh-CN" altLang="en-US"/>
                    </a:p>
                  </a:txBody>
                  <a:tcPr/>
                </a:tc>
                <a:tc>
                  <a:txBody>
                    <a:bodyPr/>
                    <a:p>
                      <a:pPr algn="ctr">
                        <a:buNone/>
                      </a:pPr>
                      <a:r>
                        <a:rPr lang="zh-CN" altLang="en-US" sz="2800"/>
                        <a:t>南京临时政府</a:t>
                      </a:r>
                      <a:endParaRPr lang="zh-CN" altLang="en-US" sz="2800"/>
                    </a:p>
                  </a:txBody>
                  <a:tcPr/>
                </a:tc>
                <a:tc>
                  <a:txBody>
                    <a:bodyPr/>
                    <a:p>
                      <a:pPr algn="ctr">
                        <a:buNone/>
                      </a:pPr>
                      <a:r>
                        <a:rPr lang="zh-CN" altLang="en-US" sz="2800"/>
                        <a:t>北洋军阀政府</a:t>
                      </a:r>
                      <a:r>
                        <a:rPr lang="en-US" altLang="zh-CN" sz="2800"/>
                        <a:t> </a:t>
                      </a:r>
                      <a:endParaRPr lang="en-US" altLang="zh-CN" sz="2800"/>
                    </a:p>
                  </a:txBody>
                  <a:tcPr/>
                </a:tc>
                <a:tc>
                  <a:txBody>
                    <a:bodyPr/>
                    <a:p>
                      <a:pPr algn="ctr">
                        <a:buNone/>
                      </a:pPr>
                      <a:r>
                        <a:rPr lang="zh-CN" altLang="en-US" sz="2800"/>
                        <a:t>南京国民政府</a:t>
                      </a:r>
                      <a:endParaRPr lang="zh-CN" altLang="en-US" sz="2800"/>
                    </a:p>
                  </a:txBody>
                  <a:tcPr/>
                </a:tc>
              </a:tr>
              <a:tr h="836295">
                <a:tc>
                  <a:txBody>
                    <a:bodyPr/>
                    <a:p>
                      <a:pPr>
                        <a:buNone/>
                      </a:pPr>
                      <a:r>
                        <a:rPr lang="zh-CN" altLang="en-US" sz="2800">
                          <a:latin typeface="方正粗黑宋简体" panose="02000000000000000000" charset="-122"/>
                          <a:ea typeface="方正粗黑宋简体" panose="02000000000000000000" charset="-122"/>
                        </a:rPr>
                        <a:t>方式</a:t>
                      </a:r>
                      <a:endParaRPr lang="zh-CN" altLang="en-US" sz="2800">
                        <a:latin typeface="方正粗黑宋简体" panose="02000000000000000000" charset="-122"/>
                        <a:ea typeface="方正粗黑宋简体" panose="02000000000000000000" charset="-122"/>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836295">
                <a:tc>
                  <a:txBody>
                    <a:bodyPr/>
                    <a:p>
                      <a:pPr>
                        <a:buNone/>
                      </a:pPr>
                      <a:r>
                        <a:rPr lang="zh-CN" altLang="en-US" sz="2800">
                          <a:latin typeface="方正粗黑宋简体" panose="02000000000000000000" charset="-122"/>
                          <a:ea typeface="方正粗黑宋简体" panose="02000000000000000000" charset="-122"/>
                        </a:rPr>
                        <a:t>法律</a:t>
                      </a:r>
                      <a:endParaRPr lang="zh-CN" altLang="en-US" sz="2800">
                        <a:latin typeface="方正粗黑宋简体" panose="02000000000000000000" charset="-122"/>
                        <a:ea typeface="方正粗黑宋简体" panose="02000000000000000000" charset="-122"/>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835660">
                <a:tc>
                  <a:txBody>
                    <a:bodyPr/>
                    <a:p>
                      <a:pPr>
                        <a:buNone/>
                      </a:pPr>
                      <a:r>
                        <a:rPr lang="zh-CN" altLang="en-US" sz="2800">
                          <a:latin typeface="方正粗黑宋简体" panose="02000000000000000000" charset="-122"/>
                          <a:ea typeface="方正粗黑宋简体" panose="02000000000000000000" charset="-122"/>
                        </a:rPr>
                        <a:t>机构</a:t>
                      </a:r>
                      <a:endParaRPr lang="zh-CN" altLang="en-US" sz="2800">
                        <a:latin typeface="方正粗黑宋简体" panose="02000000000000000000" charset="-122"/>
                        <a:ea typeface="方正粗黑宋简体" panose="02000000000000000000" charset="-122"/>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836295">
                <a:tc>
                  <a:txBody>
                    <a:bodyPr/>
                    <a:p>
                      <a:pPr>
                        <a:buNone/>
                      </a:pPr>
                      <a:r>
                        <a:rPr lang="zh-CN" altLang="en-US" sz="2800">
                          <a:latin typeface="方正粗黑宋简体" panose="02000000000000000000" charset="-122"/>
                          <a:ea typeface="方正粗黑宋简体" panose="02000000000000000000" charset="-122"/>
                        </a:rPr>
                        <a:t>作用</a:t>
                      </a:r>
                      <a:endParaRPr lang="zh-CN" altLang="en-US" sz="2800">
                        <a:latin typeface="方正粗黑宋简体" panose="02000000000000000000" charset="-122"/>
                        <a:ea typeface="方正粗黑宋简体" panose="02000000000000000000" charset="-122"/>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836295">
                <a:tc>
                  <a:txBody>
                    <a:bodyPr/>
                    <a:p>
                      <a:pPr>
                        <a:buNone/>
                      </a:pPr>
                      <a:r>
                        <a:rPr lang="zh-CN" altLang="en-US" sz="2800">
                          <a:latin typeface="方正粗黑宋简体" panose="02000000000000000000" charset="-122"/>
                          <a:ea typeface="方正粗黑宋简体" panose="02000000000000000000" charset="-122"/>
                        </a:rPr>
                        <a:t>局限</a:t>
                      </a:r>
                      <a:endParaRPr lang="zh-CN" altLang="en-US" sz="2800">
                        <a:latin typeface="方正粗黑宋简体" panose="02000000000000000000" charset="-122"/>
                        <a:ea typeface="方正粗黑宋简体" panose="02000000000000000000" charset="-122"/>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5" name="文本框 4"/>
          <p:cNvSpPr txBox="1"/>
          <p:nvPr/>
        </p:nvSpPr>
        <p:spPr>
          <a:xfrm>
            <a:off x="2473960" y="2510155"/>
            <a:ext cx="897890" cy="521970"/>
          </a:xfrm>
          <a:prstGeom prst="rect">
            <a:avLst/>
          </a:prstGeom>
          <a:solidFill>
            <a:schemeClr val="bg1"/>
          </a:solidFill>
        </p:spPr>
        <p:txBody>
          <a:bodyPr wrap="none" rtlCol="0" anchor="t">
            <a:spAutoFit/>
          </a:bodyPr>
          <a:p>
            <a:r>
              <a:rPr lang="zh-CN" altLang="en-US" sz="2800" b="1">
                <a:latin typeface="楷体" panose="02010609060101010101" charset="-122"/>
                <a:ea typeface="楷体" panose="02010609060101010101" charset="-122"/>
                <a:sym typeface="+mn-ea"/>
              </a:rPr>
              <a:t>考试</a:t>
            </a:r>
            <a:endParaRPr lang="zh-CN" altLang="en-US" sz="2800">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4705985" y="2546350"/>
            <a:ext cx="3549650" cy="460375"/>
          </a:xfrm>
          <a:prstGeom prst="rect">
            <a:avLst/>
          </a:prstGeom>
          <a:solidFill>
            <a:schemeClr val="bg1"/>
          </a:solidFill>
        </p:spPr>
        <p:txBody>
          <a:bodyPr wrap="none" rtlCol="0" anchor="t">
            <a:spAutoFit/>
          </a:bodyPr>
          <a:p>
            <a:r>
              <a:rPr lang="zh-CN" altLang="en-US" sz="2400" b="1">
                <a:latin typeface="楷体" panose="02010609060101010101" charset="-122"/>
                <a:ea typeface="楷体" panose="02010609060101010101" charset="-122"/>
                <a:sym typeface="+mn-ea"/>
              </a:rPr>
              <a:t>考试、甄别，分四级九等</a:t>
            </a:r>
            <a:endParaRPr lang="zh-CN" altLang="en-US" sz="2400" b="1">
              <a:latin typeface="楷体" panose="02010609060101010101" charset="-122"/>
              <a:ea typeface="楷体" panose="02010609060101010101" charset="-122"/>
              <a:cs typeface="黑体" panose="02010609060101010101" charset="-122"/>
              <a:sym typeface="+mn-ea"/>
            </a:endParaRPr>
          </a:p>
        </p:txBody>
      </p:sp>
      <p:sp>
        <p:nvSpPr>
          <p:cNvPr id="7" name="文本框 6"/>
          <p:cNvSpPr txBox="1"/>
          <p:nvPr/>
        </p:nvSpPr>
        <p:spPr>
          <a:xfrm>
            <a:off x="8511540" y="2510155"/>
            <a:ext cx="3549650" cy="460375"/>
          </a:xfrm>
          <a:prstGeom prst="rect">
            <a:avLst/>
          </a:prstGeom>
          <a:solidFill>
            <a:schemeClr val="bg1"/>
          </a:solidFill>
        </p:spPr>
        <p:txBody>
          <a:bodyPr wrap="none" rtlCol="0" anchor="t">
            <a:spAutoFit/>
          </a:bodyPr>
          <a:p>
            <a:r>
              <a:rPr lang="zh-CN" altLang="en-US" sz="2400" b="1">
                <a:latin typeface="楷体" panose="02010609060101010101" charset="-122"/>
                <a:ea typeface="楷体" panose="02010609060101010101" charset="-122"/>
                <a:sym typeface="+mn-ea"/>
              </a:rPr>
              <a:t>考试甄别，四等三十七级</a:t>
            </a:r>
            <a:endParaRPr lang="zh-CN" altLang="en-US" sz="2400" b="1">
              <a:latin typeface="楷体" panose="02010609060101010101" charset="-122"/>
              <a:ea typeface="楷体" panose="02010609060101010101" charset="-122"/>
              <a:cs typeface="黑体" panose="02010609060101010101" charset="-122"/>
              <a:sym typeface="+mn-ea"/>
            </a:endParaRPr>
          </a:p>
        </p:txBody>
      </p:sp>
      <p:sp>
        <p:nvSpPr>
          <p:cNvPr id="8" name="文本框 7"/>
          <p:cNvSpPr txBox="1"/>
          <p:nvPr/>
        </p:nvSpPr>
        <p:spPr>
          <a:xfrm>
            <a:off x="2066290" y="3383280"/>
            <a:ext cx="2019300" cy="460375"/>
          </a:xfrm>
          <a:prstGeom prst="rect">
            <a:avLst/>
          </a:prstGeom>
          <a:solidFill>
            <a:schemeClr val="bg1"/>
          </a:solidFill>
        </p:spPr>
        <p:txBody>
          <a:bodyPr wrap="none" rtlCol="0" anchor="t">
            <a:spAutoFit/>
          </a:bodyPr>
          <a:p>
            <a:r>
              <a:rPr lang="zh-CN" altLang="en-US" sz="2400" b="1">
                <a:latin typeface="楷体" panose="02010609060101010101" charset="-122"/>
                <a:ea typeface="楷体" panose="02010609060101010101" charset="-122"/>
                <a:sym typeface="+mn-ea"/>
              </a:rPr>
              <a:t>系列法规草案</a:t>
            </a:r>
            <a:endParaRPr lang="zh-CN" altLang="en-US" sz="2800">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4705985" y="3383280"/>
            <a:ext cx="3400425" cy="521970"/>
          </a:xfrm>
          <a:prstGeom prst="rect">
            <a:avLst/>
          </a:prstGeom>
          <a:solidFill>
            <a:schemeClr val="bg1"/>
          </a:solidFill>
        </p:spPr>
        <p:txBody>
          <a:bodyPr wrap="none" rtlCol="0" anchor="t">
            <a:spAutoFit/>
          </a:bodyPr>
          <a:p>
            <a:r>
              <a:rPr lang="zh-CN" altLang="en-US" sz="2800" b="1">
                <a:latin typeface="楷体" panose="02010609060101010101" charset="-122"/>
                <a:ea typeface="楷体" panose="02010609060101010101" charset="-122"/>
                <a:sym typeface="+mn-ea"/>
              </a:rPr>
              <a:t>《文官考试法草案》</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8481695" y="3079115"/>
            <a:ext cx="2507615" cy="1014730"/>
          </a:xfrm>
          <a:prstGeom prst="rect">
            <a:avLst/>
          </a:prstGeom>
          <a:solidFill>
            <a:schemeClr val="bg1"/>
          </a:solidFill>
        </p:spPr>
        <p:txBody>
          <a:bodyPr wrap="square" rtlCol="0" anchor="t">
            <a:spAutoFit/>
          </a:bodyPr>
          <a:p>
            <a:r>
              <a:rPr lang="zh-CN" altLang="en-US" sz="2000" b="1">
                <a:latin typeface="黑体" panose="02010609060101010101" charset="-122"/>
                <a:ea typeface="黑体" panose="02010609060101010101" charset="-122"/>
                <a:sym typeface="+mn-ea"/>
              </a:rPr>
              <a:t>《公务员任用条例》</a:t>
            </a:r>
            <a:endParaRPr lang="zh-CN" altLang="en-US" sz="2000" b="1">
              <a:latin typeface="黑体" panose="02010609060101010101" charset="-122"/>
              <a:ea typeface="黑体" panose="02010609060101010101" charset="-122"/>
              <a:sym typeface="+mn-ea"/>
            </a:endParaRPr>
          </a:p>
          <a:p>
            <a:r>
              <a:rPr lang="zh-CN" altLang="en-US" sz="2000" b="1">
                <a:latin typeface="黑体" panose="02010609060101010101" charset="-122"/>
                <a:ea typeface="黑体" panose="02010609060101010101" charset="-122"/>
                <a:sym typeface="+mn-ea"/>
              </a:rPr>
              <a:t>《公务员考试法》</a:t>
            </a:r>
            <a:endParaRPr lang="zh-CN" altLang="en-US" sz="2000" b="1">
              <a:latin typeface="黑体" panose="02010609060101010101" charset="-122"/>
              <a:ea typeface="黑体" panose="02010609060101010101" charset="-122"/>
              <a:sym typeface="+mn-ea"/>
            </a:endParaRPr>
          </a:p>
          <a:p>
            <a:r>
              <a:rPr lang="zh-CN" altLang="en-US" sz="2000" b="1">
                <a:latin typeface="黑体" panose="02010609060101010101" charset="-122"/>
                <a:ea typeface="黑体" panose="02010609060101010101" charset="-122"/>
                <a:sym typeface="+mn-ea"/>
              </a:rPr>
              <a:t>《考试法》</a:t>
            </a:r>
            <a:endParaRPr lang="zh-CN" altLang="en-US" sz="2000">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1981835" y="4194810"/>
            <a:ext cx="2103755" cy="521970"/>
          </a:xfrm>
          <a:prstGeom prst="rect">
            <a:avLst/>
          </a:prstGeom>
          <a:solidFill>
            <a:schemeClr val="bg1"/>
          </a:solidFill>
        </p:spPr>
        <p:txBody>
          <a:bodyPr wrap="square" rtlCol="0" anchor="t">
            <a:spAutoFit/>
          </a:bodyPr>
          <a:p>
            <a:pPr algn="ctr"/>
            <a:r>
              <a:rPr lang="zh-CN" altLang="en-US" sz="2800" b="1">
                <a:latin typeface="楷体" panose="02010609060101010101" charset="-122"/>
                <a:ea typeface="楷体" panose="02010609060101010101" charset="-122"/>
                <a:cs typeface="黑体" panose="02010609060101010101" charset="-122"/>
              </a:rPr>
              <a:t>考试院</a:t>
            </a:r>
            <a:endParaRPr lang="zh-CN" altLang="en-US" sz="2800" b="1">
              <a:latin typeface="楷体" panose="02010609060101010101" charset="-122"/>
              <a:ea typeface="楷体" panose="02010609060101010101" charset="-122"/>
              <a:cs typeface="黑体" panose="02010609060101010101" charset="-122"/>
            </a:endParaRPr>
          </a:p>
        </p:txBody>
      </p:sp>
      <p:sp>
        <p:nvSpPr>
          <p:cNvPr id="13" name="文本框 12"/>
          <p:cNvSpPr txBox="1"/>
          <p:nvPr/>
        </p:nvSpPr>
        <p:spPr>
          <a:xfrm>
            <a:off x="5396230" y="4238625"/>
            <a:ext cx="2019300" cy="460375"/>
          </a:xfrm>
          <a:prstGeom prst="rect">
            <a:avLst/>
          </a:prstGeom>
          <a:solidFill>
            <a:schemeClr val="bg1"/>
          </a:solidFill>
        </p:spPr>
        <p:txBody>
          <a:bodyPr wrap="none" rtlCol="0" anchor="t">
            <a:spAutoFit/>
          </a:bodyPr>
          <a:p>
            <a:r>
              <a:rPr lang="zh-CN" altLang="en-US" sz="2400" b="1">
                <a:latin typeface="楷体" panose="02010609060101010101" charset="-122"/>
                <a:ea typeface="楷体" panose="02010609060101010101" charset="-122"/>
                <a:sym typeface="+mn-ea"/>
              </a:rPr>
              <a:t>政事堂铨叙局</a:t>
            </a:r>
            <a:endParaRPr lang="zh-CN" altLang="en-US" sz="2800">
              <a:latin typeface="黑体" panose="02010609060101010101" charset="-122"/>
              <a:ea typeface="黑体" panose="02010609060101010101" charset="-122"/>
              <a:cs typeface="黑体" panose="02010609060101010101" charset="-122"/>
            </a:endParaRPr>
          </a:p>
        </p:txBody>
      </p:sp>
      <p:sp>
        <p:nvSpPr>
          <p:cNvPr id="15" name="文本框 14"/>
          <p:cNvSpPr txBox="1"/>
          <p:nvPr/>
        </p:nvSpPr>
        <p:spPr>
          <a:xfrm>
            <a:off x="8479155" y="4240530"/>
            <a:ext cx="3482975" cy="396240"/>
          </a:xfrm>
          <a:prstGeom prst="rect">
            <a:avLst/>
          </a:prstGeom>
          <a:solidFill>
            <a:schemeClr val="bg1"/>
          </a:solidFill>
        </p:spPr>
        <p:txBody>
          <a:bodyPr wrap="none" rtlCol="0" anchor="t">
            <a:noAutofit/>
          </a:bodyPr>
          <a:p>
            <a:r>
              <a:rPr lang="zh-CN" altLang="en-US" sz="2400" b="1">
                <a:latin typeface="楷体" panose="02010609060101010101" charset="-122"/>
                <a:ea typeface="楷体" panose="02010609060101010101" charset="-122"/>
                <a:sym typeface="+mn-ea"/>
              </a:rPr>
              <a:t>考试院，官吏改称公务员</a:t>
            </a:r>
            <a:endParaRPr lang="zh-CN" altLang="en-US" sz="2800">
              <a:latin typeface="黑体" panose="02010609060101010101" charset="-122"/>
              <a:ea typeface="黑体" panose="02010609060101010101" charset="-122"/>
              <a:cs typeface="黑体" panose="02010609060101010101" charset="-122"/>
            </a:endParaRPr>
          </a:p>
        </p:txBody>
      </p:sp>
      <p:sp>
        <p:nvSpPr>
          <p:cNvPr id="18" name="文本框 17"/>
          <p:cNvSpPr txBox="1"/>
          <p:nvPr/>
        </p:nvSpPr>
        <p:spPr>
          <a:xfrm>
            <a:off x="1889760" y="4893945"/>
            <a:ext cx="2457450" cy="829945"/>
          </a:xfrm>
          <a:prstGeom prst="rect">
            <a:avLst/>
          </a:prstGeom>
          <a:solidFill>
            <a:schemeClr val="bg1"/>
          </a:solidFill>
        </p:spPr>
        <p:txBody>
          <a:bodyPr wrap="square" rtlCol="0" anchor="t">
            <a:spAutoFit/>
          </a:bodyPr>
          <a:p>
            <a:r>
              <a:rPr lang="zh-CN" altLang="en-US" sz="2400" b="1">
                <a:solidFill>
                  <a:srgbClr val="FF0000"/>
                </a:solidFill>
                <a:latin typeface="楷体" panose="02010609060101010101" charset="-122"/>
                <a:ea typeface="楷体" panose="02010609060101010101" charset="-122"/>
                <a:sym typeface="+mn-ea"/>
              </a:rPr>
              <a:t>奠定近代中国文官制度基础</a:t>
            </a:r>
            <a:endParaRPr lang="zh-CN" altLang="en-US" sz="2400" b="1">
              <a:solidFill>
                <a:srgbClr val="FF0000"/>
              </a:solidFill>
              <a:latin typeface="楷体" panose="02010609060101010101" charset="-122"/>
              <a:ea typeface="楷体" panose="02010609060101010101" charset="-122"/>
              <a:cs typeface="黑体" panose="02010609060101010101" charset="-122"/>
              <a:sym typeface="+mn-ea"/>
            </a:endParaRPr>
          </a:p>
        </p:txBody>
      </p:sp>
      <p:sp>
        <p:nvSpPr>
          <p:cNvPr id="19" name="文本框 18"/>
          <p:cNvSpPr txBox="1"/>
          <p:nvPr/>
        </p:nvSpPr>
        <p:spPr>
          <a:xfrm>
            <a:off x="4768850" y="5067935"/>
            <a:ext cx="3549650" cy="460375"/>
          </a:xfrm>
          <a:prstGeom prst="rect">
            <a:avLst/>
          </a:prstGeom>
          <a:solidFill>
            <a:schemeClr val="bg1"/>
          </a:solidFill>
        </p:spPr>
        <p:txBody>
          <a:bodyPr wrap="none" rtlCol="0" anchor="t">
            <a:spAutoFit/>
          </a:bodyPr>
          <a:p>
            <a:r>
              <a:rPr lang="zh-CN" altLang="en-US" sz="2400" b="1">
                <a:latin typeface="楷体" panose="02010609060101010101" charset="-122"/>
                <a:ea typeface="楷体" panose="02010609060101010101" charset="-122"/>
                <a:sym typeface="+mn-ea"/>
              </a:rPr>
              <a:t>保持行政连续性与稳定性</a:t>
            </a:r>
            <a:endParaRPr lang="zh-CN" altLang="en-US" sz="2800">
              <a:latin typeface="黑体" panose="02010609060101010101" charset="-122"/>
              <a:ea typeface="黑体" panose="02010609060101010101" charset="-122"/>
              <a:cs typeface="黑体" panose="02010609060101010101" charset="-122"/>
            </a:endParaRPr>
          </a:p>
        </p:txBody>
      </p:sp>
      <p:sp>
        <p:nvSpPr>
          <p:cNvPr id="20" name="文本框 19"/>
          <p:cNvSpPr txBox="1"/>
          <p:nvPr/>
        </p:nvSpPr>
        <p:spPr>
          <a:xfrm>
            <a:off x="8479155" y="4892040"/>
            <a:ext cx="2974975" cy="829945"/>
          </a:xfrm>
          <a:prstGeom prst="rect">
            <a:avLst/>
          </a:prstGeom>
          <a:solidFill>
            <a:schemeClr val="bg1"/>
          </a:solidFill>
        </p:spPr>
        <p:txBody>
          <a:bodyPr wrap="square" rtlCol="0" anchor="t">
            <a:spAutoFit/>
          </a:bodyPr>
          <a:p>
            <a:r>
              <a:rPr lang="zh-CN" altLang="en-US" sz="2400" b="1">
                <a:latin typeface="楷体" panose="02010609060101010101" charset="-122"/>
                <a:ea typeface="楷体" panose="02010609060101010101" charset="-122"/>
                <a:sym typeface="+mn-ea"/>
              </a:rPr>
              <a:t>允许女子考试</a:t>
            </a:r>
            <a:r>
              <a:rPr lang="zh-CN" altLang="en-US" sz="2400" b="1">
                <a:solidFill>
                  <a:schemeClr val="tx1"/>
                </a:solidFill>
                <a:latin typeface="楷体" panose="02010609060101010101" charset="-122"/>
                <a:ea typeface="楷体" panose="02010609060101010101" charset="-122"/>
                <a:sym typeface="+mn-ea"/>
              </a:rPr>
              <a:t>，</a:t>
            </a:r>
            <a:r>
              <a:rPr lang="zh-CN" altLang="en-US" sz="2400" b="1">
                <a:solidFill>
                  <a:srgbClr val="FF0000"/>
                </a:solidFill>
                <a:latin typeface="楷体" panose="02010609060101010101" charset="-122"/>
                <a:ea typeface="楷体" panose="02010609060101010101" charset="-122"/>
                <a:sym typeface="+mn-ea"/>
              </a:rPr>
              <a:t>奠定中国公务员制度基础</a:t>
            </a:r>
            <a:endParaRPr lang="zh-CN" altLang="en-US" sz="2400" b="1">
              <a:solidFill>
                <a:srgbClr val="FF0000"/>
              </a:solidFill>
              <a:latin typeface="楷体" panose="02010609060101010101" charset="-122"/>
              <a:ea typeface="楷体" panose="02010609060101010101" charset="-122"/>
              <a:cs typeface="黑体" panose="02010609060101010101" charset="-122"/>
              <a:sym typeface="+mn-ea"/>
            </a:endParaRPr>
          </a:p>
        </p:txBody>
      </p:sp>
      <p:sp>
        <p:nvSpPr>
          <p:cNvPr id="23" name="文本框 22"/>
          <p:cNvSpPr txBox="1"/>
          <p:nvPr/>
        </p:nvSpPr>
        <p:spPr>
          <a:xfrm>
            <a:off x="1955800" y="6018530"/>
            <a:ext cx="2325370" cy="460375"/>
          </a:xfrm>
          <a:prstGeom prst="rect">
            <a:avLst/>
          </a:prstGeom>
          <a:solidFill>
            <a:schemeClr val="bg1"/>
          </a:solidFill>
        </p:spPr>
        <p:txBody>
          <a:bodyPr wrap="none" rtlCol="0" anchor="t">
            <a:spAutoFit/>
          </a:bodyPr>
          <a:p>
            <a:r>
              <a:rPr lang="zh-CN" altLang="en-US" sz="2400" b="1">
                <a:solidFill>
                  <a:schemeClr val="tx1"/>
                </a:solidFill>
                <a:latin typeface="楷体" panose="02010609060101010101" charset="-122"/>
                <a:ea typeface="楷体" panose="02010609060101010101" charset="-122"/>
                <a:sym typeface="+mn-ea"/>
              </a:rPr>
              <a:t>只停留在纸面上</a:t>
            </a:r>
            <a:endParaRPr lang="zh-CN" altLang="en-US" sz="2400" b="1">
              <a:solidFill>
                <a:schemeClr val="tx1"/>
              </a:solidFill>
              <a:latin typeface="楷体" panose="02010609060101010101" charset="-122"/>
              <a:ea typeface="楷体" panose="02010609060101010101" charset="-122"/>
              <a:cs typeface="黑体" panose="02010609060101010101" charset="-122"/>
              <a:sym typeface="+mn-ea"/>
            </a:endParaRPr>
          </a:p>
        </p:txBody>
      </p:sp>
      <p:sp>
        <p:nvSpPr>
          <p:cNvPr id="24" name="文本框 23"/>
          <p:cNvSpPr txBox="1"/>
          <p:nvPr/>
        </p:nvSpPr>
        <p:spPr>
          <a:xfrm>
            <a:off x="5090160" y="6018530"/>
            <a:ext cx="2631440" cy="460375"/>
          </a:xfrm>
          <a:prstGeom prst="rect">
            <a:avLst/>
          </a:prstGeom>
          <a:solidFill>
            <a:schemeClr val="bg1"/>
          </a:solidFill>
        </p:spPr>
        <p:txBody>
          <a:bodyPr wrap="none" rtlCol="0" anchor="t">
            <a:spAutoFit/>
          </a:bodyPr>
          <a:p>
            <a:r>
              <a:rPr lang="zh-CN" altLang="en-US" sz="2400" b="1">
                <a:solidFill>
                  <a:schemeClr val="tx1"/>
                </a:solidFill>
                <a:latin typeface="楷体" panose="02010609060101010101" charset="-122"/>
                <a:ea typeface="楷体" panose="02010609060101010101" charset="-122"/>
                <a:sym typeface="+mn-ea"/>
              </a:rPr>
              <a:t>女子不得参加考试</a:t>
            </a:r>
            <a:endParaRPr lang="zh-CN" altLang="en-US" sz="2400" b="1">
              <a:solidFill>
                <a:schemeClr val="tx1"/>
              </a:solidFill>
              <a:latin typeface="仿宋" panose="02010609060101010101" pitchFamily="49" charset="-122"/>
              <a:ea typeface="仿宋" panose="02010609060101010101" pitchFamily="49" charset="-122"/>
              <a:cs typeface="黑体" panose="02010609060101010101" charset="-122"/>
              <a:sym typeface="+mn-ea"/>
            </a:endParaRPr>
          </a:p>
        </p:txBody>
      </p:sp>
      <p:sp>
        <p:nvSpPr>
          <p:cNvPr id="25" name="文本框 24"/>
          <p:cNvSpPr txBox="1"/>
          <p:nvPr/>
        </p:nvSpPr>
        <p:spPr>
          <a:xfrm>
            <a:off x="8492490" y="5841365"/>
            <a:ext cx="3308350" cy="460375"/>
          </a:xfrm>
          <a:prstGeom prst="rect">
            <a:avLst/>
          </a:prstGeom>
          <a:solidFill>
            <a:schemeClr val="bg1"/>
          </a:solidFill>
        </p:spPr>
        <p:txBody>
          <a:bodyPr wrap="square" rtlCol="0" anchor="t">
            <a:spAutoFit/>
          </a:bodyPr>
          <a:p>
            <a:r>
              <a:rPr lang="zh-CN" altLang="en-US" sz="2400" b="1">
                <a:solidFill>
                  <a:schemeClr val="tx1"/>
                </a:solidFill>
                <a:latin typeface="楷体" panose="02010609060101010101" charset="-122"/>
                <a:ea typeface="楷体" panose="02010609060101010101" charset="-122"/>
                <a:sym typeface="+mn-ea"/>
              </a:rPr>
              <a:t>实施过程中漏洞百出</a:t>
            </a:r>
            <a:endParaRPr lang="zh-CN" altLang="en-US" sz="2000" b="1">
              <a:solidFill>
                <a:schemeClr val="tx1"/>
              </a:solidFill>
              <a:latin typeface="仿宋" panose="02010609060101010101" pitchFamily="49" charset="-122"/>
              <a:ea typeface="仿宋" panose="02010609060101010101" pitchFamily="49" charset="-122"/>
              <a:cs typeface="黑体" panose="02010609060101010101" charset="-122"/>
              <a:sym typeface="+mn-ea"/>
            </a:endParaRPr>
          </a:p>
        </p:txBody>
      </p:sp>
      <p:sp>
        <p:nvSpPr>
          <p:cNvPr id="28" name="圆角矩形标注 27"/>
          <p:cNvSpPr/>
          <p:nvPr/>
        </p:nvSpPr>
        <p:spPr>
          <a:xfrm>
            <a:off x="5954395" y="1236345"/>
            <a:ext cx="1787525" cy="655955"/>
          </a:xfrm>
          <a:prstGeom prst="wedgeRoundRectCallout">
            <a:avLst>
              <a:gd name="adj1" fmla="val -37815"/>
              <a:gd name="adj2" fmla="val 155227"/>
              <a:gd name="adj3" fmla="val 16667"/>
            </a:avLst>
          </a:prstGeom>
          <a:solidFill>
            <a:sysClr val="window" lastClr="FFFFFF">
              <a:lumMod val="95000"/>
              <a:alpha val="81000"/>
            </a:sysClr>
          </a:solidFill>
          <a:ln w="12700" cap="flat" cmpd="sng" algn="ctr">
            <a:solidFill>
              <a:srgbClr val="FF0000"/>
            </a:solidFill>
            <a:prstDash val="solid"/>
          </a:ln>
          <a:effectLst/>
        </p:spPr>
        <p:txBody>
          <a:bodyPr lIns="91426" tIns="45718" rIns="91426" bIns="45718" rtlCol="0" anchor="ctr"/>
          <a:p>
            <a:pPr algn="ctr"/>
            <a:r>
              <a:rPr lang="zh-CN" sz="4400" b="1" kern="0" dirty="0">
                <a:solidFill>
                  <a:srgbClr val="FF0000"/>
                </a:solidFill>
                <a:latin typeface="楷体" panose="02010609060101010101" charset="-122"/>
                <a:ea typeface="楷体" panose="02010609060101010101" charset="-122"/>
              </a:rPr>
              <a:t>？</a:t>
            </a:r>
            <a:endParaRPr lang="zh-CN" sz="4400" b="1" kern="0" dirty="0">
              <a:solidFill>
                <a:srgbClr val="FF0000"/>
              </a:solidFill>
              <a:latin typeface="楷体" panose="02010609060101010101" charset="-122"/>
              <a:ea typeface="楷体" panose="02010609060101010101" charset="-122"/>
            </a:endParaRPr>
          </a:p>
        </p:txBody>
      </p:sp>
      <p:sp>
        <p:nvSpPr>
          <p:cNvPr id="29" name="文本框 28"/>
          <p:cNvSpPr txBox="1"/>
          <p:nvPr/>
        </p:nvSpPr>
        <p:spPr>
          <a:xfrm>
            <a:off x="86360" y="984885"/>
            <a:ext cx="4328795" cy="1383665"/>
          </a:xfrm>
          <a:prstGeom prst="rect">
            <a:avLst/>
          </a:prstGeom>
          <a:solidFill>
            <a:schemeClr val="bg1"/>
          </a:solidFill>
        </p:spPr>
        <p:txBody>
          <a:bodyPr wrap="square" rtlCol="0" anchor="t">
            <a:spAutoFit/>
          </a:bodyPr>
          <a:p>
            <a:r>
              <a:rPr lang="zh-CN" altLang="en-US" sz="2800" b="1">
                <a:solidFill>
                  <a:srgbClr val="0945A5"/>
                </a:solidFill>
                <a:latin typeface="楷体" panose="02010609060101010101" charset="-122"/>
                <a:ea typeface="楷体" panose="02010609060101010101" charset="-122"/>
                <a:sym typeface="+mn-ea"/>
              </a:rPr>
              <a:t>考试主体性</a:t>
            </a:r>
            <a:r>
              <a:rPr lang="en-US" altLang="zh-CN" sz="2800" b="1">
                <a:solidFill>
                  <a:srgbClr val="0945A5"/>
                </a:solidFill>
                <a:latin typeface="楷体" panose="02010609060101010101" charset="-122"/>
                <a:ea typeface="楷体" panose="02010609060101010101" charset="-122"/>
                <a:sym typeface="+mn-ea"/>
              </a:rPr>
              <a:t>  </a:t>
            </a:r>
            <a:r>
              <a:rPr lang="zh-CN" altLang="en-US" sz="2800" b="1">
                <a:solidFill>
                  <a:srgbClr val="0945A5"/>
                </a:solidFill>
                <a:latin typeface="楷体" panose="02010609060101010101" charset="-122"/>
                <a:ea typeface="楷体" panose="02010609060101010101" charset="-122"/>
                <a:sym typeface="+mn-ea"/>
              </a:rPr>
              <a:t>法制完善性</a:t>
            </a:r>
            <a:endParaRPr lang="zh-CN" altLang="en-US" sz="2800" b="1">
              <a:solidFill>
                <a:srgbClr val="0945A5"/>
              </a:solidFill>
              <a:latin typeface="楷体" panose="02010609060101010101" charset="-122"/>
              <a:ea typeface="楷体" panose="02010609060101010101" charset="-122"/>
              <a:sym typeface="+mn-ea"/>
            </a:endParaRPr>
          </a:p>
          <a:p>
            <a:r>
              <a:rPr lang="zh-CN" altLang="en-US" sz="2800" b="1">
                <a:solidFill>
                  <a:srgbClr val="0945A5"/>
                </a:solidFill>
                <a:latin typeface="楷体" panose="02010609060101010101" charset="-122"/>
                <a:ea typeface="楷体" panose="02010609060101010101" charset="-122"/>
                <a:sym typeface="+mn-ea"/>
              </a:rPr>
              <a:t>机构独立性</a:t>
            </a:r>
            <a:r>
              <a:rPr lang="en-US" altLang="zh-CN" sz="2800" b="1">
                <a:solidFill>
                  <a:srgbClr val="0945A5"/>
                </a:solidFill>
                <a:latin typeface="楷体" panose="02010609060101010101" charset="-122"/>
                <a:ea typeface="楷体" panose="02010609060101010101" charset="-122"/>
                <a:sym typeface="+mn-ea"/>
              </a:rPr>
              <a:t>  </a:t>
            </a:r>
            <a:r>
              <a:rPr lang="zh-CN" altLang="en-US" sz="2800" b="1">
                <a:solidFill>
                  <a:srgbClr val="0945A5"/>
                </a:solidFill>
                <a:latin typeface="楷体" panose="02010609060101010101" charset="-122"/>
                <a:ea typeface="楷体" panose="02010609060101010101" charset="-122"/>
                <a:sym typeface="+mn-ea"/>
              </a:rPr>
              <a:t>平等开放性</a:t>
            </a:r>
            <a:endParaRPr lang="zh-CN" altLang="en-US" sz="2800" b="1">
              <a:solidFill>
                <a:srgbClr val="0945A5"/>
              </a:solidFill>
              <a:latin typeface="楷体" panose="02010609060101010101" charset="-122"/>
              <a:ea typeface="楷体" panose="02010609060101010101" charset="-122"/>
              <a:sym typeface="+mn-ea"/>
            </a:endParaRPr>
          </a:p>
          <a:p>
            <a:r>
              <a:rPr lang="zh-CN" altLang="en-US" sz="2800" b="1">
                <a:solidFill>
                  <a:srgbClr val="0945A5"/>
                </a:solidFill>
                <a:latin typeface="楷体" panose="02010609060101010101" charset="-122"/>
                <a:ea typeface="楷体" panose="02010609060101010101" charset="-122"/>
                <a:cs typeface="黑体" panose="02010609060101010101" charset="-122"/>
                <a:sym typeface="+mn-ea"/>
              </a:rPr>
              <a:t>中西混合性</a:t>
            </a:r>
            <a:r>
              <a:rPr lang="en-US" altLang="zh-CN" sz="2800" b="1">
                <a:solidFill>
                  <a:srgbClr val="0945A5"/>
                </a:solidFill>
                <a:latin typeface="楷体" panose="02010609060101010101" charset="-122"/>
                <a:ea typeface="楷体" panose="02010609060101010101" charset="-122"/>
                <a:cs typeface="黑体" panose="02010609060101010101" charset="-122"/>
                <a:sym typeface="+mn-ea"/>
              </a:rPr>
              <a:t>  官职等级性</a:t>
            </a:r>
            <a:endParaRPr lang="en-US" altLang="zh-CN" sz="2800" b="1">
              <a:solidFill>
                <a:srgbClr val="0945A5"/>
              </a:solidFill>
              <a:latin typeface="楷体" panose="02010609060101010101" charset="-122"/>
              <a:ea typeface="楷体" panose="02010609060101010101" charset="-122"/>
              <a:cs typeface="黑体" panose="02010609060101010101" charset="-122"/>
              <a:sym typeface="+mn-ea"/>
            </a:endParaRPr>
          </a:p>
        </p:txBody>
      </p:sp>
      <p:sp>
        <p:nvSpPr>
          <p:cNvPr id="2" name="圆角矩形标注 1"/>
          <p:cNvSpPr/>
          <p:nvPr/>
        </p:nvSpPr>
        <p:spPr>
          <a:xfrm>
            <a:off x="4595495" y="2546350"/>
            <a:ext cx="4321175" cy="725805"/>
          </a:xfrm>
          <a:prstGeom prst="wedgeRoundRectCallout">
            <a:avLst>
              <a:gd name="adj1" fmla="val -20830"/>
              <a:gd name="adj2" fmla="val 7668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sz="2800" b="1" kern="0" dirty="0">
                <a:solidFill>
                  <a:srgbClr val="FF0000"/>
                </a:solidFill>
                <a:latin typeface="楷体" panose="02010609060101010101" charset="-122"/>
                <a:ea typeface="楷体" panose="02010609060101010101" charset="-122"/>
              </a:rPr>
              <a:t>文官考试制度建立的标志</a:t>
            </a:r>
            <a:endParaRPr lang="zh-CN" sz="2800" b="1" kern="0" dirty="0">
              <a:solidFill>
                <a:srgbClr val="FF0000"/>
              </a:solidFill>
              <a:latin typeface="楷体" panose="02010609060101010101" charset="-122"/>
              <a:ea typeface="楷体" panose="02010609060101010101" charset="-122"/>
            </a:endParaRPr>
          </a:p>
        </p:txBody>
      </p:sp>
      <p:sp>
        <p:nvSpPr>
          <p:cNvPr id="12" name="文本框 11"/>
          <p:cNvSpPr txBox="1"/>
          <p:nvPr/>
        </p:nvSpPr>
        <p:spPr>
          <a:xfrm>
            <a:off x="11563985" y="6812280"/>
            <a:ext cx="4064000" cy="521970"/>
          </a:xfrm>
          <a:prstGeom prst="rect">
            <a:avLst/>
          </a:prstGeom>
          <a:solidFill>
            <a:schemeClr val="bg1"/>
          </a:solidFill>
        </p:spPr>
        <p:txBody>
          <a:bodyPr wrap="square" rtlCol="0" anchor="t">
            <a:spAutoFit/>
          </a:bodyPr>
          <a:p>
            <a:endParaRPr lang="zh-CN" altLang="en-US" sz="2800">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to="" calcmode="lin" valueType="num">
                                      <p:cBhvr>
                                        <p:cTn id="28" dur="1" fill="hold"/>
                                        <p:tgtEl>
                                          <p:spTgt spid="28"/>
                                        </p:tgtEl>
                                      </p:cBhvr>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amond(in)">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to="" calcmode="lin" valueType="num">
                                      <p:cBhvr>
                                        <p:cTn id="47" dur="1" fill="hold"/>
                                        <p:tgtEl>
                                          <p:spTgt spid="24"/>
                                        </p:tgtEl>
                                      </p:cBhvr>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to="" calcmode="lin" valueType="num">
                                      <p:cBhvr>
                                        <p:cTn id="57" dur="1" fill="hold"/>
                                        <p:tgtEl>
                                          <p:spTgt spid="20"/>
                                        </p:tgtEl>
                                      </p:cBhvr>
                                    </p:anim>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29"/>
                                        </p:tgtEl>
                                        <p:attrNameLst>
                                          <p:attrName>style.visibility</p:attrName>
                                        </p:attrNameLst>
                                      </p:cBhvr>
                                      <p:to>
                                        <p:strVal val="visible"/>
                                      </p:to>
                                    </p:set>
                                    <p:anim calcmode="discrete" valueType="clr">
                                      <p:cBhvr override="childStyle">
                                        <p:cTn id="62"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9"/>
                                        </p:tgtEl>
                                        <p:attrNameLst>
                                          <p:attrName>fillcolor</p:attrName>
                                        </p:attrNameLst>
                                      </p:cBhvr>
                                      <p:tavLst>
                                        <p:tav tm="0">
                                          <p:val>
                                            <p:clrVal>
                                              <a:schemeClr val="accent2"/>
                                            </p:clrVal>
                                          </p:val>
                                        </p:tav>
                                        <p:tav tm="50000">
                                          <p:val>
                                            <p:clrVal>
                                              <a:schemeClr val="hlink"/>
                                            </p:clrVal>
                                          </p:val>
                                        </p:tav>
                                      </p:tavLst>
                                    </p:anim>
                                    <p:set>
                                      <p:cBhvr>
                                        <p:cTn id="64" dur="8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animBg="1"/>
      <p:bldP spid="6" grpId="0" animBg="1"/>
      <p:bldP spid="28" grpId="0" bldLvl="0" animBg="1"/>
      <p:bldP spid="9" grpId="0" animBg="1"/>
      <p:bldP spid="19" grpId="0" animBg="1"/>
      <p:bldP spid="24" grpId="0" bldLvl="0" animBg="1"/>
      <p:bldP spid="15" grpId="0" bldLvl="0" animBg="1"/>
      <p:bldP spid="20" grpId="0" bldLvl="0" animBg="1"/>
      <p:bldP spid="29" grpId="0" animBg="1"/>
      <p:bldP spid="2" grpId="0" bldLvl="0" animBg="1"/>
      <p:bldP spid="2" grpId="1" animBg="1"/>
      <p:bldP spid="8" grpId="0" animBg="1"/>
      <p:bldP spid="8"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nvSpPr>
        <p:spPr>
          <a:xfrm>
            <a:off x="7952740" y="151765"/>
            <a:ext cx="3864610" cy="6554470"/>
          </a:xfrm>
          <a:prstGeom prst="rect">
            <a:avLst/>
          </a:prstGeom>
          <a:solidFill>
            <a:schemeClr val="accent4">
              <a:lumMod val="20000"/>
              <a:lumOff val="80000"/>
            </a:schemeClr>
          </a:solidFill>
        </p:spPr>
        <p:txBody>
          <a:bodyPr wrap="square" rtlCol="0" anchor="t">
            <a:spAutoFit/>
          </a:bodyPr>
          <a:p>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南京国民政府1935年颁布的《公务员任用法》其中一条规定重要职位的“公务员应由该党长官,促研究党义,随时介绍入党”。这一规定的实质是（</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a:t>
            </a:r>
            <a:endParaRPr lang="zh-CN" altLang="en-US" sz="2800">
              <a:latin typeface="黑体" panose="02010609060101010101" charset="-122"/>
              <a:ea typeface="黑体" panose="02010609060101010101" charset="-122"/>
              <a:cs typeface="黑体" panose="02010609060101010101" charset="-122"/>
            </a:endParaRPr>
          </a:p>
          <a:p>
            <a:r>
              <a:rPr lang="zh-CN" altLang="en-US" sz="2800">
                <a:solidFill>
                  <a:srgbClr val="0945A5"/>
                </a:solidFill>
                <a:latin typeface="黑体" panose="02010609060101010101" charset="-122"/>
                <a:ea typeface="黑体" panose="02010609060101010101" charset="-122"/>
                <a:cs typeface="黑体" panose="02010609060101010101" charset="-122"/>
              </a:rPr>
              <a:t>A．剥夺了共产党参政议政的权力	</a:t>
            </a:r>
            <a:endParaRPr lang="zh-CN" altLang="en-US" sz="2800">
              <a:solidFill>
                <a:srgbClr val="0945A5"/>
              </a:solidFill>
              <a:latin typeface="黑体" panose="02010609060101010101" charset="-122"/>
              <a:ea typeface="黑体" panose="02010609060101010101" charset="-122"/>
              <a:cs typeface="黑体" panose="02010609060101010101" charset="-122"/>
            </a:endParaRPr>
          </a:p>
          <a:p>
            <a:r>
              <a:rPr lang="zh-CN" altLang="en-US" sz="2800">
                <a:solidFill>
                  <a:srgbClr val="0945A5"/>
                </a:solidFill>
                <a:latin typeface="黑体" panose="02010609060101010101" charset="-122"/>
                <a:ea typeface="黑体" panose="02010609060101010101" charset="-122"/>
                <a:cs typeface="黑体" panose="02010609060101010101" charset="-122"/>
              </a:rPr>
              <a:t>B．调动了公务员的工作积极性</a:t>
            </a:r>
            <a:endParaRPr lang="zh-CN" altLang="en-US" sz="2800">
              <a:solidFill>
                <a:srgbClr val="0945A5"/>
              </a:solidFill>
              <a:latin typeface="黑体" panose="02010609060101010101" charset="-122"/>
              <a:ea typeface="黑体" panose="02010609060101010101" charset="-122"/>
              <a:cs typeface="黑体" panose="02010609060101010101" charset="-122"/>
            </a:endParaRPr>
          </a:p>
          <a:p>
            <a:pPr algn="l"/>
            <a:r>
              <a:rPr lang="zh-CN" altLang="en-US" sz="2800">
                <a:solidFill>
                  <a:srgbClr val="0945A5"/>
                </a:solidFill>
                <a:latin typeface="黑体" panose="02010609060101010101" charset="-122"/>
                <a:ea typeface="黑体" panose="02010609060101010101" charset="-122"/>
                <a:cs typeface="黑体" panose="02010609060101010101" charset="-122"/>
              </a:rPr>
              <a:t>C．有利于政府选拔人才参与政治	</a:t>
            </a:r>
            <a:endParaRPr lang="zh-CN" altLang="en-US" sz="2800">
              <a:solidFill>
                <a:srgbClr val="0945A5"/>
              </a:solidFill>
              <a:latin typeface="黑体" panose="02010609060101010101" charset="-122"/>
              <a:ea typeface="黑体" panose="02010609060101010101" charset="-122"/>
              <a:cs typeface="黑体" panose="02010609060101010101" charset="-122"/>
            </a:endParaRPr>
          </a:p>
          <a:p>
            <a:pPr algn="l"/>
            <a:r>
              <a:rPr lang="zh-CN" altLang="en-US" sz="2800">
                <a:solidFill>
                  <a:srgbClr val="0945A5"/>
                </a:solidFill>
                <a:latin typeface="黑体" panose="02010609060101010101" charset="-122"/>
                <a:ea typeface="黑体" panose="02010609060101010101" charset="-122"/>
                <a:cs typeface="黑体" panose="02010609060101010101" charset="-122"/>
              </a:rPr>
              <a:t>D．加强了国民党对政府的控制</a:t>
            </a:r>
            <a:endParaRPr lang="zh-CN" altLang="en-US" sz="2800">
              <a:solidFill>
                <a:srgbClr val="0945A5"/>
              </a:solidFill>
              <a:latin typeface="黑体" panose="02010609060101010101" charset="-122"/>
              <a:ea typeface="黑体" panose="02010609060101010101" charset="-122"/>
              <a:cs typeface="黑体" panose="02010609060101010101" charset="-122"/>
            </a:endParaRPr>
          </a:p>
        </p:txBody>
      </p:sp>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194" name="矩形 9220"/>
          <p:cNvSpPr/>
          <p:nvPr/>
        </p:nvSpPr>
        <p:spPr>
          <a:xfrm>
            <a:off x="197485" y="253365"/>
            <a:ext cx="5600065"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09245" y="335915"/>
            <a:ext cx="5701030" cy="521970"/>
          </a:xfrm>
          <a:prstGeom prst="rect">
            <a:avLst/>
          </a:prstGeom>
          <a:noFill/>
        </p:spPr>
        <p:txBody>
          <a:bodyPr wrap="square" rtlCol="0" anchor="t">
            <a:spAutoFit/>
          </a:bodyPr>
          <a:p>
            <a:r>
              <a:rPr lang="en-US" altLang="zh-CN" sz="2800" b="1"/>
              <a:t>3</a:t>
            </a:r>
            <a:r>
              <a:rPr lang="zh-CN" altLang="en-US" sz="2800" b="1"/>
              <a:t>.民国时期官员选拔制度的特点</a:t>
            </a:r>
            <a:endParaRPr lang="zh-CN" altLang="en-US" sz="2800" b="1"/>
          </a:p>
        </p:txBody>
      </p:sp>
      <p:sp>
        <p:nvSpPr>
          <p:cNvPr id="20" name="文本框 19"/>
          <p:cNvSpPr txBox="1"/>
          <p:nvPr/>
        </p:nvSpPr>
        <p:spPr>
          <a:xfrm>
            <a:off x="9412605" y="2536190"/>
            <a:ext cx="944245" cy="922020"/>
          </a:xfrm>
          <a:prstGeom prst="rect">
            <a:avLst/>
          </a:prstGeom>
          <a:noFill/>
        </p:spPr>
        <p:txBody>
          <a:bodyPr wrap="square" rtlCol="0">
            <a:spAutoFit/>
          </a:bodyPr>
          <a:p>
            <a:r>
              <a:rPr lang="en-US" altLang="zh-CN" sz="5400">
                <a:solidFill>
                  <a:srgbClr val="FF0000"/>
                </a:solidFill>
              </a:rPr>
              <a:t>D</a:t>
            </a:r>
            <a:endParaRPr lang="en-US" altLang="zh-CN" sz="5400">
              <a:solidFill>
                <a:srgbClr val="FF0000"/>
              </a:solidFill>
            </a:endParaRPr>
          </a:p>
        </p:txBody>
      </p:sp>
      <p:sp>
        <p:nvSpPr>
          <p:cNvPr id="12" name="装饰3"/>
          <p:cNvSpPr/>
          <p:nvPr>
            <p:custDataLst>
              <p:tags r:id="rId1"/>
            </p:custDataLst>
          </p:nvPr>
        </p:nvSpPr>
        <p:spPr>
          <a:xfrm>
            <a:off x="197485" y="1570990"/>
            <a:ext cx="7463790" cy="3959860"/>
          </a:xfrm>
          <a:prstGeom prst="rect">
            <a:avLst/>
          </a:prstGeom>
          <a:solidFill>
            <a:srgbClr val="FFFFFF"/>
          </a:solidFill>
          <a:ln w="12700" cap="flat" cmpd="sng" algn="ctr">
            <a:noFill/>
            <a:prstDash val="solid"/>
            <a:miter lim="800000"/>
          </a:ln>
          <a:effectLst>
            <a:outerShdw blurRad="165100" algn="ctr" rotWithShape="0">
              <a:srgbClr val="000000">
                <a:lumMod val="95000"/>
                <a:lumOff val="5000"/>
                <a:alpha val="18000"/>
              </a:srgbClr>
            </a:outerShdw>
          </a:effectLst>
        </p:spPr>
        <p:txBody>
          <a:bodyPr vertOverflow="overflow" horzOverflow="overflow" vert="horz" wrap="square" numCol="1" spcCol="0" rtlCol="0" fromWordArt="0" anchor="ctr" anchorCtr="0" forceAA="0" compatLnSpc="1">
            <a:noAutofit/>
          </a:bodyPr>
          <a:p>
            <a:pPr lvl="0" algn="ctr">
              <a:lnSpc>
                <a:spcPct val="120000"/>
              </a:lnSpc>
              <a:buClrTx/>
              <a:buSzTx/>
              <a:buFontTx/>
            </a:pPr>
            <a:endParaRPr kumimoji="1"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384175" y="1748790"/>
            <a:ext cx="7082155" cy="3538220"/>
          </a:xfrm>
          <a:prstGeom prst="rect">
            <a:avLst/>
          </a:prstGeom>
          <a:solidFill>
            <a:schemeClr val="bg1"/>
          </a:solidFill>
        </p:spPr>
        <p:txBody>
          <a:bodyPr wrap="square" rtlCol="0" anchor="t">
            <a:spAutoFit/>
          </a:bodyPr>
          <a:p>
            <a:r>
              <a:rPr lang="en-US" altLang="zh-CN" sz="2800" b="1">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2800" b="1">
                <a:latin typeface="仿宋" panose="02010609060101010101" pitchFamily="49" charset="-122"/>
                <a:ea typeface="仿宋" panose="02010609060101010101" pitchFamily="49" charset="-122"/>
                <a:cs typeface="仿宋" panose="02010609060101010101" pitchFamily="49" charset="-122"/>
                <a:sym typeface="+mn-ea"/>
              </a:rPr>
              <a:t>民国时期的文官制度总体上以西方文官制度为蓝本，带有中西合璧的味道。南京国民政府时期党派性更加浓厚，一切文官均须为国民党的一党私利服务，成为实际上的“党务员” 。军治色彩则在北京政府时期体现的最为明显 ，军阀之间相互割据，凭借自己的军事势力，制造政潮，以军压政。</a:t>
            </a:r>
            <a:endParaRPr lang="zh-CN" altLang="en-US" sz="2800" b="1">
              <a:latin typeface="仿宋" panose="02010609060101010101" pitchFamily="49" charset="-122"/>
              <a:ea typeface="仿宋" panose="02010609060101010101" pitchFamily="49" charset="-122"/>
              <a:cs typeface="仿宋" panose="02010609060101010101" pitchFamily="49" charset="-122"/>
            </a:endParaRPr>
          </a:p>
          <a:p>
            <a:r>
              <a:rPr lang="zh-CN" altLang="en-US" sz="2800" b="1">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2400" b="1">
                <a:solidFill>
                  <a:srgbClr val="0945A5"/>
                </a:solidFill>
                <a:latin typeface="仿宋" panose="02010609060101010101" pitchFamily="49" charset="-122"/>
                <a:ea typeface="仿宋" panose="02010609060101010101" pitchFamily="49" charset="-122"/>
                <a:cs typeface="仿宋" panose="02010609060101010101" pitchFamily="49" charset="-122"/>
                <a:sym typeface="+mn-ea"/>
              </a:rPr>
              <a:t>——摘编自陶继波《民国时期文官制度发展概述》</a:t>
            </a:r>
            <a:endParaRPr lang="zh-CN" altLang="en-US" sz="2400" b="1">
              <a:solidFill>
                <a:srgbClr val="0945A5"/>
              </a:solidFill>
              <a:latin typeface="仿宋" panose="02010609060101010101" pitchFamily="49" charset="-122"/>
              <a:ea typeface="仿宋" panose="02010609060101010101" pitchFamily="49" charset="-122"/>
              <a:cs typeface="仿宋" panose="02010609060101010101" pitchFamily="49" charset="-122"/>
              <a:sym typeface="+mn-ea"/>
            </a:endParaRPr>
          </a:p>
        </p:txBody>
      </p:sp>
      <p:sp>
        <p:nvSpPr>
          <p:cNvPr id="5" name="文本框 4"/>
          <p:cNvSpPr txBox="1"/>
          <p:nvPr>
            <p:custDataLst>
              <p:tags r:id="rId2"/>
            </p:custDataLst>
          </p:nvPr>
        </p:nvSpPr>
        <p:spPr>
          <a:xfrm>
            <a:off x="954405" y="5887085"/>
            <a:ext cx="630174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sym typeface="+mn-ea"/>
              </a:rPr>
              <a:t>中西结合；党派性强；军治色彩浓厚。</a:t>
            </a:r>
            <a:endParaRPr lang="zh-CN" altLang="en-US" sz="2800" b="1">
              <a:latin typeface="黑体" panose="02010609060101010101" charset="-122"/>
              <a:ea typeface="黑体" panose="02010609060101010101"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1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4"/>
          <p:cNvSpPr txBox="1"/>
          <p:nvPr/>
        </p:nvSpPr>
        <p:spPr>
          <a:xfrm>
            <a:off x="4913556" y="751927"/>
            <a:ext cx="1290320" cy="1005840"/>
          </a:xfrm>
          <a:prstGeom prst="rect">
            <a:avLst/>
          </a:prstGeom>
          <a:noFill/>
        </p:spPr>
        <p:txBody>
          <a:bodyPr vert="eaVert" wrap="none" rtlCol="0">
            <a:spAutoFit/>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r>
              <a:rPr lang="zh-CN" altLang="en-US" sz="7200" dirty="0">
                <a:solidFill>
                  <a:srgbClr val="FF0000"/>
                </a:solidFill>
                <a:latin typeface="楷体" panose="02010609060101010101" charset="-122"/>
                <a:ea typeface="楷体" panose="02010609060101010101" charset="-122"/>
              </a:rPr>
              <a:t>叁</a:t>
            </a:r>
            <a:endParaRPr lang="zh-CN" altLang="en-US" sz="7200" dirty="0">
              <a:solidFill>
                <a:srgbClr val="FF0000"/>
              </a:solidFill>
              <a:latin typeface="楷体" panose="02010609060101010101" charset="-122"/>
              <a:ea typeface="楷体" panose="02010609060101010101" charset="-122"/>
            </a:endParaRPr>
          </a:p>
        </p:txBody>
      </p:sp>
      <p:sp>
        <p:nvSpPr>
          <p:cNvPr id="3" name="文本框 5"/>
          <p:cNvSpPr txBox="1"/>
          <p:nvPr/>
        </p:nvSpPr>
        <p:spPr>
          <a:xfrm>
            <a:off x="0" y="2162175"/>
            <a:ext cx="12200890" cy="2014855"/>
          </a:xfrm>
          <a:prstGeom prst="rect">
            <a:avLst/>
          </a:prstGeom>
          <a:solidFill>
            <a:schemeClr val="bg1">
              <a:lumMod val="95000"/>
            </a:schemeClr>
          </a:solidFill>
        </p:spPr>
        <p:txBody>
          <a:bodyPr vert="horz" wrap="square" rtlCol="0">
            <a:spAutoFit/>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pPr algn="l" fontAlgn="auto">
              <a:lnSpc>
                <a:spcPct val="125000"/>
              </a:lnSpc>
            </a:pPr>
            <a:r>
              <a:rPr lang="en-US" altLang="zh-CN" sz="2800" b="1">
                <a:solidFill>
                  <a:srgbClr val="FF0000"/>
                </a:solidFill>
                <a:latin typeface="黑体" panose="02010609060101010101" charset="-122"/>
                <a:ea typeface="黑体" panose="02010609060101010101" charset="-122"/>
                <a:cs typeface="+mn-cs"/>
                <a:sym typeface="+mn-ea"/>
              </a:rPr>
              <a:t>              </a:t>
            </a:r>
            <a:r>
              <a:rPr sz="6000" b="1">
                <a:solidFill>
                  <a:srgbClr val="7030A0"/>
                </a:solidFill>
                <a:latin typeface="华文新魏" panose="02010800040101010101" charset="-122"/>
                <a:ea typeface="华文新魏" panose="02010800040101010101" charset="-122"/>
                <a:cs typeface="华文新魏" panose="02010800040101010101" charset="-122"/>
                <a:sym typeface="+mn-ea"/>
              </a:rPr>
              <a:t>兼采中西 中国特色</a:t>
            </a:r>
            <a:endParaRPr sz="6000" b="1">
              <a:solidFill>
                <a:srgbClr val="7030A0"/>
              </a:solidFill>
              <a:latin typeface="华文新魏" panose="02010800040101010101" charset="-122"/>
              <a:ea typeface="华文新魏" panose="02010800040101010101" charset="-122"/>
              <a:cs typeface="华文新魏" panose="02010800040101010101" charset="-122"/>
              <a:sym typeface="+mn-ea"/>
            </a:endParaRPr>
          </a:p>
          <a:p>
            <a:pPr algn="l" fontAlgn="auto">
              <a:lnSpc>
                <a:spcPct val="125000"/>
              </a:lnSpc>
            </a:pPr>
            <a:r>
              <a:rPr lang="en-US" altLang="zh-CN" sz="2800" b="1">
                <a:solidFill>
                  <a:srgbClr val="FF0000"/>
                </a:solidFill>
                <a:latin typeface="黑体" panose="02010609060101010101" charset="-122"/>
                <a:ea typeface="黑体" panose="02010609060101010101" charset="-122"/>
                <a:cs typeface="+mn-cs"/>
                <a:sym typeface="+mn-ea"/>
              </a:rPr>
              <a:t>        </a:t>
            </a:r>
            <a:r>
              <a:rPr lang="en-US" altLang="zh-CN" sz="4000">
                <a:solidFill>
                  <a:srgbClr val="FF0000"/>
                </a:solidFill>
                <a:latin typeface="黑体" panose="02010609060101010101" charset="-122"/>
                <a:ea typeface="黑体" panose="02010609060101010101" charset="-122"/>
                <a:cs typeface="+mn-cs"/>
                <a:sym typeface="+mn-ea"/>
              </a:rPr>
              <a:t>——</a:t>
            </a:r>
            <a:r>
              <a:rPr lang="zh-CN" altLang="en-US" sz="4000">
                <a:solidFill>
                  <a:srgbClr val="FF0000"/>
                </a:solidFill>
                <a:latin typeface="黑体" panose="02010609060101010101" charset="-122"/>
                <a:ea typeface="黑体" panose="02010609060101010101" charset="-122"/>
                <a:cs typeface="+mn-cs"/>
                <a:sym typeface="+mn-ea"/>
              </a:rPr>
              <a:t>从制度漏洞到制度不断完善</a:t>
            </a:r>
            <a:r>
              <a:rPr lang="zh-CN" altLang="en-US" sz="4000">
                <a:solidFill>
                  <a:srgbClr val="FF0000"/>
                </a:solidFill>
                <a:latin typeface="黑体" panose="02010609060101010101" charset="-122"/>
                <a:ea typeface="黑体" panose="02010609060101010101" charset="-122"/>
                <a:cs typeface="+mn-cs"/>
                <a:sym typeface="+mn-ea"/>
              </a:rPr>
              <a:t> </a:t>
            </a:r>
            <a:r>
              <a:rPr lang="en-US" altLang="zh-CN" sz="4000">
                <a:solidFill>
                  <a:srgbClr val="FF0000"/>
                </a:solidFill>
                <a:latin typeface="黑体" panose="02010609060101010101" charset="-122"/>
                <a:ea typeface="黑体" panose="02010609060101010101" charset="-122"/>
                <a:cs typeface="+mn-cs"/>
                <a:sym typeface="+mn-ea"/>
              </a:rPr>
              <a:t>——</a:t>
            </a:r>
            <a:endParaRPr lang="en-US" altLang="zh-CN" sz="4000">
              <a:solidFill>
                <a:srgbClr val="FF0000"/>
              </a:solidFill>
              <a:latin typeface="黑体" panose="02010609060101010101" charset="-122"/>
              <a:ea typeface="黑体" panose="02010609060101010101" charset="-122"/>
              <a:cs typeface="+mn-cs"/>
              <a:sym typeface="+mn-ea"/>
            </a:endParaRPr>
          </a:p>
        </p:txBody>
      </p:sp>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5" name="文本框 14"/>
          <p:cNvSpPr txBox="1"/>
          <p:nvPr/>
        </p:nvSpPr>
        <p:spPr>
          <a:xfrm>
            <a:off x="3271520" y="6212840"/>
            <a:ext cx="8920480" cy="645160"/>
          </a:xfrm>
          <a:prstGeom prst="rect">
            <a:avLst/>
          </a:prstGeom>
          <a:noFill/>
          <a:ln w="9525">
            <a:noFill/>
          </a:ln>
        </p:spPr>
        <p:txBody>
          <a:bodyPr wrap="square">
            <a:spAutoFit/>
          </a:bodyPr>
          <a:p>
            <a:pPr indent="0"/>
            <a:r>
              <a:rPr 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rPr>
              <a:t>Part 3</a:t>
            </a:r>
            <a:r>
              <a:rPr lang="en-US" altLang="zh-CN" sz="3600">
                <a:solidFill>
                  <a:schemeClr val="accent5">
                    <a:lumMod val="50000"/>
                  </a:schemeClr>
                </a:solidFill>
                <a:latin typeface="华文新魏" panose="02010800040101010101" charset="-122"/>
                <a:ea typeface="华文新魏" panose="02010800040101010101" charset="-122"/>
                <a:cs typeface="华文新魏" panose="02010800040101010101" charset="-122"/>
              </a:rPr>
              <a:t>    </a:t>
            </a:r>
            <a:r>
              <a:rPr lang="zh-CN" alt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rPr>
              <a:t>现代中国的干部制度和公务员制度</a:t>
            </a:r>
            <a:endParaRPr lang="zh-CN" alt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nvSpPr>
        <p:spPr>
          <a:xfrm>
            <a:off x="279400" y="1212215"/>
            <a:ext cx="4300855" cy="4831080"/>
          </a:xfrm>
          <a:prstGeom prst="rect">
            <a:avLst/>
          </a:prstGeom>
          <a:solidFill>
            <a:schemeClr val="accent4">
              <a:lumMod val="20000"/>
              <a:lumOff val="80000"/>
            </a:schemeClr>
          </a:solidFill>
        </p:spPr>
        <p:txBody>
          <a:bodyPr wrap="square" rtlCol="0" anchor="t">
            <a:spAutoFit/>
          </a:bodyPr>
          <a:p>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a:t>
            </a:r>
            <a:r>
              <a:rPr lang="en-US" altLang="zh-CN" sz="2800" dirty="0">
                <a:solidFill>
                  <a:srgbClr val="C00000"/>
                </a:solidFill>
                <a:latin typeface="黑体" panose="02010609060101010101" charset="-122"/>
                <a:ea typeface="黑体" panose="02010609060101010101" charset="-122"/>
                <a:cs typeface="黑体" panose="02010609060101010101" charset="-122"/>
                <a:sym typeface="+mn-ea"/>
              </a:rPr>
              <a:t>1</a:t>
            </a:r>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）建立：</a:t>
            </a:r>
            <a:r>
              <a:rPr lang="zh-CN" altLang="en-US" sz="2800" dirty="0">
                <a:solidFill>
                  <a:srgbClr val="000000"/>
                </a:solidFill>
                <a:latin typeface="黑体" panose="02010609060101010101" charset="-122"/>
                <a:ea typeface="黑体" panose="02010609060101010101" charset="-122"/>
                <a:cs typeface="黑体" panose="02010609060101010101" charset="-122"/>
                <a:sym typeface="+mn-ea"/>
              </a:rPr>
              <a:t>新中国成立后, 统一管理的干部制度。 </a:t>
            </a:r>
            <a:endParaRPr lang="en-US" altLang="zh-CN" sz="2800" dirty="0">
              <a:solidFill>
                <a:srgbClr val="000000"/>
              </a:solidFill>
              <a:latin typeface="黑体" panose="02010609060101010101" charset="-122"/>
              <a:ea typeface="黑体" panose="02010609060101010101" charset="-122"/>
              <a:cs typeface="黑体" panose="02010609060101010101" charset="-122"/>
            </a:endParaRPr>
          </a:p>
          <a:p>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a:t>
            </a:r>
            <a:r>
              <a:rPr lang="en-US" altLang="zh-CN" sz="2800" dirty="0">
                <a:solidFill>
                  <a:srgbClr val="C00000"/>
                </a:solidFill>
                <a:latin typeface="黑体" panose="02010609060101010101" charset="-122"/>
                <a:ea typeface="黑体" panose="02010609060101010101" charset="-122"/>
                <a:cs typeface="黑体" panose="02010609060101010101" charset="-122"/>
                <a:sym typeface="+mn-ea"/>
              </a:rPr>
              <a:t>2</a:t>
            </a:r>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）发展：</a:t>
            </a:r>
            <a:r>
              <a:rPr lang="zh-CN" altLang="en-US" sz="2800" dirty="0">
                <a:solidFill>
                  <a:srgbClr val="000000"/>
                </a:solidFill>
                <a:latin typeface="黑体" panose="02010609060101010101" charset="-122"/>
                <a:ea typeface="黑体" panose="02010609060101010101" charset="-122"/>
                <a:cs typeface="黑体" panose="02010609060101010101" charset="-122"/>
                <a:sym typeface="+mn-ea"/>
              </a:rPr>
              <a:t>后来又建立了统一领导、统一管理下的分类管理的干部制度。</a:t>
            </a:r>
            <a:endParaRPr lang="zh-CN" altLang="en-US" sz="2800" dirty="0">
              <a:solidFill>
                <a:srgbClr val="000000"/>
              </a:solidFill>
              <a:latin typeface="黑体" panose="02010609060101010101" charset="-122"/>
              <a:ea typeface="黑体" panose="02010609060101010101" charset="-122"/>
              <a:cs typeface="黑体" panose="02010609060101010101" charset="-122"/>
            </a:endParaRPr>
          </a:p>
          <a:p>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a:t>
            </a:r>
            <a:r>
              <a:rPr lang="en-US" altLang="zh-CN" sz="2800" dirty="0">
                <a:solidFill>
                  <a:srgbClr val="C00000"/>
                </a:solidFill>
                <a:latin typeface="黑体" panose="02010609060101010101" charset="-122"/>
                <a:ea typeface="黑体" panose="02010609060101010101" charset="-122"/>
                <a:cs typeface="黑体" panose="02010609060101010101" charset="-122"/>
                <a:sym typeface="+mn-ea"/>
              </a:rPr>
              <a:t>3</a:t>
            </a:r>
            <a:r>
              <a:rPr lang="zh-CN" altLang="en-US" sz="2800" dirty="0">
                <a:solidFill>
                  <a:srgbClr val="C00000"/>
                </a:solidFill>
                <a:latin typeface="黑体" panose="02010609060101010101" charset="-122"/>
                <a:ea typeface="黑体" panose="02010609060101010101" charset="-122"/>
                <a:cs typeface="黑体" panose="02010609060101010101" charset="-122"/>
                <a:sym typeface="+mn-ea"/>
              </a:rPr>
              <a:t>）完善：</a:t>
            </a:r>
            <a:r>
              <a:rPr lang="zh-CN" altLang="en-US" sz="2800" dirty="0">
                <a:solidFill>
                  <a:srgbClr val="000000"/>
                </a:solidFill>
                <a:latin typeface="黑体" panose="02010609060101010101" charset="-122"/>
                <a:ea typeface="黑体" panose="02010609060101010101" charset="-122"/>
                <a:cs typeface="黑体" panose="02010609060101010101" charset="-122"/>
                <a:sym typeface="+mn-ea"/>
              </a:rPr>
              <a:t>改革开放后。在干部选拔、任用、考核、奖惩、离休、退休、培训、工资、回避制度等方面进行改革。废止领导干部职务终身制等。</a:t>
            </a:r>
            <a:endParaRPr lang="zh-CN" altLang="en-US" sz="2800">
              <a:latin typeface="黑体" panose="02010609060101010101" charset="-122"/>
              <a:ea typeface="黑体" panose="02010609060101010101" charset="-122"/>
              <a:cs typeface="黑体" panose="02010609060101010101" charset="-122"/>
            </a:endParaRPr>
          </a:p>
        </p:txBody>
      </p:sp>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194" name="矩形 9220"/>
          <p:cNvSpPr/>
          <p:nvPr/>
        </p:nvSpPr>
        <p:spPr>
          <a:xfrm>
            <a:off x="197485" y="253365"/>
            <a:ext cx="4353560"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09245" y="335915"/>
            <a:ext cx="4241165" cy="521970"/>
          </a:xfrm>
          <a:prstGeom prst="rect">
            <a:avLst/>
          </a:prstGeom>
          <a:noFill/>
        </p:spPr>
        <p:txBody>
          <a:bodyPr wrap="square" rtlCol="0" anchor="t">
            <a:spAutoFit/>
          </a:bodyPr>
          <a:p>
            <a:r>
              <a:rPr lang="en-US" altLang="zh-CN" sz="2800" b="1"/>
              <a:t>1</a:t>
            </a:r>
            <a:r>
              <a:rPr lang="zh-CN" altLang="en-US" sz="2800" b="1"/>
              <a:t>.干部制度的建立和完善</a:t>
            </a:r>
            <a:endParaRPr lang="zh-CN" altLang="en-US" sz="2800" b="1"/>
          </a:p>
        </p:txBody>
      </p:sp>
      <p:grpSp>
        <p:nvGrpSpPr>
          <p:cNvPr id="39" name="组合 38"/>
          <p:cNvGrpSpPr/>
          <p:nvPr>
            <p:custDataLst>
              <p:tags r:id="rId1"/>
            </p:custDataLst>
          </p:nvPr>
        </p:nvGrpSpPr>
        <p:grpSpPr>
          <a:xfrm>
            <a:off x="9328150" y="201295"/>
            <a:ext cx="2054860" cy="830580"/>
            <a:chOff x="-253" y="-203"/>
            <a:chExt cx="3707" cy="1308"/>
          </a:xfrm>
        </p:grpSpPr>
        <p:sp>
          <p:nvSpPr>
            <p:cNvPr id="40" name="矩形 39"/>
            <p:cNvSpPr/>
            <p:nvPr>
              <p:custDataLst>
                <p:tags r:id="rId2"/>
              </p:custDataLst>
            </p:nvPr>
          </p:nvSpPr>
          <p:spPr>
            <a:xfrm>
              <a:off x="-128" y="-45"/>
              <a:ext cx="3583" cy="1150"/>
            </a:xfrm>
            <a:prstGeom prst="rect">
              <a:avLst/>
            </a:prstGeom>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a:p>
          </p:txBody>
        </p:sp>
        <p:sp>
          <p:nvSpPr>
            <p:cNvPr id="47" name="矩形 46"/>
            <p:cNvSpPr/>
            <p:nvPr>
              <p:custDataLst>
                <p:tags r:id="rId3"/>
              </p:custDataLst>
            </p:nvPr>
          </p:nvSpPr>
          <p:spPr>
            <a:xfrm>
              <a:off x="-253" y="-203"/>
              <a:ext cx="3583" cy="1150"/>
            </a:xfrm>
            <a:prstGeom prst="rect">
              <a:avLst/>
            </a:prstGeom>
            <a:solidFill>
              <a:sysClr val="window" lastClr="FFFFFF"/>
            </a:solidFill>
            <a:ln w="25400">
              <a:solidFill>
                <a:sysClr val="windowText" lastClr="000000"/>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a:p>
          </p:txBody>
        </p:sp>
      </p:grpSp>
      <p:sp>
        <p:nvSpPr>
          <p:cNvPr id="49" name="Title 6"/>
          <p:cNvSpPr txBox="1"/>
          <p:nvPr>
            <p:custDataLst>
              <p:tags r:id="rId4"/>
            </p:custDataLst>
          </p:nvPr>
        </p:nvSpPr>
        <p:spPr>
          <a:xfrm>
            <a:off x="9328150" y="301625"/>
            <a:ext cx="1914525" cy="502920"/>
          </a:xfrm>
          <a:prstGeom prst="rect">
            <a:avLst/>
          </a:prstGeom>
          <a:noFill/>
          <a:ln w="3175">
            <a:noFill/>
            <a:prstDash val="dash"/>
          </a:ln>
          <a:extLst>
            <a:ext uri="{909E8E84-426E-40DD-AFC4-6F175D3DCCD1}">
              <a14:hiddenFill xmlns:a14="http://schemas.microsoft.com/office/drawing/2010/main">
                <a:solidFill>
                  <a:srgbClr val="E7E6E6"/>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等线 Light" panose="02010600030101010101" charset="-122"/>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altLang="zh-CN" sz="2800" b="1" spc="251" dirty="0">
                <a:ln w="3175">
                  <a:noFill/>
                  <a:prstDash val="dash"/>
                </a:ln>
                <a:solidFill>
                  <a:sysClr val="windowText" lastClr="000000">
                    <a:lumMod val="75000"/>
                    <a:lumOff val="25000"/>
                  </a:sysClr>
                </a:solidFill>
                <a:uFillTx/>
                <a:latin typeface="微软雅黑" panose="020B0503020204020204" charset="-122"/>
                <a:ea typeface="微软雅黑" panose="020B0503020204020204" charset="-122"/>
                <a:cs typeface="微软雅黑" panose="020B0503020204020204" charset="-122"/>
                <a:sym typeface="等线" panose="02010600030101010101" charset="-122"/>
              </a:rPr>
              <a:t> </a:t>
            </a:r>
            <a:r>
              <a:rPr lang="zh-CN" altLang="en-US" sz="2800" b="1" spc="251" dirty="0">
                <a:ln w="3175">
                  <a:noFill/>
                  <a:prstDash val="dash"/>
                </a:ln>
                <a:solidFill>
                  <a:sysClr val="windowText" lastClr="000000">
                    <a:lumMod val="75000"/>
                    <a:lumOff val="25000"/>
                  </a:sysClr>
                </a:solidFill>
                <a:uFillTx/>
                <a:latin typeface="微软雅黑" panose="020B0503020204020204" charset="-122"/>
                <a:ea typeface="微软雅黑" panose="020B0503020204020204" charset="-122"/>
                <a:cs typeface="微软雅黑" panose="020B0503020204020204" charset="-122"/>
                <a:sym typeface="等线" panose="02010600030101010101" charset="-122"/>
              </a:rPr>
              <a:t>历史纵横</a:t>
            </a:r>
            <a:endParaRPr lang="zh-CN" altLang="en-US" sz="2800" b="1" spc="251" dirty="0">
              <a:ln w="3175">
                <a:noFill/>
                <a:prstDash val="dash"/>
              </a:ln>
              <a:solidFill>
                <a:sysClr val="windowText" lastClr="000000">
                  <a:lumMod val="75000"/>
                  <a:lumOff val="25000"/>
                </a:sysClr>
              </a:solidFill>
              <a:uFillTx/>
              <a:latin typeface="微软雅黑" panose="020B0503020204020204" charset="-122"/>
              <a:ea typeface="微软雅黑" panose="020B0503020204020204" charset="-122"/>
              <a:cs typeface="微软雅黑" panose="020B0503020204020204" charset="-122"/>
              <a:sym typeface="等线" panose="02010600030101010101" charset="-122"/>
            </a:endParaRPr>
          </a:p>
        </p:txBody>
      </p:sp>
      <p:sp>
        <p:nvSpPr>
          <p:cNvPr id="6" name="文本框 5"/>
          <p:cNvSpPr txBox="1"/>
          <p:nvPr/>
        </p:nvSpPr>
        <p:spPr>
          <a:xfrm>
            <a:off x="7603490" y="1103630"/>
            <a:ext cx="4533265" cy="5692775"/>
          </a:xfrm>
          <a:prstGeom prst="rect">
            <a:avLst/>
          </a:prstGeom>
          <a:solidFill>
            <a:schemeClr val="accent4">
              <a:lumMod val="20000"/>
              <a:lumOff val="80000"/>
            </a:schemeClr>
          </a:solidFill>
        </p:spPr>
        <p:txBody>
          <a:bodyPr wrap="square" rtlCol="0" anchor="t">
            <a:spAutoFit/>
          </a:bodyPr>
          <a:p>
            <a:r>
              <a:rPr lang="en-US" altLang="zh-CN" sz="2800">
                <a:latin typeface="黑体" panose="02010609060101010101" charset="-122"/>
                <a:ea typeface="黑体" panose="02010609060101010101" charset="-122"/>
                <a:cs typeface="黑体" panose="02010609060101010101" charset="-122"/>
              </a:rPr>
              <a:t>   </a:t>
            </a:r>
            <a:r>
              <a:rPr lang="zh-CN" altLang="en-US" sz="2800">
                <a:solidFill>
                  <a:srgbClr val="0945A5"/>
                </a:solidFill>
                <a:latin typeface="黑体" panose="02010609060101010101" charset="-122"/>
                <a:ea typeface="黑体" panose="02010609060101010101" charset="-122"/>
                <a:cs typeface="黑体" panose="02010609060101010101" charset="-122"/>
              </a:rPr>
              <a:t>新中国成立前，</a:t>
            </a:r>
            <a:r>
              <a:rPr lang="zh-CN" altLang="en-US" sz="2800">
                <a:latin typeface="黑体" panose="02010609060101010101" charset="-122"/>
                <a:ea typeface="黑体" panose="02010609060101010101" charset="-122"/>
                <a:cs typeface="黑体" panose="02010609060101010101" charset="-122"/>
              </a:rPr>
              <a:t>“干部”指在共产党和共产党所领导的军队及革命团体中担负一定领导责任的人员，以及在共产党领导的苏维埃政府、边区政府、工农民主政府中担任一定公职的人员。</a:t>
            </a:r>
            <a:endParaRPr lang="zh-CN" altLang="en-US" sz="2800">
              <a:latin typeface="黑体" panose="02010609060101010101" charset="-122"/>
              <a:ea typeface="黑体" panose="02010609060101010101" charset="-122"/>
              <a:cs typeface="黑体" panose="02010609060101010101" charset="-122"/>
            </a:endParaRPr>
          </a:p>
          <a:p>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a:t>
            </a:r>
            <a:r>
              <a:rPr lang="zh-CN" altLang="en-US" sz="2800">
                <a:solidFill>
                  <a:srgbClr val="0945A5"/>
                </a:solidFill>
                <a:latin typeface="黑体" panose="02010609060101010101" charset="-122"/>
                <a:ea typeface="黑体" panose="02010609060101010101" charset="-122"/>
                <a:cs typeface="黑体" panose="02010609060101010101" charset="-122"/>
              </a:rPr>
              <a:t>新中国成立后，</a:t>
            </a:r>
            <a:r>
              <a:rPr lang="zh-CN" altLang="en-US" sz="2800">
                <a:latin typeface="黑体" panose="02010609060101010101" charset="-122"/>
                <a:ea typeface="黑体" panose="02010609060101010101" charset="-122"/>
                <a:cs typeface="黑体" panose="02010609060101010101" charset="-122"/>
              </a:rPr>
              <a:t>“干部”一词的含义变化不大，主要指中国共产党组织、国家机关、群众团体的工作人员，以及国营企事业单位的管理人员和各类专业技术人员。</a:t>
            </a:r>
            <a:endParaRPr lang="zh-CN" altLang="en-US" sz="2800">
              <a:latin typeface="黑体" panose="02010609060101010101" charset="-122"/>
              <a:ea typeface="黑体" panose="02010609060101010101" charset="-122"/>
              <a:cs typeface="黑体" panose="02010609060101010101" charset="-122"/>
            </a:endParaRPr>
          </a:p>
        </p:txBody>
      </p:sp>
      <p:sp>
        <p:nvSpPr>
          <p:cNvPr id="18" name="AutoShape 6"/>
          <p:cNvSpPr/>
          <p:nvPr/>
        </p:nvSpPr>
        <p:spPr>
          <a:xfrm>
            <a:off x="4739005" y="1966595"/>
            <a:ext cx="2864485" cy="1950085"/>
          </a:xfrm>
          <a:prstGeom prst="irregularSeal1">
            <a:avLst/>
          </a:prstGeom>
          <a:solidFill>
            <a:srgbClr val="FFFF00"/>
          </a:solidFill>
          <a:ln w="9525" cap="flat" cmpd="sng">
            <a:solidFill>
              <a:srgbClr val="FFCC00"/>
            </a:solidFill>
            <a:prstDash val="solid"/>
            <a:miter/>
            <a:headEnd type="none" w="med" len="med"/>
            <a:tailEnd type="none" w="med" len="med"/>
          </a:ln>
        </p:spPr>
        <p:txBody>
          <a:bodyPr wrap="none" anchor="ctr"/>
          <a:p>
            <a:pPr algn="ctr"/>
            <a:r>
              <a:rPr lang="zh-CN" altLang="en-US" sz="2800" b="1" dirty="0">
                <a:latin typeface="方正小标宋简体" panose="03000509000000000000" charset="-122"/>
                <a:ea typeface="方正小标宋简体" panose="03000509000000000000" charset="-122"/>
              </a:rPr>
              <a:t>党管干部</a:t>
            </a:r>
            <a:endParaRPr lang="zh-CN" altLang="en-US" sz="2800" b="1" dirty="0">
              <a:latin typeface="方正小标宋简体" panose="03000509000000000000" charset="-122"/>
              <a:ea typeface="方正小标宋简体" panose="03000509000000000000" charset="-122"/>
            </a:endParaRPr>
          </a:p>
        </p:txBody>
      </p:sp>
      <p:pic>
        <p:nvPicPr>
          <p:cNvPr id="103" name="图片 102"/>
          <p:cNvPicPr/>
          <p:nvPr/>
        </p:nvPicPr>
        <p:blipFill>
          <a:blip r:embed="rId5"/>
          <a:srcRect t="8850" b="49723"/>
          <a:stretch>
            <a:fillRect/>
          </a:stretch>
        </p:blipFill>
        <p:spPr>
          <a:xfrm>
            <a:off x="7670165" y="4169410"/>
            <a:ext cx="4446270" cy="2627630"/>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amond(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diamond(in)">
                                      <p:cBhvr>
                                        <p:cTn id="17" dur="20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194" name="矩形 9220"/>
          <p:cNvSpPr/>
          <p:nvPr/>
        </p:nvSpPr>
        <p:spPr>
          <a:xfrm>
            <a:off x="197485" y="253365"/>
            <a:ext cx="7007225"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09245" y="335915"/>
            <a:ext cx="6822440" cy="521970"/>
          </a:xfrm>
          <a:prstGeom prst="rect">
            <a:avLst/>
          </a:prstGeom>
          <a:noFill/>
        </p:spPr>
        <p:txBody>
          <a:bodyPr wrap="square" rtlCol="0" anchor="t">
            <a:spAutoFit/>
          </a:bodyPr>
          <a:p>
            <a:r>
              <a:rPr lang="en-US" altLang="zh-CN" sz="2800" b="1"/>
              <a:t>2</a:t>
            </a:r>
            <a:r>
              <a:rPr lang="zh-CN" altLang="en-US" sz="2800" b="1"/>
              <a:t>.干部人事制度的改革</a:t>
            </a:r>
            <a:r>
              <a:rPr lang="en-US" altLang="zh-CN" sz="2800" b="1"/>
              <a:t>——</a:t>
            </a:r>
            <a:r>
              <a:rPr lang="zh-CN" altLang="en-US" sz="2800" b="1"/>
              <a:t>公务员制度</a:t>
            </a:r>
            <a:endParaRPr lang="zh-CN" altLang="en-US" sz="2800" b="1"/>
          </a:p>
        </p:txBody>
      </p:sp>
      <p:sp>
        <p:nvSpPr>
          <p:cNvPr id="3" name="KSO_Shape"/>
          <p:cNvSpPr/>
          <p:nvPr>
            <p:custDataLst>
              <p:tags r:id="rId1"/>
            </p:custDataLst>
          </p:nvPr>
        </p:nvSpPr>
        <p:spPr>
          <a:xfrm>
            <a:off x="9516745" y="129540"/>
            <a:ext cx="2129790" cy="1188720"/>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0" anchor="ctr">
            <a:normAutofit/>
          </a:bodyPr>
          <a:p>
            <a:pPr algn="ctr"/>
            <a:endParaRPr lang="da-DK" altLang="zh-CN" spc="300" dirty="0">
              <a:solidFill>
                <a:schemeClr val="bg1"/>
              </a:solidFill>
              <a:latin typeface="微软雅黑" panose="020B0503020204020204" charset="-122"/>
              <a:ea typeface="微软雅黑" panose="020B0503020204020204" charset="-122"/>
              <a:cs typeface="+mj-cs"/>
            </a:endParaRPr>
          </a:p>
        </p:txBody>
      </p:sp>
      <p:sp>
        <p:nvSpPr>
          <p:cNvPr id="13" name="文本框 12"/>
          <p:cNvSpPr txBox="1"/>
          <p:nvPr>
            <p:custDataLst>
              <p:tags r:id="rId2"/>
            </p:custDataLst>
          </p:nvPr>
        </p:nvSpPr>
        <p:spPr>
          <a:xfrm>
            <a:off x="9726930" y="719455"/>
            <a:ext cx="1785620" cy="452755"/>
          </a:xfrm>
          <a:prstGeom prst="rect">
            <a:avLst/>
          </a:prstGeom>
          <a:noFill/>
        </p:spPr>
        <p:txBody>
          <a:bodyPr wrap="square" rtlCol="0" anchor="ctr">
            <a:noAutofit/>
          </a:bodyPr>
          <a:p>
            <a:pPr marL="0" indent="0" algn="ctr">
              <a:lnSpc>
                <a:spcPct val="120000"/>
              </a:lnSpc>
              <a:spcBef>
                <a:spcPts val="0"/>
              </a:spcBef>
              <a:spcAft>
                <a:spcPts val="0"/>
              </a:spcAft>
              <a:buSzPct val="100000"/>
            </a:pPr>
            <a:r>
              <a:rPr lang="zh-CN" altLang="en-US" sz="2800" b="1" u="none" strike="noStrike" spc="300">
                <a:solidFill>
                  <a:schemeClr val="bg1"/>
                </a:solidFill>
                <a:uLnTx/>
                <a:uFillTx/>
                <a:latin typeface="楷体" panose="02010609060101010101" charset="-122"/>
                <a:ea typeface="楷体" panose="02010609060101010101" charset="-122"/>
                <a:sym typeface="Arial" panose="020B0604020202020204" pitchFamily="34" charset="0"/>
              </a:rPr>
              <a:t>发展进程</a:t>
            </a:r>
            <a:endParaRPr lang="zh-CN" altLang="en-US" sz="2800" b="1" u="none" strike="noStrike" spc="300">
              <a:solidFill>
                <a:schemeClr val="bg1"/>
              </a:solidFill>
              <a:uLnTx/>
              <a:uFillTx/>
              <a:latin typeface="楷体" panose="02010609060101010101" charset="-122"/>
              <a:ea typeface="楷体" panose="02010609060101010101" charset="-122"/>
              <a:sym typeface="Arial" panose="020B0604020202020204" pitchFamily="34" charset="0"/>
            </a:endParaRPr>
          </a:p>
        </p:txBody>
      </p:sp>
      <p:grpSp>
        <p:nvGrpSpPr>
          <p:cNvPr id="17" name="组合 16"/>
          <p:cNvGrpSpPr/>
          <p:nvPr/>
        </p:nvGrpSpPr>
        <p:grpSpPr>
          <a:xfrm>
            <a:off x="4940935" y="2032635"/>
            <a:ext cx="6706235" cy="812165"/>
            <a:chOff x="7781" y="2556"/>
            <a:chExt cx="11188" cy="1279"/>
          </a:xfrm>
        </p:grpSpPr>
        <p:sp>
          <p:nvSpPr>
            <p:cNvPr id="2" name="矩形 1"/>
            <p:cNvSpPr/>
            <p:nvPr/>
          </p:nvSpPr>
          <p:spPr>
            <a:xfrm>
              <a:off x="7781" y="2941"/>
              <a:ext cx="11188" cy="819"/>
            </a:xfrm>
            <a:prstGeom prst="rect">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7928" y="3013"/>
              <a:ext cx="1082" cy="822"/>
            </a:xfrm>
            <a:prstGeom prst="rect">
              <a:avLst/>
            </a:prstGeom>
            <a:noFill/>
          </p:spPr>
          <p:txBody>
            <a:bodyPr wrap="square" rtlCol="0">
              <a:spAutoFit/>
            </a:bodyPr>
            <a:lstStyle/>
            <a:p>
              <a:r>
                <a:rPr kumimoji="1" lang="en-US" altLang="zh-CN" sz="2800" b="1" dirty="0">
                  <a:solidFill>
                    <a:schemeClr val="bg1"/>
                  </a:solidFill>
                  <a:latin typeface="微软雅黑" panose="020B0503020204020204" charset="-122"/>
                  <a:ea typeface="微软雅黑" panose="020B0503020204020204" charset="-122"/>
                </a:rPr>
                <a:t>02</a:t>
              </a:r>
              <a:endParaRPr kumimoji="1" lang="en-US" altLang="zh-CN" sz="2800" b="1" dirty="0">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0640" y="2938"/>
              <a:ext cx="7701" cy="822"/>
            </a:xfrm>
            <a:prstGeom prst="rect">
              <a:avLst/>
            </a:prstGeom>
            <a:noFill/>
          </p:spPr>
          <p:txBody>
            <a:bodyPr wrap="square" rtlCol="0">
              <a:spAutoFit/>
            </a:bodyPr>
            <a:lstStyle/>
            <a:p>
              <a:r>
                <a:rPr kumimoji="1" lang="en-US" altLang="zh-CN" sz="2800" dirty="0">
                  <a:solidFill>
                    <a:schemeClr val="bg1"/>
                  </a:solidFill>
                  <a:latin typeface="微软雅黑" panose="020B0503020204020204" charset="-122"/>
                  <a:ea typeface="微软雅黑" panose="020B0503020204020204" charset="-122"/>
                </a:rPr>
                <a:t>1993</a:t>
              </a:r>
              <a:r>
                <a:rPr kumimoji="1" lang="zh-CN" altLang="en-US" sz="2800" dirty="0">
                  <a:solidFill>
                    <a:schemeClr val="bg1"/>
                  </a:solidFill>
                  <a:latin typeface="微软雅黑" panose="020B0503020204020204" charset="-122"/>
                  <a:ea typeface="微软雅黑" panose="020B0503020204020204" charset="-122"/>
                </a:rPr>
                <a:t>年公务员制度开始推行</a:t>
              </a:r>
              <a:endParaRPr kumimoji="1" lang="zh-CN" altLang="en-US" sz="2800" dirty="0">
                <a:solidFill>
                  <a:schemeClr val="bg1"/>
                </a:solidFill>
                <a:latin typeface="微软雅黑" panose="020B0503020204020204" charset="-122"/>
                <a:ea typeface="微软雅黑" panose="020B0503020204020204" charset="-122"/>
              </a:endParaRPr>
            </a:p>
          </p:txBody>
        </p:sp>
        <p:sp>
          <p:nvSpPr>
            <p:cNvPr id="8" name="三角形 1"/>
            <p:cNvSpPr/>
            <p:nvPr/>
          </p:nvSpPr>
          <p:spPr>
            <a:xfrm>
              <a:off x="8484" y="2556"/>
              <a:ext cx="794" cy="430"/>
            </a:xfrm>
            <a:prstGeom prst="triangle">
              <a:avLst/>
            </a:prstGeom>
            <a:solidFill>
              <a:srgbClr val="E1A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bg1"/>
                </a:solidFill>
                <a:latin typeface="微软雅黑" panose="020B0503020204020204" charset="-122"/>
                <a:ea typeface="微软雅黑" panose="020B0503020204020204" charset="-122"/>
              </a:endParaRPr>
            </a:p>
          </p:txBody>
        </p:sp>
        <p:sp>
          <p:nvSpPr>
            <p:cNvPr id="15" name="平行四边形 14"/>
            <p:cNvSpPr/>
            <p:nvPr/>
          </p:nvSpPr>
          <p:spPr>
            <a:xfrm flipH="1">
              <a:off x="8883" y="2559"/>
              <a:ext cx="1758" cy="1245"/>
            </a:xfrm>
            <a:prstGeom prst="parallelogram">
              <a:avLst>
                <a:gd name="adj" fmla="val 83163"/>
              </a:avLst>
            </a:prstGeom>
            <a:solidFill>
              <a:srgbClr val="F3B1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bg1"/>
                </a:solidFill>
                <a:latin typeface="微软雅黑" panose="020B0503020204020204" charset="-122"/>
                <a:ea typeface="微软雅黑" panose="020B0503020204020204" charset="-122"/>
              </a:endParaRPr>
            </a:p>
          </p:txBody>
        </p:sp>
      </p:grpSp>
      <p:grpSp>
        <p:nvGrpSpPr>
          <p:cNvPr id="18" name="组合 17"/>
          <p:cNvGrpSpPr/>
          <p:nvPr/>
        </p:nvGrpSpPr>
        <p:grpSpPr>
          <a:xfrm>
            <a:off x="4574540" y="2929255"/>
            <a:ext cx="7536214" cy="793115"/>
            <a:chOff x="7781" y="2376"/>
            <a:chExt cx="11373" cy="1249"/>
          </a:xfrm>
        </p:grpSpPr>
        <p:sp>
          <p:nvSpPr>
            <p:cNvPr id="21" name="矩形 20"/>
            <p:cNvSpPr/>
            <p:nvPr/>
          </p:nvSpPr>
          <p:spPr>
            <a:xfrm>
              <a:off x="7781" y="2806"/>
              <a:ext cx="11373" cy="819"/>
            </a:xfrm>
            <a:prstGeom prst="rect">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8198" y="2803"/>
              <a:ext cx="1082" cy="822"/>
            </a:xfrm>
            <a:prstGeom prst="rect">
              <a:avLst/>
            </a:prstGeom>
            <a:noFill/>
          </p:spPr>
          <p:txBody>
            <a:bodyPr wrap="square" rtlCol="0">
              <a:spAutoFit/>
            </a:bodyPr>
            <a:p>
              <a:r>
                <a:rPr kumimoji="1" lang="en-US" altLang="zh-CN" sz="2800" b="1" dirty="0">
                  <a:solidFill>
                    <a:schemeClr val="bg1"/>
                  </a:solidFill>
                  <a:latin typeface="微软雅黑" panose="020B0503020204020204" charset="-122"/>
                  <a:ea typeface="微软雅黑" panose="020B0503020204020204" charset="-122"/>
                </a:rPr>
                <a:t>03</a:t>
              </a:r>
              <a:endParaRPr kumimoji="1" lang="en-US" altLang="zh-CN" sz="2800" b="1" dirty="0">
                <a:solidFill>
                  <a:schemeClr val="bg1"/>
                </a:solidFill>
                <a:latin typeface="微软雅黑" panose="020B0503020204020204" charset="-122"/>
                <a:ea typeface="微软雅黑" panose="020B0503020204020204" charset="-122"/>
              </a:endParaRPr>
            </a:p>
          </p:txBody>
        </p:sp>
        <p:sp>
          <p:nvSpPr>
            <p:cNvPr id="24" name="文本框 23"/>
            <p:cNvSpPr txBox="1"/>
            <p:nvPr/>
          </p:nvSpPr>
          <p:spPr>
            <a:xfrm>
              <a:off x="10321" y="2802"/>
              <a:ext cx="8833" cy="822"/>
            </a:xfrm>
            <a:prstGeom prst="rect">
              <a:avLst/>
            </a:prstGeom>
            <a:noFill/>
          </p:spPr>
          <p:txBody>
            <a:bodyPr wrap="square" rtlCol="0">
              <a:spAutoFit/>
            </a:bodyPr>
            <a:p>
              <a:r>
                <a:rPr kumimoji="1" lang="en-US" altLang="zh-CN" sz="2800" dirty="0">
                  <a:solidFill>
                    <a:schemeClr val="bg1"/>
                  </a:solidFill>
                  <a:latin typeface="微软雅黑" panose="020B0503020204020204" charset="-122"/>
                  <a:ea typeface="微软雅黑" panose="020B0503020204020204" charset="-122"/>
                </a:rPr>
                <a:t>2005</a:t>
              </a:r>
              <a:r>
                <a:rPr kumimoji="1" lang="zh-CN" altLang="en-US" sz="2800" dirty="0">
                  <a:solidFill>
                    <a:schemeClr val="bg1"/>
                  </a:solidFill>
                  <a:latin typeface="微软雅黑" panose="020B0503020204020204" charset="-122"/>
                  <a:ea typeface="微软雅黑" panose="020B0503020204020204" charset="-122"/>
                </a:rPr>
                <a:t>年《中华人民共和国公务员法》</a:t>
              </a:r>
              <a:endParaRPr kumimoji="1" lang="zh-CN" altLang="en-US" sz="2800" dirty="0">
                <a:solidFill>
                  <a:schemeClr val="bg1"/>
                </a:solidFill>
                <a:latin typeface="微软雅黑" panose="020B0503020204020204" charset="-122"/>
                <a:ea typeface="微软雅黑" panose="020B0503020204020204" charset="-122"/>
              </a:endParaRPr>
            </a:p>
          </p:txBody>
        </p:sp>
        <p:sp>
          <p:nvSpPr>
            <p:cNvPr id="25" name="三角形 1"/>
            <p:cNvSpPr/>
            <p:nvPr/>
          </p:nvSpPr>
          <p:spPr>
            <a:xfrm>
              <a:off x="8484" y="2376"/>
              <a:ext cx="794" cy="430"/>
            </a:xfrm>
            <a:prstGeom prst="triangle">
              <a:avLst/>
            </a:prstGeom>
            <a:solidFill>
              <a:srgbClr val="E1A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bg1"/>
                </a:solidFill>
                <a:latin typeface="微软雅黑" panose="020B0503020204020204" charset="-122"/>
                <a:ea typeface="微软雅黑" panose="020B0503020204020204" charset="-122"/>
              </a:endParaRPr>
            </a:p>
          </p:txBody>
        </p:sp>
        <p:sp>
          <p:nvSpPr>
            <p:cNvPr id="26" name="平行四边形 25"/>
            <p:cNvSpPr/>
            <p:nvPr/>
          </p:nvSpPr>
          <p:spPr>
            <a:xfrm flipH="1">
              <a:off x="8883" y="2379"/>
              <a:ext cx="1758" cy="1245"/>
            </a:xfrm>
            <a:prstGeom prst="parallelogram">
              <a:avLst>
                <a:gd name="adj" fmla="val 83163"/>
              </a:avLst>
            </a:prstGeom>
            <a:solidFill>
              <a:srgbClr val="F3B1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bg1"/>
                </a:solidFill>
                <a:latin typeface="微软雅黑" panose="020B0503020204020204" charset="-122"/>
                <a:ea typeface="微软雅黑" panose="020B0503020204020204" charset="-122"/>
              </a:endParaRPr>
            </a:p>
          </p:txBody>
        </p:sp>
      </p:grpSp>
      <p:sp>
        <p:nvSpPr>
          <p:cNvPr id="33" name="文本框 32"/>
          <p:cNvSpPr txBox="1"/>
          <p:nvPr/>
        </p:nvSpPr>
        <p:spPr>
          <a:xfrm>
            <a:off x="4574540" y="3868420"/>
            <a:ext cx="4316095" cy="953135"/>
          </a:xfrm>
          <a:prstGeom prst="rect">
            <a:avLst/>
          </a:prstGeom>
          <a:solidFill>
            <a:schemeClr val="accent1">
              <a:lumMod val="20000"/>
              <a:lumOff val="80000"/>
            </a:schemeClr>
          </a:solidFill>
        </p:spPr>
        <p:txBody>
          <a:bodyPr wrap="square" rtlCol="0" anchor="t">
            <a:spAutoFit/>
          </a:bodyPr>
          <a:p>
            <a:r>
              <a:rPr lang="zh-CN" altLang="en-US" sz="2800">
                <a:solidFill>
                  <a:srgbClr val="FF0000"/>
                </a:solidFill>
                <a:latin typeface="黑体" panose="02010609060101010101" charset="-122"/>
                <a:ea typeface="黑体" panose="02010609060101010101" charset="-122"/>
                <a:cs typeface="黑体" panose="02010609060101010101" charset="-122"/>
              </a:rPr>
              <a:t>内容：</a:t>
            </a:r>
            <a:r>
              <a:rPr lang="zh-CN" altLang="en-US" sz="2800">
                <a:latin typeface="黑体" panose="02010609060101010101" charset="-122"/>
                <a:ea typeface="黑体" panose="02010609060101010101" charset="-122"/>
                <a:cs typeface="黑体" panose="02010609060101010101" charset="-122"/>
              </a:rPr>
              <a:t>公开考试、严格考察、平等竞争、择优录取</a:t>
            </a:r>
            <a:endParaRPr lang="zh-CN" altLang="en-US" sz="2800">
              <a:latin typeface="黑体" panose="02010609060101010101" charset="-122"/>
              <a:ea typeface="黑体" panose="02010609060101010101" charset="-122"/>
              <a:cs typeface="黑体" panose="02010609060101010101" charset="-122"/>
            </a:endParaRPr>
          </a:p>
        </p:txBody>
      </p:sp>
      <p:sp>
        <p:nvSpPr>
          <p:cNvPr id="34" name="文本框 33"/>
          <p:cNvSpPr txBox="1"/>
          <p:nvPr/>
        </p:nvSpPr>
        <p:spPr>
          <a:xfrm>
            <a:off x="8983980" y="3867785"/>
            <a:ext cx="3208655" cy="1814830"/>
          </a:xfrm>
          <a:prstGeom prst="rect">
            <a:avLst/>
          </a:prstGeom>
          <a:solidFill>
            <a:schemeClr val="accent5">
              <a:lumMod val="20000"/>
              <a:lumOff val="80000"/>
            </a:schemeClr>
          </a:solidFill>
        </p:spPr>
        <p:txBody>
          <a:bodyPr wrap="square" rtlCol="0" anchor="t">
            <a:spAutoFit/>
          </a:bodyPr>
          <a:p>
            <a:r>
              <a:rPr lang="zh-CN" altLang="en-US" sz="2800">
                <a:solidFill>
                  <a:srgbClr val="FF0000"/>
                </a:solidFill>
                <a:latin typeface="黑体" panose="02010609060101010101" charset="-122"/>
                <a:ea typeface="黑体" panose="02010609060101010101" charset="-122"/>
                <a:cs typeface="黑体" panose="02010609060101010101" charset="-122"/>
              </a:rPr>
              <a:t>意义：公务员制度正式形成，</a:t>
            </a:r>
            <a:r>
              <a:rPr lang="zh-CN" altLang="en-US" sz="2800">
                <a:latin typeface="黑体" panose="02010609060101010101" charset="-122"/>
                <a:ea typeface="黑体" panose="02010609060101010101" charset="-122"/>
                <a:cs typeface="黑体" panose="02010609060101010101" charset="-122"/>
              </a:rPr>
              <a:t>公务员考录工作正式进入法制化轨道。</a:t>
            </a:r>
            <a:endParaRPr lang="zh-CN" altLang="en-US" sz="2800">
              <a:latin typeface="黑体" panose="02010609060101010101" charset="-122"/>
              <a:ea typeface="黑体" panose="02010609060101010101" charset="-122"/>
              <a:cs typeface="黑体" panose="02010609060101010101" charset="-122"/>
            </a:endParaRPr>
          </a:p>
        </p:txBody>
      </p:sp>
      <p:sp>
        <p:nvSpPr>
          <p:cNvPr id="35" name="文本框 34"/>
          <p:cNvSpPr txBox="1"/>
          <p:nvPr/>
        </p:nvSpPr>
        <p:spPr>
          <a:xfrm>
            <a:off x="204470" y="1267460"/>
            <a:ext cx="3987165" cy="4521835"/>
          </a:xfrm>
          <a:prstGeom prst="rect">
            <a:avLst/>
          </a:prstGeom>
          <a:solidFill>
            <a:schemeClr val="accent4">
              <a:lumMod val="20000"/>
              <a:lumOff val="80000"/>
            </a:schemeClr>
          </a:solidFill>
        </p:spPr>
        <p:txBody>
          <a:bodyPr wrap="square" rtlCol="0" anchor="t">
            <a:spAutoFit/>
          </a:bodyPr>
          <a:p>
            <a:pPr fontAlgn="auto">
              <a:lnSpc>
                <a:spcPct val="120000"/>
              </a:lnSpc>
            </a:pPr>
            <a:r>
              <a:rPr lang="en-US" altLang="zh-CN" sz="2400">
                <a:latin typeface="黑体" panose="02010609060101010101" charset="-122"/>
                <a:ea typeface="黑体" panose="02010609060101010101" charset="-122"/>
                <a:cs typeface="黑体" panose="02010609060101010101" charset="-122"/>
              </a:rPr>
              <a:t>   </a:t>
            </a:r>
            <a:r>
              <a:rPr sz="2400">
                <a:solidFill>
                  <a:srgbClr val="0945A5"/>
                </a:solidFill>
                <a:latin typeface="黑体" panose="02010609060101010101" charset="-122"/>
                <a:ea typeface="黑体" panose="02010609060101010101" charset="-122"/>
                <a:cs typeface="黑体" panose="02010609060101010101" charset="-122"/>
              </a:rPr>
              <a:t>第四章:</a:t>
            </a:r>
            <a:r>
              <a:rPr sz="2400">
                <a:latin typeface="黑体" panose="02010609060101010101" charset="-122"/>
                <a:ea typeface="黑体" panose="02010609060101010101" charset="-122"/>
                <a:cs typeface="黑体" panose="02010609060101010101" charset="-122"/>
              </a:rPr>
              <a:t>录用第二十三条录用担任一级主任科员以下及其他相当职级层次的公务员，采取公开考试、严格考察、平等竞争、择优录取的办法。</a:t>
            </a:r>
            <a:r>
              <a:rPr sz="2400">
                <a:solidFill>
                  <a:srgbClr val="0945A5"/>
                </a:solidFill>
                <a:latin typeface="黑体" panose="02010609060101010101" charset="-122"/>
                <a:ea typeface="黑体" panose="02010609060101010101" charset="-122"/>
                <a:cs typeface="黑体" panose="02010609060101010101" charset="-122"/>
              </a:rPr>
              <a:t>--《中华人民共和国公务员法》(2018年12月29日修订)</a:t>
            </a:r>
            <a:endParaRPr sz="2400">
              <a:solidFill>
                <a:srgbClr val="0945A5"/>
              </a:solidFill>
              <a:latin typeface="黑体" panose="02010609060101010101" charset="-122"/>
              <a:ea typeface="黑体" panose="02010609060101010101" charset="-122"/>
              <a:cs typeface="黑体" panose="02010609060101010101" charset="-122"/>
            </a:endParaRPr>
          </a:p>
          <a:p>
            <a:pPr fontAlgn="auto">
              <a:lnSpc>
                <a:spcPct val="120000"/>
              </a:lnSpc>
            </a:pPr>
            <a:r>
              <a:rPr lang="en-US" sz="2400">
                <a:solidFill>
                  <a:srgbClr val="FF0000"/>
                </a:solidFill>
                <a:latin typeface="黑体" panose="02010609060101010101" charset="-122"/>
                <a:ea typeface="黑体" panose="02010609060101010101" charset="-122"/>
                <a:cs typeface="黑体" panose="02010609060101010101" charset="-122"/>
              </a:rPr>
              <a:t>  </a:t>
            </a:r>
            <a:r>
              <a:rPr sz="2400">
                <a:solidFill>
                  <a:srgbClr val="FF0000"/>
                </a:solidFill>
                <a:latin typeface="黑体" panose="02010609060101010101" charset="-122"/>
                <a:ea typeface="黑体" panose="02010609060101010101" charset="-122"/>
                <a:cs typeface="黑体" panose="02010609060101010101" charset="-122"/>
              </a:rPr>
              <a:t>阅读材料，对照课文相关内容，分析其中的变化。</a:t>
            </a:r>
            <a:endParaRPr sz="2400">
              <a:solidFill>
                <a:srgbClr val="FF0000"/>
              </a:solidFill>
              <a:latin typeface="黑体" panose="02010609060101010101" charset="-122"/>
              <a:ea typeface="黑体" panose="02010609060101010101" charset="-122"/>
              <a:cs typeface="黑体" panose="02010609060101010101" charset="-122"/>
            </a:endParaRPr>
          </a:p>
        </p:txBody>
      </p:sp>
      <p:pic>
        <p:nvPicPr>
          <p:cNvPr id="74791" name="图片 74790" descr="bvine"/>
          <p:cNvPicPr>
            <a:picLocks noChangeAspect="1"/>
          </p:cNvPicPr>
          <p:nvPr/>
        </p:nvPicPr>
        <p:blipFill>
          <a:blip r:embed="rId3"/>
          <a:stretch>
            <a:fillRect/>
          </a:stretch>
        </p:blipFill>
        <p:spPr>
          <a:xfrm>
            <a:off x="6469380" y="6000115"/>
            <a:ext cx="5443855" cy="829945"/>
          </a:xfrm>
          <a:prstGeom prst="rect">
            <a:avLst/>
          </a:prstGeom>
          <a:noFill/>
          <a:ln w="9525">
            <a:noFill/>
          </a:ln>
        </p:spPr>
      </p:pic>
      <p:sp>
        <p:nvSpPr>
          <p:cNvPr id="37" name="文本框 36"/>
          <p:cNvSpPr txBox="1"/>
          <p:nvPr/>
        </p:nvSpPr>
        <p:spPr>
          <a:xfrm>
            <a:off x="742315" y="5918200"/>
            <a:ext cx="5518785" cy="829945"/>
          </a:xfrm>
          <a:prstGeom prst="rect">
            <a:avLst/>
          </a:prstGeom>
          <a:solidFill>
            <a:schemeClr val="accent3">
              <a:lumMod val="20000"/>
              <a:lumOff val="80000"/>
            </a:schemeClr>
          </a:solidFill>
        </p:spPr>
        <p:txBody>
          <a:bodyPr wrap="square" rtlCol="0" anchor="t">
            <a:spAutoFit/>
          </a:bodyPr>
          <a:p>
            <a:r>
              <a:rPr lang="zh-CN" altLang="en-US" sz="2400">
                <a:solidFill>
                  <a:srgbClr val="FF0000"/>
                </a:solidFill>
                <a:latin typeface="黑体" panose="02010609060101010101" charset="-122"/>
                <a:ea typeface="黑体" panose="02010609060101010101" charset="-122"/>
                <a:cs typeface="黑体" panose="02010609060101010101" charset="-122"/>
              </a:rPr>
              <a:t>变化：</a:t>
            </a:r>
            <a:r>
              <a:rPr lang="zh-CN" altLang="en-US" sz="2400">
                <a:latin typeface="黑体" panose="02010609060101010101" charset="-122"/>
                <a:ea typeface="黑体" panose="02010609060101010101" charset="-122"/>
                <a:cs typeface="黑体" panose="02010609060101010101" charset="-122"/>
              </a:rPr>
              <a:t>改非领导职务为职级，实行职务、职级并行制度，重新设置了职级序列。</a:t>
            </a:r>
            <a:endParaRPr lang="zh-CN" altLang="en-US" sz="2400">
              <a:latin typeface="黑体" panose="02010609060101010101" charset="-122"/>
              <a:ea typeface="黑体" panose="02010609060101010101" charset="-122"/>
              <a:cs typeface="黑体" panose="02010609060101010101" charset="-122"/>
            </a:endParaRPr>
          </a:p>
        </p:txBody>
      </p:sp>
      <p:grpSp>
        <p:nvGrpSpPr>
          <p:cNvPr id="38" name="组合 37"/>
          <p:cNvGrpSpPr/>
          <p:nvPr/>
        </p:nvGrpSpPr>
        <p:grpSpPr>
          <a:xfrm>
            <a:off x="4782820" y="1125855"/>
            <a:ext cx="7524949" cy="793115"/>
            <a:chOff x="7781" y="2376"/>
            <a:chExt cx="11356" cy="1249"/>
          </a:xfrm>
        </p:grpSpPr>
        <p:sp>
          <p:nvSpPr>
            <p:cNvPr id="39" name="矩形 38"/>
            <p:cNvSpPr/>
            <p:nvPr/>
          </p:nvSpPr>
          <p:spPr>
            <a:xfrm>
              <a:off x="7781" y="2806"/>
              <a:ext cx="11188" cy="819"/>
            </a:xfrm>
            <a:prstGeom prst="rect">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bg1"/>
                </a:solidFill>
                <a:latin typeface="微软雅黑" panose="020B0503020204020204" charset="-122"/>
                <a:ea typeface="微软雅黑" panose="020B0503020204020204" charset="-122"/>
              </a:endParaRPr>
            </a:p>
          </p:txBody>
        </p:sp>
        <p:sp>
          <p:nvSpPr>
            <p:cNvPr id="40" name="文本框 39"/>
            <p:cNvSpPr txBox="1"/>
            <p:nvPr/>
          </p:nvSpPr>
          <p:spPr>
            <a:xfrm>
              <a:off x="8198" y="2803"/>
              <a:ext cx="1082" cy="822"/>
            </a:xfrm>
            <a:prstGeom prst="rect">
              <a:avLst/>
            </a:prstGeom>
            <a:noFill/>
          </p:spPr>
          <p:txBody>
            <a:bodyPr wrap="square" rtlCol="0">
              <a:spAutoFit/>
            </a:bodyPr>
            <a:p>
              <a:r>
                <a:rPr kumimoji="1" lang="en-US" altLang="zh-CN" sz="2800" b="1" dirty="0">
                  <a:solidFill>
                    <a:schemeClr val="bg1"/>
                  </a:solidFill>
                  <a:latin typeface="微软雅黑" panose="020B0503020204020204" charset="-122"/>
                  <a:ea typeface="微软雅黑" panose="020B0503020204020204" charset="-122"/>
                </a:rPr>
                <a:t>01</a:t>
              </a:r>
              <a:endParaRPr kumimoji="1" lang="en-US" altLang="zh-CN" sz="2800" b="1" dirty="0">
                <a:solidFill>
                  <a:schemeClr val="bg1"/>
                </a:solidFill>
                <a:latin typeface="微软雅黑" panose="020B0503020204020204" charset="-122"/>
                <a:ea typeface="微软雅黑" panose="020B0503020204020204" charset="-122"/>
              </a:endParaRPr>
            </a:p>
          </p:txBody>
        </p:sp>
        <p:sp>
          <p:nvSpPr>
            <p:cNvPr id="41" name="文本框 40"/>
            <p:cNvSpPr txBox="1"/>
            <p:nvPr/>
          </p:nvSpPr>
          <p:spPr>
            <a:xfrm>
              <a:off x="10488" y="2802"/>
              <a:ext cx="8649" cy="822"/>
            </a:xfrm>
            <a:prstGeom prst="rect">
              <a:avLst/>
            </a:prstGeom>
            <a:noFill/>
          </p:spPr>
          <p:txBody>
            <a:bodyPr wrap="square" rtlCol="0">
              <a:spAutoFit/>
            </a:bodyPr>
            <a:p>
              <a:r>
                <a:rPr kumimoji="1" lang="zh-CN" sz="2800" dirty="0">
                  <a:solidFill>
                    <a:schemeClr val="bg1"/>
                  </a:solidFill>
                  <a:latin typeface="微软雅黑" panose="020B0503020204020204" charset="-122"/>
                  <a:ea typeface="微软雅黑" panose="020B0503020204020204" charset="-122"/>
                </a:rPr>
                <a:t>南京国民政府奠定公务员制度基础</a:t>
              </a:r>
              <a:endParaRPr kumimoji="1" lang="zh-CN" sz="2800" dirty="0">
                <a:solidFill>
                  <a:schemeClr val="bg1"/>
                </a:solidFill>
                <a:latin typeface="微软雅黑" panose="020B0503020204020204" charset="-122"/>
                <a:ea typeface="微软雅黑" panose="020B0503020204020204" charset="-122"/>
              </a:endParaRPr>
            </a:p>
          </p:txBody>
        </p:sp>
        <p:sp>
          <p:nvSpPr>
            <p:cNvPr id="42" name="三角形 1"/>
            <p:cNvSpPr/>
            <p:nvPr/>
          </p:nvSpPr>
          <p:spPr>
            <a:xfrm>
              <a:off x="8484" y="2376"/>
              <a:ext cx="794" cy="430"/>
            </a:xfrm>
            <a:prstGeom prst="triangle">
              <a:avLst/>
            </a:prstGeom>
            <a:solidFill>
              <a:srgbClr val="E1A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bg1"/>
                </a:solidFill>
                <a:latin typeface="微软雅黑" panose="020B0503020204020204" charset="-122"/>
                <a:ea typeface="微软雅黑" panose="020B0503020204020204" charset="-122"/>
              </a:endParaRPr>
            </a:p>
          </p:txBody>
        </p:sp>
        <p:sp>
          <p:nvSpPr>
            <p:cNvPr id="43" name="平行四边形 42"/>
            <p:cNvSpPr/>
            <p:nvPr/>
          </p:nvSpPr>
          <p:spPr>
            <a:xfrm flipH="1">
              <a:off x="8883" y="2379"/>
              <a:ext cx="1758" cy="1245"/>
            </a:xfrm>
            <a:prstGeom prst="parallelogram">
              <a:avLst>
                <a:gd name="adj" fmla="val 83163"/>
              </a:avLst>
            </a:prstGeom>
            <a:solidFill>
              <a:srgbClr val="F3B1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bg1"/>
                </a:solidFill>
                <a:latin typeface="微软雅黑" panose="020B0503020204020204" charset="-122"/>
                <a:ea typeface="微软雅黑" panose="020B0503020204020204" charset="-122"/>
              </a:endParaRPr>
            </a:p>
          </p:txBody>
        </p:sp>
      </p:grpSp>
      <p:sp>
        <p:nvSpPr>
          <p:cNvPr id="7" name="文本框 6"/>
          <p:cNvSpPr txBox="1"/>
          <p:nvPr>
            <p:custDataLst>
              <p:tags r:id="rId4"/>
            </p:custDataLst>
          </p:nvPr>
        </p:nvSpPr>
        <p:spPr>
          <a:xfrm>
            <a:off x="6297930" y="4892040"/>
            <a:ext cx="671830" cy="2021840"/>
          </a:xfrm>
          <a:prstGeom prst="rect">
            <a:avLst/>
          </a:prstGeom>
          <a:solidFill>
            <a:schemeClr val="bg1"/>
          </a:solidFill>
        </p:spPr>
        <p:txBody>
          <a:bodyPr wrap="square" rtlCol="0" anchor="t">
            <a:noAutofit/>
          </a:bodyPr>
          <a:p>
            <a:r>
              <a:rPr lang="zh-CN" altLang="en-US" sz="4400">
                <a:solidFill>
                  <a:srgbClr val="FF0000"/>
                </a:solidFill>
                <a:latin typeface="华文行楷" panose="02010800040101010101" charset="-122"/>
                <a:ea typeface="华文行楷" panose="02010800040101010101" charset="-122"/>
                <a:cs typeface="黑体" panose="02010609060101010101" charset="-122"/>
              </a:rPr>
              <a:t>科学化</a:t>
            </a:r>
            <a:endParaRPr lang="zh-CN" altLang="en-US" sz="4400">
              <a:solidFill>
                <a:srgbClr val="FF0000"/>
              </a:solidFill>
              <a:latin typeface="华文行楷" panose="02010800040101010101" charset="-122"/>
              <a:ea typeface="华文行楷" panose="02010800040101010101" charset="-122"/>
              <a:cs typeface="黑体" panose="02010609060101010101" charset="-122"/>
            </a:endParaRPr>
          </a:p>
        </p:txBody>
      </p:sp>
      <p:sp>
        <p:nvSpPr>
          <p:cNvPr id="10" name="文本框 9"/>
          <p:cNvSpPr txBox="1"/>
          <p:nvPr>
            <p:custDataLst>
              <p:tags r:id="rId5"/>
            </p:custDataLst>
          </p:nvPr>
        </p:nvSpPr>
        <p:spPr>
          <a:xfrm>
            <a:off x="7007225" y="4892040"/>
            <a:ext cx="730250" cy="2021205"/>
          </a:xfrm>
          <a:prstGeom prst="rect">
            <a:avLst/>
          </a:prstGeom>
          <a:solidFill>
            <a:schemeClr val="bg1"/>
          </a:solidFill>
        </p:spPr>
        <p:txBody>
          <a:bodyPr wrap="square" rtlCol="0" anchor="t">
            <a:noAutofit/>
          </a:bodyPr>
          <a:p>
            <a:r>
              <a:rPr lang="zh-CN" altLang="en-US" sz="4400">
                <a:solidFill>
                  <a:srgbClr val="FF0000"/>
                </a:solidFill>
                <a:latin typeface="华文行楷" panose="02010800040101010101" charset="-122"/>
                <a:ea typeface="华文行楷" panose="02010800040101010101" charset="-122"/>
                <a:cs typeface="黑体" panose="02010609060101010101" charset="-122"/>
              </a:rPr>
              <a:t>法制化</a:t>
            </a:r>
            <a:endParaRPr lang="zh-CN" altLang="en-US" sz="4400">
              <a:solidFill>
                <a:srgbClr val="FF0000"/>
              </a:solidFill>
              <a:latin typeface="华文行楷" panose="02010800040101010101" charset="-122"/>
              <a:ea typeface="华文行楷" panose="02010800040101010101" charset="-122"/>
              <a:cs typeface="黑体" panose="02010609060101010101" charset="-122"/>
            </a:endParaRPr>
          </a:p>
        </p:txBody>
      </p:sp>
      <p:sp>
        <p:nvSpPr>
          <p:cNvPr id="9" name="文本框 8"/>
          <p:cNvSpPr txBox="1"/>
          <p:nvPr>
            <p:custDataLst>
              <p:tags r:id="rId6"/>
            </p:custDataLst>
          </p:nvPr>
        </p:nvSpPr>
        <p:spPr>
          <a:xfrm>
            <a:off x="7774305" y="4923155"/>
            <a:ext cx="742950" cy="1990725"/>
          </a:xfrm>
          <a:prstGeom prst="rect">
            <a:avLst/>
          </a:prstGeom>
          <a:solidFill>
            <a:schemeClr val="bg1"/>
          </a:solidFill>
        </p:spPr>
        <p:txBody>
          <a:bodyPr wrap="square" rtlCol="0" anchor="t">
            <a:noAutofit/>
          </a:bodyPr>
          <a:p>
            <a:r>
              <a:rPr lang="zh-CN" altLang="en-US" sz="4400">
                <a:solidFill>
                  <a:srgbClr val="FF0000"/>
                </a:solidFill>
                <a:latin typeface="华文行楷" panose="02010800040101010101" charset="-122"/>
                <a:ea typeface="华文行楷" panose="02010800040101010101" charset="-122"/>
                <a:cs typeface="黑体" panose="02010609060101010101" charset="-122"/>
              </a:rPr>
              <a:t>民主化</a:t>
            </a:r>
            <a:endParaRPr lang="zh-CN" altLang="en-US" sz="4400">
              <a:solidFill>
                <a:srgbClr val="FF0000"/>
              </a:solidFill>
              <a:latin typeface="华文行楷" panose="02010800040101010101" charset="-122"/>
              <a:ea typeface="华文行楷" panose="02010800040101010101" charset="-122"/>
              <a:cs typeface="黑体" panose="02010609060101010101" charset="-122"/>
            </a:endParaRPr>
          </a:p>
        </p:txBody>
      </p:sp>
      <p:sp>
        <p:nvSpPr>
          <p:cNvPr id="12" name="文本框 11"/>
          <p:cNvSpPr txBox="1"/>
          <p:nvPr>
            <p:custDataLst>
              <p:tags r:id="rId7"/>
            </p:custDataLst>
          </p:nvPr>
        </p:nvSpPr>
        <p:spPr>
          <a:xfrm>
            <a:off x="8602980" y="4923155"/>
            <a:ext cx="708025" cy="1911350"/>
          </a:xfrm>
          <a:prstGeom prst="rect">
            <a:avLst/>
          </a:prstGeom>
          <a:solidFill>
            <a:schemeClr val="bg1"/>
          </a:solidFill>
        </p:spPr>
        <p:txBody>
          <a:bodyPr wrap="square" rtlCol="0" anchor="t">
            <a:noAutofit/>
          </a:bodyPr>
          <a:p>
            <a:r>
              <a:rPr lang="zh-CN" altLang="en-US" sz="4400">
                <a:solidFill>
                  <a:srgbClr val="FF0000"/>
                </a:solidFill>
                <a:latin typeface="华文行楷" panose="02010800040101010101" charset="-122"/>
                <a:ea typeface="华文行楷" panose="02010800040101010101" charset="-122"/>
                <a:cs typeface="黑体" panose="02010609060101010101" charset="-122"/>
              </a:rPr>
              <a:t>现代化</a:t>
            </a:r>
            <a:endParaRPr lang="zh-CN" altLang="en-US" sz="4400">
              <a:solidFill>
                <a:srgbClr val="FF0000"/>
              </a:solidFill>
              <a:latin typeface="华文行楷" panose="02010800040101010101" charset="-122"/>
              <a:ea typeface="华文行楷" panose="02010800040101010101" charset="-122"/>
              <a:cs typeface="黑体" panose="02010609060101010101"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3"/>
                                        </p:tgtEl>
                                        <p:attrNameLst>
                                          <p:attrName>style.visibility</p:attrName>
                                        </p:attrNameLst>
                                      </p:cBhvr>
                                      <p:to>
                                        <p:strVal val="visible"/>
                                      </p:to>
                                    </p:set>
                                    <p:anim calcmode="discrete" valueType="clr">
                                      <p:cBhvr override="childStyle">
                                        <p:cTn id="17"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3"/>
                                        </p:tgtEl>
                                        <p:attrNameLst>
                                          <p:attrName>fillcolor</p:attrName>
                                        </p:attrNameLst>
                                      </p:cBhvr>
                                      <p:tavLst>
                                        <p:tav tm="0">
                                          <p:val>
                                            <p:clrVal>
                                              <a:schemeClr val="accent2"/>
                                            </p:clrVal>
                                          </p:val>
                                        </p:tav>
                                        <p:tav tm="50000">
                                          <p:val>
                                            <p:clrVal>
                                              <a:schemeClr val="hlink"/>
                                            </p:clrVal>
                                          </p:val>
                                        </p:tav>
                                      </p:tavLst>
                                    </p:anim>
                                    <p:set>
                                      <p:cBhvr>
                                        <p:cTn id="19" dur="80"/>
                                        <p:tgtEl>
                                          <p:spTgt spid="33"/>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linds(horizontal)">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P spid="7" grpId="0" bldLvl="0" animBg="1"/>
      <p:bldP spid="10" grpId="0" bldLvl="0" animBg="1"/>
      <p:bldP spid="9" grpId="0" bldLvl="0" animBg="1"/>
      <p:bldP spid="12" grpId="0" bldLvl="0" animBg="1"/>
      <p:bldP spid="35" grpId="0" animBg="1"/>
      <p:bldP spid="3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5" name="文本框 34"/>
          <p:cNvSpPr txBox="1"/>
          <p:nvPr/>
        </p:nvSpPr>
        <p:spPr>
          <a:xfrm>
            <a:off x="197485" y="1308100"/>
            <a:ext cx="4451985" cy="5038725"/>
          </a:xfrm>
          <a:prstGeom prst="rect">
            <a:avLst/>
          </a:prstGeom>
          <a:solidFill>
            <a:schemeClr val="accent4">
              <a:lumMod val="20000"/>
              <a:lumOff val="80000"/>
            </a:schemeClr>
          </a:solidFill>
        </p:spPr>
        <p:txBody>
          <a:bodyPr wrap="square" rtlCol="0" anchor="t">
            <a:spAutoFit/>
          </a:bodyPr>
          <a:p>
            <a:pPr fontAlgn="auto">
              <a:lnSpc>
                <a:spcPct val="120000"/>
              </a:lnSpc>
            </a:pPr>
            <a:r>
              <a:rPr lang="en-US" altLang="zh-CN" sz="24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2005年，我国公务员制度正式形成，但我国公务员制度不搞“政治中立”，坚持党管干部，不搞“两官分途”，坚持服务于民的宗旨。造成我国公务员制与西方公务员制不同的主要原因是（</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a:t>
            </a:r>
            <a:endParaRPr lang="zh-CN" altLang="en-US" sz="2400">
              <a:latin typeface="黑体" panose="02010609060101010101" charset="-122"/>
              <a:ea typeface="黑体" panose="02010609060101010101" charset="-122"/>
              <a:cs typeface="黑体" panose="02010609060101010101" charset="-122"/>
            </a:endParaRPr>
          </a:p>
          <a:p>
            <a:pPr fontAlgn="auto">
              <a:lnSpc>
                <a:spcPct val="120000"/>
              </a:lnSpc>
            </a:pPr>
            <a:r>
              <a:rPr lang="zh-CN" altLang="en-US" sz="2400">
                <a:solidFill>
                  <a:srgbClr val="0945A5"/>
                </a:solidFill>
                <a:latin typeface="黑体" panose="02010609060101010101" charset="-122"/>
                <a:ea typeface="黑体" panose="02010609060101010101" charset="-122"/>
                <a:cs typeface="黑体" panose="02010609060101010101" charset="-122"/>
              </a:rPr>
              <a:t>A．两极格局和冷战思维的影响</a:t>
            </a:r>
            <a:endParaRPr lang="zh-CN" altLang="en-US" sz="2400">
              <a:solidFill>
                <a:srgbClr val="0945A5"/>
              </a:solidFill>
              <a:latin typeface="黑体" panose="02010609060101010101" charset="-122"/>
              <a:ea typeface="黑体" panose="02010609060101010101" charset="-122"/>
              <a:cs typeface="黑体" panose="02010609060101010101" charset="-122"/>
            </a:endParaRPr>
          </a:p>
          <a:p>
            <a:pPr fontAlgn="auto">
              <a:lnSpc>
                <a:spcPct val="120000"/>
              </a:lnSpc>
            </a:pPr>
            <a:r>
              <a:rPr lang="zh-CN" altLang="en-US" sz="2400">
                <a:solidFill>
                  <a:srgbClr val="0945A5"/>
                </a:solidFill>
                <a:latin typeface="黑体" panose="02010609060101010101" charset="-122"/>
                <a:ea typeface="黑体" panose="02010609060101010101" charset="-122"/>
                <a:cs typeface="黑体" panose="02010609060101010101" charset="-122"/>
              </a:rPr>
              <a:t>B．东西方社会制度和国情不同</a:t>
            </a:r>
            <a:endParaRPr lang="zh-CN" altLang="en-US" sz="2400">
              <a:solidFill>
                <a:srgbClr val="0945A5"/>
              </a:solidFill>
              <a:latin typeface="黑体" panose="02010609060101010101" charset="-122"/>
              <a:ea typeface="黑体" panose="02010609060101010101" charset="-122"/>
              <a:cs typeface="黑体" panose="02010609060101010101" charset="-122"/>
            </a:endParaRPr>
          </a:p>
          <a:p>
            <a:pPr fontAlgn="auto">
              <a:lnSpc>
                <a:spcPct val="120000"/>
              </a:lnSpc>
            </a:pPr>
            <a:r>
              <a:rPr lang="zh-CN" altLang="en-US" sz="2400">
                <a:solidFill>
                  <a:srgbClr val="0945A5"/>
                </a:solidFill>
                <a:latin typeface="黑体" panose="02010609060101010101" charset="-122"/>
                <a:ea typeface="黑体" panose="02010609060101010101" charset="-122"/>
                <a:cs typeface="黑体" panose="02010609060101010101" charset="-122"/>
              </a:rPr>
              <a:t>C．西方公务员制存在重大缺陷</a:t>
            </a:r>
            <a:endParaRPr lang="zh-CN" altLang="en-US" sz="2400">
              <a:solidFill>
                <a:srgbClr val="0945A5"/>
              </a:solidFill>
              <a:latin typeface="黑体" panose="02010609060101010101" charset="-122"/>
              <a:ea typeface="黑体" panose="02010609060101010101" charset="-122"/>
              <a:cs typeface="黑体" panose="02010609060101010101" charset="-122"/>
            </a:endParaRPr>
          </a:p>
          <a:p>
            <a:pPr fontAlgn="auto">
              <a:lnSpc>
                <a:spcPct val="120000"/>
              </a:lnSpc>
            </a:pPr>
            <a:r>
              <a:rPr lang="zh-CN" altLang="en-US" sz="2400">
                <a:solidFill>
                  <a:srgbClr val="0945A5"/>
                </a:solidFill>
                <a:latin typeface="黑体" panose="02010609060101010101" charset="-122"/>
                <a:ea typeface="黑体" panose="02010609060101010101" charset="-122"/>
                <a:cs typeface="黑体" panose="02010609060101010101" charset="-122"/>
              </a:rPr>
              <a:t>D．中国近代公务员制度的影响</a:t>
            </a:r>
            <a:endParaRPr lang="zh-CN" altLang="en-US" sz="2400">
              <a:solidFill>
                <a:srgbClr val="0945A5"/>
              </a:solidFill>
              <a:latin typeface="黑体" panose="02010609060101010101" charset="-122"/>
              <a:ea typeface="黑体" panose="02010609060101010101" charset="-122"/>
              <a:cs typeface="黑体" panose="02010609060101010101" charset="-122"/>
            </a:endParaRPr>
          </a:p>
        </p:txBody>
      </p:sp>
      <p:sp>
        <p:nvSpPr>
          <p:cNvPr id="36" name="文本框 35"/>
          <p:cNvSpPr txBox="1"/>
          <p:nvPr/>
        </p:nvSpPr>
        <p:spPr>
          <a:xfrm>
            <a:off x="501650" y="3882390"/>
            <a:ext cx="944245" cy="922020"/>
          </a:xfrm>
          <a:prstGeom prst="rect">
            <a:avLst/>
          </a:prstGeom>
          <a:noFill/>
        </p:spPr>
        <p:txBody>
          <a:bodyPr wrap="square" rtlCol="0">
            <a:spAutoFit/>
          </a:bodyPr>
          <a:p>
            <a:r>
              <a:rPr lang="en-US" altLang="zh-CN" sz="5400">
                <a:solidFill>
                  <a:srgbClr val="FF0000"/>
                </a:solidFill>
              </a:rPr>
              <a:t>B</a:t>
            </a:r>
            <a:endParaRPr lang="en-US" altLang="zh-CN" sz="5400">
              <a:solidFill>
                <a:srgbClr val="FF0000"/>
              </a:solidFill>
            </a:endParaRPr>
          </a:p>
        </p:txBody>
      </p:sp>
      <p:sp>
        <p:nvSpPr>
          <p:cNvPr id="8194" name="矩形 9220"/>
          <p:cNvSpPr/>
          <p:nvPr/>
        </p:nvSpPr>
        <p:spPr>
          <a:xfrm>
            <a:off x="197485" y="253365"/>
            <a:ext cx="4029075"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290195" y="335915"/>
            <a:ext cx="3936365" cy="521970"/>
          </a:xfrm>
          <a:prstGeom prst="rect">
            <a:avLst/>
          </a:prstGeom>
          <a:noFill/>
        </p:spPr>
        <p:txBody>
          <a:bodyPr wrap="square" rtlCol="0" anchor="t">
            <a:spAutoFit/>
          </a:bodyPr>
          <a:p>
            <a:r>
              <a:rPr lang="en-US" altLang="zh-CN" sz="2800" b="1"/>
              <a:t>3</a:t>
            </a:r>
            <a:r>
              <a:rPr lang="zh-CN" altLang="en-US" sz="2800" b="1"/>
              <a:t>.</a:t>
            </a:r>
            <a:r>
              <a:rPr lang="zh-CN" sz="2800" b="1"/>
              <a:t>中西</a:t>
            </a:r>
            <a:r>
              <a:rPr lang="zh-CN" altLang="en-US" sz="2800" b="1"/>
              <a:t>公务员制度对比</a:t>
            </a:r>
            <a:endParaRPr lang="zh-CN" altLang="en-US" sz="2800" b="1"/>
          </a:p>
        </p:txBody>
      </p:sp>
      <p:graphicFrame>
        <p:nvGraphicFramePr>
          <p:cNvPr id="2" name="表格 1"/>
          <p:cNvGraphicFramePr/>
          <p:nvPr>
            <p:custDataLst>
              <p:tags r:id="rId1"/>
            </p:custDataLst>
          </p:nvPr>
        </p:nvGraphicFramePr>
        <p:xfrm>
          <a:off x="4778375" y="1308100"/>
          <a:ext cx="7239635" cy="5107940"/>
        </p:xfrm>
        <a:graphic>
          <a:graphicData uri="http://schemas.openxmlformats.org/drawingml/2006/table">
            <a:tbl>
              <a:tblPr firstRow="1" bandRow="1">
                <a:tableStyleId>{5C22544A-7EE6-4342-B048-85BDC9FD1C3A}</a:tableStyleId>
              </a:tblPr>
              <a:tblGrid>
                <a:gridCol w="883920"/>
                <a:gridCol w="2953385"/>
                <a:gridCol w="3402330"/>
              </a:tblGrid>
              <a:tr h="648335">
                <a:tc>
                  <a:txBody>
                    <a:bodyPr/>
                    <a:p>
                      <a:pPr>
                        <a:buNone/>
                      </a:pPr>
                      <a:endParaRPr lang="zh-CN" altLang="en-US"/>
                    </a:p>
                  </a:txBody>
                  <a:tcPr/>
                </a:tc>
                <a:tc>
                  <a:txBody>
                    <a:bodyPr/>
                    <a:p>
                      <a:pPr>
                        <a:buNone/>
                      </a:pPr>
                      <a:r>
                        <a:rPr lang="en-US" altLang="zh-CN" sz="2400"/>
                        <a:t>   </a:t>
                      </a:r>
                      <a:r>
                        <a:rPr lang="zh-CN" altLang="en-US" sz="2400"/>
                        <a:t>西方文官制度</a:t>
                      </a:r>
                      <a:endParaRPr lang="zh-CN" altLang="en-US" sz="2400"/>
                    </a:p>
                  </a:txBody>
                  <a:tcPr/>
                </a:tc>
                <a:tc>
                  <a:txBody>
                    <a:bodyPr/>
                    <a:p>
                      <a:pPr>
                        <a:buNone/>
                      </a:pPr>
                      <a:r>
                        <a:rPr lang="en-US" altLang="zh-CN" sz="2400"/>
                        <a:t>   </a:t>
                      </a:r>
                      <a:r>
                        <a:rPr lang="zh-CN" altLang="en-US" sz="2400"/>
                        <a:t>中国公务员制度</a:t>
                      </a:r>
                      <a:endParaRPr lang="zh-CN" altLang="en-US" sz="2400"/>
                    </a:p>
                  </a:txBody>
                  <a:tcPr/>
                </a:tc>
              </a:tr>
              <a:tr h="891540">
                <a:tc>
                  <a:txBody>
                    <a:bodyPr/>
                    <a:p>
                      <a:pPr>
                        <a:buNone/>
                      </a:pPr>
                      <a:r>
                        <a:rPr lang="zh-CN" altLang="en-US" sz="2400">
                          <a:latin typeface="黑体" panose="02010609060101010101" charset="-122"/>
                          <a:ea typeface="黑体" panose="02010609060101010101" charset="-122"/>
                          <a:cs typeface="黑体" panose="02010609060101010101" charset="-122"/>
                          <a:sym typeface="+mn-ea"/>
                        </a:rPr>
                        <a:t>指导</a:t>
                      </a:r>
                      <a:endParaRPr lang="zh-CN" altLang="en-US" sz="2400">
                        <a:latin typeface="黑体" panose="02010609060101010101" charset="-122"/>
                        <a:ea typeface="黑体" panose="02010609060101010101" charset="-122"/>
                        <a:cs typeface="黑体" panose="02010609060101010101" charset="-122"/>
                        <a:sym typeface="+mn-ea"/>
                      </a:endParaRPr>
                    </a:p>
                    <a:p>
                      <a:pPr>
                        <a:buNone/>
                      </a:pPr>
                      <a:r>
                        <a:rPr lang="zh-CN" altLang="en-US" sz="2400">
                          <a:latin typeface="黑体" panose="02010609060101010101" charset="-122"/>
                          <a:ea typeface="黑体" panose="02010609060101010101" charset="-122"/>
                          <a:cs typeface="黑体" panose="02010609060101010101" charset="-122"/>
                          <a:sym typeface="+mn-ea"/>
                        </a:rPr>
                        <a:t>原则</a:t>
                      </a:r>
                      <a:endParaRPr lang="zh-CN" altLang="en-US" sz="2400">
                        <a:latin typeface="黑体" panose="02010609060101010101" charset="-122"/>
                        <a:ea typeface="黑体" panose="02010609060101010101" charset="-122"/>
                        <a:cs typeface="黑体" panose="02010609060101010101" charset="-122"/>
                        <a:sym typeface="+mn-ea"/>
                      </a:endParaRPr>
                    </a:p>
                  </a:txBody>
                  <a:tcPr/>
                </a:tc>
                <a:tc>
                  <a:txBody>
                    <a:bodyPr/>
                    <a:p>
                      <a:pPr>
                        <a:buNone/>
                      </a:pPr>
                      <a:endParaRPr lang="zh-CN" altLang="en-US"/>
                    </a:p>
                  </a:txBody>
                  <a:tcPr/>
                </a:tc>
                <a:tc>
                  <a:txBody>
                    <a:bodyPr/>
                    <a:p>
                      <a:pPr>
                        <a:buNone/>
                      </a:pPr>
                      <a:endParaRPr lang="zh-CN" altLang="en-US"/>
                    </a:p>
                  </a:txBody>
                  <a:tcPr/>
                </a:tc>
              </a:tr>
              <a:tr h="892175">
                <a:tc>
                  <a:txBody>
                    <a:bodyPr/>
                    <a:p>
                      <a:pPr>
                        <a:buNone/>
                      </a:pPr>
                      <a:r>
                        <a:rPr lang="zh-CN" altLang="en-US" sz="2400">
                          <a:latin typeface="黑体" panose="02010609060101010101" charset="-122"/>
                          <a:ea typeface="黑体" panose="02010609060101010101" charset="-122"/>
                          <a:cs typeface="黑体" panose="02010609060101010101" charset="-122"/>
                          <a:sym typeface="+mn-ea"/>
                        </a:rPr>
                        <a:t>管理</a:t>
                      </a:r>
                      <a:endParaRPr lang="zh-CN" altLang="en-US" sz="2400">
                        <a:latin typeface="黑体" panose="02010609060101010101" charset="-122"/>
                        <a:ea typeface="黑体" panose="02010609060101010101" charset="-122"/>
                        <a:cs typeface="黑体" panose="02010609060101010101" charset="-122"/>
                        <a:sym typeface="+mn-ea"/>
                      </a:endParaRPr>
                    </a:p>
                    <a:p>
                      <a:pPr>
                        <a:buNone/>
                      </a:pPr>
                      <a:r>
                        <a:rPr lang="zh-CN" altLang="en-US" sz="2400">
                          <a:latin typeface="黑体" panose="02010609060101010101" charset="-122"/>
                          <a:ea typeface="黑体" panose="02010609060101010101" charset="-122"/>
                          <a:cs typeface="黑体" panose="02010609060101010101" charset="-122"/>
                          <a:sym typeface="+mn-ea"/>
                        </a:rPr>
                        <a:t>体制</a:t>
                      </a:r>
                      <a:endParaRPr lang="zh-CN" altLang="en-US" sz="2400">
                        <a:latin typeface="黑体" panose="02010609060101010101" charset="-122"/>
                        <a:ea typeface="黑体" panose="02010609060101010101" charset="-122"/>
                        <a:cs typeface="黑体" panose="02010609060101010101" charset="-122"/>
                        <a:sym typeface="+mn-ea"/>
                      </a:endParaRPr>
                    </a:p>
                  </a:txBody>
                  <a:tcPr/>
                </a:tc>
                <a:tc>
                  <a:txBody>
                    <a:bodyPr/>
                    <a:p>
                      <a:pPr>
                        <a:buNone/>
                      </a:pPr>
                      <a:endParaRPr lang="zh-CN" altLang="en-US"/>
                    </a:p>
                  </a:txBody>
                  <a:tcPr/>
                </a:tc>
                <a:tc>
                  <a:txBody>
                    <a:bodyPr/>
                    <a:p>
                      <a:pPr>
                        <a:buNone/>
                      </a:pPr>
                      <a:endParaRPr lang="zh-CN" altLang="en-US"/>
                    </a:p>
                  </a:txBody>
                  <a:tcPr/>
                </a:tc>
              </a:tr>
              <a:tr h="892175">
                <a:tc>
                  <a:txBody>
                    <a:bodyPr/>
                    <a:p>
                      <a:pPr>
                        <a:buNone/>
                      </a:pPr>
                      <a:r>
                        <a:rPr lang="zh-CN" altLang="en-US" sz="2400">
                          <a:latin typeface="黑体" panose="02010609060101010101" charset="-122"/>
                          <a:ea typeface="黑体" panose="02010609060101010101" charset="-122"/>
                          <a:cs typeface="黑体" panose="02010609060101010101" charset="-122"/>
                          <a:sym typeface="+mn-ea"/>
                        </a:rPr>
                        <a:t>录用</a:t>
                      </a:r>
                      <a:endParaRPr lang="zh-CN" altLang="en-US" sz="2400">
                        <a:latin typeface="黑体" panose="02010609060101010101" charset="-122"/>
                        <a:ea typeface="黑体" panose="02010609060101010101" charset="-122"/>
                        <a:cs typeface="黑体" panose="02010609060101010101" charset="-122"/>
                        <a:sym typeface="+mn-ea"/>
                      </a:endParaRPr>
                    </a:p>
                    <a:p>
                      <a:pPr>
                        <a:buNone/>
                      </a:pPr>
                      <a:r>
                        <a:rPr lang="zh-CN" altLang="en-US" sz="2400">
                          <a:latin typeface="黑体" panose="02010609060101010101" charset="-122"/>
                          <a:ea typeface="黑体" panose="02010609060101010101" charset="-122"/>
                          <a:cs typeface="黑体" panose="02010609060101010101" charset="-122"/>
                          <a:sym typeface="+mn-ea"/>
                        </a:rPr>
                        <a:t>标准</a:t>
                      </a:r>
                      <a:endParaRPr lang="zh-CN" altLang="en-US" sz="2400">
                        <a:latin typeface="黑体" panose="02010609060101010101" charset="-122"/>
                        <a:ea typeface="黑体" panose="02010609060101010101" charset="-122"/>
                        <a:cs typeface="黑体" panose="02010609060101010101" charset="-122"/>
                        <a:sym typeface="+mn-ea"/>
                      </a:endParaRPr>
                    </a:p>
                  </a:txBody>
                  <a:tcPr/>
                </a:tc>
                <a:tc>
                  <a:txBody>
                    <a:bodyPr/>
                    <a:p>
                      <a:pPr>
                        <a:buNone/>
                      </a:pPr>
                      <a:endParaRPr lang="zh-CN" altLang="en-US"/>
                    </a:p>
                  </a:txBody>
                  <a:tcPr/>
                </a:tc>
                <a:tc>
                  <a:txBody>
                    <a:bodyPr/>
                    <a:p>
                      <a:pPr>
                        <a:buNone/>
                      </a:pPr>
                      <a:endParaRPr lang="zh-CN" altLang="en-US"/>
                    </a:p>
                  </a:txBody>
                  <a:tcPr/>
                </a:tc>
              </a:tr>
              <a:tr h="891540">
                <a:tc>
                  <a:txBody>
                    <a:bodyPr/>
                    <a:p>
                      <a:pPr>
                        <a:buNone/>
                      </a:pPr>
                      <a:r>
                        <a:rPr lang="zh-CN" altLang="en-US" sz="2400">
                          <a:latin typeface="黑体" panose="02010609060101010101" charset="-122"/>
                          <a:ea typeface="黑体" panose="02010609060101010101" charset="-122"/>
                          <a:cs typeface="黑体" panose="02010609060101010101" charset="-122"/>
                          <a:sym typeface="+mn-ea"/>
                        </a:rPr>
                        <a:t>服务</a:t>
                      </a:r>
                      <a:endParaRPr lang="zh-CN" altLang="en-US" sz="2400">
                        <a:latin typeface="黑体" panose="02010609060101010101" charset="-122"/>
                        <a:ea typeface="黑体" panose="02010609060101010101" charset="-122"/>
                        <a:cs typeface="黑体" panose="02010609060101010101" charset="-122"/>
                        <a:sym typeface="+mn-ea"/>
                      </a:endParaRPr>
                    </a:p>
                    <a:p>
                      <a:pPr>
                        <a:buNone/>
                      </a:pPr>
                      <a:r>
                        <a:rPr lang="zh-CN" altLang="en-US" sz="2400">
                          <a:latin typeface="黑体" panose="02010609060101010101" charset="-122"/>
                          <a:ea typeface="黑体" panose="02010609060101010101" charset="-122"/>
                          <a:cs typeface="黑体" panose="02010609060101010101" charset="-122"/>
                          <a:sym typeface="+mn-ea"/>
                        </a:rPr>
                        <a:t>宗旨</a:t>
                      </a:r>
                      <a:endParaRPr lang="zh-CN" altLang="en-US" sz="2400">
                        <a:latin typeface="黑体" panose="02010609060101010101" charset="-122"/>
                        <a:ea typeface="黑体" panose="02010609060101010101" charset="-122"/>
                        <a:cs typeface="黑体" panose="02010609060101010101" charset="-122"/>
                        <a:sym typeface="+mn-ea"/>
                      </a:endParaRPr>
                    </a:p>
                  </a:txBody>
                  <a:tcPr/>
                </a:tc>
                <a:tc>
                  <a:txBody>
                    <a:bodyPr/>
                    <a:p>
                      <a:pPr>
                        <a:buNone/>
                      </a:pPr>
                      <a:endParaRPr lang="zh-CN" altLang="en-US"/>
                    </a:p>
                  </a:txBody>
                  <a:tcPr/>
                </a:tc>
                <a:tc>
                  <a:txBody>
                    <a:bodyPr/>
                    <a:p>
                      <a:pPr>
                        <a:buNone/>
                      </a:pPr>
                      <a:endParaRPr lang="zh-CN" altLang="en-US"/>
                    </a:p>
                  </a:txBody>
                  <a:tcPr/>
                </a:tc>
              </a:tr>
              <a:tr h="892175">
                <a:tc>
                  <a:txBody>
                    <a:bodyPr/>
                    <a:p>
                      <a:pPr>
                        <a:buNone/>
                      </a:pPr>
                      <a:r>
                        <a:rPr lang="zh-CN" altLang="en-US" sz="2400">
                          <a:latin typeface="黑体" panose="02010609060101010101" charset="-122"/>
                          <a:ea typeface="黑体" panose="02010609060101010101" charset="-122"/>
                          <a:cs typeface="黑体" panose="02010609060101010101" charset="-122"/>
                          <a:sym typeface="+mn-ea"/>
                        </a:rPr>
                        <a:t>职位</a:t>
                      </a:r>
                      <a:endParaRPr lang="zh-CN" altLang="en-US" sz="2400">
                        <a:latin typeface="黑体" panose="02010609060101010101" charset="-122"/>
                        <a:ea typeface="黑体" panose="02010609060101010101" charset="-122"/>
                        <a:cs typeface="黑体" panose="02010609060101010101" charset="-122"/>
                        <a:sym typeface="+mn-ea"/>
                      </a:endParaRPr>
                    </a:p>
                    <a:p>
                      <a:pPr>
                        <a:buNone/>
                      </a:pPr>
                      <a:r>
                        <a:rPr lang="zh-CN" altLang="en-US" sz="2400">
                          <a:latin typeface="黑体" panose="02010609060101010101" charset="-122"/>
                          <a:ea typeface="黑体" panose="02010609060101010101" charset="-122"/>
                          <a:cs typeface="黑体" panose="02010609060101010101" charset="-122"/>
                          <a:sym typeface="+mn-ea"/>
                        </a:rPr>
                        <a:t>划分</a:t>
                      </a:r>
                      <a:endParaRPr lang="zh-CN" altLang="en-US" sz="2400">
                        <a:latin typeface="黑体" panose="02010609060101010101" charset="-122"/>
                        <a:ea typeface="黑体" panose="02010609060101010101" charset="-122"/>
                        <a:cs typeface="黑体" panose="02010609060101010101" charset="-122"/>
                        <a:sym typeface="+mn-ea"/>
                      </a:endParaRPr>
                    </a:p>
                  </a:txBody>
                  <a:tcPr/>
                </a:tc>
                <a:tc>
                  <a:txBody>
                    <a:bodyPr/>
                    <a:p>
                      <a:pPr>
                        <a:buNone/>
                      </a:pPr>
                      <a:endParaRPr lang="zh-CN" altLang="en-US"/>
                    </a:p>
                  </a:txBody>
                  <a:tcPr/>
                </a:tc>
                <a:tc>
                  <a:txBody>
                    <a:bodyPr/>
                    <a:p>
                      <a:pPr>
                        <a:buNone/>
                      </a:pPr>
                      <a:endParaRPr lang="zh-CN" altLang="en-US"/>
                    </a:p>
                  </a:txBody>
                  <a:tcPr/>
                </a:tc>
              </a:tr>
            </a:tbl>
          </a:graphicData>
        </a:graphic>
      </p:graphicFrame>
      <p:sp>
        <p:nvSpPr>
          <p:cNvPr id="3" name="文本框 2"/>
          <p:cNvSpPr txBox="1"/>
          <p:nvPr/>
        </p:nvSpPr>
        <p:spPr>
          <a:xfrm>
            <a:off x="6087110" y="2131695"/>
            <a:ext cx="2004695" cy="460375"/>
          </a:xfrm>
          <a:prstGeom prst="rect">
            <a:avLst/>
          </a:prstGeom>
          <a:solidFill>
            <a:schemeClr val="bg1"/>
          </a:solidFill>
        </p:spPr>
        <p:txBody>
          <a:bodyPr wrap="square" rtlCol="0" anchor="t">
            <a:spAutoFit/>
          </a:bodyPr>
          <a:p>
            <a:r>
              <a:rPr lang="zh-CN" altLang="en-US" sz="2400">
                <a:latin typeface="黑体" panose="02010609060101010101" charset="-122"/>
                <a:ea typeface="黑体" panose="02010609060101010101" charset="-122"/>
                <a:cs typeface="黑体" panose="02010609060101010101" charset="-122"/>
                <a:sym typeface="+mn-ea"/>
              </a:rPr>
              <a:t>“政治中立”</a:t>
            </a:r>
            <a:endParaRPr lang="zh-CN" altLang="en-US" sz="2400">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8776335" y="2133600"/>
            <a:ext cx="3013075" cy="460375"/>
          </a:xfrm>
          <a:prstGeom prst="rect">
            <a:avLst/>
          </a:prstGeom>
          <a:solidFill>
            <a:schemeClr val="bg1"/>
          </a:solidFill>
        </p:spPr>
        <p:txBody>
          <a:bodyPr wrap="square" rtlCol="0" anchor="t">
            <a:spAutoFit/>
          </a:bodyPr>
          <a:p>
            <a:r>
              <a:rPr lang="zh-CN" altLang="en-US" sz="2400">
                <a:latin typeface="黑体" panose="02010609060101010101" charset="-122"/>
                <a:ea typeface="黑体" panose="02010609060101010101" charset="-122"/>
                <a:cs typeface="黑体" panose="02010609060101010101" charset="-122"/>
                <a:sym typeface="+mn-ea"/>
              </a:rPr>
              <a:t>坚持党的基本路线</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6388735" y="3042285"/>
            <a:ext cx="1402080" cy="460375"/>
          </a:xfrm>
          <a:prstGeom prst="rect">
            <a:avLst/>
          </a:prstGeom>
          <a:solidFill>
            <a:schemeClr val="bg1"/>
          </a:solidFill>
        </p:spPr>
        <p:txBody>
          <a:bodyPr wrap="none" rtlCol="0" anchor="t">
            <a:spAutoFit/>
          </a:bodyPr>
          <a:p>
            <a:r>
              <a:rPr lang="zh-CN" altLang="en-US" sz="2400">
                <a:latin typeface="黑体" panose="02010609060101010101" charset="-122"/>
                <a:ea typeface="黑体" panose="02010609060101010101" charset="-122"/>
                <a:cs typeface="黑体" panose="02010609060101010101" charset="-122"/>
                <a:sym typeface="+mn-ea"/>
              </a:rPr>
              <a:t>政管分离</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9366250" y="3042285"/>
            <a:ext cx="1459865" cy="461010"/>
          </a:xfrm>
          <a:prstGeom prst="rect">
            <a:avLst/>
          </a:prstGeom>
          <a:solidFill>
            <a:schemeClr val="bg1"/>
          </a:solidFill>
        </p:spPr>
        <p:txBody>
          <a:bodyPr wrap="square" rtlCol="0" anchor="t">
            <a:noAutofit/>
          </a:bodyPr>
          <a:p>
            <a:r>
              <a:rPr lang="zh-CN" altLang="en-US" sz="2400">
                <a:latin typeface="黑体" panose="02010609060101010101" charset="-122"/>
                <a:ea typeface="黑体" panose="02010609060101010101" charset="-122"/>
                <a:cs typeface="黑体" panose="02010609060101010101" charset="-122"/>
              </a:rPr>
              <a:t>党管干部</a:t>
            </a:r>
            <a:endParaRPr lang="zh-CN" altLang="en-US" sz="2400">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5659755" y="3915410"/>
            <a:ext cx="2943860" cy="460375"/>
          </a:xfrm>
          <a:prstGeom prst="rect">
            <a:avLst/>
          </a:prstGeom>
          <a:solidFill>
            <a:schemeClr val="bg1"/>
          </a:solidFill>
        </p:spPr>
        <p:txBody>
          <a:bodyPr wrap="square" rtlCol="0" anchor="t">
            <a:spAutoFit/>
          </a:bodyPr>
          <a:p>
            <a:r>
              <a:rPr lang="zh-CN" altLang="en-US" sz="2400">
                <a:latin typeface="黑体" panose="02010609060101010101" charset="-122"/>
                <a:ea typeface="黑体" panose="02010609060101010101" charset="-122"/>
                <a:cs typeface="黑体" panose="02010609060101010101" charset="-122"/>
                <a:sym typeface="+mn-ea"/>
              </a:rPr>
              <a:t>“专才”</a:t>
            </a:r>
            <a:r>
              <a:rPr lang="zh-CN" altLang="en-US" sz="2400">
                <a:latin typeface="黑体" panose="02010609060101010101" charset="-122"/>
                <a:ea typeface="黑体" panose="02010609060101010101" charset="-122"/>
                <a:cs typeface="黑体" panose="02010609060101010101" charset="-122"/>
                <a:sym typeface="+mn-ea"/>
              </a:rPr>
              <a:t>或“通才”</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nvSpPr>
        <p:spPr>
          <a:xfrm>
            <a:off x="8776335" y="3923665"/>
            <a:ext cx="3102610" cy="460375"/>
          </a:xfrm>
          <a:prstGeom prst="rect">
            <a:avLst/>
          </a:prstGeom>
          <a:solidFill>
            <a:schemeClr val="bg1"/>
          </a:solidFill>
        </p:spPr>
        <p:txBody>
          <a:bodyPr wrap="square" rtlCol="0" anchor="t">
            <a:spAutoFit/>
          </a:bodyPr>
          <a:p>
            <a:r>
              <a:rPr lang="zh-CN" altLang="en-US" sz="2400">
                <a:latin typeface="黑体" panose="02010609060101010101" charset="-122"/>
                <a:ea typeface="黑体" panose="02010609060101010101" charset="-122"/>
                <a:cs typeface="黑体" panose="02010609060101010101" charset="-122"/>
              </a:rPr>
              <a:t>德才兼备，择优录用</a:t>
            </a:r>
            <a:endParaRPr lang="zh-CN" altLang="en-US" sz="2400">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5772785" y="4852035"/>
            <a:ext cx="2672080" cy="521970"/>
          </a:xfrm>
          <a:prstGeom prst="rect">
            <a:avLst/>
          </a:prstGeom>
          <a:solidFill>
            <a:schemeClr val="bg1"/>
          </a:solidFill>
        </p:spPr>
        <p:txBody>
          <a:bodyPr wrap="none" rtlCol="0" anchor="t">
            <a:spAutoFit/>
          </a:bodyPr>
          <a:p>
            <a:pPr algn="l"/>
            <a:r>
              <a:rPr lang="zh-CN" altLang="en-US" sz="2800">
                <a:latin typeface="黑体" panose="02010609060101010101" charset="-122"/>
                <a:ea typeface="黑体" panose="02010609060101010101" charset="-122"/>
                <a:cs typeface="黑体" panose="02010609060101010101" charset="-122"/>
                <a:sym typeface="+mn-ea"/>
              </a:rPr>
              <a:t>为资产阶级服务</a:t>
            </a:r>
            <a:endParaRPr lang="zh-CN" altLang="en-US" sz="2800">
              <a:latin typeface="黑体" panose="02010609060101010101" charset="-122"/>
              <a:ea typeface="黑体" panose="02010609060101010101" charset="-122"/>
              <a:cs typeface="黑体" panose="02010609060101010101" charset="-122"/>
              <a:sym typeface="+mn-ea"/>
            </a:endParaRPr>
          </a:p>
        </p:txBody>
      </p:sp>
      <p:sp>
        <p:nvSpPr>
          <p:cNvPr id="12" name="文本框 11"/>
          <p:cNvSpPr txBox="1"/>
          <p:nvPr/>
        </p:nvSpPr>
        <p:spPr>
          <a:xfrm>
            <a:off x="8991600" y="4804410"/>
            <a:ext cx="2724785" cy="521970"/>
          </a:xfrm>
          <a:prstGeom prst="rect">
            <a:avLst/>
          </a:prstGeom>
          <a:solidFill>
            <a:schemeClr val="bg1"/>
          </a:solidFill>
        </p:spPr>
        <p:txBody>
          <a:bodyPr wrap="square" rtlCol="0" anchor="t">
            <a:spAutoFit/>
          </a:bodyPr>
          <a:p>
            <a:r>
              <a:rPr lang="zh-CN" altLang="en-US" sz="2800">
                <a:latin typeface="黑体" panose="02010609060101010101" charset="-122"/>
                <a:ea typeface="黑体" panose="02010609060101010101" charset="-122"/>
                <a:cs typeface="黑体" panose="02010609060101010101" charset="-122"/>
              </a:rPr>
              <a:t>坚持为人民服务</a:t>
            </a:r>
            <a:endParaRPr lang="zh-CN" altLang="en-US" sz="2800">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5956300" y="5770245"/>
            <a:ext cx="2316480" cy="521970"/>
          </a:xfrm>
          <a:prstGeom prst="rect">
            <a:avLst/>
          </a:prstGeom>
          <a:solidFill>
            <a:schemeClr val="bg1"/>
          </a:solidFill>
        </p:spPr>
        <p:txBody>
          <a:bodyPr wrap="none" rtlCol="0" anchor="t">
            <a:spAutoFit/>
          </a:bodyPr>
          <a:p>
            <a:r>
              <a:rPr lang="zh-CN" altLang="en-US" sz="2800">
                <a:latin typeface="黑体" panose="02010609060101010101" charset="-122"/>
                <a:ea typeface="黑体" panose="02010609060101010101" charset="-122"/>
                <a:cs typeface="黑体" panose="02010609060101010101" charset="-122"/>
                <a:sym typeface="+mn-ea"/>
              </a:rPr>
              <a:t>“两官分途”</a:t>
            </a:r>
            <a:endParaRPr lang="zh-CN" altLang="en-US" sz="2800">
              <a:latin typeface="黑体" panose="02010609060101010101" charset="-122"/>
              <a:ea typeface="黑体" panose="02010609060101010101" charset="-122"/>
              <a:cs typeface="黑体" panose="02010609060101010101" charset="-122"/>
            </a:endParaRPr>
          </a:p>
        </p:txBody>
      </p:sp>
      <p:sp>
        <p:nvSpPr>
          <p:cNvPr id="15" name="文本框 14"/>
          <p:cNvSpPr txBox="1"/>
          <p:nvPr/>
        </p:nvSpPr>
        <p:spPr>
          <a:xfrm>
            <a:off x="8876030" y="5483225"/>
            <a:ext cx="2621915" cy="460375"/>
          </a:xfrm>
          <a:prstGeom prst="rect">
            <a:avLst/>
          </a:prstGeom>
          <a:solidFill>
            <a:schemeClr val="bg1"/>
          </a:solidFill>
        </p:spPr>
        <p:txBody>
          <a:bodyPr wrap="square" rtlCol="0" anchor="t">
            <a:spAutoFit/>
          </a:bodyPr>
          <a:p>
            <a:r>
              <a:rPr lang="zh-CN" altLang="en-US" sz="2400">
                <a:latin typeface="黑体" panose="02010609060101010101" charset="-122"/>
                <a:ea typeface="黑体" panose="02010609060101010101" charset="-122"/>
                <a:cs typeface="黑体" panose="02010609060101010101" charset="-122"/>
              </a:rPr>
              <a:t>不搞“政治中立”</a:t>
            </a:r>
            <a:endParaRPr lang="zh-CN" altLang="en-US" sz="2400">
              <a:latin typeface="黑体" panose="02010609060101010101" charset="-122"/>
              <a:ea typeface="黑体" panose="02010609060101010101" charset="-122"/>
              <a:cs typeface="黑体" panose="02010609060101010101" charset="-122"/>
            </a:endParaRPr>
          </a:p>
        </p:txBody>
      </p:sp>
      <p:sp>
        <p:nvSpPr>
          <p:cNvPr id="17" name="文本框 16"/>
          <p:cNvSpPr txBox="1"/>
          <p:nvPr/>
        </p:nvSpPr>
        <p:spPr>
          <a:xfrm>
            <a:off x="8877300" y="5934075"/>
            <a:ext cx="2621280" cy="460375"/>
          </a:xfrm>
          <a:prstGeom prst="rect">
            <a:avLst/>
          </a:prstGeom>
          <a:solidFill>
            <a:schemeClr val="bg1"/>
          </a:solidFill>
        </p:spPr>
        <p:txBody>
          <a:bodyPr wrap="none" rtlCol="0" anchor="t">
            <a:spAutoFit/>
          </a:bodyPr>
          <a:p>
            <a:r>
              <a:rPr lang="zh-CN" altLang="en-US" sz="2400">
                <a:latin typeface="黑体" panose="02010609060101010101" charset="-122"/>
                <a:ea typeface="黑体" panose="02010609060101010101" charset="-122"/>
                <a:cs typeface="黑体" panose="02010609060101010101" charset="-122"/>
                <a:sym typeface="+mn-ea"/>
              </a:rPr>
              <a:t>不搞“两官分途”</a:t>
            </a:r>
            <a:endParaRPr lang="zh-CN" altLang="en-US" sz="2400">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to="" calcmode="lin" valueType="num">
                                      <p:cBhvr>
                                        <p:cTn id="24" dur="1" fill="hold"/>
                                        <p:tgtEl>
                                          <p:spTgt spid="3"/>
                                        </p:tgtEl>
                                      </p:cBhvr>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to="" calcmode="lin" valueType="num">
                                      <p:cBhvr>
                                        <p:cTn id="34" dur="1" fill="hold"/>
                                        <p:tgtEl>
                                          <p:spTgt spid="8"/>
                                        </p:tgtEl>
                                      </p:cBhvr>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diamond(in)">
                                      <p:cBhvr>
                                        <p:cTn id="54" dur="20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linds(horizontal)">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7" grpId="0" bldLvl="0" animBg="1"/>
      <p:bldP spid="8" grpId="0" bldLvl="0" animBg="1"/>
      <p:bldP spid="9" grpId="0" bldLvl="0" animBg="1"/>
      <p:bldP spid="10" grpId="0" bldLvl="0" animBg="1"/>
      <p:bldP spid="11" grpId="0" animBg="1"/>
      <p:bldP spid="12" grpId="0" bldLvl="0" animBg="1"/>
      <p:bldP spid="13" grpId="0" animBg="1"/>
      <p:bldP spid="15" grpId="0" animBg="1"/>
      <p:bldP spid="17" grpId="0" animBg="1"/>
      <p:bldP spid="35"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4"/>
          <p:cNvSpPr txBox="1"/>
          <p:nvPr/>
        </p:nvSpPr>
        <p:spPr>
          <a:xfrm>
            <a:off x="4913556" y="751927"/>
            <a:ext cx="1290320" cy="1005840"/>
          </a:xfrm>
          <a:prstGeom prst="rect">
            <a:avLst/>
          </a:prstGeom>
          <a:noFill/>
        </p:spPr>
        <p:txBody>
          <a:bodyPr vert="eaVert" wrap="none" rtlCol="0">
            <a:spAutoFit/>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r>
              <a:rPr lang="zh-CN" altLang="en-US" sz="7200" dirty="0">
                <a:solidFill>
                  <a:srgbClr val="FF0000"/>
                </a:solidFill>
                <a:latin typeface="楷体" panose="02010609060101010101" charset="-122"/>
                <a:ea typeface="楷体" panose="02010609060101010101" charset="-122"/>
              </a:rPr>
              <a:t>肆</a:t>
            </a:r>
            <a:endParaRPr lang="zh-CN" altLang="en-US" sz="7200" dirty="0">
              <a:solidFill>
                <a:srgbClr val="FF0000"/>
              </a:solidFill>
              <a:latin typeface="楷体" panose="02010609060101010101" charset="-122"/>
              <a:ea typeface="楷体" panose="02010609060101010101" charset="-122"/>
            </a:endParaRPr>
          </a:p>
        </p:txBody>
      </p:sp>
      <p:sp>
        <p:nvSpPr>
          <p:cNvPr id="3" name="文本框 5"/>
          <p:cNvSpPr txBox="1"/>
          <p:nvPr/>
        </p:nvSpPr>
        <p:spPr>
          <a:xfrm>
            <a:off x="0" y="2162175"/>
            <a:ext cx="12200890" cy="2014855"/>
          </a:xfrm>
          <a:prstGeom prst="rect">
            <a:avLst/>
          </a:prstGeom>
          <a:solidFill>
            <a:schemeClr val="bg1">
              <a:lumMod val="95000"/>
            </a:schemeClr>
          </a:solidFill>
        </p:spPr>
        <p:txBody>
          <a:bodyPr vert="horz" wrap="square" rtlCol="0">
            <a:spAutoFit/>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pPr algn="l" fontAlgn="auto">
              <a:lnSpc>
                <a:spcPct val="125000"/>
              </a:lnSpc>
            </a:pPr>
            <a:r>
              <a:rPr lang="en-US" altLang="zh-CN" sz="2800" b="1">
                <a:solidFill>
                  <a:srgbClr val="FF0000"/>
                </a:solidFill>
                <a:latin typeface="黑体" panose="02010609060101010101" charset="-122"/>
                <a:ea typeface="黑体" panose="02010609060101010101" charset="-122"/>
                <a:cs typeface="+mn-cs"/>
                <a:sym typeface="+mn-ea"/>
              </a:rPr>
              <a:t>               </a:t>
            </a:r>
            <a:r>
              <a:rPr sz="6000" b="1">
                <a:solidFill>
                  <a:srgbClr val="7030A0"/>
                </a:solidFill>
                <a:latin typeface="华文新魏" panose="02010800040101010101" charset="-122"/>
                <a:ea typeface="华文新魏" panose="02010800040101010101" charset="-122"/>
                <a:cs typeface="华文新魏" panose="02010800040101010101" charset="-122"/>
                <a:sym typeface="+mn-ea"/>
              </a:rPr>
              <a:t>制度创新 制度自信</a:t>
            </a:r>
            <a:endParaRPr sz="6000" b="1">
              <a:solidFill>
                <a:srgbClr val="7030A0"/>
              </a:solidFill>
              <a:latin typeface="华文新魏" panose="02010800040101010101" charset="-122"/>
              <a:ea typeface="华文新魏" panose="02010800040101010101" charset="-122"/>
              <a:cs typeface="华文新魏" panose="02010800040101010101" charset="-122"/>
              <a:sym typeface="+mn-ea"/>
            </a:endParaRPr>
          </a:p>
          <a:p>
            <a:pPr algn="l" fontAlgn="auto">
              <a:lnSpc>
                <a:spcPct val="125000"/>
              </a:lnSpc>
            </a:pPr>
            <a:r>
              <a:rPr lang="en-US" altLang="zh-CN" sz="2800" b="1">
                <a:solidFill>
                  <a:srgbClr val="FF0000"/>
                </a:solidFill>
                <a:latin typeface="黑体" panose="02010609060101010101" charset="-122"/>
                <a:ea typeface="黑体" panose="02010609060101010101" charset="-122"/>
                <a:cs typeface="+mn-cs"/>
                <a:sym typeface="+mn-ea"/>
              </a:rPr>
              <a:t>          </a:t>
            </a:r>
            <a:r>
              <a:rPr lang="en-US" altLang="zh-CN" sz="4000">
                <a:solidFill>
                  <a:srgbClr val="FF0000"/>
                </a:solidFill>
                <a:latin typeface="黑体" panose="02010609060101010101" charset="-122"/>
                <a:ea typeface="黑体" panose="02010609060101010101" charset="-122"/>
                <a:cs typeface="+mn-cs"/>
                <a:sym typeface="+mn-ea"/>
              </a:rPr>
              <a:t>——</a:t>
            </a:r>
            <a:r>
              <a:rPr lang="zh-CN" altLang="en-US" sz="4000">
                <a:solidFill>
                  <a:srgbClr val="FF0000"/>
                </a:solidFill>
                <a:latin typeface="黑体" panose="02010609060101010101" charset="-122"/>
                <a:ea typeface="黑体" panose="02010609060101010101" charset="-122"/>
                <a:cs typeface="+mn-cs"/>
                <a:sym typeface="+mn-ea"/>
              </a:rPr>
              <a:t>中国选官制度的鉴古和创新</a:t>
            </a:r>
            <a:r>
              <a:rPr lang="zh-CN" altLang="en-US" sz="4000">
                <a:solidFill>
                  <a:srgbClr val="FF0000"/>
                </a:solidFill>
                <a:latin typeface="黑体" panose="02010609060101010101" charset="-122"/>
                <a:ea typeface="黑体" panose="02010609060101010101" charset="-122"/>
                <a:cs typeface="+mn-cs"/>
                <a:sym typeface="+mn-ea"/>
              </a:rPr>
              <a:t> </a:t>
            </a:r>
            <a:r>
              <a:rPr lang="en-US" altLang="zh-CN" sz="4000">
                <a:solidFill>
                  <a:srgbClr val="FF0000"/>
                </a:solidFill>
                <a:latin typeface="黑体" panose="02010609060101010101" charset="-122"/>
                <a:ea typeface="黑体" panose="02010609060101010101" charset="-122"/>
                <a:cs typeface="+mn-cs"/>
                <a:sym typeface="+mn-ea"/>
              </a:rPr>
              <a:t>——</a:t>
            </a:r>
            <a:endParaRPr lang="en-US" altLang="zh-CN" sz="4000">
              <a:solidFill>
                <a:srgbClr val="FF0000"/>
              </a:solidFill>
              <a:latin typeface="黑体" panose="02010609060101010101" charset="-122"/>
              <a:ea typeface="黑体" panose="02010609060101010101" charset="-122"/>
              <a:cs typeface="+mn-cs"/>
              <a:sym typeface="+mn-ea"/>
            </a:endParaRPr>
          </a:p>
        </p:txBody>
      </p:sp>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4" name="文本框 3"/>
          <p:cNvSpPr txBox="1"/>
          <p:nvPr/>
        </p:nvSpPr>
        <p:spPr>
          <a:xfrm>
            <a:off x="3245485" y="6212840"/>
            <a:ext cx="8750300" cy="645160"/>
          </a:xfrm>
          <a:prstGeom prst="rect">
            <a:avLst/>
          </a:prstGeom>
          <a:noFill/>
          <a:ln w="9525">
            <a:noFill/>
          </a:ln>
        </p:spPr>
        <p:txBody>
          <a:bodyPr wrap="square">
            <a:spAutoFit/>
          </a:bodyPr>
          <a:p>
            <a:pPr indent="0"/>
            <a:r>
              <a:rPr 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rPr>
              <a:t>Part 4</a:t>
            </a:r>
            <a:r>
              <a:rPr lang="en-US" altLang="zh-CN" sz="3600">
                <a:solidFill>
                  <a:schemeClr val="accent5">
                    <a:lumMod val="50000"/>
                  </a:schemeClr>
                </a:solidFill>
                <a:latin typeface="华文新魏" panose="02010800040101010101" charset="-122"/>
                <a:ea typeface="华文新魏" panose="02010800040101010101" charset="-122"/>
                <a:cs typeface="华文新魏" panose="02010800040101010101" charset="-122"/>
              </a:rPr>
              <a:t>    </a:t>
            </a:r>
            <a:r>
              <a:rPr lang="zh-CN" alt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rPr>
              <a:t>人类</a:t>
            </a:r>
            <a:r>
              <a:rPr lang="zh-CN" alt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rPr>
              <a:t>制度建设的不断完善优化</a:t>
            </a:r>
            <a:endParaRPr lang="zh-CN" alt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custDataLst>
              <p:tags r:id="rId1"/>
            </p:custDataLst>
          </p:nvPr>
        </p:nvGrpSpPr>
        <p:grpSpPr>
          <a:xfrm rot="0">
            <a:off x="78105" y="4193540"/>
            <a:ext cx="12036425" cy="2053590"/>
            <a:chOff x="246" y="3414"/>
            <a:chExt cx="18955" cy="3234"/>
          </a:xfrm>
        </p:grpSpPr>
        <p:sp>
          <p:nvSpPr>
            <p:cNvPr id="12" name="文本框 11"/>
            <p:cNvSpPr txBox="1"/>
            <p:nvPr>
              <p:custDataLst>
                <p:tags r:id="rId2"/>
              </p:custDataLst>
            </p:nvPr>
          </p:nvSpPr>
          <p:spPr>
            <a:xfrm>
              <a:off x="16940" y="3414"/>
              <a:ext cx="2261" cy="1888"/>
            </a:xfrm>
            <a:prstGeom prst="rect">
              <a:avLst/>
            </a:prstGeom>
            <a:noFill/>
          </p:spPr>
          <p:txBody>
            <a:bodyPr wrap="square" rtlCol="0">
              <a:spAutoFit/>
            </a:bodyPr>
            <a:lstStyle/>
            <a:p>
              <a:pPr algn="ctr"/>
              <a:r>
                <a:rPr lang="zh-CN" altLang="en-US" sz="2400" b="1">
                  <a:latin typeface="黑体" panose="02010609060101010101" charset="-122"/>
                  <a:ea typeface="黑体" panose="02010609060101010101" charset="-122"/>
                </a:rPr>
                <a:t>国家公务员制度正式形成</a:t>
              </a:r>
              <a:endParaRPr lang="zh-CN" altLang="en-US" sz="2400" b="1">
                <a:latin typeface="黑体" panose="02010609060101010101" charset="-122"/>
                <a:ea typeface="黑体" panose="02010609060101010101" charset="-122"/>
              </a:endParaRPr>
            </a:p>
          </p:txBody>
        </p:sp>
        <p:grpSp>
          <p:nvGrpSpPr>
            <p:cNvPr id="13" name="组合 12"/>
            <p:cNvGrpSpPr/>
            <p:nvPr>
              <p:custDataLst>
                <p:tags r:id="rId3"/>
              </p:custDataLst>
            </p:nvPr>
          </p:nvGrpSpPr>
          <p:grpSpPr>
            <a:xfrm>
              <a:off x="246" y="3414"/>
              <a:ext cx="18824" cy="3234"/>
              <a:chOff x="246" y="3414"/>
              <a:chExt cx="18824" cy="3234"/>
            </a:xfrm>
          </p:grpSpPr>
          <p:grpSp>
            <p:nvGrpSpPr>
              <p:cNvPr id="16" name="组合 15"/>
              <p:cNvGrpSpPr/>
              <p:nvPr>
                <p:custDataLst>
                  <p:tags r:id="rId4"/>
                </p:custDataLst>
              </p:nvPr>
            </p:nvGrpSpPr>
            <p:grpSpPr>
              <a:xfrm>
                <a:off x="246" y="3414"/>
                <a:ext cx="18824" cy="3234"/>
                <a:chOff x="246" y="3414"/>
                <a:chExt cx="18824" cy="3234"/>
              </a:xfrm>
            </p:grpSpPr>
            <p:grpSp>
              <p:nvGrpSpPr>
                <p:cNvPr id="20" name="组合 19"/>
                <p:cNvGrpSpPr/>
                <p:nvPr>
                  <p:custDataLst>
                    <p:tags r:id="rId5"/>
                  </p:custDataLst>
                </p:nvPr>
              </p:nvGrpSpPr>
              <p:grpSpPr>
                <a:xfrm>
                  <a:off x="246" y="3414"/>
                  <a:ext cx="18824" cy="3234"/>
                  <a:chOff x="245" y="3405"/>
                  <a:chExt cx="18824" cy="3234"/>
                </a:xfrm>
              </p:grpSpPr>
              <p:cxnSp>
                <p:nvCxnSpPr>
                  <p:cNvPr id="22" name="直接箭头连接符 21"/>
                  <p:cNvCxnSpPr/>
                  <p:nvPr>
                    <p:custDataLst>
                      <p:tags r:id="rId6"/>
                    </p:custDataLst>
                  </p:nvPr>
                </p:nvCxnSpPr>
                <p:spPr>
                  <a:xfrm>
                    <a:off x="245" y="5740"/>
                    <a:ext cx="18824" cy="0"/>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椭圆 23"/>
                  <p:cNvSpPr/>
                  <p:nvPr>
                    <p:custDataLst>
                      <p:tags r:id="rId7"/>
                    </p:custDataLst>
                  </p:nvPr>
                </p:nvSpPr>
                <p:spPr>
                  <a:xfrm>
                    <a:off x="4536" y="5644"/>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custDataLst>
                      <p:tags r:id="rId8"/>
                    </p:custDataLst>
                  </p:nvPr>
                </p:nvSpPr>
                <p:spPr>
                  <a:xfrm>
                    <a:off x="3748" y="6011"/>
                    <a:ext cx="1739" cy="628"/>
                  </a:xfrm>
                  <a:prstGeom prst="rect">
                    <a:avLst/>
                  </a:prstGeom>
                  <a:noFill/>
                </p:spPr>
                <p:txBody>
                  <a:bodyPr wrap="square" rtlCol="0">
                    <a:spAutoFit/>
                  </a:bodyPr>
                  <a:lstStyle/>
                  <a:p>
                    <a:pPr algn="ctr"/>
                    <a:r>
                      <a:rPr lang="en-US" sz="2000" b="1">
                        <a:latin typeface="黑体" panose="02010609060101010101" charset="-122"/>
                        <a:ea typeface="黑体" panose="02010609060101010101" charset="-122"/>
                        <a:cs typeface="黑体" panose="02010609060101010101" charset="-122"/>
                      </a:rPr>
                      <a:t>1898</a:t>
                    </a:r>
                    <a:r>
                      <a:rPr lang="zh-CN" altLang="en-US" sz="2000" b="1">
                        <a:latin typeface="黑体" panose="02010609060101010101" charset="-122"/>
                        <a:ea typeface="黑体" panose="02010609060101010101" charset="-122"/>
                        <a:cs typeface="黑体" panose="02010609060101010101" charset="-122"/>
                      </a:rPr>
                      <a:t>年</a:t>
                    </a:r>
                    <a:endParaRPr lang="zh-CN" altLang="en-US" sz="2000" b="1">
                      <a:latin typeface="黑体" panose="02010609060101010101" charset="-122"/>
                      <a:ea typeface="黑体" panose="02010609060101010101" charset="-122"/>
                      <a:cs typeface="黑体" panose="02010609060101010101" charset="-122"/>
                    </a:endParaRPr>
                  </a:p>
                </p:txBody>
              </p:sp>
              <p:sp>
                <p:nvSpPr>
                  <p:cNvPr id="28" name="文本框 27"/>
                  <p:cNvSpPr txBox="1"/>
                  <p:nvPr>
                    <p:custDataLst>
                      <p:tags r:id="rId9"/>
                    </p:custDataLst>
                  </p:nvPr>
                </p:nvSpPr>
                <p:spPr>
                  <a:xfrm>
                    <a:off x="4035" y="4070"/>
                    <a:ext cx="1435" cy="1307"/>
                  </a:xfrm>
                  <a:prstGeom prst="rect">
                    <a:avLst/>
                  </a:prstGeom>
                  <a:noFill/>
                </p:spPr>
                <p:txBody>
                  <a:bodyPr wrap="square" rtlCol="0">
                    <a:spAutoFit/>
                  </a:bodyPr>
                  <a:lstStyle/>
                  <a:p>
                    <a:pPr algn="ctr"/>
                    <a:r>
                      <a:rPr lang="zh-CN" altLang="en-US" sz="2400" b="1">
                        <a:solidFill>
                          <a:schemeClr val="tx1"/>
                        </a:solidFill>
                        <a:latin typeface="黑体" panose="02010609060101010101" charset="-122"/>
                        <a:ea typeface="黑体" panose="02010609060101010101" charset="-122"/>
                      </a:rPr>
                      <a:t>科举变化</a:t>
                    </a:r>
                    <a:endParaRPr lang="zh-CN" altLang="en-US" sz="2400" b="1">
                      <a:solidFill>
                        <a:schemeClr val="tx1"/>
                      </a:solidFill>
                      <a:latin typeface="黑体" panose="02010609060101010101" charset="-122"/>
                      <a:ea typeface="黑体" panose="02010609060101010101" charset="-122"/>
                    </a:endParaRPr>
                  </a:p>
                </p:txBody>
              </p:sp>
              <p:sp>
                <p:nvSpPr>
                  <p:cNvPr id="29" name="椭圆 28"/>
                  <p:cNvSpPr/>
                  <p:nvPr>
                    <p:custDataLst>
                      <p:tags r:id="rId10"/>
                    </p:custDataLst>
                  </p:nvPr>
                </p:nvSpPr>
                <p:spPr>
                  <a:xfrm>
                    <a:off x="5949" y="5635"/>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custDataLst>
                      <p:tags r:id="rId11"/>
                    </p:custDataLst>
                  </p:nvPr>
                </p:nvSpPr>
                <p:spPr>
                  <a:xfrm>
                    <a:off x="5409" y="4038"/>
                    <a:ext cx="1421" cy="1307"/>
                  </a:xfrm>
                  <a:prstGeom prst="rect">
                    <a:avLst/>
                  </a:prstGeom>
                  <a:noFill/>
                </p:spPr>
                <p:txBody>
                  <a:bodyPr wrap="square" rtlCol="0">
                    <a:spAutoFit/>
                  </a:bodyPr>
                  <a:lstStyle/>
                  <a:p>
                    <a:pPr algn="ctr"/>
                    <a:r>
                      <a:rPr lang="zh-CN" altLang="en-US" sz="2400" b="1">
                        <a:solidFill>
                          <a:schemeClr val="tx1"/>
                        </a:solidFill>
                        <a:latin typeface="黑体" panose="02010609060101010101" charset="-122"/>
                        <a:ea typeface="黑体" panose="02010609060101010101" charset="-122"/>
                        <a:sym typeface="+mn-ea"/>
                      </a:rPr>
                      <a:t>科举</a:t>
                    </a:r>
                    <a:endParaRPr lang="zh-CN" altLang="en-US" sz="2400" b="1">
                      <a:solidFill>
                        <a:schemeClr val="tx1"/>
                      </a:solidFill>
                      <a:latin typeface="黑体" panose="02010609060101010101" charset="-122"/>
                      <a:ea typeface="黑体" panose="02010609060101010101" charset="-122"/>
                    </a:endParaRPr>
                  </a:p>
                  <a:p>
                    <a:pPr algn="ctr"/>
                    <a:r>
                      <a:rPr lang="zh-CN" altLang="en-US" sz="2400" b="1">
                        <a:solidFill>
                          <a:schemeClr val="tx1"/>
                        </a:solidFill>
                        <a:latin typeface="黑体" panose="02010609060101010101" charset="-122"/>
                        <a:ea typeface="黑体" panose="02010609060101010101" charset="-122"/>
                      </a:rPr>
                      <a:t>废除</a:t>
                    </a:r>
                    <a:endParaRPr lang="zh-CN" altLang="en-US" sz="2400" b="1">
                      <a:solidFill>
                        <a:schemeClr val="tx1"/>
                      </a:solidFill>
                      <a:latin typeface="黑体" panose="02010609060101010101" charset="-122"/>
                      <a:ea typeface="黑体" panose="02010609060101010101" charset="-122"/>
                    </a:endParaRPr>
                  </a:p>
                </p:txBody>
              </p:sp>
              <p:sp>
                <p:nvSpPr>
                  <p:cNvPr id="32" name="椭圆 31"/>
                  <p:cNvSpPr/>
                  <p:nvPr>
                    <p:custDataLst>
                      <p:tags r:id="rId12"/>
                    </p:custDataLst>
                  </p:nvPr>
                </p:nvSpPr>
                <p:spPr>
                  <a:xfrm>
                    <a:off x="7740" y="5644"/>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13"/>
                    </p:custDataLst>
                  </p:nvPr>
                </p:nvSpPr>
                <p:spPr>
                  <a:xfrm>
                    <a:off x="7013" y="4038"/>
                    <a:ext cx="2744" cy="1307"/>
                  </a:xfrm>
                  <a:prstGeom prst="rect">
                    <a:avLst/>
                  </a:prstGeom>
                  <a:noFill/>
                </p:spPr>
                <p:txBody>
                  <a:bodyPr wrap="square" rtlCol="0">
                    <a:spAutoFit/>
                  </a:bodyPr>
                  <a:lstStyle/>
                  <a:p>
                    <a:pPr algn="l"/>
                    <a:r>
                      <a:rPr lang="zh-CN" altLang="en-US" sz="2400" b="1">
                        <a:latin typeface="黑体" panose="02010609060101010101" charset="-122"/>
                        <a:ea typeface="黑体" panose="02010609060101010101" charset="-122"/>
                      </a:rPr>
                      <a:t>学堂选官</a:t>
                    </a:r>
                    <a:endParaRPr lang="zh-CN" altLang="en-US" sz="2400" b="1">
                      <a:latin typeface="黑体" panose="02010609060101010101" charset="-122"/>
                      <a:ea typeface="黑体" panose="02010609060101010101" charset="-122"/>
                    </a:endParaRPr>
                  </a:p>
                  <a:p>
                    <a:pPr algn="l"/>
                    <a:r>
                      <a:rPr lang="zh-CN" altLang="en-US" sz="2400" b="1">
                        <a:latin typeface="黑体" panose="02010609060101010101" charset="-122"/>
                        <a:ea typeface="黑体" panose="02010609060101010101" charset="-122"/>
                      </a:rPr>
                      <a:t>留学生选官</a:t>
                    </a:r>
                    <a:endParaRPr lang="zh-CN" altLang="en-US" sz="2400" b="1">
                      <a:latin typeface="黑体" panose="02010609060101010101" charset="-122"/>
                      <a:ea typeface="黑体" panose="02010609060101010101" charset="-122"/>
                    </a:endParaRPr>
                  </a:p>
                </p:txBody>
              </p:sp>
              <p:sp>
                <p:nvSpPr>
                  <p:cNvPr id="34" name="椭圆 33"/>
                  <p:cNvSpPr/>
                  <p:nvPr>
                    <p:custDataLst>
                      <p:tags r:id="rId14"/>
                    </p:custDataLst>
                  </p:nvPr>
                </p:nvSpPr>
                <p:spPr>
                  <a:xfrm>
                    <a:off x="9402" y="5570"/>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custDataLst>
                      <p:tags r:id="rId15"/>
                    </p:custDataLst>
                  </p:nvPr>
                </p:nvSpPr>
                <p:spPr>
                  <a:xfrm>
                    <a:off x="10944" y="5469"/>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custDataLst>
                      <p:tags r:id="rId16"/>
                    </p:custDataLst>
                  </p:nvPr>
                </p:nvSpPr>
                <p:spPr>
                  <a:xfrm>
                    <a:off x="9819" y="4038"/>
                    <a:ext cx="2389" cy="1307"/>
                  </a:xfrm>
                  <a:prstGeom prst="rect">
                    <a:avLst/>
                  </a:prstGeom>
                  <a:noFill/>
                </p:spPr>
                <p:txBody>
                  <a:bodyPr wrap="square" rtlCol="0">
                    <a:spAutoFit/>
                  </a:bodyPr>
                  <a:lstStyle/>
                  <a:p>
                    <a:pPr algn="ctr"/>
                    <a:r>
                      <a:rPr lang="zh-CN" altLang="en-US" sz="2400" b="1">
                        <a:latin typeface="黑体" panose="02010609060101010101" charset="-122"/>
                        <a:ea typeface="黑体" panose="02010609060101010101" charset="-122"/>
                      </a:rPr>
                      <a:t>文官考试</a:t>
                    </a:r>
                    <a:endParaRPr lang="zh-CN" altLang="en-US" sz="2400" b="1">
                      <a:latin typeface="黑体" panose="02010609060101010101" charset="-122"/>
                      <a:ea typeface="黑体" panose="02010609060101010101" charset="-122"/>
                    </a:endParaRPr>
                  </a:p>
                  <a:p>
                    <a:pPr algn="ctr"/>
                    <a:r>
                      <a:rPr lang="zh-CN" altLang="en-US" sz="2400" b="1">
                        <a:latin typeface="黑体" panose="02010609060101010101" charset="-122"/>
                        <a:ea typeface="黑体" panose="02010609060101010101" charset="-122"/>
                      </a:rPr>
                      <a:t>制度确立</a:t>
                    </a:r>
                    <a:endParaRPr lang="zh-CN" altLang="en-US" sz="2400" b="1">
                      <a:latin typeface="黑体" panose="02010609060101010101" charset="-122"/>
                      <a:ea typeface="黑体" panose="02010609060101010101" charset="-122"/>
                    </a:endParaRPr>
                  </a:p>
                </p:txBody>
              </p:sp>
              <p:sp>
                <p:nvSpPr>
                  <p:cNvPr id="37" name="椭圆 36"/>
                  <p:cNvSpPr/>
                  <p:nvPr>
                    <p:custDataLst>
                      <p:tags r:id="rId17"/>
                    </p:custDataLst>
                  </p:nvPr>
                </p:nvSpPr>
                <p:spPr>
                  <a:xfrm>
                    <a:off x="12741" y="5552"/>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custDataLst>
                      <p:tags r:id="rId18"/>
                    </p:custDataLst>
                  </p:nvPr>
                </p:nvSpPr>
                <p:spPr>
                  <a:xfrm>
                    <a:off x="14148" y="5561"/>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19"/>
                    </p:custDataLst>
                  </p:nvPr>
                </p:nvSpPr>
                <p:spPr>
                  <a:xfrm>
                    <a:off x="12208" y="4162"/>
                    <a:ext cx="2280" cy="1307"/>
                  </a:xfrm>
                  <a:prstGeom prst="rect">
                    <a:avLst/>
                  </a:prstGeom>
                  <a:noFill/>
                </p:spPr>
                <p:txBody>
                  <a:bodyPr wrap="square" rtlCol="0">
                    <a:spAutoFit/>
                  </a:bodyPr>
                  <a:lstStyle/>
                  <a:p>
                    <a:pPr algn="l"/>
                    <a:r>
                      <a:rPr lang="zh-CN" altLang="en-US" sz="2400" b="1">
                        <a:latin typeface="黑体" panose="02010609060101010101" charset="-122"/>
                        <a:ea typeface="黑体" panose="02010609060101010101" charset="-122"/>
                      </a:rPr>
                      <a:t>公务员制度建立</a:t>
                    </a:r>
                    <a:endParaRPr lang="zh-CN" altLang="en-US" sz="2400" b="1">
                      <a:latin typeface="黑体" panose="02010609060101010101" charset="-122"/>
                      <a:ea typeface="黑体" panose="02010609060101010101" charset="-122"/>
                    </a:endParaRPr>
                  </a:p>
                </p:txBody>
              </p:sp>
              <p:sp>
                <p:nvSpPr>
                  <p:cNvPr id="40" name="椭圆 39"/>
                  <p:cNvSpPr/>
                  <p:nvPr>
                    <p:custDataLst>
                      <p:tags r:id="rId20"/>
                    </p:custDataLst>
                  </p:nvPr>
                </p:nvSpPr>
                <p:spPr>
                  <a:xfrm>
                    <a:off x="17352" y="5561"/>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custDataLst>
                      <p:tags r:id="rId21"/>
                    </p:custDataLst>
                  </p:nvPr>
                </p:nvSpPr>
                <p:spPr>
                  <a:xfrm>
                    <a:off x="15197" y="3405"/>
                    <a:ext cx="2155" cy="1888"/>
                  </a:xfrm>
                  <a:prstGeom prst="rect">
                    <a:avLst/>
                  </a:prstGeom>
                  <a:noFill/>
                </p:spPr>
                <p:txBody>
                  <a:bodyPr wrap="square" rtlCol="0">
                    <a:spAutoFit/>
                  </a:bodyPr>
                  <a:lstStyle/>
                  <a:p>
                    <a:pPr algn="l"/>
                    <a:r>
                      <a:rPr lang="zh-CN" altLang="en-US" sz="2400" b="1">
                        <a:latin typeface="黑体" panose="02010609060101010101" charset="-122"/>
                        <a:ea typeface="黑体" panose="02010609060101010101" charset="-122"/>
                      </a:rPr>
                      <a:t>公务员制度开始推行</a:t>
                    </a:r>
                    <a:endParaRPr lang="zh-CN" altLang="en-US" sz="2400" b="1">
                      <a:latin typeface="黑体" panose="02010609060101010101" charset="-122"/>
                      <a:ea typeface="黑体" panose="02010609060101010101" charset="-122"/>
                    </a:endParaRPr>
                  </a:p>
                </p:txBody>
              </p:sp>
              <p:sp>
                <p:nvSpPr>
                  <p:cNvPr id="42" name="文本框 41"/>
                  <p:cNvSpPr txBox="1"/>
                  <p:nvPr>
                    <p:custDataLst>
                      <p:tags r:id="rId22"/>
                    </p:custDataLst>
                  </p:nvPr>
                </p:nvSpPr>
                <p:spPr>
                  <a:xfrm>
                    <a:off x="5250" y="5981"/>
                    <a:ext cx="1763" cy="628"/>
                  </a:xfrm>
                  <a:prstGeom prst="rect">
                    <a:avLst/>
                  </a:prstGeom>
                  <a:noFill/>
                </p:spPr>
                <p:txBody>
                  <a:bodyPr wrap="square" rtlCol="0">
                    <a:spAutoFit/>
                  </a:bodyPr>
                  <a:lstStyle/>
                  <a:p>
                    <a:pPr algn="ctr"/>
                    <a:r>
                      <a:rPr lang="en-US" sz="2000" b="1">
                        <a:latin typeface="黑体" panose="02010609060101010101" charset="-122"/>
                        <a:ea typeface="黑体" panose="02010609060101010101" charset="-122"/>
                        <a:cs typeface="黑体" panose="02010609060101010101" charset="-122"/>
                      </a:rPr>
                      <a:t>1905</a:t>
                    </a:r>
                    <a:r>
                      <a:rPr lang="zh-CN" altLang="en-US" sz="2000" b="1">
                        <a:latin typeface="黑体" panose="02010609060101010101" charset="-122"/>
                        <a:ea typeface="黑体" panose="02010609060101010101" charset="-122"/>
                        <a:cs typeface="黑体" panose="02010609060101010101" charset="-122"/>
                      </a:rPr>
                      <a:t>年</a:t>
                    </a:r>
                    <a:endParaRPr lang="zh-CN" altLang="en-US" sz="2000" b="1">
                      <a:latin typeface="黑体" panose="02010609060101010101" charset="-122"/>
                      <a:ea typeface="黑体" panose="02010609060101010101" charset="-122"/>
                      <a:cs typeface="黑体" panose="02010609060101010101" charset="-122"/>
                    </a:endParaRPr>
                  </a:p>
                </p:txBody>
              </p:sp>
              <p:sp>
                <p:nvSpPr>
                  <p:cNvPr id="43" name="文本框 42"/>
                  <p:cNvSpPr txBox="1"/>
                  <p:nvPr>
                    <p:custDataLst>
                      <p:tags r:id="rId23"/>
                    </p:custDataLst>
                  </p:nvPr>
                </p:nvSpPr>
                <p:spPr>
                  <a:xfrm>
                    <a:off x="8894" y="5984"/>
                    <a:ext cx="1639" cy="628"/>
                  </a:xfrm>
                  <a:prstGeom prst="rect">
                    <a:avLst/>
                  </a:prstGeom>
                  <a:noFill/>
                </p:spPr>
                <p:txBody>
                  <a:bodyPr wrap="square" rtlCol="0">
                    <a:spAutoFit/>
                  </a:bodyPr>
                  <a:lstStyle/>
                  <a:p>
                    <a:pPr algn="ctr"/>
                    <a:r>
                      <a:rPr lang="en-US" sz="2000" b="1">
                        <a:latin typeface="黑体" panose="02010609060101010101" charset="-122"/>
                        <a:ea typeface="黑体" panose="02010609060101010101" charset="-122"/>
                        <a:cs typeface="黑体" panose="02010609060101010101" charset="-122"/>
                      </a:rPr>
                      <a:t>1912</a:t>
                    </a:r>
                    <a:r>
                      <a:rPr lang="zh-CN" altLang="en-US" sz="2000" b="1">
                        <a:latin typeface="黑体" panose="02010609060101010101" charset="-122"/>
                        <a:ea typeface="黑体" panose="02010609060101010101" charset="-122"/>
                        <a:cs typeface="黑体" panose="02010609060101010101" charset="-122"/>
                      </a:rPr>
                      <a:t>年</a:t>
                    </a:r>
                    <a:endParaRPr lang="zh-CN" altLang="en-US" sz="2000" b="1">
                      <a:latin typeface="黑体" panose="02010609060101010101" charset="-122"/>
                      <a:ea typeface="黑体" panose="02010609060101010101" charset="-122"/>
                      <a:cs typeface="黑体" panose="02010609060101010101" charset="-122"/>
                    </a:endParaRPr>
                  </a:p>
                </p:txBody>
              </p:sp>
              <p:sp>
                <p:nvSpPr>
                  <p:cNvPr id="44" name="文本框 43"/>
                  <p:cNvSpPr txBox="1"/>
                  <p:nvPr>
                    <p:custDataLst>
                      <p:tags r:id="rId24"/>
                    </p:custDataLst>
                  </p:nvPr>
                </p:nvSpPr>
                <p:spPr>
                  <a:xfrm>
                    <a:off x="10449" y="5933"/>
                    <a:ext cx="1600" cy="628"/>
                  </a:xfrm>
                  <a:prstGeom prst="rect">
                    <a:avLst/>
                  </a:prstGeom>
                  <a:noFill/>
                </p:spPr>
                <p:txBody>
                  <a:bodyPr wrap="square" rtlCol="0">
                    <a:spAutoFit/>
                  </a:bodyPr>
                  <a:lstStyle/>
                  <a:p>
                    <a:pPr algn="ctr"/>
                    <a:r>
                      <a:rPr lang="en-US" sz="2000" b="1">
                        <a:latin typeface="黑体" panose="02010609060101010101" charset="-122"/>
                        <a:ea typeface="黑体" panose="02010609060101010101" charset="-122"/>
                        <a:cs typeface="黑体" panose="02010609060101010101" charset="-122"/>
                      </a:rPr>
                      <a:t>1913</a:t>
                    </a:r>
                    <a:r>
                      <a:rPr lang="zh-CN" altLang="en-US" sz="2000" b="1">
                        <a:latin typeface="黑体" panose="02010609060101010101" charset="-122"/>
                        <a:ea typeface="黑体" panose="02010609060101010101" charset="-122"/>
                        <a:cs typeface="黑体" panose="02010609060101010101" charset="-122"/>
                      </a:rPr>
                      <a:t>年</a:t>
                    </a:r>
                    <a:endParaRPr lang="zh-CN" altLang="en-US" sz="2000" b="1">
                      <a:latin typeface="黑体" panose="02010609060101010101" charset="-122"/>
                      <a:ea typeface="黑体" panose="02010609060101010101" charset="-122"/>
                      <a:cs typeface="黑体" panose="02010609060101010101" charset="-122"/>
                    </a:endParaRPr>
                  </a:p>
                </p:txBody>
              </p:sp>
              <p:sp>
                <p:nvSpPr>
                  <p:cNvPr id="45" name="文本框 44"/>
                  <p:cNvSpPr txBox="1"/>
                  <p:nvPr>
                    <p:custDataLst>
                      <p:tags r:id="rId25"/>
                    </p:custDataLst>
                  </p:nvPr>
                </p:nvSpPr>
                <p:spPr>
                  <a:xfrm>
                    <a:off x="11975" y="5975"/>
                    <a:ext cx="1816" cy="628"/>
                  </a:xfrm>
                  <a:prstGeom prst="rect">
                    <a:avLst/>
                  </a:prstGeom>
                  <a:noFill/>
                </p:spPr>
                <p:txBody>
                  <a:bodyPr wrap="square" rtlCol="0">
                    <a:spAutoFit/>
                  </a:bodyPr>
                  <a:lstStyle/>
                  <a:p>
                    <a:pPr algn="ctr"/>
                    <a:r>
                      <a:rPr lang="en-US" sz="2000" b="1">
                        <a:latin typeface="黑体" panose="02010609060101010101" charset="-122"/>
                        <a:ea typeface="黑体" panose="02010609060101010101" charset="-122"/>
                        <a:cs typeface="黑体" panose="02010609060101010101" charset="-122"/>
                      </a:rPr>
                      <a:t>1933</a:t>
                    </a:r>
                    <a:r>
                      <a:rPr lang="zh-CN" altLang="en-US" sz="2000" b="1">
                        <a:latin typeface="黑体" panose="02010609060101010101" charset="-122"/>
                        <a:ea typeface="黑体" panose="02010609060101010101" charset="-122"/>
                        <a:cs typeface="黑体" panose="02010609060101010101" charset="-122"/>
                      </a:rPr>
                      <a:t>年</a:t>
                    </a:r>
                    <a:endParaRPr lang="zh-CN" altLang="en-US" sz="2000" b="1">
                      <a:latin typeface="黑体" panose="02010609060101010101" charset="-122"/>
                      <a:ea typeface="黑体" panose="02010609060101010101" charset="-122"/>
                      <a:cs typeface="黑体" panose="02010609060101010101" charset="-122"/>
                    </a:endParaRPr>
                  </a:p>
                </p:txBody>
              </p:sp>
              <p:sp>
                <p:nvSpPr>
                  <p:cNvPr id="46" name="文本框 45"/>
                  <p:cNvSpPr txBox="1"/>
                  <p:nvPr>
                    <p:custDataLst>
                      <p:tags r:id="rId26"/>
                    </p:custDataLst>
                  </p:nvPr>
                </p:nvSpPr>
                <p:spPr>
                  <a:xfrm>
                    <a:off x="13624" y="5928"/>
                    <a:ext cx="1547" cy="628"/>
                  </a:xfrm>
                  <a:prstGeom prst="rect">
                    <a:avLst/>
                  </a:prstGeom>
                  <a:noFill/>
                </p:spPr>
                <p:txBody>
                  <a:bodyPr wrap="square" rtlCol="0">
                    <a:spAutoFit/>
                  </a:bodyPr>
                  <a:lstStyle/>
                  <a:p>
                    <a:pPr algn="ctr"/>
                    <a:r>
                      <a:rPr lang="en-US" sz="2000" b="1">
                        <a:latin typeface="黑体" panose="02010609060101010101" charset="-122"/>
                        <a:ea typeface="黑体" panose="02010609060101010101" charset="-122"/>
                        <a:cs typeface="黑体" panose="02010609060101010101" charset="-122"/>
                      </a:rPr>
                      <a:t>1949</a:t>
                    </a:r>
                    <a:r>
                      <a:rPr lang="zh-CN" altLang="en-US" sz="2000" b="1">
                        <a:latin typeface="黑体" panose="02010609060101010101" charset="-122"/>
                        <a:ea typeface="黑体" panose="02010609060101010101" charset="-122"/>
                        <a:cs typeface="黑体" panose="02010609060101010101" charset="-122"/>
                      </a:rPr>
                      <a:t>年</a:t>
                    </a:r>
                    <a:endParaRPr lang="zh-CN" altLang="en-US" sz="2000" b="1">
                      <a:latin typeface="黑体" panose="02010609060101010101" charset="-122"/>
                      <a:ea typeface="黑体" panose="02010609060101010101" charset="-122"/>
                      <a:cs typeface="黑体" panose="02010609060101010101" charset="-122"/>
                    </a:endParaRPr>
                  </a:p>
                </p:txBody>
              </p:sp>
              <p:sp>
                <p:nvSpPr>
                  <p:cNvPr id="47" name="文本框 46"/>
                  <p:cNvSpPr txBox="1"/>
                  <p:nvPr>
                    <p:custDataLst>
                      <p:tags r:id="rId27"/>
                    </p:custDataLst>
                  </p:nvPr>
                </p:nvSpPr>
                <p:spPr>
                  <a:xfrm>
                    <a:off x="15326" y="5975"/>
                    <a:ext cx="1554" cy="628"/>
                  </a:xfrm>
                  <a:prstGeom prst="rect">
                    <a:avLst/>
                  </a:prstGeom>
                  <a:noFill/>
                </p:spPr>
                <p:txBody>
                  <a:bodyPr wrap="square" rtlCol="0">
                    <a:spAutoFit/>
                  </a:bodyPr>
                  <a:lstStyle/>
                  <a:p>
                    <a:pPr algn="ctr"/>
                    <a:r>
                      <a:rPr lang="en-US" sz="2000" b="1">
                        <a:latin typeface="黑体" panose="02010609060101010101" charset="-122"/>
                        <a:ea typeface="黑体" panose="02010609060101010101" charset="-122"/>
                        <a:cs typeface="黑体" panose="02010609060101010101" charset="-122"/>
                      </a:rPr>
                      <a:t>1993</a:t>
                    </a:r>
                    <a:r>
                      <a:rPr lang="zh-CN" altLang="en-US" sz="2000" b="1">
                        <a:latin typeface="黑体" panose="02010609060101010101" charset="-122"/>
                        <a:ea typeface="黑体" panose="02010609060101010101" charset="-122"/>
                        <a:cs typeface="黑体" panose="02010609060101010101" charset="-122"/>
                      </a:rPr>
                      <a:t>年</a:t>
                    </a:r>
                    <a:endParaRPr lang="zh-CN" altLang="en-US" sz="2000" b="1">
                      <a:latin typeface="黑体" panose="02010609060101010101" charset="-122"/>
                      <a:ea typeface="黑体" panose="02010609060101010101" charset="-122"/>
                      <a:cs typeface="黑体" panose="02010609060101010101" charset="-122"/>
                    </a:endParaRPr>
                  </a:p>
                </p:txBody>
              </p:sp>
            </p:grpSp>
            <p:sp>
              <p:nvSpPr>
                <p:cNvPr id="21" name="文本框 20"/>
                <p:cNvSpPr txBox="1"/>
                <p:nvPr>
                  <p:custDataLst>
                    <p:tags r:id="rId28"/>
                  </p:custDataLst>
                </p:nvPr>
              </p:nvSpPr>
              <p:spPr>
                <a:xfrm>
                  <a:off x="16881" y="5910"/>
                  <a:ext cx="1743" cy="628"/>
                </a:xfrm>
                <a:prstGeom prst="rect">
                  <a:avLst/>
                </a:prstGeom>
                <a:noFill/>
              </p:spPr>
              <p:txBody>
                <a:bodyPr wrap="square" rtlCol="0">
                  <a:spAutoFit/>
                </a:bodyPr>
                <a:lstStyle/>
                <a:p>
                  <a:pPr algn="ctr"/>
                  <a:r>
                    <a:rPr lang="en-US" sz="2000" b="1">
                      <a:latin typeface="黑体" panose="02010609060101010101" charset="-122"/>
                      <a:ea typeface="黑体" panose="02010609060101010101" charset="-122"/>
                      <a:cs typeface="黑体" panose="02010609060101010101" charset="-122"/>
                    </a:rPr>
                    <a:t>2005</a:t>
                  </a:r>
                  <a:r>
                    <a:rPr lang="zh-CN" altLang="en-US" sz="2000" b="1">
                      <a:latin typeface="黑体" panose="02010609060101010101" charset="-122"/>
                      <a:ea typeface="黑体" panose="02010609060101010101" charset="-122"/>
                      <a:cs typeface="黑体" panose="02010609060101010101" charset="-122"/>
                    </a:rPr>
                    <a:t>年</a:t>
                  </a:r>
                  <a:endParaRPr lang="zh-CN" altLang="en-US" sz="2000" b="1">
                    <a:latin typeface="黑体" panose="02010609060101010101" charset="-122"/>
                    <a:ea typeface="黑体" panose="02010609060101010101" charset="-122"/>
                    <a:cs typeface="黑体" panose="02010609060101010101" charset="-122"/>
                  </a:endParaRPr>
                </a:p>
              </p:txBody>
            </p:sp>
          </p:grpSp>
          <p:sp>
            <p:nvSpPr>
              <p:cNvPr id="19" name="椭圆 18"/>
              <p:cNvSpPr/>
              <p:nvPr>
                <p:custDataLst>
                  <p:tags r:id="rId29"/>
                </p:custDataLst>
              </p:nvPr>
            </p:nvSpPr>
            <p:spPr>
              <a:xfrm>
                <a:off x="15751" y="5561"/>
                <a:ext cx="340" cy="34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文本框 47"/>
          <p:cNvSpPr txBox="1"/>
          <p:nvPr>
            <p:custDataLst>
              <p:tags r:id="rId30"/>
            </p:custDataLst>
          </p:nvPr>
        </p:nvSpPr>
        <p:spPr>
          <a:xfrm>
            <a:off x="6259195" y="6276975"/>
            <a:ext cx="1612900" cy="521970"/>
          </a:xfrm>
          <a:prstGeom prst="rect">
            <a:avLst/>
          </a:prstGeom>
          <a:solidFill>
            <a:srgbClr val="FFFF00"/>
          </a:solidFill>
        </p:spPr>
        <p:txBody>
          <a:bodyPr wrap="none" rtlCol="0">
            <a:spAutoFit/>
          </a:bodyPr>
          <a:lstStyle/>
          <a:p>
            <a:r>
              <a:rPr lang="zh-CN" altLang="en-US" sz="2800" b="1">
                <a:solidFill>
                  <a:schemeClr val="tx1"/>
                </a:solidFill>
                <a:latin typeface="黑体" panose="02010609060101010101" charset="-122"/>
                <a:ea typeface="黑体" panose="02010609060101010101" charset="-122"/>
              </a:rPr>
              <a:t>民国时期</a:t>
            </a:r>
            <a:endParaRPr lang="zh-CN" altLang="en-US" sz="2800" b="1">
              <a:solidFill>
                <a:schemeClr val="tx1"/>
              </a:solidFill>
              <a:latin typeface="黑体" panose="02010609060101010101" charset="-122"/>
              <a:ea typeface="黑体" panose="02010609060101010101" charset="-122"/>
            </a:endParaRPr>
          </a:p>
        </p:txBody>
      </p:sp>
      <p:sp>
        <p:nvSpPr>
          <p:cNvPr id="49" name="文本框 48"/>
          <p:cNvSpPr txBox="1"/>
          <p:nvPr>
            <p:custDataLst>
              <p:tags r:id="rId31"/>
            </p:custDataLst>
          </p:nvPr>
        </p:nvSpPr>
        <p:spPr>
          <a:xfrm>
            <a:off x="3816350" y="6264275"/>
            <a:ext cx="1753870" cy="521970"/>
          </a:xfrm>
          <a:prstGeom prst="rect">
            <a:avLst/>
          </a:prstGeom>
          <a:solidFill>
            <a:srgbClr val="FFFF00"/>
          </a:solidFill>
        </p:spPr>
        <p:txBody>
          <a:bodyPr wrap="square" rtlCol="0">
            <a:spAutoFit/>
          </a:bodyPr>
          <a:lstStyle/>
          <a:p>
            <a:r>
              <a:rPr lang="zh-CN" altLang="en-US" sz="2800" b="1">
                <a:solidFill>
                  <a:schemeClr val="tx1"/>
                </a:solidFill>
                <a:latin typeface="黑体" panose="02010609060101010101" charset="-122"/>
                <a:ea typeface="黑体" panose="02010609060101010101" charset="-122"/>
              </a:rPr>
              <a:t>晚清时期</a:t>
            </a:r>
            <a:endParaRPr lang="zh-CN" altLang="en-US" sz="2800" b="1">
              <a:solidFill>
                <a:schemeClr val="tx1"/>
              </a:solidFill>
              <a:latin typeface="黑体" panose="02010609060101010101" charset="-122"/>
              <a:ea typeface="黑体" panose="02010609060101010101" charset="-122"/>
            </a:endParaRPr>
          </a:p>
        </p:txBody>
      </p:sp>
      <p:sp>
        <p:nvSpPr>
          <p:cNvPr id="50" name="文本框 49"/>
          <p:cNvSpPr txBox="1"/>
          <p:nvPr>
            <p:custDataLst>
              <p:tags r:id="rId32"/>
            </p:custDataLst>
          </p:nvPr>
        </p:nvSpPr>
        <p:spPr>
          <a:xfrm>
            <a:off x="9311005" y="6270625"/>
            <a:ext cx="2190115" cy="521970"/>
          </a:xfrm>
          <a:prstGeom prst="rect">
            <a:avLst/>
          </a:prstGeom>
          <a:solidFill>
            <a:srgbClr val="FFFF00"/>
          </a:solidFill>
        </p:spPr>
        <p:txBody>
          <a:bodyPr wrap="square" rtlCol="0">
            <a:spAutoFit/>
          </a:bodyPr>
          <a:lstStyle/>
          <a:p>
            <a:pPr algn="ctr"/>
            <a:r>
              <a:rPr lang="zh-CN" altLang="en-US" sz="2800" b="1">
                <a:solidFill>
                  <a:schemeClr val="tx1"/>
                </a:solidFill>
                <a:latin typeface="黑体" panose="02010609060101010101" charset="-122"/>
                <a:ea typeface="黑体" panose="02010609060101010101" charset="-122"/>
              </a:rPr>
              <a:t>新中国时期</a:t>
            </a:r>
            <a:endParaRPr lang="zh-CN" altLang="en-US" sz="2800" b="1">
              <a:solidFill>
                <a:schemeClr val="tx1"/>
              </a:solidFill>
              <a:latin typeface="黑体" panose="02010609060101010101" charset="-122"/>
              <a:ea typeface="黑体" panose="02010609060101010101" charset="-122"/>
            </a:endParaRPr>
          </a:p>
        </p:txBody>
      </p:sp>
      <p:sp>
        <p:nvSpPr>
          <p:cNvPr id="2" name="椭圆 1"/>
          <p:cNvSpPr/>
          <p:nvPr>
            <p:custDataLst>
              <p:tags r:id="rId33"/>
            </p:custDataLst>
          </p:nvPr>
        </p:nvSpPr>
        <p:spPr>
          <a:xfrm>
            <a:off x="1996440" y="5556885"/>
            <a:ext cx="215900" cy="21590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34"/>
            </p:custDataLst>
          </p:nvPr>
        </p:nvSpPr>
        <p:spPr>
          <a:xfrm>
            <a:off x="1831340" y="6229985"/>
            <a:ext cx="972185" cy="521970"/>
          </a:xfrm>
          <a:prstGeom prst="rect">
            <a:avLst/>
          </a:prstGeom>
          <a:solidFill>
            <a:srgbClr val="FFFF00"/>
          </a:solidFill>
        </p:spPr>
        <p:txBody>
          <a:bodyPr wrap="square" rtlCol="0">
            <a:spAutoFit/>
          </a:bodyPr>
          <a:p>
            <a:r>
              <a:rPr lang="zh-CN" altLang="en-US" sz="2800" b="1">
                <a:solidFill>
                  <a:schemeClr val="tx1"/>
                </a:solidFill>
                <a:latin typeface="黑体" panose="02010609060101010101" charset="-122"/>
                <a:ea typeface="黑体" panose="02010609060101010101" charset="-122"/>
              </a:rPr>
              <a:t>隋唐</a:t>
            </a:r>
            <a:endParaRPr lang="zh-CN" altLang="en-US" sz="2800" b="1">
              <a:solidFill>
                <a:schemeClr val="tx1"/>
              </a:solidFill>
              <a:latin typeface="黑体" panose="02010609060101010101" charset="-122"/>
              <a:ea typeface="黑体" panose="02010609060101010101" charset="-122"/>
            </a:endParaRPr>
          </a:p>
        </p:txBody>
      </p:sp>
      <p:sp>
        <p:nvSpPr>
          <p:cNvPr id="4" name="文本框 3"/>
          <p:cNvSpPr txBox="1"/>
          <p:nvPr>
            <p:custDataLst>
              <p:tags r:id="rId35"/>
            </p:custDataLst>
          </p:nvPr>
        </p:nvSpPr>
        <p:spPr>
          <a:xfrm>
            <a:off x="1649095" y="4615815"/>
            <a:ext cx="911225" cy="829945"/>
          </a:xfrm>
          <a:prstGeom prst="rect">
            <a:avLst/>
          </a:prstGeom>
          <a:noFill/>
        </p:spPr>
        <p:txBody>
          <a:bodyPr wrap="square" rtlCol="0">
            <a:spAutoFit/>
          </a:bodyPr>
          <a:p>
            <a:pPr algn="ctr"/>
            <a:r>
              <a:rPr lang="zh-CN" altLang="en-US" sz="2400" b="1">
                <a:solidFill>
                  <a:schemeClr val="tx1"/>
                </a:solidFill>
                <a:latin typeface="黑体" panose="02010609060101010101" charset="-122"/>
                <a:ea typeface="黑体" panose="02010609060101010101" charset="-122"/>
              </a:rPr>
              <a:t>科举确立</a:t>
            </a:r>
            <a:endParaRPr lang="zh-CN" altLang="en-US" sz="2400" b="1">
              <a:solidFill>
                <a:schemeClr val="tx1"/>
              </a:solidFill>
              <a:latin typeface="黑体" panose="02010609060101010101" charset="-122"/>
              <a:ea typeface="黑体" panose="02010609060101010101" charset="-122"/>
            </a:endParaRPr>
          </a:p>
        </p:txBody>
      </p:sp>
      <p:sp>
        <p:nvSpPr>
          <p:cNvPr id="5" name="椭圆 4"/>
          <p:cNvSpPr/>
          <p:nvPr>
            <p:custDataLst>
              <p:tags r:id="rId36"/>
            </p:custDataLst>
          </p:nvPr>
        </p:nvSpPr>
        <p:spPr>
          <a:xfrm>
            <a:off x="1271270" y="5556885"/>
            <a:ext cx="215900" cy="21590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37"/>
            </p:custDataLst>
          </p:nvPr>
        </p:nvSpPr>
        <p:spPr>
          <a:xfrm>
            <a:off x="855345" y="6224270"/>
            <a:ext cx="942975" cy="521970"/>
          </a:xfrm>
          <a:prstGeom prst="rect">
            <a:avLst/>
          </a:prstGeom>
          <a:solidFill>
            <a:srgbClr val="FFFF00"/>
          </a:solidFill>
        </p:spPr>
        <p:txBody>
          <a:bodyPr wrap="square" rtlCol="0">
            <a:spAutoFit/>
          </a:bodyPr>
          <a:p>
            <a:r>
              <a:rPr lang="zh-CN" altLang="en-US" sz="2800" b="1">
                <a:solidFill>
                  <a:schemeClr val="tx1"/>
                </a:solidFill>
                <a:latin typeface="黑体" panose="02010609060101010101" charset="-122"/>
                <a:ea typeface="黑体" panose="02010609060101010101" charset="-122"/>
              </a:rPr>
              <a:t>魏晋</a:t>
            </a:r>
            <a:endParaRPr lang="zh-CN" altLang="en-US" sz="2800" b="1">
              <a:solidFill>
                <a:schemeClr val="tx1"/>
              </a:solidFill>
              <a:latin typeface="黑体" panose="02010609060101010101" charset="-122"/>
              <a:ea typeface="黑体" panose="02010609060101010101" charset="-122"/>
            </a:endParaRPr>
          </a:p>
        </p:txBody>
      </p:sp>
      <p:sp>
        <p:nvSpPr>
          <p:cNvPr id="23" name="文本框 22"/>
          <p:cNvSpPr txBox="1"/>
          <p:nvPr>
            <p:custDataLst>
              <p:tags r:id="rId38"/>
            </p:custDataLst>
          </p:nvPr>
        </p:nvSpPr>
        <p:spPr>
          <a:xfrm>
            <a:off x="661670" y="4625975"/>
            <a:ext cx="1245870" cy="829945"/>
          </a:xfrm>
          <a:prstGeom prst="rect">
            <a:avLst/>
          </a:prstGeom>
          <a:noFill/>
        </p:spPr>
        <p:txBody>
          <a:bodyPr wrap="square" rtlCol="0">
            <a:spAutoFit/>
          </a:bodyPr>
          <a:p>
            <a:pPr algn="ctr"/>
            <a:r>
              <a:rPr lang="zh-CN" altLang="en-US" sz="2400" b="1">
                <a:solidFill>
                  <a:schemeClr val="tx1"/>
                </a:solidFill>
                <a:latin typeface="黑体" panose="02010609060101010101" charset="-122"/>
                <a:ea typeface="黑体" panose="02010609060101010101" charset="-122"/>
              </a:rPr>
              <a:t>九品中正制</a:t>
            </a:r>
            <a:endParaRPr lang="zh-CN" altLang="en-US" sz="2400" b="1">
              <a:solidFill>
                <a:schemeClr val="tx1"/>
              </a:solidFill>
              <a:latin typeface="黑体" panose="02010609060101010101" charset="-122"/>
              <a:ea typeface="黑体" panose="02010609060101010101" charset="-122"/>
            </a:endParaRPr>
          </a:p>
        </p:txBody>
      </p:sp>
      <p:sp>
        <p:nvSpPr>
          <p:cNvPr id="25" name="椭圆 24"/>
          <p:cNvSpPr/>
          <p:nvPr>
            <p:custDataLst>
              <p:tags r:id="rId39"/>
            </p:custDataLst>
          </p:nvPr>
        </p:nvSpPr>
        <p:spPr>
          <a:xfrm>
            <a:off x="369570" y="5556885"/>
            <a:ext cx="215900" cy="215900"/>
          </a:xfrm>
          <a:prstGeom prst="ellipse">
            <a:avLst/>
          </a:prstGeom>
          <a:solidFill>
            <a:srgbClr val="0070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custDataLst>
              <p:tags r:id="rId40"/>
            </p:custDataLst>
          </p:nvPr>
        </p:nvSpPr>
        <p:spPr>
          <a:xfrm>
            <a:off x="138430" y="6224270"/>
            <a:ext cx="680085" cy="521970"/>
          </a:xfrm>
          <a:prstGeom prst="rect">
            <a:avLst/>
          </a:prstGeom>
          <a:solidFill>
            <a:srgbClr val="FFFF00"/>
          </a:solidFill>
        </p:spPr>
        <p:txBody>
          <a:bodyPr wrap="square" rtlCol="0">
            <a:spAutoFit/>
          </a:bodyPr>
          <a:p>
            <a:r>
              <a:rPr lang="zh-CN" altLang="en-US" sz="2800" b="1">
                <a:solidFill>
                  <a:schemeClr val="tx1"/>
                </a:solidFill>
                <a:latin typeface="黑体" panose="02010609060101010101" charset="-122"/>
                <a:ea typeface="黑体" panose="02010609060101010101" charset="-122"/>
              </a:rPr>
              <a:t>汉</a:t>
            </a:r>
            <a:endParaRPr lang="zh-CN" altLang="en-US" sz="2800" b="1">
              <a:solidFill>
                <a:schemeClr val="tx1"/>
              </a:solidFill>
              <a:latin typeface="黑体" panose="02010609060101010101" charset="-122"/>
              <a:ea typeface="黑体" panose="02010609060101010101" charset="-122"/>
            </a:endParaRPr>
          </a:p>
        </p:txBody>
      </p:sp>
      <p:sp>
        <p:nvSpPr>
          <p:cNvPr id="54" name="文本框 53"/>
          <p:cNvSpPr txBox="1"/>
          <p:nvPr>
            <p:custDataLst>
              <p:tags r:id="rId41"/>
            </p:custDataLst>
          </p:nvPr>
        </p:nvSpPr>
        <p:spPr>
          <a:xfrm>
            <a:off x="-212725" y="4625975"/>
            <a:ext cx="1245870" cy="829945"/>
          </a:xfrm>
          <a:prstGeom prst="rect">
            <a:avLst/>
          </a:prstGeom>
          <a:noFill/>
        </p:spPr>
        <p:txBody>
          <a:bodyPr wrap="square" rtlCol="0">
            <a:spAutoFit/>
          </a:bodyPr>
          <a:p>
            <a:pPr algn="ctr"/>
            <a:r>
              <a:rPr lang="zh-CN" altLang="en-US" sz="2400" b="1">
                <a:solidFill>
                  <a:schemeClr val="tx1"/>
                </a:solidFill>
                <a:latin typeface="黑体" panose="02010609060101010101" charset="-122"/>
                <a:ea typeface="黑体" panose="02010609060101010101" charset="-122"/>
              </a:rPr>
              <a:t>察举</a:t>
            </a:r>
            <a:endParaRPr lang="zh-CN" altLang="en-US" sz="2400" b="1">
              <a:solidFill>
                <a:schemeClr val="tx1"/>
              </a:solidFill>
              <a:latin typeface="黑体" panose="02010609060101010101" charset="-122"/>
              <a:ea typeface="黑体" panose="02010609060101010101" charset="-122"/>
            </a:endParaRPr>
          </a:p>
          <a:p>
            <a:pPr algn="ctr"/>
            <a:r>
              <a:rPr lang="zh-CN" altLang="en-US" sz="2400" b="1">
                <a:solidFill>
                  <a:schemeClr val="tx1"/>
                </a:solidFill>
                <a:latin typeface="黑体" panose="02010609060101010101" charset="-122"/>
                <a:ea typeface="黑体" panose="02010609060101010101" charset="-122"/>
              </a:rPr>
              <a:t>制</a:t>
            </a:r>
            <a:endParaRPr lang="zh-CN" altLang="en-US" sz="2400" b="1">
              <a:solidFill>
                <a:schemeClr val="tx1"/>
              </a:solidFill>
              <a:latin typeface="黑体" panose="02010609060101010101" charset="-122"/>
              <a:ea typeface="黑体" panose="02010609060101010101" charset="-122"/>
            </a:endParaRPr>
          </a:p>
        </p:txBody>
      </p:sp>
      <p:sp>
        <p:nvSpPr>
          <p:cNvPr id="55" name="文本框 54"/>
          <p:cNvSpPr txBox="1"/>
          <p:nvPr/>
        </p:nvSpPr>
        <p:spPr>
          <a:xfrm>
            <a:off x="-26670" y="3996690"/>
            <a:ext cx="2707005" cy="583565"/>
          </a:xfrm>
          <a:prstGeom prst="rect">
            <a:avLst/>
          </a:prstGeom>
          <a:solidFill>
            <a:schemeClr val="bg1"/>
          </a:solidFill>
        </p:spPr>
        <p:txBody>
          <a:bodyPr wrap="square" rtlCol="0" anchor="t">
            <a:spAutoFit/>
          </a:bodyPr>
          <a:p>
            <a:r>
              <a:rPr lang="zh-CN" altLang="en-US" sz="3200">
                <a:solidFill>
                  <a:srgbClr val="FF0000"/>
                </a:solidFill>
                <a:latin typeface="华文行楷" panose="02010800040101010101" charset="-122"/>
                <a:ea typeface="华文行楷" panose="02010800040101010101" charset="-122"/>
                <a:cs typeface="黑体" panose="02010609060101010101" charset="-122"/>
              </a:rPr>
              <a:t>从贵族到平民</a:t>
            </a:r>
            <a:endParaRPr lang="zh-CN" altLang="en-US" sz="3200">
              <a:solidFill>
                <a:srgbClr val="FF0000"/>
              </a:solidFill>
              <a:latin typeface="华文行楷" panose="02010800040101010101" charset="-122"/>
              <a:ea typeface="华文行楷" panose="02010800040101010101" charset="-122"/>
              <a:cs typeface="黑体" panose="02010609060101010101" charset="-122"/>
            </a:endParaRPr>
          </a:p>
        </p:txBody>
      </p:sp>
      <p:sp>
        <p:nvSpPr>
          <p:cNvPr id="56" name="文本框 55"/>
          <p:cNvSpPr txBox="1"/>
          <p:nvPr/>
        </p:nvSpPr>
        <p:spPr>
          <a:xfrm>
            <a:off x="2811780" y="3648710"/>
            <a:ext cx="2707005" cy="583565"/>
          </a:xfrm>
          <a:prstGeom prst="rect">
            <a:avLst/>
          </a:prstGeom>
          <a:solidFill>
            <a:schemeClr val="bg1"/>
          </a:solidFill>
        </p:spPr>
        <p:txBody>
          <a:bodyPr wrap="square" rtlCol="0" anchor="t">
            <a:spAutoFit/>
          </a:bodyPr>
          <a:p>
            <a:r>
              <a:rPr lang="zh-CN" altLang="en-US" sz="3200">
                <a:solidFill>
                  <a:srgbClr val="FF0000"/>
                </a:solidFill>
                <a:latin typeface="华文行楷" panose="02010800040101010101" charset="-122"/>
                <a:ea typeface="华文行楷" panose="02010800040101010101" charset="-122"/>
                <a:cs typeface="黑体" panose="02010609060101010101" charset="-122"/>
              </a:rPr>
              <a:t>从古学到实用</a:t>
            </a:r>
            <a:endParaRPr lang="zh-CN" altLang="en-US" sz="3200">
              <a:solidFill>
                <a:srgbClr val="FF0000"/>
              </a:solidFill>
              <a:latin typeface="华文行楷" panose="02010800040101010101" charset="-122"/>
              <a:ea typeface="华文行楷" panose="02010800040101010101" charset="-122"/>
              <a:cs typeface="黑体" panose="02010609060101010101" charset="-122"/>
            </a:endParaRPr>
          </a:p>
        </p:txBody>
      </p:sp>
      <p:sp>
        <p:nvSpPr>
          <p:cNvPr id="57" name="文本框 56"/>
          <p:cNvSpPr txBox="1"/>
          <p:nvPr/>
        </p:nvSpPr>
        <p:spPr>
          <a:xfrm>
            <a:off x="5866765" y="3317875"/>
            <a:ext cx="2707005" cy="583565"/>
          </a:xfrm>
          <a:prstGeom prst="rect">
            <a:avLst/>
          </a:prstGeom>
          <a:solidFill>
            <a:schemeClr val="bg1"/>
          </a:solidFill>
        </p:spPr>
        <p:txBody>
          <a:bodyPr wrap="square" rtlCol="0" anchor="t">
            <a:spAutoFit/>
          </a:bodyPr>
          <a:p>
            <a:r>
              <a:rPr lang="zh-CN" altLang="en-US" sz="3200">
                <a:solidFill>
                  <a:srgbClr val="FF0000"/>
                </a:solidFill>
                <a:latin typeface="华文行楷" panose="02010800040101010101" charset="-122"/>
                <a:ea typeface="华文行楷" panose="02010800040101010101" charset="-122"/>
                <a:cs typeface="黑体" panose="02010609060101010101" charset="-122"/>
              </a:rPr>
              <a:t>考试甄别互补</a:t>
            </a:r>
            <a:endParaRPr lang="zh-CN" altLang="en-US" sz="3200">
              <a:solidFill>
                <a:srgbClr val="FF0000"/>
              </a:solidFill>
              <a:latin typeface="华文行楷" panose="02010800040101010101" charset="-122"/>
              <a:ea typeface="华文行楷" panose="02010800040101010101" charset="-122"/>
              <a:cs typeface="黑体" panose="02010609060101010101" charset="-122"/>
            </a:endParaRPr>
          </a:p>
        </p:txBody>
      </p:sp>
      <p:sp>
        <p:nvSpPr>
          <p:cNvPr id="58" name="文本框 57"/>
          <p:cNvSpPr txBox="1"/>
          <p:nvPr/>
        </p:nvSpPr>
        <p:spPr>
          <a:xfrm>
            <a:off x="8573770" y="2934335"/>
            <a:ext cx="3541395" cy="583565"/>
          </a:xfrm>
          <a:prstGeom prst="rect">
            <a:avLst/>
          </a:prstGeom>
          <a:solidFill>
            <a:schemeClr val="bg1"/>
          </a:solidFill>
        </p:spPr>
        <p:txBody>
          <a:bodyPr wrap="square" rtlCol="0" anchor="t">
            <a:spAutoFit/>
          </a:bodyPr>
          <a:p>
            <a:r>
              <a:rPr lang="zh-CN" altLang="en-US" sz="3200">
                <a:solidFill>
                  <a:srgbClr val="FF0000"/>
                </a:solidFill>
                <a:latin typeface="华文行楷" panose="02010800040101010101" charset="-122"/>
                <a:ea typeface="华文行楷" panose="02010800040101010101" charset="-122"/>
                <a:cs typeface="黑体" panose="02010609060101010101" charset="-122"/>
              </a:rPr>
              <a:t>从卷面到综合实力</a:t>
            </a:r>
            <a:endParaRPr lang="zh-CN" altLang="en-US" sz="3200">
              <a:solidFill>
                <a:srgbClr val="FF0000"/>
              </a:solidFill>
              <a:latin typeface="华文行楷" panose="02010800040101010101" charset="-122"/>
              <a:ea typeface="华文行楷" panose="02010800040101010101" charset="-122"/>
              <a:cs typeface="黑体" panose="02010609060101010101" charset="-122"/>
            </a:endParaRPr>
          </a:p>
        </p:txBody>
      </p:sp>
      <p:sp>
        <p:nvSpPr>
          <p:cNvPr id="60" name="矩形 59"/>
          <p:cNvSpPr/>
          <p:nvPr/>
        </p:nvSpPr>
        <p:spPr>
          <a:xfrm rot="20585249">
            <a:off x="478790" y="760095"/>
            <a:ext cx="3402330" cy="560705"/>
          </a:xfrm>
          <a:prstGeom prst="rect">
            <a:avLst/>
          </a:prstGeom>
          <a:solidFill>
            <a:srgbClr val="C00000"/>
          </a:solidFill>
          <a:ln>
            <a:noFill/>
          </a:ln>
        </p:spPr>
        <p:txBody>
          <a:bodyPr wrap="square" lIns="68580" tIns="34290" rIns="68580" bIns="34290">
            <a:spAutoFit/>
          </a:bodyPr>
          <a:p>
            <a:pPr algn="ctr" eaLnBrk="1" hangingPunct="1"/>
            <a:r>
              <a:rPr lang="zh-CN" altLang="en-US" sz="3200" b="1" dirty="0" smtClean="0">
                <a:solidFill>
                  <a:sysClr val="window" lastClr="FFFFFF"/>
                </a:solidFill>
                <a:latin typeface="楷体" panose="02010609060101010101" charset="-122"/>
                <a:ea typeface="楷体" panose="02010609060101010101" charset="-122"/>
              </a:rPr>
              <a:t>人才选拔社会化</a:t>
            </a:r>
            <a:endParaRPr lang="zh-CN" altLang="en-US" sz="3200" b="1" dirty="0" smtClean="0">
              <a:solidFill>
                <a:sysClr val="window" lastClr="FFFFFF"/>
              </a:solidFill>
              <a:latin typeface="楷体" panose="02010609060101010101" charset="-122"/>
              <a:ea typeface="楷体" panose="02010609060101010101" charset="-122"/>
            </a:endParaRPr>
          </a:p>
        </p:txBody>
      </p:sp>
      <p:sp>
        <p:nvSpPr>
          <p:cNvPr id="61" name="矩形 60"/>
          <p:cNvSpPr/>
          <p:nvPr/>
        </p:nvSpPr>
        <p:spPr>
          <a:xfrm rot="20585249">
            <a:off x="2366645" y="1285240"/>
            <a:ext cx="3402330" cy="560705"/>
          </a:xfrm>
          <a:prstGeom prst="rect">
            <a:avLst/>
          </a:prstGeom>
          <a:solidFill>
            <a:srgbClr val="C00000"/>
          </a:solidFill>
          <a:ln>
            <a:noFill/>
          </a:ln>
        </p:spPr>
        <p:txBody>
          <a:bodyPr wrap="square" lIns="68580" tIns="34290" rIns="68580" bIns="34290">
            <a:spAutoFit/>
          </a:bodyPr>
          <a:p>
            <a:pPr algn="ctr" eaLnBrk="1" hangingPunct="1"/>
            <a:r>
              <a:rPr lang="zh-CN" altLang="en-US" sz="3200" b="1" dirty="0" smtClean="0">
                <a:solidFill>
                  <a:sysClr val="window" lastClr="FFFFFF"/>
                </a:solidFill>
                <a:latin typeface="楷体" panose="02010609060101010101" charset="-122"/>
                <a:ea typeface="楷体" panose="02010609060101010101" charset="-122"/>
              </a:rPr>
              <a:t>选拔标准刚性化</a:t>
            </a:r>
            <a:endParaRPr lang="zh-CN" altLang="en-US" sz="3200" b="1" dirty="0" smtClean="0">
              <a:solidFill>
                <a:sysClr val="window" lastClr="FFFFFF"/>
              </a:solidFill>
              <a:latin typeface="楷体" panose="02010609060101010101" charset="-122"/>
              <a:ea typeface="楷体" panose="02010609060101010101" charset="-122"/>
            </a:endParaRPr>
          </a:p>
        </p:txBody>
      </p:sp>
      <p:sp>
        <p:nvSpPr>
          <p:cNvPr id="62" name="矩形 61"/>
          <p:cNvSpPr/>
          <p:nvPr/>
        </p:nvSpPr>
        <p:spPr>
          <a:xfrm rot="20585249">
            <a:off x="4819015" y="1590675"/>
            <a:ext cx="3402330" cy="560705"/>
          </a:xfrm>
          <a:prstGeom prst="rect">
            <a:avLst/>
          </a:prstGeom>
          <a:solidFill>
            <a:srgbClr val="C00000"/>
          </a:solidFill>
          <a:ln>
            <a:noFill/>
          </a:ln>
        </p:spPr>
        <p:txBody>
          <a:bodyPr wrap="square" lIns="68580" tIns="34290" rIns="68580" bIns="34290">
            <a:spAutoFit/>
          </a:bodyPr>
          <a:p>
            <a:pPr algn="ctr" eaLnBrk="1" hangingPunct="1"/>
            <a:r>
              <a:rPr lang="zh-CN" altLang="en-US" sz="3200" b="1" dirty="0" smtClean="0">
                <a:solidFill>
                  <a:sysClr val="window" lastClr="FFFFFF"/>
                </a:solidFill>
                <a:latin typeface="楷体" panose="02010609060101010101" charset="-122"/>
                <a:ea typeface="楷体" panose="02010609060101010101" charset="-122"/>
              </a:rPr>
              <a:t>选拔程序规范化</a:t>
            </a:r>
            <a:endParaRPr lang="zh-CN" altLang="en-US" sz="3200" b="1" dirty="0" smtClean="0">
              <a:solidFill>
                <a:sysClr val="window" lastClr="FFFFFF"/>
              </a:solidFill>
              <a:latin typeface="楷体" panose="02010609060101010101" charset="-122"/>
              <a:ea typeface="楷体" panose="02010609060101010101" charset="-122"/>
            </a:endParaRPr>
          </a:p>
        </p:txBody>
      </p:sp>
      <p:sp>
        <p:nvSpPr>
          <p:cNvPr id="63" name="矩形 62"/>
          <p:cNvSpPr/>
          <p:nvPr/>
        </p:nvSpPr>
        <p:spPr>
          <a:xfrm rot="20585249">
            <a:off x="7154545" y="1976755"/>
            <a:ext cx="3402330" cy="560705"/>
          </a:xfrm>
          <a:prstGeom prst="rect">
            <a:avLst/>
          </a:prstGeom>
          <a:solidFill>
            <a:srgbClr val="C00000"/>
          </a:solidFill>
          <a:ln>
            <a:noFill/>
          </a:ln>
        </p:spPr>
        <p:txBody>
          <a:bodyPr wrap="square" lIns="68580" tIns="34290" rIns="68580" bIns="34290">
            <a:spAutoFit/>
          </a:bodyPr>
          <a:p>
            <a:pPr algn="ctr" eaLnBrk="1" hangingPunct="1"/>
            <a:r>
              <a:rPr lang="zh-CN" altLang="en-US" sz="3200" b="1" dirty="0" smtClean="0">
                <a:solidFill>
                  <a:sysClr val="window" lastClr="FFFFFF"/>
                </a:solidFill>
                <a:latin typeface="楷体" panose="02010609060101010101" charset="-122"/>
                <a:ea typeface="楷体" panose="02010609060101010101" charset="-122"/>
              </a:rPr>
              <a:t>选拔机制健全化</a:t>
            </a:r>
            <a:endParaRPr lang="zh-CN" altLang="en-US" sz="3200" b="1" dirty="0" smtClean="0">
              <a:solidFill>
                <a:sysClr val="window" lastClr="FFFFFF"/>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to="" calcmode="lin" valueType="num">
                                      <p:cBhvr>
                                        <p:cTn id="7" dur="1" fill="hold"/>
                                        <p:tgtEl>
                                          <p:spTgt spid="55"/>
                                        </p:tgtEl>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amond(in)">
                                      <p:cBhvr>
                                        <p:cTn id="12" dur="2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diamond(in)">
                                      <p:cBhvr>
                                        <p:cTn id="17" dur="2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diamond(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 to="" calcmode="lin" valueType="num">
                                      <p:cBhvr>
                                        <p:cTn id="27" dur="1" fill="hold"/>
                                        <p:tgtEl>
                                          <p:spTgt spid="60"/>
                                        </p:tgtEl>
                                      </p:cBhvr>
                                    </p:anim>
                                  </p:childTnLst>
                                </p:cTn>
                              </p:par>
                              <p:par>
                                <p:cTn id="28" presetID="24"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 to="" calcmode="lin" valueType="num">
                                      <p:cBhvr>
                                        <p:cTn id="30" dur="1" fill="hold"/>
                                        <p:tgtEl>
                                          <p:spTgt spid="61"/>
                                        </p:tgtEl>
                                      </p:cBhvr>
                                    </p:anim>
                                  </p:childTnLst>
                                </p:cTn>
                              </p:par>
                              <p:par>
                                <p:cTn id="31" presetID="24"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 to="" calcmode="lin" valueType="num">
                                      <p:cBhvr>
                                        <p:cTn id="33" dur="1" fill="hold"/>
                                        <p:tgtEl>
                                          <p:spTgt spid="62"/>
                                        </p:tgtEl>
                                      </p:cBhvr>
                                    </p:anim>
                                  </p:childTnLst>
                                </p:cTn>
                              </p:par>
                              <p:par>
                                <p:cTn id="34" presetID="24"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 to="" calcmode="lin" valueType="num">
                                      <p:cBhvr>
                                        <p:cTn id="36" dur="1" fill="hold"/>
                                        <p:tgtEl>
                                          <p:spTgt spid="6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0" grpId="0" animBg="1"/>
      <p:bldP spid="61" grpId="0" animBg="1"/>
      <p:bldP spid="62"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组合 12"/>
          <p:cNvGrpSpPr/>
          <p:nvPr/>
        </p:nvGrpSpPr>
        <p:grpSpPr>
          <a:xfrm>
            <a:off x="514350" y="273050"/>
            <a:ext cx="2047874" cy="793116"/>
            <a:chOff x="1337450" y="1750583"/>
            <a:chExt cx="1886860" cy="793000"/>
          </a:xfrm>
        </p:grpSpPr>
        <p:grpSp>
          <p:nvGrpSpPr>
            <p:cNvPr id="9" name="组合 8"/>
            <p:cNvGrpSpPr/>
            <p:nvPr/>
          </p:nvGrpSpPr>
          <p:grpSpPr>
            <a:xfrm>
              <a:off x="1337450" y="1750583"/>
              <a:ext cx="1886860" cy="793000"/>
              <a:chOff x="1594624" y="1450547"/>
              <a:chExt cx="1098372" cy="461618"/>
            </a:xfrm>
          </p:grpSpPr>
          <p:sp>
            <p:nvSpPr>
              <p:cNvPr id="2" name="三角形 1"/>
              <p:cNvSpPr/>
              <p:nvPr/>
            </p:nvSpPr>
            <p:spPr>
              <a:xfrm>
                <a:off x="1704112" y="1450547"/>
                <a:ext cx="270575" cy="158759"/>
              </a:xfrm>
              <a:prstGeom prst="triangle">
                <a:avLst/>
              </a:prstGeom>
              <a:solidFill>
                <a:srgbClr val="E1A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sp>
            <p:nvSpPr>
              <p:cNvPr id="8" name="矩形 7"/>
              <p:cNvSpPr/>
              <p:nvPr/>
            </p:nvSpPr>
            <p:spPr>
              <a:xfrm>
                <a:off x="1594624" y="1609471"/>
                <a:ext cx="1098372" cy="302694"/>
              </a:xfrm>
              <a:prstGeom prst="rect">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sp>
            <p:nvSpPr>
              <p:cNvPr id="4" name="平行四边形 3"/>
              <p:cNvSpPr/>
              <p:nvPr/>
            </p:nvSpPr>
            <p:spPr>
              <a:xfrm flipH="1">
                <a:off x="1839692" y="1451823"/>
                <a:ext cx="598707" cy="460104"/>
              </a:xfrm>
              <a:prstGeom prst="parallelogram">
                <a:avLst>
                  <a:gd name="adj" fmla="val 83163"/>
                </a:avLst>
              </a:prstGeom>
              <a:solidFill>
                <a:srgbClr val="F3B1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grpSp>
        <p:sp>
          <p:nvSpPr>
            <p:cNvPr id="10" name="文本框 9"/>
            <p:cNvSpPr txBox="1"/>
            <p:nvPr/>
          </p:nvSpPr>
          <p:spPr>
            <a:xfrm>
              <a:off x="1581451" y="2021632"/>
              <a:ext cx="352982" cy="521894"/>
            </a:xfrm>
            <a:prstGeom prst="rect">
              <a:avLst/>
            </a:prstGeom>
            <a:noFill/>
          </p:spPr>
          <p:txBody>
            <a:bodyPr wrap="square" rtlCol="0">
              <a:spAutoFit/>
            </a:bodyPr>
            <a:lstStyle/>
            <a:p>
              <a:r>
                <a:rPr kumimoji="1" lang="en-US" altLang="zh-CN" sz="2800" b="1" dirty="0">
                  <a:solidFill>
                    <a:schemeClr val="bg1"/>
                  </a:solidFill>
                  <a:latin typeface="微软雅黑" panose="020B0503020204020204" charset="-122"/>
                  <a:ea typeface="微软雅黑" panose="020B0503020204020204" charset="-122"/>
                </a:rPr>
                <a:t>1</a:t>
              </a:r>
              <a:endParaRPr kumimoji="1" lang="en-US" altLang="zh-CN" sz="2800" b="1" dirty="0">
                <a:solidFill>
                  <a:schemeClr val="bg1"/>
                </a:solidFill>
                <a:latin typeface="微软雅黑" panose="020B0503020204020204" charset="-122"/>
                <a:ea typeface="微软雅黑" panose="020B0503020204020204" charset="-122"/>
              </a:endParaRPr>
            </a:p>
          </p:txBody>
        </p:sp>
      </p:grpSp>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7" name="组合 16"/>
          <p:cNvGrpSpPr/>
          <p:nvPr/>
        </p:nvGrpSpPr>
        <p:grpSpPr>
          <a:xfrm>
            <a:off x="8295005" y="2490470"/>
            <a:ext cx="1833245" cy="793115"/>
            <a:chOff x="1337450" y="1750583"/>
            <a:chExt cx="1726365" cy="792881"/>
          </a:xfrm>
        </p:grpSpPr>
        <p:grpSp>
          <p:nvGrpSpPr>
            <p:cNvPr id="18" name="组合 17"/>
            <p:cNvGrpSpPr/>
            <p:nvPr/>
          </p:nvGrpSpPr>
          <p:grpSpPr>
            <a:xfrm>
              <a:off x="1337450" y="1750583"/>
              <a:ext cx="1726365" cy="792881"/>
              <a:chOff x="1594624" y="1450547"/>
              <a:chExt cx="1004945" cy="461549"/>
            </a:xfrm>
          </p:grpSpPr>
          <p:sp>
            <p:nvSpPr>
              <p:cNvPr id="21" name="三角形 20"/>
              <p:cNvSpPr/>
              <p:nvPr/>
            </p:nvSpPr>
            <p:spPr>
              <a:xfrm>
                <a:off x="1704112" y="1450547"/>
                <a:ext cx="270575" cy="158759"/>
              </a:xfrm>
              <a:prstGeom prst="triangle">
                <a:avLst/>
              </a:prstGeom>
              <a:solidFill>
                <a:srgbClr val="E1A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sp>
            <p:nvSpPr>
              <p:cNvPr id="22" name="矩形 21"/>
              <p:cNvSpPr/>
              <p:nvPr/>
            </p:nvSpPr>
            <p:spPr>
              <a:xfrm>
                <a:off x="1594624" y="1609447"/>
                <a:ext cx="1004945" cy="302649"/>
              </a:xfrm>
              <a:prstGeom prst="rect">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sp>
            <p:nvSpPr>
              <p:cNvPr id="23" name="平行四边形 22"/>
              <p:cNvSpPr/>
              <p:nvPr/>
            </p:nvSpPr>
            <p:spPr>
              <a:xfrm flipH="1">
                <a:off x="1839692" y="1451823"/>
                <a:ext cx="598707" cy="460104"/>
              </a:xfrm>
              <a:prstGeom prst="parallelogram">
                <a:avLst>
                  <a:gd name="adj" fmla="val 83163"/>
                </a:avLst>
              </a:prstGeom>
              <a:solidFill>
                <a:srgbClr val="F3B1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grpSp>
        <p:sp>
          <p:nvSpPr>
            <p:cNvPr id="19" name="文本框 18"/>
            <p:cNvSpPr txBox="1"/>
            <p:nvPr/>
          </p:nvSpPr>
          <p:spPr>
            <a:xfrm>
              <a:off x="1581451" y="2021632"/>
              <a:ext cx="352982" cy="521816"/>
            </a:xfrm>
            <a:prstGeom prst="rect">
              <a:avLst/>
            </a:prstGeom>
            <a:noFill/>
          </p:spPr>
          <p:txBody>
            <a:bodyPr wrap="square" rtlCol="0">
              <a:spAutoFit/>
            </a:bodyPr>
            <a:lstStyle/>
            <a:p>
              <a:r>
                <a:rPr kumimoji="1" lang="en-US" altLang="zh-CN" sz="2800" b="1" dirty="0">
                  <a:solidFill>
                    <a:schemeClr val="bg1"/>
                  </a:solidFill>
                  <a:latin typeface="微软雅黑" panose="020B0503020204020204" charset="-122"/>
                  <a:ea typeface="微软雅黑" panose="020B0503020204020204" charset="-122"/>
                </a:rPr>
                <a:t>2</a:t>
              </a:r>
              <a:endParaRPr kumimoji="1" lang="en-US" altLang="zh-CN" sz="2800" b="1" dirty="0">
                <a:solidFill>
                  <a:schemeClr val="bg1"/>
                </a:solidFill>
                <a:latin typeface="微软雅黑" panose="020B0503020204020204" charset="-122"/>
                <a:ea typeface="微软雅黑" panose="020B0503020204020204" charset="-122"/>
              </a:endParaRPr>
            </a:p>
          </p:txBody>
        </p:sp>
      </p:grpSp>
      <p:grpSp>
        <p:nvGrpSpPr>
          <p:cNvPr id="24" name="组合 23"/>
          <p:cNvGrpSpPr/>
          <p:nvPr/>
        </p:nvGrpSpPr>
        <p:grpSpPr>
          <a:xfrm>
            <a:off x="718820" y="4635500"/>
            <a:ext cx="1833245" cy="793059"/>
            <a:chOff x="1337450" y="1750583"/>
            <a:chExt cx="1769516" cy="792943"/>
          </a:xfrm>
        </p:grpSpPr>
        <p:grpSp>
          <p:nvGrpSpPr>
            <p:cNvPr id="25" name="组合 24"/>
            <p:cNvGrpSpPr/>
            <p:nvPr/>
          </p:nvGrpSpPr>
          <p:grpSpPr>
            <a:xfrm>
              <a:off x="1337450" y="1750583"/>
              <a:ext cx="1769516" cy="792591"/>
              <a:chOff x="1594624" y="1450547"/>
              <a:chExt cx="1030064" cy="461380"/>
            </a:xfrm>
          </p:grpSpPr>
          <p:sp>
            <p:nvSpPr>
              <p:cNvPr id="28" name="三角形 27"/>
              <p:cNvSpPr/>
              <p:nvPr/>
            </p:nvSpPr>
            <p:spPr>
              <a:xfrm>
                <a:off x="1704112" y="1450547"/>
                <a:ext cx="270575" cy="158759"/>
              </a:xfrm>
              <a:prstGeom prst="triangle">
                <a:avLst/>
              </a:prstGeom>
              <a:solidFill>
                <a:srgbClr val="E1A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sp>
            <p:nvSpPr>
              <p:cNvPr id="29" name="矩形 28"/>
              <p:cNvSpPr/>
              <p:nvPr/>
            </p:nvSpPr>
            <p:spPr>
              <a:xfrm>
                <a:off x="1594624" y="1609101"/>
                <a:ext cx="1030064" cy="302694"/>
              </a:xfrm>
              <a:prstGeom prst="rect">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sp>
            <p:nvSpPr>
              <p:cNvPr id="30" name="平行四边形 29"/>
              <p:cNvSpPr/>
              <p:nvPr/>
            </p:nvSpPr>
            <p:spPr>
              <a:xfrm flipH="1">
                <a:off x="1839692" y="1451823"/>
                <a:ext cx="598707" cy="460104"/>
              </a:xfrm>
              <a:prstGeom prst="parallelogram">
                <a:avLst>
                  <a:gd name="adj" fmla="val 83163"/>
                </a:avLst>
              </a:prstGeom>
              <a:solidFill>
                <a:srgbClr val="F3B1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微软雅黑" panose="020B0503020204020204" charset="-122"/>
                  <a:ea typeface="微软雅黑" panose="020B0503020204020204" charset="-122"/>
                </a:endParaRPr>
              </a:p>
            </p:txBody>
          </p:sp>
        </p:grpSp>
        <p:sp>
          <p:nvSpPr>
            <p:cNvPr id="26" name="文本框 25"/>
            <p:cNvSpPr txBox="1"/>
            <p:nvPr/>
          </p:nvSpPr>
          <p:spPr>
            <a:xfrm>
              <a:off x="1581451" y="2021632"/>
              <a:ext cx="352982" cy="521894"/>
            </a:xfrm>
            <a:prstGeom prst="rect">
              <a:avLst/>
            </a:prstGeom>
            <a:noFill/>
          </p:spPr>
          <p:txBody>
            <a:bodyPr wrap="square" rtlCol="0">
              <a:spAutoFit/>
            </a:bodyPr>
            <a:lstStyle/>
            <a:p>
              <a:r>
                <a:rPr kumimoji="1" lang="en-US" altLang="zh-CN" sz="2800" b="1" dirty="0">
                  <a:solidFill>
                    <a:schemeClr val="bg1"/>
                  </a:solidFill>
                  <a:latin typeface="微软雅黑" panose="020B0503020204020204" charset="-122"/>
                  <a:ea typeface="微软雅黑" panose="020B0503020204020204" charset="-122"/>
                </a:rPr>
                <a:t>3</a:t>
              </a:r>
              <a:endParaRPr kumimoji="1" lang="en-US" altLang="zh-CN" sz="2800" b="1" dirty="0">
                <a:solidFill>
                  <a:schemeClr val="bg1"/>
                </a:solidFill>
                <a:latin typeface="微软雅黑" panose="020B0503020204020204" charset="-122"/>
                <a:ea typeface="微软雅黑" panose="020B0503020204020204" charset="-122"/>
              </a:endParaRPr>
            </a:p>
          </p:txBody>
        </p:sp>
      </p:grpSp>
      <p:grpSp>
        <p:nvGrpSpPr>
          <p:cNvPr id="48" name="组合 47"/>
          <p:cNvGrpSpPr/>
          <p:nvPr/>
        </p:nvGrpSpPr>
        <p:grpSpPr>
          <a:xfrm>
            <a:off x="10574656" y="3575217"/>
            <a:ext cx="1589192" cy="2250105"/>
            <a:chOff x="9436736" y="2303947"/>
            <a:chExt cx="1589192" cy="2250105"/>
          </a:xfrm>
        </p:grpSpPr>
        <p:grpSp>
          <p:nvGrpSpPr>
            <p:cNvPr id="44" name="组合 43"/>
            <p:cNvGrpSpPr/>
            <p:nvPr/>
          </p:nvGrpSpPr>
          <p:grpSpPr>
            <a:xfrm>
              <a:off x="9436736" y="2303947"/>
              <a:ext cx="1589192" cy="2250105"/>
              <a:chOff x="8785410" y="2171164"/>
              <a:chExt cx="3219154" cy="4557937"/>
            </a:xfrm>
          </p:grpSpPr>
          <p:sp>
            <p:nvSpPr>
              <p:cNvPr id="43" name="菱形 42"/>
              <p:cNvSpPr/>
              <p:nvPr/>
            </p:nvSpPr>
            <p:spPr>
              <a:xfrm>
                <a:off x="9488893" y="4213430"/>
                <a:ext cx="2515671" cy="2515671"/>
              </a:xfrm>
              <a:prstGeom prst="diamond">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菱形 41"/>
              <p:cNvSpPr/>
              <p:nvPr/>
            </p:nvSpPr>
            <p:spPr>
              <a:xfrm>
                <a:off x="8785410" y="2171164"/>
                <a:ext cx="2515671" cy="2515671"/>
              </a:xfrm>
              <a:prstGeom prst="diamond">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5" name="文本框 44"/>
            <p:cNvSpPr txBox="1"/>
            <p:nvPr/>
          </p:nvSpPr>
          <p:spPr>
            <a:xfrm>
              <a:off x="9684632" y="2513140"/>
              <a:ext cx="741680" cy="768350"/>
            </a:xfrm>
            <a:prstGeom prst="rect">
              <a:avLst/>
            </a:prstGeom>
            <a:noFill/>
          </p:spPr>
          <p:txBody>
            <a:bodyPr wrap="none" rtlCol="0">
              <a:spAutoFit/>
            </a:bodyPr>
            <a:lstStyle/>
            <a:p>
              <a:r>
                <a:rPr kumimoji="1" lang="zh-CN" altLang="en-US" sz="4400" dirty="0">
                  <a:solidFill>
                    <a:schemeClr val="bg1"/>
                  </a:solidFill>
                  <a:latin typeface="Songti SC" panose="02010600040101010101" pitchFamily="2" charset="-122"/>
                  <a:ea typeface="Songti SC" panose="02010600040101010101" pitchFamily="2" charset="-122"/>
                </a:rPr>
                <a:t>结</a:t>
              </a:r>
              <a:endParaRPr kumimoji="1" lang="zh-CN" altLang="en-US" sz="4400" dirty="0">
                <a:solidFill>
                  <a:schemeClr val="bg1"/>
                </a:solidFill>
                <a:latin typeface="Songti SC" panose="02010600040101010101" pitchFamily="2" charset="-122"/>
                <a:ea typeface="Songti SC" panose="02010600040101010101" pitchFamily="2" charset="-122"/>
              </a:endParaRPr>
            </a:p>
          </p:txBody>
        </p:sp>
        <p:sp>
          <p:nvSpPr>
            <p:cNvPr id="46" name="文本框 45"/>
            <p:cNvSpPr txBox="1"/>
            <p:nvPr/>
          </p:nvSpPr>
          <p:spPr>
            <a:xfrm>
              <a:off x="10030513" y="3521617"/>
              <a:ext cx="741680" cy="768350"/>
            </a:xfrm>
            <a:prstGeom prst="rect">
              <a:avLst/>
            </a:prstGeom>
            <a:noFill/>
          </p:spPr>
          <p:txBody>
            <a:bodyPr wrap="none" rtlCol="0">
              <a:spAutoFit/>
            </a:bodyPr>
            <a:lstStyle/>
            <a:p>
              <a:r>
                <a:rPr kumimoji="1" lang="zh-CN" altLang="en-US" sz="4400" dirty="0">
                  <a:solidFill>
                    <a:schemeClr val="bg1"/>
                  </a:solidFill>
                  <a:latin typeface="Songti SC" panose="02010600040101010101" pitchFamily="2" charset="-122"/>
                  <a:ea typeface="Songti SC" panose="02010600040101010101" pitchFamily="2" charset="-122"/>
                </a:rPr>
                <a:t>束</a:t>
              </a:r>
              <a:endParaRPr kumimoji="1" lang="zh-CN" altLang="en-US" sz="4400" dirty="0">
                <a:solidFill>
                  <a:schemeClr val="bg1"/>
                </a:solidFill>
                <a:latin typeface="Songti SC" panose="02010600040101010101" pitchFamily="2" charset="-122"/>
                <a:ea typeface="Songti SC" panose="02010600040101010101" pitchFamily="2" charset="-122"/>
              </a:endParaRPr>
            </a:p>
          </p:txBody>
        </p:sp>
      </p:grpSp>
      <p:sp>
        <p:nvSpPr>
          <p:cNvPr id="3" name="菱形 2"/>
          <p:cNvSpPr/>
          <p:nvPr/>
        </p:nvSpPr>
        <p:spPr>
          <a:xfrm>
            <a:off x="10674351" y="5611662"/>
            <a:ext cx="1241905" cy="1241905"/>
          </a:xfrm>
          <a:prstGeom prst="diamond">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5" name="文本框 4"/>
          <p:cNvSpPr txBox="1"/>
          <p:nvPr/>
        </p:nvSpPr>
        <p:spPr>
          <a:xfrm>
            <a:off x="10922247" y="5820855"/>
            <a:ext cx="741680" cy="768350"/>
          </a:xfrm>
          <a:prstGeom prst="rect">
            <a:avLst/>
          </a:prstGeom>
          <a:noFill/>
        </p:spPr>
        <p:txBody>
          <a:bodyPr wrap="none" rtlCol="0">
            <a:spAutoFit/>
          </a:bodyPr>
          <a:p>
            <a:r>
              <a:rPr kumimoji="1" lang="zh-CN" altLang="en-US" sz="4400" dirty="0">
                <a:solidFill>
                  <a:schemeClr val="bg1"/>
                </a:solidFill>
                <a:latin typeface="Songti SC" panose="02010600040101010101" pitchFamily="2" charset="-122"/>
                <a:ea typeface="Songti SC" panose="02010600040101010101" pitchFamily="2" charset="-122"/>
              </a:rPr>
              <a:t>语</a:t>
            </a:r>
            <a:endParaRPr kumimoji="1" lang="zh-CN" altLang="en-US" sz="4400" dirty="0">
              <a:solidFill>
                <a:schemeClr val="bg1"/>
              </a:solidFill>
              <a:latin typeface="Songti SC" panose="02010600040101010101" pitchFamily="2" charset="-122"/>
              <a:ea typeface="Songti SC" panose="02010600040101010101" pitchFamily="2" charset="-122"/>
            </a:endParaRPr>
          </a:p>
        </p:txBody>
      </p:sp>
      <p:sp>
        <p:nvSpPr>
          <p:cNvPr id="7" name="文本框 6"/>
          <p:cNvSpPr txBox="1"/>
          <p:nvPr/>
        </p:nvSpPr>
        <p:spPr>
          <a:xfrm>
            <a:off x="2700020" y="294005"/>
            <a:ext cx="8776970" cy="1814830"/>
          </a:xfrm>
          <a:prstGeom prst="rect">
            <a:avLst/>
          </a:prstGeom>
          <a:solidFill>
            <a:schemeClr val="bg1"/>
          </a:solid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从古至今,官员的选拔和任用对于国家的繁荣、社会的进步一直有着极其重要的意义。选拔制度不断演变的背后，也是由每个时代的局势所决定。不断改变的背后也是为着能</a:t>
            </a:r>
            <a:r>
              <a:rPr lang="zh-CN" altLang="en-US" sz="2800">
                <a:solidFill>
                  <a:srgbClr val="FF0000"/>
                </a:solidFill>
                <a:latin typeface="楷体" panose="02010609060101010101" charset="-122"/>
                <a:ea typeface="楷体" panose="02010609060101010101" charset="-122"/>
                <a:cs typeface="楷体" panose="02010609060101010101" charset="-122"/>
              </a:rPr>
              <a:t>尽力的给人公平。</a:t>
            </a:r>
            <a:endParaRPr lang="zh-CN" altLang="en-US" sz="2800">
              <a:solidFill>
                <a:srgbClr val="FF0000"/>
              </a:solidFill>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588010" y="2464435"/>
            <a:ext cx="7467600" cy="1814830"/>
          </a:xfrm>
          <a:prstGeom prst="rect">
            <a:avLst/>
          </a:prstGeom>
          <a:solidFill>
            <a:schemeClr val="bg1"/>
          </a:solid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en-US" altLang="zh-CN" sz="2800">
                <a:solidFill>
                  <a:srgbClr val="FF0000"/>
                </a:solidFill>
                <a:latin typeface="楷体" panose="02010609060101010101" charset="-122"/>
                <a:ea typeface="楷体" panose="02010609060101010101" charset="-122"/>
                <a:cs typeface="楷体" panose="02010609060101010101" charset="-122"/>
              </a:rPr>
              <a:t> </a:t>
            </a:r>
            <a:r>
              <a:rPr lang="zh-CN" altLang="en-US" sz="2800">
                <a:solidFill>
                  <a:srgbClr val="FF0000"/>
                </a:solidFill>
                <a:latin typeface="楷体" panose="02010609060101010101" charset="-122"/>
                <a:ea typeface="楷体" panose="02010609060101010101" charset="-122"/>
                <a:cs typeface="楷体" panose="02010609060101010101" charset="-122"/>
              </a:rPr>
              <a:t>古为今用，洋为中用。</a:t>
            </a:r>
            <a:r>
              <a:rPr lang="zh-CN" altLang="en-US" sz="2800">
                <a:latin typeface="楷体" panose="02010609060101010101" charset="-122"/>
                <a:ea typeface="楷体" panose="02010609060101010101" charset="-122"/>
                <a:cs typeface="楷体" panose="02010609060101010101" charset="-122"/>
              </a:rPr>
              <a:t>纵然每个制度都有其优劣性，但无不体现其鉴古和创新。从古人的做法中汲取经验，从外国的制度中借鉴教训，从而造就中国特色的</a:t>
            </a:r>
            <a:r>
              <a:rPr lang="zh-CN" altLang="en-US" sz="2800">
                <a:solidFill>
                  <a:srgbClr val="FF0000"/>
                </a:solidFill>
                <a:latin typeface="楷体" panose="02010609060101010101" charset="-122"/>
                <a:ea typeface="楷体" panose="02010609060101010101" charset="-122"/>
                <a:cs typeface="楷体" panose="02010609060101010101" charset="-122"/>
              </a:rPr>
              <a:t>制度创新与制度自信。</a:t>
            </a:r>
            <a:endParaRPr lang="zh-CN" altLang="en-US" sz="2800">
              <a:solidFill>
                <a:srgbClr val="FF0000"/>
              </a:solidFill>
              <a:latin typeface="楷体" panose="02010609060101010101" charset="-122"/>
              <a:ea typeface="楷体" panose="02010609060101010101" charset="-122"/>
              <a:cs typeface="楷体" panose="02010609060101010101" charset="-122"/>
            </a:endParaRPr>
          </a:p>
        </p:txBody>
      </p:sp>
      <p:sp>
        <p:nvSpPr>
          <p:cNvPr id="15" name="文本框 14"/>
          <p:cNvSpPr txBox="1"/>
          <p:nvPr/>
        </p:nvSpPr>
        <p:spPr>
          <a:xfrm>
            <a:off x="2798445" y="4774565"/>
            <a:ext cx="7529830" cy="1814830"/>
          </a:xfrm>
          <a:prstGeom prst="rect">
            <a:avLst/>
          </a:prstGeom>
          <a:solidFill>
            <a:schemeClr val="bg1"/>
          </a:solidFill>
        </p:spPr>
        <p:txBody>
          <a:bodyPr wrap="square" rtlCol="0" anchor="t">
            <a:spAutoFit/>
          </a:bodyPr>
          <a:p>
            <a:r>
              <a:rPr lang="en-US" altLang="zh-CN" sz="2800">
                <a:latin typeface="方正粗黑宋简体" panose="02000000000000000000" charset="-122"/>
                <a:ea typeface="方正粗黑宋简体" panose="02000000000000000000" charset="-122"/>
                <a:cs typeface="方正粗黑宋简体" panose="02000000000000000000" charset="-122"/>
              </a:rPr>
              <a:t>      </a:t>
            </a:r>
            <a:r>
              <a:rPr lang="zh-CN" altLang="en-US" sz="2800">
                <a:latin typeface="楷体" panose="02010609060101010101" charset="-122"/>
                <a:ea typeface="楷体" panose="02010609060101010101" charset="-122"/>
                <a:cs typeface="楷体" panose="02010609060101010101" charset="-122"/>
                <a:sym typeface="+mn-ea"/>
              </a:rPr>
              <a:t>制度自信来自对历史经验的深刻总结。习近平总书记说：</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坚定制度自信，</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在制度创新中解决</a:t>
            </a:r>
            <a:r>
              <a:rPr lang="en-US" altLang="zh-CN" sz="28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永恒课题</a:t>
            </a:r>
            <a:r>
              <a:rPr lang="en-US" altLang="zh-CN" sz="28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和</a:t>
            </a:r>
            <a:r>
              <a:rPr lang="en-US" altLang="zh-CN" sz="28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终身课题</a:t>
            </a:r>
            <a:r>
              <a:rPr lang="en-US" altLang="zh-CN" sz="28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，推进新时代国家治理能力的进一步提升。</a:t>
            </a:r>
            <a:r>
              <a:rPr lang="en-US" altLang="zh-CN" sz="2800">
                <a:latin typeface="楷体" panose="02010609060101010101" charset="-122"/>
                <a:ea typeface="楷体" panose="02010609060101010101" charset="-122"/>
                <a:cs typeface="楷体" panose="02010609060101010101" charset="-122"/>
                <a:sym typeface="+mn-ea"/>
              </a:rPr>
              <a:t>”</a:t>
            </a:r>
            <a:endParaRPr lang="en-US" altLang="zh-CN" sz="2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装饰3"/>
          <p:cNvSpPr/>
          <p:nvPr>
            <p:custDataLst>
              <p:tags r:id="rId1"/>
            </p:custDataLst>
          </p:nvPr>
        </p:nvSpPr>
        <p:spPr>
          <a:xfrm>
            <a:off x="304165" y="1753870"/>
            <a:ext cx="11675110" cy="4332605"/>
          </a:xfrm>
          <a:prstGeom prst="rect">
            <a:avLst/>
          </a:prstGeom>
          <a:solidFill>
            <a:srgbClr val="FFFFFF"/>
          </a:solidFill>
          <a:ln w="28575" cap="flat" cmpd="sng" algn="ctr">
            <a:solidFill>
              <a:schemeClr val="bg1">
                <a:lumMod val="75000"/>
              </a:schemeClr>
            </a:solidFill>
            <a:prstDash val="solid"/>
            <a:miter lim="800000"/>
          </a:ln>
          <a:effectLst>
            <a:outerShdw blurRad="165100" algn="ctr" rotWithShape="0">
              <a:srgbClr val="000000">
                <a:lumMod val="95000"/>
                <a:lumOff val="5000"/>
                <a:alpha val="18000"/>
              </a:srgbClr>
            </a:outerShdw>
          </a:effectLst>
        </p:spPr>
        <p:txBody>
          <a:bodyPr vertOverflow="overflow" horzOverflow="overflow" vert="horz" wrap="square" numCol="1" spcCol="0" rtlCol="0" fromWordArt="0" anchor="ctr" anchorCtr="0" forceAA="0" compatLnSpc="1">
            <a:noAutofit/>
          </a:bodyPr>
          <a:p>
            <a:pPr lvl="0" algn="ctr">
              <a:lnSpc>
                <a:spcPct val="120000"/>
              </a:lnSpc>
              <a:buClrTx/>
              <a:buSzTx/>
              <a:buFontTx/>
            </a:pPr>
            <a:r>
              <a:rPr lang="zh-CN" altLang="en-US" sz="1600">
                <a:sym typeface="+mn-ea"/>
              </a:rPr>
              <a:t>近代学制的产生</a:t>
            </a:r>
            <a:endParaRPr kumimoji="1"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pic>
        <p:nvPicPr>
          <p:cNvPr id="100" name="图片 99"/>
          <p:cNvPicPr/>
          <p:nvPr/>
        </p:nvPicPr>
        <p:blipFill>
          <a:blip r:embed="rId2"/>
          <a:srcRect b="8371"/>
          <a:stretch>
            <a:fillRect/>
          </a:stretch>
        </p:blipFill>
        <p:spPr>
          <a:xfrm>
            <a:off x="436245" y="2496820"/>
            <a:ext cx="4084320" cy="3005455"/>
          </a:xfrm>
          <a:prstGeom prst="rect">
            <a:avLst/>
          </a:prstGeom>
          <a:noFill/>
          <a:ln w="9525">
            <a:noFill/>
          </a:ln>
        </p:spPr>
      </p:pic>
      <p:pic>
        <p:nvPicPr>
          <p:cNvPr id="101" name="图片 100"/>
          <p:cNvPicPr/>
          <p:nvPr>
            <p:custDataLst>
              <p:tags r:id="rId3"/>
            </p:custDataLst>
          </p:nvPr>
        </p:nvPicPr>
        <p:blipFill>
          <a:blip r:embed="rId4"/>
          <a:stretch>
            <a:fillRect/>
          </a:stretch>
        </p:blipFill>
        <p:spPr>
          <a:xfrm>
            <a:off x="8651875" y="2509520"/>
            <a:ext cx="3212465" cy="2902585"/>
          </a:xfrm>
          <a:prstGeom prst="rect">
            <a:avLst/>
          </a:prstGeom>
          <a:noFill/>
          <a:ln w="9525">
            <a:noFill/>
          </a:ln>
        </p:spPr>
      </p:pic>
      <p:pic>
        <p:nvPicPr>
          <p:cNvPr id="5" name="图片 11"/>
          <p:cNvPicPr>
            <a:picLocks noChangeAspect="1"/>
          </p:cNvPicPr>
          <p:nvPr/>
        </p:nvPicPr>
        <p:blipFill>
          <a:blip r:embed="rId5"/>
          <a:stretch>
            <a:fillRect/>
          </a:stretch>
        </p:blipFill>
        <p:spPr>
          <a:xfrm>
            <a:off x="4520565" y="2509520"/>
            <a:ext cx="4131310" cy="3030855"/>
          </a:xfrm>
          <a:prstGeom prst="rect">
            <a:avLst/>
          </a:prstGeom>
        </p:spPr>
      </p:pic>
      <p:sp>
        <p:nvSpPr>
          <p:cNvPr id="6" name="文本框 5"/>
          <p:cNvSpPr txBox="1"/>
          <p:nvPr/>
        </p:nvSpPr>
        <p:spPr>
          <a:xfrm>
            <a:off x="603250" y="1974215"/>
            <a:ext cx="3464560"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科举选官</a:t>
            </a:r>
            <a:r>
              <a:rPr lang="en-US" altLang="zh-CN" sz="2800" b="1">
                <a:solidFill>
                  <a:srgbClr val="FF0000"/>
                </a:solidFill>
                <a:latin typeface="黑体" panose="02010609060101010101" charset="-122"/>
                <a:ea typeface="黑体" panose="02010609060101010101" charset="-122"/>
              </a:rPr>
              <a:t> </a:t>
            </a:r>
            <a:r>
              <a:rPr lang="zh-CN" altLang="en-US" sz="2800" b="1">
                <a:solidFill>
                  <a:srgbClr val="FF0000"/>
                </a:solidFill>
                <a:latin typeface="黑体" panose="02010609060101010101" charset="-122"/>
                <a:ea typeface="黑体" panose="02010609060101010101" charset="-122"/>
              </a:rPr>
              <a:t>学堂选官</a:t>
            </a:r>
            <a:endParaRPr lang="zh-CN" altLang="en-US" sz="2800" b="1">
              <a:solidFill>
                <a:srgbClr val="FF0000"/>
              </a:solidFill>
              <a:latin typeface="黑体" panose="02010609060101010101" charset="-122"/>
              <a:ea typeface="黑体" panose="02010609060101010101" charset="-122"/>
            </a:endParaRPr>
          </a:p>
        </p:txBody>
      </p:sp>
      <p:sp>
        <p:nvSpPr>
          <p:cNvPr id="7" name="文本框 6"/>
          <p:cNvSpPr txBox="1"/>
          <p:nvPr/>
        </p:nvSpPr>
        <p:spPr>
          <a:xfrm>
            <a:off x="4842510" y="1968500"/>
            <a:ext cx="3477895"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为国举才</a:t>
            </a:r>
            <a:r>
              <a:rPr lang="en-US" altLang="zh-CN" sz="2800" b="1">
                <a:solidFill>
                  <a:srgbClr val="FF0000"/>
                </a:solidFill>
                <a:latin typeface="黑体" panose="02010609060101010101" charset="-122"/>
                <a:ea typeface="黑体" panose="02010609060101010101" charset="-122"/>
              </a:rPr>
              <a:t> </a:t>
            </a:r>
            <a:r>
              <a:rPr lang="zh-CN" altLang="en-US" sz="2800" b="1">
                <a:solidFill>
                  <a:srgbClr val="FF0000"/>
                </a:solidFill>
                <a:latin typeface="黑体" panose="02010609060101010101" charset="-122"/>
                <a:ea typeface="黑体" panose="02010609060101010101" charset="-122"/>
              </a:rPr>
              <a:t>考试创新</a:t>
            </a:r>
            <a:endParaRPr lang="zh-CN" altLang="en-US" sz="2800" b="1">
              <a:solidFill>
                <a:srgbClr val="FF0000"/>
              </a:solidFill>
              <a:latin typeface="黑体" panose="02010609060101010101" charset="-122"/>
              <a:ea typeface="黑体" panose="02010609060101010101" charset="-122"/>
            </a:endParaRPr>
          </a:p>
        </p:txBody>
      </p:sp>
      <p:sp>
        <p:nvSpPr>
          <p:cNvPr id="8" name="文本框 7"/>
          <p:cNvSpPr txBox="1"/>
          <p:nvPr/>
        </p:nvSpPr>
        <p:spPr>
          <a:xfrm>
            <a:off x="4520565" y="5559425"/>
            <a:ext cx="3836670" cy="429895"/>
          </a:xfrm>
          <a:prstGeom prst="rect">
            <a:avLst/>
          </a:prstGeom>
          <a:noFill/>
        </p:spPr>
        <p:txBody>
          <a:bodyPr wrap="square" rtlCol="0" anchor="t">
            <a:spAutoFit/>
          </a:bodyPr>
          <a:p>
            <a:r>
              <a:rPr lang="zh-CN" altLang="en-US" sz="2200">
                <a:solidFill>
                  <a:schemeClr val="tx2">
                    <a:lumMod val="75000"/>
                    <a:lumOff val="25000"/>
                  </a:schemeClr>
                </a:solidFill>
                <a:latin typeface="方正粗黑宋简体" panose="02000000000000000000" charset="-122"/>
                <a:ea typeface="方正粗黑宋简体" panose="02000000000000000000" charset="-122"/>
                <a:cs typeface="方正粗黑宋简体" panose="02000000000000000000" charset="-122"/>
              </a:rPr>
              <a:t>从科举考试到文官考试的对接 </a:t>
            </a:r>
            <a:endParaRPr lang="zh-CN" altLang="en-US" sz="2200">
              <a:solidFill>
                <a:schemeClr val="tx2">
                  <a:lumMod val="75000"/>
                  <a:lumOff val="25000"/>
                </a:schemeClr>
              </a:solidFill>
              <a:latin typeface="方正粗黑宋简体" panose="02000000000000000000" charset="-122"/>
              <a:ea typeface="方正粗黑宋简体" panose="02000000000000000000" charset="-122"/>
              <a:cs typeface="方正粗黑宋简体" panose="02000000000000000000" charset="-122"/>
            </a:endParaRPr>
          </a:p>
        </p:txBody>
      </p:sp>
      <p:sp>
        <p:nvSpPr>
          <p:cNvPr id="9" name="文本框 8"/>
          <p:cNvSpPr txBox="1"/>
          <p:nvPr/>
        </p:nvSpPr>
        <p:spPr>
          <a:xfrm>
            <a:off x="8651875" y="1987550"/>
            <a:ext cx="3477895"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兼采中西</a:t>
            </a:r>
            <a:r>
              <a:rPr lang="en-US" altLang="zh-CN" sz="2800" b="1">
                <a:solidFill>
                  <a:srgbClr val="FF0000"/>
                </a:solidFill>
                <a:latin typeface="黑体" panose="02010609060101010101" charset="-122"/>
                <a:ea typeface="黑体" panose="02010609060101010101" charset="-122"/>
              </a:rPr>
              <a:t> </a:t>
            </a:r>
            <a:r>
              <a:rPr lang="zh-CN" altLang="en-US" sz="2800" b="1">
                <a:solidFill>
                  <a:srgbClr val="FF0000"/>
                </a:solidFill>
                <a:latin typeface="黑体" panose="02010609060101010101" charset="-122"/>
                <a:ea typeface="黑体" panose="02010609060101010101" charset="-122"/>
              </a:rPr>
              <a:t>中国特色</a:t>
            </a:r>
            <a:endParaRPr lang="zh-CN" altLang="en-US" sz="2800" b="1">
              <a:solidFill>
                <a:srgbClr val="FF0000"/>
              </a:solidFill>
              <a:latin typeface="黑体" panose="02010609060101010101" charset="-122"/>
              <a:ea typeface="黑体" panose="02010609060101010101" charset="-122"/>
            </a:endParaRPr>
          </a:p>
        </p:txBody>
      </p:sp>
      <p:sp>
        <p:nvSpPr>
          <p:cNvPr id="10" name="文本框 9"/>
          <p:cNvSpPr txBox="1"/>
          <p:nvPr/>
        </p:nvSpPr>
        <p:spPr>
          <a:xfrm>
            <a:off x="8447405" y="5559425"/>
            <a:ext cx="3914140" cy="429895"/>
          </a:xfrm>
          <a:prstGeom prst="rect">
            <a:avLst/>
          </a:prstGeom>
          <a:noFill/>
        </p:spPr>
        <p:txBody>
          <a:bodyPr wrap="square" rtlCol="0" anchor="t">
            <a:spAutoFit/>
          </a:bodyPr>
          <a:p>
            <a:r>
              <a:rPr lang="zh-CN" sz="2200">
                <a:solidFill>
                  <a:schemeClr val="tx2">
                    <a:lumMod val="75000"/>
                    <a:lumOff val="25000"/>
                  </a:schemeClr>
                </a:solidFill>
                <a:latin typeface="方正粗黑宋简体" panose="02000000000000000000" charset="-122"/>
                <a:ea typeface="方正粗黑宋简体" panose="02000000000000000000" charset="-122"/>
                <a:cs typeface="方正粗黑宋简体" panose="02000000000000000000" charset="-122"/>
              </a:rPr>
              <a:t>从制度漏洞到制度不断完善</a:t>
            </a:r>
            <a:endParaRPr lang="en-US" altLang="zh-CN" sz="2200">
              <a:solidFill>
                <a:schemeClr val="tx2">
                  <a:lumMod val="75000"/>
                  <a:lumOff val="25000"/>
                </a:schemeClr>
              </a:solidFill>
              <a:latin typeface="方正粗黑宋简体" panose="02000000000000000000" charset="-122"/>
              <a:ea typeface="方正粗黑宋简体" panose="02000000000000000000" charset="-122"/>
              <a:cs typeface="方正粗黑宋简体" panose="02000000000000000000" charset="-122"/>
            </a:endParaRPr>
          </a:p>
        </p:txBody>
      </p:sp>
      <p:sp>
        <p:nvSpPr>
          <p:cNvPr id="49" name="文本框 48"/>
          <p:cNvSpPr txBox="1"/>
          <p:nvPr/>
        </p:nvSpPr>
        <p:spPr>
          <a:xfrm>
            <a:off x="2737097" y="133249"/>
            <a:ext cx="1866900" cy="768350"/>
          </a:xfrm>
          <a:prstGeom prst="rect">
            <a:avLst/>
          </a:prstGeom>
          <a:noFill/>
        </p:spPr>
        <p:txBody>
          <a:bodyPr wrap="none" rtlCol="0">
            <a:spAutoFit/>
            <a:scene3d>
              <a:camera prst="orthographicFront"/>
              <a:lightRig rig="threePt" dir="t"/>
            </a:scene3d>
            <a:sp3d extrusionH="57150">
              <a:bevelT w="38100" h="38100" prst="relaxedInset"/>
            </a:sp3d>
          </a:bodyPr>
          <a:p>
            <a:r>
              <a:rPr lang="zh-CN" altLang="en-US" sz="4400" b="1" dirty="0">
                <a:solidFill>
                  <a:srgbClr val="C00000"/>
                </a:solidFill>
                <a:effectLst>
                  <a:outerShdw blurRad="60007" dist="200025" dir="15000000" sy="30000" kx="-1800000" algn="bl" rotWithShape="0">
                    <a:prstClr val="black">
                      <a:alpha val="32000"/>
                    </a:prstClr>
                  </a:outerShdw>
                </a:effectLst>
                <a:latin typeface="黑体" panose="02010609060101010101" charset="-122"/>
                <a:ea typeface="黑体" panose="02010609060101010101" charset="-122"/>
              </a:rPr>
              <a:t>采古今</a:t>
            </a:r>
            <a:endParaRPr lang="zh-CN" altLang="en-US" sz="4400" b="1" dirty="0">
              <a:solidFill>
                <a:srgbClr val="C00000"/>
              </a:solidFill>
              <a:effectLst>
                <a:outerShdw blurRad="60007" dist="200025" dir="15000000" sy="30000" kx="-1800000" algn="bl" rotWithShape="0">
                  <a:prstClr val="black">
                    <a:alpha val="32000"/>
                  </a:prstClr>
                </a:outerShdw>
              </a:effectLst>
              <a:latin typeface="黑体" panose="02010609060101010101" charset="-122"/>
              <a:ea typeface="黑体" panose="02010609060101010101" charset="-122"/>
            </a:endParaRPr>
          </a:p>
        </p:txBody>
      </p:sp>
      <p:sp>
        <p:nvSpPr>
          <p:cNvPr id="2" name="文本框 1"/>
          <p:cNvSpPr txBox="1"/>
          <p:nvPr/>
        </p:nvSpPr>
        <p:spPr>
          <a:xfrm>
            <a:off x="4943722" y="371374"/>
            <a:ext cx="1866900" cy="768350"/>
          </a:xfrm>
          <a:prstGeom prst="rect">
            <a:avLst/>
          </a:prstGeom>
          <a:noFill/>
        </p:spPr>
        <p:txBody>
          <a:bodyPr wrap="none" rtlCol="0">
            <a:spAutoFit/>
            <a:scene3d>
              <a:camera prst="orthographicFront"/>
              <a:lightRig rig="threePt" dir="t"/>
            </a:scene3d>
            <a:sp3d extrusionH="57150">
              <a:bevelT w="38100" h="38100" prst="relaxedInset"/>
            </a:sp3d>
          </a:bodyPr>
          <a:p>
            <a:r>
              <a:rPr lang="zh-CN" altLang="en-US" sz="4400" b="1" dirty="0">
                <a:solidFill>
                  <a:srgbClr val="C00000"/>
                </a:solidFill>
                <a:effectLst>
                  <a:outerShdw blurRad="60007" dist="200025" dir="15000000" sy="30000" kx="-1800000" algn="bl" rotWithShape="0">
                    <a:prstClr val="black">
                      <a:alpha val="32000"/>
                    </a:prstClr>
                  </a:outerShdw>
                </a:effectLst>
                <a:latin typeface="黑体" panose="02010609060101010101" charset="-122"/>
                <a:ea typeface="黑体" panose="02010609060101010101" charset="-122"/>
              </a:rPr>
              <a:t>通中外</a:t>
            </a:r>
            <a:endParaRPr lang="zh-CN" altLang="en-US" sz="4400" b="1" dirty="0">
              <a:solidFill>
                <a:srgbClr val="C00000"/>
              </a:solidFill>
              <a:effectLst>
                <a:outerShdw blurRad="60007" dist="200025" dir="15000000" sy="30000" kx="-1800000" algn="bl" rotWithShape="0">
                  <a:prstClr val="black">
                    <a:alpha val="32000"/>
                  </a:prstClr>
                </a:outerShdw>
              </a:effectLst>
              <a:latin typeface="黑体" panose="02010609060101010101" charset="-122"/>
              <a:ea typeface="黑体" panose="02010609060101010101" charset="-122"/>
            </a:endParaRPr>
          </a:p>
        </p:txBody>
      </p:sp>
      <p:sp>
        <p:nvSpPr>
          <p:cNvPr id="3" name="文本框 2"/>
          <p:cNvSpPr txBox="1"/>
          <p:nvPr/>
        </p:nvSpPr>
        <p:spPr>
          <a:xfrm>
            <a:off x="7058907" y="206274"/>
            <a:ext cx="2428240" cy="768350"/>
          </a:xfrm>
          <a:prstGeom prst="rect">
            <a:avLst/>
          </a:prstGeom>
          <a:noFill/>
        </p:spPr>
        <p:txBody>
          <a:bodyPr wrap="none" rtlCol="0">
            <a:spAutoFit/>
            <a:scene3d>
              <a:camera prst="orthographicFront"/>
              <a:lightRig rig="threePt" dir="t"/>
            </a:scene3d>
            <a:sp3d extrusionH="57150">
              <a:bevelT w="38100" h="38100" prst="relaxedInset"/>
            </a:sp3d>
          </a:bodyPr>
          <a:p>
            <a:r>
              <a:rPr lang="zh-CN" altLang="en-US" sz="4400" b="1" dirty="0">
                <a:solidFill>
                  <a:srgbClr val="C00000"/>
                </a:solidFill>
                <a:effectLst>
                  <a:outerShdw blurRad="60007" dist="200025" dir="15000000" sy="30000" kx="-1800000" algn="bl" rotWithShape="0">
                    <a:prstClr val="black">
                      <a:alpha val="32000"/>
                    </a:prstClr>
                  </a:outerShdw>
                </a:effectLst>
                <a:latin typeface="黑体" panose="02010609060101010101" charset="-122"/>
                <a:ea typeface="黑体" panose="02010609060101010101" charset="-122"/>
              </a:rPr>
              <a:t>推陈出新</a:t>
            </a:r>
            <a:endParaRPr lang="zh-CN" altLang="en-US" sz="4400" b="1" dirty="0">
              <a:solidFill>
                <a:srgbClr val="C00000"/>
              </a:solidFill>
              <a:effectLst>
                <a:outerShdw blurRad="60007" dist="200025" dir="15000000" sy="30000" kx="-1800000" algn="bl" rotWithShape="0">
                  <a:prstClr val="black">
                    <a:alpha val="32000"/>
                  </a:prstClr>
                </a:outerShdw>
              </a:effectLst>
              <a:latin typeface="黑体" panose="02010609060101010101" charset="-122"/>
              <a:ea typeface="黑体" panose="02010609060101010101" charset="-122"/>
            </a:endParaRPr>
          </a:p>
        </p:txBody>
      </p:sp>
      <p:sp>
        <p:nvSpPr>
          <p:cNvPr id="11" name="文本框 10"/>
          <p:cNvSpPr txBox="1"/>
          <p:nvPr/>
        </p:nvSpPr>
        <p:spPr>
          <a:xfrm>
            <a:off x="508000" y="5554345"/>
            <a:ext cx="3887470" cy="429895"/>
          </a:xfrm>
          <a:prstGeom prst="rect">
            <a:avLst/>
          </a:prstGeom>
          <a:noFill/>
        </p:spPr>
        <p:txBody>
          <a:bodyPr wrap="square" rtlCol="0" anchor="t">
            <a:spAutoFit/>
          </a:bodyPr>
          <a:p>
            <a:r>
              <a:rPr lang="zh-CN" altLang="en-US" sz="2200">
                <a:solidFill>
                  <a:schemeClr val="tx2">
                    <a:lumMod val="75000"/>
                    <a:lumOff val="25000"/>
                  </a:schemeClr>
                </a:solidFill>
                <a:latin typeface="方正粗黑宋简体" panose="02000000000000000000" charset="-122"/>
                <a:ea typeface="方正粗黑宋简体" panose="02000000000000000000" charset="-122"/>
                <a:cs typeface="方正粗黑宋简体" panose="02000000000000000000" charset="-122"/>
                <a:sym typeface="+mn-ea"/>
              </a:rPr>
              <a:t>从科举教育到学堂教育的变革</a:t>
            </a:r>
            <a:endParaRPr lang="zh-CN" altLang="en-US" sz="2200">
              <a:solidFill>
                <a:srgbClr val="FF0000"/>
              </a:solidFill>
              <a:latin typeface="方正粗黑宋简体" panose="02000000000000000000" charset="-122"/>
              <a:ea typeface="方正粗黑宋简体" panose="02000000000000000000" charset="-122"/>
              <a:sym typeface="+mn-ea"/>
            </a:endParaRPr>
          </a:p>
        </p:txBody>
      </p:sp>
      <p:sp>
        <p:nvSpPr>
          <p:cNvPr id="13" name="文本框 12"/>
          <p:cNvSpPr txBox="1"/>
          <p:nvPr/>
        </p:nvSpPr>
        <p:spPr>
          <a:xfrm>
            <a:off x="2365375" y="1133475"/>
            <a:ext cx="9435465" cy="521970"/>
          </a:xfrm>
          <a:prstGeom prst="rect">
            <a:avLst/>
          </a:prstGeom>
          <a:noFill/>
        </p:spPr>
        <p:txBody>
          <a:bodyPr wrap="square" rtlCol="0">
            <a:spAutoFit/>
          </a:bodyPr>
          <a:p>
            <a:r>
              <a:rPr lang="en-US" sz="2800" b="1">
                <a:solidFill>
                  <a:srgbClr val="002060"/>
                </a:solidFill>
                <a:latin typeface="黑体" panose="02010609060101010101" charset="-122"/>
                <a:ea typeface="黑体" panose="02010609060101010101" charset="-122"/>
              </a:rPr>
              <a:t>——从</a:t>
            </a:r>
            <a:r>
              <a:rPr lang="en-US" sz="2800" b="1">
                <a:solidFill>
                  <a:schemeClr val="accent5">
                    <a:lumMod val="50000"/>
                  </a:schemeClr>
                </a:solidFill>
                <a:latin typeface="黑体" panose="02010609060101010101" charset="-122"/>
                <a:ea typeface="黑体" panose="02010609060101010101" charset="-122"/>
              </a:rPr>
              <a:t>百年选官制度</a:t>
            </a:r>
            <a:r>
              <a:rPr lang="zh-CN" altLang="en-US" sz="2800" b="1">
                <a:solidFill>
                  <a:schemeClr val="accent5">
                    <a:lumMod val="50000"/>
                  </a:schemeClr>
                </a:solidFill>
                <a:latin typeface="黑体" panose="02010609060101010101" charset="-122"/>
                <a:ea typeface="黑体" panose="02010609060101010101" charset="-122"/>
              </a:rPr>
              <a:t>的演变</a:t>
            </a:r>
            <a:r>
              <a:rPr lang="en-US" sz="2800" b="1">
                <a:solidFill>
                  <a:srgbClr val="002060"/>
                </a:solidFill>
                <a:latin typeface="黑体" panose="02010609060101010101" charset="-122"/>
                <a:ea typeface="黑体" panose="02010609060101010101" charset="-122"/>
              </a:rPr>
              <a:t>中</a:t>
            </a:r>
            <a:r>
              <a:rPr lang="zh-CN" altLang="en-US" sz="2800" b="1">
                <a:solidFill>
                  <a:srgbClr val="002060"/>
                </a:solidFill>
                <a:latin typeface="黑体" panose="02010609060101010101" charset="-122"/>
                <a:ea typeface="黑体" panose="02010609060101010101" charset="-122"/>
              </a:rPr>
              <a:t>窥</a:t>
            </a:r>
            <a:r>
              <a:rPr lang="en-US" sz="2800" b="1">
                <a:solidFill>
                  <a:srgbClr val="002060"/>
                </a:solidFill>
                <a:latin typeface="黑体" panose="02010609060101010101" charset="-122"/>
                <a:ea typeface="黑体" panose="02010609060101010101" charset="-122"/>
              </a:rPr>
              <a:t>探中国的</a:t>
            </a:r>
            <a:r>
              <a:rPr lang="zh-CN" altLang="en-US" sz="2800" b="1">
                <a:solidFill>
                  <a:schemeClr val="accent5">
                    <a:lumMod val="50000"/>
                  </a:schemeClr>
                </a:solidFill>
                <a:latin typeface="黑体" panose="02010609060101010101" charset="-122"/>
                <a:ea typeface="黑体" panose="02010609060101010101" charset="-122"/>
              </a:rPr>
              <a:t>制度创新</a:t>
            </a:r>
            <a:endParaRPr lang="zh-CN" altLang="en-US" sz="2800" b="1">
              <a:solidFill>
                <a:schemeClr val="accent5">
                  <a:lumMod val="50000"/>
                </a:schemeClr>
              </a:solidFill>
              <a:latin typeface="黑体" panose="02010609060101010101" charset="-122"/>
              <a:ea typeface="黑体" panose="02010609060101010101" charset="-122"/>
            </a:endParaRPr>
          </a:p>
        </p:txBody>
      </p:sp>
      <p:sp>
        <p:nvSpPr>
          <p:cNvPr id="15" name="文本框 14"/>
          <p:cNvSpPr txBox="1"/>
          <p:nvPr/>
        </p:nvSpPr>
        <p:spPr>
          <a:xfrm>
            <a:off x="5506085" y="6259830"/>
            <a:ext cx="6473190" cy="460375"/>
          </a:xfrm>
          <a:prstGeom prst="rect">
            <a:avLst/>
          </a:prstGeom>
          <a:noFill/>
          <a:ln w="9525">
            <a:noFill/>
          </a:ln>
        </p:spPr>
        <p:txBody>
          <a:bodyPr wrap="square">
            <a:spAutoFit/>
          </a:bodyPr>
          <a:p>
            <a:pPr indent="0"/>
            <a:r>
              <a:rPr lang="zh-CN" sz="2400" b="1">
                <a:solidFill>
                  <a:schemeClr val="accent5">
                    <a:lumMod val="50000"/>
                  </a:schemeClr>
                </a:solidFill>
                <a:latin typeface="方正粗黑宋简体" panose="02000000000000000000" charset="-122"/>
                <a:ea typeface="方正粗黑宋简体" panose="02000000000000000000" charset="-122"/>
                <a:cs typeface="方正粗黑宋简体" panose="02000000000000000000" charset="-122"/>
              </a:rPr>
              <a:t>选必一第</a:t>
            </a:r>
            <a:r>
              <a:rPr lang="en-US" altLang="zh-CN" sz="2400" b="1">
                <a:solidFill>
                  <a:schemeClr val="accent5">
                    <a:lumMod val="50000"/>
                  </a:schemeClr>
                </a:solidFill>
                <a:latin typeface="方正粗黑宋简体" panose="02000000000000000000" charset="-122"/>
                <a:ea typeface="方正粗黑宋简体" panose="02000000000000000000" charset="-122"/>
                <a:cs typeface="方正粗黑宋简体" panose="02000000000000000000" charset="-122"/>
              </a:rPr>
              <a:t>7</a:t>
            </a:r>
            <a:r>
              <a:rPr lang="zh-CN" altLang="en-US" sz="2400" b="1">
                <a:solidFill>
                  <a:schemeClr val="accent5">
                    <a:lumMod val="50000"/>
                  </a:schemeClr>
                </a:solidFill>
                <a:latin typeface="方正粗黑宋简体" panose="02000000000000000000" charset="-122"/>
                <a:ea typeface="方正粗黑宋简体" panose="02000000000000000000" charset="-122"/>
                <a:cs typeface="方正粗黑宋简体" panose="02000000000000000000" charset="-122"/>
              </a:rPr>
              <a:t>课</a:t>
            </a:r>
            <a:r>
              <a:rPr lang="en-US" altLang="zh-CN" sz="2400" b="1">
                <a:solidFill>
                  <a:schemeClr val="accent5">
                    <a:lumMod val="50000"/>
                  </a:schemeClr>
                </a:solidFill>
                <a:latin typeface="方正粗黑宋简体" panose="02000000000000000000" charset="-122"/>
                <a:ea typeface="方正粗黑宋简体" panose="02000000000000000000" charset="-122"/>
                <a:cs typeface="方正粗黑宋简体" panose="02000000000000000000" charset="-122"/>
              </a:rPr>
              <a:t>  </a:t>
            </a:r>
            <a:r>
              <a:rPr lang="zh-CN" sz="2400" b="1">
                <a:solidFill>
                  <a:schemeClr val="accent5">
                    <a:lumMod val="50000"/>
                  </a:schemeClr>
                </a:solidFill>
                <a:latin typeface="方正粗黑宋简体" panose="02000000000000000000" charset="-122"/>
                <a:ea typeface="方正粗黑宋简体" panose="02000000000000000000" charset="-122"/>
                <a:cs typeface="方正粗黑宋简体" panose="02000000000000000000" charset="-122"/>
              </a:rPr>
              <a:t>近代以来中国的官员选拔与管理</a:t>
            </a:r>
            <a:endParaRPr lang="zh-CN" altLang="en-US" sz="2400" b="1">
              <a:solidFill>
                <a:schemeClr val="accent5">
                  <a:lumMod val="50000"/>
                </a:schemeClr>
              </a:solidFill>
              <a:latin typeface="方正粗黑宋简体" panose="02000000000000000000" charset="-122"/>
              <a:ea typeface="方正粗黑宋简体" panose="02000000000000000000" charset="-122"/>
              <a:cs typeface="方正粗黑宋简体" panose="02000000000000000000" charset="-122"/>
            </a:endParaRPr>
          </a:p>
        </p:txBody>
      </p:sp>
      <p:sp>
        <p:nvSpPr>
          <p:cNvPr id="16" name="直角三角形 15"/>
          <p:cNvSpPr/>
          <p:nvPr/>
        </p:nvSpPr>
        <p:spPr>
          <a:xfrm rot="10800000">
            <a:off x="1137760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7" name="直角三角形 16"/>
          <p:cNvSpPr/>
          <p:nvPr/>
        </p:nvSpPr>
        <p:spPr>
          <a:xfrm rot="16200000" flipV="1">
            <a:off x="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Tree>
    <p:custDataLst>
      <p:tags r:id="rId6"/>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4"/>
          <p:cNvSpPr txBox="1"/>
          <p:nvPr/>
        </p:nvSpPr>
        <p:spPr>
          <a:xfrm>
            <a:off x="4913556" y="751927"/>
            <a:ext cx="1290320" cy="1005840"/>
          </a:xfrm>
          <a:prstGeom prst="rect">
            <a:avLst/>
          </a:prstGeom>
          <a:noFill/>
        </p:spPr>
        <p:txBody>
          <a:bodyPr vert="eaVert" wrap="none" rtlCol="0">
            <a:spAutoFit/>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r>
              <a:rPr lang="zh-CN" altLang="en-US" sz="7200" dirty="0">
                <a:solidFill>
                  <a:srgbClr val="FF0000"/>
                </a:solidFill>
                <a:latin typeface="楷体" panose="02010609060101010101" charset="-122"/>
                <a:ea typeface="楷体" panose="02010609060101010101" charset="-122"/>
              </a:rPr>
              <a:t>壹</a:t>
            </a:r>
            <a:endParaRPr lang="zh-CN" altLang="en-US" sz="7200" dirty="0">
              <a:solidFill>
                <a:srgbClr val="FF0000"/>
              </a:solidFill>
              <a:latin typeface="楷体" panose="02010609060101010101" charset="-122"/>
              <a:ea typeface="楷体" panose="02010609060101010101" charset="-122"/>
            </a:endParaRPr>
          </a:p>
        </p:txBody>
      </p:sp>
      <p:sp>
        <p:nvSpPr>
          <p:cNvPr id="3" name="文本框 5"/>
          <p:cNvSpPr txBox="1"/>
          <p:nvPr/>
        </p:nvSpPr>
        <p:spPr>
          <a:xfrm>
            <a:off x="0" y="2162175"/>
            <a:ext cx="12200890" cy="2014855"/>
          </a:xfrm>
          <a:prstGeom prst="rect">
            <a:avLst/>
          </a:prstGeom>
          <a:solidFill>
            <a:schemeClr val="bg1">
              <a:lumMod val="95000"/>
            </a:schemeClr>
          </a:solidFill>
        </p:spPr>
        <p:txBody>
          <a:bodyPr vert="horz" wrap="square" rtlCol="0">
            <a:spAutoFit/>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pPr algn="l" fontAlgn="auto">
              <a:lnSpc>
                <a:spcPct val="125000"/>
              </a:lnSpc>
            </a:pPr>
            <a:r>
              <a:rPr lang="en-US" altLang="zh-CN" sz="2800" b="1">
                <a:solidFill>
                  <a:srgbClr val="FF0000"/>
                </a:solidFill>
                <a:latin typeface="黑体" panose="02010609060101010101" charset="-122"/>
                <a:ea typeface="黑体" panose="02010609060101010101" charset="-122"/>
                <a:cs typeface="+mn-cs"/>
                <a:sym typeface="+mn-ea"/>
              </a:rPr>
              <a:t>              </a:t>
            </a:r>
            <a:r>
              <a:rPr lang="zh-CN" altLang="en-US" sz="6000" b="1">
                <a:solidFill>
                  <a:srgbClr val="7030A0"/>
                </a:solidFill>
                <a:latin typeface="华文新魏" panose="02010800040101010101" charset="-122"/>
                <a:ea typeface="华文新魏" panose="02010800040101010101" charset="-122"/>
                <a:cs typeface="华文新魏" panose="02010800040101010101" charset="-122"/>
                <a:sym typeface="+mn-ea"/>
              </a:rPr>
              <a:t>科举选官</a:t>
            </a:r>
            <a:r>
              <a:rPr lang="en-US" altLang="zh-CN" sz="6000" b="1">
                <a:solidFill>
                  <a:srgbClr val="7030A0"/>
                </a:solidFill>
                <a:latin typeface="华文新魏" panose="02010800040101010101" charset="-122"/>
                <a:ea typeface="华文新魏" panose="02010800040101010101" charset="-122"/>
                <a:cs typeface="华文新魏" panose="02010800040101010101" charset="-122"/>
                <a:sym typeface="+mn-ea"/>
              </a:rPr>
              <a:t>  </a:t>
            </a:r>
            <a:r>
              <a:rPr lang="zh-CN" altLang="en-US" sz="6000" b="1">
                <a:solidFill>
                  <a:srgbClr val="7030A0"/>
                </a:solidFill>
                <a:latin typeface="华文新魏" panose="02010800040101010101" charset="-122"/>
                <a:ea typeface="华文新魏" panose="02010800040101010101" charset="-122"/>
                <a:cs typeface="华文新魏" panose="02010800040101010101" charset="-122"/>
                <a:sym typeface="+mn-ea"/>
              </a:rPr>
              <a:t>学堂选官</a:t>
            </a:r>
            <a:endParaRPr lang="zh-CN" altLang="en-US" sz="4400" b="1">
              <a:solidFill>
                <a:srgbClr val="7030A0"/>
              </a:solidFill>
              <a:latin typeface="华文新魏" panose="02010800040101010101" charset="-122"/>
              <a:ea typeface="华文新魏" panose="02010800040101010101" charset="-122"/>
              <a:cs typeface="华文新魏" panose="02010800040101010101" charset="-122"/>
              <a:sym typeface="+mn-ea"/>
            </a:endParaRPr>
          </a:p>
          <a:p>
            <a:pPr algn="l" fontAlgn="auto">
              <a:lnSpc>
                <a:spcPct val="125000"/>
              </a:lnSpc>
            </a:pPr>
            <a:r>
              <a:rPr lang="en-US" altLang="zh-CN" sz="2800" b="1">
                <a:solidFill>
                  <a:srgbClr val="FF0000"/>
                </a:solidFill>
                <a:latin typeface="黑体" panose="02010609060101010101" charset="-122"/>
                <a:ea typeface="黑体" panose="02010609060101010101" charset="-122"/>
                <a:cs typeface="+mn-cs"/>
                <a:sym typeface="+mn-ea"/>
              </a:rPr>
              <a:t>        </a:t>
            </a:r>
            <a:r>
              <a:rPr lang="en-US" altLang="zh-CN" sz="4000">
                <a:solidFill>
                  <a:srgbClr val="FF0000"/>
                </a:solidFill>
                <a:latin typeface="黑体" panose="02010609060101010101" charset="-122"/>
                <a:ea typeface="黑体" panose="02010609060101010101" charset="-122"/>
                <a:cs typeface="+mn-cs"/>
                <a:sym typeface="+mn-ea"/>
              </a:rPr>
              <a:t>——</a:t>
            </a:r>
            <a:r>
              <a:rPr lang="zh-CN" altLang="en-US" sz="4000">
                <a:solidFill>
                  <a:srgbClr val="FF0000"/>
                </a:solidFill>
                <a:latin typeface="黑体" panose="02010609060101010101" charset="-122"/>
                <a:ea typeface="黑体" panose="02010609060101010101" charset="-122"/>
                <a:cs typeface="+mn-cs"/>
                <a:sym typeface="+mn-ea"/>
              </a:rPr>
              <a:t>从科举教育到学堂教育的变革</a:t>
            </a:r>
            <a:r>
              <a:rPr lang="en-US" altLang="zh-CN" sz="4000">
                <a:solidFill>
                  <a:srgbClr val="FF0000"/>
                </a:solidFill>
                <a:latin typeface="黑体" panose="02010609060101010101" charset="-122"/>
                <a:ea typeface="黑体" panose="02010609060101010101" charset="-122"/>
                <a:cs typeface="+mn-cs"/>
                <a:sym typeface="+mn-ea"/>
              </a:rPr>
              <a:t>——</a:t>
            </a:r>
            <a:endParaRPr lang="en-US" altLang="zh-CN" sz="4000">
              <a:solidFill>
                <a:srgbClr val="FF0000"/>
              </a:solidFill>
              <a:latin typeface="黑体" panose="02010609060101010101" charset="-122"/>
              <a:ea typeface="黑体" panose="02010609060101010101" charset="-122"/>
              <a:cs typeface="+mn-cs"/>
              <a:sym typeface="+mn-ea"/>
            </a:endParaRPr>
          </a:p>
        </p:txBody>
      </p:sp>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5" name="文本框 14"/>
          <p:cNvSpPr txBox="1"/>
          <p:nvPr/>
        </p:nvSpPr>
        <p:spPr>
          <a:xfrm>
            <a:off x="5843270" y="6212840"/>
            <a:ext cx="6536690" cy="645160"/>
          </a:xfrm>
          <a:prstGeom prst="rect">
            <a:avLst/>
          </a:prstGeom>
          <a:noFill/>
          <a:ln w="9525">
            <a:noFill/>
          </a:ln>
        </p:spPr>
        <p:txBody>
          <a:bodyPr wrap="square">
            <a:spAutoFit/>
          </a:bodyPr>
          <a:p>
            <a:pPr indent="0"/>
            <a:r>
              <a:rPr 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rPr>
              <a:t>Part 1</a:t>
            </a:r>
            <a:r>
              <a:rPr lang="en-US" altLang="zh-CN" sz="3600">
                <a:solidFill>
                  <a:schemeClr val="accent5">
                    <a:lumMod val="50000"/>
                  </a:schemeClr>
                </a:solidFill>
                <a:latin typeface="华文新魏" panose="02010800040101010101" charset="-122"/>
                <a:ea typeface="华文新魏" panose="02010800040101010101" charset="-122"/>
                <a:cs typeface="华文新魏" panose="02010800040101010101" charset="-122"/>
              </a:rPr>
              <a:t>     </a:t>
            </a:r>
            <a:r>
              <a:rPr lang="zh-CN" sz="3600">
                <a:solidFill>
                  <a:schemeClr val="accent5">
                    <a:lumMod val="50000"/>
                  </a:schemeClr>
                </a:solidFill>
                <a:latin typeface="华文新魏" panose="02010800040101010101" charset="-122"/>
                <a:ea typeface="华文新魏" panose="02010800040101010101" charset="-122"/>
                <a:cs typeface="华文新魏" panose="02010800040101010101" charset="-122"/>
              </a:rPr>
              <a:t>晚清选官制度的变革</a:t>
            </a:r>
            <a:endParaRPr lang="zh-CN" alt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endParaRPr>
          </a:p>
        </p:txBody>
      </p:sp>
      <p:pic>
        <p:nvPicPr>
          <p:cNvPr id="100" name="图片 99"/>
          <p:cNvPicPr/>
          <p:nvPr/>
        </p:nvPicPr>
        <p:blipFill>
          <a:blip r:embed="rId1"/>
          <a:stretch>
            <a:fillRect/>
          </a:stretch>
        </p:blipFill>
        <p:spPr>
          <a:xfrm>
            <a:off x="1377950" y="241935"/>
            <a:ext cx="1693545" cy="1659255"/>
          </a:xfrm>
          <a:prstGeom prst="ellipse">
            <a:avLst/>
          </a:prstGeom>
          <a:noFill/>
          <a:ln w="9525">
            <a:noFill/>
          </a:ln>
        </p:spPr>
      </p:pic>
      <p:pic>
        <p:nvPicPr>
          <p:cNvPr id="101" name="图片 100"/>
          <p:cNvPicPr/>
          <p:nvPr/>
        </p:nvPicPr>
        <p:blipFill>
          <a:blip r:embed="rId2"/>
          <a:stretch>
            <a:fillRect/>
          </a:stretch>
        </p:blipFill>
        <p:spPr>
          <a:xfrm>
            <a:off x="10038715" y="3989705"/>
            <a:ext cx="1971675" cy="2053590"/>
          </a:xfrm>
          <a:prstGeom prst="ellipse">
            <a:avLst/>
          </a:prstGeom>
          <a:noFill/>
          <a:ln w="9525">
            <a:noFill/>
          </a:ln>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2" name="文本框 1"/>
          <p:cNvSpPr txBox="1"/>
          <p:nvPr/>
        </p:nvSpPr>
        <p:spPr>
          <a:xfrm>
            <a:off x="3952240" y="30480"/>
            <a:ext cx="6050915" cy="953135"/>
          </a:xfrm>
          <a:prstGeom prst="rect">
            <a:avLst/>
          </a:prstGeom>
          <a:noFill/>
        </p:spPr>
        <p:txBody>
          <a:bodyPr wrap="square" rtlCol="0" anchor="t">
            <a:spAutoFit/>
          </a:bodyPr>
          <a:p>
            <a:r>
              <a:rPr lang="zh-CN" altLang="en-US" sz="2800"/>
              <a:t>随着封建社会晚期的到来，科举制度渐渐趋于僵化， 各种</a:t>
            </a:r>
            <a:r>
              <a:rPr lang="zh-CN" altLang="en-US" sz="2800">
                <a:solidFill>
                  <a:srgbClr val="FF0000"/>
                </a:solidFill>
              </a:rPr>
              <a:t>弊端日益突出。</a:t>
            </a:r>
            <a:endParaRPr lang="zh-CN" altLang="en-US" sz="2800">
              <a:solidFill>
                <a:srgbClr val="FF0000"/>
              </a:solidFill>
            </a:endParaRPr>
          </a:p>
        </p:txBody>
      </p:sp>
      <p:sp>
        <p:nvSpPr>
          <p:cNvPr id="8194" name="矩形 9220"/>
          <p:cNvSpPr/>
          <p:nvPr/>
        </p:nvSpPr>
        <p:spPr>
          <a:xfrm>
            <a:off x="197485" y="253365"/>
            <a:ext cx="3591560"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09245" y="335915"/>
            <a:ext cx="3479165" cy="521970"/>
          </a:xfrm>
          <a:prstGeom prst="rect">
            <a:avLst/>
          </a:prstGeom>
          <a:noFill/>
        </p:spPr>
        <p:txBody>
          <a:bodyPr wrap="square" rtlCol="0" anchor="t">
            <a:spAutoFit/>
          </a:bodyPr>
          <a:p>
            <a:r>
              <a:rPr lang="zh-CN" altLang="en-US" sz="2800" b="1"/>
              <a:t>1.科举选官的弊端</a:t>
            </a:r>
            <a:endParaRPr lang="zh-CN" altLang="en-US" sz="2800" b="1"/>
          </a:p>
        </p:txBody>
      </p:sp>
      <p:sp>
        <p:nvSpPr>
          <p:cNvPr id="5" name="矩形 4"/>
          <p:cNvSpPr/>
          <p:nvPr>
            <p:custDataLst>
              <p:tags r:id="rId1"/>
            </p:custDataLst>
          </p:nvPr>
        </p:nvSpPr>
        <p:spPr>
          <a:xfrm>
            <a:off x="127635" y="1209040"/>
            <a:ext cx="4178300" cy="4719320"/>
          </a:xfrm>
          <a:prstGeom prst="rect">
            <a:avLst/>
          </a:prstGeom>
          <a:solidFill>
            <a:srgbClr val="44546A"/>
          </a:solidFill>
          <a:ln w="19050">
            <a:solidFill>
              <a:srgbClr val="44546A">
                <a:lumMod val="60000"/>
                <a:lumOff val="40000"/>
              </a:srgbClr>
            </a:solidFill>
          </a:ln>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ysClr val="window" lastClr="FFFFFF"/>
              </a:solidFill>
              <a:latin typeface="微软雅黑" panose="020B0503020204020204" charset="-122"/>
              <a:ea typeface="微软雅黑" panose="020B0503020204020204" charset="-122"/>
            </a:endParaRPr>
          </a:p>
        </p:txBody>
      </p:sp>
      <p:sp>
        <p:nvSpPr>
          <p:cNvPr id="3" name="文本框 2"/>
          <p:cNvSpPr txBox="1"/>
          <p:nvPr/>
        </p:nvSpPr>
        <p:spPr>
          <a:xfrm>
            <a:off x="228600" y="1336040"/>
            <a:ext cx="3977005" cy="4399915"/>
          </a:xfrm>
          <a:prstGeom prst="rect">
            <a:avLst/>
          </a:prstGeom>
          <a:solidFill>
            <a:schemeClr val="bg1"/>
          </a:solidFill>
        </p:spPr>
        <p:txBody>
          <a:bodyPr wrap="square" rtlCol="0" anchor="t">
            <a:spAutoFit/>
          </a:bodyPr>
          <a:p>
            <a:r>
              <a:rPr lang="zh-CN" altLang="en-US" sz="2800">
                <a:latin typeface="黑体" panose="02010609060101010101" charset="-122"/>
                <a:ea typeface="黑体" panose="02010609060101010101" charset="-122"/>
                <a:cs typeface="黑体" panose="02010609060101010101" charset="-122"/>
              </a:rPr>
              <a:t>科举制度发展到明清时期其弊端明显，主要表现在：</a:t>
            </a:r>
            <a:r>
              <a:rPr lang="zh-CN" altLang="en-US" sz="2800">
                <a:solidFill>
                  <a:srgbClr val="0945A5"/>
                </a:solidFill>
                <a:latin typeface="黑体" panose="02010609060101010101" charset="-122"/>
                <a:ea typeface="黑体" panose="02010609060101010101" charset="-122"/>
                <a:cs typeface="黑体" panose="02010609060101010101" charset="-122"/>
              </a:rPr>
              <a:t>①考试内容狭隘 ②考试模式僵化 ③能力要求单一 ④考试公平性缺失</a:t>
            </a: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r>
              <a:rPr lang="zh-CN" altLang="en-US" sz="2800">
                <a:latin typeface="黑体" panose="02010609060101010101" charset="-122"/>
                <a:ea typeface="黑体" panose="02010609060101010101" charset="-122"/>
                <a:cs typeface="黑体" panose="02010609060101010101" charset="-122"/>
              </a:rPr>
              <a:t>A．①②③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B．①②④ </a:t>
            </a:r>
            <a:endParaRPr lang="zh-CN" altLang="en-US" sz="2800">
              <a:latin typeface="黑体" panose="02010609060101010101" charset="-122"/>
              <a:ea typeface="黑体" panose="02010609060101010101" charset="-122"/>
              <a:cs typeface="黑体" panose="02010609060101010101" charset="-122"/>
            </a:endParaRPr>
          </a:p>
          <a:p>
            <a:r>
              <a:rPr lang="zh-CN" altLang="en-US" sz="2800">
                <a:latin typeface="黑体" panose="02010609060101010101" charset="-122"/>
                <a:ea typeface="黑体" panose="02010609060101010101" charset="-122"/>
                <a:cs typeface="黑体" panose="02010609060101010101" charset="-122"/>
              </a:rPr>
              <a:t>C．①③④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D．②③④</a:t>
            </a:r>
            <a:endParaRPr lang="zh-CN" altLang="en-US" sz="2800">
              <a:latin typeface="黑体" panose="02010609060101010101" charset="-122"/>
              <a:ea typeface="黑体" panose="02010609060101010101" charset="-122"/>
              <a:cs typeface="黑体" panose="02010609060101010101" charset="-122"/>
            </a:endParaRPr>
          </a:p>
        </p:txBody>
      </p:sp>
      <p:sp>
        <p:nvSpPr>
          <p:cNvPr id="20" name="文本框 19"/>
          <p:cNvSpPr txBox="1"/>
          <p:nvPr/>
        </p:nvSpPr>
        <p:spPr>
          <a:xfrm>
            <a:off x="2072005" y="3649345"/>
            <a:ext cx="944245" cy="1198880"/>
          </a:xfrm>
          <a:prstGeom prst="rect">
            <a:avLst/>
          </a:prstGeom>
          <a:noFill/>
        </p:spPr>
        <p:txBody>
          <a:bodyPr wrap="square" rtlCol="0">
            <a:spAutoFit/>
          </a:bodyPr>
          <a:p>
            <a:r>
              <a:rPr lang="en-US" altLang="zh-CN" sz="7200">
                <a:solidFill>
                  <a:srgbClr val="FF0000"/>
                </a:solidFill>
              </a:rPr>
              <a:t>A</a:t>
            </a:r>
            <a:endParaRPr lang="en-US" altLang="zh-CN" sz="7200">
              <a:solidFill>
                <a:srgbClr val="FF0000"/>
              </a:solidFill>
            </a:endParaRPr>
          </a:p>
        </p:txBody>
      </p:sp>
      <p:sp>
        <p:nvSpPr>
          <p:cNvPr id="72" name="Freeform 88"/>
          <p:cNvSpPr/>
          <p:nvPr>
            <p:custDataLst>
              <p:tags r:id="rId2"/>
            </p:custDataLst>
          </p:nvPr>
        </p:nvSpPr>
        <p:spPr bwMode="auto">
          <a:xfrm>
            <a:off x="6762115" y="983615"/>
            <a:ext cx="223520" cy="5852160"/>
          </a:xfrm>
          <a:custGeom>
            <a:avLst/>
            <a:gdLst>
              <a:gd name="T0" fmla="*/ 0 w 53"/>
              <a:gd name="T1" fmla="*/ 905 h 908"/>
              <a:gd name="T2" fmla="*/ 28 w 53"/>
              <a:gd name="T3" fmla="*/ 908 h 908"/>
              <a:gd name="T4" fmla="*/ 53 w 53"/>
              <a:gd name="T5" fmla="*/ 905 h 908"/>
              <a:gd name="T6" fmla="*/ 53 w 53"/>
              <a:gd name="T7" fmla="*/ 6 h 908"/>
              <a:gd name="T8" fmla="*/ 25 w 53"/>
              <a:gd name="T9" fmla="*/ 0 h 908"/>
              <a:gd name="T10" fmla="*/ 0 w 53"/>
              <a:gd name="T11" fmla="*/ 6 h 908"/>
              <a:gd name="T12" fmla="*/ 0 w 53"/>
              <a:gd name="T13" fmla="*/ 905 h 908"/>
            </a:gdLst>
            <a:ahLst/>
            <a:cxnLst>
              <a:cxn ang="0">
                <a:pos x="T0" y="T1"/>
              </a:cxn>
              <a:cxn ang="0">
                <a:pos x="T2" y="T3"/>
              </a:cxn>
              <a:cxn ang="0">
                <a:pos x="T4" y="T5"/>
              </a:cxn>
              <a:cxn ang="0">
                <a:pos x="T6" y="T7"/>
              </a:cxn>
              <a:cxn ang="0">
                <a:pos x="T8" y="T9"/>
              </a:cxn>
              <a:cxn ang="0">
                <a:pos x="T10" y="T11"/>
              </a:cxn>
              <a:cxn ang="0">
                <a:pos x="T12" y="T13"/>
              </a:cxn>
            </a:cxnLst>
            <a:rect l="0" t="0" r="r" b="b"/>
            <a:pathLst>
              <a:path w="53" h="908">
                <a:moveTo>
                  <a:pt x="0" y="905"/>
                </a:moveTo>
                <a:cubicBezTo>
                  <a:pt x="0" y="905"/>
                  <a:pt x="12" y="908"/>
                  <a:pt x="28" y="908"/>
                </a:cubicBezTo>
                <a:cubicBezTo>
                  <a:pt x="43" y="908"/>
                  <a:pt x="53" y="905"/>
                  <a:pt x="53" y="905"/>
                </a:cubicBezTo>
                <a:cubicBezTo>
                  <a:pt x="53" y="6"/>
                  <a:pt x="53" y="6"/>
                  <a:pt x="53" y="6"/>
                </a:cubicBezTo>
                <a:cubicBezTo>
                  <a:pt x="53" y="6"/>
                  <a:pt x="42" y="0"/>
                  <a:pt x="25" y="0"/>
                </a:cubicBezTo>
                <a:cubicBezTo>
                  <a:pt x="9" y="0"/>
                  <a:pt x="0" y="6"/>
                  <a:pt x="0" y="6"/>
                </a:cubicBezTo>
                <a:lnTo>
                  <a:pt x="0" y="905"/>
                </a:lnTo>
                <a:close/>
              </a:path>
            </a:pathLst>
          </a:custGeom>
          <a:solidFill>
            <a:srgbClr val="4472C4">
              <a:lumMod val="90000"/>
              <a:lumOff val="10000"/>
            </a:srgbClr>
          </a:solidFill>
          <a:ln>
            <a:noFill/>
          </a:ln>
        </p:spPr>
        <p:txBody>
          <a:bodyPr vert="horz" wrap="square" lIns="91440" tIns="45720" rIns="91440" bIns="45720" numCol="1" anchor="t" anchorCtr="0" compatLnSpc="1"/>
          <a:p>
            <a:endParaRPr lang="id-ID">
              <a:solidFill>
                <a:srgbClr val="000000"/>
              </a:solidFill>
              <a:latin typeface="华文中宋" panose="02010600040101010101" pitchFamily="2" charset="-122"/>
              <a:ea typeface="华文中宋" panose="02010600040101010101" pitchFamily="2" charset="-122"/>
            </a:endParaRPr>
          </a:p>
        </p:txBody>
      </p:sp>
      <p:grpSp>
        <p:nvGrpSpPr>
          <p:cNvPr id="40" name="Group 11"/>
          <p:cNvGrpSpPr/>
          <p:nvPr>
            <p:custDataLst>
              <p:tags r:id="rId3"/>
            </p:custDataLst>
          </p:nvPr>
        </p:nvGrpSpPr>
        <p:grpSpPr>
          <a:xfrm rot="0">
            <a:off x="6985635" y="983615"/>
            <a:ext cx="2223135" cy="721360"/>
            <a:chOff x="5941351" y="2227020"/>
            <a:chExt cx="2269491" cy="736945"/>
          </a:xfrm>
        </p:grpSpPr>
        <p:sp>
          <p:nvSpPr>
            <p:cNvPr id="41" name="Freeform 89"/>
            <p:cNvSpPr/>
            <p:nvPr>
              <p:custDataLst>
                <p:tags r:id="rId4"/>
              </p:custDataLst>
            </p:nvPr>
          </p:nvSpPr>
          <p:spPr bwMode="auto">
            <a:xfrm>
              <a:off x="5944780" y="2259812"/>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rgbClr val="5E5E5E"/>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42" name="Freeform 92"/>
            <p:cNvSpPr/>
            <p:nvPr>
              <p:custDataLst>
                <p:tags r:id="rId5"/>
              </p:custDataLst>
            </p:nvPr>
          </p:nvSpPr>
          <p:spPr bwMode="auto">
            <a:xfrm>
              <a:off x="6210563" y="2259812"/>
              <a:ext cx="2000279" cy="704153"/>
            </a:xfrm>
            <a:custGeom>
              <a:avLst/>
              <a:gdLst>
                <a:gd name="T0" fmla="*/ 913 w 1159"/>
                <a:gd name="T1" fmla="*/ 0 h 408"/>
                <a:gd name="T2" fmla="*/ 0 w 1159"/>
                <a:gd name="T3" fmla="*/ 70 h 408"/>
                <a:gd name="T4" fmla="*/ 0 w 1159"/>
                <a:gd name="T5" fmla="*/ 324 h 408"/>
                <a:gd name="T6" fmla="*/ 913 w 1159"/>
                <a:gd name="T7" fmla="*/ 408 h 408"/>
                <a:gd name="T8" fmla="*/ 1159 w 1159"/>
                <a:gd name="T9" fmla="*/ 216 h 408"/>
                <a:gd name="T10" fmla="*/ 1159 w 1159"/>
                <a:gd name="T11" fmla="*/ 195 h 408"/>
                <a:gd name="T12" fmla="*/ 913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913" y="0"/>
                  </a:moveTo>
                  <a:lnTo>
                    <a:pt x="0" y="70"/>
                  </a:lnTo>
                  <a:lnTo>
                    <a:pt x="0" y="324"/>
                  </a:lnTo>
                  <a:lnTo>
                    <a:pt x="913" y="408"/>
                  </a:lnTo>
                  <a:lnTo>
                    <a:pt x="1159" y="216"/>
                  </a:lnTo>
                  <a:lnTo>
                    <a:pt x="1159" y="195"/>
                  </a:lnTo>
                  <a:lnTo>
                    <a:pt x="913" y="0"/>
                  </a:lnTo>
                  <a:close/>
                </a:path>
              </a:pathLst>
            </a:custGeom>
            <a:solidFill>
              <a:srgbClr val="7C7C7C">
                <a:lumMod val="75000"/>
              </a:srgbClr>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84" name="Freeform 93"/>
            <p:cNvSpPr/>
            <p:nvPr>
              <p:custDataLst>
                <p:tags r:id="rId6"/>
              </p:custDataLst>
            </p:nvPr>
          </p:nvSpPr>
          <p:spPr bwMode="auto">
            <a:xfrm>
              <a:off x="6210563" y="2227020"/>
              <a:ext cx="2000279" cy="704153"/>
            </a:xfrm>
            <a:custGeom>
              <a:avLst/>
              <a:gdLst>
                <a:gd name="T0" fmla="*/ 905 w 1159"/>
                <a:gd name="T1" fmla="*/ 0 h 408"/>
                <a:gd name="T2" fmla="*/ 0 w 1159"/>
                <a:gd name="T3" fmla="*/ 68 h 408"/>
                <a:gd name="T4" fmla="*/ 0 w 1159"/>
                <a:gd name="T5" fmla="*/ 324 h 408"/>
                <a:gd name="T6" fmla="*/ 905 w 1159"/>
                <a:gd name="T7" fmla="*/ 408 h 408"/>
                <a:gd name="T8" fmla="*/ 1159 w 1159"/>
                <a:gd name="T9" fmla="*/ 214 h 408"/>
                <a:gd name="T10" fmla="*/ 905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905" y="0"/>
                  </a:moveTo>
                  <a:lnTo>
                    <a:pt x="0" y="68"/>
                  </a:lnTo>
                  <a:lnTo>
                    <a:pt x="0" y="324"/>
                  </a:lnTo>
                  <a:lnTo>
                    <a:pt x="905" y="408"/>
                  </a:lnTo>
                  <a:lnTo>
                    <a:pt x="1159" y="214"/>
                  </a:lnTo>
                  <a:lnTo>
                    <a:pt x="905" y="0"/>
                  </a:lnTo>
                  <a:close/>
                </a:path>
              </a:pathLst>
            </a:custGeom>
            <a:solidFill>
              <a:srgbClr val="7C7C7C"/>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43" name="TextBox 15"/>
            <p:cNvSpPr txBox="1"/>
            <p:nvPr>
              <p:custDataLst>
                <p:tags r:id="rId7"/>
              </p:custDataLst>
            </p:nvPr>
          </p:nvSpPr>
          <p:spPr>
            <a:xfrm>
              <a:off x="5941351" y="2367656"/>
              <a:ext cx="2160162" cy="470321"/>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1898</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grpSp>
      <p:sp>
        <p:nvSpPr>
          <p:cNvPr id="7" name="TextBox 24"/>
          <p:cNvSpPr txBox="1"/>
          <p:nvPr>
            <p:custDataLst>
              <p:tags r:id="rId8"/>
            </p:custDataLst>
          </p:nvPr>
        </p:nvSpPr>
        <p:spPr>
          <a:xfrm>
            <a:off x="9688195" y="4848343"/>
            <a:ext cx="2169272" cy="460375"/>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2012</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sp>
        <p:nvSpPr>
          <p:cNvPr id="10" name="文本框 9"/>
          <p:cNvSpPr txBox="1"/>
          <p:nvPr/>
        </p:nvSpPr>
        <p:spPr>
          <a:xfrm>
            <a:off x="7065010" y="2108200"/>
            <a:ext cx="2082165" cy="1198880"/>
          </a:xfrm>
          <a:prstGeom prst="rect">
            <a:avLst/>
          </a:prstGeom>
          <a:noFill/>
        </p:spPr>
        <p:txBody>
          <a:bodyPr wrap="square" rtlCol="0" anchor="t">
            <a:spAutoFit/>
          </a:bodyPr>
          <a:p>
            <a:pPr>
              <a:buNone/>
            </a:pPr>
            <a:r>
              <a:rPr lang="zh-CN" altLang="en-US" sz="2400" b="1">
                <a:latin typeface="黑体" panose="02010609060101010101" charset="-122"/>
                <a:ea typeface="黑体" panose="02010609060101010101" charset="-122"/>
                <a:cs typeface="黑体" panose="02010609060101010101" charset="-122"/>
                <a:sym typeface="+mn-ea"/>
              </a:rPr>
              <a:t>清政府以经济特科选拔</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经时济变</a:t>
            </a:r>
            <a:r>
              <a:rPr lang="zh-CN" altLang="en-US" sz="2400" b="1">
                <a:latin typeface="黑体" panose="02010609060101010101" charset="-122"/>
                <a:ea typeface="黑体" panose="02010609060101010101" charset="-122"/>
                <a:cs typeface="黑体" panose="02010609060101010101" charset="-122"/>
                <a:sym typeface="+mn-ea"/>
              </a:rPr>
              <a:t>之才</a:t>
            </a:r>
            <a:endParaRPr lang="zh-CN" altLang="en-US" sz="2400" b="1">
              <a:latin typeface="黑体" panose="02010609060101010101" charset="-122"/>
              <a:ea typeface="黑体" panose="02010609060101010101" charset="-122"/>
              <a:cs typeface="黑体" panose="02010609060101010101" charset="-122"/>
              <a:sym typeface="+mn-ea"/>
            </a:endParaRPr>
          </a:p>
        </p:txBody>
      </p:sp>
      <p:sp>
        <p:nvSpPr>
          <p:cNvPr id="11" name="椭圆 10"/>
          <p:cNvSpPr/>
          <p:nvPr/>
        </p:nvSpPr>
        <p:spPr>
          <a:xfrm>
            <a:off x="6682740" y="2232025"/>
            <a:ext cx="382270" cy="3778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6682740" y="3649345"/>
            <a:ext cx="382270" cy="3778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7065010" y="3503930"/>
            <a:ext cx="2213610" cy="1198880"/>
          </a:xfrm>
          <a:prstGeom prst="rect">
            <a:avLst/>
          </a:prstGeom>
          <a:noFill/>
        </p:spPr>
        <p:txBody>
          <a:bodyPr wrap="square" rtlCol="0" anchor="t">
            <a:spAutoFit/>
          </a:bodyPr>
          <a:p>
            <a:pPr>
              <a:buNone/>
            </a:pPr>
            <a:r>
              <a:rPr lang="zh-CN" altLang="en-US" sz="2400" b="1">
                <a:latin typeface="黑体" panose="02010609060101010101" charset="-122"/>
                <a:ea typeface="黑体" panose="02010609060101010101" charset="-122"/>
                <a:cs typeface="黑体" panose="02010609060101010101" charset="-122"/>
                <a:sym typeface="+mn-ea"/>
              </a:rPr>
              <a:t>随后清政府一度废八股，改试策论</a:t>
            </a:r>
            <a:endParaRPr lang="zh-CN" altLang="en-US" sz="2400" b="1">
              <a:latin typeface="黑体" panose="02010609060101010101" charset="-122"/>
              <a:ea typeface="黑体" panose="02010609060101010101" charset="-122"/>
              <a:cs typeface="黑体" panose="02010609060101010101" charset="-122"/>
              <a:sym typeface="+mn-ea"/>
            </a:endParaRPr>
          </a:p>
        </p:txBody>
      </p:sp>
      <p:sp>
        <p:nvSpPr>
          <p:cNvPr id="15" name="椭圆 14"/>
          <p:cNvSpPr/>
          <p:nvPr/>
        </p:nvSpPr>
        <p:spPr>
          <a:xfrm>
            <a:off x="6682740" y="5308600"/>
            <a:ext cx="382270" cy="3778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065010" y="4999990"/>
            <a:ext cx="1991995" cy="829945"/>
          </a:xfrm>
          <a:prstGeom prst="rect">
            <a:avLst/>
          </a:prstGeom>
          <a:noFill/>
        </p:spPr>
        <p:txBody>
          <a:bodyPr wrap="square" rtlCol="0" anchor="t">
            <a:spAutoFit/>
          </a:bodyPr>
          <a:p>
            <a:pPr>
              <a:buNone/>
            </a:pPr>
            <a:r>
              <a:rPr lang="zh-CN" altLang="en-US" sz="2400" b="1">
                <a:latin typeface="黑体" panose="02010609060101010101" charset="-122"/>
                <a:ea typeface="黑体" panose="02010609060101010101" charset="-122"/>
                <a:cs typeface="黑体" panose="02010609060101010101" charset="-122"/>
                <a:sym typeface="+mn-ea"/>
              </a:rPr>
              <a:t>变法失败后恢复旧制</a:t>
            </a:r>
            <a:endParaRPr lang="zh-CN" altLang="en-US" sz="2400" b="1">
              <a:latin typeface="黑体" panose="02010609060101010101" charset="-122"/>
              <a:ea typeface="黑体" panose="02010609060101010101" charset="-122"/>
              <a:cs typeface="黑体" panose="02010609060101010101" charset="-122"/>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ox(in)">
                                      <p:cBhvr>
                                        <p:cTn id="17" dur="2000"/>
                                        <p:tgtEl>
                                          <p:spTgt spid="72"/>
                                        </p:tgtEl>
                                      </p:cBhvr>
                                    </p:animEffect>
                                  </p:childTnLst>
                                </p:cTn>
                              </p:par>
                              <p:par>
                                <p:cTn id="18" presetID="4" presetClass="entr" presetSubtype="16"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ox(in)">
                                      <p:cBhvr>
                                        <p:cTn id="20" dur="20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to="" calcmode="lin" valueType="num">
                                      <p:cBhvr>
                                        <p:cTn id="33" dur="1" fill="hold"/>
                                        <p:tgtEl>
                                          <p:spTgt spid="13"/>
                                        </p:tgtEl>
                                      </p:cBhvr>
                                    </p:anim>
                                  </p:childTnLst>
                                </p:cTn>
                              </p:par>
                              <p:par>
                                <p:cTn id="34" presetID="24"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to="" calcmode="lin" valueType="num">
                                      <p:cBhvr>
                                        <p:cTn id="36" dur="1" fill="hold"/>
                                        <p:tgtEl>
                                          <p:spTgt spid="12"/>
                                        </p:tgtEl>
                                      </p:cBhvr>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amond(in)">
                                      <p:cBhvr>
                                        <p:cTn id="41" dur="2000"/>
                                        <p:tgtEl>
                                          <p:spTgt spid="17"/>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amond(in)">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0" grpId="0"/>
      <p:bldP spid="72" grpId="0" bldLvl="0" animBg="1"/>
      <p:bldP spid="11" grpId="0" bldLvl="0" animBg="1"/>
      <p:bldP spid="10" grpId="0"/>
      <p:bldP spid="13" grpId="0"/>
      <p:bldP spid="12" grpId="0" bldLvl="0" animBg="1"/>
      <p:bldP spid="17" grpId="0"/>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1" name="矩形 20"/>
          <p:cNvSpPr/>
          <p:nvPr>
            <p:custDataLst>
              <p:tags r:id="rId1"/>
            </p:custDataLst>
          </p:nvPr>
        </p:nvSpPr>
        <p:spPr>
          <a:xfrm>
            <a:off x="308610" y="1123950"/>
            <a:ext cx="6188075" cy="5570855"/>
          </a:xfrm>
          <a:prstGeom prst="rect">
            <a:avLst/>
          </a:prstGeom>
          <a:solidFill>
            <a:srgbClr val="44546A"/>
          </a:solidFill>
          <a:ln w="19050">
            <a:solidFill>
              <a:srgbClr val="44546A">
                <a:lumMod val="60000"/>
                <a:lumOff val="40000"/>
              </a:srgbClr>
            </a:solidFill>
          </a:ln>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ysClr val="window" lastClr="FFFFFF"/>
              </a:solidFill>
              <a:latin typeface="微软雅黑" panose="020B0503020204020204" charset="-122"/>
              <a:ea typeface="微软雅黑" panose="020B0503020204020204" charset="-122"/>
            </a:endParaRPr>
          </a:p>
        </p:txBody>
      </p:sp>
      <p:pic>
        <p:nvPicPr>
          <p:cNvPr id="5122" name="图片 1"/>
          <p:cNvPicPr>
            <a:picLocks noChangeAspect="1"/>
          </p:cNvPicPr>
          <p:nvPr/>
        </p:nvPicPr>
        <p:blipFill>
          <a:blip r:embed="rId2"/>
          <a:stretch>
            <a:fillRect/>
          </a:stretch>
        </p:blipFill>
        <p:spPr>
          <a:xfrm>
            <a:off x="9928860" y="1530985"/>
            <a:ext cx="2036445" cy="1551305"/>
          </a:xfrm>
          <a:prstGeom prst="ellipse">
            <a:avLst/>
          </a:prstGeom>
          <a:noFill/>
          <a:ln w="9525">
            <a:noFill/>
          </a:ln>
        </p:spPr>
      </p:pic>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194" name="矩形 9220"/>
          <p:cNvSpPr/>
          <p:nvPr/>
        </p:nvSpPr>
        <p:spPr>
          <a:xfrm>
            <a:off x="197485" y="253365"/>
            <a:ext cx="3591560"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09245" y="335915"/>
            <a:ext cx="3479165" cy="521970"/>
          </a:xfrm>
          <a:prstGeom prst="rect">
            <a:avLst/>
          </a:prstGeom>
          <a:noFill/>
        </p:spPr>
        <p:txBody>
          <a:bodyPr wrap="square" rtlCol="0" anchor="t">
            <a:spAutoFit/>
          </a:bodyPr>
          <a:p>
            <a:r>
              <a:rPr lang="en-US" altLang="zh-CN" sz="2800" b="1"/>
              <a:t>2</a:t>
            </a:r>
            <a:r>
              <a:rPr lang="zh-CN" altLang="en-US" sz="2800" b="1"/>
              <a:t>.学堂选官的推行</a:t>
            </a:r>
            <a:endParaRPr lang="zh-CN" altLang="en-US" sz="2800" b="1"/>
          </a:p>
        </p:txBody>
      </p:sp>
      <p:grpSp>
        <p:nvGrpSpPr>
          <p:cNvPr id="39" name="组合 38"/>
          <p:cNvGrpSpPr/>
          <p:nvPr>
            <p:custDataLst>
              <p:tags r:id="rId3"/>
            </p:custDataLst>
          </p:nvPr>
        </p:nvGrpSpPr>
        <p:grpSpPr>
          <a:xfrm>
            <a:off x="7274490" y="274946"/>
            <a:ext cx="4685532" cy="6522094"/>
            <a:chOff x="4991" y="5936"/>
            <a:chExt cx="3555" cy="4949"/>
          </a:xfrm>
        </p:grpSpPr>
        <p:sp>
          <p:nvSpPr>
            <p:cNvPr id="72" name="Freeform 88"/>
            <p:cNvSpPr/>
            <p:nvPr>
              <p:custDataLst>
                <p:tags r:id="rId4"/>
              </p:custDataLst>
            </p:nvPr>
          </p:nvSpPr>
          <p:spPr bwMode="auto">
            <a:xfrm>
              <a:off x="6701" y="5936"/>
              <a:ext cx="189" cy="4949"/>
            </a:xfrm>
            <a:custGeom>
              <a:avLst/>
              <a:gdLst>
                <a:gd name="T0" fmla="*/ 0 w 53"/>
                <a:gd name="T1" fmla="*/ 905 h 908"/>
                <a:gd name="T2" fmla="*/ 28 w 53"/>
                <a:gd name="T3" fmla="*/ 908 h 908"/>
                <a:gd name="T4" fmla="*/ 53 w 53"/>
                <a:gd name="T5" fmla="*/ 905 h 908"/>
                <a:gd name="T6" fmla="*/ 53 w 53"/>
                <a:gd name="T7" fmla="*/ 6 h 908"/>
                <a:gd name="T8" fmla="*/ 25 w 53"/>
                <a:gd name="T9" fmla="*/ 0 h 908"/>
                <a:gd name="T10" fmla="*/ 0 w 53"/>
                <a:gd name="T11" fmla="*/ 6 h 908"/>
                <a:gd name="T12" fmla="*/ 0 w 53"/>
                <a:gd name="T13" fmla="*/ 905 h 908"/>
              </a:gdLst>
              <a:ahLst/>
              <a:cxnLst>
                <a:cxn ang="0">
                  <a:pos x="T0" y="T1"/>
                </a:cxn>
                <a:cxn ang="0">
                  <a:pos x="T2" y="T3"/>
                </a:cxn>
                <a:cxn ang="0">
                  <a:pos x="T4" y="T5"/>
                </a:cxn>
                <a:cxn ang="0">
                  <a:pos x="T6" y="T7"/>
                </a:cxn>
                <a:cxn ang="0">
                  <a:pos x="T8" y="T9"/>
                </a:cxn>
                <a:cxn ang="0">
                  <a:pos x="T10" y="T11"/>
                </a:cxn>
                <a:cxn ang="0">
                  <a:pos x="T12" y="T13"/>
                </a:cxn>
              </a:cxnLst>
              <a:rect l="0" t="0" r="r" b="b"/>
              <a:pathLst>
                <a:path w="53" h="908">
                  <a:moveTo>
                    <a:pt x="0" y="905"/>
                  </a:moveTo>
                  <a:cubicBezTo>
                    <a:pt x="0" y="905"/>
                    <a:pt x="12" y="908"/>
                    <a:pt x="28" y="908"/>
                  </a:cubicBezTo>
                  <a:cubicBezTo>
                    <a:pt x="43" y="908"/>
                    <a:pt x="53" y="905"/>
                    <a:pt x="53" y="905"/>
                  </a:cubicBezTo>
                  <a:cubicBezTo>
                    <a:pt x="53" y="6"/>
                    <a:pt x="53" y="6"/>
                    <a:pt x="53" y="6"/>
                  </a:cubicBezTo>
                  <a:cubicBezTo>
                    <a:pt x="53" y="6"/>
                    <a:pt x="42" y="0"/>
                    <a:pt x="25" y="0"/>
                  </a:cubicBezTo>
                  <a:cubicBezTo>
                    <a:pt x="9" y="0"/>
                    <a:pt x="0" y="6"/>
                    <a:pt x="0" y="6"/>
                  </a:cubicBezTo>
                  <a:lnTo>
                    <a:pt x="0" y="905"/>
                  </a:lnTo>
                  <a:close/>
                </a:path>
              </a:pathLst>
            </a:custGeom>
            <a:solidFill>
              <a:srgbClr val="4472C4">
                <a:lumMod val="90000"/>
                <a:lumOff val="10000"/>
              </a:srgbClr>
            </a:solidFill>
            <a:ln>
              <a:noFill/>
            </a:ln>
          </p:spPr>
          <p:txBody>
            <a:bodyPr vert="horz" wrap="square" lIns="91440" tIns="45720" rIns="91440" bIns="45720" numCol="1" anchor="t" anchorCtr="0" compatLnSpc="1"/>
            <a:p>
              <a:endParaRPr lang="id-ID">
                <a:solidFill>
                  <a:srgbClr val="000000"/>
                </a:solidFill>
                <a:latin typeface="华文中宋" panose="02010600040101010101" pitchFamily="2" charset="-122"/>
                <a:ea typeface="华文中宋" panose="02010600040101010101" pitchFamily="2" charset="-122"/>
              </a:endParaRPr>
            </a:p>
          </p:txBody>
        </p:sp>
        <p:grpSp>
          <p:nvGrpSpPr>
            <p:cNvPr id="40" name="Group 11"/>
            <p:cNvGrpSpPr/>
            <p:nvPr>
              <p:custDataLst>
                <p:tags r:id="rId5"/>
              </p:custDataLst>
            </p:nvPr>
          </p:nvGrpSpPr>
          <p:grpSpPr>
            <a:xfrm>
              <a:off x="6666" y="6175"/>
              <a:ext cx="1880" cy="610"/>
              <a:chOff x="5941351" y="2227020"/>
              <a:chExt cx="2269491" cy="736945"/>
            </a:xfrm>
          </p:grpSpPr>
          <p:sp>
            <p:nvSpPr>
              <p:cNvPr id="41" name="Freeform 89"/>
              <p:cNvSpPr/>
              <p:nvPr>
                <p:custDataLst>
                  <p:tags r:id="rId6"/>
                </p:custDataLst>
              </p:nvPr>
            </p:nvSpPr>
            <p:spPr bwMode="auto">
              <a:xfrm>
                <a:off x="5944780" y="2259812"/>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rgbClr val="5E5E5E"/>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42" name="Freeform 92"/>
              <p:cNvSpPr/>
              <p:nvPr>
                <p:custDataLst>
                  <p:tags r:id="rId7"/>
                </p:custDataLst>
              </p:nvPr>
            </p:nvSpPr>
            <p:spPr bwMode="auto">
              <a:xfrm>
                <a:off x="6210563" y="2259812"/>
                <a:ext cx="2000279" cy="704153"/>
              </a:xfrm>
              <a:custGeom>
                <a:avLst/>
                <a:gdLst>
                  <a:gd name="T0" fmla="*/ 913 w 1159"/>
                  <a:gd name="T1" fmla="*/ 0 h 408"/>
                  <a:gd name="T2" fmla="*/ 0 w 1159"/>
                  <a:gd name="T3" fmla="*/ 70 h 408"/>
                  <a:gd name="T4" fmla="*/ 0 w 1159"/>
                  <a:gd name="T5" fmla="*/ 324 h 408"/>
                  <a:gd name="T6" fmla="*/ 913 w 1159"/>
                  <a:gd name="T7" fmla="*/ 408 h 408"/>
                  <a:gd name="T8" fmla="*/ 1159 w 1159"/>
                  <a:gd name="T9" fmla="*/ 216 h 408"/>
                  <a:gd name="T10" fmla="*/ 1159 w 1159"/>
                  <a:gd name="T11" fmla="*/ 195 h 408"/>
                  <a:gd name="T12" fmla="*/ 913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913" y="0"/>
                    </a:moveTo>
                    <a:lnTo>
                      <a:pt x="0" y="70"/>
                    </a:lnTo>
                    <a:lnTo>
                      <a:pt x="0" y="324"/>
                    </a:lnTo>
                    <a:lnTo>
                      <a:pt x="913" y="408"/>
                    </a:lnTo>
                    <a:lnTo>
                      <a:pt x="1159" y="216"/>
                    </a:lnTo>
                    <a:lnTo>
                      <a:pt x="1159" y="195"/>
                    </a:lnTo>
                    <a:lnTo>
                      <a:pt x="913" y="0"/>
                    </a:lnTo>
                    <a:close/>
                  </a:path>
                </a:pathLst>
              </a:custGeom>
              <a:solidFill>
                <a:srgbClr val="7C7C7C">
                  <a:lumMod val="75000"/>
                </a:srgbClr>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84" name="Freeform 93"/>
              <p:cNvSpPr/>
              <p:nvPr>
                <p:custDataLst>
                  <p:tags r:id="rId8"/>
                </p:custDataLst>
              </p:nvPr>
            </p:nvSpPr>
            <p:spPr bwMode="auto">
              <a:xfrm>
                <a:off x="6210563" y="2227020"/>
                <a:ext cx="2000279" cy="704153"/>
              </a:xfrm>
              <a:custGeom>
                <a:avLst/>
                <a:gdLst>
                  <a:gd name="T0" fmla="*/ 905 w 1159"/>
                  <a:gd name="T1" fmla="*/ 0 h 408"/>
                  <a:gd name="T2" fmla="*/ 0 w 1159"/>
                  <a:gd name="T3" fmla="*/ 68 h 408"/>
                  <a:gd name="T4" fmla="*/ 0 w 1159"/>
                  <a:gd name="T5" fmla="*/ 324 h 408"/>
                  <a:gd name="T6" fmla="*/ 905 w 1159"/>
                  <a:gd name="T7" fmla="*/ 408 h 408"/>
                  <a:gd name="T8" fmla="*/ 1159 w 1159"/>
                  <a:gd name="T9" fmla="*/ 214 h 408"/>
                  <a:gd name="T10" fmla="*/ 905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905" y="0"/>
                    </a:moveTo>
                    <a:lnTo>
                      <a:pt x="0" y="68"/>
                    </a:lnTo>
                    <a:lnTo>
                      <a:pt x="0" y="324"/>
                    </a:lnTo>
                    <a:lnTo>
                      <a:pt x="905" y="408"/>
                    </a:lnTo>
                    <a:lnTo>
                      <a:pt x="1159" y="214"/>
                    </a:lnTo>
                    <a:lnTo>
                      <a:pt x="905" y="0"/>
                    </a:lnTo>
                    <a:close/>
                  </a:path>
                </a:pathLst>
              </a:custGeom>
              <a:solidFill>
                <a:srgbClr val="7C7C7C"/>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43" name="TextBox 15"/>
              <p:cNvSpPr txBox="1"/>
              <p:nvPr>
                <p:custDataLst>
                  <p:tags r:id="rId9"/>
                </p:custDataLst>
              </p:nvPr>
            </p:nvSpPr>
            <p:spPr>
              <a:xfrm>
                <a:off x="5941351" y="2367656"/>
                <a:ext cx="2160162" cy="422034"/>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1901</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grpSp>
        <p:grpSp>
          <p:nvGrpSpPr>
            <p:cNvPr id="90" name="Group 20"/>
            <p:cNvGrpSpPr/>
            <p:nvPr>
              <p:custDataLst>
                <p:tags r:id="rId10"/>
              </p:custDataLst>
            </p:nvPr>
          </p:nvGrpSpPr>
          <p:grpSpPr>
            <a:xfrm>
              <a:off x="4991" y="7091"/>
              <a:ext cx="1938" cy="610"/>
              <a:chOff x="3923153" y="2977772"/>
              <a:chExt cx="2339186" cy="736944"/>
            </a:xfrm>
          </p:grpSpPr>
          <p:sp>
            <p:nvSpPr>
              <p:cNvPr id="91" name="Freeform 90"/>
              <p:cNvSpPr/>
              <p:nvPr>
                <p:custDataLst>
                  <p:tags r:id="rId11"/>
                </p:custDataLst>
              </p:nvPr>
            </p:nvSpPr>
            <p:spPr bwMode="auto">
              <a:xfrm>
                <a:off x="5944780" y="3029548"/>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rgbClr val="5E5E5E"/>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44" name="Freeform 96"/>
              <p:cNvSpPr/>
              <p:nvPr>
                <p:custDataLst>
                  <p:tags r:id="rId12"/>
                </p:custDataLst>
              </p:nvPr>
            </p:nvSpPr>
            <p:spPr bwMode="auto">
              <a:xfrm>
                <a:off x="4004907" y="3010563"/>
                <a:ext cx="2000279" cy="704153"/>
              </a:xfrm>
              <a:custGeom>
                <a:avLst/>
                <a:gdLst>
                  <a:gd name="T0" fmla="*/ 246 w 1159"/>
                  <a:gd name="T1" fmla="*/ 0 h 408"/>
                  <a:gd name="T2" fmla="*/ 1159 w 1159"/>
                  <a:gd name="T3" fmla="*/ 70 h 408"/>
                  <a:gd name="T4" fmla="*/ 1159 w 1159"/>
                  <a:gd name="T5" fmla="*/ 324 h 408"/>
                  <a:gd name="T6" fmla="*/ 246 w 1159"/>
                  <a:gd name="T7" fmla="*/ 408 h 408"/>
                  <a:gd name="T8" fmla="*/ 0 w 1159"/>
                  <a:gd name="T9" fmla="*/ 216 h 408"/>
                  <a:gd name="T10" fmla="*/ 0 w 1159"/>
                  <a:gd name="T11" fmla="*/ 197 h 408"/>
                  <a:gd name="T12" fmla="*/ 246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246" y="0"/>
                    </a:moveTo>
                    <a:lnTo>
                      <a:pt x="1159" y="70"/>
                    </a:lnTo>
                    <a:lnTo>
                      <a:pt x="1159" y="324"/>
                    </a:lnTo>
                    <a:lnTo>
                      <a:pt x="246" y="408"/>
                    </a:lnTo>
                    <a:lnTo>
                      <a:pt x="0" y="216"/>
                    </a:lnTo>
                    <a:lnTo>
                      <a:pt x="0" y="197"/>
                    </a:lnTo>
                    <a:lnTo>
                      <a:pt x="246" y="0"/>
                    </a:lnTo>
                    <a:close/>
                  </a:path>
                </a:pathLst>
              </a:custGeom>
              <a:solidFill>
                <a:srgbClr val="BF9000">
                  <a:lumMod val="75000"/>
                </a:srgbClr>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45" name="Freeform 97"/>
              <p:cNvSpPr/>
              <p:nvPr>
                <p:custDataLst>
                  <p:tags r:id="rId13"/>
                </p:custDataLst>
              </p:nvPr>
            </p:nvSpPr>
            <p:spPr bwMode="auto">
              <a:xfrm>
                <a:off x="4004907" y="2977772"/>
                <a:ext cx="2000279" cy="704153"/>
              </a:xfrm>
              <a:custGeom>
                <a:avLst/>
                <a:gdLst>
                  <a:gd name="T0" fmla="*/ 251 w 1159"/>
                  <a:gd name="T1" fmla="*/ 0 h 408"/>
                  <a:gd name="T2" fmla="*/ 1159 w 1159"/>
                  <a:gd name="T3" fmla="*/ 70 h 408"/>
                  <a:gd name="T4" fmla="*/ 1159 w 1159"/>
                  <a:gd name="T5" fmla="*/ 324 h 408"/>
                  <a:gd name="T6" fmla="*/ 251 w 1159"/>
                  <a:gd name="T7" fmla="*/ 408 h 408"/>
                  <a:gd name="T8" fmla="*/ 0 w 1159"/>
                  <a:gd name="T9" fmla="*/ 216 h 408"/>
                  <a:gd name="T10" fmla="*/ 251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251" y="0"/>
                    </a:moveTo>
                    <a:lnTo>
                      <a:pt x="1159" y="70"/>
                    </a:lnTo>
                    <a:lnTo>
                      <a:pt x="1159" y="324"/>
                    </a:lnTo>
                    <a:lnTo>
                      <a:pt x="251" y="408"/>
                    </a:lnTo>
                    <a:lnTo>
                      <a:pt x="0" y="216"/>
                    </a:lnTo>
                    <a:lnTo>
                      <a:pt x="251" y="0"/>
                    </a:lnTo>
                    <a:close/>
                  </a:path>
                </a:pathLst>
              </a:custGeom>
              <a:solidFill>
                <a:srgbClr val="BF9000"/>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46" name="TextBox 24"/>
              <p:cNvSpPr txBox="1"/>
              <p:nvPr>
                <p:custDataLst>
                  <p:tags r:id="rId14"/>
                </p:custDataLst>
              </p:nvPr>
            </p:nvSpPr>
            <p:spPr>
              <a:xfrm>
                <a:off x="3923153" y="3092830"/>
                <a:ext cx="2213995" cy="422033"/>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1904</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grpSp>
        <p:grpSp>
          <p:nvGrpSpPr>
            <p:cNvPr id="104" name="Group 33"/>
            <p:cNvGrpSpPr/>
            <p:nvPr>
              <p:custDataLst>
                <p:tags r:id="rId15"/>
              </p:custDataLst>
            </p:nvPr>
          </p:nvGrpSpPr>
          <p:grpSpPr>
            <a:xfrm>
              <a:off x="6666" y="8046"/>
              <a:ext cx="1877" cy="609"/>
              <a:chOff x="5944780" y="3794106"/>
              <a:chExt cx="2266062" cy="735220"/>
            </a:xfrm>
          </p:grpSpPr>
          <p:sp>
            <p:nvSpPr>
              <p:cNvPr id="105" name="Freeform 91"/>
              <p:cNvSpPr/>
              <p:nvPr>
                <p:custDataLst>
                  <p:tags r:id="rId16"/>
                </p:custDataLst>
              </p:nvPr>
            </p:nvSpPr>
            <p:spPr bwMode="auto">
              <a:xfrm>
                <a:off x="5944780" y="3807913"/>
                <a:ext cx="317559" cy="605779"/>
              </a:xfrm>
              <a:custGeom>
                <a:avLst/>
                <a:gdLst>
                  <a:gd name="T0" fmla="*/ 0 w 68"/>
                  <a:gd name="T1" fmla="*/ 128 h 130"/>
                  <a:gd name="T2" fmla="*/ 36 w 68"/>
                  <a:gd name="T3" fmla="*/ 130 h 130"/>
                  <a:gd name="T4" fmla="*/ 68 w 68"/>
                  <a:gd name="T5" fmla="*/ 128 h 130"/>
                  <a:gd name="T6" fmla="*/ 68 w 68"/>
                  <a:gd name="T7" fmla="*/ 4 h 130"/>
                  <a:gd name="T8" fmla="*/ 33 w 68"/>
                  <a:gd name="T9" fmla="*/ 0 h 130"/>
                  <a:gd name="T10" fmla="*/ 0 w 68"/>
                  <a:gd name="T11" fmla="*/ 4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4"/>
                      <a:pt x="68" y="4"/>
                      <a:pt x="68" y="4"/>
                    </a:cubicBezTo>
                    <a:cubicBezTo>
                      <a:pt x="68" y="4"/>
                      <a:pt x="54" y="0"/>
                      <a:pt x="33" y="0"/>
                    </a:cubicBezTo>
                    <a:cubicBezTo>
                      <a:pt x="12" y="0"/>
                      <a:pt x="0" y="4"/>
                      <a:pt x="0" y="4"/>
                    </a:cubicBezTo>
                    <a:lnTo>
                      <a:pt x="0" y="128"/>
                    </a:lnTo>
                    <a:close/>
                  </a:path>
                </a:pathLst>
              </a:custGeom>
              <a:solidFill>
                <a:srgbClr val="5E5E5E"/>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106" name="Freeform 94"/>
              <p:cNvSpPr/>
              <p:nvPr>
                <p:custDataLst>
                  <p:tags r:id="rId17"/>
                </p:custDataLst>
              </p:nvPr>
            </p:nvSpPr>
            <p:spPr bwMode="auto">
              <a:xfrm>
                <a:off x="6210563" y="3826898"/>
                <a:ext cx="2000279" cy="702428"/>
              </a:xfrm>
              <a:custGeom>
                <a:avLst/>
                <a:gdLst>
                  <a:gd name="T0" fmla="*/ 913 w 1159"/>
                  <a:gd name="T1" fmla="*/ 0 h 407"/>
                  <a:gd name="T2" fmla="*/ 0 w 1159"/>
                  <a:gd name="T3" fmla="*/ 70 h 407"/>
                  <a:gd name="T4" fmla="*/ 0 w 1159"/>
                  <a:gd name="T5" fmla="*/ 324 h 407"/>
                  <a:gd name="T6" fmla="*/ 913 w 1159"/>
                  <a:gd name="T7" fmla="*/ 407 h 407"/>
                  <a:gd name="T8" fmla="*/ 1159 w 1159"/>
                  <a:gd name="T9" fmla="*/ 216 h 407"/>
                  <a:gd name="T10" fmla="*/ 1159 w 1159"/>
                  <a:gd name="T11" fmla="*/ 194 h 407"/>
                  <a:gd name="T12" fmla="*/ 913 w 1159"/>
                  <a:gd name="T13" fmla="*/ 0 h 407"/>
                </a:gdLst>
                <a:ahLst/>
                <a:cxnLst>
                  <a:cxn ang="0">
                    <a:pos x="T0" y="T1"/>
                  </a:cxn>
                  <a:cxn ang="0">
                    <a:pos x="T2" y="T3"/>
                  </a:cxn>
                  <a:cxn ang="0">
                    <a:pos x="T4" y="T5"/>
                  </a:cxn>
                  <a:cxn ang="0">
                    <a:pos x="T6" y="T7"/>
                  </a:cxn>
                  <a:cxn ang="0">
                    <a:pos x="T8" y="T9"/>
                  </a:cxn>
                  <a:cxn ang="0">
                    <a:pos x="T10" y="T11"/>
                  </a:cxn>
                  <a:cxn ang="0">
                    <a:pos x="T12" y="T13"/>
                  </a:cxn>
                </a:cxnLst>
                <a:rect l="0" t="0" r="r" b="b"/>
                <a:pathLst>
                  <a:path w="1159" h="407">
                    <a:moveTo>
                      <a:pt x="913" y="0"/>
                    </a:moveTo>
                    <a:lnTo>
                      <a:pt x="0" y="70"/>
                    </a:lnTo>
                    <a:lnTo>
                      <a:pt x="0" y="324"/>
                    </a:lnTo>
                    <a:lnTo>
                      <a:pt x="913" y="407"/>
                    </a:lnTo>
                    <a:lnTo>
                      <a:pt x="1159" y="216"/>
                    </a:lnTo>
                    <a:lnTo>
                      <a:pt x="1159" y="194"/>
                    </a:lnTo>
                    <a:lnTo>
                      <a:pt x="913" y="0"/>
                    </a:lnTo>
                    <a:close/>
                  </a:path>
                </a:pathLst>
              </a:custGeom>
              <a:solidFill>
                <a:srgbClr val="C55A11">
                  <a:lumMod val="75000"/>
                </a:srgbClr>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107" name="Freeform 95"/>
              <p:cNvSpPr/>
              <p:nvPr>
                <p:custDataLst>
                  <p:tags r:id="rId18"/>
                </p:custDataLst>
              </p:nvPr>
            </p:nvSpPr>
            <p:spPr bwMode="auto">
              <a:xfrm>
                <a:off x="6210563" y="3794106"/>
                <a:ext cx="2000279" cy="702428"/>
              </a:xfrm>
              <a:custGeom>
                <a:avLst/>
                <a:gdLst>
                  <a:gd name="T0" fmla="*/ 905 w 1159"/>
                  <a:gd name="T1" fmla="*/ 0 h 407"/>
                  <a:gd name="T2" fmla="*/ 0 w 1159"/>
                  <a:gd name="T3" fmla="*/ 67 h 407"/>
                  <a:gd name="T4" fmla="*/ 0 w 1159"/>
                  <a:gd name="T5" fmla="*/ 324 h 407"/>
                  <a:gd name="T6" fmla="*/ 905 w 1159"/>
                  <a:gd name="T7" fmla="*/ 407 h 407"/>
                  <a:gd name="T8" fmla="*/ 1159 w 1159"/>
                  <a:gd name="T9" fmla="*/ 213 h 407"/>
                  <a:gd name="T10" fmla="*/ 905 w 1159"/>
                  <a:gd name="T11" fmla="*/ 0 h 407"/>
                </a:gdLst>
                <a:ahLst/>
                <a:cxnLst>
                  <a:cxn ang="0">
                    <a:pos x="T0" y="T1"/>
                  </a:cxn>
                  <a:cxn ang="0">
                    <a:pos x="T2" y="T3"/>
                  </a:cxn>
                  <a:cxn ang="0">
                    <a:pos x="T4" y="T5"/>
                  </a:cxn>
                  <a:cxn ang="0">
                    <a:pos x="T6" y="T7"/>
                  </a:cxn>
                  <a:cxn ang="0">
                    <a:pos x="T8" y="T9"/>
                  </a:cxn>
                  <a:cxn ang="0">
                    <a:pos x="T10" y="T11"/>
                  </a:cxn>
                </a:cxnLst>
                <a:rect l="0" t="0" r="r" b="b"/>
                <a:pathLst>
                  <a:path w="1159" h="407">
                    <a:moveTo>
                      <a:pt x="905" y="0"/>
                    </a:moveTo>
                    <a:lnTo>
                      <a:pt x="0" y="67"/>
                    </a:lnTo>
                    <a:lnTo>
                      <a:pt x="0" y="324"/>
                    </a:lnTo>
                    <a:lnTo>
                      <a:pt x="905" y="407"/>
                    </a:lnTo>
                    <a:lnTo>
                      <a:pt x="1159" y="213"/>
                    </a:lnTo>
                    <a:lnTo>
                      <a:pt x="905" y="0"/>
                    </a:lnTo>
                    <a:close/>
                  </a:path>
                </a:pathLst>
              </a:custGeom>
              <a:solidFill>
                <a:srgbClr val="C55A11"/>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grpSp>
        <p:grpSp>
          <p:nvGrpSpPr>
            <p:cNvPr id="112" name="Group 41"/>
            <p:cNvGrpSpPr/>
            <p:nvPr>
              <p:custDataLst>
                <p:tags r:id="rId19"/>
              </p:custDataLst>
            </p:nvPr>
          </p:nvGrpSpPr>
          <p:grpSpPr>
            <a:xfrm>
              <a:off x="5080" y="8906"/>
              <a:ext cx="1870" cy="610"/>
              <a:chOff x="4004907" y="4562117"/>
              <a:chExt cx="2257432" cy="736943"/>
            </a:xfrm>
          </p:grpSpPr>
          <p:sp>
            <p:nvSpPr>
              <p:cNvPr id="113" name="Freeform 98"/>
              <p:cNvSpPr/>
              <p:nvPr>
                <p:custDataLst>
                  <p:tags r:id="rId20"/>
                </p:custDataLst>
              </p:nvPr>
            </p:nvSpPr>
            <p:spPr bwMode="auto">
              <a:xfrm>
                <a:off x="5944780" y="4613893"/>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rgbClr val="5E5E5E"/>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114" name="Freeform 99"/>
              <p:cNvSpPr/>
              <p:nvPr>
                <p:custDataLst>
                  <p:tags r:id="rId21"/>
                </p:custDataLst>
              </p:nvPr>
            </p:nvSpPr>
            <p:spPr bwMode="auto">
              <a:xfrm>
                <a:off x="4004907" y="4594907"/>
                <a:ext cx="2000279" cy="704153"/>
              </a:xfrm>
              <a:custGeom>
                <a:avLst/>
                <a:gdLst>
                  <a:gd name="T0" fmla="*/ 246 w 1159"/>
                  <a:gd name="T1" fmla="*/ 0 h 408"/>
                  <a:gd name="T2" fmla="*/ 1159 w 1159"/>
                  <a:gd name="T3" fmla="*/ 70 h 408"/>
                  <a:gd name="T4" fmla="*/ 1159 w 1159"/>
                  <a:gd name="T5" fmla="*/ 324 h 408"/>
                  <a:gd name="T6" fmla="*/ 246 w 1159"/>
                  <a:gd name="T7" fmla="*/ 408 h 408"/>
                  <a:gd name="T8" fmla="*/ 0 w 1159"/>
                  <a:gd name="T9" fmla="*/ 216 h 408"/>
                  <a:gd name="T10" fmla="*/ 0 w 1159"/>
                  <a:gd name="T11" fmla="*/ 197 h 408"/>
                  <a:gd name="T12" fmla="*/ 246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246" y="0"/>
                    </a:moveTo>
                    <a:lnTo>
                      <a:pt x="1159" y="70"/>
                    </a:lnTo>
                    <a:lnTo>
                      <a:pt x="1159" y="324"/>
                    </a:lnTo>
                    <a:lnTo>
                      <a:pt x="246" y="408"/>
                    </a:lnTo>
                    <a:lnTo>
                      <a:pt x="0" y="216"/>
                    </a:lnTo>
                    <a:lnTo>
                      <a:pt x="0" y="197"/>
                    </a:lnTo>
                    <a:lnTo>
                      <a:pt x="246" y="0"/>
                    </a:lnTo>
                    <a:close/>
                  </a:path>
                </a:pathLst>
              </a:custGeom>
              <a:solidFill>
                <a:srgbClr val="BF9000"/>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115" name="Freeform 100"/>
              <p:cNvSpPr/>
              <p:nvPr>
                <p:custDataLst>
                  <p:tags r:id="rId22"/>
                </p:custDataLst>
              </p:nvPr>
            </p:nvSpPr>
            <p:spPr bwMode="auto">
              <a:xfrm>
                <a:off x="4004907" y="4562117"/>
                <a:ext cx="2000279" cy="704153"/>
              </a:xfrm>
              <a:custGeom>
                <a:avLst/>
                <a:gdLst>
                  <a:gd name="T0" fmla="*/ 251 w 1159"/>
                  <a:gd name="T1" fmla="*/ 0 h 408"/>
                  <a:gd name="T2" fmla="*/ 1159 w 1159"/>
                  <a:gd name="T3" fmla="*/ 70 h 408"/>
                  <a:gd name="T4" fmla="*/ 1159 w 1159"/>
                  <a:gd name="T5" fmla="*/ 324 h 408"/>
                  <a:gd name="T6" fmla="*/ 251 w 1159"/>
                  <a:gd name="T7" fmla="*/ 408 h 408"/>
                  <a:gd name="T8" fmla="*/ 0 w 1159"/>
                  <a:gd name="T9" fmla="*/ 216 h 408"/>
                  <a:gd name="T10" fmla="*/ 251 w 1159"/>
                  <a:gd name="T11" fmla="*/ 0 h 408"/>
                </a:gdLst>
                <a:ahLst/>
                <a:cxnLst>
                  <a:cxn ang="0">
                    <a:pos x="T0" y="T1"/>
                  </a:cxn>
                  <a:cxn ang="0">
                    <a:pos x="T2" y="T3"/>
                  </a:cxn>
                  <a:cxn ang="0">
                    <a:pos x="T4" y="T5"/>
                  </a:cxn>
                  <a:cxn ang="0">
                    <a:pos x="T6" y="T7"/>
                  </a:cxn>
                  <a:cxn ang="0">
                    <a:pos x="T8" y="T9"/>
                  </a:cxn>
                  <a:cxn ang="0">
                    <a:pos x="T10" y="T11"/>
                  </a:cxn>
                </a:cxnLst>
                <a:rect l="0" t="0" r="r" b="b"/>
                <a:pathLst>
                  <a:path w="1159" h="408">
                    <a:moveTo>
                      <a:pt x="251" y="0"/>
                    </a:moveTo>
                    <a:lnTo>
                      <a:pt x="1159" y="70"/>
                    </a:lnTo>
                    <a:lnTo>
                      <a:pt x="1159" y="324"/>
                    </a:lnTo>
                    <a:lnTo>
                      <a:pt x="251" y="408"/>
                    </a:lnTo>
                    <a:lnTo>
                      <a:pt x="0" y="216"/>
                    </a:lnTo>
                    <a:lnTo>
                      <a:pt x="251" y="0"/>
                    </a:lnTo>
                    <a:close/>
                  </a:path>
                </a:pathLst>
              </a:custGeom>
              <a:solidFill>
                <a:srgbClr val="FFC000"/>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grpSp>
        <p:grpSp>
          <p:nvGrpSpPr>
            <p:cNvPr id="125" name="组合 124"/>
            <p:cNvGrpSpPr/>
            <p:nvPr>
              <p:custDataLst>
                <p:tags r:id="rId23"/>
              </p:custDataLst>
            </p:nvPr>
          </p:nvGrpSpPr>
          <p:grpSpPr>
            <a:xfrm>
              <a:off x="6666" y="10053"/>
              <a:ext cx="1877" cy="583"/>
              <a:chOff x="5989365" y="4612569"/>
              <a:chExt cx="2266062" cy="704153"/>
            </a:xfrm>
          </p:grpSpPr>
          <p:sp>
            <p:nvSpPr>
              <p:cNvPr id="126" name="Freeform 89"/>
              <p:cNvSpPr/>
              <p:nvPr>
                <p:custDataLst>
                  <p:tags r:id="rId24"/>
                </p:custDataLst>
              </p:nvPr>
            </p:nvSpPr>
            <p:spPr bwMode="auto">
              <a:xfrm>
                <a:off x="5989365" y="4671605"/>
                <a:ext cx="317559" cy="605779"/>
              </a:xfrm>
              <a:custGeom>
                <a:avLst/>
                <a:gdLst>
                  <a:gd name="T0" fmla="*/ 0 w 68"/>
                  <a:gd name="T1" fmla="*/ 128 h 130"/>
                  <a:gd name="T2" fmla="*/ 36 w 68"/>
                  <a:gd name="T3" fmla="*/ 130 h 130"/>
                  <a:gd name="T4" fmla="*/ 68 w 68"/>
                  <a:gd name="T5" fmla="*/ 128 h 130"/>
                  <a:gd name="T6" fmla="*/ 68 w 68"/>
                  <a:gd name="T7" fmla="*/ 5 h 130"/>
                  <a:gd name="T8" fmla="*/ 33 w 68"/>
                  <a:gd name="T9" fmla="*/ 0 h 130"/>
                  <a:gd name="T10" fmla="*/ 0 w 68"/>
                  <a:gd name="T11" fmla="*/ 5 h 130"/>
                  <a:gd name="T12" fmla="*/ 0 w 68"/>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68" h="130">
                    <a:moveTo>
                      <a:pt x="0" y="128"/>
                    </a:moveTo>
                    <a:cubicBezTo>
                      <a:pt x="0" y="128"/>
                      <a:pt x="16" y="130"/>
                      <a:pt x="36" y="130"/>
                    </a:cubicBezTo>
                    <a:cubicBezTo>
                      <a:pt x="55" y="130"/>
                      <a:pt x="68" y="128"/>
                      <a:pt x="68" y="128"/>
                    </a:cubicBezTo>
                    <a:cubicBezTo>
                      <a:pt x="68" y="5"/>
                      <a:pt x="68" y="5"/>
                      <a:pt x="68" y="5"/>
                    </a:cubicBezTo>
                    <a:cubicBezTo>
                      <a:pt x="68" y="5"/>
                      <a:pt x="54" y="0"/>
                      <a:pt x="33" y="0"/>
                    </a:cubicBezTo>
                    <a:cubicBezTo>
                      <a:pt x="12" y="0"/>
                      <a:pt x="0" y="5"/>
                      <a:pt x="0" y="5"/>
                    </a:cubicBezTo>
                    <a:lnTo>
                      <a:pt x="0" y="128"/>
                    </a:lnTo>
                    <a:close/>
                  </a:path>
                </a:pathLst>
              </a:custGeom>
              <a:solidFill>
                <a:srgbClr val="5E5E5E"/>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sp>
            <p:nvSpPr>
              <p:cNvPr id="127" name="Freeform 92"/>
              <p:cNvSpPr/>
              <p:nvPr>
                <p:custDataLst>
                  <p:tags r:id="rId25"/>
                </p:custDataLst>
              </p:nvPr>
            </p:nvSpPr>
            <p:spPr bwMode="auto">
              <a:xfrm>
                <a:off x="6255148" y="4612569"/>
                <a:ext cx="2000279" cy="704153"/>
              </a:xfrm>
              <a:custGeom>
                <a:avLst/>
                <a:gdLst>
                  <a:gd name="T0" fmla="*/ 913 w 1159"/>
                  <a:gd name="T1" fmla="*/ 0 h 408"/>
                  <a:gd name="T2" fmla="*/ 0 w 1159"/>
                  <a:gd name="T3" fmla="*/ 70 h 408"/>
                  <a:gd name="T4" fmla="*/ 0 w 1159"/>
                  <a:gd name="T5" fmla="*/ 324 h 408"/>
                  <a:gd name="T6" fmla="*/ 913 w 1159"/>
                  <a:gd name="T7" fmla="*/ 408 h 408"/>
                  <a:gd name="T8" fmla="*/ 1159 w 1159"/>
                  <a:gd name="T9" fmla="*/ 216 h 408"/>
                  <a:gd name="T10" fmla="*/ 1159 w 1159"/>
                  <a:gd name="T11" fmla="*/ 195 h 408"/>
                  <a:gd name="T12" fmla="*/ 913 w 1159"/>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1159" h="408">
                    <a:moveTo>
                      <a:pt x="913" y="0"/>
                    </a:moveTo>
                    <a:lnTo>
                      <a:pt x="0" y="70"/>
                    </a:lnTo>
                    <a:lnTo>
                      <a:pt x="0" y="324"/>
                    </a:lnTo>
                    <a:lnTo>
                      <a:pt x="913" y="408"/>
                    </a:lnTo>
                    <a:lnTo>
                      <a:pt x="1159" y="216"/>
                    </a:lnTo>
                    <a:lnTo>
                      <a:pt x="1159" y="195"/>
                    </a:lnTo>
                    <a:lnTo>
                      <a:pt x="913" y="0"/>
                    </a:lnTo>
                    <a:close/>
                  </a:path>
                </a:pathLst>
              </a:custGeom>
              <a:solidFill>
                <a:srgbClr val="7C7C7C">
                  <a:lumMod val="75000"/>
                </a:srgbClr>
              </a:solidFill>
              <a:ln>
                <a:noFill/>
              </a:ln>
            </p:spPr>
            <p:txBody>
              <a:bodyPr vert="horz" wrap="square" lIns="91440" tIns="45720" rIns="91440" bIns="45720" numCol="1" anchor="t" anchorCtr="0" compatLnSpc="1"/>
              <a:p>
                <a:endParaRPr lang="id-ID" sz="1600">
                  <a:solidFill>
                    <a:srgbClr val="000000"/>
                  </a:solidFill>
                  <a:latin typeface="华文中宋" panose="02010600040101010101" pitchFamily="2" charset="-122"/>
                  <a:ea typeface="华文中宋" panose="02010600040101010101" pitchFamily="2" charset="-122"/>
                </a:endParaRPr>
              </a:p>
            </p:txBody>
          </p:sp>
        </p:grpSp>
      </p:grpSp>
      <p:sp>
        <p:nvSpPr>
          <p:cNvPr id="6" name="TextBox 24"/>
          <p:cNvSpPr txBox="1"/>
          <p:nvPr>
            <p:custDataLst>
              <p:tags r:id="rId26"/>
            </p:custDataLst>
          </p:nvPr>
        </p:nvSpPr>
        <p:spPr>
          <a:xfrm>
            <a:off x="9575614" y="3177809"/>
            <a:ext cx="2417603" cy="521970"/>
          </a:xfrm>
          <a:prstGeom prst="rect">
            <a:avLst/>
          </a:prstGeom>
          <a:noFill/>
        </p:spPr>
        <p:txBody>
          <a:bodyPr wrap="square" rtlCol="0">
            <a:spAutoFit/>
          </a:bodyPr>
          <a:p>
            <a:pPr algn="ctr"/>
            <a:r>
              <a:rPr lang="en-US" altLang="id-ID" sz="2800" b="1" dirty="0">
                <a:solidFill>
                  <a:srgbClr val="FFFFFF"/>
                </a:solidFill>
                <a:latin typeface="华文中宋" panose="02010600040101010101" pitchFamily="2" charset="-122"/>
                <a:ea typeface="华文中宋" panose="02010600040101010101" pitchFamily="2" charset="-122"/>
              </a:rPr>
              <a:t>1905</a:t>
            </a:r>
            <a:endParaRPr lang="en-US" altLang="id-ID" sz="2800" b="1" dirty="0">
              <a:solidFill>
                <a:srgbClr val="FFFFFF"/>
              </a:solidFill>
              <a:latin typeface="华文中宋" panose="02010600040101010101" pitchFamily="2" charset="-122"/>
              <a:ea typeface="华文中宋" panose="02010600040101010101" pitchFamily="2" charset="-122"/>
            </a:endParaRPr>
          </a:p>
        </p:txBody>
      </p:sp>
      <p:sp>
        <p:nvSpPr>
          <p:cNvPr id="7" name="TextBox 24"/>
          <p:cNvSpPr txBox="1"/>
          <p:nvPr>
            <p:custDataLst>
              <p:tags r:id="rId27"/>
            </p:custDataLst>
          </p:nvPr>
        </p:nvSpPr>
        <p:spPr>
          <a:xfrm>
            <a:off x="7158201" y="4288551"/>
            <a:ext cx="2417603" cy="460375"/>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1905</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sp>
        <p:nvSpPr>
          <p:cNvPr id="10" name="文本框 9"/>
          <p:cNvSpPr txBox="1"/>
          <p:nvPr/>
        </p:nvSpPr>
        <p:spPr>
          <a:xfrm>
            <a:off x="6819265" y="638810"/>
            <a:ext cx="2680335" cy="398780"/>
          </a:xfrm>
          <a:prstGeom prst="rect">
            <a:avLst/>
          </a:prstGeom>
          <a:solidFill>
            <a:schemeClr val="accent5">
              <a:lumMod val="20000"/>
              <a:lumOff val="80000"/>
            </a:schemeClr>
          </a:solidFill>
        </p:spPr>
        <p:txBody>
          <a:bodyPr wrap="square" rtlCol="0" anchor="t">
            <a:spAutoFit/>
          </a:bodyPr>
          <a:p>
            <a:r>
              <a:rPr lang="en-US" altLang="zh-CN" sz="2000" b="1">
                <a:latin typeface="黑体" panose="02010609060101010101" charset="-122"/>
                <a:ea typeface="黑体" panose="02010609060101010101" charset="-122"/>
                <a:cs typeface="黑体" panose="02010609060101010101" charset="-122"/>
                <a:sym typeface="+mn-ea"/>
              </a:rPr>
              <a:t> </a:t>
            </a:r>
            <a:r>
              <a:rPr lang="zh-CN" altLang="en-US" sz="2000" b="1">
                <a:latin typeface="黑体" panose="02010609060101010101" charset="-122"/>
                <a:ea typeface="黑体" panose="02010609060101010101" charset="-122"/>
                <a:cs typeface="黑体" panose="02010609060101010101" charset="-122"/>
                <a:sym typeface="+mn-ea"/>
              </a:rPr>
              <a:t>实行新政，改设学堂</a:t>
            </a:r>
            <a:endParaRPr lang="en-US" altLang="zh-CN" sz="2000" b="1">
              <a:latin typeface="黑体" panose="02010609060101010101" charset="-122"/>
              <a:ea typeface="黑体" panose="02010609060101010101" charset="-122"/>
              <a:cs typeface="黑体" panose="02010609060101010101" charset="-122"/>
              <a:sym typeface="+mn-ea"/>
            </a:endParaRPr>
          </a:p>
        </p:txBody>
      </p:sp>
      <p:sp>
        <p:nvSpPr>
          <p:cNvPr id="13" name="文本框 12"/>
          <p:cNvSpPr txBox="1"/>
          <p:nvPr/>
        </p:nvSpPr>
        <p:spPr>
          <a:xfrm>
            <a:off x="9892665" y="1735455"/>
            <a:ext cx="2189480" cy="1014730"/>
          </a:xfrm>
          <a:prstGeom prst="rect">
            <a:avLst/>
          </a:prstGeom>
          <a:solidFill>
            <a:schemeClr val="accent5">
              <a:lumMod val="20000"/>
              <a:lumOff val="80000"/>
              <a:alpha val="81000"/>
            </a:schemeClr>
          </a:solidFill>
        </p:spPr>
        <p:txBody>
          <a:bodyPr wrap="square" rtlCol="0" anchor="t">
            <a:spAutoFit/>
          </a:bodyPr>
          <a:p>
            <a:pPr algn="l">
              <a:buClrTx/>
              <a:buSzTx/>
              <a:buFontTx/>
            </a:pPr>
            <a:r>
              <a:rPr lang="zh-CN" altLang="en-US" sz="2000" b="1">
                <a:latin typeface="黑体" panose="02010609060101010101" charset="-122"/>
                <a:ea typeface="黑体" panose="02010609060101010101" charset="-122"/>
                <a:cs typeface="黑体" panose="02010609060101010101" charset="-122"/>
              </a:rPr>
              <a:t>清政府颁布《奏定学堂章程》</a:t>
            </a:r>
            <a:r>
              <a:rPr lang="zh-CN" altLang="en-US" sz="2000" b="1">
                <a:solidFill>
                  <a:srgbClr val="FF0000"/>
                </a:solidFill>
                <a:latin typeface="黑体" panose="02010609060101010101" charset="-122"/>
                <a:ea typeface="黑体" panose="02010609060101010101" charset="-122"/>
                <a:cs typeface="黑体" panose="02010609060101010101" charset="-122"/>
              </a:rPr>
              <a:t>学堂选官制度设立。</a:t>
            </a:r>
            <a:endParaRPr lang="zh-CN" altLang="en-US" sz="2000" b="1">
              <a:solidFill>
                <a:srgbClr val="FF0000"/>
              </a:solidFill>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8165465" y="3178175"/>
            <a:ext cx="1336040" cy="398780"/>
          </a:xfrm>
          <a:prstGeom prst="rect">
            <a:avLst/>
          </a:prstGeom>
          <a:solidFill>
            <a:schemeClr val="accent5">
              <a:lumMod val="20000"/>
              <a:lumOff val="80000"/>
            </a:schemeClr>
          </a:solidFill>
        </p:spPr>
        <p:txBody>
          <a:bodyPr wrap="square" rtlCol="0" anchor="t">
            <a:spAutoFit/>
          </a:bodyPr>
          <a:p>
            <a:r>
              <a:rPr lang="zh-CN" sz="2000" b="1">
                <a:latin typeface="黑体" panose="02010609060101010101" charset="-122"/>
                <a:ea typeface="黑体" panose="02010609060101010101" charset="-122"/>
                <a:cs typeface="黑体" panose="02010609060101010101" charset="-122"/>
                <a:sym typeface="+mn-ea"/>
              </a:rPr>
              <a:t>奏停科举</a:t>
            </a:r>
            <a:endParaRPr lang="zh-CN" sz="2000" b="1">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nvSpPr>
        <p:spPr>
          <a:xfrm>
            <a:off x="7347585" y="5400040"/>
            <a:ext cx="2065655" cy="706755"/>
          </a:xfrm>
          <a:prstGeom prst="rect">
            <a:avLst/>
          </a:prstGeom>
          <a:solidFill>
            <a:schemeClr val="accent5">
              <a:lumMod val="20000"/>
              <a:lumOff val="80000"/>
            </a:schemeClr>
          </a:solidFill>
        </p:spPr>
        <p:txBody>
          <a:bodyPr wrap="square" rtlCol="0" anchor="t">
            <a:spAutoFit/>
          </a:bodyPr>
          <a:p>
            <a:r>
              <a:rPr sz="2000" b="1">
                <a:latin typeface="黑体" panose="02010609060101010101" charset="-122"/>
                <a:ea typeface="黑体" panose="02010609060101010101" charset="-122"/>
                <a:cs typeface="黑体" panose="02010609060101010101" charset="-122"/>
                <a:sym typeface="+mn-ea"/>
              </a:rPr>
              <a:t>所有乡试、会试一律停止</a:t>
            </a:r>
            <a:endParaRPr sz="2000" b="1">
              <a:latin typeface="黑体" panose="02010609060101010101" charset="-122"/>
              <a:ea typeface="黑体" panose="02010609060101010101" charset="-122"/>
              <a:cs typeface="黑体" panose="02010609060101010101" charset="-122"/>
              <a:sym typeface="+mn-ea"/>
            </a:endParaRPr>
          </a:p>
        </p:txBody>
      </p:sp>
      <p:sp>
        <p:nvSpPr>
          <p:cNvPr id="17" name="TextBox 24"/>
          <p:cNvSpPr txBox="1"/>
          <p:nvPr>
            <p:custDataLst>
              <p:tags r:id="rId28"/>
            </p:custDataLst>
          </p:nvPr>
        </p:nvSpPr>
        <p:spPr>
          <a:xfrm>
            <a:off x="9413151" y="5830523"/>
            <a:ext cx="2417603" cy="460375"/>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1906</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sp>
        <p:nvSpPr>
          <p:cNvPr id="18" name="文本框 17"/>
          <p:cNvSpPr txBox="1"/>
          <p:nvPr/>
        </p:nvSpPr>
        <p:spPr>
          <a:xfrm>
            <a:off x="9892030" y="4300855"/>
            <a:ext cx="2019935" cy="1322070"/>
          </a:xfrm>
          <a:prstGeom prst="rect">
            <a:avLst/>
          </a:prstGeom>
          <a:solidFill>
            <a:schemeClr val="accent5">
              <a:lumMod val="20000"/>
              <a:lumOff val="80000"/>
            </a:schemeClr>
          </a:solidFill>
        </p:spPr>
        <p:txBody>
          <a:bodyPr wrap="square" rtlCol="0" anchor="t">
            <a:spAutoFit/>
          </a:bodyPr>
          <a:p>
            <a:r>
              <a:rPr sz="2000" b="1">
                <a:latin typeface="黑体" panose="02010609060101010101" charset="-122"/>
                <a:ea typeface="黑体" panose="02010609060101010101" charset="-122"/>
                <a:cs typeface="黑体" panose="02010609060101010101" charset="-122"/>
                <a:sym typeface="+mn-ea"/>
              </a:rPr>
              <a:t>《奏定</a:t>
            </a:r>
            <a:r>
              <a:rPr lang="zh-CN" sz="2000" b="1">
                <a:latin typeface="黑体" panose="02010609060101010101" charset="-122"/>
                <a:ea typeface="黑体" panose="02010609060101010101" charset="-122"/>
                <a:cs typeface="黑体" panose="02010609060101010101" charset="-122"/>
                <a:sym typeface="+mn-ea"/>
              </a:rPr>
              <a:t>考验出洋毕业生章程</a:t>
            </a:r>
            <a:r>
              <a:rPr sz="2000" b="1">
                <a:latin typeface="黑体" panose="02010609060101010101" charset="-122"/>
                <a:ea typeface="黑体" panose="02010609060101010101" charset="-122"/>
                <a:cs typeface="黑体" panose="02010609060101010101" charset="-122"/>
                <a:sym typeface="+mn-ea"/>
              </a:rPr>
              <a:t>》</a:t>
            </a:r>
            <a:r>
              <a:rPr lang="zh-CN" sz="2000" b="1">
                <a:latin typeface="黑体" panose="02010609060101010101" charset="-122"/>
                <a:ea typeface="黑体" panose="02010609060101010101" charset="-122"/>
                <a:cs typeface="黑体" panose="02010609060101010101" charset="-122"/>
                <a:sym typeface="+mn-ea"/>
              </a:rPr>
              <a:t>，</a:t>
            </a:r>
            <a:r>
              <a:rPr lang="en-US" sz="2000" b="1">
                <a:latin typeface="黑体" panose="02010609060101010101" charset="-122"/>
                <a:ea typeface="黑体" panose="02010609060101010101" charset="-122"/>
                <a:cs typeface="黑体" panose="02010609060101010101" charset="-122"/>
                <a:sym typeface="+mn-ea"/>
              </a:rPr>
              <a:t> </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留学毕业生选官制度确立</a:t>
            </a:r>
            <a:endParaRPr lang="zh-CN" altLang="en-US" sz="20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20" name="文本框 19"/>
          <p:cNvSpPr txBox="1"/>
          <p:nvPr/>
        </p:nvSpPr>
        <p:spPr>
          <a:xfrm>
            <a:off x="441325" y="1275715"/>
            <a:ext cx="5902325" cy="5262245"/>
          </a:xfrm>
          <a:prstGeom prst="rect">
            <a:avLst/>
          </a:prstGeom>
          <a:solidFill>
            <a:schemeClr val="bg1"/>
          </a:solidFill>
        </p:spPr>
        <p:txBody>
          <a:bodyPr wrap="square" rtlCol="0" anchor="t">
            <a:spAutoFit/>
          </a:bodyPr>
          <a:p>
            <a:pPr fontAlgn="auto">
              <a:lnSpc>
                <a:spcPct val="100000"/>
              </a:lnSpc>
            </a:pP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1904年,清政府颁布《奏定学堂章程》,建立了学堂选官制度,规定自高等小学以上，毕业考试结果分为最优、优、中、下、最下五等，一般中等以上者获相应的奖励出身，奖励出身大致可分为翰林、进士、举人、贡生、生员五级，依据各级不同情形,分别由官府予以选录。这 (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fontAlgn="auto">
              <a:lnSpc>
                <a:spcPct val="100000"/>
              </a:lnSpc>
            </a:pPr>
            <a:r>
              <a:rPr lang="zh-CN" altLang="en-US" sz="2800">
                <a:solidFill>
                  <a:srgbClr val="0945A5"/>
                </a:solidFill>
                <a:latin typeface="黑体" panose="02010609060101010101" charset="-122"/>
                <a:ea typeface="黑体" panose="02010609060101010101" charset="-122"/>
                <a:cs typeface="黑体" panose="02010609060101010101" charset="-122"/>
              </a:rPr>
              <a:t>A.促成了教育的近代化</a:t>
            </a:r>
            <a:endParaRPr lang="zh-CN" altLang="en-US" sz="2800">
              <a:solidFill>
                <a:srgbClr val="0945A5"/>
              </a:solidFill>
              <a:latin typeface="黑体" panose="02010609060101010101" charset="-122"/>
              <a:ea typeface="黑体" panose="02010609060101010101" charset="-122"/>
              <a:cs typeface="黑体" panose="02010609060101010101" charset="-122"/>
            </a:endParaRPr>
          </a:p>
          <a:p>
            <a:pPr fontAlgn="auto">
              <a:lnSpc>
                <a:spcPct val="100000"/>
              </a:lnSpc>
            </a:pPr>
            <a:r>
              <a:rPr lang="zh-CN" altLang="en-US" sz="2800">
                <a:solidFill>
                  <a:srgbClr val="0945A5"/>
                </a:solidFill>
                <a:latin typeface="黑体" panose="02010609060101010101" charset="-122"/>
                <a:ea typeface="黑体" panose="02010609060101010101" charset="-122"/>
                <a:cs typeface="黑体" panose="02010609060101010101" charset="-122"/>
              </a:rPr>
              <a:t>B.动摇了传统儒学的统治地位 </a:t>
            </a:r>
            <a:endParaRPr lang="zh-CN" altLang="en-US" sz="2800">
              <a:solidFill>
                <a:srgbClr val="0945A5"/>
              </a:solidFill>
              <a:latin typeface="黑体" panose="02010609060101010101" charset="-122"/>
              <a:ea typeface="黑体" panose="02010609060101010101" charset="-122"/>
              <a:cs typeface="黑体" panose="02010609060101010101" charset="-122"/>
            </a:endParaRPr>
          </a:p>
          <a:p>
            <a:pPr fontAlgn="auto">
              <a:lnSpc>
                <a:spcPct val="100000"/>
              </a:lnSpc>
            </a:pPr>
            <a:r>
              <a:rPr lang="zh-CN" altLang="en-US" sz="2800">
                <a:solidFill>
                  <a:srgbClr val="0945A5"/>
                </a:solidFill>
                <a:latin typeface="黑体" panose="02010609060101010101" charset="-122"/>
                <a:ea typeface="黑体" panose="02010609060101010101" charset="-122"/>
                <a:cs typeface="黑体" panose="02010609060101010101" charset="-122"/>
              </a:rPr>
              <a:t>C.废除了科举选官制度</a:t>
            </a:r>
            <a:endParaRPr lang="zh-CN" altLang="en-US" sz="2800">
              <a:solidFill>
                <a:srgbClr val="0945A5"/>
              </a:solidFill>
              <a:latin typeface="黑体" panose="02010609060101010101" charset="-122"/>
              <a:ea typeface="黑体" panose="02010609060101010101" charset="-122"/>
              <a:cs typeface="黑体" panose="02010609060101010101" charset="-122"/>
            </a:endParaRPr>
          </a:p>
          <a:p>
            <a:pPr fontAlgn="auto">
              <a:lnSpc>
                <a:spcPct val="100000"/>
              </a:lnSpc>
            </a:pPr>
            <a:r>
              <a:rPr lang="zh-CN" altLang="en-US" sz="2800">
                <a:solidFill>
                  <a:srgbClr val="0945A5"/>
                </a:solidFill>
                <a:latin typeface="黑体" panose="02010609060101010101" charset="-122"/>
                <a:ea typeface="黑体" panose="02010609060101010101" charset="-122"/>
                <a:cs typeface="黑体" panose="02010609060101010101" charset="-122"/>
              </a:rPr>
              <a:t>D.表明改革带有浓厚的封建性</a:t>
            </a:r>
            <a:endParaRPr lang="zh-CN" altLang="en-US" sz="2800">
              <a:solidFill>
                <a:srgbClr val="0945A5"/>
              </a:solidFill>
              <a:latin typeface="黑体" panose="02010609060101010101" charset="-122"/>
              <a:ea typeface="黑体" panose="02010609060101010101" charset="-122"/>
              <a:cs typeface="黑体" panose="02010609060101010101" charset="-122"/>
            </a:endParaRPr>
          </a:p>
        </p:txBody>
      </p:sp>
      <p:sp>
        <p:nvSpPr>
          <p:cNvPr id="22" name="文本框 21"/>
          <p:cNvSpPr txBox="1"/>
          <p:nvPr/>
        </p:nvSpPr>
        <p:spPr>
          <a:xfrm>
            <a:off x="5337810" y="4464050"/>
            <a:ext cx="944245" cy="1198880"/>
          </a:xfrm>
          <a:prstGeom prst="rect">
            <a:avLst/>
          </a:prstGeom>
          <a:noFill/>
        </p:spPr>
        <p:txBody>
          <a:bodyPr wrap="square" rtlCol="0">
            <a:spAutoFit/>
          </a:bodyPr>
          <a:p>
            <a:r>
              <a:rPr lang="en-US" altLang="zh-CN" sz="7200">
                <a:solidFill>
                  <a:srgbClr val="FF0000"/>
                </a:solidFill>
              </a:rPr>
              <a:t>D</a:t>
            </a:r>
            <a:endParaRPr lang="en-US" altLang="zh-CN" sz="7200">
              <a:solidFill>
                <a:srgbClr val="FF0000"/>
              </a:solidFill>
            </a:endParaRPr>
          </a:p>
        </p:txBody>
      </p:sp>
      <p:sp>
        <p:nvSpPr>
          <p:cNvPr id="37" name="圆角矩形标注 36"/>
          <p:cNvSpPr/>
          <p:nvPr/>
        </p:nvSpPr>
        <p:spPr>
          <a:xfrm>
            <a:off x="1563370" y="1945005"/>
            <a:ext cx="4510405" cy="1339215"/>
          </a:xfrm>
          <a:prstGeom prst="wedgeRoundRectCallout">
            <a:avLst>
              <a:gd name="adj1" fmla="val 11185"/>
              <a:gd name="adj2" fmla="val -79729"/>
              <a:gd name="adj3" fmla="val 16667"/>
            </a:avLst>
          </a:prstGeom>
          <a:solidFill>
            <a:sysClr val="window" lastClr="FFFFFF">
              <a:lumMod val="95000"/>
            </a:sysClr>
          </a:solidFill>
          <a:ln w="12700" cap="flat" cmpd="sng" algn="ctr">
            <a:solidFill>
              <a:srgbClr val="FF0000"/>
            </a:solidFill>
            <a:prstDash val="solid"/>
          </a:ln>
          <a:effectLst/>
        </p:spPr>
        <p:txBody>
          <a:bodyPr lIns="91426" tIns="45718" rIns="91426" bIns="45718" rtlCol="0" anchor="ctr"/>
          <a:p>
            <a:pPr algn="l"/>
            <a:r>
              <a:rPr lang="zh-CN" altLang="en-US" sz="2800" kern="0" dirty="0">
                <a:solidFill>
                  <a:srgbClr val="FF0000"/>
                </a:solidFill>
                <a:latin typeface="楷体" panose="02010609060101010101" charset="-122"/>
                <a:ea typeface="楷体" panose="02010609060101010101" charset="-122"/>
              </a:rPr>
              <a:t>学堂与选官相结合，学堂教育内容依然以儒学为主，科举还未废除</a:t>
            </a:r>
            <a:endParaRPr lang="en-US" altLang="zh-CN" sz="2800" kern="0" dirty="0">
              <a:solidFill>
                <a:srgbClr val="FF0000"/>
              </a:solidFill>
              <a:latin typeface="楷体" panose="02010609060101010101" charset="-122"/>
              <a:ea typeface="楷体" panose="02010609060101010101" charset="-122"/>
            </a:endParaRPr>
          </a:p>
        </p:txBody>
      </p:sp>
      <p:sp>
        <p:nvSpPr>
          <p:cNvPr id="24" name="文本框 23"/>
          <p:cNvSpPr txBox="1"/>
          <p:nvPr/>
        </p:nvSpPr>
        <p:spPr>
          <a:xfrm>
            <a:off x="9855200" y="3757930"/>
            <a:ext cx="3479165" cy="460375"/>
          </a:xfrm>
          <a:prstGeom prst="rect">
            <a:avLst/>
          </a:prstGeom>
          <a:noFill/>
        </p:spPr>
        <p:txBody>
          <a:bodyPr wrap="square" rtlCol="0" anchor="t">
            <a:spAutoFit/>
          </a:bodyPr>
          <a:p>
            <a:r>
              <a:rPr lang="zh-CN" altLang="en-US" sz="2400" b="1">
                <a:solidFill>
                  <a:srgbClr val="FF0000"/>
                </a:solidFill>
              </a:rPr>
              <a:t>科举制的废除</a:t>
            </a:r>
            <a:endParaRPr lang="zh-CN" altLang="en-US" sz="2400" b="1">
              <a:solidFill>
                <a:srgbClr val="FF0000"/>
              </a:solidFill>
            </a:endParaRPr>
          </a:p>
        </p:txBody>
      </p:sp>
    </p:spTree>
    <p:custDataLst>
      <p:tags r:id="rId2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to="" calcmode="lin" valueType="num">
                                      <p:cBhvr>
                                        <p:cTn id="27" dur="1" fill="hold"/>
                                        <p:tgtEl>
                                          <p:spTgt spid="24"/>
                                        </p:tgtEl>
                                      </p:cBhvr>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to="" calcmode="lin" valueType="num">
                                      <p:cBhvr>
                                        <p:cTn id="50" dur="1" fill="hold"/>
                                        <p:tgtEl>
                                          <p:spTgt spid="22"/>
                                        </p:tgtEl>
                                      </p:cBhvr>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diamond(in)">
                                      <p:cBhvr>
                                        <p:cTn id="5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3" grpId="0" bldLvl="0" animBg="1"/>
      <p:bldP spid="11" grpId="0" bldLvl="0" animBg="1"/>
      <p:bldP spid="24" grpId="0"/>
      <p:bldP spid="18" grpId="0" animBg="1"/>
      <p:bldP spid="15" grpId="0" bldLvl="0" animBg="1"/>
      <p:bldP spid="20" grpId="0" animBg="1"/>
      <p:bldP spid="21" grpId="0" animBg="1"/>
      <p:bldP spid="37"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194" name="矩形 9220"/>
          <p:cNvSpPr/>
          <p:nvPr/>
        </p:nvSpPr>
        <p:spPr>
          <a:xfrm>
            <a:off x="197485" y="244475"/>
            <a:ext cx="3591560"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09245" y="327025"/>
            <a:ext cx="3479165" cy="521970"/>
          </a:xfrm>
          <a:prstGeom prst="rect">
            <a:avLst/>
          </a:prstGeom>
          <a:noFill/>
        </p:spPr>
        <p:txBody>
          <a:bodyPr wrap="square" rtlCol="0" anchor="t">
            <a:spAutoFit/>
          </a:bodyPr>
          <a:p>
            <a:r>
              <a:rPr lang="en-US" altLang="zh-CN" sz="2800" b="1"/>
              <a:t>2</a:t>
            </a:r>
            <a:r>
              <a:rPr lang="zh-CN" altLang="en-US" sz="2800" b="1"/>
              <a:t>.学堂选官的推行</a:t>
            </a:r>
            <a:endParaRPr lang="zh-CN" altLang="en-US" sz="2800" b="1"/>
          </a:p>
        </p:txBody>
      </p:sp>
      <p:sp>
        <p:nvSpPr>
          <p:cNvPr id="6" name="TextBox 24"/>
          <p:cNvSpPr txBox="1"/>
          <p:nvPr>
            <p:custDataLst>
              <p:tags r:id="rId1"/>
            </p:custDataLst>
          </p:nvPr>
        </p:nvSpPr>
        <p:spPr>
          <a:xfrm>
            <a:off x="9575614" y="3177809"/>
            <a:ext cx="2417603" cy="460375"/>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1905</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sp>
        <p:nvSpPr>
          <p:cNvPr id="7" name="TextBox 24"/>
          <p:cNvSpPr txBox="1"/>
          <p:nvPr>
            <p:custDataLst>
              <p:tags r:id="rId2"/>
            </p:custDataLst>
          </p:nvPr>
        </p:nvSpPr>
        <p:spPr>
          <a:xfrm>
            <a:off x="7158201" y="4288551"/>
            <a:ext cx="2417603" cy="460375"/>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1905</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sp>
        <p:nvSpPr>
          <p:cNvPr id="9" name="文本框 8"/>
          <p:cNvSpPr txBox="1"/>
          <p:nvPr/>
        </p:nvSpPr>
        <p:spPr>
          <a:xfrm>
            <a:off x="6586220" y="2840990"/>
            <a:ext cx="309880" cy="521970"/>
          </a:xfrm>
          <a:prstGeom prst="rect">
            <a:avLst/>
          </a:prstGeom>
          <a:solidFill>
            <a:schemeClr val="bg1"/>
          </a:solidFill>
        </p:spPr>
        <p:txBody>
          <a:bodyPr wrap="none" rtlCol="0" anchor="t">
            <a:spAutoFit/>
          </a:bodyPr>
          <a:p>
            <a:endParaRPr lang="zh-CN" altLang="en-US" sz="2800">
              <a:latin typeface="黑体" panose="02010609060101010101" charset="-122"/>
              <a:ea typeface="黑体" panose="02010609060101010101" charset="-122"/>
              <a:cs typeface="黑体" panose="02010609060101010101" charset="-122"/>
            </a:endParaRPr>
          </a:p>
        </p:txBody>
      </p:sp>
      <p:sp>
        <p:nvSpPr>
          <p:cNvPr id="17" name="TextBox 24"/>
          <p:cNvSpPr txBox="1"/>
          <p:nvPr>
            <p:custDataLst>
              <p:tags r:id="rId3"/>
            </p:custDataLst>
          </p:nvPr>
        </p:nvSpPr>
        <p:spPr>
          <a:xfrm>
            <a:off x="9422676" y="5662883"/>
            <a:ext cx="2417603" cy="460375"/>
          </a:xfrm>
          <a:prstGeom prst="rect">
            <a:avLst/>
          </a:prstGeom>
          <a:noFill/>
        </p:spPr>
        <p:txBody>
          <a:bodyPr wrap="square" rtlCol="0">
            <a:spAutoFit/>
          </a:bodyPr>
          <a:p>
            <a:pPr algn="ctr"/>
            <a:r>
              <a:rPr lang="en-US" altLang="id-ID" sz="2400" b="1" dirty="0">
                <a:solidFill>
                  <a:srgbClr val="FFFFFF"/>
                </a:solidFill>
                <a:latin typeface="华文中宋" panose="02010600040101010101" pitchFamily="2" charset="-122"/>
                <a:ea typeface="华文中宋" panose="02010600040101010101" pitchFamily="2" charset="-122"/>
              </a:rPr>
              <a:t>1906</a:t>
            </a:r>
            <a:endParaRPr lang="en-US" altLang="id-ID" sz="2400" b="1" dirty="0">
              <a:solidFill>
                <a:srgbClr val="FFFFFF"/>
              </a:solidFill>
              <a:latin typeface="华文中宋" panose="02010600040101010101" pitchFamily="2" charset="-122"/>
              <a:ea typeface="华文中宋" panose="02010600040101010101" pitchFamily="2" charset="-122"/>
            </a:endParaRPr>
          </a:p>
        </p:txBody>
      </p:sp>
      <p:sp>
        <p:nvSpPr>
          <p:cNvPr id="5" name="矩形 4"/>
          <p:cNvSpPr/>
          <p:nvPr>
            <p:custDataLst>
              <p:tags r:id="rId4"/>
            </p:custDataLst>
          </p:nvPr>
        </p:nvSpPr>
        <p:spPr>
          <a:xfrm>
            <a:off x="117475" y="1238885"/>
            <a:ext cx="12007215" cy="4719320"/>
          </a:xfrm>
          <a:prstGeom prst="rect">
            <a:avLst/>
          </a:prstGeom>
          <a:solidFill>
            <a:srgbClr val="44546A"/>
          </a:solidFill>
          <a:ln w="19050">
            <a:solidFill>
              <a:srgbClr val="44546A">
                <a:lumMod val="60000"/>
                <a:lumOff val="40000"/>
              </a:srgbClr>
            </a:solidFill>
          </a:ln>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ysClr val="window" lastClr="FFFFFF"/>
              </a:solidFill>
              <a:latin typeface="微软雅黑" panose="020B0503020204020204" charset="-122"/>
              <a:ea typeface="微软雅黑" panose="020B0503020204020204" charset="-122"/>
            </a:endParaRPr>
          </a:p>
        </p:txBody>
      </p:sp>
      <p:sp>
        <p:nvSpPr>
          <p:cNvPr id="3" name="文本框 2"/>
          <p:cNvSpPr txBox="1"/>
          <p:nvPr/>
        </p:nvSpPr>
        <p:spPr>
          <a:xfrm>
            <a:off x="228600" y="1398905"/>
            <a:ext cx="3560445" cy="4399915"/>
          </a:xfrm>
          <a:prstGeom prst="rect">
            <a:avLst/>
          </a:prstGeom>
          <a:solidFill>
            <a:schemeClr val="bg1"/>
          </a:solidFill>
        </p:spPr>
        <p:txBody>
          <a:bodyPr wrap="square" rtlCol="0" anchor="t">
            <a:spAutoFit/>
          </a:bodyPr>
          <a:p>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“癸卯学制”分为三个阶段。</a:t>
            </a:r>
            <a:r>
              <a:rPr lang="zh-CN" altLang="en-US" sz="2800">
                <a:solidFill>
                  <a:srgbClr val="FF0000"/>
                </a:solidFill>
                <a:latin typeface="黑体" panose="02010609060101010101" charset="-122"/>
                <a:ea typeface="黑体" panose="02010609060101010101" charset="-122"/>
                <a:cs typeface="黑体" panose="02010609060101010101" charset="-122"/>
              </a:rPr>
              <a:t>第一阶段为初等教育，</a:t>
            </a:r>
            <a:r>
              <a:rPr lang="zh-CN" altLang="en-US" sz="2800">
                <a:latin typeface="黑体" panose="02010609060101010101" charset="-122"/>
                <a:ea typeface="黑体" panose="02010609060101010101" charset="-122"/>
                <a:cs typeface="黑体" panose="02010609060101010101" charset="-122"/>
              </a:rPr>
              <a:t>包括蒙养院、初等小学堂和高等小学堂。初等小学堂属普及教育性质，其课程有修身、读经讲经、中国文字、算术、历史、地理、格致、体操等。</a:t>
            </a:r>
            <a:endParaRPr lang="zh-CN" altLang="en-US" sz="2800">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3990975" y="1398905"/>
            <a:ext cx="2913380" cy="4399915"/>
          </a:xfrm>
          <a:prstGeom prst="rect">
            <a:avLst/>
          </a:prstGeom>
          <a:solidFill>
            <a:schemeClr val="bg1"/>
          </a:solidFill>
        </p:spPr>
        <p:txBody>
          <a:bodyPr wrap="square" rtlCol="0" anchor="t">
            <a:spAutoFit/>
          </a:bodyPr>
          <a:p>
            <a:r>
              <a:rPr lang="en-US" altLang="zh-CN" sz="2800">
                <a:latin typeface="黑体" panose="02010609060101010101" charset="-122"/>
                <a:ea typeface="黑体" panose="02010609060101010101" charset="-122"/>
                <a:cs typeface="黑体" panose="02010609060101010101"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第二阶段为中等教育，</a:t>
            </a:r>
            <a:r>
              <a:rPr lang="zh-CN" altLang="en-US" sz="2800">
                <a:latin typeface="黑体" panose="02010609060101010101" charset="-122"/>
                <a:ea typeface="黑体" panose="02010609060101010101" charset="-122"/>
                <a:cs typeface="黑体" panose="02010609060101010101" charset="-122"/>
              </a:rPr>
              <a:t>中学堂属普通教育性质，课程有修身、读经讲经、中国文学、外国语、历史、地理、算学、博物、物理及化学、法制及理财、图画、体操。</a:t>
            </a:r>
            <a:endParaRPr lang="zh-CN" altLang="en-US" sz="2800">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7106285" y="1398905"/>
            <a:ext cx="4878070" cy="4276725"/>
          </a:xfrm>
          <a:prstGeom prst="rect">
            <a:avLst/>
          </a:prstGeom>
          <a:solidFill>
            <a:schemeClr val="bg1"/>
          </a:solidFill>
        </p:spPr>
        <p:txBody>
          <a:bodyPr wrap="square" rtlCol="0" anchor="t">
            <a:spAutoFit/>
          </a:bodyPr>
          <a:p>
            <a:r>
              <a:rPr lang="en-US" altLang="zh-CN" sz="2800">
                <a:latin typeface="黑体" panose="02010609060101010101" charset="-122"/>
                <a:ea typeface="黑体" panose="02010609060101010101" charset="-122"/>
                <a:cs typeface="黑体" panose="02010609060101010101"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第三阶段为高等教育</a:t>
            </a:r>
            <a:r>
              <a:rPr lang="zh-CN" altLang="en-US" sz="2800">
                <a:latin typeface="黑体" panose="02010609060101010101" charset="-122"/>
                <a:ea typeface="黑体" panose="02010609060101010101" charset="-122"/>
                <a:cs typeface="黑体" panose="02010609060101010101" charset="-122"/>
              </a:rPr>
              <a:t>，设高等学堂和大学堂,高等学堂“以教大学预备为宗旨”，大学堂分为经学科大学、政法科大学、文学科大学、医科大学、格致科大学、农科大学、工科大学、商科大学。</a:t>
            </a:r>
            <a:r>
              <a:rPr lang="zh-CN" altLang="en-US" sz="2800">
                <a:solidFill>
                  <a:srgbClr val="FF0000"/>
                </a:solidFill>
                <a:latin typeface="黑体" panose="02010609060101010101" charset="-122"/>
                <a:ea typeface="黑体" panose="02010609060101010101" charset="-122"/>
                <a:cs typeface="黑体" panose="02010609060101010101" charset="-122"/>
              </a:rPr>
              <a:t>与上述各级学校并行的，还设有高级师范教育和实业教育两类。</a:t>
            </a:r>
            <a:endParaRPr lang="zh-CN" altLang="en-US" sz="2800">
              <a:latin typeface="黑体" panose="02010609060101010101" charset="-122"/>
              <a:ea typeface="黑体" panose="02010609060101010101" charset="-122"/>
              <a:cs typeface="黑体" panose="02010609060101010101" charset="-122"/>
            </a:endParaRPr>
          </a:p>
          <a:p>
            <a:r>
              <a:rPr lang="en-US" altLang="zh-CN" sz="2000">
                <a:solidFill>
                  <a:srgbClr val="0945A5"/>
                </a:solidFill>
                <a:latin typeface="黑体" panose="02010609060101010101" charset="-122"/>
                <a:ea typeface="黑体" panose="02010609060101010101" charset="-122"/>
                <a:cs typeface="黑体" panose="02010609060101010101" charset="-122"/>
              </a:rPr>
              <a:t>   ——</a:t>
            </a:r>
            <a:r>
              <a:rPr lang="zh-CN" altLang="en-US" sz="2000">
                <a:solidFill>
                  <a:srgbClr val="0945A5"/>
                </a:solidFill>
                <a:latin typeface="黑体" panose="02010609060101010101" charset="-122"/>
                <a:ea typeface="黑体" panose="02010609060101010101" charset="-122"/>
                <a:cs typeface="黑体" panose="02010609060101010101" charset="-122"/>
              </a:rPr>
              <a:t>摘编自朱有《中国近代学制史料》</a:t>
            </a:r>
            <a:endParaRPr lang="zh-CN" altLang="en-US" sz="2000">
              <a:solidFill>
                <a:srgbClr val="0945A5"/>
              </a:solidFill>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5494020" y="77470"/>
            <a:ext cx="5390515" cy="1076325"/>
          </a:xfrm>
          <a:prstGeom prst="rect">
            <a:avLst/>
          </a:prstGeom>
          <a:solidFill>
            <a:schemeClr val="bg1"/>
          </a:solidFill>
        </p:spPr>
        <p:txBody>
          <a:bodyPr wrap="square" rtlCol="0" anchor="t">
            <a:spAutoFit/>
          </a:bodyPr>
          <a:p>
            <a:r>
              <a:rPr lang="zh-CN" altLang="en-US" sz="3200">
                <a:solidFill>
                  <a:srgbClr val="C00000"/>
                </a:solidFill>
                <a:latin typeface="华文行楷" panose="02010800040101010101" charset="-122"/>
                <a:ea typeface="华文行楷" panose="02010800040101010101" charset="-122"/>
                <a:cs typeface="华文行楷" panose="02010800040101010101" charset="-122"/>
              </a:rPr>
              <a:t>根据材料并结合所学知识，概括“癸卯学制”的特点。</a:t>
            </a:r>
            <a:endParaRPr lang="zh-CN" altLang="en-US" sz="3200">
              <a:solidFill>
                <a:srgbClr val="C00000"/>
              </a:solidFill>
              <a:latin typeface="华文行楷" panose="02010800040101010101" charset="-122"/>
              <a:ea typeface="华文行楷" panose="02010800040101010101" charset="-122"/>
              <a:cs typeface="华文行楷" panose="02010800040101010101" charset="-122"/>
            </a:endParaRPr>
          </a:p>
        </p:txBody>
      </p:sp>
      <p:sp>
        <p:nvSpPr>
          <p:cNvPr id="21" name="文本框 20"/>
          <p:cNvSpPr txBox="1"/>
          <p:nvPr/>
        </p:nvSpPr>
        <p:spPr>
          <a:xfrm>
            <a:off x="601345" y="6043930"/>
            <a:ext cx="3459480" cy="521970"/>
          </a:xfrm>
          <a:prstGeom prst="rect">
            <a:avLst/>
          </a:prstGeom>
          <a:solidFill>
            <a:schemeClr val="bg1"/>
          </a:solidFill>
        </p:spPr>
        <p:txBody>
          <a:bodyPr wrap="square" rtlCol="0" anchor="t">
            <a:spAutoFit/>
          </a:bodyPr>
          <a:p>
            <a:r>
              <a:rPr lang="zh-CN" altLang="en-US" sz="2800">
                <a:solidFill>
                  <a:srgbClr val="0945A5"/>
                </a:solidFill>
                <a:latin typeface="方正粗黑宋简体" panose="02000000000000000000" charset="-122"/>
                <a:ea typeface="方正粗黑宋简体" panose="02000000000000000000" charset="-122"/>
                <a:cs typeface="方正粗黑宋简体" panose="02000000000000000000" charset="-122"/>
              </a:rPr>
              <a:t>学制体系较为完善;</a:t>
            </a:r>
            <a:endParaRPr lang="zh-CN" altLang="en-US" sz="2800">
              <a:solidFill>
                <a:srgbClr val="0945A5"/>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2" name="文本框 21"/>
          <p:cNvSpPr txBox="1"/>
          <p:nvPr/>
        </p:nvSpPr>
        <p:spPr>
          <a:xfrm>
            <a:off x="4060825" y="6043295"/>
            <a:ext cx="3459480" cy="521970"/>
          </a:xfrm>
          <a:prstGeom prst="rect">
            <a:avLst/>
          </a:prstGeom>
          <a:solidFill>
            <a:schemeClr val="bg1"/>
          </a:solidFill>
        </p:spPr>
        <p:txBody>
          <a:bodyPr wrap="square" rtlCol="0" anchor="t">
            <a:spAutoFit/>
          </a:bodyPr>
          <a:p>
            <a:r>
              <a:rPr lang="zh-CN" altLang="en-US" sz="2800">
                <a:solidFill>
                  <a:srgbClr val="0945A5"/>
                </a:solidFill>
                <a:latin typeface="方正粗黑宋简体" panose="02000000000000000000" charset="-122"/>
                <a:ea typeface="方正粗黑宋简体" panose="02000000000000000000" charset="-122"/>
                <a:cs typeface="方正粗黑宋简体" panose="02000000000000000000" charset="-122"/>
              </a:rPr>
              <a:t>传统与现代的结合;</a:t>
            </a:r>
            <a:endParaRPr lang="zh-CN" altLang="en-US" sz="2800">
              <a:solidFill>
                <a:srgbClr val="0945A5"/>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3" name="文本框 22"/>
          <p:cNvSpPr txBox="1"/>
          <p:nvPr/>
        </p:nvSpPr>
        <p:spPr>
          <a:xfrm>
            <a:off x="7450455" y="6043295"/>
            <a:ext cx="4773295" cy="521970"/>
          </a:xfrm>
          <a:prstGeom prst="rect">
            <a:avLst/>
          </a:prstGeom>
          <a:solidFill>
            <a:schemeClr val="bg1"/>
          </a:solidFill>
        </p:spPr>
        <p:txBody>
          <a:bodyPr wrap="square" rtlCol="0" anchor="t">
            <a:spAutoFit/>
          </a:bodyPr>
          <a:p>
            <a:r>
              <a:rPr lang="zh-CN" altLang="en-US" sz="2800">
                <a:solidFill>
                  <a:srgbClr val="0945A5"/>
                </a:solidFill>
                <a:latin typeface="方正粗黑宋简体" panose="02000000000000000000" charset="-122"/>
                <a:ea typeface="方正粗黑宋简体" panose="02000000000000000000" charset="-122"/>
                <a:cs typeface="方正粗黑宋简体" panose="02000000000000000000" charset="-122"/>
              </a:rPr>
              <a:t>精英教育转向国民普及教育</a:t>
            </a:r>
            <a:endParaRPr lang="zh-CN" altLang="en-US" sz="2800">
              <a:solidFill>
                <a:srgbClr val="0945A5"/>
              </a:solidFill>
              <a:latin typeface="方正粗黑宋简体" panose="02000000000000000000" charset="-122"/>
              <a:ea typeface="方正粗黑宋简体" panose="02000000000000000000" charset="-122"/>
              <a:cs typeface="方正粗黑宋简体" panose="02000000000000000000"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amond(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to="" calcmode="lin" valueType="num">
                                      <p:cBhvr>
                                        <p:cTn id="17" dur="1" fill="hold"/>
                                        <p:tgtEl>
                                          <p:spTgt spid="2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ldLvl="0" animBg="1"/>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194" name="矩形 9220"/>
          <p:cNvSpPr/>
          <p:nvPr/>
        </p:nvSpPr>
        <p:spPr>
          <a:xfrm>
            <a:off x="197485" y="244475"/>
            <a:ext cx="3600450"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81000" y="327025"/>
            <a:ext cx="3371850" cy="521970"/>
          </a:xfrm>
          <a:prstGeom prst="rect">
            <a:avLst/>
          </a:prstGeom>
          <a:noFill/>
        </p:spPr>
        <p:txBody>
          <a:bodyPr wrap="square" rtlCol="0" anchor="t">
            <a:spAutoFit/>
          </a:bodyPr>
          <a:p>
            <a:r>
              <a:rPr lang="en-US" altLang="zh-CN" sz="2800" b="1"/>
              <a:t>3</a:t>
            </a:r>
            <a:r>
              <a:rPr lang="zh-CN" altLang="en-US" sz="2800" b="1"/>
              <a:t>.科举制度的废除</a:t>
            </a:r>
            <a:endParaRPr lang="en-US" altLang="zh-CN" sz="2800" b="1"/>
          </a:p>
        </p:txBody>
      </p:sp>
      <p:sp>
        <p:nvSpPr>
          <p:cNvPr id="2" name="文本框 1"/>
          <p:cNvSpPr txBox="1"/>
          <p:nvPr/>
        </p:nvSpPr>
        <p:spPr>
          <a:xfrm>
            <a:off x="441325" y="1346200"/>
            <a:ext cx="3112770" cy="4831080"/>
          </a:xfrm>
          <a:prstGeom prst="rect">
            <a:avLst/>
          </a:prstGeom>
          <a:solidFill>
            <a:schemeClr val="accent3">
              <a:lumMod val="20000"/>
              <a:lumOff val="80000"/>
            </a:schemeClr>
          </a:solidFill>
        </p:spPr>
        <p:txBody>
          <a:bodyPr wrap="square" rtlCol="0" anchor="t">
            <a:spAutoFit/>
          </a:bodyPr>
          <a:p>
            <a:r>
              <a:rPr lang="zh-CN" altLang="en-US" sz="2800">
                <a:latin typeface="黑体" panose="02010609060101010101" charset="-122"/>
                <a:ea typeface="黑体" panose="02010609060101010101" charset="-122"/>
                <a:cs typeface="黑体" panose="02010609060101010101" charset="-122"/>
              </a:rPr>
              <a:t>1905年9月2日，</a:t>
            </a:r>
            <a:r>
              <a:rPr lang="zh-CN" altLang="en-US" sz="2800">
                <a:solidFill>
                  <a:srgbClr val="FF0000"/>
                </a:solidFill>
                <a:latin typeface="黑体" panose="02010609060101010101" charset="-122"/>
                <a:ea typeface="黑体" panose="02010609060101010101" charset="-122"/>
                <a:cs typeface="黑体" panose="02010609060101010101" charset="-122"/>
              </a:rPr>
              <a:t>袁世凯、张之洞</a:t>
            </a:r>
            <a:r>
              <a:rPr lang="zh-CN" altLang="en-US" sz="2800">
                <a:latin typeface="黑体" panose="02010609060101010101" charset="-122"/>
                <a:ea typeface="黑体" panose="02010609060101010101" charset="-122"/>
                <a:cs typeface="黑体" panose="02010609060101010101" charset="-122"/>
              </a:rPr>
              <a:t>奏请立停科举，以便推广学堂，咸趋实学。清廷诏准自1906年开始，所有</a:t>
            </a:r>
            <a:r>
              <a:rPr lang="zh-CN" altLang="en-US" sz="2800">
                <a:solidFill>
                  <a:srgbClr val="FF0000"/>
                </a:solidFill>
                <a:latin typeface="黑体" panose="02010609060101010101" charset="-122"/>
                <a:ea typeface="黑体" panose="02010609060101010101" charset="-122"/>
                <a:cs typeface="黑体" panose="02010609060101010101" charset="-122"/>
              </a:rPr>
              <a:t>乡会试一律停止</a:t>
            </a:r>
            <a:r>
              <a:rPr lang="zh-CN" altLang="en-US" sz="2800">
                <a:latin typeface="黑体" panose="02010609060101010101" charset="-122"/>
                <a:ea typeface="黑体" panose="02010609060101010101" charset="-122"/>
                <a:cs typeface="黑体" panose="02010609060101010101" charset="-122"/>
              </a:rPr>
              <a:t>，各省岁科考试亦即停止，至此，</a:t>
            </a:r>
            <a:r>
              <a:rPr lang="zh-CN" altLang="en-US" sz="2800">
                <a:solidFill>
                  <a:srgbClr val="FF0000"/>
                </a:solidFill>
                <a:latin typeface="黑体" panose="02010609060101010101" charset="-122"/>
                <a:ea typeface="黑体" panose="02010609060101010101" charset="-122"/>
                <a:cs typeface="黑体" panose="02010609060101010101" charset="-122"/>
              </a:rPr>
              <a:t>在中国历史上延续了1300年的科举制度正式废除。</a:t>
            </a:r>
            <a:endParaRPr lang="zh-CN" altLang="en-US" sz="2800">
              <a:solidFill>
                <a:srgbClr val="FF0000"/>
              </a:solidFill>
              <a:latin typeface="黑体" panose="02010609060101010101" charset="-122"/>
              <a:ea typeface="黑体" panose="02010609060101010101" charset="-122"/>
              <a:cs typeface="黑体" panose="02010609060101010101" charset="-122"/>
            </a:endParaRPr>
          </a:p>
        </p:txBody>
      </p:sp>
      <p:sp>
        <p:nvSpPr>
          <p:cNvPr id="12" name="装饰3"/>
          <p:cNvSpPr/>
          <p:nvPr>
            <p:custDataLst>
              <p:tags r:id="rId1"/>
            </p:custDataLst>
          </p:nvPr>
        </p:nvSpPr>
        <p:spPr>
          <a:xfrm>
            <a:off x="4119245" y="1423035"/>
            <a:ext cx="7539355" cy="4472305"/>
          </a:xfrm>
          <a:prstGeom prst="rect">
            <a:avLst/>
          </a:prstGeom>
          <a:solidFill>
            <a:srgbClr val="FFFFFF"/>
          </a:solidFill>
          <a:ln w="12700" cap="flat" cmpd="sng" algn="ctr">
            <a:noFill/>
            <a:prstDash val="solid"/>
            <a:miter lim="800000"/>
          </a:ln>
          <a:effectLst>
            <a:outerShdw blurRad="165100" algn="ctr" rotWithShape="0">
              <a:srgbClr val="000000">
                <a:lumMod val="95000"/>
                <a:lumOff val="5000"/>
                <a:alpha val="18000"/>
              </a:srgbClr>
            </a:outerShdw>
          </a:effectLst>
        </p:spPr>
        <p:txBody>
          <a:bodyPr vertOverflow="overflow" horzOverflow="overflow" vert="horz" wrap="square" numCol="1" spcCol="0" rtlCol="0" fromWordArt="0" anchor="ctr" anchorCtr="0" forceAA="0" compatLnSpc="1">
            <a:noAutofit/>
          </a:bodyPr>
          <a:p>
            <a:pPr lvl="0" algn="ctr">
              <a:lnSpc>
                <a:spcPct val="120000"/>
              </a:lnSpc>
              <a:buClrTx/>
              <a:buSzTx/>
              <a:buFontTx/>
            </a:pPr>
            <a:endParaRPr kumimoji="1"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4281170" y="115570"/>
            <a:ext cx="5819775" cy="583565"/>
          </a:xfrm>
          <a:prstGeom prst="rect">
            <a:avLst/>
          </a:prstGeom>
          <a:solidFill>
            <a:schemeClr val="bg1"/>
          </a:solidFill>
        </p:spPr>
        <p:txBody>
          <a:bodyPr wrap="square" rtlCol="0" anchor="t">
            <a:spAutoFit/>
          </a:bodyPr>
          <a:p>
            <a:r>
              <a:rPr lang="en-US" altLang="zh-CN" sz="3200" spc="180" dirty="0" smtClean="0">
                <a:solidFill>
                  <a:srgbClr val="C00000"/>
                </a:solidFill>
                <a:latin typeface="华文行楷" panose="02010800040101010101" charset="-122"/>
                <a:ea typeface="华文行楷" panose="02010800040101010101" charset="-122"/>
                <a:cs typeface="微软雅黑" panose="020B0503020204020204" charset="-122"/>
                <a:sym typeface="+mn-ea"/>
              </a:rPr>
              <a:t>袁世凯主张废除科举制的原因</a:t>
            </a:r>
            <a:endParaRPr lang="en-US" altLang="zh-CN" sz="3200" spc="180" dirty="0" smtClean="0">
              <a:solidFill>
                <a:srgbClr val="C00000"/>
              </a:solidFill>
              <a:latin typeface="华文行楷" panose="02010800040101010101" charset="-122"/>
              <a:ea typeface="华文行楷" panose="02010800040101010101" charset="-122"/>
              <a:cs typeface="微软雅黑" panose="020B0503020204020204" charset="-122"/>
              <a:sym typeface="+mn-ea"/>
            </a:endParaRPr>
          </a:p>
        </p:txBody>
      </p:sp>
      <p:sp>
        <p:nvSpPr>
          <p:cNvPr id="5" name="文本框 4"/>
          <p:cNvSpPr txBox="1"/>
          <p:nvPr>
            <p:custDataLst>
              <p:tags r:id="rId2"/>
            </p:custDataLst>
          </p:nvPr>
        </p:nvSpPr>
        <p:spPr>
          <a:xfrm>
            <a:off x="4119245" y="1495425"/>
            <a:ext cx="7539990" cy="4399915"/>
          </a:xfrm>
          <a:prstGeom prst="rect">
            <a:avLst/>
          </a:prstGeom>
          <a:noFill/>
          <a:ln w="19050" cmpd="sng">
            <a:noFill/>
            <a:prstDash val="dash"/>
          </a:ln>
        </p:spPr>
        <p:txBody>
          <a:bodyPr wrap="square" rtlCol="0">
            <a:spAutoFit/>
          </a:bodyPr>
          <a:p>
            <a:pPr algn="just"/>
            <a:r>
              <a:rPr lang="en-US" altLang="zh-CN" sz="2800" b="1">
                <a:latin typeface="楷体" panose="02010609060101010101" charset="-122"/>
                <a:ea typeface="楷体" panose="02010609060101010101" charset="-122"/>
                <a:cs typeface="楷体" panose="02010609060101010101" charset="-122"/>
              </a:rPr>
              <a:t>    </a:t>
            </a:r>
            <a:r>
              <a:rPr sz="2800" b="1">
                <a:latin typeface="仿宋" panose="02010609060101010101" pitchFamily="49" charset="-122"/>
                <a:ea typeface="仿宋" panose="02010609060101010101" pitchFamily="49" charset="-122"/>
                <a:cs typeface="仿宋" panose="02010609060101010101" pitchFamily="49" charset="-122"/>
              </a:rPr>
              <a:t>科举夙为外人诟病，学堂最为新政大端。一旦毅然决然舍其旧而新是谋，则风声所树，观听一倾，群且刮目相看，推诚相与;而中国士子之留学外洋者，亦知进身之路，归重学堂一途，益将励志潜修，不为邪说浮言所惑，显收有用之才俊，隐我不虞之诡谋，所关甚宏，收效甚巨。且设立学堂者，并非专为储才，乃以开通民智为主，使人人获有普及之教育，且有普通之知能，上知效忠于国，下得自谋其生。</a:t>
            </a:r>
            <a:endParaRPr sz="2800" b="1">
              <a:latin typeface="仿宋" panose="02010609060101010101" pitchFamily="49" charset="-122"/>
              <a:ea typeface="仿宋" panose="02010609060101010101" pitchFamily="49" charset="-122"/>
              <a:cs typeface="仿宋" panose="02010609060101010101" pitchFamily="49" charset="-122"/>
            </a:endParaRPr>
          </a:p>
          <a:p>
            <a:pPr algn="just"/>
            <a:r>
              <a:rPr sz="2800" b="1">
                <a:latin typeface="仿宋" panose="02010609060101010101" pitchFamily="49" charset="-122"/>
                <a:ea typeface="仿宋" panose="02010609060101010101" pitchFamily="49" charset="-122"/>
                <a:cs typeface="仿宋" panose="02010609060101010101" pitchFamily="49" charset="-122"/>
              </a:rPr>
              <a:t>   </a:t>
            </a:r>
            <a:r>
              <a:rPr lang="en-US" sz="2800" b="1">
                <a:latin typeface="仿宋" panose="02010609060101010101" pitchFamily="49" charset="-122"/>
                <a:ea typeface="仿宋" panose="02010609060101010101" pitchFamily="49" charset="-122"/>
                <a:cs typeface="仿宋" panose="02010609060101010101" pitchFamily="49" charset="-122"/>
              </a:rPr>
              <a:t>        </a:t>
            </a:r>
            <a:r>
              <a:rPr sz="2400" b="1">
                <a:solidFill>
                  <a:srgbClr val="0945A5"/>
                </a:solidFill>
                <a:latin typeface="仿宋" panose="02010609060101010101" pitchFamily="49" charset="-122"/>
                <a:ea typeface="仿宋" panose="02010609060101010101" pitchFamily="49" charset="-122"/>
                <a:cs typeface="仿宋" panose="02010609060101010101" pitchFamily="49" charset="-122"/>
              </a:rPr>
              <a:t>——袁世凯等《立停科举推广学校折》</a:t>
            </a:r>
            <a:r>
              <a:rPr lang="en-US" altLang="zh-CN" sz="2800" b="1">
                <a:latin typeface="仿宋" panose="02010609060101010101" pitchFamily="49" charset="-122"/>
                <a:ea typeface="仿宋" panose="02010609060101010101" pitchFamily="49" charset="-122"/>
                <a:cs typeface="仿宋" panose="02010609060101010101" pitchFamily="49" charset="-122"/>
              </a:rPr>
              <a:t> </a:t>
            </a:r>
            <a:r>
              <a:rPr lang="en-US" altLang="zh-CN" sz="2800" b="1">
                <a:latin typeface="楷体" panose="02010609060101010101" charset="-122"/>
                <a:ea typeface="楷体" panose="02010609060101010101" charset="-122"/>
                <a:cs typeface="楷体" panose="02010609060101010101" charset="-122"/>
              </a:rPr>
              <a:t>           </a:t>
            </a:r>
            <a:endParaRPr lang="zh-CN" altLang="en-US" sz="2800" b="1">
              <a:latin typeface="楷体" panose="02010609060101010101" charset="-122"/>
              <a:ea typeface="楷体" panose="02010609060101010101" charset="-122"/>
              <a:cs typeface="楷体" panose="02010609060101010101" charset="-122"/>
            </a:endParaRPr>
          </a:p>
        </p:txBody>
      </p:sp>
      <p:sp>
        <p:nvSpPr>
          <p:cNvPr id="37" name="圆角矩形标注 36"/>
          <p:cNvSpPr/>
          <p:nvPr/>
        </p:nvSpPr>
        <p:spPr>
          <a:xfrm>
            <a:off x="7802880" y="1495425"/>
            <a:ext cx="3886835" cy="945515"/>
          </a:xfrm>
          <a:prstGeom prst="wedgeRoundRectCallout">
            <a:avLst>
              <a:gd name="adj1" fmla="val -82560"/>
              <a:gd name="adj2" fmla="val 127904"/>
              <a:gd name="adj3" fmla="val 16667"/>
            </a:avLst>
          </a:prstGeom>
          <a:solidFill>
            <a:sysClr val="window" lastClr="FFFFFF">
              <a:lumMod val="95000"/>
            </a:sysClr>
          </a:solidFill>
          <a:ln w="12700" cap="flat" cmpd="sng" algn="ctr">
            <a:solidFill>
              <a:srgbClr val="FF0000"/>
            </a:solidFill>
            <a:prstDash val="solid"/>
          </a:ln>
          <a:effectLst/>
        </p:spPr>
        <p:txBody>
          <a:bodyPr lIns="91426" tIns="45718" rIns="91426" bIns="45718" rtlCol="0" anchor="ctr"/>
          <a:p>
            <a:pPr algn="l"/>
            <a:r>
              <a:rPr lang="zh-CN" altLang="en-US" sz="2800" kern="0" dirty="0">
                <a:solidFill>
                  <a:srgbClr val="FF0000"/>
                </a:solidFill>
                <a:latin typeface="楷体" panose="02010609060101010101" charset="-122"/>
                <a:ea typeface="楷体" panose="02010609060101010101" charset="-122"/>
              </a:rPr>
              <a:t>可使留学生</a:t>
            </a:r>
            <a:r>
              <a:rPr lang="zh-CN" altLang="en-US" sz="2800" kern="0" dirty="0">
                <a:solidFill>
                  <a:srgbClr val="0945A5"/>
                </a:solidFill>
                <a:latin typeface="楷体" panose="02010609060101010101" charset="-122"/>
                <a:ea typeface="楷体" panose="02010609060101010101" charset="-122"/>
              </a:rPr>
              <a:t>为求功名</a:t>
            </a:r>
            <a:r>
              <a:rPr lang="zh-CN" altLang="en-US" sz="2800" kern="0" dirty="0">
                <a:solidFill>
                  <a:srgbClr val="FF0000"/>
                </a:solidFill>
                <a:latin typeface="楷体" panose="02010609060101010101" charset="-122"/>
                <a:ea typeface="楷体" panose="02010609060101010101" charset="-122"/>
              </a:rPr>
              <a:t>而潜修所学，不受蛊惑</a:t>
            </a:r>
            <a:endParaRPr lang="zh-CN" altLang="en-US" sz="2800" kern="0" dirty="0">
              <a:solidFill>
                <a:srgbClr val="FF0000"/>
              </a:solidFill>
              <a:latin typeface="楷体" panose="02010609060101010101" charset="-122"/>
              <a:ea typeface="楷体" panose="02010609060101010101" charset="-122"/>
            </a:endParaRPr>
          </a:p>
        </p:txBody>
      </p:sp>
      <p:sp>
        <p:nvSpPr>
          <p:cNvPr id="7" name="圆角矩形标注 6"/>
          <p:cNvSpPr/>
          <p:nvPr/>
        </p:nvSpPr>
        <p:spPr>
          <a:xfrm>
            <a:off x="7087870" y="3321050"/>
            <a:ext cx="4788535" cy="676275"/>
          </a:xfrm>
          <a:prstGeom prst="wedgeRoundRectCallout">
            <a:avLst>
              <a:gd name="adj1" fmla="val -77967"/>
              <a:gd name="adj2" fmla="val 141455"/>
              <a:gd name="adj3" fmla="val 16667"/>
            </a:avLst>
          </a:prstGeom>
          <a:solidFill>
            <a:sysClr val="window" lastClr="FFFFFF">
              <a:lumMod val="95000"/>
            </a:sysClr>
          </a:solidFill>
          <a:ln w="12700" cap="flat" cmpd="sng" algn="ctr">
            <a:solidFill>
              <a:srgbClr val="FF0000"/>
            </a:solidFill>
            <a:prstDash val="solid"/>
          </a:ln>
          <a:effectLst/>
        </p:spPr>
        <p:txBody>
          <a:bodyPr lIns="91426" tIns="45718" rIns="91426" bIns="45718" rtlCol="0" anchor="ctr"/>
          <a:p>
            <a:pPr algn="l"/>
            <a:r>
              <a:rPr lang="zh-CN" altLang="en-US" sz="2800" kern="0" dirty="0">
                <a:solidFill>
                  <a:srgbClr val="FF0000"/>
                </a:solidFill>
                <a:latin typeface="楷体" panose="02010609060101010101" charset="-122"/>
                <a:ea typeface="楷体" panose="02010609060101010101" charset="-122"/>
              </a:rPr>
              <a:t>学堂可培养人才，开启民智；</a:t>
            </a:r>
            <a:endParaRPr lang="zh-CN" altLang="en-US" sz="2800" kern="0" dirty="0">
              <a:solidFill>
                <a:srgbClr val="FF0000"/>
              </a:solidFill>
              <a:latin typeface="楷体" panose="02010609060101010101" charset="-122"/>
              <a:ea typeface="楷体" panose="02010609060101010101" charset="-122"/>
            </a:endParaRPr>
          </a:p>
        </p:txBody>
      </p:sp>
      <p:sp>
        <p:nvSpPr>
          <p:cNvPr id="8" name="圆角矩形标注 7"/>
          <p:cNvSpPr/>
          <p:nvPr/>
        </p:nvSpPr>
        <p:spPr>
          <a:xfrm>
            <a:off x="4432300" y="848995"/>
            <a:ext cx="2736215" cy="676275"/>
          </a:xfrm>
          <a:prstGeom prst="wedgeRoundRectCallout">
            <a:avLst>
              <a:gd name="adj1" fmla="val 55639"/>
              <a:gd name="adj2" fmla="val 75070"/>
              <a:gd name="adj3" fmla="val 16667"/>
            </a:avLst>
          </a:prstGeom>
          <a:solidFill>
            <a:sysClr val="window" lastClr="FFFFFF">
              <a:lumMod val="95000"/>
            </a:sysClr>
          </a:solidFill>
          <a:ln w="12700" cap="flat" cmpd="sng" algn="ctr">
            <a:solidFill>
              <a:srgbClr val="FF0000"/>
            </a:solidFill>
            <a:prstDash val="solid"/>
          </a:ln>
          <a:effectLst/>
        </p:spPr>
        <p:txBody>
          <a:bodyPr lIns="91426" tIns="45718" rIns="91426" bIns="45718" rtlCol="0" anchor="ctr"/>
          <a:p>
            <a:pPr algn="l"/>
            <a:r>
              <a:rPr lang="zh-CN" altLang="en-US" sz="2800" kern="0" dirty="0">
                <a:solidFill>
                  <a:srgbClr val="FF0000"/>
                </a:solidFill>
                <a:latin typeface="楷体" panose="02010609060101010101" charset="-122"/>
                <a:ea typeface="楷体" panose="02010609060101010101" charset="-122"/>
              </a:rPr>
              <a:t>换取列强信任；</a:t>
            </a:r>
            <a:endParaRPr lang="zh-CN" altLang="en-US" sz="2800" kern="0" dirty="0">
              <a:solidFill>
                <a:srgbClr val="FF0000"/>
              </a:solidFill>
              <a:latin typeface="楷体" panose="02010609060101010101" charset="-122"/>
              <a:ea typeface="楷体" panose="02010609060101010101" charset="-122"/>
            </a:endParaRPr>
          </a:p>
        </p:txBody>
      </p:sp>
      <p:sp>
        <p:nvSpPr>
          <p:cNvPr id="9" name="圆角矩形标注 8"/>
          <p:cNvSpPr/>
          <p:nvPr/>
        </p:nvSpPr>
        <p:spPr>
          <a:xfrm>
            <a:off x="8315325" y="5971540"/>
            <a:ext cx="3375025" cy="676275"/>
          </a:xfrm>
          <a:prstGeom prst="wedgeRoundRectCallout">
            <a:avLst>
              <a:gd name="adj1" fmla="val -68005"/>
              <a:gd name="adj2" fmla="val -160798"/>
              <a:gd name="adj3" fmla="val 16667"/>
            </a:avLst>
          </a:prstGeom>
          <a:solidFill>
            <a:sysClr val="window" lastClr="FFFFFF">
              <a:lumMod val="95000"/>
            </a:sysClr>
          </a:solidFill>
          <a:ln w="12700" cap="flat" cmpd="sng" algn="ctr">
            <a:solidFill>
              <a:srgbClr val="FF0000"/>
            </a:solidFill>
            <a:prstDash val="solid"/>
          </a:ln>
          <a:effectLst/>
        </p:spPr>
        <p:txBody>
          <a:bodyPr lIns="91426" tIns="45718" rIns="91426" bIns="45718" rtlCol="0" anchor="ctr"/>
          <a:p>
            <a:pPr algn="l"/>
            <a:r>
              <a:rPr lang="zh-CN" altLang="en-US" sz="2800" kern="0" dirty="0">
                <a:solidFill>
                  <a:srgbClr val="FF0000"/>
                </a:solidFill>
                <a:latin typeface="楷体" panose="02010609060101010101" charset="-122"/>
                <a:ea typeface="楷体" panose="02010609060101010101" charset="-122"/>
              </a:rPr>
              <a:t>可维护清王朝统治</a:t>
            </a:r>
            <a:endParaRPr lang="zh-CN" altLang="en-US" sz="2800" kern="0" dirty="0">
              <a:solidFill>
                <a:srgbClr val="FF0000"/>
              </a:solidFill>
              <a:latin typeface="楷体" panose="02010609060101010101" charset="-122"/>
              <a:ea typeface="楷体" panose="02010609060101010101" charset="-122"/>
            </a:endParaRPr>
          </a:p>
        </p:txBody>
      </p:sp>
      <p:sp>
        <p:nvSpPr>
          <p:cNvPr id="11" name="文本框 10"/>
          <p:cNvSpPr txBox="1"/>
          <p:nvPr/>
        </p:nvSpPr>
        <p:spPr>
          <a:xfrm>
            <a:off x="4119245" y="4326890"/>
            <a:ext cx="7713345" cy="1568450"/>
          </a:xfrm>
          <a:prstGeom prst="rect">
            <a:avLst/>
          </a:prstGeom>
          <a:solidFill>
            <a:schemeClr val="accent3">
              <a:lumMod val="20000"/>
              <a:lumOff val="80000"/>
            </a:schemeClr>
          </a:solidFill>
        </p:spPr>
        <p:txBody>
          <a:bodyPr wrap="square" rtlCol="0" anchor="t">
            <a:spAutoFit/>
          </a:bodyPr>
          <a:p>
            <a:r>
              <a:rPr lang="en-US" altLang="zh-CN" sz="2400" noProof="0" dirty="0" smtClean="0">
                <a:solidFill>
                  <a:srgbClr val="0945A5"/>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noProof="0" dirty="0" smtClean="0">
                <a:solidFill>
                  <a:srgbClr val="0945A5"/>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rPr>
              <a:t>废科举最大的输家正是清朝统治者，他们本来试图</a:t>
            </a:r>
            <a:r>
              <a:rPr lang="zh-CN" altLang="en-US" sz="2400" noProof="0" dirty="0" smtClean="0">
                <a:solidFill>
                  <a:srgbClr val="0945A5"/>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rPr>
              <a:t>以此挽救统治危机，却因此而造成了大批激进青年，并导致中年士子文化心理失衡，反倒丢了江山社稷。</a:t>
            </a:r>
            <a:endParaRPr lang="zh-CN" altLang="en-US" sz="2400" noProof="0" dirty="0" smtClean="0">
              <a:solidFill>
                <a:srgbClr val="0945A5"/>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endParaRPr>
          </a:p>
          <a:p>
            <a:r>
              <a:rPr lang="zh-CN" altLang="en-US" sz="2400" noProof="0" dirty="0" smtClean="0">
                <a:solidFill>
                  <a:srgbClr val="0945A5"/>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400" noProof="0" dirty="0" smtClean="0">
                <a:solidFill>
                  <a:srgbClr val="0945A5"/>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400" dirty="0" smtClean="0">
                <a:solidFill>
                  <a:srgbClr val="FF0000"/>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400" dirty="0" smtClean="0">
                <a:solidFill>
                  <a:srgbClr val="FF0000"/>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rPr>
              <a:t>科举停废与近代乡村士子</a:t>
            </a:r>
            <a:r>
              <a:rPr lang="en-US" altLang="zh-CN" sz="2400" dirty="0" smtClean="0">
                <a:solidFill>
                  <a:srgbClr val="FF0000"/>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rPr>
              <a:t>》</a:t>
            </a:r>
            <a:endParaRPr lang="en-US" altLang="zh-CN" sz="2400" noProof="0" dirty="0" smtClean="0">
              <a:solidFill>
                <a:srgbClr val="FF0000"/>
              </a:solidFill>
              <a:effectLst>
                <a:outerShdw blurRad="50800" dist="38100" dir="5400000" algn="t" rotWithShape="0">
                  <a:prstClr val="black">
                    <a:alpha val="40000"/>
                  </a:prstClr>
                </a:outerShdw>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100" name="图片 99"/>
          <p:cNvPicPr/>
          <p:nvPr/>
        </p:nvPicPr>
        <p:blipFill>
          <a:blip r:embed="rId3"/>
          <a:stretch>
            <a:fillRect/>
          </a:stretch>
        </p:blipFill>
        <p:spPr>
          <a:xfrm>
            <a:off x="10299065" y="38735"/>
            <a:ext cx="1291590" cy="1380490"/>
          </a:xfrm>
          <a:prstGeom prst="ellipse">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7" grpId="0" bldLvl="0" animBg="1"/>
      <p:bldP spid="8" grpId="0" bldLvl="0" animBg="1"/>
      <p:bldP spid="9"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矩形 6"/>
          <p:cNvSpPr/>
          <p:nvPr>
            <p:custDataLst>
              <p:tags r:id="rId1"/>
            </p:custDataLst>
          </p:nvPr>
        </p:nvSpPr>
        <p:spPr>
          <a:xfrm>
            <a:off x="4314190" y="1163955"/>
            <a:ext cx="5360035" cy="3615690"/>
          </a:xfrm>
          <a:prstGeom prst="rect">
            <a:avLst/>
          </a:prstGeom>
          <a:solidFill>
            <a:srgbClr val="44546A"/>
          </a:solidFill>
          <a:ln w="19050">
            <a:solidFill>
              <a:srgbClr val="44546A">
                <a:lumMod val="60000"/>
                <a:lumOff val="40000"/>
              </a:srgbClr>
            </a:solidFill>
          </a:ln>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ysClr val="window" lastClr="FFFFFF"/>
              </a:solidFill>
              <a:latin typeface="微软雅黑" panose="020B0503020204020204" charset="-122"/>
              <a:ea typeface="微软雅黑" panose="020B0503020204020204" charset="-122"/>
            </a:endParaRPr>
          </a:p>
        </p:txBody>
      </p:sp>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194" name="矩形 9220"/>
          <p:cNvSpPr/>
          <p:nvPr/>
        </p:nvSpPr>
        <p:spPr>
          <a:xfrm>
            <a:off x="197485" y="244475"/>
            <a:ext cx="4854575" cy="687070"/>
          </a:xfrm>
          <a:prstGeom prst="rect">
            <a:avLst/>
          </a:prstGeom>
          <a:solidFill>
            <a:srgbClr val="FFFFFF"/>
          </a:solidFill>
          <a:ln w="152400" cap="flat" cmpd="tri">
            <a:solidFill>
              <a:srgbClr val="339966"/>
            </a:solidFill>
            <a:prstDash val="solid"/>
            <a:miter/>
            <a:headEnd type="none" w="med" len="med"/>
            <a:tailEnd type="none" w="med" len="med"/>
          </a:ln>
        </p:spPr>
        <p:txBody>
          <a:bodyPr anchor="t"/>
          <a:p>
            <a:pPr algn="l"/>
            <a:endParaRPr lang="zh-CN" altLang="en-US" sz="2800">
              <a:latin typeface="方正粗黑宋简体" panose="02000000000000000000" charset="-122"/>
              <a:ea typeface="方正粗黑宋简体" panose="02000000000000000000" charset="-122"/>
            </a:endParaRPr>
          </a:p>
        </p:txBody>
      </p:sp>
      <p:sp>
        <p:nvSpPr>
          <p:cNvPr id="4" name="文本框 3"/>
          <p:cNvSpPr txBox="1"/>
          <p:nvPr/>
        </p:nvSpPr>
        <p:spPr>
          <a:xfrm>
            <a:off x="327660" y="327025"/>
            <a:ext cx="4643755" cy="521970"/>
          </a:xfrm>
          <a:prstGeom prst="rect">
            <a:avLst/>
          </a:prstGeom>
          <a:noFill/>
        </p:spPr>
        <p:txBody>
          <a:bodyPr wrap="square" rtlCol="0" anchor="t">
            <a:spAutoFit/>
          </a:bodyPr>
          <a:p>
            <a:r>
              <a:rPr lang="en-US" altLang="zh-CN" sz="2800" b="1"/>
              <a:t>4</a:t>
            </a:r>
            <a:r>
              <a:rPr lang="zh-CN" altLang="en-US" sz="2800" b="1"/>
              <a:t>.晚清选官制度变革的特点</a:t>
            </a:r>
            <a:endParaRPr lang="en-US" altLang="zh-CN" sz="2800" b="1"/>
          </a:p>
        </p:txBody>
      </p:sp>
      <p:sp>
        <p:nvSpPr>
          <p:cNvPr id="5" name="文本框 4"/>
          <p:cNvSpPr txBox="1"/>
          <p:nvPr/>
        </p:nvSpPr>
        <p:spPr>
          <a:xfrm>
            <a:off x="9983470" y="1266825"/>
            <a:ext cx="1948815" cy="3969385"/>
          </a:xfrm>
          <a:prstGeom prst="rect">
            <a:avLst/>
          </a:prstGeom>
          <a:solidFill>
            <a:schemeClr val="bg1"/>
          </a:solidFill>
        </p:spPr>
        <p:txBody>
          <a:bodyPr wrap="square" rtlCol="0" anchor="t">
            <a:spAutoFit/>
          </a:bodyPr>
          <a:p>
            <a:r>
              <a:rPr lang="zh-CN" altLang="en-US" sz="2800">
                <a:solidFill>
                  <a:srgbClr val="FF0000"/>
                </a:solidFill>
                <a:latin typeface="黑体" panose="02010609060101010101" charset="-122"/>
                <a:ea typeface="黑体" panose="02010609060101010101" charset="-122"/>
                <a:cs typeface="黑体" panose="02010609060101010101" charset="-122"/>
              </a:rPr>
              <a:t>废除科举</a:t>
            </a:r>
            <a:r>
              <a:rPr lang="zh-CN" altLang="en-US" sz="2800">
                <a:latin typeface="黑体" panose="02010609060101010101" charset="-122"/>
                <a:ea typeface="黑体" panose="02010609060101010101" charset="-122"/>
                <a:cs typeface="黑体" panose="02010609060101010101" charset="-122"/>
              </a:rPr>
              <a:t>制度，设立学</a:t>
            </a:r>
            <a:r>
              <a:rPr lang="zh-CN" altLang="en-US" sz="2800">
                <a:solidFill>
                  <a:srgbClr val="FF0000"/>
                </a:solidFill>
                <a:latin typeface="黑体" panose="02010609060101010101" charset="-122"/>
                <a:ea typeface="黑体" panose="02010609060101010101" charset="-122"/>
                <a:cs typeface="黑体" panose="02010609060101010101" charset="-122"/>
              </a:rPr>
              <a:t>堂选官</a:t>
            </a:r>
            <a:r>
              <a:rPr lang="zh-CN" altLang="en-US" sz="2800">
                <a:latin typeface="黑体" panose="02010609060101010101" charset="-122"/>
                <a:ea typeface="黑体" panose="02010609060101010101" charset="-122"/>
                <a:cs typeface="黑体" panose="02010609060101010101" charset="-122"/>
              </a:rPr>
              <a:t>制度和</a:t>
            </a:r>
            <a:r>
              <a:rPr lang="zh-CN" altLang="en-US" sz="2800">
                <a:solidFill>
                  <a:srgbClr val="FF0000"/>
                </a:solidFill>
                <a:latin typeface="黑体" panose="02010609060101010101" charset="-122"/>
                <a:ea typeface="黑体" panose="02010609060101010101" charset="-122"/>
                <a:cs typeface="黑体" panose="02010609060101010101" charset="-122"/>
              </a:rPr>
              <a:t>留学毕业生选官</a:t>
            </a:r>
            <a:r>
              <a:rPr lang="zh-CN" altLang="en-US" sz="2800">
                <a:latin typeface="黑体" panose="02010609060101010101" charset="-122"/>
                <a:ea typeface="黑体" panose="02010609060101010101" charset="-122"/>
                <a:cs typeface="黑体" panose="02010609060101010101" charset="-122"/>
              </a:rPr>
              <a:t>制度，是晚清选官制度的变革。</a:t>
            </a:r>
            <a:endParaRPr lang="zh-CN" altLang="en-US" sz="2800">
              <a:latin typeface="黑体" panose="02010609060101010101" charset="-122"/>
              <a:ea typeface="黑体" panose="02010609060101010101" charset="-122"/>
              <a:cs typeface="黑体" panose="02010609060101010101" charset="-122"/>
            </a:endParaRPr>
          </a:p>
        </p:txBody>
      </p:sp>
      <p:grpSp>
        <p:nvGrpSpPr>
          <p:cNvPr id="39" name="组合 38"/>
          <p:cNvGrpSpPr/>
          <p:nvPr>
            <p:custDataLst>
              <p:tags r:id="rId2"/>
            </p:custDataLst>
          </p:nvPr>
        </p:nvGrpSpPr>
        <p:grpSpPr>
          <a:xfrm>
            <a:off x="9733280" y="201295"/>
            <a:ext cx="2054860" cy="830580"/>
            <a:chOff x="-253" y="-203"/>
            <a:chExt cx="3707" cy="1308"/>
          </a:xfrm>
        </p:grpSpPr>
        <p:sp>
          <p:nvSpPr>
            <p:cNvPr id="40" name="矩形 39"/>
            <p:cNvSpPr/>
            <p:nvPr>
              <p:custDataLst>
                <p:tags r:id="rId3"/>
              </p:custDataLst>
            </p:nvPr>
          </p:nvSpPr>
          <p:spPr>
            <a:xfrm>
              <a:off x="-128" y="-45"/>
              <a:ext cx="3583" cy="1150"/>
            </a:xfrm>
            <a:prstGeom prst="rect">
              <a:avLst/>
            </a:prstGeom>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a:p>
          </p:txBody>
        </p:sp>
        <p:sp>
          <p:nvSpPr>
            <p:cNvPr id="47" name="矩形 46"/>
            <p:cNvSpPr/>
            <p:nvPr>
              <p:custDataLst>
                <p:tags r:id="rId4"/>
              </p:custDataLst>
            </p:nvPr>
          </p:nvSpPr>
          <p:spPr>
            <a:xfrm>
              <a:off x="-253" y="-203"/>
              <a:ext cx="3583" cy="1150"/>
            </a:xfrm>
            <a:prstGeom prst="rect">
              <a:avLst/>
            </a:prstGeom>
            <a:solidFill>
              <a:sysClr val="window" lastClr="FFFFFF"/>
            </a:solidFill>
            <a:ln w="25400">
              <a:solidFill>
                <a:sysClr val="windowText" lastClr="000000"/>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a:p>
          </p:txBody>
        </p:sp>
      </p:grpSp>
      <p:sp>
        <p:nvSpPr>
          <p:cNvPr id="49" name="Title 6"/>
          <p:cNvSpPr txBox="1"/>
          <p:nvPr>
            <p:custDataLst>
              <p:tags r:id="rId5"/>
            </p:custDataLst>
          </p:nvPr>
        </p:nvSpPr>
        <p:spPr>
          <a:xfrm>
            <a:off x="9930755" y="301625"/>
            <a:ext cx="1591310" cy="472440"/>
          </a:xfrm>
          <a:prstGeom prst="rect">
            <a:avLst/>
          </a:prstGeom>
          <a:noFill/>
          <a:ln w="3175">
            <a:noFill/>
            <a:prstDash val="dash"/>
          </a:ln>
          <a:extLst>
            <a:ext uri="{909E8E84-426E-40DD-AFC4-6F175D3DCCD1}">
              <a14:hiddenFill xmlns:a14="http://schemas.microsoft.com/office/drawing/2010/main">
                <a:solidFill>
                  <a:srgbClr val="E7E6E6"/>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等线 Light" panose="02010600030101010101" charset="-122"/>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CN" altLang="en-US" sz="2600" b="1" spc="251" dirty="0">
                <a:ln w="3175">
                  <a:noFill/>
                  <a:prstDash val="dash"/>
                </a:ln>
                <a:solidFill>
                  <a:sysClr val="windowText" lastClr="000000">
                    <a:lumMod val="75000"/>
                    <a:lumOff val="25000"/>
                  </a:sysClr>
                </a:solidFill>
                <a:uFillTx/>
                <a:latin typeface="微软雅黑" panose="020B0503020204020204" charset="-122"/>
                <a:ea typeface="微软雅黑" panose="020B0503020204020204" charset="-122"/>
                <a:cs typeface="微软雅黑" panose="020B0503020204020204" charset="-122"/>
                <a:sym typeface="等线" panose="02010600030101010101" charset="-122"/>
              </a:rPr>
              <a:t>学习聚焦</a:t>
            </a:r>
            <a:endParaRPr lang="zh-CN" altLang="en-US" sz="2600" b="1" spc="251" dirty="0">
              <a:ln w="3175">
                <a:noFill/>
                <a:prstDash val="dash"/>
              </a:ln>
              <a:solidFill>
                <a:sysClr val="windowText" lastClr="000000">
                  <a:lumMod val="75000"/>
                  <a:lumOff val="25000"/>
                </a:sysClr>
              </a:solidFill>
              <a:uFillTx/>
              <a:latin typeface="微软雅黑" panose="020B0503020204020204" charset="-122"/>
              <a:ea typeface="微软雅黑" panose="020B0503020204020204" charset="-122"/>
              <a:cs typeface="微软雅黑" panose="020B0503020204020204" charset="-122"/>
              <a:sym typeface="等线" panose="02010600030101010101" charset="-122"/>
            </a:endParaRPr>
          </a:p>
        </p:txBody>
      </p:sp>
      <p:sp>
        <p:nvSpPr>
          <p:cNvPr id="6" name="文本框 5"/>
          <p:cNvSpPr txBox="1"/>
          <p:nvPr/>
        </p:nvSpPr>
        <p:spPr>
          <a:xfrm>
            <a:off x="4392295" y="1256665"/>
            <a:ext cx="5175885" cy="3415030"/>
          </a:xfrm>
          <a:prstGeom prst="rect">
            <a:avLst/>
          </a:prstGeom>
          <a:solidFill>
            <a:schemeClr val="bg1"/>
          </a:solidFill>
        </p:spPr>
        <p:txBody>
          <a:bodyPr wrap="square" rtlCol="0" anchor="t">
            <a:spAutoFit/>
          </a:bodyPr>
          <a:p>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1906年,清政府陆续举办了几届旨在选拔、任用归国留学生的“考试”，内容涉及工程、机械、理化、医学等,部分应试者获得相应的功名出身。据此可知,清朝晚期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a:t>
            </a:r>
            <a:endParaRPr lang="zh-CN" altLang="en-US" sz="2400">
              <a:latin typeface="黑体" panose="02010609060101010101" charset="-122"/>
              <a:ea typeface="黑体" panose="02010609060101010101" charset="-122"/>
              <a:cs typeface="黑体" panose="02010609060101010101" charset="-122"/>
            </a:endParaRPr>
          </a:p>
          <a:p>
            <a:r>
              <a:rPr lang="zh-CN" altLang="en-US" sz="2400">
                <a:solidFill>
                  <a:srgbClr val="0945A5"/>
                </a:solidFill>
                <a:latin typeface="黑体" panose="02010609060101010101" charset="-122"/>
                <a:ea typeface="黑体" panose="02010609060101010101" charset="-122"/>
                <a:cs typeface="黑体" panose="02010609060101010101" charset="-122"/>
              </a:rPr>
              <a:t>A.选官出现从重八股到重科学的变迁 </a:t>
            </a:r>
            <a:endParaRPr lang="zh-CN" altLang="en-US" sz="2400">
              <a:solidFill>
                <a:srgbClr val="0945A5"/>
              </a:solidFill>
              <a:latin typeface="黑体" panose="02010609060101010101" charset="-122"/>
              <a:ea typeface="黑体" panose="02010609060101010101" charset="-122"/>
              <a:cs typeface="黑体" panose="02010609060101010101" charset="-122"/>
            </a:endParaRPr>
          </a:p>
          <a:p>
            <a:r>
              <a:rPr lang="zh-CN" altLang="en-US" sz="2400">
                <a:solidFill>
                  <a:srgbClr val="0945A5"/>
                </a:solidFill>
                <a:latin typeface="黑体" panose="02010609060101010101" charset="-122"/>
                <a:ea typeface="黑体" panose="02010609060101010101" charset="-122"/>
                <a:cs typeface="黑体" panose="02010609060101010101" charset="-122"/>
              </a:rPr>
              <a:t>B.封建正统思想仍然左右政治生活 </a:t>
            </a:r>
            <a:endParaRPr lang="zh-CN" altLang="en-US" sz="2400">
              <a:solidFill>
                <a:srgbClr val="0945A5"/>
              </a:solidFill>
              <a:latin typeface="黑体" panose="02010609060101010101" charset="-122"/>
              <a:ea typeface="黑体" panose="02010609060101010101" charset="-122"/>
              <a:cs typeface="黑体" panose="02010609060101010101" charset="-122"/>
            </a:endParaRPr>
          </a:p>
          <a:p>
            <a:r>
              <a:rPr lang="zh-CN" altLang="en-US" sz="2400">
                <a:solidFill>
                  <a:srgbClr val="0945A5"/>
                </a:solidFill>
                <a:latin typeface="黑体" panose="02010609060101010101" charset="-122"/>
                <a:ea typeface="黑体" panose="02010609060101010101" charset="-122"/>
                <a:cs typeface="黑体" panose="02010609060101010101" charset="-122"/>
              </a:rPr>
              <a:t>C.新式人才选拔体系受到留学生推崇 </a:t>
            </a:r>
            <a:endParaRPr lang="zh-CN" altLang="en-US" sz="2400">
              <a:solidFill>
                <a:srgbClr val="0945A5"/>
              </a:solidFill>
              <a:latin typeface="黑体" panose="02010609060101010101" charset="-122"/>
              <a:ea typeface="黑体" panose="02010609060101010101" charset="-122"/>
              <a:cs typeface="黑体" panose="02010609060101010101" charset="-122"/>
            </a:endParaRPr>
          </a:p>
          <a:p>
            <a:r>
              <a:rPr lang="zh-CN" altLang="en-US" sz="2400">
                <a:solidFill>
                  <a:srgbClr val="0945A5"/>
                </a:solidFill>
                <a:latin typeface="黑体" panose="02010609060101010101" charset="-122"/>
                <a:ea typeface="黑体" panose="02010609060101010101" charset="-122"/>
                <a:cs typeface="黑体" panose="02010609060101010101" charset="-122"/>
              </a:rPr>
              <a:t>D.科举制依然存在并且发挥着作用</a:t>
            </a:r>
            <a:endParaRPr lang="zh-CN" altLang="en-US" sz="2400">
              <a:solidFill>
                <a:srgbClr val="0945A5"/>
              </a:solidFill>
              <a:latin typeface="黑体" panose="02010609060101010101" charset="-122"/>
              <a:ea typeface="黑体" panose="02010609060101010101" charset="-122"/>
              <a:cs typeface="黑体" panose="02010609060101010101" charset="-122"/>
            </a:endParaRPr>
          </a:p>
        </p:txBody>
      </p:sp>
      <p:sp>
        <p:nvSpPr>
          <p:cNvPr id="20" name="文本框 19"/>
          <p:cNvSpPr txBox="1"/>
          <p:nvPr/>
        </p:nvSpPr>
        <p:spPr>
          <a:xfrm>
            <a:off x="7805420" y="2230120"/>
            <a:ext cx="944245" cy="1198880"/>
          </a:xfrm>
          <a:prstGeom prst="rect">
            <a:avLst/>
          </a:prstGeom>
          <a:noFill/>
        </p:spPr>
        <p:txBody>
          <a:bodyPr wrap="square" rtlCol="0">
            <a:spAutoFit/>
          </a:bodyPr>
          <a:p>
            <a:r>
              <a:rPr lang="en-US" altLang="zh-CN" sz="7200">
                <a:solidFill>
                  <a:srgbClr val="FF0000"/>
                </a:solidFill>
              </a:rPr>
              <a:t>A</a:t>
            </a:r>
            <a:endParaRPr lang="en-US" altLang="zh-CN" sz="7200">
              <a:solidFill>
                <a:srgbClr val="FF0000"/>
              </a:solidFill>
            </a:endParaRPr>
          </a:p>
        </p:txBody>
      </p:sp>
      <p:sp>
        <p:nvSpPr>
          <p:cNvPr id="8" name="矩形 7"/>
          <p:cNvSpPr/>
          <p:nvPr>
            <p:custDataLst>
              <p:tags r:id="rId6"/>
            </p:custDataLst>
          </p:nvPr>
        </p:nvSpPr>
        <p:spPr>
          <a:xfrm>
            <a:off x="76200" y="2008505"/>
            <a:ext cx="5360035" cy="4034155"/>
          </a:xfrm>
          <a:prstGeom prst="rect">
            <a:avLst/>
          </a:prstGeom>
          <a:solidFill>
            <a:srgbClr val="44546A"/>
          </a:solidFill>
          <a:ln w="19050">
            <a:solidFill>
              <a:srgbClr val="44546A">
                <a:lumMod val="60000"/>
                <a:lumOff val="40000"/>
              </a:srgbClr>
            </a:solidFill>
          </a:ln>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ysClr val="window" lastClr="FFFFFF"/>
              </a:solidFill>
              <a:latin typeface="微软雅黑" panose="020B0503020204020204" charset="-122"/>
              <a:ea typeface="微软雅黑" panose="020B0503020204020204" charset="-122"/>
            </a:endParaRPr>
          </a:p>
        </p:txBody>
      </p:sp>
      <p:sp>
        <p:nvSpPr>
          <p:cNvPr id="9" name="文本框 8"/>
          <p:cNvSpPr txBox="1"/>
          <p:nvPr/>
        </p:nvSpPr>
        <p:spPr>
          <a:xfrm>
            <a:off x="168275" y="2124075"/>
            <a:ext cx="5175885" cy="3784600"/>
          </a:xfrm>
          <a:prstGeom prst="rect">
            <a:avLst/>
          </a:prstGeom>
          <a:solidFill>
            <a:schemeClr val="bg1"/>
          </a:solidFill>
        </p:spPr>
        <p:txBody>
          <a:bodyPr wrap="square" rtlCol="0" anchor="t">
            <a:spAutoFit/>
          </a:bodyPr>
          <a:p>
            <a:r>
              <a:rPr lang="en-US" altLang="zh-CN"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“状元”“进士”“举人”，这是在科举制度下知识分子梦寐以求的“荣衔”。1905年，清政府废除科举制，但同时规定:每年举行一次归国留学生考试,合格者分别赐予进士、举人出身。这说明</a:t>
            </a:r>
            <a:r>
              <a:rPr lang="zh-CN" sz="2400">
                <a:latin typeface="黑体" panose="02010609060101010101" charset="-122"/>
                <a:ea typeface="黑体" panose="02010609060101010101" charset="-122"/>
                <a:cs typeface="黑体" panose="02010609060101010101" charset="-122"/>
              </a:rPr>
              <a:t>（</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a:t>
            </a:r>
            <a:endParaRPr sz="2400">
              <a:latin typeface="黑体" panose="02010609060101010101" charset="-122"/>
              <a:ea typeface="黑体" panose="02010609060101010101" charset="-122"/>
              <a:cs typeface="黑体" panose="02010609060101010101" charset="-122"/>
            </a:endParaRPr>
          </a:p>
          <a:p>
            <a:r>
              <a:rPr sz="2400">
                <a:solidFill>
                  <a:srgbClr val="0945A5"/>
                </a:solidFill>
                <a:latin typeface="黑体" panose="02010609060101010101" charset="-122"/>
                <a:ea typeface="黑体" panose="02010609060101010101" charset="-122"/>
                <a:cs typeface="黑体" panose="02010609060101010101" charset="-122"/>
              </a:rPr>
              <a:t>A.清政府的留学教育制度逐步完善 </a:t>
            </a:r>
            <a:endParaRPr sz="2400">
              <a:solidFill>
                <a:srgbClr val="0945A5"/>
              </a:solidFill>
              <a:latin typeface="黑体" panose="02010609060101010101" charset="-122"/>
              <a:ea typeface="黑体" panose="02010609060101010101" charset="-122"/>
              <a:cs typeface="黑体" panose="02010609060101010101" charset="-122"/>
            </a:endParaRPr>
          </a:p>
          <a:p>
            <a:r>
              <a:rPr sz="2400">
                <a:solidFill>
                  <a:srgbClr val="0945A5"/>
                </a:solidFill>
                <a:latin typeface="黑体" panose="02010609060101010101" charset="-122"/>
                <a:ea typeface="黑体" panose="02010609060101010101" charset="-122"/>
                <a:cs typeface="黑体" panose="02010609060101010101" charset="-122"/>
              </a:rPr>
              <a:t>B.用考试的办法激励留学生刻苦学习 C.近代留学运动已得到清政府认可 </a:t>
            </a:r>
            <a:endParaRPr sz="2400">
              <a:solidFill>
                <a:srgbClr val="0945A5"/>
              </a:solidFill>
              <a:latin typeface="黑体" panose="02010609060101010101" charset="-122"/>
              <a:ea typeface="黑体" panose="02010609060101010101" charset="-122"/>
              <a:cs typeface="黑体" panose="02010609060101010101" charset="-122"/>
            </a:endParaRPr>
          </a:p>
          <a:p>
            <a:r>
              <a:rPr sz="2400">
                <a:solidFill>
                  <a:srgbClr val="0945A5"/>
                </a:solidFill>
                <a:latin typeface="黑体" panose="02010609060101010101" charset="-122"/>
                <a:ea typeface="黑体" panose="02010609060101010101" charset="-122"/>
                <a:cs typeface="黑体" panose="02010609060101010101" charset="-122"/>
              </a:rPr>
              <a:t>D.中国教育仍处于新旧交替过程之中</a:t>
            </a:r>
            <a:endParaRPr sz="2400">
              <a:solidFill>
                <a:srgbClr val="0945A5"/>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3515360" y="3580765"/>
            <a:ext cx="944245" cy="1198880"/>
          </a:xfrm>
          <a:prstGeom prst="rect">
            <a:avLst/>
          </a:prstGeom>
          <a:noFill/>
        </p:spPr>
        <p:txBody>
          <a:bodyPr wrap="square" rtlCol="0">
            <a:spAutoFit/>
          </a:bodyPr>
          <a:p>
            <a:r>
              <a:rPr lang="en-US" altLang="zh-CN" sz="7200">
                <a:solidFill>
                  <a:srgbClr val="FF0000"/>
                </a:solidFill>
              </a:rPr>
              <a:t>D</a:t>
            </a:r>
            <a:endParaRPr lang="en-US" altLang="zh-CN" sz="7200">
              <a:solidFill>
                <a:srgbClr val="FF0000"/>
              </a:solidFill>
            </a:endParaRPr>
          </a:p>
        </p:txBody>
      </p:sp>
      <p:sp>
        <p:nvSpPr>
          <p:cNvPr id="12" name="文本框 11"/>
          <p:cNvSpPr txBox="1">
            <a:spLocks noChangeArrowheads="1"/>
          </p:cNvSpPr>
          <p:nvPr/>
        </p:nvSpPr>
        <p:spPr bwMode="auto">
          <a:xfrm>
            <a:off x="6149225" y="5838227"/>
            <a:ext cx="825544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R="0" indent="612140" algn="l" defTabSz="914400">
              <a:lnSpc>
                <a:spcPct val="150000"/>
              </a:lnSpc>
              <a:buClrTx/>
              <a:buSzTx/>
              <a:buFontTx/>
              <a:buNone/>
              <a:defRPr/>
            </a:pPr>
            <a:r>
              <a:rPr kumimoji="0" lang="zh-CN" altLang="zh-CN" sz="2800" kern="1200" cap="none" spc="0" normalizeH="0" baseline="0" noProof="0" dirty="0" smtClean="0">
                <a:solidFill>
                  <a:srgbClr val="FF0000"/>
                </a:solidFill>
                <a:latin typeface="黑体" panose="02010609060101010101" charset="-122"/>
                <a:ea typeface="黑体" panose="02010609060101010101" charset="-122"/>
                <a:cs typeface="+mn-cs"/>
              </a:rPr>
              <a:t>为政治革新服务。</a:t>
            </a:r>
            <a:endParaRPr kumimoji="0" lang="zh-CN" altLang="zh-CN" sz="2800" kern="1200" cap="none" spc="0" normalizeH="0" baseline="0" noProof="0" dirty="0">
              <a:solidFill>
                <a:srgbClr val="FF0000"/>
              </a:solidFill>
              <a:latin typeface="黑体" panose="02010609060101010101" charset="-122"/>
              <a:ea typeface="黑体" panose="02010609060101010101" charset="-122"/>
              <a:cs typeface="+mn-cs"/>
            </a:endParaRPr>
          </a:p>
        </p:txBody>
      </p:sp>
      <p:sp>
        <p:nvSpPr>
          <p:cNvPr id="2" name="文本框 1"/>
          <p:cNvSpPr txBox="1"/>
          <p:nvPr/>
        </p:nvSpPr>
        <p:spPr>
          <a:xfrm>
            <a:off x="5717540" y="327025"/>
            <a:ext cx="2933700" cy="521970"/>
          </a:xfrm>
          <a:prstGeom prst="rect">
            <a:avLst/>
          </a:prstGeom>
          <a:solidFill>
            <a:schemeClr val="bg1"/>
          </a:solidFill>
        </p:spPr>
        <p:txBody>
          <a:bodyPr wrap="square" rtlCol="0" anchor="t">
            <a:spAutoFit/>
          </a:bodyPr>
          <a:p>
            <a:r>
              <a:rPr lang="zh-CN" altLang="en-US" sz="2800">
                <a:solidFill>
                  <a:srgbClr val="FF0000"/>
                </a:solidFill>
                <a:latin typeface="黑体" panose="02010609060101010101" charset="-122"/>
                <a:ea typeface="黑体" panose="02010609060101010101" charset="-122"/>
                <a:cs typeface="黑体" panose="02010609060101010101" charset="-122"/>
              </a:rPr>
              <a:t>受西学传播影响;</a:t>
            </a:r>
            <a:endParaRPr lang="zh-CN" altLang="en-US" sz="2800">
              <a:solidFill>
                <a:srgbClr val="FF0000"/>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435610" y="1266825"/>
            <a:ext cx="3464560" cy="521970"/>
          </a:xfrm>
          <a:prstGeom prst="rect">
            <a:avLst/>
          </a:prstGeom>
          <a:solidFill>
            <a:schemeClr val="bg1"/>
          </a:solidFill>
        </p:spPr>
        <p:txBody>
          <a:bodyPr wrap="square" rtlCol="0" anchor="t">
            <a:spAutoFit/>
          </a:bodyPr>
          <a:p>
            <a:r>
              <a:rPr lang="zh-CN" altLang="en-US" sz="2800">
                <a:solidFill>
                  <a:srgbClr val="FF0000"/>
                </a:solidFill>
                <a:latin typeface="黑体" panose="02010609060101010101" charset="-122"/>
                <a:ea typeface="黑体" panose="02010609060101010101" charset="-122"/>
                <a:cs typeface="黑体" panose="02010609060101010101" charset="-122"/>
              </a:rPr>
              <a:t>处于新旧交替过程;</a:t>
            </a:r>
            <a:endParaRPr lang="zh-CN" altLang="en-US" sz="2800">
              <a:solidFill>
                <a:srgbClr val="FF0000"/>
              </a:solidFill>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6203315" y="5083175"/>
            <a:ext cx="3464560" cy="521970"/>
          </a:xfrm>
          <a:prstGeom prst="rect">
            <a:avLst/>
          </a:prstGeom>
          <a:solidFill>
            <a:schemeClr val="bg1"/>
          </a:solidFill>
        </p:spPr>
        <p:txBody>
          <a:bodyPr wrap="square" rtlCol="0" anchor="t">
            <a:spAutoFit/>
          </a:bodyPr>
          <a:p>
            <a:r>
              <a:rPr lang="zh-CN" altLang="en-US" sz="2800">
                <a:solidFill>
                  <a:srgbClr val="FF0000"/>
                </a:solidFill>
                <a:latin typeface="黑体" panose="02010609060101010101" charset="-122"/>
                <a:ea typeface="黑体" panose="02010609060101010101" charset="-122"/>
                <a:cs typeface="黑体" panose="02010609060101010101" charset="-122"/>
              </a:rPr>
              <a:t>近代化趋势明显;</a:t>
            </a:r>
            <a:endParaRPr lang="zh-CN" altLang="en-US" sz="2800">
              <a:solidFill>
                <a:srgbClr val="FF0000"/>
              </a:solidFill>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2291715" y="6189345"/>
            <a:ext cx="3052445" cy="521970"/>
          </a:xfrm>
          <a:prstGeom prst="rect">
            <a:avLst/>
          </a:prstGeom>
          <a:solidFill>
            <a:schemeClr val="bg1"/>
          </a:solidFill>
        </p:spPr>
        <p:txBody>
          <a:bodyPr wrap="square" rtlCol="0" anchor="t">
            <a:spAutoFit/>
          </a:bodyPr>
          <a:p>
            <a:r>
              <a:rPr lang="zh-CN" altLang="en-US" sz="2800">
                <a:solidFill>
                  <a:srgbClr val="FF0000"/>
                </a:solidFill>
                <a:latin typeface="黑体" panose="02010609060101010101" charset="-122"/>
                <a:ea typeface="黑体" panose="02010609060101010101" charset="-122"/>
                <a:cs typeface="黑体" panose="02010609060101010101" charset="-122"/>
              </a:rPr>
              <a:t>为挽救民族危机;</a:t>
            </a:r>
            <a:endParaRPr lang="zh-CN" altLang="en-US" sz="2800">
              <a:solidFill>
                <a:srgbClr val="FF0000"/>
              </a:solidFill>
              <a:latin typeface="黑体" panose="02010609060101010101" charset="-122"/>
              <a:ea typeface="黑体" panose="02010609060101010101" charset="-122"/>
              <a:cs typeface="黑体" panose="02010609060101010101" charset="-122"/>
            </a:endParaRPr>
          </a:p>
        </p:txBody>
      </p:sp>
      <p:pic>
        <p:nvPicPr>
          <p:cNvPr id="23" name="图片 22"/>
          <p:cNvPicPr>
            <a:picLocks noChangeAspect="1"/>
          </p:cNvPicPr>
          <p:nvPr/>
        </p:nvPicPr>
        <p:blipFill>
          <a:blip r:embed="rId7"/>
          <a:stretch>
            <a:fillRect/>
          </a:stretch>
        </p:blipFill>
        <p:spPr>
          <a:xfrm>
            <a:off x="9733280" y="5236210"/>
            <a:ext cx="2297430" cy="1656715"/>
          </a:xfrm>
          <a:prstGeom prst="rect">
            <a:avLst/>
          </a:prstGeom>
          <a:noFill/>
          <a:ln w="9525">
            <a:noFill/>
          </a:ln>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amond(in)">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to="" calcmode="lin" valueType="num">
                                      <p:cBhvr>
                                        <p:cTn id="41" dur="1" fill="hold"/>
                                        <p:tgtEl>
                                          <p:spTgt spid="3"/>
                                        </p:tgtEl>
                                      </p:cBhvr>
                                    </p:anim>
                                  </p:childTnLst>
                                </p:cTn>
                              </p:par>
                              <p:par>
                                <p:cTn id="42" presetID="24"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to="" calcmode="lin" valueType="num">
                                      <p:cBhvr>
                                        <p:cTn id="44" dur="1" fill="hold"/>
                                        <p:tgtEl>
                                          <p:spTgt spid="13"/>
                                        </p:tgtEl>
                                      </p:cBhvr>
                                    </p:anim>
                                  </p:childTnLst>
                                </p:cTn>
                              </p:par>
                              <p:par>
                                <p:cTn id="45" presetID="24" presetClass="entr" presetSubtype="0" fill="hold" grpId="2" nodeType="withEffect">
                                  <p:stCondLst>
                                    <p:cond delay="0"/>
                                  </p:stCondLst>
                                  <p:childTnLst>
                                    <p:set>
                                      <p:cBhvr>
                                        <p:cTn id="46" dur="1" fill="hold">
                                          <p:stCondLst>
                                            <p:cond delay="0"/>
                                          </p:stCondLst>
                                        </p:cTn>
                                        <p:tgtEl>
                                          <p:spTgt spid="12"/>
                                        </p:tgtEl>
                                        <p:attrNameLst>
                                          <p:attrName>style.visibility</p:attrName>
                                        </p:attrNameLst>
                                      </p:cBhvr>
                                      <p:to>
                                        <p:strVal val="visible"/>
                                      </p:to>
                                    </p:set>
                                    <p:anim to="" calcmode="lin" valueType="num">
                                      <p:cBhvr>
                                        <p:cTn id="47"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6" grpId="0" animBg="1"/>
      <p:bldP spid="7" grpId="0" animBg="1"/>
      <p:bldP spid="20" grpId="0"/>
      <p:bldP spid="2" grpId="0" animBg="1"/>
      <p:bldP spid="11" grpId="0" animBg="1"/>
      <p:bldP spid="9" grpId="0" animBg="1"/>
      <p:bldP spid="8" grpId="0" animBg="1"/>
      <p:bldP spid="10" grpId="0"/>
      <p:bldP spid="3" grpId="0" animBg="1"/>
      <p:bldP spid="13" grpId="0" animBg="1"/>
      <p:bldP spid="12"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4"/>
          <p:cNvSpPr txBox="1"/>
          <p:nvPr/>
        </p:nvSpPr>
        <p:spPr>
          <a:xfrm>
            <a:off x="4913556" y="751927"/>
            <a:ext cx="1290320" cy="1005840"/>
          </a:xfrm>
          <a:prstGeom prst="rect">
            <a:avLst/>
          </a:prstGeom>
          <a:noFill/>
        </p:spPr>
        <p:txBody>
          <a:bodyPr vert="eaVert" wrap="none" rtlCol="0">
            <a:spAutoFit/>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r>
              <a:rPr lang="zh-CN" altLang="en-US" sz="7200" dirty="0">
                <a:solidFill>
                  <a:srgbClr val="FF0000"/>
                </a:solidFill>
                <a:latin typeface="楷体" panose="02010609060101010101" charset="-122"/>
                <a:ea typeface="楷体" panose="02010609060101010101" charset="-122"/>
              </a:rPr>
              <a:t>贰</a:t>
            </a:r>
            <a:endParaRPr lang="zh-CN" altLang="en-US" sz="7200" dirty="0">
              <a:solidFill>
                <a:srgbClr val="FF0000"/>
              </a:solidFill>
              <a:latin typeface="楷体" panose="02010609060101010101" charset="-122"/>
              <a:ea typeface="楷体" panose="02010609060101010101" charset="-122"/>
            </a:endParaRPr>
          </a:p>
        </p:txBody>
      </p:sp>
      <p:sp>
        <p:nvSpPr>
          <p:cNvPr id="3" name="文本框 5"/>
          <p:cNvSpPr txBox="1"/>
          <p:nvPr/>
        </p:nvSpPr>
        <p:spPr>
          <a:xfrm>
            <a:off x="0" y="2162175"/>
            <a:ext cx="12200890" cy="2014855"/>
          </a:xfrm>
          <a:prstGeom prst="rect">
            <a:avLst/>
          </a:prstGeom>
          <a:solidFill>
            <a:schemeClr val="bg1">
              <a:lumMod val="95000"/>
            </a:schemeClr>
          </a:solidFill>
        </p:spPr>
        <p:txBody>
          <a:bodyPr vert="horz" wrap="square" rtlCol="0">
            <a:spAutoFit/>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pPr algn="l" fontAlgn="auto">
              <a:lnSpc>
                <a:spcPct val="125000"/>
              </a:lnSpc>
            </a:pPr>
            <a:r>
              <a:rPr lang="en-US" altLang="zh-CN" sz="2800" b="1">
                <a:solidFill>
                  <a:srgbClr val="FF0000"/>
                </a:solidFill>
                <a:latin typeface="黑体" panose="02010609060101010101" charset="-122"/>
                <a:ea typeface="黑体" panose="02010609060101010101" charset="-122"/>
                <a:cs typeface="+mn-cs"/>
                <a:sym typeface="+mn-ea"/>
              </a:rPr>
              <a:t>              </a:t>
            </a:r>
            <a:r>
              <a:rPr sz="6000" b="1">
                <a:solidFill>
                  <a:srgbClr val="7030A0"/>
                </a:solidFill>
                <a:latin typeface="华文新魏" panose="02010800040101010101" charset="-122"/>
                <a:ea typeface="华文新魏" panose="02010800040101010101" charset="-122"/>
                <a:cs typeface="华文新魏" panose="02010800040101010101" charset="-122"/>
                <a:sym typeface="+mn-ea"/>
              </a:rPr>
              <a:t>为国举才 考试创新</a:t>
            </a:r>
            <a:endParaRPr sz="6000" b="1">
              <a:solidFill>
                <a:srgbClr val="7030A0"/>
              </a:solidFill>
              <a:latin typeface="华文新魏" panose="02010800040101010101" charset="-122"/>
              <a:ea typeface="华文新魏" panose="02010800040101010101" charset="-122"/>
              <a:cs typeface="华文新魏" panose="02010800040101010101" charset="-122"/>
              <a:sym typeface="+mn-ea"/>
            </a:endParaRPr>
          </a:p>
          <a:p>
            <a:pPr algn="l" fontAlgn="auto">
              <a:lnSpc>
                <a:spcPct val="125000"/>
              </a:lnSpc>
            </a:pPr>
            <a:r>
              <a:rPr lang="en-US" altLang="zh-CN" sz="2800" b="1">
                <a:solidFill>
                  <a:srgbClr val="FF0000"/>
                </a:solidFill>
                <a:latin typeface="黑体" panose="02010609060101010101" charset="-122"/>
                <a:ea typeface="黑体" panose="02010609060101010101" charset="-122"/>
                <a:cs typeface="+mn-cs"/>
                <a:sym typeface="+mn-ea"/>
              </a:rPr>
              <a:t>        </a:t>
            </a:r>
            <a:r>
              <a:rPr lang="en-US" altLang="zh-CN" sz="4000">
                <a:solidFill>
                  <a:srgbClr val="FF0000"/>
                </a:solidFill>
                <a:latin typeface="黑体" panose="02010609060101010101" charset="-122"/>
                <a:ea typeface="黑体" panose="02010609060101010101" charset="-122"/>
                <a:cs typeface="+mn-cs"/>
                <a:sym typeface="+mn-ea"/>
              </a:rPr>
              <a:t>——</a:t>
            </a:r>
            <a:r>
              <a:rPr lang="zh-CN" altLang="en-US" sz="4000">
                <a:solidFill>
                  <a:srgbClr val="FF0000"/>
                </a:solidFill>
                <a:latin typeface="黑体" panose="02010609060101010101" charset="-122"/>
                <a:ea typeface="黑体" panose="02010609060101010101" charset="-122"/>
                <a:cs typeface="+mn-cs"/>
                <a:sym typeface="+mn-ea"/>
              </a:rPr>
              <a:t>从科举考试到文官考试的对接 </a:t>
            </a:r>
            <a:r>
              <a:rPr lang="en-US" altLang="zh-CN" sz="4000">
                <a:solidFill>
                  <a:srgbClr val="FF0000"/>
                </a:solidFill>
                <a:latin typeface="黑体" panose="02010609060101010101" charset="-122"/>
                <a:ea typeface="黑体" panose="02010609060101010101" charset="-122"/>
                <a:cs typeface="+mn-cs"/>
                <a:sym typeface="+mn-ea"/>
              </a:rPr>
              <a:t>——</a:t>
            </a:r>
            <a:endParaRPr lang="en-US" altLang="zh-CN" sz="4000">
              <a:solidFill>
                <a:srgbClr val="FF0000"/>
              </a:solidFill>
              <a:latin typeface="黑体" panose="02010609060101010101" charset="-122"/>
              <a:ea typeface="黑体" panose="02010609060101010101" charset="-122"/>
              <a:cs typeface="+mn-cs"/>
              <a:sym typeface="+mn-ea"/>
            </a:endParaRPr>
          </a:p>
        </p:txBody>
      </p:sp>
      <p:sp>
        <p:nvSpPr>
          <p:cNvPr id="14" name="直角三角形 13"/>
          <p:cNvSpPr/>
          <p:nvPr/>
        </p:nvSpPr>
        <p:spPr>
          <a:xfrm rot="10800000">
            <a:off x="11386499" y="-1"/>
            <a:ext cx="814389" cy="814389"/>
          </a:xfrm>
          <a:prstGeom prst="rtTriangle">
            <a:avLst/>
          </a:prstGeom>
          <a:solidFill>
            <a:srgbClr val="F3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6" name="直角三角形 15"/>
          <p:cNvSpPr/>
          <p:nvPr/>
        </p:nvSpPr>
        <p:spPr>
          <a:xfrm rot="16200000" flipV="1">
            <a:off x="8890" y="6043611"/>
            <a:ext cx="814389" cy="814389"/>
          </a:xfrm>
          <a:prstGeom prst="rtTriangle">
            <a:avLst/>
          </a:prstGeom>
          <a:solidFill>
            <a:srgbClr val="4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5" name="文本框 14"/>
          <p:cNvSpPr txBox="1"/>
          <p:nvPr/>
        </p:nvSpPr>
        <p:spPr>
          <a:xfrm>
            <a:off x="5655310" y="6212840"/>
            <a:ext cx="6536690" cy="645160"/>
          </a:xfrm>
          <a:prstGeom prst="rect">
            <a:avLst/>
          </a:prstGeom>
          <a:noFill/>
          <a:ln w="9525">
            <a:noFill/>
          </a:ln>
        </p:spPr>
        <p:txBody>
          <a:bodyPr wrap="square">
            <a:spAutoFit/>
          </a:bodyPr>
          <a:p>
            <a:pPr indent="0"/>
            <a:r>
              <a:rPr 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rPr>
              <a:t>Part 2</a:t>
            </a:r>
            <a:r>
              <a:rPr lang="en-US" altLang="zh-CN" sz="3600">
                <a:solidFill>
                  <a:schemeClr val="accent5">
                    <a:lumMod val="50000"/>
                  </a:schemeClr>
                </a:solidFill>
                <a:latin typeface="华文新魏" panose="02010800040101010101" charset="-122"/>
                <a:ea typeface="华文新魏" panose="02010800040101010101" charset="-122"/>
                <a:cs typeface="华文新魏" panose="02010800040101010101" charset="-122"/>
              </a:rPr>
              <a:t>    </a:t>
            </a:r>
            <a:r>
              <a:rPr lang="zh-CN" alt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rPr>
              <a:t>民国时期官员选拔制度</a:t>
            </a:r>
            <a:endParaRPr lang="zh-CN" altLang="en-US" sz="3600">
              <a:solidFill>
                <a:schemeClr val="accent5">
                  <a:lumMod val="50000"/>
                </a:schemeClr>
              </a:solidFill>
              <a:latin typeface="华文新魏" panose="02010800040101010101" charset="-122"/>
              <a:ea typeface="华文新魏" panose="02010800040101010101" charset="-122"/>
              <a:cs typeface="华文新魏" panose="02010800040101010101" charset="-122"/>
            </a:endParaRPr>
          </a:p>
        </p:txBody>
      </p:sp>
      <p:pic>
        <p:nvPicPr>
          <p:cNvPr id="102" name="图片 101"/>
          <p:cNvPicPr/>
          <p:nvPr/>
        </p:nvPicPr>
        <p:blipFill>
          <a:blip r:embed="rId1"/>
          <a:stretch>
            <a:fillRect/>
          </a:stretch>
        </p:blipFill>
        <p:spPr>
          <a:xfrm>
            <a:off x="255270" y="143510"/>
            <a:ext cx="2162175" cy="3228340"/>
          </a:xfrm>
          <a:prstGeom prst="ellipse">
            <a:avLst/>
          </a:prstGeom>
          <a:noFill/>
          <a:ln w="9525">
            <a:noFill/>
          </a:ln>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5_2"/>
  <p:tag name="KSO_WM_UNIT_ID" val="diagram20176962_3*m_h_i*1_5_2"/>
  <p:tag name="KSO_WM_UNIT_LAYERLEVEL" val="1_1_1"/>
  <p:tag name="KSO_WM_DIAGRAM_GROUP_CODE" val="m1-1"/>
  <p:tag name="KSO_WM_UNIT_FILL_FORE_SCHEMECOLOR_INDEX" val="5"/>
  <p:tag name="KSO_WM_UNIT_FILL_TYPE" val="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4"/>
  <p:tag name="KSO_WM_UNIT_ID" val="diagram20176962_3*m_h_i*1_2_4"/>
  <p:tag name="KSO_WM_UNIT_LAYERLEVEL" val="1_1_1"/>
  <p:tag name="KSO_WM_DIAGRAM_GROUP_CODE" val="m1-1"/>
  <p:tag name="KSO_WM_UNIT_TEXT_FILL_FORE_SCHEMECOLOR_INDEX" val="2"/>
  <p:tag name="KSO_WM_UNIT_TEXT_FILL_TYPE" val="1"/>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4"/>
  <p:tag name="KSO_WM_UNIT_ID" val="diagram20176962_3*m_h_i*1_2_4"/>
  <p:tag name="KSO_WM_UNIT_LAYERLEVEL" val="1_1_1"/>
  <p:tag name="KSO_WM_DIAGRAM_GROUP_CODE" val="m1-1"/>
  <p:tag name="KSO_WM_UNIT_TEXT_FILL_FORE_SCHEMECOLOR_INDEX" val="2"/>
  <p:tag name="KSO_WM_UNIT_TEXT_FILL_TYPE" val="1"/>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4"/>
  <p:tag name="KSO_WM_UNIT_ID" val="diagram20176962_3*m_h_i*1_2_4"/>
  <p:tag name="KSO_WM_UNIT_LAYERLEVEL" val="1_1_1"/>
  <p:tag name="KSO_WM_DIAGRAM_GROUP_CODE" val="m1-1"/>
  <p:tag name="KSO_WM_UNIT_TEXT_FILL_FORE_SCHEMECOLOR_INDEX" val="2"/>
  <p:tag name="KSO_WM_UNIT_TEXT_FILL_TYPE" val="1"/>
</p:tagLst>
</file>

<file path=ppt/tags/tag104.xml><?xml version="1.0" encoding="utf-8"?>
<p:tagLst xmlns:p="http://schemas.openxmlformats.org/presentationml/2006/main">
  <p:tag name="KSO_WM_BEAUTIFY_FLAG" val="#wm#"/>
  <p:tag name="KSO_WM_TEMPLATE_CATEGORY" val="custom"/>
  <p:tag name="KSO_WM_TEMPLATE_INDEX" val="20205176"/>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4"/>
  <p:tag name="KSO_WM_UNIT_ID" val="diagram20176962_3*m_h_i*1_2_4"/>
  <p:tag name="KSO_WM_UNIT_LAYERLEVEL" val="1_1_1"/>
  <p:tag name="KSO_WM_DIAGRAM_GROUP_CODE" val="m1-1"/>
  <p:tag name="KSO_WM_UNIT_TEXT_FILL_FORE_SCHEMECOLOR_INDEX" val="2"/>
  <p:tag name="KSO_WM_UNIT_TEXT_FILL_TYPE" val="1"/>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4"/>
  <p:tag name="KSO_WM_UNIT_ID" val="diagram20176962_3*m_h_i*1_2_4"/>
  <p:tag name="KSO_WM_UNIT_LAYERLEVEL" val="1_1_1"/>
  <p:tag name="KSO_WM_DIAGRAM_GROUP_CODE" val="m1-1"/>
  <p:tag name="KSO_WM_UNIT_TEXT_FILL_FORE_SCHEMECOLOR_INDEX" val="2"/>
  <p:tag name="KSO_WM_UNIT_TEXT_FILL_TYPE" val="1"/>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4"/>
  <p:tag name="KSO_WM_UNIT_ID" val="diagram20176962_3*m_h_i*1_2_4"/>
  <p:tag name="KSO_WM_UNIT_LAYERLEVEL" val="1_1_1"/>
  <p:tag name="KSO_WM_DIAGRAM_GROUP_CODE" val="m1-1"/>
  <p:tag name="KSO_WM_UNIT_TEXT_FILL_FORE_SCHEMECOLOR_INDEX" val="2"/>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37_1*i*3"/>
  <p:tag name="KSO_WM_TEMPLATE_CATEGORY" val="diagram"/>
  <p:tag name="KSO_WM_TEMPLATE_INDEX" val="20209037"/>
  <p:tag name="KSO_WM_UNIT_LAYERLEVEL" val="1"/>
  <p:tag name="KSO_WM_TAG_VERSION" val="1.0"/>
  <p:tag name="KSO_WM_UNIT_BLOCK" val="0"/>
  <p:tag name="KSO_WM_UNIT_SM_LIMIT_TYPE" val="2"/>
  <p:tag name="KSO_WM_UNIT_DEC_AREA_ID" val="4f62c75fef25429ca42f51404e299ab1"/>
  <p:tag name="KSO_WM_UNIT_DECORATE_INFO" val="{&quot;DecorateInfoH&quot;:{&quot;IsAbs&quot;:true},&quot;DecorateInfoW&quot;:{&quot;IsAbs&quot;:true},&quot;DecorateInfoX&quot;:{&quot;IsAbs&quot;:true,&quot;Pos&quot;:1},&quot;DecorateInfoY&quot;:{&quot;IsAbs&quot;:true,&quot;Pos&quot;:1},&quot;ReferentInfo&quot;:{&quot;Id&quot;:&quot;3336b552ab7a4dcbb873434fec893d2f&quot;,&quot;X&quot;:{&quot;Pos&quot;:1},&quot;Y&quot;:{&quot;Pos&quot;:1}},&quot;whChangeMode&quot;:0}"/>
  <p:tag name="KSO_WM_CHIP_GROUPID" val="5efd969281ee359a788b1dd7"/>
  <p:tag name="KSO_WM_CHIP_XID" val="5efd969281ee359a788b1dd8"/>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 name="KSO_WM_UNIT_VALUE" val="825"/>
  <p:tag name="KSO_WM_TEMPLATE_ASSEMBLE_XID" val="5fd0a9bf1fa9d42129dd21fa"/>
  <p:tag name="KSO_WM_TEMPLATE_ASSEMBLE_GROUPID" val="5fd0a9bf1fa9d42129dd21fa"/>
</p:tagLst>
</file>

<file path=ppt/tags/tag109.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2_1*i*3"/>
  <p:tag name="KSO_WM_TEMPLATE_CATEGORY" val="diagram"/>
  <p:tag name="KSO_WM_TEMPLATE_INDEX" val="20217142"/>
  <p:tag name="KSO_WM_UNIT_LAYERLEVEL" val="1"/>
  <p:tag name="KSO_WM_TAG_VERSION" val="1.0"/>
  <p:tag name="KSO_WM_BEAUTIFY_FLAG" val="#wm#"/>
  <p:tag name="KSO_WM_UNIT_BLOCK" val="0"/>
  <p:tag name="KSO_WM_UNIT_SM_LIMIT_TYPE" val="2"/>
  <p:tag name="KSO_WM_UNIT_DEC_AREA_ID" val="e7cc21e350944acdad83297a68e1130c"/>
  <p:tag name="KSO_WM_UNIT_DECORATE_INFO" val="{&quot;DecorateInfoH&quot;:{&quot;IsAbs&quot;:true},&quot;DecorateInfoW&quot;:{&quot;IsAbs&quot;:true},&quot;DecorateInfoX&quot;:{&quot;IsAbs&quot;:true,&quot;Pos&quot;:1},&quot;DecorateInfoY&quot;:{&quot;IsAbs&quot;:true,&quot;Pos&quot;:1},&quot;ReferentInfo&quot;:{&quot;Id&quot;:&quot;8d877b520778411390a18f6b2380e4ae&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461fa9d42129ddd929"/>
  <p:tag name="KSO_WM_TEMPLATE_ASSEMBLE_GROUPID" val="5fd107461fa9d42129ddd929"/>
</p:tagLst>
</file>

<file path=ppt/tags/tag111.xml><?xml version="1.0" encoding="utf-8"?>
<p:tagLst xmlns:p="http://schemas.openxmlformats.org/presentationml/2006/main">
  <p:tag name="AS_UNIQUEID" val="278"/>
</p:tagLst>
</file>

<file path=ppt/tags/tag112.xml><?xml version="1.0" encoding="utf-8"?>
<p:tagLst xmlns:p="http://schemas.openxmlformats.org/presentationml/2006/main">
  <p:tag name="KSO_WM_BEAUTIFY_FLAG" val="#wm#"/>
  <p:tag name="KSO_WM_TEMPLATE_CATEGORY" val="custom"/>
  <p:tag name="KSO_WM_TEMPLATE_INDEX" val="20205176"/>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37_1*i*3"/>
  <p:tag name="KSO_WM_TEMPLATE_CATEGORY" val="diagram"/>
  <p:tag name="KSO_WM_TEMPLATE_INDEX" val="20209037"/>
  <p:tag name="KSO_WM_UNIT_LAYERLEVEL" val="1"/>
  <p:tag name="KSO_WM_TAG_VERSION" val="1.0"/>
  <p:tag name="KSO_WM_UNIT_BLOCK" val="0"/>
  <p:tag name="KSO_WM_UNIT_SM_LIMIT_TYPE" val="2"/>
  <p:tag name="KSO_WM_UNIT_DEC_AREA_ID" val="4f62c75fef25429ca42f51404e299ab1"/>
  <p:tag name="KSO_WM_UNIT_DECORATE_INFO" val="{&quot;DecorateInfoH&quot;:{&quot;IsAbs&quot;:true},&quot;DecorateInfoW&quot;:{&quot;IsAbs&quot;:true},&quot;DecorateInfoX&quot;:{&quot;IsAbs&quot;:true,&quot;Pos&quot;:1},&quot;DecorateInfoY&quot;:{&quot;IsAbs&quot;:true,&quot;Pos&quot;:1},&quot;ReferentInfo&quot;:{&quot;Id&quot;:&quot;3336b552ab7a4dcbb873434fec893d2f&quot;,&quot;X&quot;:{&quot;Pos&quot;:1},&quot;Y&quot;:{&quot;Pos&quot;:1}},&quot;whChangeMode&quot;:0}"/>
  <p:tag name="KSO_WM_CHIP_GROUPID" val="5efd969281ee359a788b1dd7"/>
  <p:tag name="KSO_WM_CHIP_XID" val="5efd969281ee359a788b1dd8"/>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 name="KSO_WM_UNIT_VALUE" val="825"/>
  <p:tag name="KSO_WM_TEMPLATE_ASSEMBLE_XID" val="5fd0a9bf1fa9d42129dd21fa"/>
  <p:tag name="KSO_WM_TEMPLATE_ASSEMBLE_GROUPID" val="5fd0a9bf1fa9d42129dd21fa"/>
</p:tagLst>
</file>

<file path=ppt/tags/tag114.xml><?xml version="1.0" encoding="utf-8"?>
<p:tagLst xmlns:p="http://schemas.openxmlformats.org/presentationml/2006/main">
  <p:tag name="KSO_WM_UNIT_TEXTBOXSTYLE_GUID" val="{7d20e745-920b-4977-9e73-fcc43886595f}"/>
</p:tagLst>
</file>

<file path=ppt/tags/tag115.xml><?xml version="1.0" encoding="utf-8"?>
<p:tagLst xmlns:p="http://schemas.openxmlformats.org/presentationml/2006/main">
  <p:tag name="KSO_WM_UNIT_TEXTBOXSTYLE_SHAPETYPE" val="1"/>
  <p:tag name="KSO_WM_UNIT_TEXTBOXSTYLE_ADJUSTLEFT" val="0_-6.400002"/>
  <p:tag name="KSO_WM_UNIT_TEXTBOXSTYLE_ADJUSTTOP" val="0_-2.25"/>
  <p:tag name="KSO_WM_UNIT_TEXTBOXSTYLE_ADJUSTWIDTH" val="100_25.35001"/>
  <p:tag name="KSO_WM_UNIT_TEXTBOXSTYLE_ADJUSTHEIGTH" val="100_20.3"/>
  <p:tag name="KSO_WM_UNIT_HIGHLIGHT" val="0"/>
  <p:tag name="KSO_WM_UNIT_COMPATIBLE" val="0"/>
  <p:tag name="KSO_WM_UNIT_DIAGRAM_ISNUMVISUAL" val="0"/>
  <p:tag name="KSO_WM_UNIT_DIAGRAM_ISREFERUNIT" val="0"/>
  <p:tag name="KSO_WM_UNIT_TYPE" val="i"/>
  <p:tag name="KSO_WM_UNIT_INDEX" val="1"/>
  <p:tag name="KSO_WM_UNIT_ID" val="mixed20201883_109*i*1"/>
  <p:tag name="KSO_WM_TEMPLATE_CATEGORY" val="mixed"/>
  <p:tag name="KSO_WM_TEMPLATE_INDEX" val="20201883"/>
  <p:tag name="KSO_WM_UNIT_LAYERLEVEL" val="1"/>
  <p:tag name="KSO_WM_TAG_VERSION" val="1.0"/>
  <p:tag name="KSO_WM_BEAUTIFY_FLAG" val="#wm#"/>
  <p:tag name="KSO_WM_UNIT_TEXTBOXSTYLE_GUID" val="{7d20e745-920b-4977-9e73-fcc43886595f}"/>
</p:tagLst>
</file>

<file path=ppt/tags/tag116.xml><?xml version="1.0" encoding="utf-8"?>
<p:tagLst xmlns:p="http://schemas.openxmlformats.org/presentationml/2006/main">
  <p:tag name="KSO_WM_UNIT_TEXTBOXSTYLE_SHAPETYPE" val="1"/>
  <p:tag name="KSO_WM_UNIT_TEXTBOXSTYLE_ADJUSTLEFT" val="0_-12.65"/>
  <p:tag name="KSO_WM_UNIT_TEXTBOXSTYLE_ADJUSTTOP" val="0_-10.15"/>
  <p:tag name="KSO_WM_UNIT_TEXTBOXSTYLE_ADJUSTWIDTH" val="100_25.35001"/>
  <p:tag name="KSO_WM_UNIT_TEXTBOXSTYLE_ADJUSTHEIGTH" val="100_20.3"/>
  <p:tag name="KSO_WM_UNIT_HIGHLIGHT" val="0"/>
  <p:tag name="KSO_WM_UNIT_COMPATIBLE" val="0"/>
  <p:tag name="KSO_WM_UNIT_DIAGRAM_ISNUMVISUAL" val="0"/>
  <p:tag name="KSO_WM_UNIT_DIAGRAM_ISREFERUNIT" val="0"/>
  <p:tag name="KSO_WM_UNIT_TYPE" val="i"/>
  <p:tag name="KSO_WM_UNIT_INDEX" val="2"/>
  <p:tag name="KSO_WM_UNIT_ID" val="mixed20201883_109*i*2"/>
  <p:tag name="KSO_WM_TEMPLATE_CATEGORY" val="mixed"/>
  <p:tag name="KSO_WM_TEMPLATE_INDEX" val="20201883"/>
  <p:tag name="KSO_WM_UNIT_LAYERLEVEL" val="1"/>
  <p:tag name="KSO_WM_TAG_VERSION" val="1.0"/>
  <p:tag name="KSO_WM_BEAUTIFY_FLAG" val="#wm#"/>
  <p:tag name="KSO_WM_UNIT_TEXTBOXSTYLE_GUID" val="{7d20e745-920b-4977-9e73-fcc43886595f}"/>
</p:tagLst>
</file>

<file path=ppt/tags/tag117.xml><?xml version="1.0" encoding="utf-8"?>
<p:tagLst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0"/>
  <p:tag name="KSO_WM_UNIT_VALUE" val="13"/>
  <p:tag name="KSO_WM_UNIT_HIGHLIGHT" val="0"/>
  <p:tag name="KSO_WM_UNIT_COMPATIBLE" val="0"/>
  <p:tag name="KSO_WM_UNIT_DIAGRAM_ISNUMVISUAL" val="0"/>
  <p:tag name="KSO_WM_UNIT_DIAGRAM_ISREFERUNIT" val="0"/>
  <p:tag name="KSO_WM_UNIT_ID" val="mixed20201883_109*a*1"/>
  <p:tag name="KSO_WM_TEMPLATE_CATEGORY" val="mixed"/>
  <p:tag name="KSO_WM_TEMPLATE_INDEX" val="20201883"/>
  <p:tag name="KSO_WM_UNIT_LAYERLEVEL" val="1"/>
  <p:tag name="KSO_WM_TAG_VERSION" val="1.0"/>
  <p:tag name="KSO_WM_UNIT_TEXTBOXSTYLE_GUID" val="{7d20e745-920b-4977-9e73-fcc43886595f}"/>
  <p:tag name="KSO_WM_UNIT_TEXTBOXSTYLE_TEMPLATEID" val="3131132"/>
  <p:tag name="KSO_WM_UNIT_TEXTBOXSTYLE_TYPE" val="3"/>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37_1*i*3"/>
  <p:tag name="KSO_WM_TEMPLATE_CATEGORY" val="diagram"/>
  <p:tag name="KSO_WM_TEMPLATE_INDEX" val="20209037"/>
  <p:tag name="KSO_WM_UNIT_LAYERLEVEL" val="1"/>
  <p:tag name="KSO_WM_TAG_VERSION" val="1.0"/>
  <p:tag name="KSO_WM_UNIT_BLOCK" val="0"/>
  <p:tag name="KSO_WM_UNIT_SM_LIMIT_TYPE" val="2"/>
  <p:tag name="KSO_WM_UNIT_DEC_AREA_ID" val="4f62c75fef25429ca42f51404e299ab1"/>
  <p:tag name="KSO_WM_UNIT_DECORATE_INFO" val="{&quot;DecorateInfoH&quot;:{&quot;IsAbs&quot;:true},&quot;DecorateInfoW&quot;:{&quot;IsAbs&quot;:true},&quot;DecorateInfoX&quot;:{&quot;IsAbs&quot;:true,&quot;Pos&quot;:1},&quot;DecorateInfoY&quot;:{&quot;IsAbs&quot;:true,&quot;Pos&quot;:1},&quot;ReferentInfo&quot;:{&quot;Id&quot;:&quot;3336b552ab7a4dcbb873434fec893d2f&quot;,&quot;X&quot;:{&quot;Pos&quot;:1},&quot;Y&quot;:{&quot;Pos&quot;:1}},&quot;whChangeMode&quot;:0}"/>
  <p:tag name="KSO_WM_CHIP_GROUPID" val="5efd969281ee359a788b1dd7"/>
  <p:tag name="KSO_WM_CHIP_XID" val="5efd969281ee359a788b1dd8"/>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 name="KSO_WM_UNIT_VALUE" val="825"/>
  <p:tag name="KSO_WM_TEMPLATE_ASSEMBLE_XID" val="5fd0a9bf1fa9d42129dd21fa"/>
  <p:tag name="KSO_WM_TEMPLATE_ASSEMBLE_GROUPID" val="5fd0a9bf1fa9d42129dd21fa"/>
</p:tagLst>
</file>

<file path=ppt/tags/tag119.xml><?xml version="1.0" encoding="utf-8"?>
<p:tagLst xmlns:p="http://schemas.openxmlformats.org/presentationml/2006/main">
  <p:tag name="KSO_WM_BEAUTIFY_FLAG" val="#wm#"/>
  <p:tag name="KSO_WM_TEMPLATE_CATEGORY" val="custom"/>
  <p:tag name="KSO_WM_TEMPLATE_INDEX" val="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176"/>
</p:tagLst>
</file>

<file path=ppt/tags/tag121.xml><?xml version="1.0" encoding="utf-8"?>
<p:tagLst xmlns:p="http://schemas.openxmlformats.org/presentationml/2006/main">
  <p:tag name="KSO_WM_UNIT_PLACING_PICTURE_USER_VIEWPORT" val="{&quot;height&quot;:5228,&quot;width&quot;:4956}"/>
</p:tagLst>
</file>

<file path=ppt/tags/tag122.xml><?xml version="1.0" encoding="utf-8"?>
<p:tagLst xmlns:p="http://schemas.openxmlformats.org/presentationml/2006/main">
  <p:tag name="KSO_WM_UNIT_PLACING_PICTURE_USER_VIEWPORT" val="{&quot;height&quot;:6709,&quot;width&quot;:4536}"/>
</p:tagLst>
</file>

<file path=ppt/tags/tag123.xml><?xml version="1.0" encoding="utf-8"?>
<p:tagLst xmlns:p="http://schemas.openxmlformats.org/presentationml/2006/main">
  <p:tag name="KSO_WM_BEAUTIFY_FLAG" val="#wm#"/>
  <p:tag name="KSO_WM_TEMPLATE_CATEGORY" val="custom"/>
  <p:tag name="KSO_WM_TEMPLATE_INDEX" val="20205176"/>
</p:tagLst>
</file>

<file path=ppt/tags/tag124.xml><?xml version="1.0" encoding="utf-8"?>
<p:tagLst xmlns:p="http://schemas.openxmlformats.org/presentationml/2006/main">
  <p:tag name="KSO_WM_UNIT_TABLE_BEAUTIFY" val="smartTable{cc77eb6a-609f-4b57-95e2-7d29bb3e5419}"/>
  <p:tag name="TABLE_ENDDRAG_ORIGIN_RECT" val="919*371"/>
  <p:tag name="TABLE_ENDDRAG_RECT" val="27*112*919*372"/>
</p:tagLst>
</file>

<file path=ppt/tags/tag125.xml><?xml version="1.0" encoding="utf-8"?>
<p:tagLst xmlns:p="http://schemas.openxmlformats.org/presentationml/2006/main">
  <p:tag name="KSO_WM_BEAUTIFY_FLAG" val="#wm#"/>
  <p:tag name="KSO_WM_TEMPLATE_CATEGORY" val="custom"/>
  <p:tag name="KSO_WM_TEMPLATE_INDEX" val="20205176"/>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142_1*i*3"/>
  <p:tag name="KSO_WM_TEMPLATE_CATEGORY" val="diagram"/>
  <p:tag name="KSO_WM_TEMPLATE_INDEX" val="20217142"/>
  <p:tag name="KSO_WM_UNIT_LAYERLEVEL" val="1"/>
  <p:tag name="KSO_WM_TAG_VERSION" val="1.0"/>
  <p:tag name="KSO_WM_UNIT_BLOCK" val="0"/>
  <p:tag name="KSO_WM_UNIT_SM_LIMIT_TYPE" val="2"/>
  <p:tag name="KSO_WM_UNIT_DEC_AREA_ID" val="e7cc21e350944acdad83297a68e1130c"/>
  <p:tag name="KSO_WM_UNIT_DECORATE_INFO" val="{&quot;DecorateInfoH&quot;:{&quot;IsAbs&quot;:true},&quot;DecorateInfoW&quot;:{&quot;IsAbs&quot;:true},&quot;DecorateInfoX&quot;:{&quot;IsAbs&quot;:true,&quot;Pos&quot;:1},&quot;DecorateInfoY&quot;:{&quot;IsAbs&quot;:true,&quot;Pos&quot;:1},&quot;ReferentInfo&quot;:{&quot;Id&quot;:&quot;8d877b520778411390a18f6b2380e4ae&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461fa9d42129ddd929"/>
  <p:tag name="KSO_WM_TEMPLATE_ASSEMBLE_GROUPID" val="5fd107461fa9d42129ddd929"/>
</p:tagLst>
</file>

<file path=ppt/tags/tag127.xml><?xml version="1.0" encoding="utf-8"?>
<p:tagLst xmlns:p="http://schemas.openxmlformats.org/presentationml/2006/main">
  <p:tag name="AS_UNIQUEID" val="314"/>
</p:tagLst>
</file>

<file path=ppt/tags/tag128.xml><?xml version="1.0" encoding="utf-8"?>
<p:tagLst xmlns:p="http://schemas.openxmlformats.org/presentationml/2006/main">
  <p:tag name="KSO_WM_BEAUTIFY_FLAG" val="#wm#"/>
  <p:tag name="KSO_WM_TEMPLATE_CATEGORY" val="custom"/>
  <p:tag name="KSO_WM_TEMPLATE_INDEX" val="20205176"/>
</p:tagLst>
</file>

<file path=ppt/tags/tag129.xml><?xml version="1.0" encoding="utf-8"?>
<p:tagLst xmlns:p="http://schemas.openxmlformats.org/presentationml/2006/main">
  <p:tag name="KSO_WM_BEAUTIFY_FLAG" val="#wm#"/>
  <p:tag name="KSO_WM_TEMPLATE_CATEGORY" val="custom"/>
  <p:tag name="KSO_WM_TEMPLATE_INDEX" val="2020517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EXTBOXSTYLE_GUID" val="{7d20e745-920b-4977-9e73-fcc43886595f}"/>
</p:tagLst>
</file>

<file path=ppt/tags/tag131.xml><?xml version="1.0" encoding="utf-8"?>
<p:tagLst xmlns:p="http://schemas.openxmlformats.org/presentationml/2006/main">
  <p:tag name="KSO_WM_UNIT_TEXTBOXSTYLE_SHAPETYPE" val="1"/>
  <p:tag name="KSO_WM_UNIT_TEXTBOXSTYLE_ADJUSTLEFT" val="0_-6.400002"/>
  <p:tag name="KSO_WM_UNIT_TEXTBOXSTYLE_ADJUSTTOP" val="0_-2.25"/>
  <p:tag name="KSO_WM_UNIT_TEXTBOXSTYLE_ADJUSTWIDTH" val="100_25.35001"/>
  <p:tag name="KSO_WM_UNIT_TEXTBOXSTYLE_ADJUSTHEIGTH" val="100_20.3"/>
  <p:tag name="KSO_WM_UNIT_HIGHLIGHT" val="0"/>
  <p:tag name="KSO_WM_UNIT_COMPATIBLE" val="0"/>
  <p:tag name="KSO_WM_UNIT_DIAGRAM_ISNUMVISUAL" val="0"/>
  <p:tag name="KSO_WM_UNIT_DIAGRAM_ISREFERUNIT" val="0"/>
  <p:tag name="KSO_WM_UNIT_TYPE" val="i"/>
  <p:tag name="KSO_WM_UNIT_INDEX" val="1"/>
  <p:tag name="KSO_WM_UNIT_ID" val="mixed20201883_109*i*1"/>
  <p:tag name="KSO_WM_TEMPLATE_CATEGORY" val="mixed"/>
  <p:tag name="KSO_WM_TEMPLATE_INDEX" val="20201883"/>
  <p:tag name="KSO_WM_UNIT_LAYERLEVEL" val="1"/>
  <p:tag name="KSO_WM_TAG_VERSION" val="1.0"/>
  <p:tag name="KSO_WM_BEAUTIFY_FLAG" val="#wm#"/>
  <p:tag name="KSO_WM_UNIT_TEXTBOXSTYLE_GUID" val="{7d20e745-920b-4977-9e73-fcc43886595f}"/>
</p:tagLst>
</file>

<file path=ppt/tags/tag132.xml><?xml version="1.0" encoding="utf-8"?>
<p:tagLst xmlns:p="http://schemas.openxmlformats.org/presentationml/2006/main">
  <p:tag name="KSO_WM_UNIT_TEXTBOXSTYLE_SHAPETYPE" val="1"/>
  <p:tag name="KSO_WM_UNIT_TEXTBOXSTYLE_ADJUSTLEFT" val="0_-12.65"/>
  <p:tag name="KSO_WM_UNIT_TEXTBOXSTYLE_ADJUSTTOP" val="0_-10.15"/>
  <p:tag name="KSO_WM_UNIT_TEXTBOXSTYLE_ADJUSTWIDTH" val="100_25.35001"/>
  <p:tag name="KSO_WM_UNIT_TEXTBOXSTYLE_ADJUSTHEIGTH" val="100_20.3"/>
  <p:tag name="KSO_WM_UNIT_HIGHLIGHT" val="0"/>
  <p:tag name="KSO_WM_UNIT_COMPATIBLE" val="0"/>
  <p:tag name="KSO_WM_UNIT_DIAGRAM_ISNUMVISUAL" val="0"/>
  <p:tag name="KSO_WM_UNIT_DIAGRAM_ISREFERUNIT" val="0"/>
  <p:tag name="KSO_WM_UNIT_TYPE" val="i"/>
  <p:tag name="KSO_WM_UNIT_INDEX" val="2"/>
  <p:tag name="KSO_WM_UNIT_ID" val="mixed20201883_109*i*2"/>
  <p:tag name="KSO_WM_TEMPLATE_CATEGORY" val="mixed"/>
  <p:tag name="KSO_WM_TEMPLATE_INDEX" val="20201883"/>
  <p:tag name="KSO_WM_UNIT_LAYERLEVEL" val="1"/>
  <p:tag name="KSO_WM_TAG_VERSION" val="1.0"/>
  <p:tag name="KSO_WM_BEAUTIFY_FLAG" val="#wm#"/>
  <p:tag name="KSO_WM_UNIT_TEXTBOXSTYLE_GUID" val="{7d20e745-920b-4977-9e73-fcc43886595f}"/>
</p:tagLst>
</file>

<file path=ppt/tags/tag133.xml><?xml version="1.0" encoding="utf-8"?>
<p:tagLst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0"/>
  <p:tag name="KSO_WM_UNIT_VALUE" val="13"/>
  <p:tag name="KSO_WM_UNIT_HIGHLIGHT" val="0"/>
  <p:tag name="KSO_WM_UNIT_COMPATIBLE" val="0"/>
  <p:tag name="KSO_WM_UNIT_DIAGRAM_ISNUMVISUAL" val="0"/>
  <p:tag name="KSO_WM_UNIT_DIAGRAM_ISREFERUNIT" val="0"/>
  <p:tag name="KSO_WM_UNIT_ID" val="mixed20201883_109*a*1"/>
  <p:tag name="KSO_WM_TEMPLATE_CATEGORY" val="mixed"/>
  <p:tag name="KSO_WM_TEMPLATE_INDEX" val="20201883"/>
  <p:tag name="KSO_WM_UNIT_LAYERLEVEL" val="1"/>
  <p:tag name="KSO_WM_TAG_VERSION" val="1.0"/>
  <p:tag name="KSO_WM_UNIT_TEXTBOXSTYLE_GUID" val="{7d20e745-920b-4977-9e73-fcc43886595f}"/>
  <p:tag name="KSO_WM_UNIT_TEXTBOXSTYLE_TEMPLATEID" val="3131132"/>
  <p:tag name="KSO_WM_UNIT_TEXTBOXSTYLE_TYPE" val="3"/>
</p:tagLst>
</file>

<file path=ppt/tags/tag134.xml><?xml version="1.0" encoding="utf-8"?>
<p:tagLst xmlns:p="http://schemas.openxmlformats.org/presentationml/2006/main">
  <p:tag name="KSO_WM_BEAUTIFY_FLAG" val="#wm#"/>
  <p:tag name="KSO_WM_TEMPLATE_CATEGORY" val="custom"/>
  <p:tag name="KSO_WM_TEMPLATE_INDEX" val="20205176"/>
</p:tagLst>
</file>

<file path=ppt/tags/tag135.xml><?xml version="1.0" encoding="utf-8"?>
<p:tagLst xmlns:p="http://schemas.openxmlformats.org/presentationml/2006/main">
  <p:tag name="KSO_WM_TAG_VERSION" val="1.0"/>
  <p:tag name="KSO_WM_TEMPLATE_CATEGORY" val="diagram"/>
  <p:tag name="KSO_WM_TEMPLATE_INDEX" val="788"/>
  <p:tag name="KSO_WM_UNIT_ID" val="diagram788_6*l_h_i*1_1_1"/>
  <p:tag name="KSO_WM_UNIT_LAYERLEVEL" val="1_1_1"/>
  <p:tag name="KSO_WM_UNIT_HIGHLIGHT" val="0"/>
  <p:tag name="KSO_WM_UNIT_COMPATIBLE" val="0"/>
  <p:tag name="KSO_WM_UNIT_ISCONTENTSTITLE" val="0"/>
  <p:tag name="KSO_WM_UNIT_NOCLEAR" val="0"/>
  <p:tag name="KSO_WM_UNIT_DIAGRAM_ISNUMVISUAL" val="0"/>
  <p:tag name="KSO_WM_UNIT_DIAGRAM_ISREFERUNIT" val="0"/>
  <p:tag name="KSO_WM_DIAGRAM_GROUP_CODE" val="l1-1"/>
  <p:tag name="KSO_WM_UNIT_DIAGRAM_IS_NEED_ADD_PATH_ANIM"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788_6*l_h_a*1_1_1"/>
  <p:tag name="KSO_WM_TEMPLATE_CATEGORY" val="diagram"/>
  <p:tag name="KSO_WM_TEMPLATE_INDEX" val="788"/>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1_1"/>
  <p:tag name="KSO_WM_UNIT_PRESET_TEXT" val="添加标题"/>
  <p:tag name="KSO_WM_UNIT_DIAGRAM_IS_NEED_ADD_PATH_ANIM" val="0"/>
  <p:tag name="KSO_WM_UNIT_TEXT_FILL_FORE_SCHEMECOLOR_INDEX_BRIGHTNESS" val="0"/>
  <p:tag name="KSO_WM_UNIT_TEXT_FILL_FORE_SCHEMECOLOR_INDEX" val="14"/>
  <p:tag name="KSO_WM_UNIT_TEXT_FILL_TYPE" val="1"/>
  <p:tag name="KSO_WM_UNIT_USESOURCEFORMAT_APPLY" val="1"/>
  <p:tag name="KSO_WM_DIAGRAM_VIRTUALLY_FRAME" val="{&quot;height&quot;:35.65,&quot;left&quot;:765.9,&quot;top&quot;:56.65,&quot;width&quot;:140.6}"/>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176"/>
</p:tagLst>
</file>

<file path=ppt/tags/tag142.xml><?xml version="1.0" encoding="utf-8"?>
<p:tagLst xmlns:p="http://schemas.openxmlformats.org/presentationml/2006/main">
  <p:tag name="KSO_WM_UNIT_TABLE_BEAUTIFY" val="smartTable{70f8bfdf-ed2e-421d-ac30-1db4c9a2c9bd}"/>
  <p:tag name="TABLE_ENDDRAG_ORIGIN_RECT" val="570*402"/>
  <p:tag name="TABLE_ENDDRAG_RECT" val="376*103*570*402"/>
</p:tagLst>
</file>

<file path=ppt/tags/tag143.xml><?xml version="1.0" encoding="utf-8"?>
<p:tagLst xmlns:p="http://schemas.openxmlformats.org/presentationml/2006/main">
  <p:tag name="KSO_WM_BEAUTIFY_FLAG" val="#wm#"/>
  <p:tag name="KSO_WM_TEMPLATE_CATEGORY" val="custom"/>
  <p:tag name="KSO_WM_TEMPLATE_INDEX" val="20205176"/>
</p:tagLst>
</file>

<file path=ppt/tags/tag144.xml><?xml version="1.0" encoding="utf-8"?>
<p:tagLst xmlns:p="http://schemas.openxmlformats.org/presentationml/2006/main">
  <p:tag name="KSO_WM_BEAUTIFY_FLAG" val="#wm#"/>
  <p:tag name="KSO_WM_TEMPLATE_CATEGORY" val="custom"/>
  <p:tag name="KSO_WM_TEMPLATE_INDEX" val="20205176"/>
</p:tagLst>
</file>

<file path=ppt/tags/tag145.xml><?xml version="1.0" encoding="utf-8"?>
<p:tagLst xmlns:p="http://schemas.openxmlformats.org/presentationml/2006/main">
  <p:tag name="AS_UNIQUEID" val="401"/>
</p:tagLst>
</file>

<file path=ppt/tags/tag146.xml><?xml version="1.0" encoding="utf-8"?>
<p:tagLst xmlns:p="http://schemas.openxmlformats.org/presentationml/2006/main">
  <p:tag name="AS_UNIQUEID" val="402"/>
</p:tagLst>
</file>

<file path=ppt/tags/tag147.xml><?xml version="1.0" encoding="utf-8"?>
<p:tagLst xmlns:p="http://schemas.openxmlformats.org/presentationml/2006/main">
  <p:tag name="AS_UNIQUEID" val="403"/>
</p:tagLst>
</file>

<file path=ppt/tags/tag148.xml><?xml version="1.0" encoding="utf-8"?>
<p:tagLst xmlns:p="http://schemas.openxmlformats.org/presentationml/2006/main">
  <p:tag name="AS_UNIQUEID" val="406"/>
</p:tagLst>
</file>

<file path=ppt/tags/tag149.xml><?xml version="1.0" encoding="utf-8"?>
<p:tagLst xmlns:p="http://schemas.openxmlformats.org/presentationml/2006/main">
  <p:tag name="AS_UNIQUEID" val="40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408"/>
</p:tagLst>
</file>

<file path=ppt/tags/tag151.xml><?xml version="1.0" encoding="utf-8"?>
<p:tagLst xmlns:p="http://schemas.openxmlformats.org/presentationml/2006/main">
  <p:tag name="AS_UNIQUEID" val="410"/>
</p:tagLst>
</file>

<file path=ppt/tags/tag152.xml><?xml version="1.0" encoding="utf-8"?>
<p:tagLst xmlns:p="http://schemas.openxmlformats.org/presentationml/2006/main">
  <p:tag name="AS_UNIQUEID" val="412"/>
</p:tagLst>
</file>

<file path=ppt/tags/tag153.xml><?xml version="1.0" encoding="utf-8"?>
<p:tagLst xmlns:p="http://schemas.openxmlformats.org/presentationml/2006/main">
  <p:tag name="AS_UNIQUEID" val="414"/>
</p:tagLst>
</file>

<file path=ppt/tags/tag154.xml><?xml version="1.0" encoding="utf-8"?>
<p:tagLst xmlns:p="http://schemas.openxmlformats.org/presentationml/2006/main">
  <p:tag name="AS_UNIQUEID" val="415"/>
</p:tagLst>
</file>

<file path=ppt/tags/tag155.xml><?xml version="1.0" encoding="utf-8"?>
<p:tagLst xmlns:p="http://schemas.openxmlformats.org/presentationml/2006/main">
  <p:tag name="AS_UNIQUEID" val="417"/>
</p:tagLst>
</file>

<file path=ppt/tags/tag156.xml><?xml version="1.0" encoding="utf-8"?>
<p:tagLst xmlns:p="http://schemas.openxmlformats.org/presentationml/2006/main">
  <p:tag name="AS_UNIQUEID" val="418"/>
</p:tagLst>
</file>

<file path=ppt/tags/tag157.xml><?xml version="1.0" encoding="utf-8"?>
<p:tagLst xmlns:p="http://schemas.openxmlformats.org/presentationml/2006/main">
  <p:tag name="AS_UNIQUEID" val="419"/>
</p:tagLst>
</file>

<file path=ppt/tags/tag158.xml><?xml version="1.0" encoding="utf-8"?>
<p:tagLst xmlns:p="http://schemas.openxmlformats.org/presentationml/2006/main">
  <p:tag name="AS_UNIQUEID" val="420"/>
</p:tagLst>
</file>

<file path=ppt/tags/tag159.xml><?xml version="1.0" encoding="utf-8"?>
<p:tagLst xmlns:p="http://schemas.openxmlformats.org/presentationml/2006/main">
  <p:tag name="AS_UNIQUEID" val="42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422"/>
</p:tagLst>
</file>

<file path=ppt/tags/tag161.xml><?xml version="1.0" encoding="utf-8"?>
<p:tagLst xmlns:p="http://schemas.openxmlformats.org/presentationml/2006/main">
  <p:tag name="AS_UNIQUEID" val="423"/>
</p:tagLst>
</file>

<file path=ppt/tags/tag162.xml><?xml version="1.0" encoding="utf-8"?>
<p:tagLst xmlns:p="http://schemas.openxmlformats.org/presentationml/2006/main">
  <p:tag name="AS_UNIQUEID" val="424"/>
</p:tagLst>
</file>

<file path=ppt/tags/tag163.xml><?xml version="1.0" encoding="utf-8"?>
<p:tagLst xmlns:p="http://schemas.openxmlformats.org/presentationml/2006/main">
  <p:tag name="AS_UNIQUEID" val="425"/>
</p:tagLst>
</file>

<file path=ppt/tags/tag164.xml><?xml version="1.0" encoding="utf-8"?>
<p:tagLst xmlns:p="http://schemas.openxmlformats.org/presentationml/2006/main">
  <p:tag name="AS_UNIQUEID" val="426"/>
</p:tagLst>
</file>

<file path=ppt/tags/tag165.xml><?xml version="1.0" encoding="utf-8"?>
<p:tagLst xmlns:p="http://schemas.openxmlformats.org/presentationml/2006/main">
  <p:tag name="AS_UNIQUEID" val="427"/>
</p:tagLst>
</file>

<file path=ppt/tags/tag166.xml><?xml version="1.0" encoding="utf-8"?>
<p:tagLst xmlns:p="http://schemas.openxmlformats.org/presentationml/2006/main">
  <p:tag name="AS_UNIQUEID" val="428"/>
</p:tagLst>
</file>

<file path=ppt/tags/tag167.xml><?xml version="1.0" encoding="utf-8"?>
<p:tagLst xmlns:p="http://schemas.openxmlformats.org/presentationml/2006/main">
  <p:tag name="AS_UNIQUEID" val="429"/>
</p:tagLst>
</file>

<file path=ppt/tags/tag168.xml><?xml version="1.0" encoding="utf-8"?>
<p:tagLst xmlns:p="http://schemas.openxmlformats.org/presentationml/2006/main">
  <p:tag name="AS_UNIQUEID" val="430"/>
</p:tagLst>
</file>

<file path=ppt/tags/tag169.xml><?xml version="1.0" encoding="utf-8"?>
<p:tagLst xmlns:p="http://schemas.openxmlformats.org/presentationml/2006/main">
  <p:tag name="AS_UNIQUEID" val="43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AS_UNIQUEID" val="432"/>
</p:tagLst>
</file>

<file path=ppt/tags/tag171.xml><?xml version="1.0" encoding="utf-8"?>
<p:tagLst xmlns:p="http://schemas.openxmlformats.org/presentationml/2006/main">
  <p:tag name="AS_UNIQUEID" val="433"/>
</p:tagLst>
</file>

<file path=ppt/tags/tag172.xml><?xml version="1.0" encoding="utf-8"?>
<p:tagLst xmlns:p="http://schemas.openxmlformats.org/presentationml/2006/main">
  <p:tag name="AS_UNIQUEID" val="434"/>
</p:tagLst>
</file>

<file path=ppt/tags/tag173.xml><?xml version="1.0" encoding="utf-8"?>
<p:tagLst xmlns:p="http://schemas.openxmlformats.org/presentationml/2006/main">
  <p:tag name="AS_UNIQUEID" val="437"/>
</p:tagLst>
</file>

<file path=ppt/tags/tag174.xml><?xml version="1.0" encoding="utf-8"?>
<p:tagLst xmlns:p="http://schemas.openxmlformats.org/presentationml/2006/main">
  <p:tag name="AS_UNIQUEID" val="438"/>
</p:tagLst>
</file>

<file path=ppt/tags/tag175.xml><?xml version="1.0" encoding="utf-8"?>
<p:tagLst xmlns:p="http://schemas.openxmlformats.org/presentationml/2006/main">
  <p:tag name="AS_UNIQUEID" val="439"/>
</p:tagLst>
</file>

<file path=ppt/tags/tag176.xml><?xml version="1.0" encoding="utf-8"?>
<p:tagLst xmlns:p="http://schemas.openxmlformats.org/presentationml/2006/main">
  <p:tag name="AS_UNIQUEID" val="440"/>
</p:tagLst>
</file>

<file path=ppt/tags/tag177.xml><?xml version="1.0" encoding="utf-8"?>
<p:tagLst xmlns:p="http://schemas.openxmlformats.org/presentationml/2006/main">
  <p:tag name="AS_UNIQUEID" val="410"/>
</p:tagLst>
</file>

<file path=ppt/tags/tag178.xml><?xml version="1.0" encoding="utf-8"?>
<p:tagLst xmlns:p="http://schemas.openxmlformats.org/presentationml/2006/main">
  <p:tag name="AS_UNIQUEID" val="439"/>
</p:tagLst>
</file>

<file path=ppt/tags/tag179.xml><?xml version="1.0" encoding="utf-8"?>
<p:tagLst xmlns:p="http://schemas.openxmlformats.org/presentationml/2006/main">
  <p:tag name="AS_UNIQUEID" val="41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AS_UNIQUEID" val="410"/>
</p:tagLst>
</file>

<file path=ppt/tags/tag181.xml><?xml version="1.0" encoding="utf-8"?>
<p:tagLst xmlns:p="http://schemas.openxmlformats.org/presentationml/2006/main">
  <p:tag name="AS_UNIQUEID" val="439"/>
</p:tagLst>
</file>

<file path=ppt/tags/tag182.xml><?xml version="1.0" encoding="utf-8"?>
<p:tagLst xmlns:p="http://schemas.openxmlformats.org/presentationml/2006/main">
  <p:tag name="AS_UNIQUEID" val="414"/>
</p:tagLst>
</file>

<file path=ppt/tags/tag183.xml><?xml version="1.0" encoding="utf-8"?>
<p:tagLst xmlns:p="http://schemas.openxmlformats.org/presentationml/2006/main">
  <p:tag name="AS_UNIQUEID" val="410"/>
</p:tagLst>
</file>

<file path=ppt/tags/tag184.xml><?xml version="1.0" encoding="utf-8"?>
<p:tagLst xmlns:p="http://schemas.openxmlformats.org/presentationml/2006/main">
  <p:tag name="AS_UNIQUEID" val="439"/>
</p:tagLst>
</file>

<file path=ppt/tags/tag185.xml><?xml version="1.0" encoding="utf-8"?>
<p:tagLst xmlns:p="http://schemas.openxmlformats.org/presentationml/2006/main">
  <p:tag name="AS_UNIQUEID" val="414"/>
</p:tagLst>
</file>

<file path=ppt/tags/tag186.xml><?xml version="1.0" encoding="utf-8"?>
<p:tagLst xmlns:p="http://schemas.openxmlformats.org/presentationml/2006/main">
  <p:tag name="COMMONDATA" val="eyJoZGlkIjoiZTkwOTJmNTkxNjkxYzY3NTMzMmVjNTM5MzlkMDk5ZDIifQ=="/>
  <p:tag name="KSO_WPP_MARK_KEY" val="ec455f11-0b8e-476e-ba2d-f9fe32637d7f"/>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2_1*i*3"/>
  <p:tag name="KSO_WM_TEMPLATE_CATEGORY" val="diagram"/>
  <p:tag name="KSO_WM_TEMPLATE_INDEX" val="20217142"/>
  <p:tag name="KSO_WM_UNIT_LAYERLEVEL" val="1"/>
  <p:tag name="KSO_WM_TAG_VERSION" val="1.0"/>
  <p:tag name="KSO_WM_BEAUTIFY_FLAG" val="#wm#"/>
  <p:tag name="KSO_WM_UNIT_BLOCK" val="0"/>
  <p:tag name="KSO_WM_UNIT_SM_LIMIT_TYPE" val="2"/>
  <p:tag name="KSO_WM_UNIT_DEC_AREA_ID" val="e7cc21e350944acdad83297a68e1130c"/>
  <p:tag name="KSO_WM_UNIT_DECORATE_INFO" val="{&quot;DecorateInfoH&quot;:{&quot;IsAbs&quot;:true},&quot;DecorateInfoW&quot;:{&quot;IsAbs&quot;:true},&quot;DecorateInfoX&quot;:{&quot;IsAbs&quot;:true,&quot;Pos&quot;:1},&quot;DecorateInfoY&quot;:{&quot;IsAbs&quot;:true,&quot;Pos&quot;:1},&quot;ReferentInfo&quot;:{&quot;Id&quot;:&quot;8d877b520778411390a18f6b2380e4ae&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461fa9d42129ddd929"/>
  <p:tag name="KSO_WM_TEMPLATE_ASSEMBLE_GROUPID" val="5fd107461fa9d42129ddd929"/>
</p:tagLst>
</file>

<file path=ppt/tags/tag65.xml><?xml version="1.0" encoding="utf-8"?>
<p:tagLst xmlns:p="http://schemas.openxmlformats.org/presentationml/2006/main">
  <p:tag name="KSO_WM_UNIT_PLACING_PICTURE_USER_VIEWPORT" val="{&quot;height&quot;:3683,&quot;width&quot;:6072}"/>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37_1*i*3"/>
  <p:tag name="KSO_WM_TEMPLATE_CATEGORY" val="diagram"/>
  <p:tag name="KSO_WM_TEMPLATE_INDEX" val="20209037"/>
  <p:tag name="KSO_WM_UNIT_LAYERLEVEL" val="1"/>
  <p:tag name="KSO_WM_TAG_VERSION" val="1.0"/>
  <p:tag name="KSO_WM_UNIT_BLOCK" val="0"/>
  <p:tag name="KSO_WM_UNIT_SM_LIMIT_TYPE" val="2"/>
  <p:tag name="KSO_WM_UNIT_DEC_AREA_ID" val="4f62c75fef25429ca42f51404e299ab1"/>
  <p:tag name="KSO_WM_UNIT_DECORATE_INFO" val="{&quot;DecorateInfoH&quot;:{&quot;IsAbs&quot;:true},&quot;DecorateInfoW&quot;:{&quot;IsAbs&quot;:true},&quot;DecorateInfoX&quot;:{&quot;IsAbs&quot;:true,&quot;Pos&quot;:1},&quot;DecorateInfoY&quot;:{&quot;IsAbs&quot;:true,&quot;Pos&quot;:1},&quot;ReferentInfo&quot;:{&quot;Id&quot;:&quot;3336b552ab7a4dcbb873434fec893d2f&quot;,&quot;X&quot;:{&quot;Pos&quot;:1},&quot;Y&quot;:{&quot;Pos&quot;:1}},&quot;whChangeMode&quot;:0}"/>
  <p:tag name="KSO_WM_CHIP_GROUPID" val="5efd969281ee359a788b1dd7"/>
  <p:tag name="KSO_WM_CHIP_XID" val="5efd969281ee359a788b1dd8"/>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 name="KSO_WM_UNIT_VALUE" val="825"/>
  <p:tag name="KSO_WM_TEMPLATE_ASSEMBLE_XID" val="5fd0a9bf1fa9d42129dd21fa"/>
  <p:tag name="KSO_WM_TEMPLATE_ASSEMBLE_GROUPID" val="5fd0a9bf1fa9d42129dd21fa"/>
</p:tagLst>
</file>

<file path=ppt/tags/tag69.xml><?xml version="1.0" encoding="utf-8"?>
<p:tagLst xmlns:p="http://schemas.openxmlformats.org/presentationml/2006/main">
  <p:tag name="KSO_WM_TAG_VERSION" val="1.0"/>
  <p:tag name="KSO_WM_TEMPLATE_CATEGORY" val="diagram"/>
  <p:tag name="KSO_WM_TEMPLATE_INDEX" val="20176962"/>
  <p:tag name="KSO_WM_UNIT_ID" val="diagram20176962_3*m_i*1_1"/>
  <p:tag name="KSO_WM_UNIT_LAYERLEVEL" val="1_1"/>
  <p:tag name="KSO_WM_DIAGRAM_GROUP_CODE" val="m1-1"/>
  <p:tag name="KSO_WM_UNIT_FILL_FORE_SCHEMECOLOR_INDEX" val="10"/>
  <p:tag name="KSO_WM_UNI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UNIT_ID" val="diagram20176962_3*i*9"/>
  <p:tag name="KSO_WM_TEMPLATE_CATEGORY" val="diagram"/>
  <p:tag name="KSO_WM_TEMPLATE_INDEX" val="20176962"/>
  <p:tag name="KSO_WM_DIAGRAM_VIRTUALLY_FRAME" val="{&quot;height&quot;:340.5592913385826,&quot;left&quot;:550.05,&quot;top&quot;:77.45,&quot;width&quot;:390.75}"/>
</p:tagLst>
</file>

<file path=ppt/tags/tag71.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1_1"/>
  <p:tag name="KSO_WM_UNIT_ID" val="diagram20176962_3*m_h_i*1_1_1"/>
  <p:tag name="KSO_WM_UNIT_LAYERLEVEL" val="1_1_1"/>
  <p:tag name="KSO_WM_DIAGRAM_GROUP_CODE" val="m1-1"/>
  <p:tag name="KSO_WM_UNIT_FILL_FORE_SCHEMECOLOR_INDEX" val="15"/>
  <p:tag name="KSO_WM_UNIT_FILL_TYPE" val="1"/>
  <p:tag name="KSO_WM_DIAGRAM_VIRTUALLY_FRAME" val="{&quot;height&quot;:340.5592913385826,&quot;left&quot;:550.05,&quot;top&quot;:77.45,&quot;width&quot;:390.75}"/>
</p:tagLst>
</file>

<file path=ppt/tags/tag72.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1_2"/>
  <p:tag name="KSO_WM_UNIT_ID" val="diagram20176962_3*m_h_i*1_1_2"/>
  <p:tag name="KSO_WM_UNIT_LAYERLEVEL" val="1_1_1"/>
  <p:tag name="KSO_WM_DIAGRAM_GROUP_CODE" val="m1-1"/>
  <p:tag name="KSO_WM_UNIT_FILL_FORE_SCHEMECOLOR_INDEX" val="5"/>
  <p:tag name="KSO_WM_UNIT_FILL_TYPE" val="1"/>
  <p:tag name="KSO_WM_DIAGRAM_VIRTUALLY_FRAME" val="{&quot;height&quot;:340.5592913385826,&quot;left&quot;:550.05,&quot;top&quot;:77.45,&quot;width&quot;:390.75}"/>
</p:tagLst>
</file>

<file path=ppt/tags/tag73.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1_3"/>
  <p:tag name="KSO_WM_UNIT_ID" val="diagram20176962_3*m_h_i*1_1_3"/>
  <p:tag name="KSO_WM_UNIT_LAYERLEVEL" val="1_1_1"/>
  <p:tag name="KSO_WM_DIAGRAM_GROUP_CODE" val="m1-1"/>
  <p:tag name="KSO_WM_UNIT_FILL_FORE_SCHEMECOLOR_INDEX" val="5"/>
  <p:tag name="KSO_WM_UNIT_FILL_TYPE" val="1"/>
  <p:tag name="KSO_WM_DIAGRAM_VIRTUALLY_FRAME" val="{&quot;height&quot;:340.5592913385826,&quot;left&quot;:550.05,&quot;top&quot;:77.45,&quot;width&quot;:390.75}"/>
</p:tagLst>
</file>

<file path=ppt/tags/tag74.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1_4"/>
  <p:tag name="KSO_WM_UNIT_ID" val="diagram20176962_3*m_h_i*1_1_4"/>
  <p:tag name="KSO_WM_UNIT_LAYERLEVEL" val="1_1_1"/>
  <p:tag name="KSO_WM_DIAGRAM_GROUP_CODE" val="m1-1"/>
  <p:tag name="KSO_WM_UNIT_TEXT_FILL_FORE_SCHEMECOLOR_INDEX" val="2"/>
  <p:tag name="KSO_WM_UNIT_TEXT_FILL_TYPE" val="1"/>
  <p:tag name="KSO_WM_DIAGRAM_VIRTUALLY_FRAME" val="{&quot;height&quot;:340.5592913385826,&quot;left&quot;:550.05,&quot;top&quot;:77.45,&quot;width&quot;:390.75}"/>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4"/>
  <p:tag name="KSO_WM_UNIT_ID" val="diagram20176962_3*m_h_i*1_2_4"/>
  <p:tag name="KSO_WM_UNIT_LAYERLEVEL" val="1_1_1"/>
  <p:tag name="KSO_WM_DIAGRAM_GROUP_CODE" val="m1-1"/>
  <p:tag name="KSO_WM_UNIT_TEXT_FILL_FORE_SCHEMECOLOR_INDEX" val="2"/>
  <p:tag name="KSO_WM_UNIT_TEXT_FILL_TYPE" val="1"/>
  <p:tag name="KSO_WM_DIAGRAM_VIRTUALLY_FRAME" val="{&quot;height&quot;:340.5592913385826,&quot;left&quot;:550.05,&quot;top&quot;:77.45,&quot;width&quot;:390.75}"/>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37_1*i*3"/>
  <p:tag name="KSO_WM_TEMPLATE_CATEGORY" val="diagram"/>
  <p:tag name="KSO_WM_TEMPLATE_INDEX" val="20209037"/>
  <p:tag name="KSO_WM_UNIT_LAYERLEVEL" val="1"/>
  <p:tag name="KSO_WM_TAG_VERSION" val="1.0"/>
  <p:tag name="KSO_WM_UNIT_BLOCK" val="0"/>
  <p:tag name="KSO_WM_UNIT_SM_LIMIT_TYPE" val="2"/>
  <p:tag name="KSO_WM_UNIT_DEC_AREA_ID" val="4f62c75fef25429ca42f51404e299ab1"/>
  <p:tag name="KSO_WM_UNIT_DECORATE_INFO" val="{&quot;DecorateInfoH&quot;:{&quot;IsAbs&quot;:true},&quot;DecorateInfoW&quot;:{&quot;IsAbs&quot;:true},&quot;DecorateInfoX&quot;:{&quot;IsAbs&quot;:true,&quot;Pos&quot;:1},&quot;DecorateInfoY&quot;:{&quot;IsAbs&quot;:true,&quot;Pos&quot;:1},&quot;ReferentInfo&quot;:{&quot;Id&quot;:&quot;3336b552ab7a4dcbb873434fec893d2f&quot;,&quot;X&quot;:{&quot;Pos&quot;:1},&quot;Y&quot;:{&quot;Pos&quot;:1}},&quot;whChangeMode&quot;:0}"/>
  <p:tag name="KSO_WM_CHIP_GROUPID" val="5efd969281ee359a788b1dd7"/>
  <p:tag name="KSO_WM_CHIP_XID" val="5efd969281ee359a788b1dd8"/>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 name="KSO_WM_UNIT_VALUE" val="825"/>
  <p:tag name="KSO_WM_TEMPLATE_ASSEMBLE_XID" val="5fd0a9bf1fa9d42129dd21fa"/>
  <p:tag name="KSO_WM_TEMPLATE_ASSEMBLE_GROUPID" val="5fd0a9bf1fa9d42129dd21fa"/>
</p:tagLst>
</file>

<file path=ppt/tags/tag78.xml><?xml version="1.0" encoding="utf-8"?>
<p:tagLst xmlns:p="http://schemas.openxmlformats.org/presentationml/2006/main">
  <p:tag name="KSO_WM_DIAGRAM_VIRTUALLY_FRAME" val="{&quot;height&quot;:513.5507086614173,&quot;left&quot;:563.637874015748,&quot;top&quot;:21.649291338582678,&quot;width&quot;:380.7099212598426}"/>
</p:tagLst>
</file>

<file path=ppt/tags/tag79.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i"/>
  <p:tag name="KSO_WM_UNIT_INDEX" val="1_1"/>
  <p:tag name="KSO_WM_UNIT_ID" val="diagram20176962_3*m_i*1_1"/>
  <p:tag name="KSO_WM_UNIT_LAYERLEVEL" val="1_1"/>
  <p:tag name="KSO_WM_DIAGRAM_GROUP_CODE" val="m1-1"/>
  <p:tag name="KSO_WM_UNIT_FILL_FORE_SCHEMECOLOR_INDEX" val="10"/>
  <p:tag name="KSO_WM_UNI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BEAUTIFY_FLAG" val="#wm#"/>
  <p:tag name="KSO_WM_UNIT_TYPE" val="i"/>
  <p:tag name="KSO_WM_UNIT_ID" val="diagram20176962_3*i*9"/>
  <p:tag name="KSO_WM_TEMPLATE_CATEGORY" val="diagram"/>
  <p:tag name="KSO_WM_TEMPLATE_INDEX" val="20176962"/>
  <p:tag name="KSO_WM_UNIT_INDEX" val="9"/>
</p:tagLst>
</file>

<file path=ppt/tags/tag81.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1_1"/>
  <p:tag name="KSO_WM_UNIT_ID" val="diagram20176962_3*m_h_i*1_1_1"/>
  <p:tag name="KSO_WM_UNIT_LAYERLEVEL" val="1_1_1"/>
  <p:tag name="KSO_WM_DIAGRAM_GROUP_CODE" val="m1-1"/>
  <p:tag name="KSO_WM_UNIT_FILL_FORE_SCHEMECOLOR_INDEX" val="15"/>
  <p:tag name="KSO_WM_UNIT_FILL_TYPE" val="1"/>
</p:tagLst>
</file>

<file path=ppt/tags/tag82.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1_2"/>
  <p:tag name="KSO_WM_UNIT_ID" val="diagram20176962_3*m_h_i*1_1_2"/>
  <p:tag name="KSO_WM_UNIT_LAYERLEVEL" val="1_1_1"/>
  <p:tag name="KSO_WM_DIAGRAM_GROUP_CODE" val="m1-1"/>
  <p:tag name="KSO_WM_UNIT_FILL_FORE_SCHEMECOLOR_INDEX" val="5"/>
  <p:tag name="KSO_WM_UNIT_FILL_TYPE" val="1"/>
</p:tagLst>
</file>

<file path=ppt/tags/tag83.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1_3"/>
  <p:tag name="KSO_WM_UNIT_ID" val="diagram20176962_3*m_h_i*1_1_3"/>
  <p:tag name="KSO_WM_UNIT_LAYERLEVEL" val="1_1_1"/>
  <p:tag name="KSO_WM_DIAGRAM_GROUP_CODE" val="m1-1"/>
  <p:tag name="KSO_WM_UNIT_FILL_FORE_SCHEMECOLOR_INDEX" val="5"/>
  <p:tag name="KSO_WM_UNIT_FILL_TYPE" val="1"/>
</p:tagLst>
</file>

<file path=ppt/tags/tag84.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1_4"/>
  <p:tag name="KSO_WM_UNIT_ID" val="diagram20176962_3*m_h_i*1_1_4"/>
  <p:tag name="KSO_WM_UNIT_LAYERLEVEL" val="1_1_1"/>
  <p:tag name="KSO_WM_DIAGRAM_GROUP_CODE" val="m1-1"/>
  <p:tag name="KSO_WM_UNIT_TEXT_FILL_FORE_SCHEMECOLOR_INDEX" val="2"/>
  <p:tag name="KSO_WM_UNIT_TEXT_FILL_TYPE" val="1"/>
</p:tagLst>
</file>

<file path=ppt/tags/tag85.xml><?xml version="1.0" encoding="utf-8"?>
<p:tagLst xmlns:p="http://schemas.openxmlformats.org/presentationml/2006/main">
  <p:tag name="KSO_WM_TAG_VERSION" val="1.0"/>
  <p:tag name="KSO_WM_BEAUTIFY_FLAG" val="#wm#"/>
  <p:tag name="KSO_WM_UNIT_TYPE" val="i"/>
  <p:tag name="KSO_WM_UNIT_ID" val="diagram20176962_3*i*24"/>
  <p:tag name="KSO_WM_TEMPLATE_CATEGORY" val="diagram"/>
  <p:tag name="KSO_WM_TEMPLATE_INDEX" val="20176962"/>
  <p:tag name="KSO_WM_UNIT_INDEX" val="24"/>
</p:tagLst>
</file>

<file path=ppt/tags/tag86.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1"/>
  <p:tag name="KSO_WM_UNIT_ID" val="diagram20176962_3*m_h_i*1_2_1"/>
  <p:tag name="KSO_WM_UNIT_LAYERLEVEL" val="1_1_1"/>
  <p:tag name="KSO_WM_DIAGRAM_GROUP_CODE" val="m1-1"/>
  <p:tag name="KSO_WM_UNIT_FILL_FORE_SCHEMECOLOR_INDEX" val="15"/>
  <p:tag name="KSO_WM_UNIT_FILL_TYPE" val="1"/>
</p:tagLst>
</file>

<file path=ppt/tags/tag87.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2"/>
  <p:tag name="KSO_WM_UNIT_ID" val="diagram20176962_3*m_h_i*1_2_2"/>
  <p:tag name="KSO_WM_UNIT_LAYERLEVEL" val="1_1_1"/>
  <p:tag name="KSO_WM_DIAGRAM_GROUP_CODE" val="m1-1"/>
  <p:tag name="KSO_WM_UNIT_FILL_FORE_SCHEMECOLOR_INDEX" val="7"/>
  <p:tag name="KSO_WM_UNIT_FILL_TYPE" val="1"/>
</p:tagLst>
</file>

<file path=ppt/tags/tag88.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3"/>
  <p:tag name="KSO_WM_UNIT_ID" val="diagram20176962_3*m_h_i*1_2_3"/>
  <p:tag name="KSO_WM_UNIT_LAYERLEVEL" val="1_1_1"/>
  <p:tag name="KSO_WM_DIAGRAM_GROUP_CODE" val="m1-1"/>
  <p:tag name="KSO_WM_UNIT_FILL_FORE_SCHEMECOLOR_INDEX" val="7"/>
  <p:tag name="KSO_WM_UNIT_FILL_TYPE" val="1"/>
</p:tagLst>
</file>

<file path=ppt/tags/tag89.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2_4"/>
  <p:tag name="KSO_WM_UNIT_ID" val="diagram20176962_3*m_h_i*1_2_4"/>
  <p:tag name="KSO_WM_UNIT_LAYERLEVEL" val="1_1_1"/>
  <p:tag name="KSO_WM_DIAGRAM_GROUP_CODE" val="m1-1"/>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AG_VERSION" val="1.0"/>
  <p:tag name="KSO_WM_BEAUTIFY_FLAG" val="#wm#"/>
  <p:tag name="KSO_WM_UNIT_TYPE" val="i"/>
  <p:tag name="KSO_WM_UNIT_ID" val="diagram20176962_3*i*47"/>
  <p:tag name="KSO_WM_TEMPLATE_CATEGORY" val="diagram"/>
  <p:tag name="KSO_WM_TEMPLATE_INDEX" val="20176962"/>
  <p:tag name="KSO_WM_UNIT_INDEX" val="47"/>
</p:tagLst>
</file>

<file path=ppt/tags/tag91.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3_1"/>
  <p:tag name="KSO_WM_UNIT_ID" val="diagram20176962_3*m_h_i*1_3_1"/>
  <p:tag name="KSO_WM_UNIT_LAYERLEVEL" val="1_1_1"/>
  <p:tag name="KSO_WM_DIAGRAM_GROUP_CODE" val="m1-1"/>
  <p:tag name="KSO_WM_UNIT_FILL_FORE_SCHEMECOLOR_INDEX" val="15"/>
  <p:tag name="KSO_WM_UNIT_FILL_TYPE" val="1"/>
</p:tagLst>
</file>

<file path=ppt/tags/tag92.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3_2"/>
  <p:tag name="KSO_WM_UNIT_ID" val="diagram20176962_3*m_h_i*1_3_2"/>
  <p:tag name="KSO_WM_UNIT_LAYERLEVEL" val="1_1_1"/>
  <p:tag name="KSO_WM_DIAGRAM_GROUP_CODE" val="m1-1"/>
  <p:tag name="KSO_WM_UNIT_FILL_FORE_SCHEMECOLOR_INDEX" val="6"/>
  <p:tag name="KSO_WM_UNIT_FILL_TYPE" val="1"/>
</p:tagLst>
</file>

<file path=ppt/tags/tag93.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3_3"/>
  <p:tag name="KSO_WM_UNIT_ID" val="diagram20176962_3*m_h_i*1_3_3"/>
  <p:tag name="KSO_WM_UNIT_LAYERLEVEL" val="1_1_1"/>
  <p:tag name="KSO_WM_DIAGRAM_GROUP_CODE" val="m1-1"/>
  <p:tag name="KSO_WM_UNIT_FILL_FORE_SCHEMECOLOR_INDEX" val="6"/>
  <p:tag name="KSO_WM_UNIT_FILL_TYPE" val="1"/>
</p:tagLst>
</file>

<file path=ppt/tags/tag94.xml><?xml version="1.0" encoding="utf-8"?>
<p:tagLst xmlns:p="http://schemas.openxmlformats.org/presentationml/2006/main">
  <p:tag name="KSO_WM_TAG_VERSION" val="1.0"/>
  <p:tag name="KSO_WM_BEAUTIFY_FLAG" val="#wm#"/>
  <p:tag name="KSO_WM_UNIT_TYPE" val="i"/>
  <p:tag name="KSO_WM_UNIT_ID" val="diagram20176962_3*i*60"/>
  <p:tag name="KSO_WM_TEMPLATE_CATEGORY" val="diagram"/>
  <p:tag name="KSO_WM_TEMPLATE_INDEX" val="20176962"/>
  <p:tag name="KSO_WM_UNIT_INDEX" val="60"/>
</p:tagLst>
</file>

<file path=ppt/tags/tag95.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4_1"/>
  <p:tag name="KSO_WM_UNIT_ID" val="diagram20176962_3*m_h_i*1_4_1"/>
  <p:tag name="KSO_WM_UNIT_LAYERLEVEL" val="1_1_1"/>
  <p:tag name="KSO_WM_DIAGRAM_GROUP_CODE" val="m1-1"/>
  <p:tag name="KSO_WM_UNIT_FILL_FORE_SCHEMECOLOR_INDEX" val="15"/>
  <p:tag name="KSO_WM_UNIT_FILL_TYPE" val="1"/>
</p:tagLst>
</file>

<file path=ppt/tags/tag96.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4_2"/>
  <p:tag name="KSO_WM_UNIT_ID" val="diagram20176962_3*m_h_i*1_4_2"/>
  <p:tag name="KSO_WM_UNIT_LAYERLEVEL" val="1_1_1"/>
  <p:tag name="KSO_WM_DIAGRAM_GROUP_CODE" val="m1-1"/>
  <p:tag name="KSO_WM_UNIT_FILL_FORE_SCHEMECOLOR_INDEX" val="7"/>
  <p:tag name="KSO_WM_UNIT_FILL_TYPE" val="1"/>
</p:tagLst>
</file>

<file path=ppt/tags/tag97.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4_3"/>
  <p:tag name="KSO_WM_UNIT_ID" val="diagram20176962_3*m_h_i*1_4_3"/>
  <p:tag name="KSO_WM_UNIT_LAYERLEVEL" val="1_1_1"/>
  <p:tag name="KSO_WM_DIAGRAM_GROUP_CODE" val="m1-1"/>
  <p:tag name="KSO_WM_UNIT_FILL_FORE_SCHEMECOLOR_INDEX" val="8"/>
  <p:tag name="KSO_WM_UNIT_FILL_TYPE" val="1"/>
</p:tagLst>
</file>

<file path=ppt/tags/tag98.xml><?xml version="1.0" encoding="utf-8"?>
<p:tagLst xmlns:p="http://schemas.openxmlformats.org/presentationml/2006/main">
  <p:tag name="KSO_WM_TAG_VERSION" val="1.0"/>
  <p:tag name="KSO_WM_BEAUTIFY_FLAG" val="#wm#"/>
  <p:tag name="KSO_WM_UNIT_TYPE" val="i"/>
  <p:tag name="KSO_WM_UNIT_ID" val="diagram20176962_3*i*81"/>
  <p:tag name="KSO_WM_TEMPLATE_CATEGORY" val="diagram"/>
  <p:tag name="KSO_WM_TEMPLATE_INDEX" val="20176962"/>
  <p:tag name="KSO_WM_UNIT_INDEX" val="81"/>
</p:tagLst>
</file>

<file path=ppt/tags/tag99.xml><?xml version="1.0" encoding="utf-8"?>
<p:tagLst xmlns:p="http://schemas.openxmlformats.org/presentationml/2006/main">
  <p:tag name="KSO_WM_TAG_VERSION" val="1.0"/>
  <p:tag name="KSO_WM_BEAUTIFY_FLAG" val="#wm#"/>
  <p:tag name="KSO_WM_TEMPLATE_CATEGORY" val="diagram"/>
  <p:tag name="KSO_WM_TEMPLATE_INDEX" val="20176962"/>
  <p:tag name="KSO_WM_UNIT_TYPE" val="m_h_i"/>
  <p:tag name="KSO_WM_UNIT_INDEX" val="1_5_1"/>
  <p:tag name="KSO_WM_UNIT_ID" val="diagram20176962_3*m_h_i*1_5_1"/>
  <p:tag name="KSO_WM_UNIT_LAYERLEVEL" val="1_1_1"/>
  <p:tag name="KSO_WM_DIAGRAM_GROUP_CODE" val="m1-1"/>
  <p:tag name="KSO_WM_UNIT_FILL_FORE_SCHEMECOLOR_INDEX" val="15"/>
  <p:tag name="KSO_WM_UNI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txDef>
      <a:spPr>
        <a:solidFill>
          <a:schemeClr val="bg1"/>
        </a:solidFill>
      </a:spPr>
      <a:bodyPr wrap="square" rtlCol="0" anchor="t">
        <a:spAutoFit/>
      </a:bodyPr>
      <a:lstStyle>
        <a:defPPr>
          <a:defRPr lang="zh-CN" altLang="en-US" sz="2800">
            <a:latin typeface="黑体" panose="02010609060101010101" charset="-122"/>
            <a:ea typeface="黑体" panose="02010609060101010101" charset="-122"/>
            <a:cs typeface="黑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4417</Words>
  <Application>WPS 演示</Application>
  <PresentationFormat>宽屏</PresentationFormat>
  <Paragraphs>464</Paragraphs>
  <Slides>19</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19</vt:i4>
      </vt:variant>
    </vt:vector>
  </HeadingPairs>
  <TitlesOfParts>
    <vt:vector size="39" baseType="lpstr">
      <vt:lpstr>Arial</vt:lpstr>
      <vt:lpstr>宋体</vt:lpstr>
      <vt:lpstr>Wingdings</vt:lpstr>
      <vt:lpstr>黑体</vt:lpstr>
      <vt:lpstr>Wingdings</vt:lpstr>
      <vt:lpstr>方正粗黑宋简体</vt:lpstr>
      <vt:lpstr>微软雅黑</vt:lpstr>
      <vt:lpstr>等线</vt:lpstr>
      <vt:lpstr>楷体</vt:lpstr>
      <vt:lpstr>华文新魏</vt:lpstr>
      <vt:lpstr>华文中宋</vt:lpstr>
      <vt:lpstr>华文行楷</vt:lpstr>
      <vt:lpstr>仿宋</vt:lpstr>
      <vt:lpstr>等线 Light</vt:lpstr>
      <vt:lpstr>Segoe UI</vt:lpstr>
      <vt:lpstr>方正小标宋简体</vt:lpstr>
      <vt:lpstr>Arial Unicode MS</vt:lpstr>
      <vt:lpstr>Songti SC</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高玉婷</cp:lastModifiedBy>
  <cp:revision>6</cp:revision>
  <dcterms:created xsi:type="dcterms:W3CDTF">2023-05-28T09:49:00Z</dcterms:created>
  <dcterms:modified xsi:type="dcterms:W3CDTF">2024-09-12T07:03:47Z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2052-12.1.0.18240</vt:lpwstr>
  </property>
  <property fmtid="{D5CDD505-2E9C-101B-9397-08002B2CF9AE}" pid="3" name="ICV">
    <vt:lpwstr>79232C5F32434443B04621E591CD60CB_13</vt:lpwstr>
  </property>
</Properties>
</file>