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754" r:id="rId3"/>
    <p:sldId id="599" r:id="rId4"/>
    <p:sldId id="628" r:id="rId5"/>
    <p:sldId id="630" r:id="rId6"/>
    <p:sldId id="634" r:id="rId7"/>
    <p:sldId id="636" r:id="rId8"/>
    <p:sldId id="637" r:id="rId9"/>
    <p:sldId id="639" r:id="rId10"/>
    <p:sldId id="641" r:id="rId11"/>
    <p:sldId id="638" r:id="rId12"/>
    <p:sldId id="643" r:id="rId13"/>
    <p:sldId id="669" r:id="rId14"/>
    <p:sldId id="784" r:id="rId15"/>
    <p:sldId id="736" r:id="rId16"/>
    <p:sldId id="644" r:id="rId17"/>
    <p:sldId id="646" r:id="rId18"/>
    <p:sldId id="650" r:id="rId19"/>
    <p:sldId id="651" r:id="rId20"/>
    <p:sldId id="667" r:id="rId21"/>
    <p:sldId id="653" r:id="rId22"/>
    <p:sldId id="654" r:id="rId23"/>
    <p:sldId id="655" r:id="rId24"/>
    <p:sldId id="656" r:id="rId25"/>
    <p:sldId id="657" r:id="rId26"/>
    <p:sldId id="658" r:id="rId27"/>
    <p:sldId id="660" r:id="rId28"/>
    <p:sldId id="662" r:id="rId29"/>
    <p:sldId id="663" r:id="rId30"/>
    <p:sldId id="664" r:id="rId31"/>
    <p:sldId id="666" r:id="rId32"/>
    <p:sldId id="668" r:id="rId33"/>
  </p:sldIdLst>
  <p:sldSz cx="11522075" cy="6480175"/>
  <p:notesSz cx="6858000" cy="9144000"/>
  <p:custDataLst>
    <p:tags r:id="rId37"/>
  </p:custDataLst>
  <p:defaultTextStyle>
    <a:defPPr>
      <a:defRPr lang="zh-CN"/>
    </a:defPPr>
    <a:lvl1pPr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8" userDrawn="1">
          <p15:clr>
            <a:srgbClr val="A4A3A4"/>
          </p15:clr>
        </p15:guide>
        <p15:guide id="2" pos="3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00"/>
    <a:srgbClr val="A50021"/>
    <a:srgbClr val="3399FF"/>
    <a:srgbClr val="CC0000"/>
    <a:srgbClr val="FF99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29" autoAdjust="0"/>
    <p:restoredTop sz="94660"/>
  </p:normalViewPr>
  <p:slideViewPr>
    <p:cSldViewPr showGuides="1">
      <p:cViewPr varScale="1">
        <p:scale>
          <a:sx n="77" d="100"/>
          <a:sy n="77" d="100"/>
        </p:scale>
        <p:origin x="114" y="672"/>
      </p:cViewPr>
      <p:guideLst>
        <p:guide orient="horz" pos="678"/>
        <p:guide pos="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44018" cy="14401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gs" Target="tags/tag1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slide" Target="../slides/slide3.xml"/><Relationship Id="rId5" Type="http://schemas.openxmlformats.org/officeDocument/2006/relationships/slide" Target="../slides/slide20.xml"/><Relationship Id="rId4" Type="http://schemas.openxmlformats.org/officeDocument/2006/relationships/slide" Target="../slides/slide17.xml"/><Relationship Id="rId3" Type="http://schemas.openxmlformats.org/officeDocument/2006/relationships/slide" Target="../slides/slide16.xml"/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通用版式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 userDrawn="1"/>
        </p:nvSpPr>
        <p:spPr bwMode="auto">
          <a:xfrm>
            <a:off x="769938" y="6097588"/>
            <a:ext cx="1177925" cy="246062"/>
          </a:xfrm>
          <a:prstGeom prst="ribbon2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noFill/>
            <a:round/>
          </a:ln>
          <a:effectLst>
            <a:outerShdw dist="50800" dir="5400000" algn="ctr" rotWithShape="0">
              <a:schemeClr val="bg1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200" b="1">
                <a:solidFill>
                  <a:srgbClr val="000000"/>
                </a:solidFill>
                <a:latin typeface="Times New Roman" panose="02020603050405020304" pitchFamily="18" charset="0"/>
                <a:ea typeface="方正楷体_GBK" panose="03000509000000000000" pitchFamily="65" charset="-122"/>
              </a:rPr>
              <a:t>第</a:t>
            </a:r>
            <a:fld id="{FC856F63-F1C1-4522-BC35-1638299F85C0}" type="slidenum">
              <a:rPr lang="zh-CN" altLang="en-US" sz="1200" b="1">
                <a:solidFill>
                  <a:srgbClr val="000000"/>
                </a:solidFill>
                <a:latin typeface="Times New Roman" panose="02020603050405020304" pitchFamily="18" charset="0"/>
                <a:ea typeface="方正楷体_GBK" panose="03000509000000000000" pitchFamily="65" charset="-122"/>
              </a:rPr>
            </a:fld>
            <a:r>
              <a:rPr lang="zh-CN" altLang="en-US" sz="1200" b="1">
                <a:solidFill>
                  <a:srgbClr val="000000"/>
                </a:solidFill>
                <a:latin typeface="Times New Roman" panose="02020603050405020304" pitchFamily="18" charset="0"/>
                <a:ea typeface="方正楷体_GBK" panose="03000509000000000000" pitchFamily="65" charset="-122"/>
              </a:rPr>
              <a:t>页</a:t>
            </a:r>
            <a:endParaRPr lang="zh-CN" altLang="en-US" sz="1200" b="1">
              <a:solidFill>
                <a:srgbClr val="000000"/>
              </a:solidFill>
              <a:latin typeface="Times New Roman" panose="02020603050405020304" pitchFamily="18" charset="0"/>
              <a:ea typeface="方正楷体_GBK" panose="03000509000000000000" pitchFamily="65" charset="-122"/>
            </a:endParaRPr>
          </a:p>
        </p:txBody>
      </p:sp>
      <p:sp>
        <p:nvSpPr>
          <p:cNvPr id="18" name="Text Box 122" descr="{&quot;rangeId&quot;:0,&quot;isTitleShape&quot;:true}"/>
          <p:cNvSpPr txBox="1">
            <a:spLocks noChangeArrowheads="1"/>
          </p:cNvSpPr>
          <p:nvPr userDrawn="1"/>
        </p:nvSpPr>
        <p:spPr bwMode="auto">
          <a:xfrm>
            <a:off x="3889375" y="39688"/>
            <a:ext cx="7505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微课时7　细胞器</a:t>
            </a:r>
            <a:endParaRPr lang="zh-CN" altLang="zh-CN" sz="2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AutoShape 26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4900572" y="6061075"/>
            <a:ext cx="1260000" cy="36036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700" b="1">
                <a:latin typeface="黑体" panose="02010609060101010101" pitchFamily="49" charset="-122"/>
                <a:ea typeface="黑体" panose="02010609060101010101" pitchFamily="49" charset="-122"/>
              </a:rPr>
              <a:t>一维过关</a:t>
            </a:r>
            <a:endParaRPr lang="zh-CN" altLang="en-US" sz="17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AutoShape 27">
            <a:hlinkClick r:id="rId3" action="ppaction://hlinksldjump"/>
          </p:cNvPr>
          <p:cNvSpPr>
            <a:spLocks noChangeArrowheads="1"/>
          </p:cNvSpPr>
          <p:nvPr userDrawn="1"/>
        </p:nvSpPr>
        <p:spPr bwMode="auto">
          <a:xfrm>
            <a:off x="6596269" y="6063853"/>
            <a:ext cx="1260000" cy="36036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700" b="1">
                <a:latin typeface="黑体" panose="02010609060101010101" pitchFamily="49" charset="-122"/>
                <a:ea typeface="黑体" panose="02010609060101010101" pitchFamily="49" charset="-122"/>
              </a:rPr>
              <a:t>二维过关</a:t>
            </a:r>
            <a:endParaRPr lang="zh-CN" altLang="en-US" sz="17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AutoShape 26">
            <a:hlinkClick r:id="rId4" action="ppaction://hlinksldjump"/>
          </p:cNvPr>
          <p:cNvSpPr>
            <a:spLocks noChangeArrowheads="1"/>
          </p:cNvSpPr>
          <p:nvPr userDrawn="1"/>
        </p:nvSpPr>
        <p:spPr bwMode="auto">
          <a:xfrm>
            <a:off x="8291966" y="6069409"/>
            <a:ext cx="1260000" cy="360362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700" b="1">
                <a:latin typeface="黑体" panose="02010609060101010101" pitchFamily="49" charset="-122"/>
                <a:ea typeface="黑体" panose="02010609060101010101" pitchFamily="49" charset="-122"/>
              </a:rPr>
              <a:t>三维过关</a:t>
            </a:r>
            <a:endParaRPr lang="zh-CN" altLang="en-US" sz="17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AutoShape 27">
            <a:hlinkClick r:id="rId5" action="ppaction://hlinksldjump"/>
          </p:cNvPr>
          <p:cNvSpPr>
            <a:spLocks noChangeArrowheads="1"/>
          </p:cNvSpPr>
          <p:nvPr userDrawn="1"/>
        </p:nvSpPr>
        <p:spPr bwMode="auto">
          <a:xfrm>
            <a:off x="9987663" y="6072188"/>
            <a:ext cx="1260000" cy="360362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700" b="1">
                <a:latin typeface="黑体" panose="02010609060101010101" pitchFamily="49" charset="-122"/>
                <a:ea typeface="黑体" panose="02010609060101010101" pitchFamily="49" charset="-122"/>
              </a:rPr>
              <a:t>四维过关</a:t>
            </a:r>
            <a:endParaRPr lang="zh-CN" altLang="en-US" sz="17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AutoShape 25">
            <a:hlinkClick r:id="rId6" action="ppaction://hlinksldjump"/>
          </p:cNvPr>
          <p:cNvSpPr>
            <a:spLocks noChangeArrowheads="1"/>
          </p:cNvSpPr>
          <p:nvPr userDrawn="1"/>
        </p:nvSpPr>
        <p:spPr bwMode="auto">
          <a:xfrm>
            <a:off x="3204875" y="6066631"/>
            <a:ext cx="1260000" cy="36036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700" b="1">
                <a:latin typeface="黑体" panose="02010609060101010101" pitchFamily="49" charset="-122"/>
                <a:ea typeface="黑体" panose="02010609060101010101" pitchFamily="49" charset="-122"/>
              </a:rPr>
              <a:t>新课标要求</a:t>
            </a:r>
            <a:endParaRPr lang="zh-CN" altLang="en-US" sz="17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 userDrawn="1"/>
        </p:nvSpPr>
        <p:spPr bwMode="auto">
          <a:xfrm>
            <a:off x="0" y="0"/>
            <a:ext cx="11522075" cy="719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3" name="Picture 12" descr="图片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0588"/>
            <a:ext cx="11522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6"/>
          <p:cNvSpPr txBox="1">
            <a:spLocks noChangeArrowheads="1"/>
          </p:cNvSpPr>
          <p:nvPr userDrawn="1"/>
        </p:nvSpPr>
        <p:spPr bwMode="auto">
          <a:xfrm>
            <a:off x="73025" y="179388"/>
            <a:ext cx="4196983" cy="430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200" dirty="0">
                <a:solidFill>
                  <a:srgbClr val="CC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学测合格性考试   考点直击  生物</a:t>
            </a:r>
            <a:endParaRPr lang="zh-CN" altLang="en-US" sz="2200" dirty="0">
              <a:solidFill>
                <a:srgbClr val="CC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6" Type="http://schemas.openxmlformats.org/officeDocument/2006/relationships/tags" Target="../tags/tag5.xml"/><Relationship Id="rId5" Type="http://schemas.openxmlformats.org/officeDocument/2006/relationships/image" Target="../media/image8.png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59180" y="1167765"/>
            <a:ext cx="38404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8270" y="1212850"/>
            <a:ext cx="113931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</a:t>
            </a:r>
            <a:r>
              <a:rPr lang="zh-CN" altLang="en-US" sz="2400"/>
              <a:t>、细胞膜的模型是</a:t>
            </a:r>
            <a:r>
              <a:rPr lang="en-US" altLang="zh-CN" sz="2400" u="sng"/>
              <a:t>                    </a:t>
            </a:r>
            <a:r>
              <a:rPr lang="zh-CN" altLang="en-US" sz="2400"/>
              <a:t>，它的基本骨架是</a:t>
            </a:r>
            <a:r>
              <a:rPr lang="en-US" altLang="zh-CN" sz="2400" u="sng"/>
              <a:t>                           </a:t>
            </a:r>
            <a:r>
              <a:rPr lang="en-US" altLang="zh-CN" sz="2400"/>
              <a:t> </a:t>
            </a:r>
            <a:r>
              <a:rPr lang="zh-CN" altLang="en-US" sz="2400"/>
              <a:t>，蛋白质分子有的</a:t>
            </a:r>
            <a:r>
              <a:rPr lang="en-US" altLang="zh-CN" sz="2400" u="sng"/>
              <a:t>       </a:t>
            </a:r>
            <a:r>
              <a:rPr lang="zh-CN" altLang="en-US" sz="2400"/>
              <a:t>在</a:t>
            </a:r>
            <a:r>
              <a:rPr lang="zh-CN" altLang="en-US" sz="2400">
                <a:sym typeface="+mn-ea"/>
              </a:rPr>
              <a:t>磷脂双分子层表面，有的</a:t>
            </a:r>
            <a:r>
              <a:rPr lang="zh-CN" altLang="en-US" sz="2400"/>
              <a:t>部分或全部</a:t>
            </a:r>
            <a:r>
              <a:rPr lang="en-US" altLang="zh-CN" sz="2400" u="sng"/>
              <a:t>             </a:t>
            </a:r>
            <a:r>
              <a:rPr lang="zh-CN" altLang="en-US" sz="2400"/>
              <a:t>于磷脂双分子层，有的</a:t>
            </a:r>
            <a:r>
              <a:rPr lang="zh-CN" altLang="en-US" sz="2400" u="sng"/>
              <a:t> </a:t>
            </a:r>
            <a:r>
              <a:rPr lang="en-US" altLang="zh-CN" sz="2400" u="sng"/>
              <a:t>   </a:t>
            </a:r>
            <a:r>
              <a:rPr lang="zh-CN" altLang="en-US" sz="2400"/>
              <a:t>整个</a:t>
            </a:r>
            <a:r>
              <a:rPr lang="zh-CN" altLang="en-US" sz="2400">
                <a:sym typeface="+mn-ea"/>
              </a:rPr>
              <a:t>磷脂双分子层。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128270" y="715645"/>
            <a:ext cx="2343785" cy="514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/>
              <a:t>默写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44145" y="2376170"/>
            <a:ext cx="11070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2</a:t>
            </a:r>
            <a:r>
              <a:rPr lang="zh-CN" altLang="en-US" sz="2400"/>
              <a:t>、</a:t>
            </a:r>
            <a:r>
              <a:rPr lang="zh-CN" altLang="en-US" sz="2400">
                <a:sym typeface="+mn-ea"/>
              </a:rPr>
              <a:t>细胞膜的结构特点</a:t>
            </a:r>
            <a:r>
              <a:rPr lang="zh-CN" altLang="en-US" sz="2400" u="sng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                  </a:t>
            </a:r>
            <a:r>
              <a:rPr lang="zh-CN" altLang="en-US" sz="2400">
                <a:sym typeface="+mn-ea"/>
              </a:rPr>
              <a:t>，</a:t>
            </a:r>
            <a:r>
              <a:rPr lang="zh-CN" altLang="en-US" sz="2400">
                <a:sym typeface="+mn-ea"/>
              </a:rPr>
              <a:t>细胞膜的功能特性</a:t>
            </a:r>
            <a:r>
              <a:rPr lang="zh-CN" altLang="en-US" sz="2400" u="sng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                   </a:t>
            </a:r>
            <a:r>
              <a:rPr lang="zh-CN" altLang="en-US" sz="2400">
                <a:sym typeface="+mn-ea"/>
              </a:rPr>
              <a:t>。</a:t>
            </a:r>
            <a:r>
              <a:rPr lang="en-US" altLang="zh-CN" sz="2400">
                <a:sym typeface="+mn-ea"/>
              </a:rPr>
              <a:t>    </a:t>
            </a:r>
            <a:endParaRPr lang="en-US" altLang="zh-CN" sz="2400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8270" y="2917825"/>
            <a:ext cx="112420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3</a:t>
            </a:r>
            <a:r>
              <a:rPr lang="zh-CN" altLang="en-US" sz="2400"/>
              <a:t>、</a:t>
            </a:r>
            <a:r>
              <a:rPr lang="zh-CN" altLang="en-US" sz="2400">
                <a:sym typeface="+mn-ea"/>
              </a:rPr>
              <a:t>核膜的有</a:t>
            </a:r>
            <a:r>
              <a:rPr lang="zh-CN" altLang="en-US" sz="2400" u="sng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</a:t>
            </a:r>
            <a:r>
              <a:rPr lang="zh-CN" altLang="en-US" sz="2400">
                <a:sym typeface="+mn-ea"/>
              </a:rPr>
              <a:t>层膜</a:t>
            </a:r>
            <a:r>
              <a:rPr lang="en-US" altLang="zh-CN" sz="2400">
                <a:sym typeface="+mn-ea"/>
              </a:rPr>
              <a:t> </a:t>
            </a:r>
            <a:r>
              <a:rPr lang="zh-CN" altLang="en-US" sz="2400">
                <a:sym typeface="+mn-ea"/>
              </a:rPr>
              <a:t>，有</a:t>
            </a:r>
            <a:r>
              <a:rPr lang="zh-CN" altLang="en-US" sz="2400" u="sng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 </a:t>
            </a:r>
            <a:r>
              <a:rPr lang="zh-CN" altLang="en-US" sz="2400">
                <a:sym typeface="+mn-ea"/>
              </a:rPr>
              <a:t>层磷脂分子层。核孔功能</a:t>
            </a:r>
            <a:r>
              <a:rPr lang="en-US" altLang="zh-CN" sz="2400" u="sng">
                <a:sym typeface="+mn-ea"/>
              </a:rPr>
              <a:t>                                      </a:t>
            </a:r>
            <a:r>
              <a:rPr lang="zh-CN" altLang="en-US" sz="2400">
                <a:sym typeface="+mn-ea"/>
              </a:rPr>
              <a:t>，核孔的特性</a:t>
            </a:r>
            <a:r>
              <a:rPr lang="zh-CN" altLang="en-US" sz="2400" u="sng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             </a:t>
            </a:r>
            <a:r>
              <a:rPr lang="zh-CN" altLang="en-US" sz="2400">
                <a:sym typeface="+mn-ea"/>
              </a:rPr>
              <a:t>。代谢旺盛的细胞，</a:t>
            </a:r>
            <a:r>
              <a:rPr lang="zh-CN" altLang="en-US" sz="2400">
                <a:sym typeface="+mn-ea"/>
              </a:rPr>
              <a:t>核孔的数目</a:t>
            </a:r>
            <a:r>
              <a:rPr lang="en-US" altLang="zh-CN" sz="2400" u="sng">
                <a:sym typeface="+mn-ea"/>
              </a:rPr>
              <a:t>           </a:t>
            </a:r>
            <a:r>
              <a:rPr lang="zh-CN" altLang="en-US" sz="2400">
                <a:sym typeface="+mn-ea"/>
              </a:rPr>
              <a:t>。</a:t>
            </a:r>
            <a:endParaRPr lang="zh-CN" altLang="en-US" sz="2400" u="sng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4145" y="3756660"/>
            <a:ext cx="118122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4</a:t>
            </a:r>
            <a:r>
              <a:rPr lang="zh-CN" altLang="en-US" sz="2400"/>
              <a:t>、细胞</a:t>
            </a:r>
            <a:r>
              <a:rPr lang="zh-CN" altLang="en-US" sz="2400">
                <a:sym typeface="+mn-ea"/>
              </a:rPr>
              <a:t>核的功能是</a:t>
            </a:r>
            <a:r>
              <a:rPr lang="zh-CN" altLang="en-US" sz="2400" u="sng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            </a:t>
            </a:r>
            <a:r>
              <a:rPr lang="en-US" altLang="zh-CN" sz="2400">
                <a:sym typeface="+mn-ea"/>
              </a:rPr>
              <a:t> </a:t>
            </a:r>
            <a:r>
              <a:rPr lang="zh-CN" altLang="en-US" sz="2400">
                <a:sym typeface="+mn-ea"/>
              </a:rPr>
              <a:t>，是细胞</a:t>
            </a:r>
            <a:r>
              <a:rPr lang="zh-CN" altLang="en-US" sz="2400" u="sng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  </a:t>
            </a:r>
            <a:r>
              <a:rPr lang="zh-CN" altLang="en-US" sz="2400">
                <a:sym typeface="+mn-ea"/>
              </a:rPr>
              <a:t>和</a:t>
            </a:r>
            <a:r>
              <a:rPr lang="en-US" altLang="zh-CN" sz="2400" u="sng">
                <a:sym typeface="+mn-ea"/>
              </a:rPr>
              <a:t>            </a:t>
            </a:r>
            <a:r>
              <a:rPr lang="zh-CN" altLang="en-US" sz="2400">
                <a:sym typeface="+mn-ea"/>
              </a:rPr>
              <a:t>的控制中心。核仁的</a:t>
            </a:r>
            <a:endParaRPr lang="zh-CN" altLang="en-US" sz="2400">
              <a:sym typeface="+mn-ea"/>
            </a:endParaRPr>
          </a:p>
          <a:p>
            <a:r>
              <a:rPr lang="zh-CN" altLang="en-US" sz="2400">
                <a:sym typeface="+mn-ea"/>
              </a:rPr>
              <a:t>作用</a:t>
            </a:r>
            <a:r>
              <a:rPr lang="en-US" altLang="zh-CN" sz="2400">
                <a:sym typeface="+mn-ea"/>
              </a:rPr>
              <a:t> </a:t>
            </a:r>
            <a:r>
              <a:rPr lang="zh-CN" altLang="en-US" sz="2400">
                <a:sym typeface="+mn-ea"/>
              </a:rPr>
              <a:t>是</a:t>
            </a:r>
            <a:r>
              <a:rPr lang="en-US" altLang="zh-CN" sz="2400" u="sng">
                <a:sym typeface="+mn-ea"/>
              </a:rPr>
              <a:t>                                                        </a:t>
            </a:r>
            <a:r>
              <a:rPr lang="zh-CN" altLang="en-US" sz="2400">
                <a:sym typeface="+mn-ea"/>
              </a:rPr>
              <a:t>有关。</a:t>
            </a:r>
            <a:r>
              <a:rPr lang="en-US" altLang="zh-CN" sz="2400">
                <a:sym typeface="+mn-ea"/>
              </a:rPr>
              <a:t> </a:t>
            </a:r>
            <a:r>
              <a:rPr lang="en-US" altLang="zh-CN" sz="2400" u="sng">
                <a:sym typeface="+mn-ea"/>
              </a:rPr>
              <a:t>                             </a:t>
            </a:r>
            <a:r>
              <a:rPr lang="en-US" altLang="zh-CN" sz="2400" u="sng">
                <a:sym typeface="+mn-ea"/>
              </a:rPr>
              <a:t>    </a:t>
            </a:r>
            <a:endParaRPr lang="en-US" altLang="zh-CN" sz="2400">
              <a:sym typeface="+mn-ea"/>
            </a:endParaRPr>
          </a:p>
          <a:p>
            <a:r>
              <a:rPr lang="en-US" altLang="zh-CN" sz="2400">
                <a:sym typeface="+mn-ea"/>
              </a:rPr>
              <a:t>   </a:t>
            </a:r>
            <a:r>
              <a:rPr lang="en-US" altLang="zh-CN" sz="2400" u="sng">
                <a:sym typeface="+mn-ea"/>
              </a:rPr>
              <a:t>                                      </a:t>
            </a:r>
            <a:r>
              <a:rPr lang="en-US" altLang="zh-CN" sz="2400">
                <a:sym typeface="+mn-ea"/>
              </a:rPr>
              <a:t>  </a:t>
            </a:r>
            <a:r>
              <a:rPr lang="en-US" altLang="zh-CN" sz="2400" u="sng">
                <a:sym typeface="+mn-ea"/>
              </a:rPr>
              <a:t> </a:t>
            </a:r>
            <a:r>
              <a:rPr lang="en-US" altLang="zh-CN" sz="2400">
                <a:sym typeface="+mn-ea"/>
              </a:rPr>
              <a:t>         </a:t>
            </a:r>
            <a:endParaRPr lang="en-US" altLang="zh-CN" sz="2400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24150" y="1223645"/>
            <a:ext cx="20326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流动镶嵌模型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13245" y="1223645"/>
            <a:ext cx="2205355" cy="3505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磷脂双分子层</a:t>
            </a:r>
            <a:endParaRPr lang="zh-CN" altLang="en-US" sz="24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24955" y="1574165"/>
            <a:ext cx="954405" cy="5867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>
                <a:solidFill>
                  <a:srgbClr val="FF0000"/>
                </a:solidFill>
              </a:rPr>
              <a:t>嵌入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64235" y="1574165"/>
            <a:ext cx="464185" cy="4584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镶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24505" y="2374265"/>
            <a:ext cx="2397760" cy="4648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有一定的流动性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353425" y="2342515"/>
            <a:ext cx="2195830" cy="5238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选择透过性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10740" y="2866390"/>
            <a:ext cx="613410" cy="4908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>
                <a:solidFill>
                  <a:srgbClr val="FF0000"/>
                </a:solidFill>
              </a:rPr>
              <a:t>二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032885" y="2943225"/>
            <a:ext cx="710565" cy="5181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四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065135" y="2818130"/>
            <a:ext cx="4221480" cy="4692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核质物质交换和信息</a:t>
            </a:r>
            <a:r>
              <a:rPr lang="zh-CN" altLang="en-US" sz="2400" b="1">
                <a:solidFill>
                  <a:srgbClr val="FF0000"/>
                </a:solidFill>
              </a:rPr>
              <a:t>交流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872615" y="3240405"/>
            <a:ext cx="1571625" cy="5746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选择性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974330" y="3334385"/>
            <a:ext cx="515620" cy="4133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多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880995" y="3748405"/>
            <a:ext cx="1754505" cy="4451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遗传信息库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809615" y="3747770"/>
            <a:ext cx="9906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sym typeface="+mn-ea"/>
              </a:rPr>
              <a:t>代谢</a:t>
            </a:r>
            <a:endParaRPr lang="zh-CN" altLang="en-US" sz="24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057390" y="3747770"/>
            <a:ext cx="967740" cy="3587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遗传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0549255" y="1574165"/>
            <a:ext cx="8274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贯穿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172210" y="4106545"/>
            <a:ext cx="4893310" cy="5086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与</a:t>
            </a:r>
            <a:r>
              <a:rPr lang="zh-CN" altLang="en-US" sz="2400" b="1">
                <a:solidFill>
                  <a:srgbClr val="FF0000"/>
                </a:solidFill>
              </a:rPr>
              <a:t>某种</a:t>
            </a:r>
            <a:r>
              <a:rPr lang="en-US" altLang="zh-CN" sz="2400" b="1">
                <a:solidFill>
                  <a:srgbClr val="FF0000"/>
                </a:solidFill>
              </a:rPr>
              <a:t>RNA</a:t>
            </a:r>
            <a:r>
              <a:rPr lang="zh-CN" altLang="en-US" sz="2400" b="1">
                <a:solidFill>
                  <a:srgbClr val="FF0000"/>
                </a:solidFill>
              </a:rPr>
              <a:t>的合成及核糖体的形成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3" name="yt_shape_10653"/>
          <p:cNvSpPr txBox="1"/>
          <p:nvPr/>
        </p:nvSpPr>
        <p:spPr>
          <a:xfrm>
            <a:off x="6350" y="862330"/>
            <a:ext cx="11515725" cy="2812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4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,isEnd"/>
              </a:rPr>
              <a:t> 核糖体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膜结构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功能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合成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</a:t>
            </a:r>
            <a:r>
              <a:rPr sz="1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的场所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分裂旺盛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0_9a45f,isEnd"/>
              </a:rPr>
              <a:t>代谢旺盛的细胞中核糖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体较多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分布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各种生物细胞中均有分布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是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</a:t>
            </a:r>
            <a:r>
              <a:rPr sz="15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aa308,isEnd"/>
              </a:rPr>
              <a:t>中唯一的细</a:t>
            </a:r>
            <a:b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胞器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spc="15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92705" y="1159510"/>
            <a:ext cx="1075690" cy="989965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无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12795" y="1656080"/>
            <a:ext cx="1305560" cy="5689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蛋白质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13245" y="2169795"/>
            <a:ext cx="1531620" cy="56007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15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原核细胞</a:t>
            </a:r>
            <a:endParaRPr kumimoji="0" lang="zh-CN" altLang="zh-CN" sz="2800" b="0" i="0" strike="noStrike" kern="1200" cap="none" spc="15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5" name="图片 4" descr="kappframework-xTlwqr(1)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16980" y="935990"/>
            <a:ext cx="1285240" cy="10191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0" y="3383915"/>
            <a:ext cx="11264265" cy="2489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6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.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,isEnd"/>
              </a:rPr>
              <a:t> 中心体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</a:t>
            </a:r>
            <a:r>
              <a:rPr lang="en-US" altLang="zh-CN" sz="240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1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 结构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             </a:t>
            </a:r>
            <a:r>
              <a:rPr sz="9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膜结构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，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由相互垂直的两个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                       </a:t>
            </a:r>
            <a:r>
              <a:rPr sz="13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100" spc="-100" dirty="0">
                <a:latin typeface="Times New Roman" panose="02020603050405020304" pitchFamily="24"/>
                <a:sym typeface="+mn-ea"/>
              </a:rPr>
              <a:t>⁠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_⨹_4_ae662,isEnd"/>
              </a:rPr>
              <a:t>及周围物</a:t>
            </a:r>
            <a:br>
              <a:rPr lang="zh-CN" altLang="zh-CN" sz="240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</a:br>
            <a:r>
              <a:rPr lang="zh-CN" altLang="zh-CN" sz="240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质构成</a:t>
            </a:r>
            <a:r>
              <a:rPr lang="zh-CN" altLang="zh-CN" sz="2400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spc="15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2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 功能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：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与细胞的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                          </a:t>
            </a:r>
            <a:r>
              <a:rPr sz="1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有关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3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 分布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：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存在于</a:t>
            </a:r>
            <a:r>
              <a:rPr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                          </a:t>
            </a:r>
            <a:r>
              <a:rPr sz="1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和</a:t>
            </a:r>
            <a:r>
              <a:rPr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                                    </a:t>
            </a:r>
            <a:r>
              <a:rPr sz="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细胞中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,isEnd"/>
              </a:rPr>
              <a:t>。</a:t>
            </a:r>
            <a:endParaRPr lang="zh-CN" altLang="zh-CN" sz="2400" dirty="0">
              <a:solidFill>
                <a:srgbClr val="000000"/>
              </a:solidFill>
              <a:effectLst/>
              <a:latin typeface="宋体" panose="02010600030101010101" pitchFamily="2" charset="-122"/>
              <a:sym typeface=",isEnd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2772410" y="3816350"/>
            <a:ext cx="678815" cy="5689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15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无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7633040" y="3816272"/>
            <a:ext cx="115163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15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中心粒</a:t>
            </a:r>
            <a:endParaRPr kumimoji="0" lang="zh-CN" altLang="zh-CN" sz="2800" b="0" i="0" strike="noStrike" kern="1200" cap="none" spc="15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3744301" y="4680888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有丝分裂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69981" y="5256706"/>
            <a:ext cx="1399287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动物细胞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73065" y="5250180"/>
            <a:ext cx="2174875" cy="5181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某些低等植物</a:t>
            </a:r>
            <a:endParaRPr lang="zh-CN" altLang="en-US" sz="2800">
              <a:solidFill>
                <a:srgbClr val="FF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358005" y="2657475"/>
            <a:ext cx="1704340" cy="14249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3" name="yt_shape_10673"/>
          <p:cNvSpPr txBox="1"/>
          <p:nvPr/>
        </p:nvSpPr>
        <p:spPr>
          <a:xfrm>
            <a:off x="576263" y="880204"/>
            <a:ext cx="3462486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9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细胞器的共性归纳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graphicFrame>
        <p:nvGraphicFramePr>
          <p:cNvPr id="10674" name="yt_table_10674" title="H_342.72"/>
          <p:cNvGraphicFramePr>
            <a:graphicFrameLocks noGrp="1"/>
          </p:cNvGraphicFramePr>
          <p:nvPr/>
        </p:nvGraphicFramePr>
        <p:xfrm>
          <a:off x="576263" y="1511871"/>
          <a:ext cx="10370074" cy="43525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8006"/>
                <a:gridCol w="4600786"/>
                <a:gridCol w="5041282"/>
              </a:tblGrid>
              <a:tr h="493776">
                <a:tc row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e98f5_⨹_1_d0b48"/>
                        </a:rPr>
                        <a:t>分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布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植物特有的细胞器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液泡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93776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动物和低等植物特有的细胞器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中心体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93776">
                <a:tc rowSpan="3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bf8cc_⨹_1_4351c_⨹_1_23eae"/>
                        </a:rPr>
                        <a:t>结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构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不具膜结构的细胞器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中心体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896112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具单层膜结构的细胞器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内质网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液泡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高尔基体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2_44a8d"/>
                        </a:rPr>
                        <a:t>溶酶</a:t>
                      </a:r>
                      <a:b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93776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具双层膜结构的细胞器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896112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5ae9a"/>
                        </a:rPr>
                        <a:t>成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分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含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DNA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 dirty="0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 dirty="0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endParaRPr lang="zh-CN" altLang="zh-CN" sz="2400" b="0" i="0" u="none" dirty="0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649721" y="1604079"/>
            <a:ext cx="2008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液泡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16446" y="2180532"/>
            <a:ext cx="10944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中心体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78271" y="2737935"/>
            <a:ext cx="2313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核糖体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中心体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49073" y="3499477"/>
            <a:ext cx="4523422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内质网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液泡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高尔基体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2_44a8d"/>
              </a:rPr>
              <a:t>溶酶</a:t>
            </a:r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24"/>
                <a:ea typeface="宋体" panose="02010600030101010101" pitchFamily="2" charset="-122"/>
              </a:rPr>
              <a:t>体</a:t>
            </a:r>
            <a:b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478271" y="4347278"/>
            <a:ext cx="2313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78271" y="5152332"/>
            <a:ext cx="2313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7" grpId="0" build="allAtOnce"/>
      <p:bldP spid="8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76" name="yt_table_10676" title="H_342.7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9845" y="780415"/>
          <a:ext cx="11364595" cy="45218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5175"/>
                <a:gridCol w="5296535"/>
                <a:gridCol w="5302885"/>
              </a:tblGrid>
              <a:tr h="586105">
                <a:tc row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48a6d_⨹_1_36c61"/>
                        </a:rPr>
                        <a:t>成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分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含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RNA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587375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含色素的细胞器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液泡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585470">
                <a:tc rowSpan="4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53a25_⨹_1_35d1b_⨹_1_bbb5b_⨹_1_0296b"/>
                        </a:rPr>
                        <a:t>功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能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能产生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ATP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1041400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与有丝分裂有关的细胞器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高尔基体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412b1"/>
                        </a:rPr>
                        <a:t>中</a:t>
                      </a:r>
                      <a:b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心体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1041400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与分泌蛋白合成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7_6e846"/>
                        </a:rPr>
                        <a:t>分泌相关的细胞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内质网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高尔基体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2a457"/>
                        </a:rPr>
                        <a:t>线</a:t>
                      </a:r>
                      <a:b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粒体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680085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能发生碱基互补配对的细胞器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868408" y="791843"/>
            <a:ext cx="3532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核糖体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478008" y="1511806"/>
            <a:ext cx="2008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液泡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45293" y="2069844"/>
            <a:ext cx="2313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93155" y="2807970"/>
            <a:ext cx="5200650" cy="58674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核糖体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高尔基体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1_412b1"/>
              </a:rPr>
              <a:t>中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13943" y="2779520"/>
            <a:ext cx="789685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心体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84265" y="3924935"/>
            <a:ext cx="5210810" cy="5689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核糖体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内质网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高尔基体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1_2a457"/>
              </a:rPr>
              <a:t>线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513695" y="3917315"/>
            <a:ext cx="1172210" cy="5689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粒体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35693" y="4680329"/>
            <a:ext cx="3532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核糖体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676" name="yt_table_10676" title="H_342.72"/>
          <p:cNvGraphicFramePr>
            <a:graphicFrameLocks noGrp="1"/>
          </p:cNvGraphicFramePr>
          <p:nvPr/>
        </p:nvGraphicFramePr>
        <p:xfrm>
          <a:off x="29845" y="780415"/>
          <a:ext cx="11364595" cy="334835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5175"/>
                <a:gridCol w="5553075"/>
                <a:gridCol w="5046345"/>
              </a:tblGrid>
              <a:tr h="585470">
                <a:tc rowSpan="3">
                  <a:txBody>
                    <a:bodyPr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53a25_⨹_1_35d1b_⨹_1_bbb5b_⨹_1_0296b"/>
                        </a:rPr>
                        <a:t>功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能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en-US" sz="2400">
                          <a:sym typeface="+mn-ea"/>
                        </a:rPr>
                        <a:t>动植物细胞都有，但功能不同的细胞器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叶绿体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1041400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与主动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运输有关的细胞器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线粒体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高尔基体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412b1"/>
                        </a:rPr>
                        <a:t>中</a:t>
                      </a:r>
                      <a:b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心体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1041400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能产生水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7_6e846"/>
                        </a:rPr>
                        <a:t>的细胞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内质网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高尔基体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2a457"/>
                        </a:rPr>
                        <a:t>线</a:t>
                      </a:r>
                      <a:b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粒体</a:t>
                      </a:r>
                      <a:endParaRPr lang="zh-CN" altLang="zh-CN" sz="2400" b="0" i="0" u="none">
                        <a:solidFill>
                          <a:srgbClr val="FF0000">
                            <a:alpha val="0"/>
                          </a:srgbClr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6769100" y="791845"/>
            <a:ext cx="4354830" cy="5499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>
                <a:solidFill>
                  <a:srgbClr val="FF0000"/>
                </a:solidFill>
              </a:rPr>
              <a:t>高尔基体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81445" y="1656080"/>
            <a:ext cx="4354830" cy="5499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>
                <a:solidFill>
                  <a:srgbClr val="FF0000"/>
                </a:solidFill>
              </a:rPr>
              <a:t>线粒体、</a:t>
            </a:r>
            <a:r>
              <a:rPr lang="zh-CN" altLang="en-US" sz="2400">
                <a:solidFill>
                  <a:srgbClr val="FF0000"/>
                </a:solidFill>
              </a:rPr>
              <a:t>核糖体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34125" y="2520315"/>
            <a:ext cx="5060315" cy="5499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>
                <a:solidFill>
                  <a:srgbClr val="FF0000"/>
                </a:solidFill>
              </a:rPr>
              <a:t>线粒体、叶绿体、核糖体、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高尔基体</a:t>
            </a:r>
            <a:r>
              <a:rPr lang="zh-CN" altLang="en-US" sz="2400">
                <a:solidFill>
                  <a:srgbClr val="FF0000"/>
                </a:solidFill>
                <a:sym typeface="+mn-ea"/>
              </a:rPr>
              <a:t>等</a:t>
            </a:r>
            <a:endParaRPr lang="zh-CN" altLang="en-US" sz="2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00450" y="3537585"/>
            <a:ext cx="2943225" cy="22682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5" y="3655060"/>
            <a:ext cx="3099435" cy="22504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1535" y="3528695"/>
            <a:ext cx="2760980" cy="216852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0" y="2701290"/>
            <a:ext cx="1030224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同位素标记法</a:t>
            </a:r>
            <a:r>
              <a:rPr lang="zh-CN" altLang="en-US" sz="2800"/>
              <a:t>（</a:t>
            </a:r>
            <a:r>
              <a:rPr lang="en-US" altLang="zh-CN" sz="2800"/>
              <a:t>    </a:t>
            </a:r>
            <a:r>
              <a:rPr lang="zh-CN" altLang="en-US" sz="2800"/>
              <a:t>标记氨基酸来追踪</a:t>
            </a:r>
            <a:r>
              <a:rPr lang="zh-CN" altLang="zh-CN" sz="280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  <a:sym typeface="+mn-ea"/>
              </a:rPr>
              <a:t>分泌蛋白的合成、加工、运输及</a:t>
            </a:r>
            <a:r>
              <a:rPr lang="zh-CN" altLang="en-US" sz="2800"/>
              <a:t>分泌过程）</a:t>
            </a:r>
            <a:endParaRPr lang="zh-CN" altLang="en-US" sz="2800"/>
          </a:p>
        </p:txBody>
      </p:sp>
      <p:sp>
        <p:nvSpPr>
          <p:cNvPr id="10678" name="yt_shape_10678"/>
          <p:cNvSpPr txBox="1"/>
          <p:nvPr/>
        </p:nvSpPr>
        <p:spPr>
          <a:xfrm>
            <a:off x="55" y="2110605"/>
            <a:ext cx="5309146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三、 分泌蛋白的合成、加工、运输过程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815340"/>
            <a:ext cx="20485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10</a:t>
            </a:r>
            <a:r>
              <a:rPr lang="zh-CN" altLang="en-US" sz="2400"/>
              <a:t>、细胞骨架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2016125" y="791845"/>
            <a:ext cx="8620125" cy="12954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/>
              <a:t>由蛋白纤维组成的网状结构，维持细胞形态，锚定并支撑许多细胞器，与细胞运动、分裂、分化及细胞物质运输、能量转化、信息传递等生命活动</a:t>
            </a:r>
            <a:r>
              <a:rPr lang="zh-CN" altLang="en-US" sz="2400"/>
              <a:t>息息相关。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2440305" y="2691130"/>
            <a:ext cx="758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baseline="30000">
                <a:solidFill>
                  <a:srgbClr val="FF0000"/>
                </a:solidFill>
                <a:uFillTx/>
                <a:sym typeface="+mn-ea"/>
              </a:rPr>
              <a:t>35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s</a:t>
            </a:r>
            <a:endParaRPr lang="zh-CN" altLang="en-US" sz="2800" b="1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7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8" name="yt_shape_10678"/>
          <p:cNvSpPr txBox="1"/>
          <p:nvPr/>
        </p:nvSpPr>
        <p:spPr>
          <a:xfrm>
            <a:off x="2592705" y="2087880"/>
            <a:ext cx="5411470" cy="42862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sp>
        <p:nvSpPr>
          <p:cNvPr id="10679" name="yt_shape_10679"/>
          <p:cNvSpPr txBox="1"/>
          <p:nvPr/>
        </p:nvSpPr>
        <p:spPr>
          <a:xfrm>
            <a:off x="288290" y="791845"/>
            <a:ext cx="5900420" cy="89535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  <a:sym typeface="+mn-ea"/>
              </a:rPr>
              <a:t>三、 分泌蛋白的合成、加工、运输过程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                                                   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sp>
        <p:nvSpPr>
          <p:cNvPr id="10680" name="yt_shape_10680"/>
          <p:cNvSpPr txBox="1"/>
          <p:nvPr/>
        </p:nvSpPr>
        <p:spPr>
          <a:xfrm>
            <a:off x="4145211" y="3897320"/>
            <a:ext cx="3231654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核糖体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内质网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高尔基体</a:t>
            </a:r>
            <a:endParaRPr lang="zh-CN" altLang="zh-CN" sz="2400" b="0" i="0" u="none">
              <a:solidFill>
                <a:srgbClr val="FF0000">
                  <a:alpha val="0"/>
                </a:srgbClr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pic>
        <p:nvPicPr>
          <p:cNvPr id="3" name="yt_shape_172343601320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" y="1687195"/>
            <a:ext cx="9592310" cy="37211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152525" y="2689860"/>
            <a:ext cx="1177290" cy="936625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核糖体</a:t>
            </a:r>
            <a:endParaRPr kumimoji="0" lang="zh-CN" altLang="zh-CN" sz="2800" b="0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95015" y="2786380"/>
            <a:ext cx="1256030" cy="49149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内质网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60752" y="2759451"/>
            <a:ext cx="1399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高尔基体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  <p:bldP spid="5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4" y="1052514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335" y="1211575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二维过关——过易错</a:t>
            </a:r>
            <a:endParaRPr lang="zh-CN" sz="120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683" name="yt_shape_10683"/>
          <p:cNvSpPr txBox="1"/>
          <p:nvPr/>
        </p:nvSpPr>
        <p:spPr>
          <a:xfrm>
            <a:off x="576127" y="1917380"/>
            <a:ext cx="10370075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易错提醒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细胞器并非漂浮于细胞质中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2_f8c59"/>
              </a:rPr>
              <a:t>支持细胞器的结构是细胞骨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架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它是由蛋白质纤维组成的网架结构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684" name="yt_shape_10684"/>
          <p:cNvSpPr txBox="1"/>
          <p:nvPr/>
        </p:nvSpPr>
        <p:spPr>
          <a:xfrm>
            <a:off x="576127" y="2809547"/>
            <a:ext cx="10750991" cy="13722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易错提醒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与分泌蛋白质合成和分泌直接有关的细胞器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核糖体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2_473d7"/>
              </a:rPr>
              <a:t>内质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网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高尔基体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与分泌蛋白质合成和分泌相关的细胞结构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核糖体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内质网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bebf3"/>
              </a:rPr>
              <a:t>、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高尔基体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线粒体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分泌蛋白的合成最先从游离的核糖体开始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1023215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336" y="1182276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三维过关——过典题</a:t>
            </a:r>
            <a:endParaRPr lang="zh-CN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687" name="yt_shape_10687"/>
          <p:cNvSpPr txBox="1"/>
          <p:nvPr/>
        </p:nvSpPr>
        <p:spPr>
          <a:xfrm>
            <a:off x="576127" y="1968168"/>
            <a:ext cx="10370075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例题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常州学测合格考模拟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细胞质中维持着细胞的形态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71cd7"/>
              </a:rPr>
              <a:t>锚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定并支撑着许多细胞器的网架结构是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688" name="yt_table_10688" title="H_74.88"/>
          <p:cNvGraphicFramePr>
            <a:graphicFrameLocks noGrp="1"/>
          </p:cNvGraphicFramePr>
          <p:nvPr/>
        </p:nvGraphicFramePr>
        <p:xfrm>
          <a:off x="576056" y="2927603"/>
          <a:ext cx="5725160" cy="949960"/>
        </p:xfrm>
        <a:graphic>
          <a:graphicData uri="http://schemas.openxmlformats.org/drawingml/2006/table">
            <a:tbl>
              <a:tblPr/>
              <a:tblGrid>
                <a:gridCol w="3185160"/>
                <a:gridCol w="2540000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细胞骨架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细胞质基质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细胞膜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内质网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690" name="yt_shape_10690"/>
          <p:cNvSpPr txBox="1"/>
          <p:nvPr/>
        </p:nvSpPr>
        <p:spPr>
          <a:xfrm>
            <a:off x="576127" y="3929157"/>
            <a:ext cx="10750991" cy="1868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细胞骨架维持着细胞的形态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6_1c2cb"/>
              </a:rPr>
              <a:t>是锚定并支撑着许多细胞器的网架结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构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正确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细胞质基质是活细胞新陈代谢的场所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ec752"/>
              </a:rPr>
              <a:t>细胞膜控制物质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进出细胞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内质网是某些大分子物质的运输通道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能加工蛋白质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87dc5"/>
              </a:rPr>
              <a:t>与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糖类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脂质的合成有关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72516" y="2396850"/>
            <a:ext cx="400748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A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" grpId="0" build="allAtOnce"/>
      <p:bldP spid="2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1" name="yt_shape_10691"/>
          <p:cNvSpPr txBox="1"/>
          <p:nvPr/>
        </p:nvSpPr>
        <p:spPr>
          <a:xfrm>
            <a:off x="576127" y="1080000"/>
            <a:ext cx="10370075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例题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连云港学测合格考模拟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下图表示分泌蛋白合成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4915b"/>
              </a:rPr>
              <a:t>加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工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运输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分泌的途径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请回答下列问题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0692" name="yt_image_10692" title="H_174.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320479" y="2175319"/>
            <a:ext cx="4881116" cy="221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94" name="yt_shape_10694"/>
          <p:cNvSpPr txBox="1"/>
          <p:nvPr/>
        </p:nvSpPr>
        <p:spPr>
          <a:xfrm>
            <a:off x="576127" y="4508190"/>
            <a:ext cx="10750991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图示细胞为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1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填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真核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或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原核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1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br>
              <a:rPr lang="zh-CN" altLang="zh-CN" sz="100" b="0" i="0" spc="-10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填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具有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或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不具有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生物膜系统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62716" y="4397503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真核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53915" y="4397503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具有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5" name="yt_shape_10695"/>
          <p:cNvSpPr txBox="1"/>
          <p:nvPr/>
        </p:nvSpPr>
        <p:spPr>
          <a:xfrm>
            <a:off x="576127" y="1080000"/>
            <a:ext cx="10750991" cy="28126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图中分泌蛋白的合成最先是在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            </a:t>
            </a:r>
            <a:r>
              <a:rPr sz="16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e782a,isEnd"/>
              </a:rPr>
              <a:t>填细胞器名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称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上进行的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当一段肽链合成后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转移到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上继续完成肽链的合成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3_242e2,isEnd"/>
              </a:rPr>
              <a:t>然后通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过囊泡运输到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中进一步修饰加工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上述过程中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0_70513,isEnd"/>
              </a:rPr>
              <a:t>细胞消耗的能量主要由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[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]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填细胞器名称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提供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分泌蛋白分泌到细胞外的方式体现了细胞质膜的结构特点是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>
                <a:latin typeface="Times New Roman" panose="02020603050405020304" pitchFamily="24"/>
              </a:rPr>
              <a:t>⁠</a:t>
            </a:r>
            <a:br>
              <a:rPr lang="zh-CN" altLang="zh-CN" sz="2400" b="0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sym typeface="W:6.005039,H:37.44"/>
              </a:rPr>
            </a:br>
            <a:r>
              <a:rPr sz="2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</a:t>
            </a:r>
            <a:r>
              <a:rPr sz="1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>
                <a:latin typeface="Times New Roman" panose="02020603050405020304" pitchFamily="24"/>
              </a:rPr>
              <a:t>⁠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01116" y="1033194"/>
            <a:ext cx="26184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游离的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核糖体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2516" y="2459658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④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84716" y="2459658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163515" y="2935146"/>
            <a:ext cx="865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2_56916"/>
              </a:rPr>
              <a:t>具有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6116" y="3410634"/>
            <a:ext cx="2008886" cy="50166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一定的流动性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7" name="yt_image_10692" title="H_174.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555915" y="3672141"/>
            <a:ext cx="4410243" cy="200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2" name="AutoShape 4"/>
          <p:cNvSpPr>
            <a:spLocks noChangeArrowheads="1"/>
          </p:cNvSpPr>
          <p:nvPr/>
        </p:nvSpPr>
        <p:spPr bwMode="auto">
          <a:xfrm>
            <a:off x="1163638" y="2232025"/>
            <a:ext cx="9118600" cy="1360488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000000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必修1　分子与细胞</a:t>
            </a:r>
            <a:endParaRPr lang="en-US" altLang="zh-CN" sz="2800" b="1" dirty="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en-US" altLang="zh-CN" sz="2800" b="1" dirty="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78213" name="Line 5"/>
          <p:cNvSpPr>
            <a:spLocks noChangeShapeType="1"/>
          </p:cNvSpPr>
          <p:nvPr/>
        </p:nvSpPr>
        <p:spPr bwMode="auto">
          <a:xfrm>
            <a:off x="1163638" y="2951163"/>
            <a:ext cx="9074150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336756" y="2955818"/>
            <a:ext cx="6768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微课时7　细胞器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8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2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1104794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336" y="1263855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四维过关——合格测</a:t>
            </a:r>
            <a:endParaRPr lang="zh-CN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699" name="yt_shape_10699"/>
          <p:cNvSpPr txBox="1"/>
          <p:nvPr/>
        </p:nvSpPr>
        <p:spPr>
          <a:xfrm>
            <a:off x="576000" y="1968168"/>
            <a:ext cx="1615827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一、 选择题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sp>
        <p:nvSpPr>
          <p:cNvPr id="10700" name="yt_shape_10700"/>
          <p:cNvSpPr txBox="1"/>
          <p:nvPr/>
        </p:nvSpPr>
        <p:spPr>
          <a:xfrm>
            <a:off x="576127" y="2447471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江苏学测合格考模拟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夏天吃西瓜时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会流出甜甜的汁液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2_b69bf"/>
              </a:rPr>
              <a:t>该汁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液主要来自下列哪个细胞器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01" name="yt_table_10701" title="H_74.88"/>
          <p:cNvGraphicFramePr>
            <a:graphicFrameLocks noGrp="1"/>
          </p:cNvGraphicFramePr>
          <p:nvPr/>
        </p:nvGraphicFramePr>
        <p:xfrm>
          <a:off x="576056" y="3406906"/>
          <a:ext cx="5437823" cy="950976"/>
        </p:xfrm>
        <a:graphic>
          <a:graphicData uri="http://schemas.openxmlformats.org/drawingml/2006/table">
            <a:tbl>
              <a:tblPr/>
              <a:tblGrid>
                <a:gridCol w="2880043"/>
                <a:gridCol w="2557780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叶绿体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液泡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线粒体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高尔基体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753316" y="2876153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3" name="yt_shape_10703"/>
          <p:cNvSpPr txBox="1"/>
          <p:nvPr/>
        </p:nvSpPr>
        <p:spPr>
          <a:xfrm>
            <a:off x="576127" y="1080000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盐城学测合格考模拟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右图为细胞中某结构示意图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4_83ec0"/>
              </a:rPr>
              <a:t>该结构是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05" name="yt_table_10705_skip" title="H_74.88"/>
          <p:cNvGraphicFramePr>
            <a:graphicFrameLocks noGrp="1"/>
          </p:cNvGraphicFramePr>
          <p:nvPr/>
        </p:nvGraphicFramePr>
        <p:xfrm>
          <a:off x="576056" y="2039435"/>
          <a:ext cx="5115560" cy="949960"/>
        </p:xfrm>
        <a:graphic>
          <a:graphicData uri="http://schemas.openxmlformats.org/drawingml/2006/table">
            <a:tbl>
              <a:tblPr/>
              <a:tblGrid>
                <a:gridCol w="3167380"/>
                <a:gridCol w="19478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内质网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中心体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高尔基体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叶绿体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704" name="yt_image_10704_skip" title="H_86.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395580" y="1788759"/>
            <a:ext cx="849408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095716" y="1508682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7" name="yt_shape_10707"/>
          <p:cNvSpPr txBox="1"/>
          <p:nvPr/>
        </p:nvSpPr>
        <p:spPr>
          <a:xfrm>
            <a:off x="576127" y="1080000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盐城学测合格考模拟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下列有关真核细胞内细胞器的叙述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2_14e38"/>
              </a:rPr>
              <a:t>错误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708" name="yt_shape_10708"/>
          <p:cNvSpPr txBox="1"/>
          <p:nvPr/>
        </p:nvSpPr>
        <p:spPr>
          <a:xfrm>
            <a:off x="576000" y="2039435"/>
            <a:ext cx="5697072" cy="1242712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69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Times New Roman" panose="02020603050405020304" pitchFamily="24"/>
                <a:sym typeface="Finished"/>
              </a:rPr>
              <a:t> </a:t>
            </a:r>
            <a:r>
              <a:rPr lang="en-US" altLang="zh-CN" sz="24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                 </a:t>
            </a:r>
            <a:r>
              <a:rPr lang="en-US" altLang="zh-CN" sz="21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635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Times New Roman" panose="02020603050405020304" pitchFamily="24"/>
                <a:sym typeface="Finished"/>
              </a:rPr>
              <a:t> </a:t>
            </a:r>
            <a:r>
              <a:rPr lang="en-US" altLang="zh-CN" sz="24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              </a:t>
            </a:r>
            <a:r>
              <a:rPr lang="en-US" altLang="zh-CN" sz="13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62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Times New Roman" panose="02020603050405020304" pitchFamily="24"/>
                <a:sym typeface="Finished"/>
              </a:rPr>
              <a:t> </a:t>
            </a:r>
            <a:r>
              <a:rPr lang="en-US" altLang="zh-CN" sz="24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                      </a:t>
            </a:r>
            <a:r>
              <a:rPr lang="en-US" altLang="zh-CN" sz="1100" b="0" i="0" u="none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endParaRPr lang="en-US" altLang="zh-CN" sz="1100" b="0" i="0" u="none">
              <a:solidFill>
                <a:srgbClr val="1EE3CF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sp>
        <p:nvSpPr>
          <p:cNvPr id="10709" name="yt_shape_10709"/>
          <p:cNvSpPr txBox="1"/>
          <p:nvPr/>
        </p:nvSpPr>
        <p:spPr>
          <a:xfrm>
            <a:off x="5405331" y="3116051"/>
            <a:ext cx="2014013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 eaLnBrk="1" latinLnBrk="0" hangingPunct="0">
              <a:lnSpc>
                <a:spcPct val="130000"/>
              </a:lnSpc>
              <a:tabLst>
                <a:tab pos="844550" algn="l"/>
                <a:tab pos="1689100" algn="l"/>
              </a:tabLst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                       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                               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endParaRPr lang="en-US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10" name="yt_table_10710" title="H_149.76"/>
          <p:cNvGraphicFramePr>
            <a:graphicFrameLocks noGrp="1"/>
          </p:cNvGraphicFramePr>
          <p:nvPr/>
        </p:nvGraphicFramePr>
        <p:xfrm>
          <a:off x="326659" y="3503603"/>
          <a:ext cx="5593715" cy="1899920"/>
        </p:xfrm>
        <a:graphic>
          <a:graphicData uri="http://schemas.openxmlformats.org/drawingml/2006/table">
            <a:tbl>
              <a:tblPr/>
              <a:tblGrid>
                <a:gridCol w="5593715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是有氧呼吸的主要场所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是光合作用的场所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根尖细胞内存在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①②③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与植物细胞的细胞壁形成有关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712" name="yt_shape_10712"/>
          <p:cNvSpPr txBox="1"/>
          <p:nvPr/>
        </p:nvSpPr>
        <p:spPr>
          <a:xfrm>
            <a:off x="768266" y="5420993"/>
            <a:ext cx="4001095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根尖细胞中不存在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" name="yt_shape_172343601332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814" y="2051585"/>
            <a:ext cx="1657542" cy="1093443"/>
          </a:xfrm>
          <a:prstGeom prst="rect">
            <a:avLst/>
          </a:prstGeom>
        </p:spPr>
      </p:pic>
      <p:pic>
        <p:nvPicPr>
          <p:cNvPr id="5" name="yt_shape_17234360133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300" y="2058432"/>
            <a:ext cx="1386077" cy="989299"/>
          </a:xfrm>
          <a:prstGeom prst="rect">
            <a:avLst/>
          </a:prstGeom>
        </p:spPr>
      </p:pic>
      <p:pic>
        <p:nvPicPr>
          <p:cNvPr id="7" name="yt_shape_17234360133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343" y="2026665"/>
            <a:ext cx="1984567" cy="999184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705316" y="1508682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12" grpId="0" build="allAtOnce"/>
      <p:bldP spid="2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3" name="yt_shape_10713"/>
          <p:cNvSpPr txBox="1"/>
          <p:nvPr/>
        </p:nvSpPr>
        <p:spPr>
          <a:xfrm>
            <a:off x="576128" y="1080000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4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常州学测合格考模拟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可以与细胞膜形成的吞噬泡融合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3_04383"/>
              </a:rPr>
              <a:t>并消化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掉吞噬泡内物质的细胞器是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14" name="yt_table_10714" title="H_74.88"/>
          <p:cNvGraphicFramePr>
            <a:graphicFrameLocks noGrp="1"/>
          </p:cNvGraphicFramePr>
          <p:nvPr/>
        </p:nvGraphicFramePr>
        <p:xfrm>
          <a:off x="576056" y="2039435"/>
          <a:ext cx="5115560" cy="949960"/>
        </p:xfrm>
        <a:graphic>
          <a:graphicData uri="http://schemas.openxmlformats.org/drawingml/2006/table">
            <a:tbl>
              <a:tblPr/>
              <a:tblGrid>
                <a:gridCol w="3167380"/>
                <a:gridCol w="19478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线粒体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内质网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高尔基体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溶酶体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716" name="yt_shape_10716"/>
          <p:cNvSpPr txBox="1"/>
          <p:nvPr/>
        </p:nvSpPr>
        <p:spPr>
          <a:xfrm>
            <a:off x="576000" y="3040989"/>
            <a:ext cx="9848850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溶酶体可以与细胞膜形成的吞噬泡融合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并消化掉吞噬泡内物质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53317" y="1508682"/>
            <a:ext cx="400748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16" grpId="0" build="allAtOnce"/>
      <p:bldP spid="2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7" name="yt_shape_10717"/>
          <p:cNvSpPr txBox="1"/>
          <p:nvPr/>
        </p:nvSpPr>
        <p:spPr>
          <a:xfrm>
            <a:off x="576127" y="1080000"/>
            <a:ext cx="10370075" cy="13887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5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江苏学测合格考模拟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8_ec0c9"/>
              </a:rPr>
              <a:t>绿色植物的光合作用在维持自然界碳—氧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平衡中起重要作用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如图为叶绿体的结构示意图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2_a9d5e"/>
              </a:rPr>
              <a:t>光合作用产生氧气的部位是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19" name="yt_table_10719_skip" title="H_74.88"/>
          <p:cNvGraphicFramePr>
            <a:graphicFrameLocks noGrp="1"/>
          </p:cNvGraphicFramePr>
          <p:nvPr/>
        </p:nvGraphicFramePr>
        <p:xfrm>
          <a:off x="575421" y="2519566"/>
          <a:ext cx="4066540" cy="949960"/>
        </p:xfrm>
        <a:graphic>
          <a:graphicData uri="http://schemas.openxmlformats.org/drawingml/2006/table">
            <a:tbl>
              <a:tblPr/>
              <a:tblGrid>
                <a:gridCol w="2346960"/>
                <a:gridCol w="17192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②③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718" name="yt_image_10718_skip" title="H_90.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992922" y="2314226"/>
            <a:ext cx="2894878" cy="115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21" name="yt_shape_10721"/>
          <p:cNvSpPr txBox="1"/>
          <p:nvPr/>
        </p:nvSpPr>
        <p:spPr>
          <a:xfrm>
            <a:off x="576127" y="3722244"/>
            <a:ext cx="10750991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在类囊体薄膜上进行的光反应产生氧气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3_decb4"/>
              </a:rPr>
              <a:t>所以光合作用产生氧气的部位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是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基粒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类囊体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95716" y="1984170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21" grpId="0" build="allAtOnce"/>
      <p:bldP spid="2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2" name="yt_shape_10722"/>
          <p:cNvSpPr txBox="1"/>
          <p:nvPr/>
        </p:nvSpPr>
        <p:spPr>
          <a:xfrm>
            <a:off x="576128" y="1080000"/>
            <a:ext cx="10370075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6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靖江学测合格考模拟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被比喻为细胞内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消化车间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a7884"/>
              </a:rPr>
              <a:t>的细胞器是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23" name="yt_table_10723" title="H_74.8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5945" y="2039620"/>
          <a:ext cx="6214745" cy="949960"/>
        </p:xfrm>
        <a:graphic>
          <a:graphicData uri="http://schemas.openxmlformats.org/drawingml/2006/table">
            <a:tbl>
              <a:tblPr/>
              <a:tblGrid>
                <a:gridCol w="3116580"/>
                <a:gridCol w="3098165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核糖体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溶酶体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中心体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线粒体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725" name="yt_shape_10725"/>
          <p:cNvSpPr txBox="1"/>
          <p:nvPr/>
        </p:nvSpPr>
        <p:spPr>
          <a:xfrm>
            <a:off x="576127" y="3040989"/>
            <a:ext cx="10750991" cy="13887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7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连云港学测合格考模拟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等闲识得东风面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万紫千红总是春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5d09d"/>
              </a:rPr>
              <a:t>”</a:t>
            </a:r>
            <a:b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春日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中的诗句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描述了春天的美好景色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其中的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红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和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紫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3_c2596"/>
              </a:rPr>
              <a:t>存在于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细胞的哪一结构中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26" name="yt_table_10726" title="H_74.88"/>
          <p:cNvGraphicFramePr>
            <a:graphicFrameLocks noGrp="1"/>
          </p:cNvGraphicFramePr>
          <p:nvPr/>
        </p:nvGraphicFramePr>
        <p:xfrm>
          <a:off x="576056" y="4480555"/>
          <a:ext cx="5742623" cy="950976"/>
        </p:xfrm>
        <a:graphic>
          <a:graphicData uri="http://schemas.openxmlformats.org/drawingml/2006/table">
            <a:tbl>
              <a:tblPr/>
              <a:tblGrid>
                <a:gridCol w="2880043"/>
                <a:gridCol w="2862580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液泡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叶绿体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溶酶体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高尔基体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095717" y="1508682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34116" y="3945159"/>
            <a:ext cx="400748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A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8" name="yt_shape_10728"/>
          <p:cNvSpPr txBox="1"/>
          <p:nvPr/>
        </p:nvSpPr>
        <p:spPr>
          <a:xfrm>
            <a:off x="576127" y="1116830"/>
            <a:ext cx="10370075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8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东海学测合格考模拟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4_b3fa7"/>
              </a:rPr>
              <a:t>蚕豆根毛细胞不具有的细胞器是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29" name="yt_table_10729" title="H_37.44"/>
          <p:cNvGraphicFramePr>
            <a:graphicFrameLocks noGrp="1"/>
          </p:cNvGraphicFramePr>
          <p:nvPr/>
        </p:nvGraphicFramePr>
        <p:xfrm>
          <a:off x="575421" y="2039435"/>
          <a:ext cx="10248900" cy="474980"/>
        </p:xfrm>
        <a:graphic>
          <a:graphicData uri="http://schemas.openxmlformats.org/drawingml/2006/table">
            <a:tbl>
              <a:tblPr/>
              <a:tblGrid>
                <a:gridCol w="2880360"/>
                <a:gridCol w="2862580"/>
                <a:gridCol w="2557780"/>
                <a:gridCol w="19478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内质网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叶绿体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液泡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核糖体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731" name="yt_shape_10731"/>
          <p:cNvSpPr txBox="1"/>
          <p:nvPr/>
        </p:nvSpPr>
        <p:spPr>
          <a:xfrm>
            <a:off x="576762" y="2592911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9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东海学测合格考模拟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下列关于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3_31429"/>
              </a:rPr>
              <a:t>用高倍显微镜观察叶绿体和细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胞质的流动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实验的叙述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32" name="yt_table_10732" title="H_149.76"/>
          <p:cNvGraphicFramePr>
            <a:graphicFrameLocks noGrp="1"/>
          </p:cNvGraphicFramePr>
          <p:nvPr/>
        </p:nvGraphicFramePr>
        <p:xfrm>
          <a:off x="576056" y="3525041"/>
          <a:ext cx="8348664" cy="1901952"/>
        </p:xfrm>
        <a:graphic>
          <a:graphicData uri="http://schemas.openxmlformats.org/drawingml/2006/table">
            <a:tbl>
              <a:tblPr/>
              <a:tblGrid>
                <a:gridCol w="8348664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可选用黑藻作为实验材料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叶绿体在细胞内是均匀分布的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可用叶绿体的运动作为标志观察细胞质的流动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由低倍镜换到高倍镜前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需将待观察目标移至视野中央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095716" y="1508682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72516" y="2994288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4" name="yt_shape_10734"/>
          <p:cNvSpPr txBox="1"/>
          <p:nvPr/>
        </p:nvSpPr>
        <p:spPr>
          <a:xfrm>
            <a:off x="576127" y="1080000"/>
            <a:ext cx="10370075" cy="13887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10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江苏学测合格考模拟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在处理污水时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9_b67c0"/>
              </a:rPr>
              <a:t>人们设计出一种膜结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构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它可以将有毒的重金属离子阻挡在膜的一侧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用这种膜对水进行过滤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56e07"/>
              </a:rPr>
              <a:t>这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是模拟生物膜的功能特性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该特性是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35" name="yt_table_10735" title="H_74.88"/>
          <p:cNvGraphicFramePr>
            <a:graphicFrameLocks noGrp="1"/>
          </p:cNvGraphicFramePr>
          <p:nvPr/>
        </p:nvGraphicFramePr>
        <p:xfrm>
          <a:off x="576056" y="2519566"/>
          <a:ext cx="6352540" cy="949960"/>
        </p:xfrm>
        <a:graphic>
          <a:graphicData uri="http://schemas.openxmlformats.org/drawingml/2006/table">
            <a:tbl>
              <a:tblPr/>
              <a:tblGrid>
                <a:gridCol w="2880360"/>
                <a:gridCol w="3472180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全透性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选择透过性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流动性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高效性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737" name="yt_shape_10737"/>
          <p:cNvSpPr txBox="1"/>
          <p:nvPr/>
        </p:nvSpPr>
        <p:spPr>
          <a:xfrm>
            <a:off x="576128" y="3521120"/>
            <a:ext cx="10750991" cy="1852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人工膜有选择地将有毒重金属离子阻挡在膜的一侧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8_f9e26"/>
              </a:rPr>
              <a:t>降低有毒重金属离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子对水的污染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模拟细胞膜控制物质进出细胞的功能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0_405ed"/>
              </a:rPr>
              <a:t>体现生物膜具有的功能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特点为选择透过性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可以让水分子自由通过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4_ea646"/>
              </a:rPr>
              <a:t>选择吸收的离子和小分子也可以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通过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而其他的离子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小分子和大分子则不能通过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72516" y="1984170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37" grpId="0" build="allAtOnce"/>
      <p:bldP spid="2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8" name="yt_shape_10738"/>
          <p:cNvSpPr txBox="1"/>
          <p:nvPr/>
        </p:nvSpPr>
        <p:spPr>
          <a:xfrm>
            <a:off x="576127" y="1080000"/>
            <a:ext cx="10370075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11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江苏学测合格考模拟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7_ae1bf"/>
              </a:rPr>
              <a:t>下列关于线粒体和叶绿体的共同点的叙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述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39" name="yt_table_10739" title="H_74.88"/>
          <p:cNvGraphicFramePr>
            <a:graphicFrameLocks noGrp="1"/>
          </p:cNvGraphicFramePr>
          <p:nvPr/>
        </p:nvGraphicFramePr>
        <p:xfrm>
          <a:off x="576056" y="2039435"/>
          <a:ext cx="9364980" cy="950976"/>
        </p:xfrm>
        <a:graphic>
          <a:graphicData uri="http://schemas.openxmlformats.org/drawingml/2006/table">
            <a:tbl>
              <a:tblPr/>
              <a:tblGrid>
                <a:gridCol w="5300980"/>
                <a:gridCol w="4064000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都与能量转换有关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都参与构成生物膜系统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都有增大其膜面积的结构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所含酶的种类相同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741" name="yt_shape_10741"/>
          <p:cNvSpPr txBox="1"/>
          <p:nvPr/>
        </p:nvSpPr>
        <p:spPr>
          <a:xfrm>
            <a:off x="576128" y="3040989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线粒体进行物质的氧化分解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叶绿体进行光合作用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8_b46b6"/>
              </a:rPr>
              <a:t>二者进行不同的生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理作用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所以酶的种类不同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24516" y="1508682"/>
            <a:ext cx="400748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41" grpId="0" build="allAtOnce"/>
      <p:bldP spid="2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2" name="yt_shape_10742"/>
          <p:cNvSpPr txBox="1"/>
          <p:nvPr/>
        </p:nvSpPr>
        <p:spPr>
          <a:xfrm>
            <a:off x="576127" y="1080000"/>
            <a:ext cx="10370075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12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盐城学测合格考模拟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下列雌性家兔体细胞中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6_500d0"/>
              </a:rPr>
              <a:t>含有高尔基体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数量最多的是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43" name="yt_table_10743" title="H_74.88"/>
          <p:cNvGraphicFramePr>
            <a:graphicFrameLocks noGrp="1"/>
          </p:cNvGraphicFramePr>
          <p:nvPr/>
        </p:nvGraphicFramePr>
        <p:xfrm>
          <a:off x="576056" y="2039435"/>
          <a:ext cx="8773160" cy="950976"/>
        </p:xfrm>
        <a:graphic>
          <a:graphicData uri="http://schemas.openxmlformats.org/drawingml/2006/table">
            <a:tbl>
              <a:tblPr/>
              <a:tblGrid>
                <a:gridCol w="5300980"/>
                <a:gridCol w="3472180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红细胞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骨骼肌细胞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唾液腺细胞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上皮细胞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745" name="yt_shape_10745"/>
          <p:cNvSpPr txBox="1"/>
          <p:nvPr/>
        </p:nvSpPr>
        <p:spPr>
          <a:xfrm>
            <a:off x="576127" y="3040989"/>
            <a:ext cx="10370075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唾液腺细胞能够合成和分泌唾液淀粉酶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唾液淀粉酶属于分泌蛋白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89e76"/>
              </a:rPr>
              <a:t>因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此高尔基体数量最多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746" name="yt_shape_10746"/>
          <p:cNvSpPr txBox="1"/>
          <p:nvPr/>
        </p:nvSpPr>
        <p:spPr>
          <a:xfrm>
            <a:off x="576128" y="3983944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13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南京学测合格考模拟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7_87eef"/>
              </a:rPr>
              <a:t>生物膜系统在细胞生命活动中的作用极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为重要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真核细胞的生物膜系统在组成上包括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0747" name="yt_table_10747" title="H_74.88"/>
          <p:cNvGraphicFramePr>
            <a:graphicFrameLocks noGrp="1"/>
          </p:cNvGraphicFramePr>
          <p:nvPr/>
        </p:nvGraphicFramePr>
        <p:xfrm>
          <a:off x="576056" y="4943379"/>
          <a:ext cx="9382443" cy="950976"/>
        </p:xfrm>
        <a:graphic>
          <a:graphicData uri="http://schemas.openxmlformats.org/drawingml/2006/table">
            <a:tbl>
              <a:tblPr/>
              <a:tblGrid>
                <a:gridCol w="5300980"/>
                <a:gridCol w="40814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细胞膜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染色体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核膜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细胞膜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核糖体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核膜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细胞膜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细胞器膜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核膜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细胞膜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中心体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核膜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924516" y="1508682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191716" y="4412626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45" grpId="0" build="allAtOnce"/>
      <p:bldP spid="2" grpId="0" build="allAtOnce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1079500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1984" y="1161756"/>
            <a:ext cx="3312718" cy="41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33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新课标要求</a:t>
            </a:r>
            <a:endParaRPr lang="zh-CN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10631" name="yt_table_10631" title="H_164.16"/>
          <p:cNvGraphicFramePr>
            <a:graphicFrameLocks noGrp="1"/>
          </p:cNvGraphicFramePr>
          <p:nvPr/>
        </p:nvGraphicFramePr>
        <p:xfrm>
          <a:off x="576000" y="2120532"/>
          <a:ext cx="10370075" cy="20848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370075"/>
              </a:tblGrid>
              <a:tr h="467999"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阐明细胞内具有多个相对独立的结构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担负着物质运输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合成与分解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2_3e1ce"/>
                        </a:rPr>
                        <a:t>能量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转换和信息传递等生命活动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举例说明细胞各部分结构之间相互联系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协调一致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0_24f66"/>
                        </a:rPr>
                        <a:t>共同执行细胞的各项生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命活动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3" name="yt_shape_10753"/>
          <p:cNvSpPr txBox="1"/>
          <p:nvPr/>
        </p:nvSpPr>
        <p:spPr>
          <a:xfrm>
            <a:off x="613469" y="4492357"/>
            <a:ext cx="8540800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图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细胞中细胞器</a:t>
            </a:r>
            <a:r>
              <a:rPr sz="2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填编号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在图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细胞中也具有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749" name="yt_shape_10749"/>
          <p:cNvSpPr txBox="1"/>
          <p:nvPr/>
        </p:nvSpPr>
        <p:spPr>
          <a:xfrm>
            <a:off x="555884" y="763911"/>
            <a:ext cx="1923604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二、 非选择题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sp>
        <p:nvSpPr>
          <p:cNvPr id="10750" name="yt_shape_10750"/>
          <p:cNvSpPr txBox="1"/>
          <p:nvPr/>
        </p:nvSpPr>
        <p:spPr>
          <a:xfrm>
            <a:off x="556011" y="1243214"/>
            <a:ext cx="10750991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14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南京学测合格考模拟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3_2b0c4"/>
              </a:rPr>
              <a:t>代表两类不同细胞的亚显微结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构模式图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请据图回答下列问题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751" name="yt_shape_10751"/>
          <p:cNvSpPr txBox="1"/>
          <p:nvPr/>
        </p:nvSpPr>
        <p:spPr>
          <a:xfrm>
            <a:off x="2363711" y="2174933"/>
            <a:ext cx="4356962" cy="232326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10150" b="0" i="0" u="none" dirty="0">
                <a:solidFill>
                  <a:srgbClr val="1EE3CF"/>
                </a:solidFill>
                <a:effectLst/>
                <a:latin typeface="Times New Roman" panose="02020603050405020304" pitchFamily="24"/>
                <a:ea typeface="Times New Roman" panose="02020603050405020304" pitchFamily="24"/>
                <a:sym typeface="Finished"/>
              </a:rPr>
              <a:t> </a:t>
            </a:r>
            <a:r>
              <a:rPr lang="en-US" altLang="zh-CN" sz="2400" b="0" i="0" u="none" dirty="0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                               </a:t>
            </a:r>
            <a:r>
              <a:rPr lang="en-US" altLang="zh-CN" sz="100" b="0" i="0" u="none" dirty="0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	</a:t>
            </a:r>
            <a:r>
              <a:rPr lang="en-US" altLang="zh-CN" sz="12900" b="0" i="0" u="none" dirty="0">
                <a:solidFill>
                  <a:srgbClr val="1EE3CF"/>
                </a:solidFill>
                <a:effectLst/>
                <a:latin typeface="Times New Roman" panose="02020603050405020304" pitchFamily="24"/>
                <a:ea typeface="Times New Roman" panose="02020603050405020304" pitchFamily="24"/>
                <a:sym typeface="Finished"/>
              </a:rPr>
              <a:t> </a:t>
            </a:r>
            <a:r>
              <a:rPr lang="en-US" altLang="zh-CN" sz="2400" b="0" i="0" u="none" dirty="0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  </a:t>
            </a:r>
            <a:r>
              <a:rPr lang="en-US" altLang="zh-CN" sz="600" b="0" i="0" u="none" dirty="0">
                <a:solidFill>
                  <a:srgbClr val="1EE3CF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endParaRPr lang="en-US" altLang="zh-CN" sz="600" b="0" i="0" u="none" dirty="0">
              <a:solidFill>
                <a:srgbClr val="1EE3CF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sp>
        <p:nvSpPr>
          <p:cNvPr id="10752" name="yt_shape_10752"/>
          <p:cNvSpPr txBox="1"/>
          <p:nvPr/>
        </p:nvSpPr>
        <p:spPr>
          <a:xfrm>
            <a:off x="4964933" y="3907520"/>
            <a:ext cx="1468351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 eaLnBrk="1" latinLnBrk="0" hangingPunct="0">
              <a:lnSpc>
                <a:spcPct val="130000"/>
              </a:lnSpc>
              <a:tabLst>
                <a:tab pos="996950" algn="l"/>
              </a:tabLst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图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                            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图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endParaRPr lang="en-US" altLang="zh-CN" sz="2400" b="1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pic>
        <p:nvPicPr>
          <p:cNvPr id="3" name="yt_shape_172343601347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011" y="2230333"/>
            <a:ext cx="2764027" cy="1687769"/>
          </a:xfrm>
          <a:prstGeom prst="rect">
            <a:avLst/>
          </a:prstGeom>
        </p:spPr>
      </p:pic>
      <p:pic>
        <p:nvPicPr>
          <p:cNvPr id="5" name="yt_shape_172343601349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3" y="2340143"/>
            <a:ext cx="657417" cy="1500259"/>
          </a:xfrm>
          <a:prstGeom prst="rect">
            <a:avLst/>
          </a:prstGeom>
        </p:spPr>
      </p:pic>
      <p:sp>
        <p:nvSpPr>
          <p:cNvPr id="10754" name="yt_shape_10754"/>
          <p:cNvSpPr txBox="1"/>
          <p:nvPr/>
        </p:nvSpPr>
        <p:spPr>
          <a:xfrm>
            <a:off x="613597" y="4971660"/>
            <a:ext cx="10370075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图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细胞是植物细胞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的细胞是原核细胞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8_95e2d"/>
              </a:rPr>
              <a:t>它们共有的细胞器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是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核糖体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52458" y="4392231"/>
            <a:ext cx="4848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②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4" grpId="0" build="allAtOnce"/>
      <p:bldP spid="2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5" name="yt_shape_10755"/>
          <p:cNvSpPr txBox="1"/>
          <p:nvPr/>
        </p:nvSpPr>
        <p:spPr>
          <a:xfrm>
            <a:off x="621591" y="791781"/>
            <a:ext cx="10370075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图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细胞是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填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植物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或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动物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判断理由是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</a:t>
            </a:r>
            <a:r>
              <a:rPr sz="8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>
                <a:latin typeface="Times New Roman" panose="02020603050405020304" pitchFamily="24"/>
              </a:rPr>
              <a:t>⁠</a:t>
            </a:r>
            <a:br>
              <a:rPr lang="zh-CN" altLang="zh-CN" sz="2400" b="0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sym typeface="W:6.005039,H:37.44"/>
              </a:rPr>
            </a:br>
            <a:r>
              <a:rPr sz="2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                                                        </a:t>
            </a:r>
            <a:r>
              <a:rPr sz="3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至少答两种结构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）。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756" name="yt_shape_10756"/>
          <p:cNvSpPr txBox="1"/>
          <p:nvPr/>
        </p:nvSpPr>
        <p:spPr>
          <a:xfrm>
            <a:off x="621464" y="1734736"/>
            <a:ext cx="9618018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图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细胞具有液泡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细胞壁和叶绿体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因此属于植物细胞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757" name="yt_shape_10757"/>
          <p:cNvSpPr txBox="1"/>
          <p:nvPr/>
        </p:nvSpPr>
        <p:spPr>
          <a:xfrm>
            <a:off x="621592" y="2214039"/>
            <a:ext cx="10370075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分离细胞器的方法是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</a:t>
            </a:r>
            <a:r>
              <a:rPr sz="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0_ff10a,isEnd"/>
              </a:rPr>
              <a:t>中具有双层膜的细胞器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有</a:t>
            </a:r>
            <a:r>
              <a:rPr sz="21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3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填编号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）。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758" name="yt_shape_10758"/>
          <p:cNvSpPr txBox="1"/>
          <p:nvPr/>
        </p:nvSpPr>
        <p:spPr>
          <a:xfrm>
            <a:off x="621592" y="3156994"/>
            <a:ext cx="10750991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解析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分离细胞器的方法是差速离心法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1_90af6"/>
              </a:rPr>
              <a:t>中具有双层膜的细胞器有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叶绿体和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⑦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线粒体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46180" y="744975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植物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361379" y="744975"/>
            <a:ext cx="561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1_fb515"/>
              </a:rPr>
              <a:t>有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1580" y="1220463"/>
            <a:ext cx="5666486" cy="50166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细胞壁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大液泡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叶绿体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细胞壁必答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17781" y="2167233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差速离心法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41181" y="2642721"/>
            <a:ext cx="789686" cy="50166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①⑦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8" name="yt_shape_10752"/>
          <p:cNvSpPr txBox="1"/>
          <p:nvPr/>
        </p:nvSpPr>
        <p:spPr>
          <a:xfrm>
            <a:off x="6000743" y="5412554"/>
            <a:ext cx="1468351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 eaLnBrk="1" latinLnBrk="0" hangingPunct="0">
              <a:lnSpc>
                <a:spcPct val="130000"/>
              </a:lnSpc>
              <a:tabLst>
                <a:tab pos="996950" algn="l"/>
              </a:tabLst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图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                            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图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endParaRPr lang="en-US" altLang="zh-CN" sz="2400" b="1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pic>
        <p:nvPicPr>
          <p:cNvPr id="9" name="yt_shape_172343601347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210" y="4035600"/>
            <a:ext cx="2334544" cy="1425518"/>
          </a:xfrm>
          <a:prstGeom prst="rect">
            <a:avLst/>
          </a:prstGeom>
        </p:spPr>
      </p:pic>
      <p:pic>
        <p:nvPicPr>
          <p:cNvPr id="10" name="yt_shape_172343601349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271" y="4145410"/>
            <a:ext cx="555265" cy="1267144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" grpId="0" build="allAtOnce"/>
      <p:bldP spid="10758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4" y="1080710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335" y="1239771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一维过关</a:t>
            </a:r>
            <a:r>
              <a:rPr lang="en-US" sz="2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——</a:t>
            </a:r>
            <a:r>
              <a:rPr lang="zh-CN" sz="2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过考点</a:t>
            </a:r>
            <a:endParaRPr lang="zh-CN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635" name="yt_shape_10635"/>
          <p:cNvSpPr txBox="1"/>
          <p:nvPr/>
        </p:nvSpPr>
        <p:spPr>
          <a:xfrm>
            <a:off x="1008380" y="2018665"/>
            <a:ext cx="2291080" cy="42862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一、 细胞质基质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sp>
        <p:nvSpPr>
          <p:cNvPr id="10636" name="yt_shape_10636"/>
          <p:cNvSpPr txBox="1"/>
          <p:nvPr/>
        </p:nvSpPr>
        <p:spPr>
          <a:xfrm>
            <a:off x="576000" y="2447471"/>
            <a:ext cx="10233571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成分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水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无机盐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脂质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糖类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蛋白质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氨基酸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核苷酸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酶等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637" name="yt_shape_10637"/>
          <p:cNvSpPr txBox="1"/>
          <p:nvPr/>
        </p:nvSpPr>
        <p:spPr>
          <a:xfrm>
            <a:off x="576127" y="2926774"/>
            <a:ext cx="10750991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en-US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en-US" altLang="zh-CN" sz="24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功能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25_ac49d"/>
              </a:rPr>
              <a:t>为生命活动提供代谢反应场所和所需的物质以及一定的环</a:t>
            </a:r>
            <a:b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境条件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 spc="15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68650" y="2087880"/>
            <a:ext cx="300672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40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  <a:sym typeface="+mn-ea"/>
              </a:rPr>
              <a:t>（</a:t>
            </a:r>
            <a:r>
              <a:rPr lang="zh-CN" altLang="zh-CN" sz="2400">
                <a:solidFill>
                  <a:srgbClr val="0070C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  <a:sym typeface="+mn-ea"/>
              </a:rPr>
              <a:t>代谢的主要场所</a:t>
            </a:r>
            <a:r>
              <a:rPr lang="zh-CN" altLang="zh-CN" sz="240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  <a:sym typeface="+mn-ea"/>
              </a:rPr>
              <a:t>）</a:t>
            </a:r>
            <a:endParaRPr lang="zh-CN" altLang="zh-CN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8" name="yt_shape_10638"/>
          <p:cNvSpPr txBox="1"/>
          <p:nvPr/>
        </p:nvSpPr>
        <p:spPr>
          <a:xfrm>
            <a:off x="576127" y="1099192"/>
            <a:ext cx="10750991" cy="47332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  <a:sym typeface=",isEnd"/>
              </a:rPr>
              <a:t>二、 细胞器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线粒体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叶绿体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核糖体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内质网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高尔基体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液泡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中心体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溶酶体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分离各种细胞器的方法——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</a:t>
            </a:r>
            <a:r>
              <a:rPr sz="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,isEnd"/>
              </a:rPr>
              <a:t> 线粒体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层膜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1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向内突起形成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嵴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增大膜面积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e0897,isEnd"/>
              </a:rPr>
              <a:t>；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与有氧呼吸有关的酶分布在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              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中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功能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有氧呼吸的主要场所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参与有氧呼吸的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</a:t>
            </a:r>
            <a:r>
              <a:rPr sz="17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br>
              <a:rPr lang="zh-CN" altLang="zh-CN" sz="100" b="0" i="0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阶段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spc="15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分布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普遍存在于动植物细胞中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在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</a:t>
            </a:r>
            <a:r>
              <a:rPr sz="1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75641,isEnd"/>
              </a:rPr>
              <a:t>的细胞中数量较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如心肌细胞中线粒体数多于口腔上皮细胞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58116" y="1984170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差速离心法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3116" y="2935146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双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81916" y="2935146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内膜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48516" y="3410634"/>
            <a:ext cx="3532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线粒体内膜和线粒体基质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833190" y="3886122"/>
            <a:ext cx="179933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15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第二和第三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15515" y="4837098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需能较多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73085" y="979805"/>
            <a:ext cx="3154045" cy="1955165"/>
          </a:xfrm>
          <a:prstGeom prst="rect">
            <a:avLst/>
          </a:prstGeom>
        </p:spPr>
      </p:pic>
      <p:pic>
        <p:nvPicPr>
          <p:cNvPr id="10" name="yt_shape_17234360133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791845"/>
            <a:ext cx="3062605" cy="20212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5" name="yt_shape_10645"/>
          <p:cNvSpPr txBox="1"/>
          <p:nvPr/>
        </p:nvSpPr>
        <p:spPr>
          <a:xfrm>
            <a:off x="295275" y="805815"/>
            <a:ext cx="11031855" cy="3586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,isEnd"/>
              </a:rPr>
              <a:t> 叶绿体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层膜结构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光合作用的色素位于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</a:t>
            </a:r>
            <a:r>
              <a:rPr sz="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上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c9105,isEnd"/>
              </a:rPr>
              <a:t>；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与光合作用有关的酶分布在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            </a:t>
            </a:r>
            <a:r>
              <a:rPr sz="1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中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功能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</a:t>
            </a:r>
            <a:r>
              <a:rPr sz="1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的场所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分布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主要分布在绿色植物的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</a:t>
            </a:r>
            <a:r>
              <a:rPr sz="1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中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8_b03cc,isEnd"/>
              </a:rPr>
              <a:t>不是所有的植物细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胞都有叶绿体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如：植物的根部细胞不含叶绿体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3_0ca01,isEnd"/>
              </a:rPr>
              <a:t>能进行光合作用的细胞也不一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定含有叶绿体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如：蓝细菌细胞等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80066" y="1087042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32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双</a:t>
            </a:r>
            <a:endParaRPr kumimoji="0" lang="zh-CN" altLang="zh-CN" sz="32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062935" y="1087042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类囊体薄膜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2591" y="1655875"/>
            <a:ext cx="26184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类囊体薄膜和基质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36215" y="2087880"/>
            <a:ext cx="1624330" cy="5689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光合作用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04230" y="2520315"/>
            <a:ext cx="1610360" cy="56896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叶肉细胞</a:t>
            </a:r>
            <a:endParaRPr lang="zh-CN" altLang="en-US" sz="2800">
              <a:solidFill>
                <a:srgbClr val="FF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33335" y="3672205"/>
            <a:ext cx="3326130" cy="2300605"/>
          </a:xfrm>
          <a:prstGeom prst="rect">
            <a:avLst/>
          </a:prstGeom>
        </p:spPr>
      </p:pic>
      <p:pic>
        <p:nvPicPr>
          <p:cNvPr id="10718" name="yt_image_10718_skip" title="H_90.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50" y="4104005"/>
            <a:ext cx="3874135" cy="16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" name="yt_shape_10649"/>
          <p:cNvSpPr txBox="1"/>
          <p:nvPr/>
        </p:nvSpPr>
        <p:spPr>
          <a:xfrm>
            <a:off x="576127" y="1179082"/>
            <a:ext cx="10750991" cy="2349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,isEnd"/>
              </a:rPr>
              <a:t> 内质网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层膜的网状结构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功能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增大细胞内的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</a:t>
            </a:r>
            <a:r>
              <a:rPr sz="2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</a:t>
            </a:r>
            <a:r>
              <a:rPr sz="1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是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</a:t>
            </a:r>
            <a:r>
              <a:rPr sz="1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8_46bdb,isEnd"/>
              </a:rPr>
              <a:t>等大分子物质合成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和加工的场所和运输通道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分布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绝大多数的动植物细胞中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18790" y="1494155"/>
            <a:ext cx="619760" cy="583565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32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单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81281" y="2087675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膜面积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44750" y="2087675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蛋白质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78955" y="2972435"/>
            <a:ext cx="3231515" cy="23977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7" name="yt_shape_10657"/>
          <p:cNvSpPr txBox="1"/>
          <p:nvPr/>
        </p:nvSpPr>
        <p:spPr>
          <a:xfrm>
            <a:off x="144145" y="852170"/>
            <a:ext cx="11261090" cy="50882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5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,isEnd"/>
              </a:rPr>
              <a:t> 高尔基体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层膜结构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功能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动物细胞中与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</a:t>
            </a:r>
            <a:r>
              <a:rPr sz="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的形成有关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e2f54,isEnd"/>
              </a:rPr>
              <a:t>植物细胞中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与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</a:t>
            </a:r>
            <a:r>
              <a:rPr sz="1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的形成有关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分布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普遍存在于动植物细胞中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7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.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,isEnd"/>
              </a:rPr>
              <a:t> 液泡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1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 结构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             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层膜囊泡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2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 功能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：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积累贮存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营养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、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色素等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代谢产物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，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保持细胞坚挺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，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_⨹_1_f1339,isEnd"/>
              </a:rPr>
              <a:t>调</a:t>
            </a:r>
            <a:b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</a:b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节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sym typeface="+mn-ea"/>
              </a:rPr>
              <a:t>                                               </a:t>
            </a:r>
            <a:r>
              <a:rPr sz="2400" spc="-100" dirty="0">
                <a:latin typeface="Times New Roman" panose="02020603050405020304" pitchFamily="24"/>
                <a:sym typeface="+mn-ea"/>
              </a:rPr>
              <a:t>⁠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（</a:t>
            </a:r>
            <a:r>
              <a:rPr lang="en-US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3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）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 分布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+mn-ea"/>
              </a:rPr>
              <a:t>：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Times New Roman" panose="02020603050405020304" pitchFamily="24"/>
                <a:sym typeface="+mn-ea"/>
              </a:rPr>
              <a:t>成熟的植物细胞中有大液泡</a:t>
            </a:r>
            <a:r>
              <a:rPr lang="zh-CN" altLang="zh-CN" sz="2400" dirty="0">
                <a:solidFill>
                  <a:srgbClr val="000000"/>
                </a:solidFill>
                <a:effectLst/>
                <a:latin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597997" y="1223736"/>
            <a:ext cx="509065" cy="59747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单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464747" y="1656397"/>
            <a:ext cx="1895992" cy="664664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细胞分泌物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432435" y="2087880"/>
            <a:ext cx="1282065" cy="57531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细胞壁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612293" y="3275663"/>
            <a:ext cx="20000" cy="20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345045" y="704215"/>
            <a:ext cx="1471930" cy="121348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37070" y="2706370"/>
            <a:ext cx="2087245" cy="139065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736556" y="3527982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单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08086" y="4536743"/>
            <a:ext cx="26184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植物细胞内的环境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14" grpId="0" build="allAtOnce"/>
      <p:bldP spid="1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5" name="yt_shape_10665"/>
          <p:cNvSpPr txBox="1"/>
          <p:nvPr/>
        </p:nvSpPr>
        <p:spPr>
          <a:xfrm>
            <a:off x="172720" y="1066800"/>
            <a:ext cx="11155045" cy="49041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eaLnBrk="1" latinLnBrk="0" hangingPunct="0">
              <a:lnSpc>
                <a:spcPct val="130000"/>
              </a:lnSpc>
            </a:pP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8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,isEnd"/>
              </a:rPr>
              <a:t> 溶酶体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层膜结构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功能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含有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</a:t>
            </a:r>
            <a:r>
              <a:rPr sz="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能分解衰老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损伤的细胞器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3_98637,isEnd"/>
              </a:rPr>
              <a:t>吞噬并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杀死侵入细胞的病毒或病菌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是细胞的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</a:t>
            </a:r>
            <a:r>
              <a:rPr sz="1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indent="609600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分布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主要分布在动物细胞中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92705" y="1800225"/>
            <a:ext cx="593725" cy="59309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单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11866" y="2375966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多种水解酶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904571" y="2808273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消化车间</a:t>
            </a:r>
            <a:endParaRPr kumimoji="0" lang="zh-CN" altLang="zh-CN" sz="2800" b="0" i="0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>
                <a:solidFill>
                  <a:srgbClr val="000000"/>
                </a:solidFill>
              </a:uFill>
              <a:latin typeface="Times New Roman" panose="02020603050405020304" pitchFamily="2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69100" y="1017270"/>
            <a:ext cx="1430020" cy="135191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</p:bldLst>
  </p:timing>
</p:sld>
</file>

<file path=ppt/tags/tag1.xml><?xml version="1.0" encoding="utf-8"?>
<p:tagLst xmlns:p="http://schemas.openxmlformats.org/presentationml/2006/main">
  <p:tag name="KSO_WM_DIAGRAM_VIRTUALLY_FRAME" val="{&quot;height&quot;:370.98265075725044,&quot;left&quot;:20.75,&quot;top&quot;:42.402231132513265,&quot;width&quot;:738.25}"/>
</p:tagLst>
</file>

<file path=ppt/tags/tag10.xml><?xml version="1.0" encoding="utf-8"?>
<p:tagLst xmlns:p="http://schemas.openxmlformats.org/presentationml/2006/main">
  <p:tag name="TABLE_ENDDRAG_ORIGIN_RECT" val="894*343"/>
  <p:tag name="TABLE_ENDDRAG_RECT" val="2*61*894*343"/>
</p:tagLst>
</file>

<file path=ppt/tags/tag11.xml><?xml version="1.0" encoding="utf-8"?>
<p:tagLst xmlns:p="http://schemas.openxmlformats.org/presentationml/2006/main">
  <p:tag name="TABLE_ENDDRAG_ORIGIN_RECT" val="489*74"/>
  <p:tag name="TABLE_ENDDRAG_RECT" val="45*160*489*74"/>
</p:tagLst>
</file>

<file path=ppt/tags/tag12.xml><?xml version="1.0" encoding="utf-8"?>
<p:tagLst xmlns:p="http://schemas.openxmlformats.org/presentationml/2006/main">
  <p:tag name="COMMONDATA" val="eyJoZGlkIjoiM2Q0YjJkMTg4OGJjODhiMTNlNWU1OWVhYjQ3N2VjMDYifQ=="/>
  <p:tag name="commondata" val="eyJoZGlkIjoiZWVmNTBiYjEyMWUxYmVkMTQwZTZlZWYyMTVmODQwNjYifQ=="/>
</p:tagLst>
</file>

<file path=ppt/tags/tag2.xml><?xml version="1.0" encoding="utf-8"?>
<p:tagLst xmlns:p="http://schemas.openxmlformats.org/presentationml/2006/main">
  <p:tag name="KSO_WM_DIAGRAM_VIRTUALLY_FRAME" val="{&quot;height&quot;:370.98265075725044,&quot;left&quot;:20.75,&quot;top&quot;:42.402231132513265,&quot;width&quot;:738.25}"/>
</p:tagLst>
</file>

<file path=ppt/tags/tag3.xml><?xml version="1.0" encoding="utf-8"?>
<p:tagLst xmlns:p="http://schemas.openxmlformats.org/presentationml/2006/main">
  <p:tag name="KSO_WM_DIAGRAM_VIRTUALLY_FRAME" val="{&quot;height&quot;:370.98265075725044,&quot;left&quot;:20.75,&quot;top&quot;:42.402231132513265,&quot;width&quot;:738.25}"/>
</p:tagLst>
</file>

<file path=ppt/tags/tag4.xml><?xml version="1.0" encoding="utf-8"?>
<p:tagLst xmlns:p="http://schemas.openxmlformats.org/presentationml/2006/main">
  <p:tag name="KSO_WM_DIAGRAM_VIRTUALLY_FRAME" val="{&quot;height&quot;:370.98265075725044,&quot;left&quot;:20.75,&quot;top&quot;:42.402231132513265,&quot;width&quot;:738.25}"/>
</p:tagLst>
</file>

<file path=ppt/tags/tag5.xml><?xml version="1.0" encoding="utf-8"?>
<p:tagLst xmlns:p="http://schemas.openxmlformats.org/presentationml/2006/main">
  <p:tag name="KSO_WM_DIAGRAM_VIRTUALLY_FRAME" val="{&quot;height&quot;:370.98265075725044,&quot;left&quot;:20.75,&quot;top&quot;:42.402231132513265,&quot;width&quot;:738.25}"/>
</p:tagLst>
</file>

<file path=ppt/tags/tag6.xml><?xml version="1.0" encoding="utf-8"?>
<p:tagLst xmlns:p="http://schemas.openxmlformats.org/presentationml/2006/main">
  <p:tag name="KSO_WM_DIAGRAM_VIRTUALLY_FRAME" val="{&quot;height&quot;:351.0348818897637,&quot;left&quot;:76.35,&quot;top&quot;:62.35,&quot;width&quot;:682.65}"/>
</p:tagLst>
</file>

<file path=ppt/tags/tag7.xml><?xml version="1.0" encoding="utf-8"?>
<p:tagLst xmlns:p="http://schemas.openxmlformats.org/presentationml/2006/main">
  <p:tag name="KSO_WM_DIAGRAM_VIRTUALLY_FRAME" val="{&quot;height&quot;:351.0348818897637,&quot;left&quot;:76.35,&quot;top&quot;:62.35,&quot;width&quot;:682.65}"/>
</p:tagLst>
</file>

<file path=ppt/tags/tag8.xml><?xml version="1.0" encoding="utf-8"?>
<p:tagLst xmlns:p="http://schemas.openxmlformats.org/presentationml/2006/main">
  <p:tag name="KSO_WM_DIAGRAM_VIRTUALLY_FRAME" val="{&quot;height&quot;:351.0348818897637,&quot;left&quot;:76.35,&quot;top&quot;:62.35,&quot;width&quot;:682.65}"/>
</p:tagLst>
</file>

<file path=ppt/tags/tag9.xml><?xml version="1.0" encoding="utf-8"?>
<p:tagLst xmlns:p="http://schemas.openxmlformats.org/presentationml/2006/main">
  <p:tag name="KSO_WM_DIAGRAM_VIRTUALLY_FRAME" val="{&quot;height&quot;:351.0348818897637,&quot;left&quot;:76.35,&quot;top&quot;:62.35,&quot;width&quot;:682.65}"/>
</p:tagLst>
</file>

<file path=ppt/theme/theme1.xml><?xml version="1.0" encoding="utf-8"?>
<a:theme xmlns:a="http://schemas.openxmlformats.org/drawingml/2006/main" name="1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6384</Words>
  <Application>WPS 演示</Application>
  <PresentationFormat>自定义</PresentationFormat>
  <Paragraphs>568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111" baseType="lpstr">
      <vt:lpstr>Arial</vt:lpstr>
      <vt:lpstr>宋体</vt:lpstr>
      <vt:lpstr>Wingdings</vt:lpstr>
      <vt:lpstr>华文行楷</vt:lpstr>
      <vt:lpstr>Times New Roman</vt:lpstr>
      <vt:lpstr>方正楷体_GBK</vt:lpstr>
      <vt:lpstr>微软雅黑</vt:lpstr>
      <vt:lpstr>黑体</vt:lpstr>
      <vt:lpstr>Times New Roman</vt:lpstr>
      <vt:lpstr>_⨹_2_3e1ce</vt:lpstr>
      <vt:lpstr>Segoe Print</vt:lpstr>
      <vt:lpstr>_⨹_10_24f66</vt:lpstr>
      <vt:lpstr>_⨹_25_ac49d</vt:lpstr>
      <vt:lpstr>,isEnd</vt:lpstr>
      <vt:lpstr>_⨹_1_e0897,isEnd</vt:lpstr>
      <vt:lpstr>_⨹_7_75641,isEnd</vt:lpstr>
      <vt:lpstr>_⨹_1_c9105,isEnd</vt:lpstr>
      <vt:lpstr>_⨹_8_b03cc,isEnd</vt:lpstr>
      <vt:lpstr>_⨹_13_0ca01,isEnd</vt:lpstr>
      <vt:lpstr>_⨹_8_46bdb,isEnd</vt:lpstr>
      <vt:lpstr>_⨹_5_e2f54,isEnd</vt:lpstr>
      <vt:lpstr>_⨹_1_f1339,isEnd</vt:lpstr>
      <vt:lpstr>_⨹_3_98637,isEnd</vt:lpstr>
      <vt:lpstr>_⨹_10_9a45f,isEnd</vt:lpstr>
      <vt:lpstr>_⨹_5_aa308,isEnd</vt:lpstr>
      <vt:lpstr>_⨹_4_ae662,isEnd</vt:lpstr>
      <vt:lpstr>Arial Unicode MS</vt:lpstr>
      <vt:lpstr>Calibri</vt:lpstr>
      <vt:lpstr>_⨹_1_e98f5_⨹_1_d0b48</vt:lpstr>
      <vt:lpstr>_⨹_1_bf8cc_⨹_1_4351c_⨹_1_23eae</vt:lpstr>
      <vt:lpstr>_⨹_2_44a8d</vt:lpstr>
      <vt:lpstr>_⨹_1_5ae9a</vt:lpstr>
      <vt:lpstr>_⨹_1_48a6d_⨹_1_36c61</vt:lpstr>
      <vt:lpstr>_⨹_1_53a25_⨹_1_35d1b_⨹_1_bbb5b_⨹_1_0296b</vt:lpstr>
      <vt:lpstr>_⨹_1_412b1</vt:lpstr>
      <vt:lpstr>_⨹_7_6e846</vt:lpstr>
      <vt:lpstr>_⨹_1_2a457</vt:lpstr>
      <vt:lpstr>_⨹_12_f8c59</vt:lpstr>
      <vt:lpstr>_⨹_2_473d7</vt:lpstr>
      <vt:lpstr>_⨹_1_bebf3</vt:lpstr>
      <vt:lpstr>楷体</vt:lpstr>
      <vt:lpstr>_⨹_1_71cd7</vt:lpstr>
      <vt:lpstr>_⨹_16_1c2cb</vt:lpstr>
      <vt:lpstr>_⨹_7_ec752</vt:lpstr>
      <vt:lpstr>_⨹_1_87dc5</vt:lpstr>
      <vt:lpstr>_⨹_1_4915b</vt:lpstr>
      <vt:lpstr>_⨹_5_e782a,isEnd</vt:lpstr>
      <vt:lpstr>_⨹_3_242e2,isEnd</vt:lpstr>
      <vt:lpstr>_⨹_10_70513,isEnd</vt:lpstr>
      <vt:lpstr>W:6.005039,H:37.44</vt:lpstr>
      <vt:lpstr>_⨹_2_56916</vt:lpstr>
      <vt:lpstr>_⨹_2_b69bf</vt:lpstr>
      <vt:lpstr>_⨹_4_83ec0</vt:lpstr>
      <vt:lpstr>_⨹_2_14e38</vt:lpstr>
      <vt:lpstr>Finished</vt:lpstr>
      <vt:lpstr>_⨹_3_04383</vt:lpstr>
      <vt:lpstr>_⨹_18_ec0c9</vt:lpstr>
      <vt:lpstr>_⨹_12_a9d5e</vt:lpstr>
      <vt:lpstr>_⨹_13_decb4</vt:lpstr>
      <vt:lpstr>_⨹_5_a7884</vt:lpstr>
      <vt:lpstr>_⨹_1_5d09d</vt:lpstr>
      <vt:lpstr>_⨹_3_c2596</vt:lpstr>
      <vt:lpstr>_⨹_14_b3fa7</vt:lpstr>
      <vt:lpstr>_⨹_13_31429</vt:lpstr>
      <vt:lpstr>_⨹_9_b67c0</vt:lpstr>
      <vt:lpstr>_⨹_1_56e07</vt:lpstr>
      <vt:lpstr>_⨹_8_f9e26</vt:lpstr>
      <vt:lpstr>_⨹_10_405ed</vt:lpstr>
      <vt:lpstr>_⨹_14_ea646</vt:lpstr>
      <vt:lpstr>_⨹_17_ae1bf</vt:lpstr>
      <vt:lpstr>_⨹_8_b46b6</vt:lpstr>
      <vt:lpstr>_⨹_6_500d0</vt:lpstr>
      <vt:lpstr>_⨹_1_89e76</vt:lpstr>
      <vt:lpstr>_⨹_17_87eef</vt:lpstr>
      <vt:lpstr>_⨹_13_2b0c4</vt:lpstr>
      <vt:lpstr>_⨹_8_95e2d</vt:lpstr>
      <vt:lpstr>_⨹_10_ff10a,isEnd</vt:lpstr>
      <vt:lpstr>_⨹_11_90af6</vt:lpstr>
      <vt:lpstr>_⨹_1_fb515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书链出品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书链出品</dc:title>
  <dc:creator>书链出品</dc:creator>
  <cp:lastModifiedBy>蒋文祥</cp:lastModifiedBy>
  <cp:revision>25</cp:revision>
  <dcterms:created xsi:type="dcterms:W3CDTF">2024-08-12T04:11:00Z</dcterms:created>
  <dcterms:modified xsi:type="dcterms:W3CDTF">2024-10-21T06:11:33Z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5A7D31655BF4437C99ECAE9FF30B2A5C_13</vt:lpwstr>
  </property>
  <property fmtid="{D5CDD505-2E9C-101B-9397-08002B2CF9AE}" pid="3" name="KSOProductBuildVer">
    <vt:lpwstr>2052-12.1.0.18276</vt:lpwstr>
  </property>
</Properties>
</file>