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99" r:id="rId2"/>
    <p:sldId id="628" r:id="rId3"/>
    <p:sldId id="630" r:id="rId4"/>
    <p:sldId id="633" r:id="rId5"/>
    <p:sldId id="675" r:id="rId6"/>
    <p:sldId id="669" r:id="rId7"/>
    <p:sldId id="671" r:id="rId8"/>
    <p:sldId id="672" r:id="rId9"/>
    <p:sldId id="666" r:id="rId10"/>
    <p:sldId id="635" r:id="rId11"/>
    <p:sldId id="639" r:id="rId12"/>
    <p:sldId id="673" r:id="rId13"/>
    <p:sldId id="674" r:id="rId14"/>
    <p:sldId id="676" r:id="rId15"/>
    <p:sldId id="642" r:id="rId16"/>
    <p:sldId id="646" r:id="rId17"/>
    <p:sldId id="647" r:id="rId18"/>
    <p:sldId id="648" r:id="rId19"/>
    <p:sldId id="650" r:id="rId20"/>
    <p:sldId id="651" r:id="rId21"/>
    <p:sldId id="654" r:id="rId22"/>
    <p:sldId id="656" r:id="rId23"/>
    <p:sldId id="657" r:id="rId24"/>
    <p:sldId id="658" r:id="rId25"/>
    <p:sldId id="659" r:id="rId26"/>
    <p:sldId id="660" r:id="rId27"/>
    <p:sldId id="662" r:id="rId28"/>
    <p:sldId id="663" r:id="rId29"/>
    <p:sldId id="664" r:id="rId30"/>
    <p:sldId id="665" r:id="rId31"/>
  </p:sldIdLst>
  <p:sldSz cx="11522075" cy="6480175"/>
  <p:notesSz cx="6858000" cy="9144000"/>
  <p:custDataLst>
    <p:tags r:id="rId32"/>
  </p:custDataLst>
  <p:defaultTextStyle>
    <a:defPPr>
      <a:defRPr lang="zh-CN"/>
    </a:defPPr>
    <a:lvl1pPr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A50021"/>
    <a:srgbClr val="3399FF"/>
    <a:srgbClr val="CC00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1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588" y="120"/>
      </p:cViewPr>
      <p:guideLst>
        <p:guide orient="horz" pos="680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44018" cy="14401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9.xml"/><Relationship Id="rId4" Type="http://schemas.openxmlformats.org/officeDocument/2006/relationships/slide" Target="../slides/slide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69938" y="6097588"/>
            <a:ext cx="1177925" cy="246062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第</a:t>
            </a:r>
            <a:fld id="{FC856F63-F1C1-4522-BC35-1638299F85C0}" type="slidenum"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‹#›</a:t>
            </a:fld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页</a:t>
            </a:r>
          </a:p>
        </p:txBody>
      </p:sp>
      <p:sp>
        <p:nvSpPr>
          <p:cNvPr id="18" name="Text Box 122" descr="{&quot;rangeId&quot;:0,&quot;isTitleShape&quot;:true}"/>
          <p:cNvSpPr txBox="1">
            <a:spLocks noChangeArrowheads="1"/>
          </p:cNvSpPr>
          <p:nvPr userDrawn="1"/>
        </p:nvSpPr>
        <p:spPr bwMode="auto">
          <a:xfrm>
            <a:off x="3889375" y="39688"/>
            <a:ext cx="750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微课时3　细胞中的糖类和脂质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26">
            <a:hlinkClick r:id="rId2" action="ppaction://hlinksldjump"/>
            <a:extLst>
              <a:ext uri="{FF2B5EF4-FFF2-40B4-BE49-F238E27FC236}">
                <a16:creationId xmlns:a16="http://schemas.microsoft.com/office/drawing/2014/main" id="{5B00128B-F7A5-6A79-8821-47129F40F4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00572" y="6061075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一维过关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AutoShape 27">
            <a:hlinkClick r:id="rId3" action="ppaction://hlinksldjump"/>
            <a:extLst>
              <a:ext uri="{FF2B5EF4-FFF2-40B4-BE49-F238E27FC236}">
                <a16:creationId xmlns:a16="http://schemas.microsoft.com/office/drawing/2014/main" id="{209248F1-5886-ECF9-2F03-F3E178149F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6269" y="6063853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二维过关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AutoShape 26">
            <a:hlinkClick r:id="rId4" action="ppaction://hlinksldjump"/>
            <a:extLst>
              <a:ext uri="{FF2B5EF4-FFF2-40B4-BE49-F238E27FC236}">
                <a16:creationId xmlns:a16="http://schemas.microsoft.com/office/drawing/2014/main" id="{30656916-FB0B-DF14-6B42-2CD4C188C3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1966" y="6069409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三维过关</a:t>
            </a:r>
            <a:endParaRPr lang="zh-CN" altLang="en-US" sz="17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AutoShape 27">
            <a:hlinkClick r:id="rId5" action="ppaction://hlinksldjump"/>
            <a:extLst>
              <a:ext uri="{FF2B5EF4-FFF2-40B4-BE49-F238E27FC236}">
                <a16:creationId xmlns:a16="http://schemas.microsoft.com/office/drawing/2014/main" id="{A90D1417-3179-7ADB-74F0-128714925D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87663" y="6072188"/>
            <a:ext cx="1260000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四维过关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AutoShape 25">
            <a:hlinkClick r:id="rId6" action="ppaction://hlinksldjump"/>
            <a:extLst>
              <a:ext uri="{FF2B5EF4-FFF2-40B4-BE49-F238E27FC236}">
                <a16:creationId xmlns:a16="http://schemas.microsoft.com/office/drawing/2014/main" id="{A7F57605-8BB1-C4B9-0958-826E38DA1F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04875" y="6066631"/>
            <a:ext cx="12600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700" b="1">
                <a:latin typeface="黑体" panose="02010609060101010101" pitchFamily="49" charset="-122"/>
                <a:ea typeface="黑体" panose="02010609060101010101" pitchFamily="49" charset="-122"/>
              </a:rPr>
              <a:t>新课标要求</a:t>
            </a:r>
            <a:endParaRPr lang="zh-CN" altLang="en-US" sz="1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0"/>
            <a:ext cx="11522075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3" name="Picture 12" descr="图片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1152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 userDrawn="1"/>
        </p:nvSpPr>
        <p:spPr bwMode="auto">
          <a:xfrm>
            <a:off x="73025" y="179388"/>
            <a:ext cx="4196983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学测合格性考试   考点直击  生物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2_0_1.6_3_1.6_2.2_生物_0_1_0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AutoShape 4"/>
          <p:cNvSpPr>
            <a:spLocks noChangeArrowheads="1"/>
          </p:cNvSpPr>
          <p:nvPr/>
        </p:nvSpPr>
        <p:spPr bwMode="auto">
          <a:xfrm>
            <a:off x="1163638" y="2232025"/>
            <a:ext cx="9118600" cy="1360488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必修1　分子与细胞</a:t>
            </a: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1163638" y="2951163"/>
            <a:ext cx="9074150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6756" y="2955818"/>
            <a:ext cx="676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微课时3　细胞中的糖类和脂质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" name="yt_shape_10209"/>
          <p:cNvSpPr txBox="1"/>
          <p:nvPr/>
        </p:nvSpPr>
        <p:spPr>
          <a:xfrm>
            <a:off x="576127" y="1080000"/>
            <a:ext cx="10750991" cy="11519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  <a:sym typeface=",isEnd"/>
              </a:rPr>
              <a:t>二、 细胞中的脂质</a:t>
            </a:r>
          </a:p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元素组成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</a:t>
            </a:r>
            <a:r>
              <a:rPr sz="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有些脂质还含有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N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P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等元素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  <a:endParaRPr lang="zh-CN" altLang="en-US" sz="2400" b="0" i="0" u="none" dirty="0">
              <a:solidFill>
                <a:srgbClr val="000000"/>
              </a:solidFill>
              <a:effectLst/>
              <a:latin typeface="宋体" pitchFamily="24"/>
              <a:ea typeface="宋体" pitchFamily="24"/>
              <a:sym typeface=",isEnd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54C6D2-E706-77DE-99DC-F46641810CAD}"/>
              </a:ext>
            </a:extLst>
          </p:cNvPr>
          <p:cNvSpPr txBox="1"/>
          <p:nvPr/>
        </p:nvSpPr>
        <p:spPr>
          <a:xfrm>
            <a:off x="3168713" y="1511871"/>
            <a:ext cx="1434212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C</a:t>
            </a:r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4"/>
                <a:ea typeface="宋体" pitchFamily="24"/>
                <a:cs typeface="+mn-cs"/>
              </a:rPr>
              <a:t>、</a:t>
            </a: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H</a:t>
            </a:r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4"/>
                <a:ea typeface="宋体" pitchFamily="24"/>
                <a:cs typeface="+mn-cs"/>
              </a:rPr>
              <a:t>、</a:t>
            </a:r>
            <a:r>
              <a:rPr kumimoji="0" lang="en-US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O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3" name="yt_image_10213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461" y="1231024"/>
            <a:ext cx="6173825" cy="48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209">
            <a:extLst>
              <a:ext uri="{FF2B5EF4-FFF2-40B4-BE49-F238E27FC236}">
                <a16:creationId xmlns:a16="http://schemas.microsoft.com/office/drawing/2014/main" id="{85CB9FFE-9A64-ECF7-4908-C73FA85F312C}"/>
              </a:ext>
            </a:extLst>
          </p:cNvPr>
          <p:cNvSpPr txBox="1"/>
          <p:nvPr/>
        </p:nvSpPr>
        <p:spPr>
          <a:xfrm>
            <a:off x="288353" y="719863"/>
            <a:ext cx="4608838" cy="4318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脂质的种类和功能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514DA4-5972-33A2-0B9C-F10980D5D0FE}"/>
              </a:ext>
            </a:extLst>
          </p:cNvPr>
          <p:cNvSpPr txBox="1"/>
          <p:nvPr/>
        </p:nvSpPr>
        <p:spPr>
          <a:xfrm>
            <a:off x="3888803" y="983510"/>
            <a:ext cx="4848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水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FD1A903-6D79-8A87-FFBA-5C7393AE4271}"/>
              </a:ext>
            </a:extLst>
          </p:cNvPr>
          <p:cNvSpPr txBox="1"/>
          <p:nvPr/>
        </p:nvSpPr>
        <p:spPr>
          <a:xfrm>
            <a:off x="4131246" y="1414571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低于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F6ADE7-2FCB-DE12-F142-D2B94127E333}"/>
              </a:ext>
            </a:extLst>
          </p:cNvPr>
          <p:cNvSpPr txBox="1"/>
          <p:nvPr/>
        </p:nvSpPr>
        <p:spPr>
          <a:xfrm>
            <a:off x="6716651" y="1414571"/>
            <a:ext cx="3315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24"/>
                <a:ea typeface="宋体" pitchFamily="24"/>
                <a:sym typeface="_⨹_10_233ed"/>
              </a:rPr>
              <a:t>所以同质量的脂肪储存</a:t>
            </a:r>
            <a:br>
              <a:rPr lang="zh-CN" altLang="zh-CN" sz="2400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24"/>
                <a:ea typeface="宋体" pitchFamily="24"/>
              </a:rPr>
              <a:t>的能量远高于糖类</a:t>
            </a:r>
            <a:r>
              <a:rPr lang="zh-CN" altLang="zh-CN" sz="2400" b="0" i="0" u="sng" dirty="0">
                <a:solidFill>
                  <a:schemeClr val="accent2">
                    <a:lumMod val="75000"/>
                  </a:schemeClr>
                </a:solidFill>
                <a:effectLst/>
                <a:latin typeface="宋体" pitchFamily="24"/>
                <a:ea typeface="宋体" pitchFamily="24"/>
              </a:rPr>
              <a:t>。</a:t>
            </a: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722DD669-B719-C14A-D63B-1A2FC49F3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3" name="yt_image_10213">
            <a:extLst>
              <a:ext uri="{FF2B5EF4-FFF2-40B4-BE49-F238E27FC236}">
                <a16:creationId xmlns:a16="http://schemas.microsoft.com/office/drawing/2014/main" id="{DA46F9C0-B52B-1B52-7DA4-E40BC6F11C96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616" y="935799"/>
            <a:ext cx="6173825" cy="48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209">
            <a:extLst>
              <a:ext uri="{FF2B5EF4-FFF2-40B4-BE49-F238E27FC236}">
                <a16:creationId xmlns:a16="http://schemas.microsoft.com/office/drawing/2014/main" id="{DB5E3C60-AFA0-8734-96F7-CC2894C53D8D}"/>
              </a:ext>
            </a:extLst>
          </p:cNvPr>
          <p:cNvSpPr txBox="1"/>
          <p:nvPr/>
        </p:nvSpPr>
        <p:spPr>
          <a:xfrm>
            <a:off x="288353" y="719863"/>
            <a:ext cx="4608838" cy="4318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脂质的种类和功能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BA768EA-B1E9-DA76-547A-2BFA09BE9917}"/>
              </a:ext>
            </a:extLst>
          </p:cNvPr>
          <p:cNvSpPr txBox="1"/>
          <p:nvPr/>
        </p:nvSpPr>
        <p:spPr>
          <a:xfrm>
            <a:off x="6060047" y="713041"/>
            <a:ext cx="4848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水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DB56F4-594D-B8A5-C8DA-0898BA543FA7}"/>
              </a:ext>
            </a:extLst>
          </p:cNvPr>
          <p:cNvSpPr txBox="1"/>
          <p:nvPr/>
        </p:nvSpPr>
        <p:spPr>
          <a:xfrm>
            <a:off x="6302490" y="106291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低于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897CB8-EE98-D42F-8EB7-C444D0BBD58D}"/>
              </a:ext>
            </a:extLst>
          </p:cNvPr>
          <p:cNvSpPr txBox="1"/>
          <p:nvPr/>
        </p:nvSpPr>
        <p:spPr>
          <a:xfrm>
            <a:off x="7388916" y="167786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甘油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F8A2355-6CE5-1D22-7685-EFD22B199AB5}"/>
              </a:ext>
            </a:extLst>
          </p:cNvPr>
          <p:cNvSpPr txBox="1"/>
          <p:nvPr/>
        </p:nvSpPr>
        <p:spPr>
          <a:xfrm>
            <a:off x="7061782" y="2050446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不饱和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10C9609-26D8-AE90-7F46-1BE3E2F961F0}"/>
              </a:ext>
            </a:extLst>
          </p:cNvPr>
          <p:cNvSpPr txBox="1"/>
          <p:nvPr/>
        </p:nvSpPr>
        <p:spPr>
          <a:xfrm>
            <a:off x="6414453" y="2519997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储能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83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85BF65-8521-B94E-0D51-879B2585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1" y="1655889"/>
            <a:ext cx="2600000" cy="28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914386-1573-62B4-4470-FE950541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31" y="1655889"/>
            <a:ext cx="5475531" cy="29960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345AFC-A24E-9645-8DB7-24BECCBB9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466" y="1511871"/>
            <a:ext cx="2095238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7994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7DB91C5F-95CC-78C5-06FF-E490F532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3" name="yt_image_10213">
            <a:extLst>
              <a:ext uri="{FF2B5EF4-FFF2-40B4-BE49-F238E27FC236}">
                <a16:creationId xmlns:a16="http://schemas.microsoft.com/office/drawing/2014/main" id="{2A2A0860-9A76-2214-8E81-07BC7D6977D9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5616" y="935799"/>
            <a:ext cx="6173825" cy="48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209">
            <a:extLst>
              <a:ext uri="{FF2B5EF4-FFF2-40B4-BE49-F238E27FC236}">
                <a16:creationId xmlns:a16="http://schemas.microsoft.com/office/drawing/2014/main" id="{3E81FD2F-58DE-8924-2C52-5F0DBA3164B1}"/>
              </a:ext>
            </a:extLst>
          </p:cNvPr>
          <p:cNvSpPr txBox="1"/>
          <p:nvPr/>
        </p:nvSpPr>
        <p:spPr>
          <a:xfrm>
            <a:off x="288353" y="719863"/>
            <a:ext cx="4608838" cy="4318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脂质的种类和功能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A5819A-4ABD-936F-3CB9-44BB20DC8FF9}"/>
              </a:ext>
            </a:extLst>
          </p:cNvPr>
          <p:cNvSpPr txBox="1"/>
          <p:nvPr/>
        </p:nvSpPr>
        <p:spPr>
          <a:xfrm>
            <a:off x="6060047" y="713041"/>
            <a:ext cx="4848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水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8DABD0-8534-806C-C5F5-70646BE6170C}"/>
              </a:ext>
            </a:extLst>
          </p:cNvPr>
          <p:cNvSpPr txBox="1"/>
          <p:nvPr/>
        </p:nvSpPr>
        <p:spPr>
          <a:xfrm>
            <a:off x="6302490" y="106291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低于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32A8DAE-C56F-C813-CB31-144EEF40143D}"/>
              </a:ext>
            </a:extLst>
          </p:cNvPr>
          <p:cNvSpPr txBox="1"/>
          <p:nvPr/>
        </p:nvSpPr>
        <p:spPr>
          <a:xfrm>
            <a:off x="7388916" y="167786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甘油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871FC15-DCDB-BA3C-DBD6-53D3EC4EC304}"/>
              </a:ext>
            </a:extLst>
          </p:cNvPr>
          <p:cNvSpPr txBox="1"/>
          <p:nvPr/>
        </p:nvSpPr>
        <p:spPr>
          <a:xfrm>
            <a:off x="7061782" y="2050446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不饱和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ADBDE8-87FA-F316-8211-BBDC36B48A48}"/>
              </a:ext>
            </a:extLst>
          </p:cNvPr>
          <p:cNvSpPr txBox="1"/>
          <p:nvPr/>
        </p:nvSpPr>
        <p:spPr>
          <a:xfrm>
            <a:off x="6414453" y="2519997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储能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0F4D2D-07B4-D1BD-3CCA-9E609817E4F6}"/>
              </a:ext>
            </a:extLst>
          </p:cNvPr>
          <p:cNvSpPr txBox="1"/>
          <p:nvPr/>
        </p:nvSpPr>
        <p:spPr>
          <a:xfrm>
            <a:off x="6107358" y="3248539"/>
            <a:ext cx="4142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生物膜</a:t>
            </a: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4"/>
                <a:ea typeface="宋体" pitchFamily="24"/>
                <a:cs typeface="+mn-cs"/>
              </a:rPr>
              <a:t>（</a:t>
            </a: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细胞膜和细胞器膜</a:t>
            </a:r>
            <a:r>
              <a:rPr kumimoji="0" lang="zh-CN" altLang="zh-CN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4"/>
                <a:ea typeface="宋体" pitchFamily="24"/>
                <a:cs typeface="+mn-cs"/>
              </a:rPr>
              <a:t>）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E88EC2A-3194-0A0D-327C-5DEE68B5C5C3}"/>
              </a:ext>
            </a:extLst>
          </p:cNvPr>
          <p:cNvSpPr txBox="1"/>
          <p:nvPr/>
        </p:nvSpPr>
        <p:spPr>
          <a:xfrm>
            <a:off x="8178601" y="4104195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脂质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AD90ED-DE4C-C96E-30A8-22E38C550B8E}"/>
              </a:ext>
            </a:extLst>
          </p:cNvPr>
          <p:cNvSpPr txBox="1"/>
          <p:nvPr/>
        </p:nvSpPr>
        <p:spPr>
          <a:xfrm>
            <a:off x="7905082" y="5141183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钙和磷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0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992605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336" y="1151666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二维过关——过易错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19" name="yt_shape_10219"/>
          <p:cNvSpPr txBox="1"/>
          <p:nvPr/>
        </p:nvSpPr>
        <p:spPr>
          <a:xfrm>
            <a:off x="576127" y="1917380"/>
            <a:ext cx="10370075" cy="1372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水解是指物质分解成基本单位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如淀粉水解成葡萄糖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8c72f"/>
              </a:rPr>
              <a:t>氧化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分解则是变成无机物或小分子有机物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7_c3b4f"/>
              </a:rPr>
              <a:t>如葡萄糖氧化分解为水和二氧化碳或二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氧化碳和酒精或乳酸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0220" name="yt_shape_10220"/>
          <p:cNvSpPr txBox="1"/>
          <p:nvPr/>
        </p:nvSpPr>
        <p:spPr>
          <a:xfrm>
            <a:off x="576127" y="3289679"/>
            <a:ext cx="10750991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并非所有的糖类都是细胞的能源物质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如核糖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ecb30"/>
              </a:rPr>
              <a:t>脱氧核糖构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成核酸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纤维素构成细胞壁等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另外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蔗糖不是还原性糖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092585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336" y="1251646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三维过关——过典题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23" name="yt_shape_10223"/>
          <p:cNvSpPr txBox="1"/>
          <p:nvPr/>
        </p:nvSpPr>
        <p:spPr>
          <a:xfrm>
            <a:off x="576127" y="1968168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泰州学测合格考模拟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花生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1_16b36"/>
              </a:rPr>
              <a:t>大豆和油菜的种子富含脂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脂肪的主要作用是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24" name="yt_table_10224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49423"/>
              </p:ext>
            </p:extLst>
          </p:nvPr>
        </p:nvGraphicFramePr>
        <p:xfrm>
          <a:off x="576056" y="2927603"/>
          <a:ext cx="6047106" cy="950976"/>
        </p:xfrm>
        <a:graphic>
          <a:graphicData uri="http://schemas.openxmlformats.org/drawingml/2006/table">
            <a:tbl>
              <a:tblPr/>
              <a:tblGrid>
                <a:gridCol w="3184843">
                  <a:extLst>
                    <a:ext uri="{9D8B030D-6E8A-4147-A177-3AD203B41FA5}">
                      <a16:colId xmlns:a16="http://schemas.microsoft.com/office/drawing/2014/main" val="10081"/>
                    </a:ext>
                  </a:extLst>
                </a:gridCol>
                <a:gridCol w="2862263">
                  <a:extLst>
                    <a:ext uri="{9D8B030D-6E8A-4147-A177-3AD203B41FA5}">
                      <a16:colId xmlns:a16="http://schemas.microsoft.com/office/drawing/2014/main" val="10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储存能量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溶解无机盐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调节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pH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储存遗传信息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5"/>
                  </a:ext>
                </a:extLst>
              </a:tr>
            </a:tbl>
          </a:graphicData>
        </a:graphic>
      </p:graphicFrame>
      <p:sp>
        <p:nvSpPr>
          <p:cNvPr id="10226" name="yt_shape_10226"/>
          <p:cNvSpPr txBox="1"/>
          <p:nvPr/>
        </p:nvSpPr>
        <p:spPr>
          <a:xfrm>
            <a:off x="576000" y="3929157"/>
            <a:ext cx="4924425" cy="41203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脂肪是主要的储能物质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86EDA8F-8CF6-8BBA-55CE-EC3053DDEB3F}"/>
              </a:ext>
            </a:extLst>
          </p:cNvPr>
          <p:cNvSpPr txBox="1"/>
          <p:nvPr/>
        </p:nvSpPr>
        <p:spPr>
          <a:xfrm>
            <a:off x="4143716" y="2396850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6" grpId="0" build="allAtOnce"/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7" name="yt_shape_10227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南京学测合格考模拟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从化学成分上分析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e63fc"/>
              </a:rPr>
              <a:t>性激素属于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28" name="yt_table_10228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58390"/>
              </p:ext>
            </p:extLst>
          </p:nvPr>
        </p:nvGraphicFramePr>
        <p:xfrm>
          <a:off x="576056" y="2039435"/>
          <a:ext cx="9638666" cy="475488"/>
        </p:xfrm>
        <a:graphic>
          <a:graphicData uri="http://schemas.openxmlformats.org/drawingml/2006/table">
            <a:tbl>
              <a:tblPr/>
              <a:tblGrid>
                <a:gridCol w="2575243">
                  <a:extLst>
                    <a:ext uri="{9D8B030D-6E8A-4147-A177-3AD203B41FA5}">
                      <a16:colId xmlns:a16="http://schemas.microsoft.com/office/drawing/2014/main" val="10083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10084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085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10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糖类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脂质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蛋白质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核酸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6"/>
                  </a:ext>
                </a:extLst>
              </a:tr>
            </a:tbl>
          </a:graphicData>
        </a:graphic>
      </p:graphicFrame>
      <p:sp>
        <p:nvSpPr>
          <p:cNvPr id="10230" name="yt_shape_10230"/>
          <p:cNvSpPr txBox="1"/>
          <p:nvPr/>
        </p:nvSpPr>
        <p:spPr>
          <a:xfrm>
            <a:off x="576128" y="2565606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性激素属于固醇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脂肪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磷脂和固醇都属于脂质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7_3a734"/>
              </a:rPr>
              <a:t>故性激素属于脂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0D67CE-6EAE-CE5C-5F5D-5E25F6A47297}"/>
              </a:ext>
            </a:extLst>
          </p:cNvPr>
          <p:cNvSpPr txBox="1"/>
          <p:nvPr/>
        </p:nvSpPr>
        <p:spPr>
          <a:xfrm>
            <a:off x="1095717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" grpId="0" build="allAtOnce"/>
      <p:bldP spid="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1" name="yt_shape_10231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4_8a5b0"/>
              </a:rPr>
              <a:t>植物细胞和动物细胞中储存能量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的多糖分别是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32" name="yt_table_10232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34465"/>
              </p:ext>
            </p:extLst>
          </p:nvPr>
        </p:nvGraphicFramePr>
        <p:xfrm>
          <a:off x="576056" y="2039435"/>
          <a:ext cx="6961506" cy="950976"/>
        </p:xfrm>
        <a:graphic>
          <a:graphicData uri="http://schemas.openxmlformats.org/drawingml/2006/table">
            <a:tbl>
              <a:tblPr/>
              <a:tblGrid>
                <a:gridCol w="3794443">
                  <a:extLst>
                    <a:ext uri="{9D8B030D-6E8A-4147-A177-3AD203B41FA5}">
                      <a16:colId xmlns:a16="http://schemas.microsoft.com/office/drawing/2014/main" val="10087"/>
                    </a:ext>
                  </a:extLst>
                </a:gridCol>
                <a:gridCol w="3167063">
                  <a:extLst>
                    <a:ext uri="{9D8B030D-6E8A-4147-A177-3AD203B41FA5}">
                      <a16:colId xmlns:a16="http://schemas.microsoft.com/office/drawing/2014/main" val="1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纤维素和糖原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麦芽糖和乳糖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淀粉和糖原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葡萄糖和纤维素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8"/>
                  </a:ext>
                </a:extLst>
              </a:tr>
            </a:tbl>
          </a:graphicData>
        </a:graphic>
      </p:graphicFrame>
      <p:sp>
        <p:nvSpPr>
          <p:cNvPr id="10234" name="yt_shape_10234"/>
          <p:cNvSpPr txBox="1"/>
          <p:nvPr/>
        </p:nvSpPr>
        <p:spPr>
          <a:xfrm>
            <a:off x="576127" y="3040989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植物细胞中储存能量的多糖是淀粉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3_2d6e6"/>
              </a:rPr>
              <a:t>动物细胞中储存能量的多糖是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糖原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纤维素是结构多糖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是植物细胞壁的主要成分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葡萄糖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2_381b4"/>
              </a:rPr>
              <a:t>麦芽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乳糖都是能源物质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但不是储能物质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4B24746-796F-FA30-940B-95D37052275F}"/>
              </a:ext>
            </a:extLst>
          </p:cNvPr>
          <p:cNvSpPr txBox="1"/>
          <p:nvPr/>
        </p:nvSpPr>
        <p:spPr>
          <a:xfrm>
            <a:off x="29245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4" grpId="0" build="allAtOnce"/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049602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336" y="1208663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四维过关——合格测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37" name="yt_shape_10237"/>
          <p:cNvSpPr txBox="1"/>
          <p:nvPr/>
        </p:nvSpPr>
        <p:spPr>
          <a:xfrm>
            <a:off x="576000" y="1968168"/>
            <a:ext cx="1615827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一、 选择题</a:t>
            </a:r>
          </a:p>
        </p:txBody>
      </p:sp>
      <p:sp>
        <p:nvSpPr>
          <p:cNvPr id="10238" name="yt_shape_10238"/>
          <p:cNvSpPr txBox="1"/>
          <p:nvPr/>
        </p:nvSpPr>
        <p:spPr>
          <a:xfrm>
            <a:off x="576127" y="2447471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徐州学测合格考模拟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中国是世界上最早种植水稻的国家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37d4e"/>
              </a:rPr>
              <a:t>我国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科学家袁隆平因在世界上首次培育出籼型杂交水稻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被誉为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95c9a"/>
              </a:rPr>
              <a:t>杂交水稻之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杂交水稻细胞中含有的多糖是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39" name="yt_table_10239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63595"/>
              </p:ext>
            </p:extLst>
          </p:nvPr>
        </p:nvGraphicFramePr>
        <p:xfrm>
          <a:off x="576056" y="3887037"/>
          <a:ext cx="9943466" cy="475488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089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090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10091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10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葡萄糖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乳糖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淀粉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"/>
                  </a:ext>
                </a:extLst>
              </a:tr>
            </a:tbl>
          </a:graphicData>
        </a:graphic>
      </p:graphicFrame>
      <p:sp>
        <p:nvSpPr>
          <p:cNvPr id="10241" name="yt_shape_10241"/>
          <p:cNvSpPr txBox="1"/>
          <p:nvPr/>
        </p:nvSpPr>
        <p:spPr>
          <a:xfrm>
            <a:off x="576000" y="4413208"/>
            <a:ext cx="8002191" cy="41203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葡萄糖是单糖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麦芽糖和乳糖是二糖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淀粉是多糖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E931EF-C014-C7CF-77FE-F11A3DF6313A}"/>
              </a:ext>
            </a:extLst>
          </p:cNvPr>
          <p:cNvSpPr txBox="1"/>
          <p:nvPr/>
        </p:nvSpPr>
        <p:spPr>
          <a:xfrm>
            <a:off x="5972516" y="3351641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F2E71DD-3335-0E3B-24C1-DE2FD02D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935799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C4436FB-C3B6-C857-1E56-16A3CB73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984" y="1018055"/>
            <a:ext cx="3312718" cy="4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3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新课标要求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0198" name="yt_table_10198" title="H_126.7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92627"/>
              </p:ext>
            </p:extLst>
          </p:nvPr>
        </p:nvGraphicFramePr>
        <p:xfrm>
          <a:off x="576000" y="2120532"/>
          <a:ext cx="10370075" cy="16093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概述糖类有多种类型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它们既是细胞的重要组成成分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_⨹_9_60a20"/>
                        </a:rPr>
                        <a:t>又是生命活动的主要</a:t>
                      </a:r>
                      <a:b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</a:b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能源物质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举例说出不同种类的脂质对维持细胞结构和功能有重要作用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yt_shape_10242"/>
          <p:cNvSpPr txBox="1"/>
          <p:nvPr/>
        </p:nvSpPr>
        <p:spPr>
          <a:xfrm>
            <a:off x="576127" y="935799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靖江学测合格考模拟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糖类分为单糖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二糖和多糖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b90bf"/>
              </a:rPr>
              <a:t>下列属于多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糖的是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43" name="yt_table_10243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92115"/>
              </p:ext>
            </p:extLst>
          </p:nvPr>
        </p:nvGraphicFramePr>
        <p:xfrm>
          <a:off x="576056" y="1895234"/>
          <a:ext cx="10248266" cy="475488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093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094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10095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10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乳糖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蔗糖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纤维素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0"/>
                  </a:ext>
                </a:extLst>
              </a:tr>
            </a:tbl>
          </a:graphicData>
        </a:graphic>
      </p:graphicFrame>
      <p:sp>
        <p:nvSpPr>
          <p:cNvPr id="10245" name="yt_shape_10245"/>
          <p:cNvSpPr txBox="1"/>
          <p:nvPr/>
        </p:nvSpPr>
        <p:spPr>
          <a:xfrm>
            <a:off x="576000" y="2421405"/>
            <a:ext cx="9635651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常州学测合格考模拟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下列物质中属于单糖的是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46" name="yt_table_10246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71150"/>
              </p:ext>
            </p:extLst>
          </p:nvPr>
        </p:nvGraphicFramePr>
        <p:xfrm>
          <a:off x="576056" y="2900708"/>
          <a:ext cx="10248266" cy="475488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097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098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099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10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纤维素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蔗糖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果糖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1"/>
                  </a:ext>
                </a:extLst>
              </a:tr>
            </a:tbl>
          </a:graphicData>
        </a:graphic>
      </p:graphicFrame>
      <p:sp>
        <p:nvSpPr>
          <p:cNvPr id="10248" name="yt_shape_10248"/>
          <p:cNvSpPr txBox="1"/>
          <p:nvPr/>
        </p:nvSpPr>
        <p:spPr>
          <a:xfrm>
            <a:off x="576128" y="3426879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纤维素属于多糖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蔗糖和麦芽糖属于二糖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2_7926b"/>
              </a:rPr>
              <a:t>果糖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属于单糖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0249" name="yt_shape_10249"/>
          <p:cNvSpPr txBox="1"/>
          <p:nvPr/>
        </p:nvSpPr>
        <p:spPr>
          <a:xfrm>
            <a:off x="576000" y="4386314"/>
            <a:ext cx="9618018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盐城学测合格考模拟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下列物质中属于糖类的是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50" name="yt_table_10250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57761"/>
              </p:ext>
            </p:extLst>
          </p:nvPr>
        </p:nvGraphicFramePr>
        <p:xfrm>
          <a:off x="576056" y="4865617"/>
          <a:ext cx="10248266" cy="475488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101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102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10103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1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固醇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纤维素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磷脂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胰岛素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2"/>
                  </a:ext>
                </a:extLst>
              </a:tr>
            </a:tbl>
          </a:graphicData>
        </a:graphic>
      </p:graphicFrame>
      <p:sp>
        <p:nvSpPr>
          <p:cNvPr id="10252" name="yt_shape_10252"/>
          <p:cNvSpPr txBox="1"/>
          <p:nvPr/>
        </p:nvSpPr>
        <p:spPr>
          <a:xfrm>
            <a:off x="576000" y="5391788"/>
            <a:ext cx="512960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纤维素属于植物多糖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BD291F2-C3FD-0FC7-FA41-2CB13BE88E18}"/>
              </a:ext>
            </a:extLst>
          </p:cNvPr>
          <p:cNvSpPr txBox="1"/>
          <p:nvPr/>
        </p:nvSpPr>
        <p:spPr>
          <a:xfrm>
            <a:off x="2010116" y="1364481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0888C1-AAD3-477E-2686-FAA84BDB09F8}"/>
              </a:ext>
            </a:extLst>
          </p:cNvPr>
          <p:cNvSpPr txBox="1"/>
          <p:nvPr/>
        </p:nvSpPr>
        <p:spPr>
          <a:xfrm>
            <a:off x="9198188" y="2374599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15F906-9850-B42D-50A6-44F09C0BB336}"/>
              </a:ext>
            </a:extLst>
          </p:cNvPr>
          <p:cNvSpPr txBox="1"/>
          <p:nvPr/>
        </p:nvSpPr>
        <p:spPr>
          <a:xfrm>
            <a:off x="9198188" y="4339508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/>
      <p:bldP spid="10252" grpId="0" build="allAtOnce"/>
      <p:bldP spid="2" grpId="0" build="allAtOnce"/>
      <p:bldP spid="3" grpId="0" build="allAtOnce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yt_shape_10253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沭阳学测合格考模拟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下列糖类中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0_4b034"/>
              </a:rPr>
              <a:t>能直接被细胞吸收的是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54" name="yt_table_10254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45437"/>
              </p:ext>
            </p:extLst>
          </p:nvPr>
        </p:nvGraphicFramePr>
        <p:xfrm>
          <a:off x="576056" y="2039435"/>
          <a:ext cx="9943466" cy="475488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105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10106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107"/>
                    </a:ext>
                  </a:extLst>
                </a:gridCol>
                <a:gridCol w="1643063">
                  <a:extLst>
                    <a:ext uri="{9D8B030D-6E8A-4147-A177-3AD203B41FA5}">
                      <a16:colId xmlns:a16="http://schemas.microsoft.com/office/drawing/2014/main" val="10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葡萄糖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蔗糖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乳糖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3"/>
                  </a:ext>
                </a:extLst>
              </a:tr>
            </a:tbl>
          </a:graphicData>
        </a:graphic>
      </p:graphicFrame>
      <p:sp>
        <p:nvSpPr>
          <p:cNvPr id="10256" name="yt_shape_10256"/>
          <p:cNvSpPr txBox="1"/>
          <p:nvPr/>
        </p:nvSpPr>
        <p:spPr>
          <a:xfrm>
            <a:off x="576128" y="2565606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6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徐州学测合格考模拟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8_2da03"/>
              </a:rPr>
              <a:t>固醇类物质是细胞中一类重要代谢调节物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下列不属于固醇类的是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57" name="yt_table_10257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08580"/>
              </p:ext>
            </p:extLst>
          </p:nvPr>
        </p:nvGraphicFramePr>
        <p:xfrm>
          <a:off x="576056" y="3525041"/>
          <a:ext cx="7606348" cy="950976"/>
        </p:xfrm>
        <a:graphic>
          <a:graphicData uri="http://schemas.openxmlformats.org/drawingml/2006/table">
            <a:tbl>
              <a:tblPr/>
              <a:tblGrid>
                <a:gridCol w="5437823">
                  <a:extLst>
                    <a:ext uri="{9D8B030D-6E8A-4147-A177-3AD203B41FA5}">
                      <a16:colId xmlns:a16="http://schemas.microsoft.com/office/drawing/2014/main" val="10109"/>
                    </a:ext>
                  </a:extLst>
                </a:gridCol>
                <a:gridCol w="2168525">
                  <a:extLst>
                    <a:ext uri="{9D8B030D-6E8A-4147-A177-3AD203B41FA5}">
                      <a16:colId xmlns:a16="http://schemas.microsoft.com/office/drawing/2014/main" val="10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胆固醇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性激素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磷脂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维生素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5"/>
                  </a:ext>
                </a:extLst>
              </a:tr>
            </a:tbl>
          </a:graphicData>
        </a:graphic>
      </p:graphicFrame>
      <p:sp>
        <p:nvSpPr>
          <p:cNvPr id="10259" name="yt_shape_10259"/>
          <p:cNvSpPr txBox="1"/>
          <p:nvPr/>
        </p:nvSpPr>
        <p:spPr>
          <a:xfrm>
            <a:off x="576000" y="4526595"/>
            <a:ext cx="7609455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固醇类物质分为胆固醇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性激素和维生素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三种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D2DBC3-7734-54CE-2458-D52E311A6FC7}"/>
              </a:ext>
            </a:extLst>
          </p:cNvPr>
          <p:cNvSpPr txBox="1"/>
          <p:nvPr/>
        </p:nvSpPr>
        <p:spPr>
          <a:xfrm>
            <a:off x="1095717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8BAB4C1-85DA-61DB-1E2D-149AF1053F5D}"/>
              </a:ext>
            </a:extLst>
          </p:cNvPr>
          <p:cNvSpPr txBox="1"/>
          <p:nvPr/>
        </p:nvSpPr>
        <p:spPr>
          <a:xfrm>
            <a:off x="4753317" y="2994288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 build="allAtOnce"/>
      <p:bldP spid="2" grpId="0" build="allAtOnce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yt_shape_10260"/>
          <p:cNvSpPr txBox="1"/>
          <p:nvPr/>
        </p:nvSpPr>
        <p:spPr>
          <a:xfrm>
            <a:off x="576000" y="1080000"/>
            <a:ext cx="5839740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7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淀粉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纤维素和糖原的单体是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61" name="yt_table_10261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78704"/>
              </p:ext>
            </p:extLst>
          </p:nvPr>
        </p:nvGraphicFramePr>
        <p:xfrm>
          <a:off x="576056" y="1559303"/>
          <a:ext cx="4810443" cy="950976"/>
        </p:xfrm>
        <a:graphic>
          <a:graphicData uri="http://schemas.openxmlformats.org/drawingml/2006/table">
            <a:tbl>
              <a:tblPr/>
              <a:tblGrid>
                <a:gridCol w="2862580">
                  <a:extLst>
                    <a:ext uri="{9D8B030D-6E8A-4147-A177-3AD203B41FA5}">
                      <a16:colId xmlns:a16="http://schemas.microsoft.com/office/drawing/2014/main" val="10111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10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蔗糖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半乳糖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葡萄糖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7"/>
                  </a:ext>
                </a:extLst>
              </a:tr>
            </a:tbl>
          </a:graphicData>
        </a:graphic>
      </p:graphicFrame>
      <p:sp>
        <p:nvSpPr>
          <p:cNvPr id="10263" name="yt_shape_10263"/>
          <p:cNvSpPr txBox="1"/>
          <p:nvPr/>
        </p:nvSpPr>
        <p:spPr>
          <a:xfrm>
            <a:off x="576128" y="2560857"/>
            <a:ext cx="10750991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淀粉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纤维素和糖原都是由葡萄糖经过脱水缩合形成的多糖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4_2c094"/>
              </a:rPr>
              <a:t>故其单体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为葡萄糖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AAB5723-D646-EC40-EB3D-59EAB5BC23E5}"/>
              </a:ext>
            </a:extLst>
          </p:cNvPr>
          <p:cNvSpPr txBox="1"/>
          <p:nvPr/>
        </p:nvSpPr>
        <p:spPr>
          <a:xfrm>
            <a:off x="5438989" y="1033194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 build="allAtOnce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yt_shape_10264"/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8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靖江学测合格考模拟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下列关于脂质的叙述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02a30"/>
              </a:rPr>
              <a:t>错误的是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65" name="yt_table_10265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64617"/>
              </p:ext>
            </p:extLst>
          </p:nvPr>
        </p:nvGraphicFramePr>
        <p:xfrm>
          <a:off x="576056" y="2039435"/>
          <a:ext cx="6502400" cy="1901952"/>
        </p:xfrm>
        <a:graphic>
          <a:graphicData uri="http://schemas.openxmlformats.org/drawingml/2006/table">
            <a:tbl>
              <a:tblPr/>
              <a:tblGrid>
                <a:gridCol w="6502400">
                  <a:extLst>
                    <a:ext uri="{9D8B030D-6E8A-4147-A177-3AD203B41FA5}">
                      <a16:colId xmlns:a16="http://schemas.microsoft.com/office/drawing/2014/main" val="10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维生素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能促进人体对钙和磷吸收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磷脂是构成细胞质膜的重要物质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脂肪存在于动物细胞中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植物细胞中没有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植物蜡也是脂质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具有保护作用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1"/>
                  </a:ext>
                </a:extLst>
              </a:tr>
            </a:tbl>
          </a:graphicData>
        </a:graphic>
      </p:graphicFrame>
      <p:sp>
        <p:nvSpPr>
          <p:cNvPr id="10267" name="yt_shape_10267"/>
          <p:cNvSpPr txBox="1"/>
          <p:nvPr/>
        </p:nvSpPr>
        <p:spPr>
          <a:xfrm>
            <a:off x="576000" y="3991755"/>
            <a:ext cx="9130705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植物细胞也有脂肪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如大豆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花生等种子的细胞内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BEE7EA-0578-E199-6B8A-EA060C537ECC}"/>
              </a:ext>
            </a:extLst>
          </p:cNvPr>
          <p:cNvSpPr txBox="1"/>
          <p:nvPr/>
        </p:nvSpPr>
        <p:spPr>
          <a:xfrm>
            <a:off x="10957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build="allAtOnce"/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yt_shape_10268"/>
          <p:cNvSpPr txBox="1"/>
          <p:nvPr/>
        </p:nvSpPr>
        <p:spPr>
          <a:xfrm>
            <a:off x="576128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9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东海学测合格考模拟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下列关于糖类和脂质的叙述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a6716"/>
              </a:rPr>
              <a:t>错误的是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69" name="yt_table_10269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69436"/>
              </p:ext>
            </p:extLst>
          </p:nvPr>
        </p:nvGraphicFramePr>
        <p:xfrm>
          <a:off x="576056" y="2039435"/>
          <a:ext cx="6537643" cy="1901952"/>
        </p:xfrm>
        <a:graphic>
          <a:graphicData uri="http://schemas.openxmlformats.org/drawingml/2006/table">
            <a:tbl>
              <a:tblPr/>
              <a:tblGrid>
                <a:gridCol w="6537643">
                  <a:extLst>
                    <a:ext uri="{9D8B030D-6E8A-4147-A177-3AD203B41FA5}">
                      <a16:colId xmlns:a16="http://schemas.microsoft.com/office/drawing/2014/main" val="10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淀粉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脂肪组成元素相同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糖类是细胞内主要的能源物质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性激素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磷脂是常见的脂质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固醇是细胞内重要的储能物质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5"/>
                  </a:ext>
                </a:extLst>
              </a:tr>
            </a:tbl>
          </a:graphicData>
        </a:graphic>
      </p:graphicFrame>
      <p:sp>
        <p:nvSpPr>
          <p:cNvPr id="10271" name="yt_shape_10271"/>
          <p:cNvSpPr txBox="1"/>
          <p:nvPr/>
        </p:nvSpPr>
        <p:spPr>
          <a:xfrm>
            <a:off x="576000" y="3991755"/>
            <a:ext cx="637834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细胞内重要的储能物质是脂肪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B87DAD8-1482-D80B-E608-6004216B6FE8}"/>
              </a:ext>
            </a:extLst>
          </p:cNvPr>
          <p:cNvSpPr txBox="1"/>
          <p:nvPr/>
        </p:nvSpPr>
        <p:spPr>
          <a:xfrm>
            <a:off x="1095717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" grpId="0" build="allAtOnce"/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yt_shape_10272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10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兴化学测合格考模拟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下列关于生物体内脂质的说法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68895"/>
              </a:rPr>
              <a:t>正确的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73" name="yt_table_10273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77239"/>
              </p:ext>
            </p:extLst>
          </p:nvPr>
        </p:nvGraphicFramePr>
        <p:xfrm>
          <a:off x="576056" y="2039435"/>
          <a:ext cx="9263063" cy="1901952"/>
        </p:xfrm>
        <a:graphic>
          <a:graphicData uri="http://schemas.openxmlformats.org/drawingml/2006/table">
            <a:tbl>
              <a:tblPr/>
              <a:tblGrid>
                <a:gridCol w="9263063">
                  <a:extLst>
                    <a:ext uri="{9D8B030D-6E8A-4147-A177-3AD203B41FA5}">
                      <a16:colId xmlns:a16="http://schemas.microsoft.com/office/drawing/2014/main" val="10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磷脂是构成生物膜的重要组成成分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脂肪只存在于动物细胞中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胆固醇是构成植物细胞膜的主要成分之一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储存在人和动物皮下结缔组织中的脂肪大多含有不饱和脂肪酸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7"/>
                  </a:ext>
                </a:extLst>
              </a:tr>
            </a:tbl>
          </a:graphicData>
        </a:graphic>
      </p:graphicFrame>
      <p:sp>
        <p:nvSpPr>
          <p:cNvPr id="10275" name="yt_shape_10275"/>
          <p:cNvSpPr txBox="1"/>
          <p:nvPr/>
        </p:nvSpPr>
        <p:spPr>
          <a:xfrm>
            <a:off x="576127" y="3991755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磷脂双分子层是构成细胞膜的基本骨架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2_de291"/>
              </a:rPr>
              <a:t>磷脂是构成生物膜的重要成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分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正确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39CAA55-A44C-78EF-467F-5EF3B64EF028}"/>
              </a:ext>
            </a:extLst>
          </p:cNvPr>
          <p:cNvSpPr txBox="1"/>
          <p:nvPr/>
        </p:nvSpPr>
        <p:spPr>
          <a:xfrm>
            <a:off x="1400516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 build="allAtOnce"/>
      <p:bldP spid="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6" name="yt_shape_10276"/>
          <p:cNvSpPr txBox="1"/>
          <p:nvPr/>
        </p:nvSpPr>
        <p:spPr>
          <a:xfrm>
            <a:off x="576128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盐城学测合格考模拟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糖类是生命活动的主要能源物质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5243e"/>
              </a:rPr>
              <a:t>下列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物质属于二糖的是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77" name="yt_table_10277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390"/>
              </p:ext>
            </p:extLst>
          </p:nvPr>
        </p:nvGraphicFramePr>
        <p:xfrm>
          <a:off x="576056" y="2039435"/>
          <a:ext cx="10248266" cy="475488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117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10118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119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10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纤维素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糖原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麦芽糖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葡萄糖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"/>
                  </a:ext>
                </a:extLst>
              </a:tr>
            </a:tbl>
          </a:graphicData>
        </a:graphic>
      </p:graphicFrame>
      <p:sp>
        <p:nvSpPr>
          <p:cNvPr id="10279" name="yt_shape_10279"/>
          <p:cNvSpPr txBox="1"/>
          <p:nvPr/>
        </p:nvSpPr>
        <p:spPr>
          <a:xfrm>
            <a:off x="576000" y="2565606"/>
            <a:ext cx="9233297" cy="41203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纤维素和糖原属于多糖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葡萄糖属于单糖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麦芽糖属于二糖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0280" name="yt_shape_10280"/>
          <p:cNvSpPr txBox="1"/>
          <p:nvPr/>
        </p:nvSpPr>
        <p:spPr>
          <a:xfrm>
            <a:off x="576127" y="302843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★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赣榆学测合格考模拟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人在患急性肠炎时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6_a2f3e"/>
              </a:rPr>
              <a:t>往往采取静脉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输液治疗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输液成分中的糖是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81" name="yt_table_10281" title="H_37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93077"/>
              </p:ext>
            </p:extLst>
          </p:nvPr>
        </p:nvGraphicFramePr>
        <p:xfrm>
          <a:off x="576056" y="3987865"/>
          <a:ext cx="10248266" cy="475488"/>
        </p:xfrm>
        <a:graphic>
          <a:graphicData uri="http://schemas.openxmlformats.org/drawingml/2006/table">
            <a:tbl>
              <a:tblPr/>
              <a:tblGrid>
                <a:gridCol w="2880043">
                  <a:extLst>
                    <a:ext uri="{9D8B030D-6E8A-4147-A177-3AD203B41FA5}">
                      <a16:colId xmlns:a16="http://schemas.microsoft.com/office/drawing/2014/main" val="10121"/>
                    </a:ext>
                  </a:extLst>
                </a:gridCol>
                <a:gridCol w="2557780">
                  <a:extLst>
                    <a:ext uri="{9D8B030D-6E8A-4147-A177-3AD203B41FA5}">
                      <a16:colId xmlns:a16="http://schemas.microsoft.com/office/drawing/2014/main" val="10122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10123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1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单糖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果糖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葡萄糖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半乳糖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56960208-3055-7574-92BD-8A218C3BEEB2}"/>
              </a:ext>
            </a:extLst>
          </p:cNvPr>
          <p:cNvSpPr txBox="1"/>
          <p:nvPr/>
        </p:nvSpPr>
        <p:spPr>
          <a:xfrm>
            <a:off x="3534117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6FE12EE-E4D4-2933-4661-CF12B5D576AC}"/>
              </a:ext>
            </a:extLst>
          </p:cNvPr>
          <p:cNvSpPr txBox="1"/>
          <p:nvPr/>
        </p:nvSpPr>
        <p:spPr>
          <a:xfrm>
            <a:off x="5058116" y="345711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build="allAtOnce"/>
      <p:bldP spid="2" grpId="0" build="allAtOnce"/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yt_shape_10283"/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响水学测合格考模拟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下列有关脂肪的叙述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e9d91"/>
              </a:rPr>
              <a:t>错误的是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0284" name="yt_table_10284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448405"/>
              </p:ext>
            </p:extLst>
          </p:nvPr>
        </p:nvGraphicFramePr>
        <p:xfrm>
          <a:off x="576056" y="2039435"/>
          <a:ext cx="5962968" cy="1901952"/>
        </p:xfrm>
        <a:graphic>
          <a:graphicData uri="http://schemas.openxmlformats.org/drawingml/2006/table">
            <a:tbl>
              <a:tblPr/>
              <a:tblGrid>
                <a:gridCol w="5962968">
                  <a:extLst>
                    <a:ext uri="{9D8B030D-6E8A-4147-A177-3AD203B41FA5}">
                      <a16:colId xmlns:a16="http://schemas.microsoft.com/office/drawing/2014/main" val="1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主要由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H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O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三种元素组成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动物性脂肪含饱和脂肪酸的量较高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水解产物为甘油和脂肪酸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能被苏丹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Ⅲ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染液染成橘黄色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"/>
                  </a:ext>
                </a:extLst>
              </a:tr>
            </a:tbl>
          </a:graphicData>
        </a:graphic>
      </p:graphicFrame>
      <p:sp>
        <p:nvSpPr>
          <p:cNvPr id="10286" name="yt_shape_10286"/>
          <p:cNvSpPr txBox="1"/>
          <p:nvPr/>
        </p:nvSpPr>
        <p:spPr>
          <a:xfrm>
            <a:off x="576000" y="3991755"/>
            <a:ext cx="6413615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脂肪的组成元素只有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H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O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错误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F6B0AC-B10C-6CC4-EC04-03B1FDA1BE67}"/>
              </a:ext>
            </a:extLst>
          </p:cNvPr>
          <p:cNvSpPr txBox="1"/>
          <p:nvPr/>
        </p:nvSpPr>
        <p:spPr>
          <a:xfrm>
            <a:off x="1095716" y="1508682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 build="allAtOnce"/>
      <p:bldP spid="2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7" name="yt_shape_10287"/>
          <p:cNvSpPr txBox="1"/>
          <p:nvPr/>
        </p:nvSpPr>
        <p:spPr>
          <a:xfrm>
            <a:off x="576000" y="1080000"/>
            <a:ext cx="10336163" cy="90864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二、 非选择题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★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下图是生物体细胞内部分有机化合物的概念图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请回答下列问题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</a:p>
        </p:txBody>
      </p:sp>
      <p:pic>
        <p:nvPicPr>
          <p:cNvPr id="10289" name="yt_image_10289" title="H_174.7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008" y="2190970"/>
            <a:ext cx="4954058" cy="22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1" name="yt_shape_10291"/>
          <p:cNvSpPr txBox="1"/>
          <p:nvPr/>
        </p:nvSpPr>
        <p:spPr>
          <a:xfrm>
            <a:off x="576127" y="4459959"/>
            <a:ext cx="10750991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小麦种子中的储能物质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人和动物细胞中的储能物质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66e47,isEnd"/>
              </a:rPr>
              <a:t>c</a:t>
            </a:r>
            <a:b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</a:t>
            </a: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9476DA-D4F9-1BA4-DB3E-A311A82AC00C}"/>
              </a:ext>
            </a:extLst>
          </p:cNvPr>
          <p:cNvSpPr txBox="1"/>
          <p:nvPr/>
        </p:nvSpPr>
        <p:spPr>
          <a:xfrm>
            <a:off x="5116854" y="4413153"/>
            <a:ext cx="789685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淀粉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415809-9239-35CC-DF18-3CF7A3893BC8}"/>
              </a:ext>
            </a:extLst>
          </p:cNvPr>
          <p:cNvSpPr txBox="1"/>
          <p:nvPr/>
        </p:nvSpPr>
        <p:spPr>
          <a:xfrm>
            <a:off x="1095716" y="4888641"/>
            <a:ext cx="789686" cy="50166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糖原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yt_shape_10292"/>
          <p:cNvSpPr txBox="1"/>
          <p:nvPr/>
        </p:nvSpPr>
        <p:spPr>
          <a:xfrm>
            <a:off x="576127" y="1080000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两个氨基酸发生脱水缩合反应时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产物是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28bcf,isEnd"/>
              </a:rPr>
              <a:t>右图方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框内的结构简式是</a:t>
            </a:r>
            <a:r>
              <a:rPr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pic>
        <p:nvPicPr>
          <p:cNvPr id="10293" name="yt_image_10293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498" y="2191799"/>
            <a:ext cx="3087078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5" name="yt_shape_10295"/>
          <p:cNvSpPr txBox="1"/>
          <p:nvPr/>
        </p:nvSpPr>
        <p:spPr>
          <a:xfrm>
            <a:off x="576127" y="3260719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SARS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病毒的遗传信息储存在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e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中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e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物质初步水解的产物是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br>
              <a:rPr lang="zh-CN" altLang="zh-CN" sz="2400" b="0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sym typeface="W:6.004961,H:37.44"/>
              </a:rPr>
            </a:br>
            <a:r>
              <a:rPr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</a:t>
            </a:r>
            <a:r>
              <a:rPr sz="1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在小麦叶肉细胞中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e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主要存在于</a:t>
            </a:r>
            <a:r>
              <a:rPr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中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10296" name="yt_shape_10296"/>
          <p:cNvSpPr txBox="1"/>
          <p:nvPr/>
        </p:nvSpPr>
        <p:spPr>
          <a:xfrm>
            <a:off x="576127" y="4220154"/>
            <a:ext cx="10750991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小麦叶肉细胞的细胞核中染色体主要由上图中的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构成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cd2f8,isEnd"/>
              </a:rPr>
              <a:t>若</a:t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要观察其在有丝分裂过程中的变化可用</a:t>
            </a: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                   </a:t>
            </a:r>
            <a:r>
              <a:rPr sz="1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试剂染色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DAFE771-1BA6-E9F1-1867-3A0F36350744}"/>
              </a:ext>
            </a:extLst>
          </p:cNvPr>
          <p:cNvSpPr txBox="1"/>
          <p:nvPr/>
        </p:nvSpPr>
        <p:spPr>
          <a:xfrm>
            <a:off x="7115515" y="983982"/>
            <a:ext cx="723011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H</a:t>
            </a:r>
            <a:r>
              <a:rPr kumimoji="0" lang="en-US" altLang="zh-CN" sz="2400" b="0" i="0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2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O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454223-CA27-1D85-AB3C-242F983C5EA4}"/>
              </a:ext>
            </a:extLst>
          </p:cNvPr>
          <p:cNvSpPr txBox="1"/>
          <p:nvPr/>
        </p:nvSpPr>
        <p:spPr>
          <a:xfrm>
            <a:off x="8572840" y="1033194"/>
            <a:ext cx="7896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二肽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077B50-90B5-5AB2-A5AE-50CF6AE36FAF}"/>
              </a:ext>
            </a:extLst>
          </p:cNvPr>
          <p:cNvSpPr txBox="1"/>
          <p:nvPr/>
        </p:nvSpPr>
        <p:spPr>
          <a:xfrm>
            <a:off x="3229316" y="1508682"/>
            <a:ext cx="1959674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—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CO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—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NH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—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7BE736-2A5A-5B13-4FF5-7147136E0F44}"/>
              </a:ext>
            </a:extLst>
          </p:cNvPr>
          <p:cNvSpPr txBox="1"/>
          <p:nvPr/>
        </p:nvSpPr>
        <p:spPr>
          <a:xfrm>
            <a:off x="9368179" y="3206478"/>
            <a:ext cx="14754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  <a:sym typeface="_⨹_4_5fc99"/>
              </a:rPr>
              <a:t>核糖核苷</a:t>
            </a:r>
            <a:b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7A4E60-0769-64F2-E4D2-9794D5FD62DC}"/>
              </a:ext>
            </a:extLst>
          </p:cNvPr>
          <p:cNvSpPr txBox="1"/>
          <p:nvPr/>
        </p:nvSpPr>
        <p:spPr>
          <a:xfrm>
            <a:off x="486116" y="3681966"/>
            <a:ext cx="4848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A4E59A0-C50D-39FA-66FC-472789BE6245}"/>
              </a:ext>
            </a:extLst>
          </p:cNvPr>
          <p:cNvSpPr txBox="1"/>
          <p:nvPr/>
        </p:nvSpPr>
        <p:spPr>
          <a:xfrm>
            <a:off x="6107454" y="3681966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细胞质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251B19-4082-E847-CC98-1BEE4782403D}"/>
              </a:ext>
            </a:extLst>
          </p:cNvPr>
          <p:cNvSpPr txBox="1"/>
          <p:nvPr/>
        </p:nvSpPr>
        <p:spPr>
          <a:xfrm>
            <a:off x="8029915" y="4165913"/>
            <a:ext cx="1299274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b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和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DNA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4250B4-48CE-2407-0966-053D273851BB}"/>
              </a:ext>
            </a:extLst>
          </p:cNvPr>
          <p:cNvSpPr txBox="1"/>
          <p:nvPr/>
        </p:nvSpPr>
        <p:spPr>
          <a:xfrm>
            <a:off x="5972516" y="4641401"/>
            <a:ext cx="3228086" cy="50166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龙胆紫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4"/>
                <a:ea typeface="宋体" pitchFamily="24"/>
                <a:cs typeface="+mn-cs"/>
              </a:rPr>
              <a:t>（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或醋酸洋红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4"/>
                <a:ea typeface="宋体" pitchFamily="24"/>
                <a:cs typeface="+mn-cs"/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696BBA44-5BA1-7A85-1667-F2F2FE84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0795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7458F5C1-40FB-38CB-C9ED-5AD83BD5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336" y="12385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一维过关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sz="2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过考点</a:t>
            </a:r>
            <a:endParaRPr lang="zh-CN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02" name="yt_shape_10202"/>
          <p:cNvSpPr txBox="1"/>
          <p:nvPr/>
        </p:nvSpPr>
        <p:spPr>
          <a:xfrm>
            <a:off x="576000" y="1968168"/>
            <a:ext cx="7035580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一、 细胞中的糖类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黑体" pitchFamily="24"/>
                <a:ea typeface="黑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碳水化合物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黑体" pitchFamily="24"/>
                <a:ea typeface="黑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简写为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CH</a:t>
            </a:r>
            <a:r>
              <a:rPr lang="en-US" altLang="zh-CN" sz="2400" b="1" i="0" u="none" baseline="-250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O</a:t>
            </a:r>
          </a:p>
        </p:txBody>
      </p:sp>
      <p:sp>
        <p:nvSpPr>
          <p:cNvPr id="10203" name="yt_shape_10203"/>
          <p:cNvSpPr txBox="1"/>
          <p:nvPr/>
        </p:nvSpPr>
        <p:spPr>
          <a:xfrm>
            <a:off x="576000" y="2447471"/>
            <a:ext cx="7806624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组成元素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一般是由</a:t>
            </a:r>
            <a:r>
              <a:rPr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</a:t>
            </a:r>
            <a:r>
              <a:rPr sz="5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三种元素组成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D4CD7CC-1D8B-F4FF-B59B-A29F6827F96F}"/>
              </a:ext>
            </a:extLst>
          </p:cNvPr>
          <p:cNvSpPr txBox="1"/>
          <p:nvPr/>
        </p:nvSpPr>
        <p:spPr>
          <a:xfrm>
            <a:off x="4524589" y="2400665"/>
            <a:ext cx="1434212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C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4"/>
                <a:ea typeface="宋体" pitchFamily="24"/>
                <a:cs typeface="+mn-cs"/>
              </a:rPr>
              <a:t>、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H</a:t>
            </a: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itchFamily="24"/>
                <a:ea typeface="宋体" pitchFamily="24"/>
                <a:cs typeface="+mn-cs"/>
              </a:rPr>
              <a:t>、</a:t>
            </a: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O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7" name="yt_shape_10297"/>
          <p:cNvSpPr txBox="1"/>
          <p:nvPr/>
        </p:nvSpPr>
        <p:spPr>
          <a:xfrm>
            <a:off x="576000" y="1080000"/>
            <a:ext cx="500136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中构成生物膜的是</a:t>
            </a:r>
            <a:r>
              <a:rPr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10298" name="yt_shape_10298"/>
          <p:cNvSpPr txBox="1"/>
          <p:nvPr/>
        </p:nvSpPr>
        <p:spPr>
          <a:xfrm>
            <a:off x="576127" y="1559303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黑体" pitchFamily="24"/>
              </a:rPr>
              <a:t>解析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据图分析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可知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是糖类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是蛋白质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是多糖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是脂肪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4_5e646"/>
              </a:rPr>
              <a:t>磷脂和固</a:t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醇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e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是核糖核酸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RNA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）。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7EB165-EE5D-882B-9795-8DDCDBCB18BD}"/>
              </a:ext>
            </a:extLst>
          </p:cNvPr>
          <p:cNvSpPr txBox="1"/>
          <p:nvPr/>
        </p:nvSpPr>
        <p:spPr>
          <a:xfrm>
            <a:off x="4219789" y="1033194"/>
            <a:ext cx="7896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磷脂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8" grpId="0" build="allAtOnce"/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5" name="yt_image_10205">
            <a:extLs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668" y="1141738"/>
            <a:ext cx="5718739" cy="46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04" name="yt_shape_10204"/>
          <p:cNvSpPr txBox="1"/>
          <p:nvPr/>
        </p:nvSpPr>
        <p:spPr>
          <a:xfrm>
            <a:off x="144335" y="795320"/>
            <a:ext cx="407803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种类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分布及主要功能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6A7CE0-C2BD-4097-5E02-9E85BDF90F39}"/>
              </a:ext>
            </a:extLst>
          </p:cNvPr>
          <p:cNvSpPr txBox="1"/>
          <p:nvPr/>
        </p:nvSpPr>
        <p:spPr>
          <a:xfrm>
            <a:off x="6930351" y="120672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单糖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7D8C385-2E3B-3B1C-7446-A5250939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65" y="863149"/>
            <a:ext cx="3714073" cy="1737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BF2133E5-00A6-B5DF-7C5C-08F9131E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5" name="yt_image_10205">
            <a:extLst>
              <a:ext uri="{FF2B5EF4-FFF2-40B4-BE49-F238E27FC236}">
                <a16:creationId xmlns:a16="http://schemas.microsoft.com/office/drawing/2014/main" id="{1BBADD65-08FB-89B0-23CD-057F896A44E1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668" y="1141738"/>
            <a:ext cx="5718739" cy="46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04" name="yt_shape_10204">
            <a:extLst>
              <a:ext uri="{FF2B5EF4-FFF2-40B4-BE49-F238E27FC236}">
                <a16:creationId xmlns:a16="http://schemas.microsoft.com/office/drawing/2014/main" id="{63A8A1D8-D079-D2AE-9980-59C0692163F0}"/>
              </a:ext>
            </a:extLst>
          </p:cNvPr>
          <p:cNvSpPr txBox="1"/>
          <p:nvPr/>
        </p:nvSpPr>
        <p:spPr>
          <a:xfrm>
            <a:off x="144335" y="795320"/>
            <a:ext cx="407803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种类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分布及主要功能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AC283F-09D4-B243-19D5-4F99E8C2BF5A}"/>
              </a:ext>
            </a:extLst>
          </p:cNvPr>
          <p:cNvSpPr txBox="1"/>
          <p:nvPr/>
        </p:nvSpPr>
        <p:spPr>
          <a:xfrm>
            <a:off x="6930351" y="120672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单糖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7F9620-C11F-0E71-D0C2-2DC45BA4658F}"/>
              </a:ext>
            </a:extLst>
          </p:cNvPr>
          <p:cNvSpPr txBox="1"/>
          <p:nvPr/>
        </p:nvSpPr>
        <p:spPr>
          <a:xfrm>
            <a:off x="6930352" y="2014565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多糖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85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0D92DD-1429-8DA2-2A17-C6F4D807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97" y="1016277"/>
            <a:ext cx="6028571" cy="444761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157F42F-E5D5-9603-57BF-5F47190EF8F9}"/>
              </a:ext>
            </a:extLst>
          </p:cNvPr>
          <p:cNvSpPr txBox="1"/>
          <p:nvPr/>
        </p:nvSpPr>
        <p:spPr>
          <a:xfrm>
            <a:off x="8065325" y="2087943"/>
            <a:ext cx="302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>
                <a:solidFill>
                  <a:schemeClr val="accent2"/>
                </a:solidFill>
              </a:rPr>
              <a:t>淀粉、糖原、纤维素的基本单位是葡萄糖</a:t>
            </a:r>
          </a:p>
        </p:txBody>
      </p:sp>
    </p:spTree>
    <p:extLst>
      <p:ext uri="{BB962C8B-B14F-4D97-AF65-F5344CB8AC3E}">
        <p14:creationId xmlns:p14="http://schemas.microsoft.com/office/powerpoint/2010/main" val="251887213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C3103A7B-7280-CA1F-64BA-DC2B793A0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5" name="yt_image_10205">
            <a:extLst>
              <a:ext uri="{FF2B5EF4-FFF2-40B4-BE49-F238E27FC236}">
                <a16:creationId xmlns:a16="http://schemas.microsoft.com/office/drawing/2014/main" id="{E05D590F-8458-CA08-2584-00A62D017C5E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668" y="1141738"/>
            <a:ext cx="5718739" cy="46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04" name="yt_shape_10204">
            <a:extLst>
              <a:ext uri="{FF2B5EF4-FFF2-40B4-BE49-F238E27FC236}">
                <a16:creationId xmlns:a16="http://schemas.microsoft.com/office/drawing/2014/main" id="{9302E1E4-1933-7544-4E8F-4C929B03137C}"/>
              </a:ext>
            </a:extLst>
          </p:cNvPr>
          <p:cNvSpPr txBox="1"/>
          <p:nvPr/>
        </p:nvSpPr>
        <p:spPr>
          <a:xfrm>
            <a:off x="144335" y="795320"/>
            <a:ext cx="407803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种类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分布及主要功能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D5892B9-B802-C2B0-12EF-30394D5D250B}"/>
              </a:ext>
            </a:extLst>
          </p:cNvPr>
          <p:cNvSpPr txBox="1"/>
          <p:nvPr/>
        </p:nvSpPr>
        <p:spPr>
          <a:xfrm>
            <a:off x="6930351" y="120672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单糖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1B3BE7-589C-2280-AAB0-D0FD3945A346}"/>
              </a:ext>
            </a:extLst>
          </p:cNvPr>
          <p:cNvSpPr txBox="1"/>
          <p:nvPr/>
        </p:nvSpPr>
        <p:spPr>
          <a:xfrm>
            <a:off x="6930352" y="2014565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多糖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C5B5B6-5B61-567A-B9F8-F2063AB1DEB9}"/>
              </a:ext>
            </a:extLst>
          </p:cNvPr>
          <p:cNvSpPr txBox="1"/>
          <p:nvPr/>
        </p:nvSpPr>
        <p:spPr>
          <a:xfrm>
            <a:off x="6230709" y="3222994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麦芽糖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21AC29-C6E7-0D8C-3C50-AA15587EB98D}"/>
              </a:ext>
            </a:extLst>
          </p:cNvPr>
          <p:cNvSpPr txBox="1"/>
          <p:nvPr/>
        </p:nvSpPr>
        <p:spPr>
          <a:xfrm>
            <a:off x="7804563" y="3147391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纤维素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B4C2077-808B-00D1-C505-B8C44D1C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5485" r="-5239" b="766"/>
          <a:stretch/>
        </p:blipFill>
        <p:spPr>
          <a:xfrm>
            <a:off x="8899049" y="1655889"/>
            <a:ext cx="2605132" cy="22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5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>
          <a:extLst>
            <a:ext uri="{FF2B5EF4-FFF2-40B4-BE49-F238E27FC236}">
              <a16:creationId xmlns:a16="http://schemas.microsoft.com/office/drawing/2014/main" id="{E477D661-002E-DB39-12C5-EFCC07F4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5" name="yt_image_10205">
            <a:extLst>
              <a:ext uri="{FF2B5EF4-FFF2-40B4-BE49-F238E27FC236}">
                <a16:creationId xmlns:a16="http://schemas.microsoft.com/office/drawing/2014/main" id="{5D2F3E1B-9054-D068-0028-1EC70751435C}"/>
              </a:ext>
              <a:ext uri="">
                <a16:creationId xmlns="" xmlns:a16="http://schemas.microsoft.com/office/drawing/2014/main" xmlns:a14="http://schemas.microsoft.com/office/drawing/2010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668" y="1141738"/>
            <a:ext cx="5718739" cy="46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04" name="yt_shape_10204">
            <a:extLst>
              <a:ext uri="{FF2B5EF4-FFF2-40B4-BE49-F238E27FC236}">
                <a16:creationId xmlns:a16="http://schemas.microsoft.com/office/drawing/2014/main" id="{13E4E8E7-D8AB-197A-5C3C-5C2A43118EBB}"/>
              </a:ext>
            </a:extLst>
          </p:cNvPr>
          <p:cNvSpPr txBox="1"/>
          <p:nvPr/>
        </p:nvSpPr>
        <p:spPr>
          <a:xfrm>
            <a:off x="144335" y="795320"/>
            <a:ext cx="407803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种类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分布及主要功能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76DFFA-C3F4-07BE-16EE-DF38580BD862}"/>
              </a:ext>
            </a:extLst>
          </p:cNvPr>
          <p:cNvSpPr txBox="1"/>
          <p:nvPr/>
        </p:nvSpPr>
        <p:spPr>
          <a:xfrm>
            <a:off x="6930351" y="1206722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单糖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3949E8-D475-7BFD-403D-95D2F297D65D}"/>
              </a:ext>
            </a:extLst>
          </p:cNvPr>
          <p:cNvSpPr txBox="1"/>
          <p:nvPr/>
        </p:nvSpPr>
        <p:spPr>
          <a:xfrm>
            <a:off x="6930352" y="2014565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多糖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A42A6A-84BA-D81B-8E1E-1B63F2EDD29D}"/>
              </a:ext>
            </a:extLst>
          </p:cNvPr>
          <p:cNvSpPr txBox="1"/>
          <p:nvPr/>
        </p:nvSpPr>
        <p:spPr>
          <a:xfrm>
            <a:off x="6230709" y="3222994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麦芽糖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9F9097-47DE-499A-FAEB-028AA3267B10}"/>
              </a:ext>
            </a:extLst>
          </p:cNvPr>
          <p:cNvSpPr txBox="1"/>
          <p:nvPr/>
        </p:nvSpPr>
        <p:spPr>
          <a:xfrm>
            <a:off x="7804563" y="3147391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纤维素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8F7F26-3DFF-1350-15E2-DE57D75CB0E2}"/>
              </a:ext>
            </a:extLst>
          </p:cNvPr>
          <p:cNvSpPr txBox="1"/>
          <p:nvPr/>
        </p:nvSpPr>
        <p:spPr>
          <a:xfrm>
            <a:off x="4691463" y="4018266"/>
            <a:ext cx="1399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脱氧核糖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9AD581-5E56-E45B-4A3B-310A0AA09433}"/>
              </a:ext>
            </a:extLst>
          </p:cNvPr>
          <p:cNvSpPr txBox="1"/>
          <p:nvPr/>
        </p:nvSpPr>
        <p:spPr>
          <a:xfrm>
            <a:off x="6268343" y="4465609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乳糖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7A85F21-405E-AA6C-71CD-89A81E725C18}"/>
              </a:ext>
            </a:extLst>
          </p:cNvPr>
          <p:cNvSpPr txBox="1"/>
          <p:nvPr/>
        </p:nvSpPr>
        <p:spPr>
          <a:xfrm>
            <a:off x="7253669" y="4477673"/>
            <a:ext cx="20088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糖原</a:t>
            </a: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4"/>
                <a:ea typeface="宋体" pitchFamily="24"/>
                <a:cs typeface="+mn-cs"/>
              </a:rPr>
              <a:t>、</a:t>
            </a: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几丁质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956711-44FD-B218-3B1F-7233843B95AD}"/>
              </a:ext>
            </a:extLst>
          </p:cNvPr>
          <p:cNvSpPr txBox="1"/>
          <p:nvPr/>
        </p:nvSpPr>
        <p:spPr>
          <a:xfrm>
            <a:off x="6706426" y="5079445"/>
            <a:ext cx="10944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细胞壁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93FBDC-E96A-DC9A-471D-CFA0EA5A1032}"/>
              </a:ext>
            </a:extLst>
          </p:cNvPr>
          <p:cNvSpPr txBox="1"/>
          <p:nvPr/>
        </p:nvSpPr>
        <p:spPr>
          <a:xfrm>
            <a:off x="6311584" y="5408785"/>
            <a:ext cx="789685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0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淀粉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E8C399E-6318-4625-D41C-50114F01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122" y="1961300"/>
            <a:ext cx="2696618" cy="252338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84FB972-BC64-0DD7-7095-540D5A00DC1A}"/>
              </a:ext>
            </a:extLst>
          </p:cNvPr>
          <p:cNvSpPr txBox="1"/>
          <p:nvPr/>
        </p:nvSpPr>
        <p:spPr>
          <a:xfrm>
            <a:off x="144335" y="2778059"/>
            <a:ext cx="3312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chemeClr val="accent2"/>
                </a:solidFill>
              </a:rPr>
              <a:t>核糖是</a:t>
            </a:r>
            <a:r>
              <a:rPr lang="en-US" altLang="zh-CN" sz="2400" u="sng" dirty="0">
                <a:solidFill>
                  <a:schemeClr val="accent2"/>
                </a:solidFill>
              </a:rPr>
              <a:t>RNA</a:t>
            </a:r>
            <a:r>
              <a:rPr lang="zh-CN" altLang="en-US" sz="2400" u="sng" dirty="0">
                <a:solidFill>
                  <a:schemeClr val="accent2"/>
                </a:solidFill>
              </a:rPr>
              <a:t>的组成成分</a:t>
            </a:r>
            <a:endParaRPr lang="en-US" altLang="zh-CN" sz="2400" u="sng" dirty="0">
              <a:solidFill>
                <a:schemeClr val="accent2"/>
              </a:solidFill>
            </a:endParaRPr>
          </a:p>
          <a:p>
            <a:r>
              <a:rPr lang="zh-CN" altLang="en-US" sz="2400" u="sng" dirty="0">
                <a:solidFill>
                  <a:schemeClr val="accent2"/>
                </a:solidFill>
              </a:rPr>
              <a:t>脱氧核糖是</a:t>
            </a:r>
            <a:r>
              <a:rPr lang="en-US" altLang="zh-CN" sz="2400" u="sng" dirty="0">
                <a:solidFill>
                  <a:schemeClr val="accent2"/>
                </a:solidFill>
              </a:rPr>
              <a:t>DNA</a:t>
            </a:r>
            <a:r>
              <a:rPr lang="zh-CN" altLang="en-US" sz="2400" u="sng" dirty="0">
                <a:solidFill>
                  <a:schemeClr val="accent2"/>
                </a:solidFill>
              </a:rPr>
              <a:t>的组成成分</a:t>
            </a:r>
          </a:p>
        </p:txBody>
      </p:sp>
    </p:spTree>
    <p:extLst>
      <p:ext uri="{BB962C8B-B14F-4D97-AF65-F5344CB8AC3E}">
        <p14:creationId xmlns:p14="http://schemas.microsoft.com/office/powerpoint/2010/main" val="2599330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8" name="yt_shape_10208"/>
          <p:cNvSpPr txBox="1"/>
          <p:nvPr/>
        </p:nvSpPr>
        <p:spPr>
          <a:xfrm>
            <a:off x="576263" y="1079500"/>
            <a:ext cx="10750991" cy="1372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algn="l" eaLnBrk="1" latinLnBrk="0" hangingPunct="0">
              <a:lnSpc>
                <a:spcPct val="129999"/>
              </a:lnSpc>
            </a:pP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重点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淀粉是植物细胞中重要的能源物质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3_fd672"/>
              </a:rPr>
              <a:t>纤维素是植物细胞壁的基本组</a:t>
            </a:r>
            <a:b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成成分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糖原是动物细胞中重要的储能物质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sng" dirty="0">
                <a:solidFill>
                  <a:schemeClr val="accent2"/>
                </a:solidFill>
                <a:effectLst/>
                <a:latin typeface="Times New Roman" pitchFamily="24"/>
                <a:ea typeface="宋体" pitchFamily="24"/>
              </a:rPr>
              <a:t>脂肪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</a:t>
            </a:r>
            <a:r>
              <a:rPr lang="zh-CN" altLang="zh-CN" sz="2400" b="0" u="sng" dirty="0">
                <a:solidFill>
                  <a:schemeClr val="accent2"/>
                </a:solidFill>
                <a:effectLst/>
                <a:latin typeface="Times New Roman" pitchFamily="24"/>
                <a:ea typeface="宋体" pitchFamily="24"/>
              </a:rPr>
              <a:t>生物体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</a:t>
            </a:r>
            <a:r>
              <a:rPr lang="zh-CN" altLang="zh-CN" sz="2400" b="0" i="0" u="sng" dirty="0">
                <a:solidFill>
                  <a:schemeClr val="accent2"/>
                </a:solidFill>
                <a:effectLst/>
                <a:latin typeface="Times New Roman" pitchFamily="24"/>
                <a:ea typeface="宋体" pitchFamily="24"/>
              </a:rPr>
              <a:t>储能物质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46f6b"/>
              </a:rPr>
              <a:t>几丁</a:t>
            </a:r>
            <a:b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质是广泛存在于甲壳类动物和昆虫的外骨骼中的多糖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1" name="yt_shape_10209">
            <a:extLst>
              <a:ext uri="{FF2B5EF4-FFF2-40B4-BE49-F238E27FC236}">
                <a16:creationId xmlns:a16="http://schemas.microsoft.com/office/drawing/2014/main" id="{ABDA3969-D63B-C3C0-5995-E985BC81838F}"/>
              </a:ext>
            </a:extLst>
          </p:cNvPr>
          <p:cNvSpPr txBox="1"/>
          <p:nvPr/>
        </p:nvSpPr>
        <p:spPr>
          <a:xfrm>
            <a:off x="626810" y="2654500"/>
            <a:ext cx="10750991" cy="9977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indent="609523"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还原性糖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所有单糖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葡萄糖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半乳糖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果糖等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乳糖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</a:t>
            </a:r>
            <a:r>
              <a:rPr sz="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>
                <a:latin typeface="Times New Roman"/>
              </a:rPr>
              <a:t>⁠</a:t>
            </a:r>
            <a:br>
              <a:rPr lang="zh-CN" altLang="zh-CN" sz="2400" b="0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sym typeface="W:6.005039,H:37.44"/>
              </a:rPr>
            </a:b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</a:t>
            </a:r>
            <a:r>
              <a:rPr sz="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是还原性糖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能与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反应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可以产生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沉淀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6DAA09-CB2D-6697-7310-A7D5ACBD3EE5}"/>
              </a:ext>
            </a:extLst>
          </p:cNvPr>
          <p:cNvSpPr txBox="1"/>
          <p:nvPr/>
        </p:nvSpPr>
        <p:spPr>
          <a:xfrm>
            <a:off x="9756998" y="2518045"/>
            <a:ext cx="8658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  <a:sym typeface="_⨹_2_c01d5"/>
              </a:rPr>
              <a:t>麦芽</a:t>
            </a:r>
            <a:b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</a:b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E0A9EB-772F-5BBE-C5D1-B2A40669481C}"/>
              </a:ext>
            </a:extLst>
          </p:cNvPr>
          <p:cNvSpPr txBox="1"/>
          <p:nvPr/>
        </p:nvSpPr>
        <p:spPr>
          <a:xfrm>
            <a:off x="536799" y="2993533"/>
            <a:ext cx="4848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糖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FB3AC6-A693-AEC5-27E0-94FA615EB847}"/>
              </a:ext>
            </a:extLst>
          </p:cNvPr>
          <p:cNvSpPr txBox="1"/>
          <p:nvPr/>
        </p:nvSpPr>
        <p:spPr>
          <a:xfrm>
            <a:off x="3889599" y="2993533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斐林试剂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CEDAE03-9C9D-DFCF-69D6-CE0109B34955}"/>
              </a:ext>
            </a:extLst>
          </p:cNvPr>
          <p:cNvSpPr txBox="1"/>
          <p:nvPr/>
        </p:nvSpPr>
        <p:spPr>
          <a:xfrm>
            <a:off x="7851998" y="2993533"/>
            <a:ext cx="10944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砖红色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Q0YjJkMTg4OGJjODhiMTNlNWU1OWVhYjQ3N2VjMDYifQ=="/>
</p:tagLst>
</file>

<file path=ppt/theme/theme1.xml><?xml version="1.0" encoding="utf-8"?>
<a:theme xmlns:a="http://schemas.openxmlformats.org/drawingml/2006/main" name="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1772</Words>
  <Application>Microsoft Office PowerPoint</Application>
  <PresentationFormat>自定义</PresentationFormat>
  <Paragraphs>194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黑体</vt:lpstr>
      <vt:lpstr>华文行楷</vt:lpstr>
      <vt:lpstr>宋体</vt:lpstr>
      <vt:lpstr>微软雅黑</vt:lpstr>
      <vt:lpstr>Arial</vt:lpstr>
      <vt:lpstr>Times New Roman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书链出品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书链出品</dc:title>
  <dc:creator>书链出品</dc:creator>
  <cp:keywords/>
  <dc:description/>
  <cp:lastModifiedBy>笑可 赵</cp:lastModifiedBy>
  <cp:revision>15</cp:revision>
  <dcterms:created xsi:type="dcterms:W3CDTF">2024-08-12T04:11:48Z</dcterms:created>
  <dcterms:modified xsi:type="dcterms:W3CDTF">2024-10-13T17:02:23Z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5A7D31655BF4437C99ECAE9FF30B2A5C_13</vt:lpwstr>
  </property>
  <property fmtid="{D5CDD505-2E9C-101B-9397-08002B2CF9AE}" pid="3" name="KSOProductBuildVer">
    <vt:lpwstr>2052-12.1.0.15120</vt:lpwstr>
  </property>
</Properties>
</file>