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2" r:id="rId2"/>
    <p:sldId id="686" r:id="rId3"/>
    <p:sldId id="731" r:id="rId4"/>
    <p:sldId id="841" r:id="rId5"/>
    <p:sldId id="852" r:id="rId6"/>
    <p:sldId id="694" r:id="rId7"/>
    <p:sldId id="822" r:id="rId8"/>
    <p:sldId id="270" r:id="rId9"/>
    <p:sldId id="847" r:id="rId10"/>
    <p:sldId id="850" r:id="rId11"/>
    <p:sldId id="851" r:id="rId12"/>
    <p:sldId id="849" r:id="rId13"/>
    <p:sldId id="846" r:id="rId14"/>
    <p:sldId id="848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96429" autoAdjust="0"/>
  </p:normalViewPr>
  <p:slideViewPr>
    <p:cSldViewPr>
      <p:cViewPr varScale="1">
        <p:scale>
          <a:sx n="68" d="100"/>
          <a:sy n="68" d="100"/>
        </p:scale>
        <p:origin x="-556" y="-6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84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2022/11/29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01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t>2022/11/29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__2.doc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5" Type="http://schemas.openxmlformats.org/officeDocument/2006/relationships/slide" Target="slide13.xml"/><Relationship Id="rId10" Type="http://schemas.openxmlformats.org/officeDocument/2006/relationships/oleObject" Target="../embeddings/Microsoft_Word_97_-_2003___3.doc"/><Relationship Id="rId4" Type="http://schemas.openxmlformats.org/officeDocument/2006/relationships/oleObject" Target="../embeddings/Microsoft_Word_97_-_2003___1.doc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__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__5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753766"/>
            <a:ext cx="12192000" cy="2880823"/>
          </a:xfrm>
          <a:prstGeom prst="rect">
            <a:avLst/>
          </a:prstGeom>
          <a:solidFill>
            <a:schemeClr val="bg1">
              <a:alpha val="81000"/>
            </a:scheme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408" y="2847438"/>
            <a:ext cx="9603057" cy="9047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600325" algn="l"/>
              </a:tabLst>
            </a:pPr>
            <a:r>
              <a:rPr lang="zh-CN" altLang="zh-CN" sz="4500" b="1">
                <a:latin typeface="微软雅黑" panose="020B0503020204020204" pitchFamily="34" charset="-122"/>
              </a:rPr>
              <a:t>第</a:t>
            </a:r>
            <a:r>
              <a:rPr lang="en-US" altLang="zh-CN" sz="4500" b="1">
                <a:latin typeface="微软雅黑" panose="020B0503020204020204" pitchFamily="34" charset="-122"/>
              </a:rPr>
              <a:t>1</a:t>
            </a:r>
            <a:r>
              <a:rPr lang="zh-CN" altLang="zh-CN" sz="4500" b="1">
                <a:latin typeface="微软雅黑" panose="020B0503020204020204" pitchFamily="34" charset="-122"/>
              </a:rPr>
              <a:t>课时　诱导公式</a:t>
            </a:r>
            <a:r>
              <a:rPr lang="en-US" altLang="zh-CN" sz="45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4500" b="1">
                <a:latin typeface="微软雅黑" panose="020B0503020204020204" pitchFamily="34" charset="-122"/>
              </a:rPr>
              <a:t>一</a:t>
            </a:r>
            <a:r>
              <a:rPr lang="en-US" altLang="zh-CN" sz="45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4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5400000">
            <a:off x="499234" y="2807316"/>
            <a:ext cx="1454162" cy="1205847"/>
          </a:xfrm>
          <a:prstGeom prst="bentConnector3">
            <a:avLst>
              <a:gd name="adj1" fmla="val -223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23392" y="4149080"/>
            <a:ext cx="957706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66536" y="2333818"/>
            <a:ext cx="5885648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7.2.3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三角函数的诱导公式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951498"/>
              </p:ext>
            </p:extLst>
          </p:nvPr>
        </p:nvGraphicFramePr>
        <p:xfrm>
          <a:off x="191344" y="1196727"/>
          <a:ext cx="115220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Document" r:id="rId4" imgW="11521138" imgH="976355" progId="Word.Document.8">
                  <p:embed/>
                </p:oleObj>
              </mc:Choice>
              <mc:Fallback>
                <p:oleObj name="Document" r:id="rId4" imgW="11521138" imgH="976355" progId="Word.Document.8">
                  <p:embed/>
                  <p:pic>
                    <p:nvPicPr>
                      <p:cNvPr id="0" name="对象 20480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1196727"/>
                        <a:ext cx="115220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784742"/>
              </p:ext>
            </p:extLst>
          </p:nvPr>
        </p:nvGraphicFramePr>
        <p:xfrm>
          <a:off x="191344" y="2796853"/>
          <a:ext cx="115220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Document" r:id="rId7" imgW="11521138" imgH="992196" progId="Word.Document.8">
                  <p:embed/>
                </p:oleObj>
              </mc:Choice>
              <mc:Fallback>
                <p:oleObj name="Document" r:id="rId7" imgW="11521138" imgH="992196" progId="Word.Document.8">
                  <p:embed/>
                  <p:pic>
                    <p:nvPicPr>
                      <p:cNvPr id="0" name="对象 204809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44" y="2796853"/>
                        <a:ext cx="1152207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049661"/>
              </p:ext>
            </p:extLst>
          </p:nvPr>
        </p:nvGraphicFramePr>
        <p:xfrm>
          <a:off x="263352" y="4568577"/>
          <a:ext cx="115220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Document" r:id="rId10" imgW="11521138" imgH="1199203" progId="Word.Document.8">
                  <p:embed/>
                </p:oleObj>
              </mc:Choice>
              <mc:Fallback>
                <p:oleObj name="Document" r:id="rId10" imgW="11521138" imgH="1199203" progId="Word.Document.8">
                  <p:embed/>
                  <p:pic>
                    <p:nvPicPr>
                      <p:cNvPr id="0" name="对象 20481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568577"/>
                        <a:ext cx="1152207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9416" y="476672"/>
                <a:ext cx="9793088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/>
                  <a:t>①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en-US" altLang="zh-CN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/>
                          </a:rPr>
                          <m:t>𝟕</m:t>
                        </m:r>
                        <m:r>
                          <a:rPr lang="zh-CN" altLang="en-US" sz="3200" b="1" i="1" smtClean="0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76672"/>
                <a:ext cx="9793088" cy="801373"/>
              </a:xfrm>
              <a:prstGeom prst="rect">
                <a:avLst/>
              </a:prstGeom>
              <a:blipFill rotWithShape="1">
                <a:blip r:embed="rId12"/>
                <a:stretch>
                  <a:fillRect l="-1619" b="-9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7333" y="2060848"/>
                <a:ext cx="9793088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latin typeface="+mj-lt"/>
                  </a:rPr>
                  <a:t>②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1" i="1" dirty="0" smtClean="0">
                        <a:latin typeface="Cambria Math" pitchFamily="18" charset="0"/>
                        <a:ea typeface="Cambria Math" pitchFamily="18" charset="0"/>
                      </a:rPr>
                      <m:t>cos</m:t>
                    </m:r>
                    <m:r>
                      <a:rPr lang="en-US" altLang="zh-CN" sz="3200" b="1" i="1" dirty="0" smtClean="0">
                        <a:latin typeface="Cambria Math" pitchFamily="18" charset="0"/>
                        <a:ea typeface="Cambria Math" pitchFamily="18" charset="0"/>
                      </a:rPr>
                      <m:t>⁡</m:t>
                    </m:r>
                    <m:f>
                      <m:fPr>
                        <m:ctrlPr>
                          <a:rPr lang="en-US" altLang="zh-CN" sz="3200" b="1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altLang="zh-CN" sz="32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𝟏𝟏</m:t>
                        </m:r>
                        <m:r>
                          <a:rPr lang="zh-CN" altLang="en-US" sz="3200" b="1" i="1" dirty="0" smtClean="0">
                            <a:latin typeface="Cambria Math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en-US" sz="3200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33" y="2060848"/>
                <a:ext cx="9793088" cy="832344"/>
              </a:xfrm>
              <a:prstGeom prst="rect">
                <a:avLst/>
              </a:prstGeom>
              <a:blipFill rotWithShape="1">
                <a:blip r:embed="rId13"/>
                <a:stretch>
                  <a:fillRect l="-1619"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9416" y="3789040"/>
                <a:ext cx="97930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/>
                  <a:t>③ </a:t>
                </a:r>
                <a14:m>
                  <m:oMath xmlns:m="http://schemas.openxmlformats.org/officeDocument/2006/math">
                    <m:r>
                      <a:rPr lang="en-US" altLang="zh-CN" sz="3200" b="1" i="1" dirty="0">
                        <a:latin typeface="Cambria Math"/>
                      </a:rPr>
                      <m:t>𝐭𝐚𝐧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(−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𝟏</m:t>
                    </m:r>
                    <m:r>
                      <a:rPr lang="en-US" altLang="zh-CN" sz="3200" b="1" i="1" dirty="0" smtClean="0">
                        <a:latin typeface="Cambria Math"/>
                      </a:rPr>
                      <m:t>𝟓𝟔𝟎</m:t>
                    </m:r>
                    <m:r>
                      <a:rPr lang="en-US" altLang="zh-CN" sz="3200" b="1" i="1" dirty="0" smtClean="0">
                        <a:latin typeface="Cambria Math"/>
                      </a:rPr>
                      <m:t>°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789040"/>
                <a:ext cx="9793088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619" t="-13684" b="-3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hlinkClick r:id="rId15" action="ppaction://hlinksldjump"/>
          </p:cNvPr>
          <p:cNvSpPr/>
          <p:nvPr/>
        </p:nvSpPr>
        <p:spPr>
          <a:xfrm>
            <a:off x="9768408" y="5949280"/>
            <a:ext cx="882013" cy="57606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945215"/>
              </p:ext>
            </p:extLst>
          </p:nvPr>
        </p:nvGraphicFramePr>
        <p:xfrm>
          <a:off x="550863" y="477838"/>
          <a:ext cx="11491912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4" imgW="11521138" imgH="3257757" progId="Word.Document.8">
                  <p:embed/>
                </p:oleObj>
              </mc:Choice>
              <mc:Fallback>
                <p:oleObj name="Document" r:id="rId4" imgW="11521138" imgH="3257757" progId="Word.Document.8">
                  <p:embed/>
                  <p:pic>
                    <p:nvPicPr>
                      <p:cNvPr id="0" name="对象 26522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77838"/>
                        <a:ext cx="11491912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4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05683"/>
              </p:ext>
            </p:extLst>
          </p:nvPr>
        </p:nvGraphicFramePr>
        <p:xfrm>
          <a:off x="415925" y="747713"/>
          <a:ext cx="1149191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4" imgW="11494499" imgH="5048461" progId="Word.Document.8">
                  <p:embed/>
                </p:oleObj>
              </mc:Choice>
              <mc:Fallback>
                <p:oleObj name="Document" r:id="rId4" imgW="11494499" imgH="5048461" progId="Word.Document.8">
                  <p:embed/>
                  <p:pic>
                    <p:nvPicPr>
                      <p:cNvPr id="0" name="对象 2222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747713"/>
                        <a:ext cx="11491913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1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11424" y="1246794"/>
            <a:ext cx="10801200" cy="3827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r>
              <a:rPr lang="en-US" altLang="zh-CN" sz="40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回顾一下，我们今天学习了哪些内容？</a:t>
            </a:r>
            <a:endParaRPr lang="en-US" altLang="zh-CN" sz="4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40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GB" sz="40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24" y="3345633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运用了哪些数学思想方法？</a:t>
            </a:r>
            <a:endParaRPr lang="zh-CN" altLang="en-US" sz="40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6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Rot="1" noChangeArrowheads="1"/>
              </p:cNvSpPr>
              <p:nvPr/>
            </p:nvSpPr>
            <p:spPr>
              <a:xfrm>
                <a:off x="911424" y="1246794"/>
                <a:ext cx="10801200" cy="38274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zh-CN" altLang="en-US" sz="3600" b="1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思考</a:t>
                </a:r>
                <a:r>
                  <a:rPr lang="en-US" altLang="zh-CN" sz="3600" b="1" kern="1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</a:t>
                </a:r>
                <a:endParaRPr lang="en-US" altLang="zh-CN" sz="3600" b="1" kern="1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zh-CN" altLang="en-US" sz="3600" b="1" dirty="0" smtClean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sz="3600" b="1" dirty="0" smtClean="0">
                    <a:latin typeface="华文楷体" pitchFamily="2" charset="-122"/>
                    <a:ea typeface="华文楷体" pitchFamily="2" charset="-122"/>
                  </a:rPr>
                  <a:t>1</a:t>
                </a:r>
                <a:r>
                  <a:rPr lang="zh-CN" altLang="en-US" sz="3600" b="1" dirty="0" smtClean="0">
                    <a:latin typeface="华文楷体" pitchFamily="2" charset="-122"/>
                    <a:ea typeface="华文楷体" pitchFamily="2" charset="-122"/>
                  </a:rPr>
                  <a:t>）已知公式二三四中的两个，能推导出另一个吗？ </a:t>
                </a:r>
                <a:endParaRPr lang="en-US" altLang="zh-CN" sz="3600" b="1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zh-CN" altLang="en-US" sz="3600" b="1" dirty="0" smtClean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sz="3600" b="1" dirty="0" smtClean="0">
                    <a:latin typeface="华文楷体" pitchFamily="2" charset="-122"/>
                    <a:ea typeface="华文楷体" pitchFamily="2" charset="-122"/>
                  </a:rPr>
                  <a:t>2</a:t>
                </a:r>
                <a:r>
                  <a:rPr lang="zh-CN" altLang="en-US" sz="3600" b="1" dirty="0" smtClean="0">
                    <a:latin typeface="华文楷体" pitchFamily="2" charset="-122"/>
                    <a:ea typeface="华文楷体" pitchFamily="2" charset="-122"/>
                  </a:rPr>
                  <a:t>） 角</a:t>
                </a:r>
                <a14:m>
                  <m:oMath xmlns:m="http://schemas.openxmlformats.org/officeDocument/2006/math">
                    <m:r>
                      <a:rPr lang="zh-CN" altLang="en-US" sz="3600" b="1" i="1" smtClean="0">
                        <a:latin typeface="Cambria Math"/>
                        <a:ea typeface="华文楷体" pitchFamily="2" charset="-122"/>
                      </a:rPr>
                      <m:t>𝜶</m:t>
                    </m:r>
                    <m:r>
                      <a:rPr lang="zh-CN" altLang="en-US" sz="3600" b="1" i="1" smtClean="0">
                        <a:latin typeface="Cambria Math"/>
                        <a:ea typeface="华文楷体" pitchFamily="2" charset="-122"/>
                      </a:rPr>
                      <m:t>，</m:t>
                    </m:r>
                    <m:r>
                      <a:rPr lang="zh-CN" altLang="en-US" sz="3600" b="1" i="1" smtClean="0">
                        <a:latin typeface="Cambria Math"/>
                        <a:ea typeface="华文楷体" pitchFamily="2" charset="-122"/>
                      </a:rPr>
                      <m:t>𝜷</m:t>
                    </m:r>
                  </m:oMath>
                </a14:m>
                <a:r>
                  <a:rPr lang="zh-CN" altLang="en-US" sz="3600" b="1" dirty="0" smtClean="0">
                    <a:latin typeface="华文楷体" pitchFamily="2" charset="-122"/>
                    <a:ea typeface="华文楷体" pitchFamily="2" charset="-122"/>
                  </a:rPr>
                  <a:t>的终边还可以有哪些特殊位置关系？你能探究出它们的三角函数值之间的关系吗？</a:t>
                </a:r>
                <a:endParaRPr lang="zh-CN" altLang="en-GB" sz="3600" b="1" dirty="0" smtClean="0">
                  <a:latin typeface="华文楷体" pitchFamily="2" charset="-122"/>
                  <a:ea typeface="华文楷体" pitchFamily="2" charset="-122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246794"/>
                <a:ext cx="10801200" cy="3827462"/>
              </a:xfrm>
              <a:prstGeom prst="rect">
                <a:avLst/>
              </a:prstGeom>
              <a:blipFill rotWithShape="1">
                <a:blip r:embed="rId2"/>
                <a:stretch>
                  <a:fillRect l="-1750" r="-2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标题 24"/>
          <p:cNvSpPr txBox="1"/>
          <p:nvPr/>
        </p:nvSpPr>
        <p:spPr>
          <a:xfrm>
            <a:off x="2263260" y="2564904"/>
            <a:ext cx="7937196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5400" b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诱导</a:t>
            </a:r>
            <a:r>
              <a:rPr lang="zh-CN" altLang="zh-CN" sz="54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公式一～四</a:t>
            </a:r>
          </a:p>
        </p:txBody>
      </p:sp>
      <p:sp>
        <p:nvSpPr>
          <p:cNvPr id="23" name="标题 1"/>
          <p:cNvSpPr txBox="1"/>
          <p:nvPr/>
        </p:nvSpPr>
        <p:spPr>
          <a:xfrm>
            <a:off x="1704529" y="2350454"/>
            <a:ext cx="8998917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</a:p>
        </p:txBody>
      </p:sp>
      <p:sp>
        <p:nvSpPr>
          <p:cNvPr id="24" name="矩形 23"/>
          <p:cNvSpPr/>
          <p:nvPr/>
        </p:nvSpPr>
        <p:spPr>
          <a:xfrm>
            <a:off x="1398497" y="2169151"/>
            <a:ext cx="647922" cy="5759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256425"/>
            <a:ext cx="1141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zh-CN" altLang="zh-CN" sz="40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4000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zh-CN" sz="40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求</a:t>
            </a:r>
            <a:r>
              <a:rPr lang="en-US" altLang="zh-CN" sz="4000" b="1" dirty="0" smtClean="0">
                <a:latin typeface="华文楷体" pitchFamily="2" charset="-122"/>
                <a:ea typeface="华文楷体" pitchFamily="2" charset="-122"/>
              </a:rPr>
              <a:t>750</a:t>
            </a:r>
            <a:r>
              <a:rPr lang="en-US" altLang="zh-CN" sz="4000" b="1" dirty="0">
                <a:latin typeface="华文楷体" pitchFamily="2" charset="-122"/>
                <a:ea typeface="华文楷体" pitchFamily="2" charset="-122"/>
              </a:rPr>
              <a:t>°</a:t>
            </a:r>
            <a:r>
              <a:rPr lang="zh-CN" altLang="en-US" sz="4000" b="1" dirty="0">
                <a:latin typeface="华文楷体" pitchFamily="2" charset="-122"/>
                <a:ea typeface="华文楷体" pitchFamily="2" charset="-122"/>
              </a:rPr>
              <a:t>的正弦、余弦</a:t>
            </a:r>
            <a:r>
              <a:rPr lang="zh-CN" altLang="en-US" sz="4000" b="1" dirty="0" smtClean="0">
                <a:latin typeface="华文楷体" pitchFamily="2" charset="-122"/>
                <a:ea typeface="华文楷体" pitchFamily="2" charset="-122"/>
              </a:rPr>
              <a:t>值、正切值</a:t>
            </a:r>
            <a:endParaRPr lang="zh-CN" altLang="zh-CN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392" y="62961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公式一：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7528" y="2060848"/>
                <a:ext cx="842493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6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zh-CN" sz="3600" b="1" i="0" smtClean="0">
                            <a:latin typeface="Cambria Math"/>
                          </a:rPr>
                          <m:t>                   </m:t>
                        </m:r>
                        <m:r>
                          <a:rPr lang="en-US" altLang="zh-CN" sz="3600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altLang="zh-CN" sz="36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3600" b="1" i="1" smtClean="0">
                                <a:latin typeface="Cambria Math"/>
                              </a:rPr>
                              <m:t>𝜶</m:t>
                            </m:r>
                            <m:r>
                              <a:rPr lang="en-US" altLang="zh-CN" sz="3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36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CN" sz="3600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zh-CN" altLang="en-US" sz="3600" b="1" i="1" smtClean="0">
                                <a:latin typeface="Cambria Math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altLang="zh-CN" sz="3600" b="1" i="1" smtClean="0">
                        <a:latin typeface="Cambria Math"/>
                      </a:rPr>
                      <m:t>=</m:t>
                    </m:r>
                    <m:r>
                      <a:rPr lang="en-US" altLang="zh-CN" sz="3600" b="1" i="1" smtClean="0">
                        <a:latin typeface="Cambria Math"/>
                      </a:rPr>
                      <m:t>𝒔𝒊𝒏</m:t>
                    </m:r>
                    <m:r>
                      <a:rPr lang="zh-CN" altLang="en-US" sz="3600" b="1" i="1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altLang="zh-CN" sz="3600" b="1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latin typeface="Cambria Math"/>
                      </a:rPr>
                      <m:t>𝒌</m:t>
                    </m:r>
                    <m:r>
                      <a:rPr lang="en-US" altLang="zh-CN" sz="3600" b="1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3600" b="1" i="1" dirty="0" smtClean="0"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altLang="zh-CN" sz="3600" b="1" dirty="0" smtClean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CN" sz="36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3600" b="1" i="1"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zh-CN" altLang="en-US" sz="3600" b="1" i="1"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altLang="zh-CN" sz="3600" b="1" i="1">
                          <a:latin typeface="Cambria Math"/>
                        </a:rPr>
                        <m:t>=</m:t>
                      </m:r>
                      <m:r>
                        <a:rPr lang="en-US" altLang="zh-CN" sz="3600" b="1" i="1" smtClean="0">
                          <a:latin typeface="Cambria Math"/>
                        </a:rPr>
                        <m:t>𝒄𝒐𝒔</m:t>
                      </m:r>
                      <m:r>
                        <a:rPr lang="zh-CN" altLang="en-US" sz="36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zh-CN" altLang="en-US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3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CN" sz="3600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3600" b="1" i="1"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zh-CN" sz="3600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zh-CN" altLang="en-US" sz="3600" b="1" i="1"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altLang="zh-CN" sz="3600" b="1" i="1">
                          <a:latin typeface="Cambria Math"/>
                        </a:rPr>
                        <m:t>=</m:t>
                      </m:r>
                      <m:r>
                        <a:rPr lang="en-US" altLang="zh-CN" sz="3600" b="1" i="1" smtClean="0">
                          <a:latin typeface="Cambria Math"/>
                        </a:rPr>
                        <m:t>𝒕𝒂𝒏</m:t>
                      </m:r>
                      <m:r>
                        <a:rPr lang="zh-CN" altLang="en-US" sz="3600" b="1" i="1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zh-CN" altLang="en-US" sz="3600" b="1" dirty="0"/>
              </a:p>
              <a:p>
                <a:endParaRPr lang="zh-CN" altLang="en-US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2060848"/>
                <a:ext cx="8424936" cy="2308324"/>
              </a:xfrm>
              <a:prstGeom prst="rect">
                <a:avLst/>
              </a:prstGeom>
              <a:blipFill rotWithShape="1">
                <a:blip r:embed="rId2"/>
                <a:stretch>
                  <a:fillRect t="-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40355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2239" y="61197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终边相同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9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11424" y="1246794"/>
            <a:ext cx="10801200" cy="3827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en-US" altLang="zh-CN" sz="36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b="1" dirty="0" smtClean="0">
                <a:latin typeface="华文楷体" pitchFamily="2" charset="-122"/>
                <a:ea typeface="华文楷体" pitchFamily="2" charset="-122"/>
              </a:rPr>
              <a:t>两个角终边除了可以相同，还可以有哪些特殊的位置关系？</a:t>
            </a:r>
            <a:endParaRPr lang="zh-CN" altLang="en-GB" sz="36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2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12189600" cy="653508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1" name="矩形 30"/>
          <p:cNvSpPr/>
          <p:nvPr/>
        </p:nvSpPr>
        <p:spPr>
          <a:xfrm>
            <a:off x="431751" y="99670"/>
            <a:ext cx="16378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tabLst>
                <a:tab pos="2070735" algn="l"/>
              </a:tabLst>
            </a:pPr>
            <a:r>
              <a:rPr lang="zh-CN" altLang="zh-CN" sz="2600" b="1" kern="0">
                <a:solidFill>
                  <a:schemeClr val="bg1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6" name="矩形 5"/>
          <p:cNvSpPr/>
          <p:nvPr/>
        </p:nvSpPr>
        <p:spPr>
          <a:xfrm>
            <a:off x="280604" y="727200"/>
            <a:ext cx="1141200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公式一～四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96724"/>
              </p:ext>
            </p:extLst>
          </p:nvPr>
        </p:nvGraphicFramePr>
        <p:xfrm>
          <a:off x="389367" y="1340768"/>
          <a:ext cx="11413267" cy="5562110"/>
        </p:xfrm>
        <a:graphic>
          <a:graphicData uri="http://schemas.openxmlformats.org/drawingml/2006/table">
            <a:tbl>
              <a:tblPr/>
              <a:tblGrid>
                <a:gridCol w="1289002"/>
                <a:gridCol w="2323112"/>
                <a:gridCol w="2592288"/>
                <a:gridCol w="5208865"/>
              </a:tblGrid>
              <a:tr h="665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sz="2800" b="1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l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终边关系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公式一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的终边相同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sin(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 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cos(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π)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 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tan(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tan 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，其中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b="1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b="1" kern="10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∈</a:t>
                      </a:r>
                      <a:r>
                        <a:rPr lang="en-US" sz="2800" b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角－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sz="2800" b="1" i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轴对称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sin(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tan(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b="1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2201" marR="22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1506" name="Picture 2" descr="7-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836" y="2418653"/>
            <a:ext cx="1225062" cy="12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07" name="Picture 3" descr="7-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182" y="4653136"/>
            <a:ext cx="2524369" cy="21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215680" y="520277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28248" y="4641977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9351" y="5301208"/>
            <a:ext cx="950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97792" y="5977066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tan 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34688"/>
              </p:ext>
            </p:extLst>
          </p:nvPr>
        </p:nvGraphicFramePr>
        <p:xfrm>
          <a:off x="407368" y="620688"/>
          <a:ext cx="11377264" cy="5441407"/>
        </p:xfrm>
        <a:graphic>
          <a:graphicData uri="http://schemas.openxmlformats.org/drawingml/2006/table">
            <a:tbl>
              <a:tblPr/>
              <a:tblGrid>
                <a:gridCol w="1458225"/>
                <a:gridCol w="2934263"/>
                <a:gridCol w="3632003"/>
                <a:gridCol w="3352773"/>
              </a:tblGrid>
              <a:tr h="2777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公式三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sz="2800" b="1" i="1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轴对称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sin(π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cos(π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sng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tan(π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none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b="1" u="none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公式四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角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π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与角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的终边关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于</a:t>
                      </a:r>
                      <a:r>
                        <a:rPr lang="en-US" altLang="zh-CN" sz="2800" b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对称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sin(π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(π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b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endParaRPr lang="zh-CN" sz="2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tan(π</a:t>
                      </a:r>
                      <a:r>
                        <a:rPr lang="zh-CN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α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800" b="1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7424" marR="27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2530" name="Picture 2" descr="7-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334" y="872506"/>
            <a:ext cx="3313922" cy="23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2531" name="Picture 3" descr="7-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334" y="3540551"/>
            <a:ext cx="3337765" cy="23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088340" y="2076188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81090" y="1170874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00456" y="1791034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b="1" i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00456" y="2445698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tan </a:t>
            </a:r>
            <a:r>
              <a:rPr lang="en-US" altLang="zh-CN" sz="2800" b="1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04665" y="3886926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sin </a:t>
            </a:r>
            <a:r>
              <a:rPr lang="en-US" altLang="zh-CN" sz="2800" b="1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13496" y="4507086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 </a:t>
            </a:r>
            <a:r>
              <a:rPr lang="en-US" altLang="zh-CN" sz="2800" b="1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66957" y="5165818"/>
            <a:ext cx="973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tan </a:t>
            </a:r>
            <a:r>
              <a:rPr lang="en-US" altLang="zh-CN" sz="2800" b="1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91030" y="48346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原点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7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标题 24"/>
          <p:cNvSpPr txBox="1"/>
          <p:nvPr/>
        </p:nvSpPr>
        <p:spPr>
          <a:xfrm>
            <a:off x="2407276" y="2564904"/>
            <a:ext cx="7577156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5400" b="1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704529" y="2350454"/>
            <a:ext cx="8998917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</a:p>
        </p:txBody>
      </p:sp>
      <p:sp>
        <p:nvSpPr>
          <p:cNvPr id="6" name="矩形 5"/>
          <p:cNvSpPr/>
          <p:nvPr/>
        </p:nvSpPr>
        <p:spPr>
          <a:xfrm>
            <a:off x="1398497" y="2169151"/>
            <a:ext cx="647922" cy="5759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smtClean="0">
                <a:solidFill>
                  <a:prstClr val="white"/>
                </a:solidFill>
              </a:rPr>
              <a:t>二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0355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3392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求下列各三角函数值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392" y="1628800"/>
                <a:ext cx="9793088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/>
                  <a:t>①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en-US" altLang="zh-CN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 smtClean="0">
                            <a:latin typeface="Cambria Math"/>
                          </a:rPr>
                          <m:t>𝟕</m:t>
                        </m:r>
                        <m:r>
                          <a:rPr lang="zh-CN" altLang="en-US" sz="3200" b="1" i="1" smtClean="0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628800"/>
                <a:ext cx="9793088" cy="801373"/>
              </a:xfrm>
              <a:prstGeom prst="rect">
                <a:avLst/>
              </a:prstGeom>
              <a:blipFill rotWithShape="1">
                <a:blip r:embed="rId2"/>
                <a:stretch>
                  <a:fillRect l="-1556" b="-9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1309" y="3212976"/>
                <a:ext cx="9793088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latin typeface="+mj-lt"/>
                  </a:rPr>
                  <a:t>②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1" i="1" dirty="0" smtClean="0">
                        <a:latin typeface="Cambria Math" pitchFamily="18" charset="0"/>
                        <a:ea typeface="Cambria Math" pitchFamily="18" charset="0"/>
                      </a:rPr>
                      <m:t>cos</m:t>
                    </m:r>
                    <m:r>
                      <a:rPr lang="en-US" altLang="zh-CN" sz="3200" b="1" i="1" dirty="0" smtClean="0">
                        <a:latin typeface="Cambria Math" pitchFamily="18" charset="0"/>
                        <a:ea typeface="Cambria Math" pitchFamily="18" charset="0"/>
                      </a:rPr>
                      <m:t>⁡</m:t>
                    </m:r>
                    <m:f>
                      <m:fPr>
                        <m:ctrlPr>
                          <a:rPr lang="en-US" altLang="zh-CN" sz="3200" b="1" i="1" dirty="0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altLang="zh-CN" sz="32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𝟏𝟏</m:t>
                        </m:r>
                        <m:r>
                          <a:rPr lang="zh-CN" altLang="en-US" sz="3200" b="1" i="1" dirty="0" smtClean="0">
                            <a:latin typeface="Cambria Math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dirty="0" smtClean="0">
                            <a:latin typeface="Cambria Math" pitchFamily="18" charset="0"/>
                            <a:ea typeface="Cambria Math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en-US" sz="3200" b="1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9" y="3212976"/>
                <a:ext cx="9793088" cy="832344"/>
              </a:xfrm>
              <a:prstGeom prst="rect">
                <a:avLst/>
              </a:prstGeom>
              <a:blipFill rotWithShape="1">
                <a:blip r:embed="rId3"/>
                <a:stretch>
                  <a:fillRect l="-1556"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392" y="4941168"/>
                <a:ext cx="97930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/>
                  <a:t>③ </a:t>
                </a:r>
                <a14:m>
                  <m:oMath xmlns:m="http://schemas.openxmlformats.org/officeDocument/2006/math">
                    <m:r>
                      <a:rPr lang="en-US" altLang="zh-CN" sz="3200" b="1" i="1" dirty="0">
                        <a:latin typeface="Cambria Math"/>
                      </a:rPr>
                      <m:t>𝐭𝐚𝐧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(−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𝟏</m:t>
                    </m:r>
                    <m:r>
                      <a:rPr lang="en-US" altLang="zh-CN" sz="3200" b="1" i="1" dirty="0" smtClean="0">
                        <a:latin typeface="Cambria Math"/>
                      </a:rPr>
                      <m:t>𝟓𝟔𝟎</m:t>
                    </m:r>
                    <m:r>
                      <a:rPr lang="en-US" altLang="zh-CN" sz="3200" b="1" i="1" dirty="0" smtClean="0">
                        <a:latin typeface="Cambria Math"/>
                      </a:rPr>
                      <m:t>°</m:t>
                    </m:r>
                    <m:r>
                      <a:rPr lang="en-US" altLang="zh-CN" sz="3200" b="1" i="0" dirty="0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941168"/>
                <a:ext cx="979308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556" t="-13684" b="-3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9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381</Words>
  <Application>Microsoft Office PowerPoint</Application>
  <PresentationFormat>自定义</PresentationFormat>
  <Paragraphs>72</Paragraphs>
  <Slides>14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1_Office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pc</cp:lastModifiedBy>
  <cp:revision>24</cp:revision>
  <cp:lastPrinted>2022-07-15T15:49:19Z</cp:lastPrinted>
  <dcterms:created xsi:type="dcterms:W3CDTF">2022-07-15T15:49:19Z</dcterms:created>
  <dcterms:modified xsi:type="dcterms:W3CDTF">2022-11-29T15:08:19Z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