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3"/>
    <p:sldId id="258" r:id="rId4"/>
    <p:sldId id="257" r:id="rId5"/>
    <p:sldId id="269" r:id="rId6"/>
    <p:sldId id="265" r:id="rId7"/>
    <p:sldId id="271" r:id="rId8"/>
    <p:sldId id="264" r:id="rId9"/>
    <p:sldId id="272" r:id="rId10"/>
    <p:sldId id="267" r:id="rId11"/>
    <p:sldId id="273" r:id="rId12"/>
    <p:sldId id="268" r:id="rId13"/>
    <p:sldId id="275" r:id="rId14"/>
    <p:sldId id="274" r:id="rId15"/>
    <p:sldId id="280" r:id="rId16"/>
    <p:sldId id="270" r:id="rId17"/>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gs" Target="tags/tag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notesMaster" Target="notesMasters/notesMaster1.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7.png"/><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image" Target="../media/image35.png"/><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0.png"/><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6.png"/><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7.png"/><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image" Target="../media/image12.png"/><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3.pn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image" Target="../media/image19.png"/><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0.png"/><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image" Target="../media/image26.png"/><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ctrTitle"/>
          </p:nvPr>
        </p:nvSpPr>
        <p:spPr/>
        <p:txBody>
          <a:bodyPr/>
          <a:p>
            <a:r>
              <a:rPr lang="zh-CN" altLang="en-US"/>
              <a:t>三角函数的诱导公式</a:t>
            </a:r>
            <a:endParaRPr lang="zh-CN" altLang="en-US"/>
          </a:p>
        </p:txBody>
      </p:sp>
      <p:sp>
        <p:nvSpPr>
          <p:cNvPr id="3" name="副标题 2"/>
          <p:cNvSpPr>
            <a:spLocks noGrp="1"/>
          </p:cNvSpPr>
          <p:nvPr>
            <p:ph type="subTitle" idx="1"/>
          </p:nvPr>
        </p:nvSpPr>
        <p:spPr/>
        <p:txBody>
          <a:bodyPr/>
          <a:p>
            <a:r>
              <a:rPr lang="zh-CN" altLang="en-US"/>
              <a:t>授课人：张梦颖</a:t>
            </a: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mc:AlternateContent xmlns:mc="http://schemas.openxmlformats.org/markup-compatibility/2006">
        <mc:Choice xmlns:a14="http://schemas.microsoft.com/office/drawing/2010/main" Requires="a14">
          <p:sp>
            <p:nvSpPr>
              <p:cNvPr id="2" name="标题 1"/>
              <p:cNvSpPr>
                <a:spLocks noGrp="1"/>
              </p:cNvSpPr>
              <p:nvPr>
                <p:ph type="title"/>
              </p:nvPr>
            </p:nvSpPr>
            <p:spPr>
              <a:xfrm>
                <a:off x="590550" y="2604135"/>
                <a:ext cx="10515600" cy="1325563"/>
              </a:xfrm>
            </p:spPr>
            <p:txBody>
              <a:bodyPr>
                <a:noAutofit/>
              </a:bodyPr>
              <a:p>
                <a:pPr algn="ctr"/>
                <a:r>
                  <a:rPr lang="zh-CN" altLang="en-US" sz="4800">
                    <a:solidFill>
                      <a:schemeClr val="tx1"/>
                    </a:solidFill>
                    <a:effectLst>
                      <a:reflection blurRad="6350" stA="53000" endA="300" endPos="35500" dir="5400000" sy="-90000" algn="bl" rotWithShape="0"/>
                    </a:effectLst>
                  </a:rPr>
                  <a:t>（</a:t>
                </a:r>
                <a:r>
                  <a:rPr lang="en-US" altLang="zh-CN" sz="4800">
                    <a:solidFill>
                      <a:schemeClr val="tx1"/>
                    </a:solidFill>
                    <a:effectLst>
                      <a:reflection blurRad="6350" stA="53000" endA="300" endPos="35500" dir="5400000" sy="-90000" algn="bl" rotWithShape="0"/>
                    </a:effectLst>
                  </a:rPr>
                  <a:t>4</a:t>
                </a:r>
                <a:r>
                  <a:rPr lang="zh-CN" altLang="en-US" sz="4800">
                    <a:solidFill>
                      <a:schemeClr val="tx1"/>
                    </a:solidFill>
                    <a:effectLst>
                      <a:reflection blurRad="6350" stA="53000" endA="300" endPos="35500" dir="5400000" sy="-90000" algn="bl" rotWithShape="0"/>
                    </a:effectLst>
                  </a:rPr>
                  <a:t>）</a:t>
                </a:r>
                <a14:m>
                  <m:oMath xmlns:m="http://schemas.openxmlformats.org/officeDocument/2006/math">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sin</m:t>
                        </m:r>
                      </m:fName>
                      <m:e>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4</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3</m:t>
                            </m:r>
                          </m:den>
                        </m:f>
                      </m:e>
                    </m:func>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cos</m:t>
                        </m:r>
                      </m:fName>
                      <m:e>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4</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3</m:t>
                            </m:r>
                          </m:den>
                        </m:f>
                      </m:e>
                    </m:func>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tan</m:t>
                        </m:r>
                      </m:fName>
                      <m:e>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4</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3</m:t>
                            </m:r>
                          </m:den>
                        </m:f>
                      </m:e>
                    </m:func>
                  </m:oMath>
                </a14:m>
                <a:endPar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endParaRPr>
              </a:p>
            </p:txBody>
          </p:sp>
        </mc:Choice>
        <mc:Fallback>
          <p:sp>
            <p:nvSpPr>
              <p:cNvPr id="2" name="标题 1"/>
              <p:cNvSpPr>
                <a:spLocks noRot="1" noChangeAspect="1" noMove="1" noResize="1" noEditPoints="1" noAdjustHandles="1" noChangeArrowheads="1" noChangeShapeType="1" noTextEdit="1"/>
              </p:cNvSpPr>
              <p:nvPr>
                <p:ph type="title"/>
              </p:nvPr>
            </p:nvSpPr>
            <p:spPr>
              <a:xfrm>
                <a:off x="590550" y="2604135"/>
                <a:ext cx="10515600" cy="1325563"/>
              </a:xfrm>
              <a:blipFill rotWithShape="1">
                <a:blip r:embed="rId2"/>
                <a:stretch>
                  <a:fillRect b="-45102"/>
                </a:stretch>
              </a:blipFill>
            </p:spPr>
            <p:txBody>
              <a:bodyPr/>
              <a:lstStyle/>
              <a:p>
                <a:r>
                  <a:rPr lang="zh-CN" altLang="en-US">
                    <a:noFill/>
                  </a:rPr>
                  <a:t> </a:t>
                </a:r>
              </a:p>
            </p:txBody>
          </p:sp>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a:t>公式</a:t>
            </a:r>
            <a:r>
              <a:rPr lang="zh-CN" altLang="en-US"/>
              <a:t>五</a:t>
            </a:r>
            <a:endParaRPr lang="zh-CN" altLang="en-US"/>
          </a:p>
        </p:txBody>
      </p:sp>
      <p:cxnSp>
        <p:nvCxnSpPr>
          <p:cNvPr id="4" name="直接箭头连接符 3"/>
          <p:cNvCxnSpPr/>
          <p:nvPr/>
        </p:nvCxnSpPr>
        <p:spPr>
          <a:xfrm>
            <a:off x="1791970" y="3927475"/>
            <a:ext cx="2830195" cy="0"/>
          </a:xfrm>
          <a:prstGeom prst="straightConnector1">
            <a:avLst/>
          </a:prstGeom>
          <a:ln w="31750" cap="rnd">
            <a:solidFill>
              <a:prstClr val="black"/>
            </a:solidFill>
            <a:round/>
            <a:tailEnd type="arrow" w="med" len="med"/>
          </a:ln>
        </p:spPr>
        <p:style>
          <a:lnRef idx="0">
            <a:srgbClr val="FFFFFF"/>
          </a:lnRef>
          <a:fillRef idx="0">
            <a:srgbClr val="FFFFFF"/>
          </a:fillRef>
          <a:effectRef idx="0">
            <a:srgbClr val="FFFFFF"/>
          </a:effectRef>
          <a:fontRef idx="minor">
            <a:schemeClr val="tx1"/>
          </a:fontRef>
        </p:style>
      </p:cxnSp>
      <p:cxnSp>
        <p:nvCxnSpPr>
          <p:cNvPr id="6" name="直接箭头连接符 5"/>
          <p:cNvCxnSpPr/>
          <p:nvPr/>
        </p:nvCxnSpPr>
        <p:spPr>
          <a:xfrm flipV="1">
            <a:off x="3175000" y="2745105"/>
            <a:ext cx="0" cy="2200275"/>
          </a:xfrm>
          <a:prstGeom prst="straightConnector1">
            <a:avLst/>
          </a:prstGeom>
          <a:ln w="31750" cap="rnd">
            <a:solidFill>
              <a:prstClr val="black"/>
            </a:solidFill>
            <a:round/>
            <a:tailEnd type="arrow" w="med" len="med"/>
          </a:ln>
        </p:spPr>
        <p:style>
          <a:lnRef idx="0">
            <a:srgbClr val="FFFFFF"/>
          </a:lnRef>
          <a:fillRef idx="0">
            <a:srgbClr val="FFFFFF"/>
          </a:fillRef>
          <a:effectRef idx="0">
            <a:srgbClr val="FFFFFF"/>
          </a:effectRef>
          <a:fontRef idx="minor">
            <a:schemeClr val="tx1"/>
          </a:fontRef>
        </p:style>
      </p:cxnSp>
      <p:sp>
        <p:nvSpPr>
          <p:cNvPr id="7" name="文本框 6"/>
          <p:cNvSpPr txBox="1"/>
          <p:nvPr/>
        </p:nvSpPr>
        <p:spPr>
          <a:xfrm>
            <a:off x="2847340" y="2600960"/>
            <a:ext cx="271145" cy="368300"/>
          </a:xfrm>
          <a:prstGeom prst="rect">
            <a:avLst/>
          </a:prstGeom>
          <a:noFill/>
        </p:spPr>
        <p:txBody>
          <a:bodyPr wrap="square" rtlCol="0">
            <a:spAutoFit/>
          </a:bodyPr>
          <a:p>
            <a:r>
              <a:rPr lang="en-US" altLang="zh-CN"/>
              <a:t>y</a:t>
            </a:r>
            <a:endParaRPr lang="en-US" altLang="zh-CN"/>
          </a:p>
        </p:txBody>
      </p:sp>
      <p:sp>
        <p:nvSpPr>
          <p:cNvPr id="8" name="文本框 7"/>
          <p:cNvSpPr txBox="1"/>
          <p:nvPr/>
        </p:nvSpPr>
        <p:spPr>
          <a:xfrm>
            <a:off x="4487545" y="3930650"/>
            <a:ext cx="271145" cy="368300"/>
          </a:xfrm>
          <a:prstGeom prst="rect">
            <a:avLst/>
          </a:prstGeom>
          <a:noFill/>
        </p:spPr>
        <p:txBody>
          <a:bodyPr wrap="square" rtlCol="0">
            <a:spAutoFit/>
          </a:bodyPr>
          <a:p>
            <a:r>
              <a:rPr lang="en-US" altLang="zh-CN"/>
              <a:t>x</a:t>
            </a:r>
            <a:endParaRPr lang="en-US" altLang="zh-CN"/>
          </a:p>
        </p:txBody>
      </p:sp>
      <p:sp>
        <p:nvSpPr>
          <p:cNvPr id="9" name="文本框 8"/>
          <p:cNvSpPr txBox="1"/>
          <p:nvPr/>
        </p:nvSpPr>
        <p:spPr>
          <a:xfrm>
            <a:off x="2875280" y="3879215"/>
            <a:ext cx="271145" cy="368300"/>
          </a:xfrm>
          <a:prstGeom prst="rect">
            <a:avLst/>
          </a:prstGeom>
          <a:noFill/>
        </p:spPr>
        <p:txBody>
          <a:bodyPr wrap="square" rtlCol="0">
            <a:spAutoFit/>
          </a:bodyPr>
          <a:p>
            <a:r>
              <a:rPr lang="en-US" altLang="zh-CN"/>
              <a:t>O</a:t>
            </a:r>
            <a:endParaRPr lang="en-US" altLang="zh-CN"/>
          </a:p>
        </p:txBody>
      </p:sp>
      <p:sp>
        <p:nvSpPr>
          <p:cNvPr id="10" name="椭圆 9"/>
          <p:cNvSpPr/>
          <p:nvPr/>
        </p:nvSpPr>
        <p:spPr>
          <a:xfrm>
            <a:off x="2616835" y="3366770"/>
            <a:ext cx="1134110" cy="1134110"/>
          </a:xfrm>
          <a:prstGeom prst="ellipse">
            <a:avLst/>
          </a:prstGeom>
        </p:spPr>
        <p:style>
          <a:lnRef idx="2">
            <a:prstClr val="black"/>
          </a:lnRef>
          <a:fillRef idx="0">
            <a:srgbClr val="FFFFFF"/>
          </a:fillRef>
          <a:effectRef idx="0">
            <a:srgbClr val="FFFFFF"/>
          </a:effectRef>
          <a:fontRef idx="minor">
            <a:schemeClr val="tx1"/>
          </a:fontRef>
        </p:style>
        <p:txBody>
          <a:bodyPr rtlCol="0" anchor="ctr"/>
          <a:p>
            <a:pPr algn="ctr"/>
            <a:endParaRPr lang="zh-CN" altLang="en-US"/>
          </a:p>
        </p:txBody>
      </p:sp>
      <p:cxnSp>
        <p:nvCxnSpPr>
          <p:cNvPr id="5" name="直接连接符 4"/>
          <p:cNvCxnSpPr/>
          <p:nvPr/>
        </p:nvCxnSpPr>
        <p:spPr>
          <a:xfrm flipV="1">
            <a:off x="2195830" y="2719705"/>
            <a:ext cx="2200275" cy="2190115"/>
          </a:xfrm>
          <a:prstGeom prst="line">
            <a:avLst/>
          </a:prstGeom>
          <a:ln w="31750" cap="rnd">
            <a:solidFill>
              <a:prstClr val="black"/>
            </a:solidFill>
            <a:round/>
          </a:ln>
        </p:spPr>
        <p:style>
          <a:lnRef idx="0">
            <a:srgbClr val="FFFFFF"/>
          </a:lnRef>
          <a:fillRef idx="0">
            <a:srgbClr val="FFFFFF"/>
          </a:fillRef>
          <a:effectRef idx="0">
            <a:srgbClr val="FFFFFF"/>
          </a:effectRef>
          <a:fontRef idx="minor">
            <a:schemeClr val="tx1"/>
          </a:fontRef>
        </p:style>
      </p:cxnSp>
      <p:sp>
        <p:nvSpPr>
          <p:cNvPr id="11" name="文本框 10"/>
          <p:cNvSpPr txBox="1"/>
          <p:nvPr/>
        </p:nvSpPr>
        <p:spPr>
          <a:xfrm>
            <a:off x="4359275" y="2522855"/>
            <a:ext cx="1337945" cy="368300"/>
          </a:xfrm>
          <a:prstGeom prst="rect">
            <a:avLst/>
          </a:prstGeom>
          <a:noFill/>
        </p:spPr>
        <p:txBody>
          <a:bodyPr wrap="square" rtlCol="0">
            <a:spAutoFit/>
          </a:bodyPr>
          <a:p>
            <a:r>
              <a:rPr lang="en-US" altLang="zh-CN"/>
              <a:t>y=x</a:t>
            </a:r>
            <a:endParaRPr lang="en-US" altLang="zh-CN"/>
          </a:p>
        </p:txBody>
      </p:sp>
      <p:cxnSp>
        <p:nvCxnSpPr>
          <p:cNvPr id="12" name="直接连接符 11"/>
          <p:cNvCxnSpPr/>
          <p:nvPr/>
        </p:nvCxnSpPr>
        <p:spPr>
          <a:xfrm flipH="1" flipV="1">
            <a:off x="2751455" y="3016885"/>
            <a:ext cx="407035" cy="910590"/>
          </a:xfrm>
          <a:prstGeom prst="line">
            <a:avLst/>
          </a:prstGeom>
          <a:ln w="31750" cap="rnd">
            <a:solidFill>
              <a:schemeClr val="accent1"/>
            </a:solidFill>
            <a:round/>
          </a:ln>
        </p:spPr>
        <p:style>
          <a:lnRef idx="0">
            <a:srgbClr val="FFFFFF"/>
          </a:lnRef>
          <a:fillRef idx="0">
            <a:srgbClr val="FFFFFF"/>
          </a:fillRef>
          <a:effectRef idx="0">
            <a:srgbClr val="FFFFFF"/>
          </a:effectRef>
          <a:fontRef idx="minor">
            <a:schemeClr val="tx1"/>
          </a:fontRef>
        </p:style>
      </p:cxnSp>
      <p:sp>
        <p:nvSpPr>
          <p:cNvPr id="13" name="弧形 12"/>
          <p:cNvSpPr/>
          <p:nvPr/>
        </p:nvSpPr>
        <p:spPr>
          <a:xfrm>
            <a:off x="2709545" y="3656330"/>
            <a:ext cx="697865" cy="591185"/>
          </a:xfrm>
          <a:prstGeom prst="arc">
            <a:avLst/>
          </a:prstGeom>
          <a:ln w="31750" cap="rnd">
            <a:solidFill>
              <a:schemeClr val="tx1"/>
            </a:solidFill>
            <a:round/>
          </a:ln>
        </p:spPr>
        <p:style>
          <a:lnRef idx="0">
            <a:srgbClr val="FFFFFF"/>
          </a:lnRef>
          <a:fillRef idx="0">
            <a:srgbClr val="FFFFFF"/>
          </a:fillRef>
          <a:effectRef idx="0">
            <a:srgbClr val="FFFFFF"/>
          </a:effectRef>
          <a:fontRef idx="minor">
            <a:schemeClr val="tx1"/>
          </a:fontRef>
        </p:style>
        <p:txBody>
          <a:bodyPr rtlCol="0" anchor="ctr"/>
          <a:p>
            <a:pPr algn="ctr"/>
            <a:endParaRPr lang="zh-CN" altLang="en-US">
              <a:ln>
                <a:solidFill>
                  <a:schemeClr val="tx1"/>
                </a:solidFill>
              </a:ln>
            </a:endParaRPr>
          </a:p>
        </p:txBody>
      </p:sp>
      <mc:AlternateContent xmlns:mc="http://schemas.openxmlformats.org/markup-compatibility/2006">
        <mc:Choice xmlns:a14="http://schemas.microsoft.com/office/drawing/2010/main" Requires="a14">
          <p:sp>
            <p:nvSpPr>
              <p:cNvPr id="14" name="文本框 13"/>
              <p:cNvSpPr txBox="1"/>
              <p:nvPr/>
            </p:nvSpPr>
            <p:spPr>
              <a:xfrm>
                <a:off x="2823210" y="3385185"/>
                <a:ext cx="1124585" cy="368300"/>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r>
                        <a:rPr lang="en-US" altLang="zh-CN" i="1">
                          <a:latin typeface="Cambria Math" panose="02040503050406030204" charset="0"/>
                          <a:cs typeface="Cambria Math" panose="02040503050406030204" charset="0"/>
                        </a:rPr>
                        <m:t>𝛼</m:t>
                      </m:r>
                    </m:oMath>
                  </m:oMathPara>
                </a14:m>
                <a:endParaRPr lang="zh-CN" altLang="en-US"/>
              </a:p>
            </p:txBody>
          </p:sp>
        </mc:Choice>
        <mc:Fallback>
          <p:sp>
            <p:nvSpPr>
              <p:cNvPr id="14" name="文本框 13"/>
              <p:cNvSpPr txBox="1">
                <a:spLocks noRot="1" noChangeAspect="1" noMove="1" noResize="1" noEditPoints="1" noAdjustHandles="1" noChangeArrowheads="1" noChangeShapeType="1" noTextEdit="1"/>
              </p:cNvSpPr>
              <p:nvPr/>
            </p:nvSpPr>
            <p:spPr>
              <a:xfrm>
                <a:off x="2823210" y="3385185"/>
                <a:ext cx="1124585" cy="368300"/>
              </a:xfrm>
              <a:prstGeom prst="rect">
                <a:avLst/>
              </a:prstGeom>
              <a:blipFill rotWithShape="1">
                <a:blip r:embed="rId2"/>
                <a:stretch>
                  <a:fillRect/>
                </a:stretch>
              </a:blipFill>
            </p:spPr>
            <p:txBody>
              <a:bodyPr/>
              <a:lstStyle/>
              <a:p>
                <a:r>
                  <a:rPr lang="zh-CN" altLang="en-US">
                    <a:noFill/>
                  </a:rPr>
                  <a:t> </a:t>
                </a:r>
              </a:p>
            </p:txBody>
          </p:sp>
        </mc:Fallback>
      </mc:AlternateContent>
      <p:sp>
        <p:nvSpPr>
          <p:cNvPr id="15" name="椭圆 14"/>
          <p:cNvSpPr/>
          <p:nvPr/>
        </p:nvSpPr>
        <p:spPr>
          <a:xfrm>
            <a:off x="2866390" y="3355975"/>
            <a:ext cx="135890" cy="135890"/>
          </a:xfrm>
          <a:prstGeom prst="ellipse">
            <a:avLst/>
          </a:prstGeom>
        </p:spPr>
        <p:style>
          <a:lnRef idx="0">
            <a:srgbClr val="FFFFFF"/>
          </a:lnRef>
          <a:fillRef idx="1">
            <a:schemeClr val="accent6"/>
          </a:fillRef>
          <a:effectRef idx="0">
            <a:srgbClr val="FFFFFF"/>
          </a:effectRef>
          <a:fontRef idx="minor">
            <a:schemeClr val="lt1"/>
          </a:fontRef>
        </p:style>
        <p:txBody>
          <a:bodyPr rtlCol="0" anchor="ctr"/>
          <a:p>
            <a:pPr algn="ctr"/>
            <a:endParaRPr lang="zh-CN" altLang="en-US"/>
          </a:p>
        </p:txBody>
      </p:sp>
      <p:cxnSp>
        <p:nvCxnSpPr>
          <p:cNvPr id="16" name="直接连接符 15"/>
          <p:cNvCxnSpPr/>
          <p:nvPr/>
        </p:nvCxnSpPr>
        <p:spPr>
          <a:xfrm>
            <a:off x="3168650" y="3947160"/>
            <a:ext cx="1026795" cy="571500"/>
          </a:xfrm>
          <a:prstGeom prst="line">
            <a:avLst/>
          </a:prstGeom>
          <a:ln w="31750" cap="rnd">
            <a:solidFill>
              <a:schemeClr val="accent1"/>
            </a:solidFill>
            <a:round/>
          </a:ln>
        </p:spPr>
        <p:style>
          <a:lnRef idx="0">
            <a:srgbClr val="FFFFFF"/>
          </a:lnRef>
          <a:fillRef idx="0">
            <a:srgbClr val="FFFFFF"/>
          </a:fillRef>
          <a:effectRef idx="0">
            <a:srgbClr val="FFFFFF"/>
          </a:effectRef>
          <a:fontRef idx="minor">
            <a:schemeClr val="tx1"/>
          </a:fontRef>
        </p:style>
      </p:cxnSp>
      <p:sp>
        <p:nvSpPr>
          <p:cNvPr id="17" name="弧形 16"/>
          <p:cNvSpPr/>
          <p:nvPr/>
        </p:nvSpPr>
        <p:spPr>
          <a:xfrm>
            <a:off x="1452880" y="2933065"/>
            <a:ext cx="2152015" cy="1976755"/>
          </a:xfrm>
          <a:prstGeom prst="arc">
            <a:avLst>
              <a:gd name="adj1" fmla="val 880326"/>
              <a:gd name="adj2" fmla="val 0"/>
            </a:avLst>
          </a:prstGeom>
          <a:ln w="31750" cap="rnd">
            <a:solidFill>
              <a:schemeClr val="accent2"/>
            </a:solidFill>
            <a:round/>
          </a:ln>
        </p:spPr>
        <p:style>
          <a:lnRef idx="0">
            <a:srgbClr val="FFFFFF"/>
          </a:lnRef>
          <a:fillRef idx="0">
            <a:srgbClr val="FFFFFF"/>
          </a:fillRef>
          <a:effectRef idx="0">
            <a:srgbClr val="FFFFFF"/>
          </a:effectRef>
          <a:fontRef idx="minor">
            <a:schemeClr val="tx1"/>
          </a:fontRef>
        </p:style>
        <p:txBody>
          <a:bodyPr rtlCol="0" anchor="ctr"/>
          <a:p>
            <a:pPr algn="ctr"/>
            <a:endParaRPr lang="zh-CN" altLang="en-US"/>
          </a:p>
        </p:txBody>
      </p:sp>
      <mc:AlternateContent xmlns:mc="http://schemas.openxmlformats.org/markup-compatibility/2006">
        <mc:Choice xmlns:a14="http://schemas.microsoft.com/office/drawing/2010/main" Requires="a14">
          <p:sp>
            <p:nvSpPr>
              <p:cNvPr id="18" name="文本框 17"/>
              <p:cNvSpPr txBox="1"/>
              <p:nvPr/>
            </p:nvSpPr>
            <p:spPr>
              <a:xfrm>
                <a:off x="1029335" y="3123565"/>
                <a:ext cx="668655" cy="368300"/>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r>
                        <a:rPr lang="en-US" altLang="zh-CN" i="1">
                          <a:latin typeface="Cambria Math" panose="02040503050406030204" charset="0"/>
                          <a:cs typeface="Cambria Math" panose="02040503050406030204" charset="0"/>
                        </a:rPr>
                        <m:t>𝛽</m:t>
                      </m:r>
                    </m:oMath>
                  </m:oMathPara>
                </a14:m>
                <a:endParaRPr lang="zh-CN" altLang="en-US"/>
              </a:p>
            </p:txBody>
          </p:sp>
        </mc:Choice>
        <mc:Fallback>
          <p:sp>
            <p:nvSpPr>
              <p:cNvPr id="18" name="文本框 17"/>
              <p:cNvSpPr txBox="1">
                <a:spLocks noRot="1" noChangeAspect="1" noMove="1" noResize="1" noEditPoints="1" noAdjustHandles="1" noChangeArrowheads="1" noChangeShapeType="1" noTextEdit="1"/>
              </p:cNvSpPr>
              <p:nvPr/>
            </p:nvSpPr>
            <p:spPr>
              <a:xfrm>
                <a:off x="1029335" y="3123565"/>
                <a:ext cx="668655" cy="368300"/>
              </a:xfrm>
              <a:prstGeom prst="rect">
                <a:avLst/>
              </a:prstGeom>
              <a:blipFill rotWithShape="1">
                <a:blip r:embed="rId3"/>
                <a:stretch>
                  <a:fillRect/>
                </a:stretch>
              </a:blipFill>
            </p:spPr>
            <p:txBody>
              <a:bodyPr/>
              <a:lstStyle/>
              <a:p>
                <a:r>
                  <a:rPr lang="zh-CN" altLang="en-US">
                    <a:noFill/>
                  </a:rPr>
                  <a:t> </a:t>
                </a:r>
              </a:p>
            </p:txBody>
          </p:sp>
        </mc:Fallback>
      </mc:AlternateContent>
      <p:sp>
        <p:nvSpPr>
          <p:cNvPr id="19" name="文本框 18"/>
          <p:cNvSpPr txBox="1"/>
          <p:nvPr/>
        </p:nvSpPr>
        <p:spPr>
          <a:xfrm>
            <a:off x="5552440" y="5080635"/>
            <a:ext cx="4064000" cy="368300"/>
          </a:xfrm>
          <a:prstGeom prst="rect">
            <a:avLst/>
          </a:prstGeom>
          <a:noFill/>
        </p:spPr>
        <p:txBody>
          <a:bodyPr wrap="square" rtlCol="0">
            <a:spAutoFit/>
          </a:bodyPr>
          <a:p>
            <a:endParaRPr lang="zh-CN" altLang="en-US"/>
          </a:p>
        </p:txBody>
      </p:sp>
      <p:sp>
        <p:nvSpPr>
          <p:cNvPr id="20" name="文本框 19"/>
          <p:cNvSpPr txBox="1"/>
          <p:nvPr/>
        </p:nvSpPr>
        <p:spPr>
          <a:xfrm>
            <a:off x="2284095" y="3134360"/>
            <a:ext cx="833755" cy="368300"/>
          </a:xfrm>
          <a:prstGeom prst="rect">
            <a:avLst/>
          </a:prstGeom>
          <a:noFill/>
        </p:spPr>
        <p:txBody>
          <a:bodyPr wrap="square" rtlCol="0">
            <a:spAutoFit/>
          </a:bodyPr>
          <a:p>
            <a:r>
              <a:rPr lang="en-US" altLang="zh-CN"/>
              <a:t>P(x,y)</a:t>
            </a:r>
            <a:endParaRPr lang="en-US" altLang="zh-CN"/>
          </a:p>
        </p:txBody>
      </p:sp>
      <mc:AlternateContent xmlns:mc="http://schemas.openxmlformats.org/markup-compatibility/2006">
        <mc:Choice xmlns:a14="http://schemas.microsoft.com/office/drawing/2010/main" Requires="a14">
          <p:sp>
            <p:nvSpPr>
              <p:cNvPr id="21" name="文本框 20"/>
              <p:cNvSpPr txBox="1"/>
              <p:nvPr/>
            </p:nvSpPr>
            <p:spPr>
              <a:xfrm>
                <a:off x="3468370" y="4295140"/>
                <a:ext cx="833755" cy="394970"/>
              </a:xfrm>
              <a:prstGeom prst="rect">
                <a:avLst/>
              </a:prstGeom>
              <a:noFill/>
            </p:spPr>
            <p:txBody>
              <a:bodyPr wrap="square" rtlCol="0">
                <a:spAutoFit/>
              </a:bodyPr>
              <a:p>
                <a14:m>
                  <m:oMath xmlns:m="http://schemas.openxmlformats.org/officeDocument/2006/math">
                    <m:sSup>
                      <m:sSupPr>
                        <m:ctrlPr>
                          <a:rPr lang="en-US" altLang="zh-CN" i="1">
                            <a:latin typeface="Cambria Math" panose="02040503050406030204" charset="0"/>
                            <a:cs typeface="Cambria Math" panose="02040503050406030204" charset="0"/>
                          </a:rPr>
                        </m:ctrlPr>
                      </m:sSupPr>
                      <m:e>
                        <m:r>
                          <a:rPr lang="en-US" altLang="zh-CN" i="1">
                            <a:latin typeface="Cambria Math" panose="02040503050406030204" charset="0"/>
                            <a:cs typeface="Cambria Math" panose="02040503050406030204" charset="0"/>
                          </a:rPr>
                          <m:t>𝑃</m:t>
                        </m:r>
                      </m:e>
                      <m:sup>
                        <m:r>
                          <a:rPr lang="en-US" altLang="zh-CN" i="1">
                            <a:latin typeface="Cambria Math" panose="02040503050406030204" charset="0"/>
                            <a:cs typeface="Cambria Math" panose="02040503050406030204" charset="0"/>
                          </a:rPr>
                          <m:t>‘</m:t>
                        </m:r>
                      </m:sup>
                    </m:sSup>
                  </m:oMath>
                </a14:m>
                <a:r>
                  <a:rPr lang="en-US" altLang="zh-CN"/>
                  <a:t>(y,x)</a:t>
                </a:r>
                <a:endParaRPr lang="en-US" altLang="zh-CN"/>
              </a:p>
            </p:txBody>
          </p:sp>
        </mc:Choice>
        <mc:Fallback>
          <p:sp>
            <p:nvSpPr>
              <p:cNvPr id="21" name="文本框 20"/>
              <p:cNvSpPr txBox="1">
                <a:spLocks noRot="1" noChangeAspect="1" noMove="1" noResize="1" noEditPoints="1" noAdjustHandles="1" noChangeArrowheads="1" noChangeShapeType="1" noTextEdit="1"/>
              </p:cNvSpPr>
              <p:nvPr/>
            </p:nvSpPr>
            <p:spPr>
              <a:xfrm>
                <a:off x="3468370" y="4295140"/>
                <a:ext cx="833755" cy="394970"/>
              </a:xfrm>
              <a:prstGeom prst="rect">
                <a:avLst/>
              </a:prstGeom>
              <a:blipFill rotWithShape="1">
                <a:blip r:embed="rId4"/>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2" name="文本框 21"/>
              <p:cNvSpPr txBox="1"/>
              <p:nvPr/>
            </p:nvSpPr>
            <p:spPr>
              <a:xfrm>
                <a:off x="6330251" y="2239264"/>
                <a:ext cx="4315460" cy="1127760"/>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sin</m:t>
                          </m:r>
                        </m:fName>
                        <m:e>
                          <m:d>
                            <m:dPr>
                              <m:ctrlPr>
                                <a:rPr lang="en-US" altLang="zh-CN" sz="4000" i="1">
                                  <a:latin typeface="Cambria Math" panose="02040503050406030204" charset="0"/>
                                  <a:cs typeface="Cambria Math" panose="02040503050406030204" charset="0"/>
                                </a:rPr>
                              </m:ctrlPr>
                            </m:dPr>
                            <m:e>
                              <m:f>
                                <m:fPr>
                                  <m:ctrlPr>
                                    <a:rPr lang="en-US" altLang="zh-CN" sz="4000" i="1">
                                      <a:latin typeface="Cambria Math" panose="02040503050406030204" charset="0"/>
                                      <a:cs typeface="Cambria Math" panose="02040503050406030204" charset="0"/>
                                    </a:rPr>
                                  </m:ctrlPr>
                                </m:fPr>
                                <m:num>
                                  <m:r>
                                    <a:rPr lang="en-US" altLang="zh-CN" sz="4000" i="1">
                                      <a:latin typeface="Cambria Math" panose="02040503050406030204" charset="0"/>
                                      <a:cs typeface="Cambria Math" panose="02040503050406030204" charset="0"/>
                                    </a:rPr>
                                    <m:t>𝜋</m:t>
                                  </m:r>
                                </m:num>
                                <m:den>
                                  <m:r>
                                    <a:rPr lang="en-US" altLang="zh-CN" sz="4000" i="1">
                                      <a:latin typeface="Cambria Math" panose="02040503050406030204" charset="0"/>
                                      <a:cs typeface="Cambria Math" panose="02040503050406030204" charset="0"/>
                                    </a:rPr>
                                    <m:t>2</m:t>
                                  </m:r>
                                </m:den>
                              </m:f>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cos</m:t>
                          </m:r>
                        </m:fName>
                        <m:e>
                          <m:r>
                            <a:rPr lang="en-US" altLang="zh-CN" sz="4000" i="1">
                              <a:latin typeface="Cambria Math" panose="02040503050406030204" charset="0"/>
                              <a:cs typeface="Cambria Math" panose="02040503050406030204" charset="0"/>
                            </a:rPr>
                            <m:t>𝛼</m:t>
                          </m:r>
                        </m:e>
                      </m:func>
                    </m:oMath>
                  </m:oMathPara>
                </a14:m>
                <a:endParaRPr lang="zh-CN" altLang="en-US" sz="4000"/>
              </a:p>
            </p:txBody>
          </p:sp>
        </mc:Choice>
        <mc:Fallback>
          <p:sp>
            <p:nvSpPr>
              <p:cNvPr id="22" name="文本框 21"/>
              <p:cNvSpPr txBox="1">
                <a:spLocks noRot="1" noChangeAspect="1" noMove="1" noResize="1" noEditPoints="1" noAdjustHandles="1" noChangeArrowheads="1" noChangeShapeType="1" noTextEdit="1"/>
              </p:cNvSpPr>
              <p:nvPr/>
            </p:nvSpPr>
            <p:spPr>
              <a:xfrm>
                <a:off x="6330251" y="2239264"/>
                <a:ext cx="4315460" cy="1127760"/>
              </a:xfrm>
              <a:prstGeom prst="rect">
                <a:avLst/>
              </a:prstGeom>
              <a:blipFill rotWithShape="1">
                <a:blip r:embed="rId5"/>
                <a:stretch>
                  <a:fillRect l="-13" t="-23" r="-575" b="23"/>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3" name="文本框 22"/>
              <p:cNvSpPr txBox="1"/>
              <p:nvPr/>
            </p:nvSpPr>
            <p:spPr>
              <a:xfrm>
                <a:off x="6238811" y="4049649"/>
                <a:ext cx="4498340" cy="1127760"/>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cos</m:t>
                          </m:r>
                        </m:fName>
                        <m:e>
                          <m:d>
                            <m:dPr>
                              <m:ctrlPr>
                                <a:rPr lang="en-US" altLang="zh-CN" sz="4000" i="1">
                                  <a:latin typeface="Cambria Math" panose="02040503050406030204" charset="0"/>
                                  <a:cs typeface="Cambria Math" panose="02040503050406030204" charset="0"/>
                                </a:rPr>
                              </m:ctrlPr>
                            </m:dPr>
                            <m:e>
                              <m:f>
                                <m:fPr>
                                  <m:ctrlPr>
                                    <a:rPr lang="en-US" altLang="zh-CN" sz="4000" i="1">
                                      <a:latin typeface="Cambria Math" panose="02040503050406030204" charset="0"/>
                                      <a:cs typeface="Cambria Math" panose="02040503050406030204" charset="0"/>
                                    </a:rPr>
                                  </m:ctrlPr>
                                </m:fPr>
                                <m:num>
                                  <m:r>
                                    <a:rPr lang="en-US" altLang="zh-CN" sz="4000" i="1">
                                      <a:latin typeface="Cambria Math" panose="02040503050406030204" charset="0"/>
                                      <a:cs typeface="Cambria Math" panose="02040503050406030204" charset="0"/>
                                    </a:rPr>
                                    <m:t>𝜋</m:t>
                                  </m:r>
                                </m:num>
                                <m:den>
                                  <m:r>
                                    <a:rPr lang="en-US" altLang="zh-CN" sz="4000" i="1">
                                      <a:latin typeface="Cambria Math" panose="02040503050406030204" charset="0"/>
                                      <a:cs typeface="Cambria Math" panose="02040503050406030204" charset="0"/>
                                    </a:rPr>
                                    <m:t>2</m:t>
                                  </m:r>
                                </m:den>
                              </m:f>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sin</m:t>
                          </m:r>
                        </m:fName>
                        <m:e>
                          <m:r>
                            <a:rPr lang="en-US" altLang="zh-CN" sz="4000" i="1">
                              <a:latin typeface="Cambria Math" panose="02040503050406030204" charset="0"/>
                              <a:cs typeface="Cambria Math" panose="02040503050406030204" charset="0"/>
                            </a:rPr>
                            <m:t>𝛼</m:t>
                          </m:r>
                        </m:e>
                      </m:func>
                    </m:oMath>
                  </m:oMathPara>
                </a14:m>
                <a:endParaRPr lang="zh-CN" altLang="en-US" sz="4000"/>
              </a:p>
            </p:txBody>
          </p:sp>
        </mc:Choice>
        <mc:Fallback>
          <p:sp>
            <p:nvSpPr>
              <p:cNvPr id="23" name="文本框 22"/>
              <p:cNvSpPr txBox="1">
                <a:spLocks noRot="1" noChangeAspect="1" noMove="1" noResize="1" noEditPoints="1" noAdjustHandles="1" noChangeArrowheads="1" noChangeShapeType="1" noTextEdit="1"/>
              </p:cNvSpPr>
              <p:nvPr/>
            </p:nvSpPr>
            <p:spPr>
              <a:xfrm>
                <a:off x="6238811" y="4049649"/>
                <a:ext cx="4498340" cy="1127760"/>
              </a:xfrm>
              <a:prstGeom prst="rect">
                <a:avLst/>
              </a:prstGeom>
              <a:blipFill rotWithShape="1">
                <a:blip r:embed="rId6"/>
                <a:stretch>
                  <a:fillRect l="-13" t="-23" r="13" b="23"/>
                </a:stretch>
              </a:blipFill>
            </p:spPr>
            <p:txBody>
              <a:bodyPr/>
              <a:lstStyle/>
              <a:p>
                <a:r>
                  <a:rPr lang="zh-CN"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230325 -0.00271813 L 0.00142206 0.0070039 L -0.00447068 0.0070039 L -0.0103082 0.0125464 L -0.016201 0.0222681 L -0.0195604 0.0319905 L -0.0220939 0.0417123 L -0.0246273 0.0514345 L -0.0254534 0.0610655 L -0.0262794 0.0722412 L -0.0271607 0.0818726 L -0.0271607 0.0915945 L -0.0254534 0.101317 L -0.0229202 0.111038 L -0.0170271 0.117942 L -0.0120158 0.127664 L -0.00783008 0.137387 L -0.00193734 0.144293 L 0.00395543 0.145656 L 0.00984815 0.148472 L 0.0157408 0.151199 L 0.0216337 0.152653 L 0.0274714 0.152653 L 0.0333641 0.152653 L 0.0392569 0.151199 L 0.0459758 0.142931 L 0.0518684 0.13875 L 0.0577615 0.131848 L 0.0611207 0.122123 " pathEditMode="relative" rAng="0" ptsTypes="">
                                      <p:cBhvr>
                                        <p:cTn id="6" dur="2000" fill="hold"/>
                                        <p:tgtEl>
                                          <p:spTgt spid="15"/>
                                        </p:tgtEl>
                                        <p:attrNameLst>
                                          <p:attrName>ppt_x</p:attrName>
                                          <p:attrName>ppt_y</p:attrName>
                                        </p:attrNameLst>
                                      </p:cBhvr>
                                      <p:rCtr x="15" y="78"/>
                                    </p:animMotion>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up)">
                                      <p:cBhvr>
                                        <p:cTn id="16" dur="500"/>
                                        <p:tgtEl>
                                          <p:spTgt spid="18"/>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up)">
                                      <p:cBhvr>
                                        <p:cTn id="19" dur="500"/>
                                        <p:tgtEl>
                                          <p:spTgt spid="1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500"/>
                                        <p:tgtEl>
                                          <p:spTgt spid="2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wipe(left)">
                                      <p:cBhvr>
                                        <p:cTn id="3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7" grpId="0" animBg="1"/>
      <p:bldP spid="18" grpId="1"/>
      <p:bldP spid="17" grpId="1" animBg="1"/>
      <p:bldP spid="15" grpId="0" animBg="1"/>
      <p:bldP spid="21" grpId="0"/>
      <p:bldP spid="21" grpId="1"/>
      <p:bldP spid="22" grpId="0"/>
      <p:bldP spid="22" grpId="1"/>
      <p:bldP spid="23" grpId="0"/>
      <p:bldP spid="23" grpId="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a:t>公式</a:t>
            </a:r>
            <a:r>
              <a:rPr lang="zh-CN" altLang="en-US"/>
              <a:t>五</a:t>
            </a:r>
            <a:endParaRPr lang="zh-CN" altLang="en-US"/>
          </a:p>
        </p:txBody>
      </p:sp>
      <p:cxnSp>
        <p:nvCxnSpPr>
          <p:cNvPr id="4" name="直接箭头连接符 3"/>
          <p:cNvCxnSpPr/>
          <p:nvPr/>
        </p:nvCxnSpPr>
        <p:spPr>
          <a:xfrm>
            <a:off x="1791970" y="3927475"/>
            <a:ext cx="2830195" cy="0"/>
          </a:xfrm>
          <a:prstGeom prst="straightConnector1">
            <a:avLst/>
          </a:prstGeom>
          <a:ln w="31750" cap="rnd">
            <a:solidFill>
              <a:prstClr val="black"/>
            </a:solidFill>
            <a:round/>
            <a:tailEnd type="arrow" w="med" len="med"/>
          </a:ln>
        </p:spPr>
        <p:style>
          <a:lnRef idx="0">
            <a:srgbClr val="FFFFFF"/>
          </a:lnRef>
          <a:fillRef idx="0">
            <a:srgbClr val="FFFFFF"/>
          </a:fillRef>
          <a:effectRef idx="0">
            <a:srgbClr val="FFFFFF"/>
          </a:effectRef>
          <a:fontRef idx="minor">
            <a:schemeClr val="tx1"/>
          </a:fontRef>
        </p:style>
      </p:cxnSp>
      <p:cxnSp>
        <p:nvCxnSpPr>
          <p:cNvPr id="6" name="直接箭头连接符 5"/>
          <p:cNvCxnSpPr/>
          <p:nvPr/>
        </p:nvCxnSpPr>
        <p:spPr>
          <a:xfrm flipV="1">
            <a:off x="3175000" y="2745105"/>
            <a:ext cx="0" cy="2200275"/>
          </a:xfrm>
          <a:prstGeom prst="straightConnector1">
            <a:avLst/>
          </a:prstGeom>
          <a:ln w="31750" cap="rnd">
            <a:solidFill>
              <a:prstClr val="black"/>
            </a:solidFill>
            <a:round/>
            <a:tailEnd type="arrow" w="med" len="med"/>
          </a:ln>
        </p:spPr>
        <p:style>
          <a:lnRef idx="0">
            <a:srgbClr val="FFFFFF"/>
          </a:lnRef>
          <a:fillRef idx="0">
            <a:srgbClr val="FFFFFF"/>
          </a:fillRef>
          <a:effectRef idx="0">
            <a:srgbClr val="FFFFFF"/>
          </a:effectRef>
          <a:fontRef idx="minor">
            <a:schemeClr val="tx1"/>
          </a:fontRef>
        </p:style>
      </p:cxnSp>
      <p:sp>
        <p:nvSpPr>
          <p:cNvPr id="7" name="文本框 6"/>
          <p:cNvSpPr txBox="1"/>
          <p:nvPr/>
        </p:nvSpPr>
        <p:spPr>
          <a:xfrm>
            <a:off x="2847340" y="2600960"/>
            <a:ext cx="271145" cy="368300"/>
          </a:xfrm>
          <a:prstGeom prst="rect">
            <a:avLst/>
          </a:prstGeom>
          <a:noFill/>
        </p:spPr>
        <p:txBody>
          <a:bodyPr wrap="square" rtlCol="0">
            <a:spAutoFit/>
          </a:bodyPr>
          <a:p>
            <a:r>
              <a:rPr lang="en-US" altLang="zh-CN"/>
              <a:t>y</a:t>
            </a:r>
            <a:endParaRPr lang="en-US" altLang="zh-CN"/>
          </a:p>
        </p:txBody>
      </p:sp>
      <p:sp>
        <p:nvSpPr>
          <p:cNvPr id="8" name="文本框 7"/>
          <p:cNvSpPr txBox="1"/>
          <p:nvPr/>
        </p:nvSpPr>
        <p:spPr>
          <a:xfrm>
            <a:off x="4487545" y="3930650"/>
            <a:ext cx="271145" cy="368300"/>
          </a:xfrm>
          <a:prstGeom prst="rect">
            <a:avLst/>
          </a:prstGeom>
          <a:noFill/>
        </p:spPr>
        <p:txBody>
          <a:bodyPr wrap="square" rtlCol="0">
            <a:spAutoFit/>
          </a:bodyPr>
          <a:p>
            <a:r>
              <a:rPr lang="en-US" altLang="zh-CN"/>
              <a:t>x</a:t>
            </a:r>
            <a:endParaRPr lang="en-US" altLang="zh-CN"/>
          </a:p>
        </p:txBody>
      </p:sp>
      <p:sp>
        <p:nvSpPr>
          <p:cNvPr id="9" name="文本框 8"/>
          <p:cNvSpPr txBox="1"/>
          <p:nvPr/>
        </p:nvSpPr>
        <p:spPr>
          <a:xfrm>
            <a:off x="2875280" y="3879215"/>
            <a:ext cx="271145" cy="368300"/>
          </a:xfrm>
          <a:prstGeom prst="rect">
            <a:avLst/>
          </a:prstGeom>
          <a:noFill/>
        </p:spPr>
        <p:txBody>
          <a:bodyPr wrap="square" rtlCol="0">
            <a:spAutoFit/>
          </a:bodyPr>
          <a:p>
            <a:r>
              <a:rPr lang="en-US" altLang="zh-CN"/>
              <a:t>O</a:t>
            </a:r>
            <a:endParaRPr lang="en-US" altLang="zh-CN"/>
          </a:p>
        </p:txBody>
      </p:sp>
      <p:sp>
        <p:nvSpPr>
          <p:cNvPr id="10" name="椭圆 9"/>
          <p:cNvSpPr/>
          <p:nvPr/>
        </p:nvSpPr>
        <p:spPr>
          <a:xfrm>
            <a:off x="2616835" y="3366770"/>
            <a:ext cx="1134110" cy="1134110"/>
          </a:xfrm>
          <a:prstGeom prst="ellipse">
            <a:avLst/>
          </a:prstGeom>
        </p:spPr>
        <p:style>
          <a:lnRef idx="2">
            <a:prstClr val="black"/>
          </a:lnRef>
          <a:fillRef idx="0">
            <a:srgbClr val="FFFFFF"/>
          </a:fillRef>
          <a:effectRef idx="0">
            <a:srgbClr val="FFFFFF"/>
          </a:effectRef>
          <a:fontRef idx="minor">
            <a:schemeClr val="tx1"/>
          </a:fontRef>
        </p:style>
        <p:txBody>
          <a:bodyPr rtlCol="0" anchor="ctr"/>
          <a:p>
            <a:pPr algn="ctr"/>
            <a:endParaRPr lang="zh-CN" altLang="en-US"/>
          </a:p>
        </p:txBody>
      </p:sp>
      <p:cxnSp>
        <p:nvCxnSpPr>
          <p:cNvPr id="5" name="直接连接符 4"/>
          <p:cNvCxnSpPr/>
          <p:nvPr/>
        </p:nvCxnSpPr>
        <p:spPr>
          <a:xfrm flipV="1">
            <a:off x="2195830" y="2719705"/>
            <a:ext cx="2200275" cy="2190115"/>
          </a:xfrm>
          <a:prstGeom prst="line">
            <a:avLst/>
          </a:prstGeom>
          <a:ln w="31750" cap="rnd">
            <a:solidFill>
              <a:prstClr val="black"/>
            </a:solidFill>
            <a:round/>
          </a:ln>
        </p:spPr>
        <p:style>
          <a:lnRef idx="0">
            <a:srgbClr val="FFFFFF"/>
          </a:lnRef>
          <a:fillRef idx="0">
            <a:srgbClr val="FFFFFF"/>
          </a:fillRef>
          <a:effectRef idx="0">
            <a:srgbClr val="FFFFFF"/>
          </a:effectRef>
          <a:fontRef idx="minor">
            <a:schemeClr val="tx1"/>
          </a:fontRef>
        </p:style>
      </p:cxnSp>
      <p:sp>
        <p:nvSpPr>
          <p:cNvPr id="11" name="文本框 10"/>
          <p:cNvSpPr txBox="1"/>
          <p:nvPr/>
        </p:nvSpPr>
        <p:spPr>
          <a:xfrm>
            <a:off x="4359275" y="2522855"/>
            <a:ext cx="1337945" cy="368300"/>
          </a:xfrm>
          <a:prstGeom prst="rect">
            <a:avLst/>
          </a:prstGeom>
          <a:noFill/>
        </p:spPr>
        <p:txBody>
          <a:bodyPr wrap="square" rtlCol="0">
            <a:spAutoFit/>
          </a:bodyPr>
          <a:p>
            <a:r>
              <a:rPr lang="en-US" altLang="zh-CN"/>
              <a:t>y=x</a:t>
            </a:r>
            <a:endParaRPr lang="en-US" altLang="zh-CN"/>
          </a:p>
        </p:txBody>
      </p:sp>
      <p:cxnSp>
        <p:nvCxnSpPr>
          <p:cNvPr id="12" name="直接连接符 11"/>
          <p:cNvCxnSpPr/>
          <p:nvPr/>
        </p:nvCxnSpPr>
        <p:spPr>
          <a:xfrm flipH="1" flipV="1">
            <a:off x="2751455" y="3016885"/>
            <a:ext cx="407035" cy="910590"/>
          </a:xfrm>
          <a:prstGeom prst="line">
            <a:avLst/>
          </a:prstGeom>
          <a:ln w="31750" cap="rnd">
            <a:solidFill>
              <a:schemeClr val="accent1"/>
            </a:solidFill>
            <a:round/>
          </a:ln>
        </p:spPr>
        <p:style>
          <a:lnRef idx="0">
            <a:srgbClr val="FFFFFF"/>
          </a:lnRef>
          <a:fillRef idx="0">
            <a:srgbClr val="FFFFFF"/>
          </a:fillRef>
          <a:effectRef idx="0">
            <a:srgbClr val="FFFFFF"/>
          </a:effectRef>
          <a:fontRef idx="minor">
            <a:schemeClr val="tx1"/>
          </a:fontRef>
        </p:style>
      </p:cxnSp>
      <p:sp>
        <p:nvSpPr>
          <p:cNvPr id="13" name="弧形 12"/>
          <p:cNvSpPr/>
          <p:nvPr/>
        </p:nvSpPr>
        <p:spPr>
          <a:xfrm>
            <a:off x="2709545" y="3656330"/>
            <a:ext cx="697865" cy="591185"/>
          </a:xfrm>
          <a:prstGeom prst="arc">
            <a:avLst/>
          </a:prstGeom>
          <a:ln w="31750" cap="rnd">
            <a:solidFill>
              <a:schemeClr val="tx1"/>
            </a:solidFill>
            <a:round/>
          </a:ln>
        </p:spPr>
        <p:style>
          <a:lnRef idx="0">
            <a:srgbClr val="FFFFFF"/>
          </a:lnRef>
          <a:fillRef idx="0">
            <a:srgbClr val="FFFFFF"/>
          </a:fillRef>
          <a:effectRef idx="0">
            <a:srgbClr val="FFFFFF"/>
          </a:effectRef>
          <a:fontRef idx="minor">
            <a:schemeClr val="tx1"/>
          </a:fontRef>
        </p:style>
        <p:txBody>
          <a:bodyPr rtlCol="0" anchor="ctr"/>
          <a:p>
            <a:pPr algn="ctr"/>
            <a:endParaRPr lang="zh-CN" altLang="en-US">
              <a:ln>
                <a:solidFill>
                  <a:schemeClr val="tx1"/>
                </a:solidFill>
              </a:ln>
            </a:endParaRPr>
          </a:p>
        </p:txBody>
      </p:sp>
      <mc:AlternateContent xmlns:mc="http://schemas.openxmlformats.org/markup-compatibility/2006">
        <mc:Choice xmlns:a14="http://schemas.microsoft.com/office/drawing/2010/main" Requires="a14">
          <p:sp>
            <p:nvSpPr>
              <p:cNvPr id="14" name="文本框 13"/>
              <p:cNvSpPr txBox="1"/>
              <p:nvPr/>
            </p:nvSpPr>
            <p:spPr>
              <a:xfrm>
                <a:off x="2823210" y="3385185"/>
                <a:ext cx="1124585" cy="368300"/>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r>
                        <a:rPr lang="en-US" altLang="zh-CN" i="1">
                          <a:latin typeface="Cambria Math" panose="02040503050406030204" charset="0"/>
                          <a:cs typeface="Cambria Math" panose="02040503050406030204" charset="0"/>
                        </a:rPr>
                        <m:t>𝛼</m:t>
                      </m:r>
                    </m:oMath>
                  </m:oMathPara>
                </a14:m>
                <a:endParaRPr lang="zh-CN" altLang="en-US"/>
              </a:p>
            </p:txBody>
          </p:sp>
        </mc:Choice>
        <mc:Fallback>
          <p:sp>
            <p:nvSpPr>
              <p:cNvPr id="14" name="文本框 13"/>
              <p:cNvSpPr txBox="1">
                <a:spLocks noRot="1" noChangeAspect="1" noMove="1" noResize="1" noEditPoints="1" noAdjustHandles="1" noChangeArrowheads="1" noChangeShapeType="1" noTextEdit="1"/>
              </p:cNvSpPr>
              <p:nvPr/>
            </p:nvSpPr>
            <p:spPr>
              <a:xfrm>
                <a:off x="2823210" y="3385185"/>
                <a:ext cx="1124585" cy="368300"/>
              </a:xfrm>
              <a:prstGeom prst="rect">
                <a:avLst/>
              </a:prstGeom>
              <a:blipFill rotWithShape="1">
                <a:blip r:embed="rId2"/>
                <a:stretch>
                  <a:fillRect/>
                </a:stretch>
              </a:blipFill>
            </p:spPr>
            <p:txBody>
              <a:bodyPr/>
              <a:lstStyle/>
              <a:p>
                <a:r>
                  <a:rPr lang="zh-CN" altLang="en-US">
                    <a:noFill/>
                  </a:rPr>
                  <a:t> </a:t>
                </a:r>
              </a:p>
            </p:txBody>
          </p:sp>
        </mc:Fallback>
      </mc:AlternateContent>
      <p:sp>
        <p:nvSpPr>
          <p:cNvPr id="15" name="椭圆 14"/>
          <p:cNvSpPr/>
          <p:nvPr/>
        </p:nvSpPr>
        <p:spPr>
          <a:xfrm>
            <a:off x="2866390" y="3355975"/>
            <a:ext cx="135890" cy="135890"/>
          </a:xfrm>
          <a:prstGeom prst="ellipse">
            <a:avLst/>
          </a:prstGeom>
        </p:spPr>
        <p:style>
          <a:lnRef idx="0">
            <a:srgbClr val="FFFFFF"/>
          </a:lnRef>
          <a:fillRef idx="1">
            <a:schemeClr val="accent6"/>
          </a:fillRef>
          <a:effectRef idx="0">
            <a:srgbClr val="FFFFFF"/>
          </a:effectRef>
          <a:fontRef idx="minor">
            <a:schemeClr val="lt1"/>
          </a:fontRef>
        </p:style>
        <p:txBody>
          <a:bodyPr rtlCol="0" anchor="ctr"/>
          <a:p>
            <a:pPr algn="ctr"/>
            <a:endParaRPr lang="zh-CN" altLang="en-US"/>
          </a:p>
        </p:txBody>
      </p:sp>
      <p:cxnSp>
        <p:nvCxnSpPr>
          <p:cNvPr id="16" name="直接连接符 15"/>
          <p:cNvCxnSpPr/>
          <p:nvPr/>
        </p:nvCxnSpPr>
        <p:spPr>
          <a:xfrm>
            <a:off x="3168650" y="3947160"/>
            <a:ext cx="1026795" cy="571500"/>
          </a:xfrm>
          <a:prstGeom prst="line">
            <a:avLst/>
          </a:prstGeom>
          <a:ln w="31750" cap="rnd">
            <a:solidFill>
              <a:schemeClr val="accent1"/>
            </a:solidFill>
            <a:round/>
          </a:ln>
        </p:spPr>
        <p:style>
          <a:lnRef idx="0">
            <a:srgbClr val="FFFFFF"/>
          </a:lnRef>
          <a:fillRef idx="0">
            <a:srgbClr val="FFFFFF"/>
          </a:fillRef>
          <a:effectRef idx="0">
            <a:srgbClr val="FFFFFF"/>
          </a:effectRef>
          <a:fontRef idx="minor">
            <a:schemeClr val="tx1"/>
          </a:fontRef>
        </p:style>
      </p:cxnSp>
      <p:sp>
        <p:nvSpPr>
          <p:cNvPr id="17" name="弧形 16"/>
          <p:cNvSpPr/>
          <p:nvPr/>
        </p:nvSpPr>
        <p:spPr>
          <a:xfrm>
            <a:off x="1452880" y="2933065"/>
            <a:ext cx="2152015" cy="1976755"/>
          </a:xfrm>
          <a:prstGeom prst="arc">
            <a:avLst>
              <a:gd name="adj1" fmla="val 880326"/>
              <a:gd name="adj2" fmla="val 0"/>
            </a:avLst>
          </a:prstGeom>
          <a:ln w="31750" cap="rnd">
            <a:solidFill>
              <a:schemeClr val="accent2"/>
            </a:solidFill>
            <a:round/>
          </a:ln>
        </p:spPr>
        <p:style>
          <a:lnRef idx="0">
            <a:srgbClr val="FFFFFF"/>
          </a:lnRef>
          <a:fillRef idx="0">
            <a:srgbClr val="FFFFFF"/>
          </a:fillRef>
          <a:effectRef idx="0">
            <a:srgbClr val="FFFFFF"/>
          </a:effectRef>
          <a:fontRef idx="minor">
            <a:schemeClr val="tx1"/>
          </a:fontRef>
        </p:style>
        <p:txBody>
          <a:bodyPr rtlCol="0" anchor="ctr"/>
          <a:p>
            <a:pPr algn="ctr"/>
            <a:endParaRPr lang="zh-CN" altLang="en-US"/>
          </a:p>
        </p:txBody>
      </p:sp>
      <mc:AlternateContent xmlns:mc="http://schemas.openxmlformats.org/markup-compatibility/2006">
        <mc:Choice xmlns:a14="http://schemas.microsoft.com/office/drawing/2010/main" Requires="a14">
          <p:sp>
            <p:nvSpPr>
              <p:cNvPr id="18" name="文本框 17"/>
              <p:cNvSpPr txBox="1"/>
              <p:nvPr/>
            </p:nvSpPr>
            <p:spPr>
              <a:xfrm>
                <a:off x="1029335" y="3123565"/>
                <a:ext cx="668655" cy="368300"/>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r>
                        <a:rPr lang="en-US" altLang="zh-CN" i="1">
                          <a:latin typeface="Cambria Math" panose="02040503050406030204" charset="0"/>
                          <a:cs typeface="Cambria Math" panose="02040503050406030204" charset="0"/>
                        </a:rPr>
                        <m:t>𝛽</m:t>
                      </m:r>
                    </m:oMath>
                  </m:oMathPara>
                </a14:m>
                <a:endParaRPr lang="zh-CN" altLang="en-US"/>
              </a:p>
            </p:txBody>
          </p:sp>
        </mc:Choice>
        <mc:Fallback>
          <p:sp>
            <p:nvSpPr>
              <p:cNvPr id="18" name="文本框 17"/>
              <p:cNvSpPr txBox="1">
                <a:spLocks noRot="1" noChangeAspect="1" noMove="1" noResize="1" noEditPoints="1" noAdjustHandles="1" noChangeArrowheads="1" noChangeShapeType="1" noTextEdit="1"/>
              </p:cNvSpPr>
              <p:nvPr/>
            </p:nvSpPr>
            <p:spPr>
              <a:xfrm>
                <a:off x="1029335" y="3123565"/>
                <a:ext cx="668655" cy="368300"/>
              </a:xfrm>
              <a:prstGeom prst="rect">
                <a:avLst/>
              </a:prstGeom>
              <a:blipFill rotWithShape="1">
                <a:blip r:embed="rId3"/>
                <a:stretch>
                  <a:fillRect/>
                </a:stretch>
              </a:blipFill>
            </p:spPr>
            <p:txBody>
              <a:bodyPr/>
              <a:lstStyle/>
              <a:p>
                <a:r>
                  <a:rPr lang="zh-CN" altLang="en-US">
                    <a:noFill/>
                  </a:rPr>
                  <a:t> </a:t>
                </a:r>
              </a:p>
            </p:txBody>
          </p:sp>
        </mc:Fallback>
      </mc:AlternateContent>
      <p:sp>
        <p:nvSpPr>
          <p:cNvPr id="19" name="文本框 18"/>
          <p:cNvSpPr txBox="1"/>
          <p:nvPr/>
        </p:nvSpPr>
        <p:spPr>
          <a:xfrm>
            <a:off x="5552440" y="5080635"/>
            <a:ext cx="4064000" cy="368300"/>
          </a:xfrm>
          <a:prstGeom prst="rect">
            <a:avLst/>
          </a:prstGeom>
          <a:noFill/>
        </p:spPr>
        <p:txBody>
          <a:bodyPr wrap="square" rtlCol="0">
            <a:spAutoFit/>
          </a:bodyPr>
          <a:p>
            <a:endParaRPr lang="zh-CN" altLang="en-US"/>
          </a:p>
        </p:txBody>
      </p:sp>
      <p:sp>
        <p:nvSpPr>
          <p:cNvPr id="20" name="文本框 19"/>
          <p:cNvSpPr txBox="1"/>
          <p:nvPr/>
        </p:nvSpPr>
        <p:spPr>
          <a:xfrm>
            <a:off x="2284095" y="3134360"/>
            <a:ext cx="833755" cy="368300"/>
          </a:xfrm>
          <a:prstGeom prst="rect">
            <a:avLst/>
          </a:prstGeom>
          <a:noFill/>
        </p:spPr>
        <p:txBody>
          <a:bodyPr wrap="square" rtlCol="0">
            <a:spAutoFit/>
          </a:bodyPr>
          <a:p>
            <a:r>
              <a:rPr lang="en-US" altLang="zh-CN"/>
              <a:t>P(x,y)</a:t>
            </a:r>
            <a:endParaRPr lang="en-US" altLang="zh-CN"/>
          </a:p>
        </p:txBody>
      </p:sp>
      <mc:AlternateContent xmlns:mc="http://schemas.openxmlformats.org/markup-compatibility/2006">
        <mc:Choice xmlns:a14="http://schemas.microsoft.com/office/drawing/2010/main" Requires="a14">
          <p:sp>
            <p:nvSpPr>
              <p:cNvPr id="21" name="文本框 20"/>
              <p:cNvSpPr txBox="1"/>
              <p:nvPr/>
            </p:nvSpPr>
            <p:spPr>
              <a:xfrm>
                <a:off x="3468370" y="4399915"/>
                <a:ext cx="833755" cy="394970"/>
              </a:xfrm>
              <a:prstGeom prst="rect">
                <a:avLst/>
              </a:prstGeom>
              <a:noFill/>
            </p:spPr>
            <p:txBody>
              <a:bodyPr wrap="square" rtlCol="0">
                <a:spAutoFit/>
              </a:bodyPr>
              <a:p>
                <a14:m>
                  <m:oMath xmlns:m="http://schemas.openxmlformats.org/officeDocument/2006/math">
                    <m:sSup>
                      <m:sSupPr>
                        <m:ctrlPr>
                          <a:rPr lang="en-US" altLang="zh-CN" i="1">
                            <a:latin typeface="Cambria Math" panose="02040503050406030204" charset="0"/>
                            <a:cs typeface="Cambria Math" panose="02040503050406030204" charset="0"/>
                          </a:rPr>
                        </m:ctrlPr>
                      </m:sSupPr>
                      <m:e>
                        <m:r>
                          <a:rPr lang="en-US" altLang="zh-CN" i="1">
                            <a:latin typeface="Cambria Math" panose="02040503050406030204" charset="0"/>
                            <a:cs typeface="Cambria Math" panose="02040503050406030204" charset="0"/>
                          </a:rPr>
                          <m:t>𝑃</m:t>
                        </m:r>
                      </m:e>
                      <m:sup>
                        <m:r>
                          <a:rPr lang="en-US" altLang="zh-CN" i="1">
                            <a:latin typeface="Cambria Math" panose="02040503050406030204" charset="0"/>
                            <a:cs typeface="Cambria Math" panose="02040503050406030204" charset="0"/>
                          </a:rPr>
                          <m:t>‘</m:t>
                        </m:r>
                      </m:sup>
                    </m:sSup>
                  </m:oMath>
                </a14:m>
                <a:r>
                  <a:rPr lang="en-US" altLang="zh-CN"/>
                  <a:t>(y,x)</a:t>
                </a:r>
                <a:endParaRPr lang="en-US" altLang="zh-CN"/>
              </a:p>
            </p:txBody>
          </p:sp>
        </mc:Choice>
        <mc:Fallback>
          <p:sp>
            <p:nvSpPr>
              <p:cNvPr id="21" name="文本框 20"/>
              <p:cNvSpPr txBox="1">
                <a:spLocks noRot="1" noChangeAspect="1" noMove="1" noResize="1" noEditPoints="1" noAdjustHandles="1" noChangeArrowheads="1" noChangeShapeType="1" noTextEdit="1"/>
              </p:cNvSpPr>
              <p:nvPr/>
            </p:nvSpPr>
            <p:spPr>
              <a:xfrm>
                <a:off x="3468370" y="4399915"/>
                <a:ext cx="833755" cy="394970"/>
              </a:xfrm>
              <a:prstGeom prst="rect">
                <a:avLst/>
              </a:prstGeom>
              <a:blipFill rotWithShape="1">
                <a:blip r:embed="rId4"/>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2" name="文本框 21"/>
              <p:cNvSpPr txBox="1"/>
              <p:nvPr/>
            </p:nvSpPr>
            <p:spPr>
              <a:xfrm>
                <a:off x="6330251" y="2239264"/>
                <a:ext cx="4315460" cy="1127760"/>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sin</m:t>
                          </m:r>
                        </m:fName>
                        <m:e>
                          <m:d>
                            <m:dPr>
                              <m:ctrlPr>
                                <a:rPr lang="en-US" altLang="zh-CN" sz="4000" i="1">
                                  <a:latin typeface="Cambria Math" panose="02040503050406030204" charset="0"/>
                                  <a:cs typeface="Cambria Math" panose="02040503050406030204" charset="0"/>
                                </a:rPr>
                              </m:ctrlPr>
                            </m:dPr>
                            <m:e>
                              <m:f>
                                <m:fPr>
                                  <m:ctrlPr>
                                    <a:rPr lang="en-US" altLang="zh-CN" sz="4000" i="1">
                                      <a:latin typeface="Cambria Math" panose="02040503050406030204" charset="0"/>
                                      <a:cs typeface="Cambria Math" panose="02040503050406030204" charset="0"/>
                                    </a:rPr>
                                  </m:ctrlPr>
                                </m:fPr>
                                <m:num>
                                  <m:r>
                                    <a:rPr lang="en-US" altLang="zh-CN" sz="4000" i="1">
                                      <a:latin typeface="Cambria Math" panose="02040503050406030204" charset="0"/>
                                      <a:cs typeface="Cambria Math" panose="02040503050406030204" charset="0"/>
                                    </a:rPr>
                                    <m:t>𝜋</m:t>
                                  </m:r>
                                </m:num>
                                <m:den>
                                  <m:r>
                                    <a:rPr lang="en-US" altLang="zh-CN" sz="4000" i="1">
                                      <a:latin typeface="Cambria Math" panose="02040503050406030204" charset="0"/>
                                      <a:cs typeface="Cambria Math" panose="02040503050406030204" charset="0"/>
                                    </a:rPr>
                                    <m:t>2</m:t>
                                  </m:r>
                                </m:den>
                              </m:f>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cos</m:t>
                          </m:r>
                        </m:fName>
                        <m:e>
                          <m:r>
                            <a:rPr lang="en-US" altLang="zh-CN" sz="4000" i="1">
                              <a:latin typeface="Cambria Math" panose="02040503050406030204" charset="0"/>
                              <a:cs typeface="Cambria Math" panose="02040503050406030204" charset="0"/>
                            </a:rPr>
                            <m:t>𝛼</m:t>
                          </m:r>
                        </m:e>
                      </m:func>
                    </m:oMath>
                  </m:oMathPara>
                </a14:m>
                <a:endParaRPr lang="zh-CN" altLang="en-US" sz="4000"/>
              </a:p>
            </p:txBody>
          </p:sp>
        </mc:Choice>
        <mc:Fallback>
          <p:sp>
            <p:nvSpPr>
              <p:cNvPr id="22" name="文本框 21"/>
              <p:cNvSpPr txBox="1">
                <a:spLocks noRot="1" noChangeAspect="1" noMove="1" noResize="1" noEditPoints="1" noAdjustHandles="1" noChangeArrowheads="1" noChangeShapeType="1" noTextEdit="1"/>
              </p:cNvSpPr>
              <p:nvPr/>
            </p:nvSpPr>
            <p:spPr>
              <a:xfrm>
                <a:off x="6330251" y="2239264"/>
                <a:ext cx="4315460" cy="1127760"/>
              </a:xfrm>
              <a:prstGeom prst="rect">
                <a:avLst/>
              </a:prstGeom>
              <a:blipFill rotWithShape="1">
                <a:blip r:embed="rId5"/>
                <a:stretch>
                  <a:fillRect l="-13" t="-23" r="-575" b="23"/>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3" name="文本框 22"/>
              <p:cNvSpPr txBox="1"/>
              <p:nvPr/>
            </p:nvSpPr>
            <p:spPr>
              <a:xfrm>
                <a:off x="6238811" y="4049649"/>
                <a:ext cx="4695190" cy="1127760"/>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cos</m:t>
                          </m:r>
                        </m:fName>
                        <m:e>
                          <m:d>
                            <m:dPr>
                              <m:ctrlPr>
                                <a:rPr lang="en-US" altLang="zh-CN" sz="4000" i="1">
                                  <a:latin typeface="Cambria Math" panose="02040503050406030204" charset="0"/>
                                  <a:cs typeface="Cambria Math" panose="02040503050406030204" charset="0"/>
                                </a:rPr>
                              </m:ctrlPr>
                            </m:dPr>
                            <m:e>
                              <m:f>
                                <m:fPr>
                                  <m:ctrlPr>
                                    <a:rPr lang="en-US" altLang="zh-CN" sz="4000" i="1">
                                      <a:latin typeface="Cambria Math" panose="02040503050406030204" charset="0"/>
                                      <a:cs typeface="Cambria Math" panose="02040503050406030204" charset="0"/>
                                    </a:rPr>
                                  </m:ctrlPr>
                                </m:fPr>
                                <m:num>
                                  <m:r>
                                    <a:rPr lang="en-US" altLang="zh-CN" sz="4000" i="1">
                                      <a:latin typeface="Cambria Math" panose="02040503050406030204" charset="0"/>
                                      <a:cs typeface="Cambria Math" panose="02040503050406030204" charset="0"/>
                                    </a:rPr>
                                    <m:t>𝜋</m:t>
                                  </m:r>
                                </m:num>
                                <m:den>
                                  <m:r>
                                    <a:rPr lang="en-US" altLang="zh-CN" sz="4000" i="1">
                                      <a:latin typeface="Cambria Math" panose="02040503050406030204" charset="0"/>
                                      <a:cs typeface="Cambria Math" panose="02040503050406030204" charset="0"/>
                                    </a:rPr>
                                    <m:t>2</m:t>
                                  </m:r>
                                </m:den>
                              </m:f>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a:rPr lang="en-US" altLang="zh-CN" sz="4000">
                              <a:latin typeface="Cambria Math" panose="02040503050406030204" charset="0"/>
                              <a:cs typeface="Cambria Math" panose="02040503050406030204" charset="0"/>
                            </a:rPr>
                            <m:t>−</m:t>
                          </m:r>
                          <m:r>
                            <m:rPr>
                              <m:sty m:val="p"/>
                            </m:rPr>
                            <a:rPr lang="en-US" altLang="zh-CN" sz="4000">
                              <a:latin typeface="Cambria Math" panose="02040503050406030204" charset="0"/>
                              <a:cs typeface="Cambria Math" panose="02040503050406030204" charset="0"/>
                            </a:rPr>
                            <m:t>sin</m:t>
                          </m:r>
                        </m:fName>
                        <m:e>
                          <m:r>
                            <a:rPr lang="en-US" altLang="zh-CN" sz="4000" i="1">
                              <a:latin typeface="Cambria Math" panose="02040503050406030204" charset="0"/>
                              <a:cs typeface="Cambria Math" panose="02040503050406030204" charset="0"/>
                            </a:rPr>
                            <m:t>𝛼</m:t>
                          </m:r>
                        </m:e>
                      </m:func>
                    </m:oMath>
                  </m:oMathPara>
                </a14:m>
                <a:endParaRPr lang="zh-CN" altLang="en-US" sz="4000"/>
              </a:p>
            </p:txBody>
          </p:sp>
        </mc:Choice>
        <mc:Fallback>
          <p:sp>
            <p:nvSpPr>
              <p:cNvPr id="23" name="文本框 22"/>
              <p:cNvSpPr txBox="1">
                <a:spLocks noRot="1" noChangeAspect="1" noMove="1" noResize="1" noEditPoints="1" noAdjustHandles="1" noChangeArrowheads="1" noChangeShapeType="1" noTextEdit="1"/>
              </p:cNvSpPr>
              <p:nvPr/>
            </p:nvSpPr>
            <p:spPr>
              <a:xfrm>
                <a:off x="6238811" y="4049649"/>
                <a:ext cx="4695190" cy="1127760"/>
              </a:xfrm>
              <a:prstGeom prst="rect">
                <a:avLst/>
              </a:prstGeom>
              <a:blipFill rotWithShape="1">
                <a:blip r:embed="rId6"/>
                <a:stretch>
                  <a:fillRect l="-12" t="-23" r="-529" b="23"/>
                </a:stretch>
              </a:blipFill>
            </p:spPr>
            <p:txBody>
              <a:bodyPr/>
              <a:lstStyle/>
              <a:p>
                <a:r>
                  <a:rPr lang="zh-CN" altLang="en-US">
                    <a:noFill/>
                  </a:rPr>
                  <a:t> </a:t>
                </a:r>
              </a:p>
            </p:txBody>
          </p:sp>
        </mc:Fallback>
      </mc:AlternateContent>
      <p:sp>
        <p:nvSpPr>
          <p:cNvPr id="3" name="椭圆 2"/>
          <p:cNvSpPr/>
          <p:nvPr/>
        </p:nvSpPr>
        <p:spPr>
          <a:xfrm>
            <a:off x="3595370" y="4139565"/>
            <a:ext cx="193675" cy="193675"/>
          </a:xfrm>
          <a:prstGeom prst="ellipse">
            <a:avLst/>
          </a:prstGeom>
        </p:spPr>
        <p:style>
          <a:lnRef idx="0">
            <a:srgbClr val="FFFFFF"/>
          </a:lnRef>
          <a:fillRef idx="1">
            <a:schemeClr val="accent3"/>
          </a:fillRef>
          <a:effectRef idx="0">
            <a:srgbClr val="FFFFFF"/>
          </a:effectRef>
          <a:fontRef idx="minor">
            <a:schemeClr val="lt1"/>
          </a:fontRef>
        </p:style>
        <p:txBody>
          <a:bodyPr rtlCol="0" anchor="ctr"/>
          <a:p>
            <a:pPr algn="ctr"/>
            <a:endParaRPr lang="zh-CN" altLang="en-US"/>
          </a:p>
        </p:txBody>
      </p:sp>
      <p:cxnSp>
        <p:nvCxnSpPr>
          <p:cNvPr id="24" name="直接连接符 23"/>
          <p:cNvCxnSpPr/>
          <p:nvPr/>
        </p:nvCxnSpPr>
        <p:spPr>
          <a:xfrm flipH="1">
            <a:off x="2112010" y="3937635"/>
            <a:ext cx="1056640" cy="581025"/>
          </a:xfrm>
          <a:prstGeom prst="line">
            <a:avLst/>
          </a:prstGeom>
          <a:ln w="31750" cap="rnd">
            <a:solidFill>
              <a:schemeClr val="accent5"/>
            </a:solidFill>
            <a:round/>
          </a:ln>
        </p:spPr>
        <p:style>
          <a:lnRef idx="0">
            <a:srgbClr val="FFFFFF"/>
          </a:lnRef>
          <a:fillRef idx="0">
            <a:srgbClr val="FFFFFF"/>
          </a:fillRef>
          <a:effectRef idx="0">
            <a:srgbClr val="FFFFFF"/>
          </a:effectRef>
          <a:fontRef idx="minor">
            <a:schemeClr val="tx1"/>
          </a:fontRef>
        </p:style>
      </p:cxnSp>
      <mc:AlternateContent xmlns:mc="http://schemas.openxmlformats.org/markup-compatibility/2006">
        <mc:Choice xmlns:a14="http://schemas.microsoft.com/office/drawing/2010/main" Requires="a14">
          <p:sp>
            <p:nvSpPr>
              <p:cNvPr id="25" name="文本框 24"/>
              <p:cNvSpPr txBox="1"/>
              <p:nvPr/>
            </p:nvSpPr>
            <p:spPr>
              <a:xfrm>
                <a:off x="1852930" y="3956050"/>
                <a:ext cx="833755" cy="392430"/>
              </a:xfrm>
              <a:prstGeom prst="rect">
                <a:avLst/>
              </a:prstGeom>
              <a:noFill/>
            </p:spPr>
            <p:txBody>
              <a:bodyPr wrap="square" rtlCol="0">
                <a:spAutoFit/>
              </a:bodyPr>
              <a:p>
                <a14:m>
                  <m:oMath xmlns:m="http://schemas.openxmlformats.org/officeDocument/2006/math">
                    <m:sSup>
                      <m:sSupPr>
                        <m:ctrlPr>
                          <a:rPr lang="en-US" altLang="zh-CN" i="1">
                            <a:latin typeface="Cambria Math" panose="02040503050406030204" charset="0"/>
                            <a:cs typeface="Cambria Math" panose="02040503050406030204" charset="0"/>
                          </a:rPr>
                        </m:ctrlPr>
                      </m:sSupPr>
                      <m:e>
                        <m:r>
                          <a:rPr lang="en-US" altLang="zh-CN" i="1">
                            <a:latin typeface="Cambria Math" panose="02040503050406030204" charset="0"/>
                            <a:cs typeface="Cambria Math" panose="02040503050406030204" charset="0"/>
                          </a:rPr>
                          <m:t>𝑃</m:t>
                        </m:r>
                      </m:e>
                      <m:sup>
                        <m:r>
                          <a:rPr lang="en-US" altLang="zh-CN" i="1">
                            <a:latin typeface="Cambria Math" panose="02040503050406030204" charset="0"/>
                            <a:cs typeface="Cambria Math" panose="02040503050406030204" charset="0"/>
                          </a:rPr>
                          <m:t>’’</m:t>
                        </m:r>
                      </m:sup>
                    </m:sSup>
                  </m:oMath>
                </a14:m>
                <a:r>
                  <a:rPr lang="en-US" altLang="zh-CN"/>
                  <a:t>(-y,x)</a:t>
                </a:r>
                <a:endParaRPr lang="en-US" altLang="zh-CN"/>
              </a:p>
            </p:txBody>
          </p:sp>
        </mc:Choice>
        <mc:Fallback>
          <p:sp>
            <p:nvSpPr>
              <p:cNvPr id="25" name="文本框 24"/>
              <p:cNvSpPr txBox="1">
                <a:spLocks noRot="1" noChangeAspect="1" noMove="1" noResize="1" noEditPoints="1" noAdjustHandles="1" noChangeArrowheads="1" noChangeShapeType="1" noTextEdit="1"/>
              </p:cNvSpPr>
              <p:nvPr/>
            </p:nvSpPr>
            <p:spPr>
              <a:xfrm>
                <a:off x="1852930" y="3956050"/>
                <a:ext cx="833755" cy="392430"/>
              </a:xfrm>
              <a:prstGeom prst="rect">
                <a:avLst/>
              </a:prstGeom>
              <a:blipFill rotWithShape="1">
                <a:blip r:embed="rId7"/>
                <a:stretch>
                  <a:fillRect/>
                </a:stretch>
              </a:blipFill>
            </p:spPr>
            <p:txBody>
              <a:bodyPr/>
              <a:lstStyle/>
              <a:p>
                <a:r>
                  <a:rPr lang="zh-CN"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230325 -0.00271813 L 0.00142206 0.0070039 L -0.00447068 0.0070039 L -0.0103082 0.0125464 L -0.016201 0.0222681 L -0.0195604 0.0319905 L -0.0220939 0.0417123 L -0.0246273 0.0514345 L -0.0254534 0.0610655 L -0.0262794 0.0722412 L -0.0271607 0.0818726 L -0.0271607 0.0915945 L -0.0254534 0.101317 L -0.0229202 0.111038 L -0.0170271 0.117942 L -0.0120158 0.127664 L -0.00783008 0.137387 L -0.00193734 0.144293 L 0.00395543 0.145656 L 0.00984815 0.148472 L 0.0157408 0.151199 L 0.0216337 0.152653 L 0.0274714 0.152653 L 0.0333641 0.152653 L 0.0392569 0.151199 L 0.0459758 0.142931 L 0.0518684 0.13875 L 0.0577615 0.131848 L 0.0611207 0.122123 " pathEditMode="relative" rAng="0" ptsTypes="">
                                      <p:cBhvr>
                                        <p:cTn id="6" dur="2000" fill="hold"/>
                                        <p:tgtEl>
                                          <p:spTgt spid="15"/>
                                        </p:tgtEl>
                                        <p:attrNameLst>
                                          <p:attrName>ppt_x</p:attrName>
                                          <p:attrName>ppt_y</p:attrName>
                                        </p:attrNameLst>
                                      </p:cBhvr>
                                      <p:rCtr x="15" y="78"/>
                                    </p:animMotion>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up)">
                                      <p:cBhvr>
                                        <p:cTn id="16" dur="500"/>
                                        <p:tgtEl>
                                          <p:spTgt spid="18"/>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up)">
                                      <p:cBhvr>
                                        <p:cTn id="19" dur="500"/>
                                        <p:tgtEl>
                                          <p:spTgt spid="1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500"/>
                                        <p:tgtEl>
                                          <p:spTgt spid="2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wipe(left)">
                                      <p:cBhvr>
                                        <p:cTn id="33" dur="500"/>
                                        <p:tgtEl>
                                          <p:spTgt spid="23"/>
                                        </p:tgtEl>
                                      </p:cBhvr>
                                    </p:animEffect>
                                  </p:childTnLst>
                                </p:cTn>
                              </p:par>
                            </p:childTnLst>
                          </p:cTn>
                        </p:par>
                      </p:childTnLst>
                    </p:cTn>
                  </p:par>
                  <p:par>
                    <p:cTn id="34" fill="hold">
                      <p:stCondLst>
                        <p:cond delay="indefinite"/>
                      </p:stCondLst>
                      <p:childTnLst>
                        <p:par>
                          <p:cTn id="35" fill="hold">
                            <p:stCondLst>
                              <p:cond delay="0"/>
                            </p:stCondLst>
                            <p:childTnLst>
                              <p:par>
                                <p:cTn id="36" presetID="0" presetClass="path" presetSubtype="0" accel="50000" decel="50000" fill="hold" grpId="0" nodeType="clickEffect">
                                  <p:stCondLst>
                                    <p:cond delay="0"/>
                                  </p:stCondLst>
                                  <p:childTnLst>
                                    <p:animMotion origin="layout" path="M 0.00155498 0.00664465 L -0.00072788 0.0141948 L -0.00678244 0.0184991 L -0.0120926 0.0206159 L -0.0174027 0.0259786 L -0.0227128 0.0292244 L -0.0279734 0.0292244 L -0.0332835 0.0302829 L -0.0385936 0.0314119 L -0.0439038 0.0324703 L -0.049214 0.0324703 L -0.0545241 0.0292244 L -0.0598342 0.0228033 L -0.0650947 0.0206159 L -0.068916 0.0130658 L -0.0741766 0.00664465 L -0.0772534 -0.000905482 L -0.0794867 -0.0084556 " pathEditMode="relative" rAng="0" ptsTypes="">
                                      <p:cBhvr>
                                        <p:cTn id="37" dur="2000" fill="hold"/>
                                        <p:tgtEl>
                                          <p:spTgt spid="3"/>
                                        </p:tgtEl>
                                        <p:attrNameLst>
                                          <p:attrName>ppt_x</p:attrName>
                                          <p:attrName>ppt_y</p:attrName>
                                        </p:attrNameLst>
                                      </p:cBhvr>
                                      <p:rCtr x="-40" y="5"/>
                                    </p:animMotion>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up)">
                                      <p:cBhvr>
                                        <p:cTn id="42" dur="500"/>
                                        <p:tgtEl>
                                          <p:spTgt spid="24"/>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7" grpId="0" bldLvl="0" animBg="1"/>
      <p:bldP spid="18" grpId="1"/>
      <p:bldP spid="17" grpId="1" animBg="1"/>
      <p:bldP spid="15" grpId="0" bldLvl="0" animBg="1"/>
      <p:bldP spid="21" grpId="0"/>
      <p:bldP spid="21" grpId="1"/>
      <p:bldP spid="22" grpId="0"/>
      <p:bldP spid="22" grpId="1"/>
      <p:bldP spid="23" grpId="0"/>
      <p:bldP spid="23" grpId="1"/>
      <p:bldP spid="3" grpId="0" animBg="1"/>
      <p:bldP spid="25" grpId="0"/>
      <p:bldP spid="25"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mc:AlternateContent xmlns:mc="http://schemas.openxmlformats.org/markup-compatibility/2006">
        <mc:Choice xmlns:a14="http://schemas.microsoft.com/office/drawing/2010/main" Requires="a14">
          <p:sp>
            <p:nvSpPr>
              <p:cNvPr id="2" name="标题 1"/>
              <p:cNvSpPr>
                <a:spLocks noGrp="1"/>
              </p:cNvSpPr>
              <p:nvPr>
                <p:ph type="title"/>
              </p:nvPr>
            </p:nvSpPr>
            <p:spPr>
              <a:xfrm>
                <a:off x="590550" y="2604135"/>
                <a:ext cx="10515600" cy="1325563"/>
              </a:xfrm>
            </p:spPr>
            <p:txBody>
              <a:bodyPr>
                <a:noAutofit/>
              </a:bodyPr>
              <a:p>
                <a:pPr algn="ctr"/>
                <a:r>
                  <a:rPr lang="zh-CN" altLang="en-US" sz="4800">
                    <a:solidFill>
                      <a:schemeClr val="tx1"/>
                    </a:solidFill>
                    <a:effectLst>
                      <a:reflection blurRad="6350" stA="53000" endA="300" endPos="35500" dir="5400000" sy="-90000" algn="bl" rotWithShape="0"/>
                    </a:effectLst>
                  </a:rPr>
                  <a:t>（</a:t>
                </a:r>
                <a:r>
                  <a:rPr lang="en-US" altLang="zh-CN" sz="4800">
                    <a:solidFill>
                      <a:schemeClr val="tx1"/>
                    </a:solidFill>
                    <a:effectLst>
                      <a:reflection blurRad="6350" stA="53000" endA="300" endPos="35500" dir="5400000" sy="-90000" algn="bl" rotWithShape="0"/>
                    </a:effectLst>
                  </a:rPr>
                  <a:t>5</a:t>
                </a:r>
                <a:r>
                  <a:rPr lang="zh-CN" altLang="en-US" sz="4800">
                    <a:solidFill>
                      <a:schemeClr val="tx1"/>
                    </a:solidFill>
                    <a:effectLst>
                      <a:reflection blurRad="6350" stA="53000" endA="300" endPos="35500" dir="5400000" sy="-90000" algn="bl" rotWithShape="0"/>
                    </a:effectLst>
                  </a:rPr>
                  <a:t>）</a:t>
                </a:r>
                <a14:m>
                  <m:oMath xmlns:m="http://schemas.openxmlformats.org/officeDocument/2006/math">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sin</m:t>
                        </m:r>
                      </m:fName>
                      <m:e>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2</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3</m:t>
                            </m:r>
                          </m:den>
                        </m:f>
                      </m:e>
                    </m:func>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cos</m:t>
                        </m:r>
                      </m:fName>
                      <m:e>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2</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3</m:t>
                            </m:r>
                          </m:den>
                        </m:f>
                      </m:e>
                    </m:func>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tan</m:t>
                        </m:r>
                      </m:fName>
                      <m:e>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2</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3</m:t>
                            </m:r>
                          </m:den>
                        </m:f>
                      </m:e>
                    </m:func>
                  </m:oMath>
                </a14:m>
                <a:endPar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endParaRPr>
              </a:p>
            </p:txBody>
          </p:sp>
        </mc:Choice>
        <mc:Fallback>
          <p:sp>
            <p:nvSpPr>
              <p:cNvPr id="2" name="标题 1"/>
              <p:cNvSpPr>
                <a:spLocks noRot="1" noChangeAspect="1" noMove="1" noResize="1" noEditPoints="1" noAdjustHandles="1" noChangeArrowheads="1" noChangeShapeType="1" noTextEdit="1"/>
              </p:cNvSpPr>
              <p:nvPr>
                <p:ph type="title"/>
              </p:nvPr>
            </p:nvSpPr>
            <p:spPr>
              <a:xfrm>
                <a:off x="590550" y="2604135"/>
                <a:ext cx="10515600" cy="1325563"/>
              </a:xfrm>
              <a:blipFill rotWithShape="1">
                <a:blip r:embed="rId2"/>
                <a:stretch>
                  <a:fillRect b="-45437"/>
                </a:stretch>
              </a:blipFill>
            </p:spPr>
            <p:txBody>
              <a:bodyPr/>
              <a:lstStyle/>
              <a:p>
                <a:r>
                  <a:rPr lang="zh-CN" altLang="en-US">
                    <a:noFill/>
                  </a:rPr>
                  <a:t> </a:t>
                </a:r>
              </a:p>
            </p:txBody>
          </p:sp>
        </mc:Fallback>
      </mc:AlternateContent>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mc:AlternateContent xmlns:mc="http://schemas.openxmlformats.org/markup-compatibility/2006">
        <mc:Choice xmlns:a14="http://schemas.microsoft.com/office/drawing/2010/main" Requires="a14">
          <p:sp>
            <p:nvSpPr>
              <p:cNvPr id="2" name="标题 1"/>
              <p:cNvSpPr>
                <a:spLocks noGrp="1"/>
              </p:cNvSpPr>
              <p:nvPr>
                <p:ph type="title"/>
              </p:nvPr>
            </p:nvSpPr>
            <p:spPr>
              <a:xfrm>
                <a:off x="793750" y="1567180"/>
                <a:ext cx="11029950" cy="3206115"/>
              </a:xfrm>
            </p:spPr>
            <p:txBody>
              <a:bodyPr>
                <a:noAutofit/>
              </a:bodyPr>
              <a:p>
                <a:pPr algn="l"/>
                <a:r>
                  <a:rPr lang="zh-CN" altLang="en-US" sz="4800">
                    <a:solidFill>
                      <a:schemeClr val="tx1"/>
                    </a:solidFill>
                    <a:effectLst>
                      <a:reflection blurRad="6350" stA="53000" endA="300" endPos="35500" dir="5400000" sy="-90000" algn="bl" rotWithShape="0"/>
                    </a:effectLst>
                  </a:rPr>
                  <a:t>（</a:t>
                </a:r>
                <a:r>
                  <a:rPr lang="en-US" altLang="zh-CN" sz="4800">
                    <a:solidFill>
                      <a:schemeClr val="tx1"/>
                    </a:solidFill>
                    <a:effectLst>
                      <a:reflection blurRad="6350" stA="53000" endA="300" endPos="35500" dir="5400000" sy="-90000" algn="bl" rotWithShape="0"/>
                    </a:effectLst>
                  </a:rPr>
                  <a:t>6</a:t>
                </a:r>
                <a:r>
                  <a:rPr lang="zh-CN" altLang="en-US" sz="4800">
                    <a:solidFill>
                      <a:schemeClr val="tx1"/>
                    </a:solidFill>
                    <a:effectLst>
                      <a:reflection blurRad="6350" stA="53000" endA="300" endPos="35500" dir="5400000" sy="-90000" algn="bl" rotWithShape="0"/>
                    </a:effectLst>
                  </a:rPr>
                  <a:t>）已知</a:t>
                </a:r>
                <a14:m>
                  <m:oMath xmlns:m="http://schemas.openxmlformats.org/officeDocument/2006/math">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sin</m:t>
                        </m:r>
                      </m:fName>
                      <m:e>
                        <m:d>
                          <m:d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dPr>
                          <m:e>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4</m:t>
                                </m:r>
                              </m:den>
                            </m:f>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𝑥</m:t>
                            </m:r>
                          </m:e>
                        </m:d>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1</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5</m:t>
                            </m:r>
                          </m:den>
                        </m:f>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,且</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0</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&lt;</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𝑥</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&lt;</m:t>
                        </m:r>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2</m:t>
                            </m:r>
                          </m:den>
                        </m:f>
                      </m:e>
                    </m:func>
                  </m:oMath>
                </a14:m>
                <a: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a:t>,</a:t>
                </a:r>
                <a:b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a:br>
                <a:b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a:br>
                <a:r>
                  <a:rPr lang="zh-CN" altLang="en-US"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a:t>求</a:t>
                </a:r>
                <a14:m>
                  <m:oMath xmlns:m="http://schemas.openxmlformats.org/officeDocument/2006/math">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sin</m:t>
                        </m:r>
                      </m:fName>
                      <m:e>
                        <m:d>
                          <m:d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dPr>
                          <m:e>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4</m:t>
                                </m:r>
                              </m:den>
                            </m:f>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𝑥</m:t>
                            </m:r>
                          </m:e>
                        </m:d>
                      </m:e>
                    </m:func>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的值。</m:t>
                    </m:r>
                  </m:oMath>
                </a14:m>
                <a:endParaRPr lang="zh-CN" altLang="en-US"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endParaRPr>
              </a:p>
            </p:txBody>
          </p:sp>
        </mc:Choice>
        <mc:Fallback>
          <p:sp>
            <p:nvSpPr>
              <p:cNvPr id="2" name="标题 1"/>
              <p:cNvSpPr>
                <a:spLocks noRot="1" noChangeAspect="1" noMove="1" noResize="1" noEditPoints="1" noAdjustHandles="1" noChangeArrowheads="1" noChangeShapeType="1" noTextEdit="1"/>
              </p:cNvSpPr>
              <p:nvPr>
                <p:ph type="title"/>
              </p:nvPr>
            </p:nvSpPr>
            <p:spPr>
              <a:xfrm>
                <a:off x="793750" y="1567180"/>
                <a:ext cx="11029950" cy="3206115"/>
              </a:xfrm>
              <a:blipFill rotWithShape="1">
                <a:blip r:embed="rId2"/>
                <a:stretch>
                  <a:fillRect t="-18618" b="-112933"/>
                </a:stretch>
              </a:blipFill>
            </p:spPr>
            <p:txBody>
              <a:bodyPr/>
              <a:lstStyle/>
              <a:p>
                <a:r>
                  <a:rPr lang="zh-CN" altLang="en-US">
                    <a:noFill/>
                  </a:rPr>
                  <a:t> </a:t>
                </a:r>
              </a:p>
            </p:txBody>
          </p:sp>
        </mc:Fallback>
      </mc:AlternateContent>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590550" y="2604135"/>
            <a:ext cx="10515600" cy="1325563"/>
          </a:xfrm>
        </p:spPr>
        <p:txBody>
          <a:bodyPr>
            <a:noAutofit/>
            <a:scene3d>
              <a:camera prst="orthographicFront"/>
              <a:lightRig rig="threePt" dir="t"/>
            </a:scene3d>
          </a:bodyPr>
          <a:p>
            <a:pPr algn="ctr"/>
            <a:r>
              <a:rPr lang="zh-CN" altLang="en-US" sz="9600">
                <a:ln w="13462">
                  <a:solidFill>
                    <a:schemeClr val="bg1"/>
                  </a:solidFill>
                  <a:prstDash val="solid"/>
                </a:ln>
                <a:solidFill>
                  <a:schemeClr val="tx1">
                    <a:lumMod val="85000"/>
                    <a:lumOff val="15000"/>
                  </a:schemeClr>
                </a:solidFill>
                <a:effectLst>
                  <a:outerShdw dist="38100" dir="2700000" algn="bl" rotWithShape="0">
                    <a:schemeClr val="accent5"/>
                  </a:outerShdw>
                </a:effectLst>
              </a:rPr>
              <a:t>谢谢</a:t>
            </a:r>
            <a:endParaRPr lang="zh-CN" altLang="en-US" sz="960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a:t>教学目标</a:t>
            </a:r>
            <a:endParaRPr lang="zh-CN" altLang="en-US"/>
          </a:p>
        </p:txBody>
      </p:sp>
      <p:sp>
        <p:nvSpPr>
          <p:cNvPr id="3" name="内容占位符 2"/>
          <p:cNvSpPr>
            <a:spLocks noGrp="1"/>
          </p:cNvSpPr>
          <p:nvPr>
            <p:ph idx="1"/>
          </p:nvPr>
        </p:nvSpPr>
        <p:spPr/>
        <p:txBody>
          <a:bodyPr/>
          <a:p>
            <a:r>
              <a:rPr lang="en-US" altLang="zh-CN"/>
              <a:t>1.</a:t>
            </a:r>
            <a:r>
              <a:rPr lang="zh-CN" altLang="en-US"/>
              <a:t>了解并掌握三角函数的诱导公式</a:t>
            </a:r>
            <a:endParaRPr lang="zh-CN" altLang="en-US"/>
          </a:p>
          <a:p>
            <a:endParaRPr lang="en-US" altLang="zh-CN"/>
          </a:p>
          <a:p>
            <a:r>
              <a:rPr lang="en-US" altLang="zh-CN"/>
              <a:t>2.</a:t>
            </a:r>
            <a:r>
              <a:rPr lang="zh-CN" altLang="en-US"/>
              <a:t>掌握推导三角函数的诱导公式的方法并且能够在数学问题中熟练应用</a:t>
            </a:r>
            <a:endParaRPr lang="zh-CN" altLang="en-US"/>
          </a:p>
          <a:p>
            <a:endParaRPr lang="en-US" altLang="zh-CN"/>
          </a:p>
          <a:p>
            <a:r>
              <a:rPr lang="en-US" altLang="zh-CN"/>
              <a:t>3.</a:t>
            </a:r>
            <a:r>
              <a:rPr lang="zh-CN" altLang="en-US"/>
              <a:t>感受数学数形结合的思想方法和数学探究的魅力，提高学习数学的信心与兴趣</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a:t>公式一</a:t>
            </a:r>
            <a:endParaRPr lang="zh-CN" altLang="en-US"/>
          </a:p>
        </p:txBody>
      </p:sp>
      <p:cxnSp>
        <p:nvCxnSpPr>
          <p:cNvPr id="4" name="直接箭头连接符 3"/>
          <p:cNvCxnSpPr/>
          <p:nvPr/>
        </p:nvCxnSpPr>
        <p:spPr>
          <a:xfrm>
            <a:off x="1791970" y="3927475"/>
            <a:ext cx="2830195" cy="0"/>
          </a:xfrm>
          <a:prstGeom prst="straightConnector1">
            <a:avLst/>
          </a:prstGeom>
          <a:ln w="31750" cap="rnd">
            <a:solidFill>
              <a:prstClr val="black"/>
            </a:solidFill>
            <a:round/>
            <a:tailEnd type="arrow" w="med" len="med"/>
          </a:ln>
        </p:spPr>
        <p:style>
          <a:lnRef idx="0">
            <a:srgbClr val="FFFFFF"/>
          </a:lnRef>
          <a:fillRef idx="0">
            <a:srgbClr val="FFFFFF"/>
          </a:fillRef>
          <a:effectRef idx="0">
            <a:srgbClr val="FFFFFF"/>
          </a:effectRef>
          <a:fontRef idx="minor">
            <a:schemeClr val="tx1"/>
          </a:fontRef>
        </p:style>
      </p:cxnSp>
      <p:cxnSp>
        <p:nvCxnSpPr>
          <p:cNvPr id="6" name="直接箭头连接符 5"/>
          <p:cNvCxnSpPr/>
          <p:nvPr/>
        </p:nvCxnSpPr>
        <p:spPr>
          <a:xfrm flipV="1">
            <a:off x="3175000" y="2745105"/>
            <a:ext cx="0" cy="2200275"/>
          </a:xfrm>
          <a:prstGeom prst="straightConnector1">
            <a:avLst/>
          </a:prstGeom>
          <a:ln w="31750" cap="rnd">
            <a:solidFill>
              <a:prstClr val="black"/>
            </a:solidFill>
            <a:round/>
            <a:tailEnd type="arrow" w="med" len="med"/>
          </a:ln>
        </p:spPr>
        <p:style>
          <a:lnRef idx="0">
            <a:srgbClr val="FFFFFF"/>
          </a:lnRef>
          <a:fillRef idx="0">
            <a:srgbClr val="FFFFFF"/>
          </a:fillRef>
          <a:effectRef idx="0">
            <a:srgbClr val="FFFFFF"/>
          </a:effectRef>
          <a:fontRef idx="minor">
            <a:schemeClr val="tx1"/>
          </a:fontRef>
        </p:style>
      </p:cxnSp>
      <p:sp>
        <p:nvSpPr>
          <p:cNvPr id="7" name="文本框 6"/>
          <p:cNvSpPr txBox="1"/>
          <p:nvPr/>
        </p:nvSpPr>
        <p:spPr>
          <a:xfrm>
            <a:off x="2847340" y="2600960"/>
            <a:ext cx="271145" cy="368300"/>
          </a:xfrm>
          <a:prstGeom prst="rect">
            <a:avLst/>
          </a:prstGeom>
          <a:noFill/>
        </p:spPr>
        <p:txBody>
          <a:bodyPr wrap="square" rtlCol="0">
            <a:spAutoFit/>
          </a:bodyPr>
          <a:p>
            <a:r>
              <a:rPr lang="en-US" altLang="zh-CN"/>
              <a:t>y</a:t>
            </a:r>
            <a:endParaRPr lang="en-US" altLang="zh-CN"/>
          </a:p>
        </p:txBody>
      </p:sp>
      <p:sp>
        <p:nvSpPr>
          <p:cNvPr id="8" name="文本框 7"/>
          <p:cNvSpPr txBox="1"/>
          <p:nvPr/>
        </p:nvSpPr>
        <p:spPr>
          <a:xfrm>
            <a:off x="4487545" y="3930650"/>
            <a:ext cx="271145" cy="368300"/>
          </a:xfrm>
          <a:prstGeom prst="rect">
            <a:avLst/>
          </a:prstGeom>
          <a:noFill/>
        </p:spPr>
        <p:txBody>
          <a:bodyPr wrap="square" rtlCol="0">
            <a:spAutoFit/>
          </a:bodyPr>
          <a:p>
            <a:r>
              <a:rPr lang="en-US" altLang="zh-CN"/>
              <a:t>x</a:t>
            </a:r>
            <a:endParaRPr lang="en-US" altLang="zh-CN"/>
          </a:p>
        </p:txBody>
      </p:sp>
      <p:sp>
        <p:nvSpPr>
          <p:cNvPr id="9" name="文本框 8"/>
          <p:cNvSpPr txBox="1"/>
          <p:nvPr/>
        </p:nvSpPr>
        <p:spPr>
          <a:xfrm>
            <a:off x="2875280" y="3879215"/>
            <a:ext cx="271145" cy="368300"/>
          </a:xfrm>
          <a:prstGeom prst="rect">
            <a:avLst/>
          </a:prstGeom>
          <a:noFill/>
        </p:spPr>
        <p:txBody>
          <a:bodyPr wrap="square" rtlCol="0">
            <a:spAutoFit/>
          </a:bodyPr>
          <a:p>
            <a:r>
              <a:rPr lang="en-US" altLang="zh-CN"/>
              <a:t>O</a:t>
            </a:r>
            <a:endParaRPr lang="en-US" altLang="zh-CN"/>
          </a:p>
        </p:txBody>
      </p:sp>
      <p:sp>
        <p:nvSpPr>
          <p:cNvPr id="10" name="椭圆 9"/>
          <p:cNvSpPr/>
          <p:nvPr/>
        </p:nvSpPr>
        <p:spPr>
          <a:xfrm>
            <a:off x="2626360" y="3366770"/>
            <a:ext cx="1134110" cy="1134110"/>
          </a:xfrm>
          <a:prstGeom prst="ellipse">
            <a:avLst/>
          </a:prstGeom>
        </p:spPr>
        <p:style>
          <a:lnRef idx="2">
            <a:prstClr val="black"/>
          </a:lnRef>
          <a:fillRef idx="0">
            <a:srgbClr val="FFFFFF"/>
          </a:fillRef>
          <a:effectRef idx="0">
            <a:srgbClr val="FFFFFF"/>
          </a:effectRef>
          <a:fontRef idx="minor">
            <a:schemeClr val="tx1"/>
          </a:fontRef>
        </p:style>
        <p:txBody>
          <a:bodyPr rtlCol="0" anchor="ctr"/>
          <a:p>
            <a:pPr algn="ctr"/>
            <a:endParaRPr lang="zh-CN" altLang="en-US"/>
          </a:p>
        </p:txBody>
      </p:sp>
      <p:cxnSp>
        <p:nvCxnSpPr>
          <p:cNvPr id="11" name="直接连接符 10"/>
          <p:cNvCxnSpPr/>
          <p:nvPr/>
        </p:nvCxnSpPr>
        <p:spPr>
          <a:xfrm flipV="1">
            <a:off x="3187700" y="2619375"/>
            <a:ext cx="1298575" cy="1298575"/>
          </a:xfrm>
          <a:prstGeom prst="line">
            <a:avLst/>
          </a:prstGeom>
          <a:ln w="31750" cap="rnd">
            <a:solidFill>
              <a:prstClr val="black"/>
            </a:solidFill>
            <a:round/>
          </a:ln>
        </p:spPr>
        <p:style>
          <a:lnRef idx="0">
            <a:srgbClr val="FFFFFF"/>
          </a:lnRef>
          <a:fillRef idx="0">
            <a:srgbClr val="FFFFFF"/>
          </a:fillRef>
          <a:effectRef idx="0">
            <a:srgbClr val="FFFFFF"/>
          </a:effectRef>
          <a:fontRef idx="minor">
            <a:schemeClr val="tx1"/>
          </a:fontRef>
        </p:style>
      </p:cxnSp>
      <p:sp>
        <p:nvSpPr>
          <p:cNvPr id="12" name="文本框 11"/>
          <p:cNvSpPr txBox="1"/>
          <p:nvPr/>
        </p:nvSpPr>
        <p:spPr>
          <a:xfrm>
            <a:off x="3616325" y="3338830"/>
            <a:ext cx="678180" cy="368300"/>
          </a:xfrm>
          <a:prstGeom prst="rect">
            <a:avLst/>
          </a:prstGeom>
          <a:noFill/>
        </p:spPr>
        <p:txBody>
          <a:bodyPr wrap="square" rtlCol="0">
            <a:spAutoFit/>
          </a:bodyPr>
          <a:p>
            <a:r>
              <a:rPr lang="en-US" altLang="zh-CN"/>
              <a:t>P(x,y)</a:t>
            </a:r>
            <a:endParaRPr lang="en-US" altLang="zh-CN"/>
          </a:p>
        </p:txBody>
      </p:sp>
      <p:sp>
        <p:nvSpPr>
          <p:cNvPr id="13" name="弧形 12"/>
          <p:cNvSpPr/>
          <p:nvPr/>
        </p:nvSpPr>
        <p:spPr>
          <a:xfrm>
            <a:off x="3314700" y="3782060"/>
            <a:ext cx="75565" cy="232410"/>
          </a:xfrm>
          <a:prstGeom prst="arc">
            <a:avLst/>
          </a:prstGeom>
          <a:ln w="31750" cap="rnd">
            <a:solidFill>
              <a:prstClr val="black"/>
            </a:solidFill>
            <a:round/>
          </a:ln>
        </p:spPr>
        <p:style>
          <a:lnRef idx="0">
            <a:srgbClr val="FFFFFF"/>
          </a:lnRef>
          <a:fillRef idx="0">
            <a:srgbClr val="FFFFFF"/>
          </a:fillRef>
          <a:effectRef idx="0">
            <a:srgbClr val="FFFFFF"/>
          </a:effectRef>
          <a:fontRef idx="minor">
            <a:schemeClr val="tx1"/>
          </a:fontRef>
        </p:style>
        <p:txBody>
          <a:bodyPr rtlCol="0" anchor="ctr"/>
          <a:p>
            <a:pPr algn="ctr"/>
            <a:endParaRPr lang="zh-CN" altLang="en-US"/>
          </a:p>
        </p:txBody>
      </p:sp>
      <mc:AlternateContent xmlns:mc="http://schemas.openxmlformats.org/markup-compatibility/2006">
        <mc:Choice xmlns:a14="http://schemas.microsoft.com/office/drawing/2010/main" Requires="a14">
          <p:sp>
            <p:nvSpPr>
              <p:cNvPr id="14" name="文本框 13"/>
              <p:cNvSpPr txBox="1"/>
              <p:nvPr/>
            </p:nvSpPr>
            <p:spPr>
              <a:xfrm>
                <a:off x="3188970" y="3629025"/>
                <a:ext cx="678180" cy="368300"/>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r>
                        <a:rPr lang="en-US" altLang="zh-CN" i="1">
                          <a:latin typeface="Cambria Math" panose="02040503050406030204" charset="0"/>
                          <a:cs typeface="Cambria Math" panose="02040503050406030204" charset="0"/>
                        </a:rPr>
                        <m:t>𝛼</m:t>
                      </m:r>
                    </m:oMath>
                  </m:oMathPara>
                </a14:m>
                <a:endParaRPr lang="en-US" altLang="zh-CN"/>
              </a:p>
            </p:txBody>
          </p:sp>
        </mc:Choice>
        <mc:Fallback>
          <p:sp>
            <p:nvSpPr>
              <p:cNvPr id="14" name="文本框 13"/>
              <p:cNvSpPr txBox="1">
                <a:spLocks noRot="1" noChangeAspect="1" noMove="1" noResize="1" noEditPoints="1" noAdjustHandles="1" noChangeArrowheads="1" noChangeShapeType="1" noTextEdit="1"/>
              </p:cNvSpPr>
              <p:nvPr/>
            </p:nvSpPr>
            <p:spPr>
              <a:xfrm>
                <a:off x="3188970" y="3629025"/>
                <a:ext cx="678180" cy="368300"/>
              </a:xfrm>
              <a:prstGeom prst="rect">
                <a:avLst/>
              </a:prstGeom>
              <a:blipFill rotWithShape="1">
                <a:blip r:embed="rId2"/>
                <a:stretch>
                  <a:fillRect/>
                </a:stretch>
              </a:blipFill>
            </p:spPr>
            <p:txBody>
              <a:bodyPr/>
              <a:lstStyle/>
              <a:p>
                <a:r>
                  <a:rPr lang="zh-CN" altLang="en-US">
                    <a:noFill/>
                  </a:rPr>
                  <a:t> </a:t>
                </a:r>
              </a:p>
            </p:txBody>
          </p:sp>
        </mc:Fallback>
      </mc:AlternateContent>
      <p:sp>
        <p:nvSpPr>
          <p:cNvPr id="16" name="流程图: 联系 15"/>
          <p:cNvSpPr/>
          <p:nvPr/>
        </p:nvSpPr>
        <p:spPr>
          <a:xfrm>
            <a:off x="3536950" y="3472180"/>
            <a:ext cx="106680" cy="106680"/>
          </a:xfrm>
          <a:prstGeom prst="flowChartConnector">
            <a:avLst/>
          </a:prstGeom>
        </p:spPr>
        <p:style>
          <a:lnRef idx="0">
            <a:srgbClr val="FFFFFF"/>
          </a:lnRef>
          <a:fillRef idx="1">
            <a:schemeClr val="accent6"/>
          </a:fillRef>
          <a:effectRef idx="0">
            <a:srgbClr val="FFFFFF"/>
          </a:effectRef>
          <a:fontRef idx="minor">
            <a:schemeClr val="lt1"/>
          </a:fontRef>
        </p:style>
        <p:txBody>
          <a:bodyPr rtlCol="0" anchor="ctr"/>
          <a:p>
            <a:pPr algn="ctr"/>
            <a:endParaRPr lang="zh-CN" altLang="en-US"/>
          </a:p>
        </p:txBody>
      </p:sp>
      <p:cxnSp>
        <p:nvCxnSpPr>
          <p:cNvPr id="17" name="直接连接符 16"/>
          <p:cNvCxnSpPr/>
          <p:nvPr/>
        </p:nvCxnSpPr>
        <p:spPr>
          <a:xfrm flipV="1">
            <a:off x="3171825" y="2632075"/>
            <a:ext cx="1298575" cy="1298575"/>
          </a:xfrm>
          <a:prstGeom prst="line">
            <a:avLst/>
          </a:prstGeom>
          <a:ln w="31750" cap="rnd">
            <a:solidFill>
              <a:prstClr val="black"/>
            </a:solidFill>
            <a:round/>
          </a:ln>
        </p:spPr>
        <p:style>
          <a:lnRef idx="0">
            <a:srgbClr val="FFFFFF"/>
          </a:lnRef>
          <a:fillRef idx="0">
            <a:srgbClr val="FFFFFF"/>
          </a:fillRef>
          <a:effectRef idx="0">
            <a:srgbClr val="FFFFFF"/>
          </a:effectRef>
          <a:fontRef idx="minor">
            <a:schemeClr val="tx1"/>
          </a:fontRef>
        </p:style>
      </p:cxnSp>
      <p:cxnSp>
        <p:nvCxnSpPr>
          <p:cNvPr id="18" name="直接连接符 17"/>
          <p:cNvCxnSpPr/>
          <p:nvPr/>
        </p:nvCxnSpPr>
        <p:spPr>
          <a:xfrm>
            <a:off x="3585845" y="3510915"/>
            <a:ext cx="0" cy="426720"/>
          </a:xfrm>
          <a:prstGeom prst="line">
            <a:avLst/>
          </a:prstGeom>
          <a:ln w="31750" cap="rnd">
            <a:solidFill>
              <a:schemeClr val="accent2"/>
            </a:solidFill>
            <a:round/>
          </a:ln>
        </p:spPr>
        <p:style>
          <a:lnRef idx="0">
            <a:srgbClr val="FFFFFF"/>
          </a:lnRef>
          <a:fillRef idx="0">
            <a:srgbClr val="FFFFFF"/>
          </a:fillRef>
          <a:effectRef idx="0">
            <a:srgbClr val="FFFFFF"/>
          </a:effectRef>
          <a:fontRef idx="minor">
            <a:schemeClr val="tx1"/>
          </a:fontRef>
        </p:style>
      </p:cxnSp>
      <p:sp>
        <p:nvSpPr>
          <p:cNvPr id="19" name="文本框 18"/>
          <p:cNvSpPr txBox="1"/>
          <p:nvPr/>
        </p:nvSpPr>
        <p:spPr>
          <a:xfrm>
            <a:off x="3421380" y="3917950"/>
            <a:ext cx="445770" cy="368300"/>
          </a:xfrm>
          <a:prstGeom prst="rect">
            <a:avLst/>
          </a:prstGeom>
          <a:noFill/>
        </p:spPr>
        <p:txBody>
          <a:bodyPr wrap="square" rtlCol="0">
            <a:spAutoFit/>
          </a:bodyPr>
          <a:p>
            <a:r>
              <a:rPr lang="en-US" altLang="zh-CN"/>
              <a:t>M</a:t>
            </a:r>
            <a:endParaRPr lang="en-US" altLang="zh-CN"/>
          </a:p>
        </p:txBody>
      </p:sp>
      <mc:AlternateContent xmlns:mc="http://schemas.openxmlformats.org/markup-compatibility/2006">
        <mc:Choice xmlns:a14="http://schemas.microsoft.com/office/drawing/2010/main" Requires="a14">
          <p:sp>
            <p:nvSpPr>
              <p:cNvPr id="20" name="文本框 19"/>
              <p:cNvSpPr txBox="1"/>
              <p:nvPr/>
            </p:nvSpPr>
            <p:spPr>
              <a:xfrm>
                <a:off x="5126355" y="2251075"/>
                <a:ext cx="6812915" cy="706755"/>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sin</m:t>
                          </m:r>
                        </m:fName>
                        <m:e>
                          <m:d>
                            <m:dPr>
                              <m:ctrlPr>
                                <a:rPr lang="en-US" altLang="zh-CN" sz="4000" i="1">
                                  <a:latin typeface="Cambria Math" panose="02040503050406030204" charset="0"/>
                                  <a:cs typeface="Cambria Math" panose="02040503050406030204" charset="0"/>
                                </a:rPr>
                              </m:ctrlPr>
                            </m:dPr>
                            <m:e>
                              <m:r>
                                <a:rPr lang="en-US" altLang="zh-CN" sz="4000" i="1">
                                  <a:latin typeface="Cambria Math" panose="02040503050406030204" charset="0"/>
                                  <a:cs typeface="Cambria Math" panose="02040503050406030204" charset="0"/>
                                </a:rPr>
                                <m:t>2</m:t>
                              </m:r>
                              <m:r>
                                <a:rPr lang="en-US" altLang="zh-CN" sz="4000" i="1">
                                  <a:latin typeface="Cambria Math" panose="02040503050406030204" charset="0"/>
                                  <a:cs typeface="Cambria Math" panose="02040503050406030204" charset="0"/>
                                </a:rPr>
                                <m:t>𝑘</m:t>
                              </m:r>
                              <m:r>
                                <a:rPr lang="en-US" altLang="zh-CN" sz="4000" i="1">
                                  <a:latin typeface="Cambria Math" panose="02040503050406030204" charset="0"/>
                                  <a:cs typeface="Cambria Math" panose="02040503050406030204" charset="0"/>
                                </a:rPr>
                                <m:t>𝜋</m:t>
                              </m:r>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sin</m:t>
                              </m:r>
                            </m:fName>
                            <m:e>
                              <m:r>
                                <a:rPr lang="en-US" altLang="zh-CN" sz="4000" i="1">
                                  <a:latin typeface="Cambria Math" panose="02040503050406030204" charset="0"/>
                                  <a:cs typeface="Cambria Math" panose="02040503050406030204" charset="0"/>
                                </a:rPr>
                                <m:t>𝛼</m:t>
                              </m:r>
                              <m:r>
                                <a:rPr lang="en-US" altLang="zh-CN" sz="4000" i="1">
                                  <a:latin typeface="Cambria Math" panose="02040503050406030204" charset="0"/>
                                  <a:cs typeface="Cambria Math" panose="02040503050406030204" charset="0"/>
                                </a:rPr>
                                <m:t>  ,</m:t>
                              </m:r>
                              <m:r>
                                <a:rPr lang="en-US" altLang="zh-CN" sz="4000" i="1">
                                  <a:latin typeface="Cambria Math" panose="02040503050406030204" charset="0"/>
                                  <a:cs typeface="Cambria Math" panose="02040503050406030204" charset="0"/>
                                </a:rPr>
                                <m:t>𝑘</m:t>
                              </m:r>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𝑍</m:t>
                              </m:r>
                            </m:e>
                          </m:func>
                        </m:e>
                      </m:func>
                    </m:oMath>
                  </m:oMathPara>
                </a14:m>
                <a:endParaRPr lang="zh-CN" altLang="en-US" sz="4000"/>
              </a:p>
            </p:txBody>
          </p:sp>
        </mc:Choice>
        <mc:Fallback>
          <p:sp>
            <p:nvSpPr>
              <p:cNvPr id="20" name="文本框 19"/>
              <p:cNvSpPr txBox="1">
                <a:spLocks noRot="1" noChangeAspect="1" noMove="1" noResize="1" noEditPoints="1" noAdjustHandles="1" noChangeArrowheads="1" noChangeShapeType="1" noTextEdit="1"/>
              </p:cNvSpPr>
              <p:nvPr/>
            </p:nvSpPr>
            <p:spPr>
              <a:xfrm>
                <a:off x="5126355" y="2251075"/>
                <a:ext cx="6812915" cy="706755"/>
              </a:xfrm>
              <a:prstGeom prst="rect">
                <a:avLst/>
              </a:prstGeom>
              <a:blipFill rotWithShape="1">
                <a:blip r:embed="rId3"/>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1" name="文本框 20"/>
              <p:cNvSpPr txBox="1"/>
              <p:nvPr/>
            </p:nvSpPr>
            <p:spPr>
              <a:xfrm>
                <a:off x="5352415" y="3288665"/>
                <a:ext cx="5222240" cy="706755"/>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cos</m:t>
                              </m:r>
                            </m:fName>
                            <m:e>
                              <m:d>
                                <m:dPr>
                                  <m:ctrlPr>
                                    <a:rPr lang="en-US" altLang="zh-CN" sz="4000" i="1">
                                      <a:latin typeface="Cambria Math" panose="02040503050406030204" charset="0"/>
                                      <a:cs typeface="Cambria Math" panose="02040503050406030204" charset="0"/>
                                    </a:rPr>
                                  </m:ctrlPr>
                                </m:dPr>
                                <m:e>
                                  <m:r>
                                    <a:rPr lang="en-US" altLang="zh-CN" sz="4000" i="1">
                                      <a:latin typeface="Cambria Math" panose="02040503050406030204" charset="0"/>
                                      <a:cs typeface="Cambria Math" panose="02040503050406030204" charset="0"/>
                                    </a:rPr>
                                    <m:t>2</m:t>
                                  </m:r>
                                  <m:r>
                                    <a:rPr lang="en-US" altLang="zh-CN" sz="4000" i="1">
                                      <a:latin typeface="Cambria Math" panose="02040503050406030204" charset="0"/>
                                      <a:cs typeface="Cambria Math" panose="02040503050406030204" charset="0"/>
                                    </a:rPr>
                                    <m:t>𝑘</m:t>
                                  </m:r>
                                  <m:r>
                                    <a:rPr lang="en-US" altLang="zh-CN" sz="4000" i="1">
                                      <a:latin typeface="Cambria Math" panose="02040503050406030204" charset="0"/>
                                      <a:cs typeface="Cambria Math" panose="02040503050406030204" charset="0"/>
                                    </a:rPr>
                                    <m:t>𝜋</m:t>
                                  </m:r>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fName>
                        <m:e>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cos</m:t>
                              </m:r>
                            </m:fName>
                            <m:e>
                              <m:r>
                                <a:rPr lang="en-US" altLang="zh-CN" sz="4000" i="1">
                                  <a:latin typeface="Cambria Math" panose="02040503050406030204" charset="0"/>
                                  <a:cs typeface="Cambria Math" panose="02040503050406030204" charset="0"/>
                                </a:rPr>
                                <m:t>𝛼</m:t>
                              </m:r>
                              <m:r>
                                <a:rPr lang="en-US" altLang="zh-CN" sz="4000" i="1">
                                  <a:latin typeface="Cambria Math" panose="02040503050406030204" charset="0"/>
                                  <a:cs typeface="Cambria Math" panose="02040503050406030204" charset="0"/>
                                </a:rPr>
                                <m:t>  ,</m:t>
                              </m:r>
                              <m:r>
                                <a:rPr lang="en-US" altLang="zh-CN" sz="4000" i="1">
                                  <a:latin typeface="Cambria Math" panose="02040503050406030204" charset="0"/>
                                  <a:cs typeface="Cambria Math" panose="02040503050406030204" charset="0"/>
                                </a:rPr>
                                <m:t>𝑘</m:t>
                              </m:r>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𝑍</m:t>
                              </m:r>
                            </m:e>
                          </m:func>
                        </m:e>
                      </m:func>
                    </m:oMath>
                  </m:oMathPara>
                </a14:m>
                <a:endParaRPr lang="zh-CN" altLang="en-US" sz="4000"/>
              </a:p>
            </p:txBody>
          </p:sp>
        </mc:Choice>
        <mc:Fallback>
          <p:sp>
            <p:nvSpPr>
              <p:cNvPr id="21" name="文本框 20"/>
              <p:cNvSpPr txBox="1">
                <a:spLocks noRot="1" noChangeAspect="1" noMove="1" noResize="1" noEditPoints="1" noAdjustHandles="1" noChangeArrowheads="1" noChangeShapeType="1" noTextEdit="1"/>
              </p:cNvSpPr>
              <p:nvPr/>
            </p:nvSpPr>
            <p:spPr>
              <a:xfrm>
                <a:off x="5352415" y="3288665"/>
                <a:ext cx="5222240" cy="706755"/>
              </a:xfrm>
              <a:prstGeom prst="rect">
                <a:avLst/>
              </a:prstGeom>
              <a:blipFill rotWithShape="1">
                <a:blip r:embed="rId4"/>
                <a:stretch>
                  <a:fillRect r="-20963"/>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2" name="文本框 21"/>
              <p:cNvSpPr txBox="1"/>
              <p:nvPr/>
            </p:nvSpPr>
            <p:spPr>
              <a:xfrm>
                <a:off x="5184140" y="4326255"/>
                <a:ext cx="6812915" cy="706755"/>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tan</m:t>
                          </m:r>
                        </m:fName>
                        <m:e>
                          <m:d>
                            <m:dPr>
                              <m:ctrlPr>
                                <a:rPr lang="en-US" altLang="zh-CN" sz="4000" i="1">
                                  <a:latin typeface="Cambria Math" panose="02040503050406030204" charset="0"/>
                                  <a:cs typeface="Cambria Math" panose="02040503050406030204" charset="0"/>
                                </a:rPr>
                              </m:ctrlPr>
                            </m:dPr>
                            <m:e>
                              <m:r>
                                <a:rPr lang="en-US" altLang="zh-CN" sz="4000" i="1">
                                  <a:latin typeface="Cambria Math" panose="02040503050406030204" charset="0"/>
                                  <a:cs typeface="Cambria Math" panose="02040503050406030204" charset="0"/>
                                </a:rPr>
                                <m:t>2</m:t>
                              </m:r>
                              <m:r>
                                <a:rPr lang="en-US" altLang="zh-CN" sz="4000" i="1">
                                  <a:latin typeface="Cambria Math" panose="02040503050406030204" charset="0"/>
                                  <a:cs typeface="Cambria Math" panose="02040503050406030204" charset="0"/>
                                </a:rPr>
                                <m:t>𝑘</m:t>
                              </m:r>
                              <m:r>
                                <a:rPr lang="en-US" altLang="zh-CN" sz="4000" i="1">
                                  <a:latin typeface="Cambria Math" panose="02040503050406030204" charset="0"/>
                                  <a:cs typeface="Cambria Math" panose="02040503050406030204" charset="0"/>
                                </a:rPr>
                                <m:t>𝜋</m:t>
                              </m:r>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tan</m:t>
                              </m:r>
                            </m:fName>
                            <m:e>
                              <m:r>
                                <a:rPr lang="en-US" altLang="zh-CN" sz="4000" i="1">
                                  <a:latin typeface="Cambria Math" panose="02040503050406030204" charset="0"/>
                                  <a:cs typeface="Cambria Math" panose="02040503050406030204" charset="0"/>
                                </a:rPr>
                                <m:t>𝛼</m:t>
                              </m:r>
                              <m:r>
                                <a:rPr lang="en-US" altLang="zh-CN" sz="4000" i="1">
                                  <a:latin typeface="Cambria Math" panose="02040503050406030204" charset="0"/>
                                  <a:cs typeface="Cambria Math" panose="02040503050406030204" charset="0"/>
                                </a:rPr>
                                <m:t>  ,</m:t>
                              </m:r>
                              <m:r>
                                <a:rPr lang="en-US" altLang="zh-CN" sz="4000" i="1">
                                  <a:latin typeface="Cambria Math" panose="02040503050406030204" charset="0"/>
                                  <a:cs typeface="Cambria Math" panose="02040503050406030204" charset="0"/>
                                </a:rPr>
                                <m:t>𝑘</m:t>
                              </m:r>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𝑍</m:t>
                              </m:r>
                            </m:e>
                          </m:func>
                        </m:e>
                      </m:func>
                    </m:oMath>
                  </m:oMathPara>
                </a14:m>
                <a:endParaRPr lang="zh-CN" altLang="en-US" sz="4000"/>
              </a:p>
            </p:txBody>
          </p:sp>
        </mc:Choice>
        <mc:Fallback>
          <p:sp>
            <p:nvSpPr>
              <p:cNvPr id="22" name="文本框 21"/>
              <p:cNvSpPr txBox="1">
                <a:spLocks noRot="1" noChangeAspect="1" noMove="1" noResize="1" noEditPoints="1" noAdjustHandles="1" noChangeArrowheads="1" noChangeShapeType="1" noTextEdit="1"/>
              </p:cNvSpPr>
              <p:nvPr/>
            </p:nvSpPr>
            <p:spPr>
              <a:xfrm>
                <a:off x="5184140" y="4326255"/>
                <a:ext cx="6812915" cy="706755"/>
              </a:xfrm>
              <a:prstGeom prst="rect">
                <a:avLst/>
              </a:prstGeom>
              <a:blipFill rotWithShape="1">
                <a:blip r:embed="rId5"/>
                <a:stretch>
                  <a:fillRect/>
                </a:stretch>
              </a:blipFill>
            </p:spPr>
            <p:txBody>
              <a:bodyPr/>
              <a:lstStyle/>
              <a:p>
                <a:r>
                  <a:rPr lang="zh-CN"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nodeType="clickEffect">
                                  <p:stCondLst>
                                    <p:cond delay="0"/>
                                  </p:stCondLst>
                                  <p:childTnLst>
                                    <p:animEffect transition="out" filter="wipe(down)">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 presetClass="path" presetSubtype="0" accel="50000" decel="50000" fill="hold" grpId="0" nodeType="clickEffect">
                                  <p:stCondLst>
                                    <p:cond delay="0"/>
                                  </p:stCondLst>
                                  <p:childTnLst>
                                    <p:animMotion origin="layout" path="M 0.00138872 0.000344839 C -0.0163647 -0.0323403 -0.0458819 -0.0329336 -0.0644939 -0.000980401 C -0.0831059 0.0309782 -0.0838047 0.0834397 -0.0660511 0.116123 C -0.0482975 0.148808 -0.0187799 0.149399 -0.0001653 0.117445 C 0.018448 0.0854904 0.0191451 0.0330276 0.00138872 0.000344839 Z " pathEditMode="relative" rAng="1696595940" ptsTypes="">
                                      <p:cBhvr>
                                        <p:cTn id="11" dur="2000" fill="hold"/>
                                        <p:tgtEl>
                                          <p:spTgt spid="16"/>
                                        </p:tgtEl>
                                        <p:attrNameLst>
                                          <p:attrName>ppt_x</p:attrName>
                                          <p:attrName>ppt_y</p:attrName>
                                        </p:attrNameLst>
                                      </p:cBhvr>
                                      <p:rCtr x="-17" y="60"/>
                                    </p:animMotion>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down)">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up)">
                                      <p:cBhvr>
                                        <p:cTn id="21" dur="500"/>
                                        <p:tgtEl>
                                          <p:spTgt spid="18"/>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wipe(up)">
                                      <p:cBhvr>
                                        <p:cTn id="24" dur="500"/>
                                        <p:tgtEl>
                                          <p:spTgt spid="1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left)">
                                      <p:cBhvr>
                                        <p:cTn id="29" dur="500"/>
                                        <p:tgtEl>
                                          <p:spTgt spid="2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wipe(left)">
                                      <p:cBhvr>
                                        <p:cTn id="34" dur="5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wipe(left)">
                                      <p:cBhvr>
                                        <p:cTn id="3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19" grpId="0"/>
      <p:bldP spid="19" grpId="1"/>
      <p:bldP spid="20" grpId="0"/>
      <p:bldP spid="20" grpId="1"/>
      <p:bldP spid="21" grpId="0"/>
      <p:bldP spid="21" grpId="1"/>
      <p:bldP spid="22" grpId="0"/>
      <p:bldP spid="22"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mc:AlternateContent xmlns:mc="http://schemas.openxmlformats.org/markup-compatibility/2006">
        <mc:Choice xmlns:a14="http://schemas.microsoft.com/office/drawing/2010/main" Requires="a14">
          <p:sp>
            <p:nvSpPr>
              <p:cNvPr id="2" name="标题 1"/>
              <p:cNvSpPr>
                <a:spLocks noGrp="1"/>
              </p:cNvSpPr>
              <p:nvPr>
                <p:ph type="title"/>
              </p:nvPr>
            </p:nvSpPr>
            <p:spPr>
              <a:xfrm>
                <a:off x="590550" y="2604135"/>
                <a:ext cx="10515600" cy="1325563"/>
              </a:xfrm>
            </p:spPr>
            <p:txBody>
              <a:bodyPr>
                <a:noAutofit/>
              </a:bodyPr>
              <a:p>
                <a:pPr algn="ctr"/>
                <a:r>
                  <a:rPr lang="zh-CN" altLang="en-US" sz="4800">
                    <a:solidFill>
                      <a:schemeClr val="tx1"/>
                    </a:solidFill>
                    <a:effectLst>
                      <a:reflection blurRad="6350" stA="53000" endA="300" endPos="35500" dir="5400000" sy="-90000" algn="bl" rotWithShape="0"/>
                    </a:effectLst>
                  </a:rPr>
                  <a:t>（</a:t>
                </a:r>
                <a:r>
                  <a:rPr lang="en-US" altLang="zh-CN" sz="4800">
                    <a:solidFill>
                      <a:schemeClr val="tx1"/>
                    </a:solidFill>
                    <a:effectLst>
                      <a:reflection blurRad="6350" stA="53000" endA="300" endPos="35500" dir="5400000" sy="-90000" algn="bl" rotWithShape="0"/>
                    </a:effectLst>
                  </a:rPr>
                  <a:t>1</a:t>
                </a:r>
                <a:r>
                  <a:rPr lang="zh-CN" altLang="en-US" sz="4800">
                    <a:solidFill>
                      <a:schemeClr val="tx1"/>
                    </a:solidFill>
                    <a:effectLst>
                      <a:reflection blurRad="6350" stA="53000" endA="300" endPos="35500" dir="5400000" sy="-90000" algn="bl" rotWithShape="0"/>
                    </a:effectLst>
                  </a:rPr>
                  <a:t>）</a:t>
                </a:r>
                <a14:m>
                  <m:oMath xmlns:m="http://schemas.openxmlformats.org/officeDocument/2006/math">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sin</m:t>
                            </m:r>
                          </m:fName>
                          <m:e>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9</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4</m:t>
                                </m:r>
                              </m:den>
                            </m:f>
                          </m:e>
                        </m:func>
                        <m: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cos</m:t>
                        </m:r>
                      </m:fName>
                      <m:e>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9</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4</m:t>
                            </m:r>
                          </m:den>
                        </m:f>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tan</m:t>
                            </m:r>
                          </m:fName>
                          <m:e>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9</m:t>
                                </m:r>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4</m:t>
                                </m:r>
                              </m:den>
                            </m:f>
                          </m:e>
                        </m:func>
                      </m:e>
                    </m:func>
                  </m:oMath>
                </a14:m>
                <a:endPar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endParaRPr>
              </a:p>
            </p:txBody>
          </p:sp>
        </mc:Choice>
        <mc:Fallback>
          <p:sp>
            <p:nvSpPr>
              <p:cNvPr id="2" name="标题 1"/>
              <p:cNvSpPr>
                <a:spLocks noRot="1" noChangeAspect="1" noMove="1" noResize="1" noEditPoints="1" noAdjustHandles="1" noChangeArrowheads="1" noChangeShapeType="1" noTextEdit="1"/>
              </p:cNvSpPr>
              <p:nvPr>
                <p:ph type="title"/>
              </p:nvPr>
            </p:nvSpPr>
            <p:spPr>
              <a:xfrm>
                <a:off x="590550" y="2604135"/>
                <a:ext cx="10515600" cy="1325563"/>
              </a:xfrm>
              <a:blipFill rotWithShape="1">
                <a:blip r:embed="rId2"/>
                <a:stretch>
                  <a:fillRect b="-45581"/>
                </a:stretch>
              </a:blipFill>
            </p:spPr>
            <p:txBody>
              <a:bodyPr/>
              <a:lstStyle/>
              <a:p>
                <a:r>
                  <a:rPr lang="zh-CN" altLang="en-US">
                    <a:noFill/>
                  </a:rPr>
                  <a:t> </a:t>
                </a:r>
              </a:p>
            </p:txBody>
          </p:sp>
        </mc:Fallback>
      </mc:AlternateContent>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a:t>公式</a:t>
            </a:r>
            <a:r>
              <a:rPr lang="zh-CN" altLang="en-US"/>
              <a:t>二</a:t>
            </a:r>
            <a:endParaRPr lang="zh-CN" altLang="en-US"/>
          </a:p>
        </p:txBody>
      </p:sp>
      <p:cxnSp>
        <p:nvCxnSpPr>
          <p:cNvPr id="4" name="直接箭头连接符 3"/>
          <p:cNvCxnSpPr/>
          <p:nvPr/>
        </p:nvCxnSpPr>
        <p:spPr>
          <a:xfrm>
            <a:off x="1791970" y="3927475"/>
            <a:ext cx="2830195" cy="0"/>
          </a:xfrm>
          <a:prstGeom prst="straightConnector1">
            <a:avLst/>
          </a:prstGeom>
          <a:ln w="31750" cap="rnd">
            <a:solidFill>
              <a:prstClr val="black"/>
            </a:solidFill>
            <a:round/>
            <a:tailEnd type="arrow" w="med" len="med"/>
          </a:ln>
        </p:spPr>
        <p:style>
          <a:lnRef idx="0">
            <a:srgbClr val="FFFFFF"/>
          </a:lnRef>
          <a:fillRef idx="0">
            <a:srgbClr val="FFFFFF"/>
          </a:fillRef>
          <a:effectRef idx="0">
            <a:srgbClr val="FFFFFF"/>
          </a:effectRef>
          <a:fontRef idx="minor">
            <a:schemeClr val="tx1"/>
          </a:fontRef>
        </p:style>
      </p:cxnSp>
      <p:cxnSp>
        <p:nvCxnSpPr>
          <p:cNvPr id="6" name="直接箭头连接符 5"/>
          <p:cNvCxnSpPr/>
          <p:nvPr/>
        </p:nvCxnSpPr>
        <p:spPr>
          <a:xfrm flipV="1">
            <a:off x="3175000" y="2745105"/>
            <a:ext cx="0" cy="2200275"/>
          </a:xfrm>
          <a:prstGeom prst="straightConnector1">
            <a:avLst/>
          </a:prstGeom>
          <a:ln w="31750" cap="rnd">
            <a:solidFill>
              <a:prstClr val="black"/>
            </a:solidFill>
            <a:round/>
            <a:tailEnd type="arrow" w="med" len="med"/>
          </a:ln>
        </p:spPr>
        <p:style>
          <a:lnRef idx="0">
            <a:srgbClr val="FFFFFF"/>
          </a:lnRef>
          <a:fillRef idx="0">
            <a:srgbClr val="FFFFFF"/>
          </a:fillRef>
          <a:effectRef idx="0">
            <a:srgbClr val="FFFFFF"/>
          </a:effectRef>
          <a:fontRef idx="minor">
            <a:schemeClr val="tx1"/>
          </a:fontRef>
        </p:style>
      </p:cxnSp>
      <p:sp>
        <p:nvSpPr>
          <p:cNvPr id="7" name="文本框 6"/>
          <p:cNvSpPr txBox="1"/>
          <p:nvPr/>
        </p:nvSpPr>
        <p:spPr>
          <a:xfrm>
            <a:off x="2847340" y="2600960"/>
            <a:ext cx="271145" cy="368300"/>
          </a:xfrm>
          <a:prstGeom prst="rect">
            <a:avLst/>
          </a:prstGeom>
          <a:noFill/>
        </p:spPr>
        <p:txBody>
          <a:bodyPr wrap="square" rtlCol="0">
            <a:spAutoFit/>
          </a:bodyPr>
          <a:p>
            <a:r>
              <a:rPr lang="en-US" altLang="zh-CN"/>
              <a:t>y</a:t>
            </a:r>
            <a:endParaRPr lang="en-US" altLang="zh-CN"/>
          </a:p>
        </p:txBody>
      </p:sp>
      <p:sp>
        <p:nvSpPr>
          <p:cNvPr id="8" name="文本框 7"/>
          <p:cNvSpPr txBox="1"/>
          <p:nvPr/>
        </p:nvSpPr>
        <p:spPr>
          <a:xfrm>
            <a:off x="4487545" y="3930650"/>
            <a:ext cx="271145" cy="368300"/>
          </a:xfrm>
          <a:prstGeom prst="rect">
            <a:avLst/>
          </a:prstGeom>
          <a:noFill/>
        </p:spPr>
        <p:txBody>
          <a:bodyPr wrap="square" rtlCol="0">
            <a:spAutoFit/>
          </a:bodyPr>
          <a:p>
            <a:r>
              <a:rPr lang="en-US" altLang="zh-CN"/>
              <a:t>x</a:t>
            </a:r>
            <a:endParaRPr lang="en-US" altLang="zh-CN"/>
          </a:p>
        </p:txBody>
      </p:sp>
      <p:sp>
        <p:nvSpPr>
          <p:cNvPr id="9" name="文本框 8"/>
          <p:cNvSpPr txBox="1"/>
          <p:nvPr/>
        </p:nvSpPr>
        <p:spPr>
          <a:xfrm>
            <a:off x="2875280" y="3879215"/>
            <a:ext cx="271145" cy="368300"/>
          </a:xfrm>
          <a:prstGeom prst="rect">
            <a:avLst/>
          </a:prstGeom>
          <a:noFill/>
        </p:spPr>
        <p:txBody>
          <a:bodyPr wrap="square" rtlCol="0">
            <a:spAutoFit/>
          </a:bodyPr>
          <a:p>
            <a:r>
              <a:rPr lang="en-US" altLang="zh-CN"/>
              <a:t>O</a:t>
            </a:r>
            <a:endParaRPr lang="en-US" altLang="zh-CN"/>
          </a:p>
        </p:txBody>
      </p:sp>
      <p:sp>
        <p:nvSpPr>
          <p:cNvPr id="10" name="椭圆 9"/>
          <p:cNvSpPr/>
          <p:nvPr/>
        </p:nvSpPr>
        <p:spPr>
          <a:xfrm>
            <a:off x="2616835" y="3366770"/>
            <a:ext cx="1134110" cy="1134110"/>
          </a:xfrm>
          <a:prstGeom prst="ellipse">
            <a:avLst/>
          </a:prstGeom>
        </p:spPr>
        <p:style>
          <a:lnRef idx="2">
            <a:prstClr val="black"/>
          </a:lnRef>
          <a:fillRef idx="0">
            <a:srgbClr val="FFFFFF"/>
          </a:fillRef>
          <a:effectRef idx="0">
            <a:srgbClr val="FFFFFF"/>
          </a:effectRef>
          <a:fontRef idx="minor">
            <a:schemeClr val="tx1"/>
          </a:fontRef>
        </p:style>
        <p:txBody>
          <a:bodyPr rtlCol="0" anchor="ctr"/>
          <a:p>
            <a:pPr algn="ctr"/>
            <a:endParaRPr lang="zh-CN" altLang="en-US"/>
          </a:p>
        </p:txBody>
      </p:sp>
      <p:cxnSp>
        <p:nvCxnSpPr>
          <p:cNvPr id="5" name="直接连接符 4"/>
          <p:cNvCxnSpPr/>
          <p:nvPr/>
        </p:nvCxnSpPr>
        <p:spPr>
          <a:xfrm flipV="1">
            <a:off x="3168650" y="2696845"/>
            <a:ext cx="1230630" cy="1230630"/>
          </a:xfrm>
          <a:prstGeom prst="line">
            <a:avLst/>
          </a:prstGeom>
          <a:ln w="31750" cap="rnd">
            <a:solidFill>
              <a:prstClr val="black"/>
            </a:solidFill>
            <a:round/>
          </a:ln>
        </p:spPr>
        <p:style>
          <a:lnRef idx="0">
            <a:srgbClr val="FFFFFF"/>
          </a:lnRef>
          <a:fillRef idx="0">
            <a:srgbClr val="FFFFFF"/>
          </a:fillRef>
          <a:effectRef idx="0">
            <a:srgbClr val="FFFFFF"/>
          </a:effectRef>
          <a:fontRef idx="minor">
            <a:schemeClr val="tx1"/>
          </a:fontRef>
        </p:style>
      </p:cxnSp>
      <p:sp>
        <p:nvSpPr>
          <p:cNvPr id="11" name="弧形 10"/>
          <p:cNvSpPr/>
          <p:nvPr/>
        </p:nvSpPr>
        <p:spPr>
          <a:xfrm>
            <a:off x="3178175" y="3752850"/>
            <a:ext cx="328930" cy="348615"/>
          </a:xfrm>
          <a:prstGeom prst="arc">
            <a:avLst/>
          </a:prstGeom>
          <a:ln w="31750" cap="rnd">
            <a:solidFill>
              <a:prstClr val="black"/>
            </a:solidFill>
            <a:round/>
          </a:ln>
        </p:spPr>
        <p:style>
          <a:lnRef idx="0">
            <a:srgbClr val="FFFFFF"/>
          </a:lnRef>
          <a:fillRef idx="0">
            <a:srgbClr val="FFFFFF"/>
          </a:fillRef>
          <a:effectRef idx="0">
            <a:srgbClr val="FFFFFF"/>
          </a:effectRef>
          <a:fontRef idx="minor">
            <a:schemeClr val="tx1"/>
          </a:fontRef>
        </p:style>
        <p:txBody>
          <a:bodyPr rtlCol="0" anchor="ctr"/>
          <a:p>
            <a:pPr algn="ctr"/>
            <a:endParaRPr lang="zh-CN" altLang="en-US"/>
          </a:p>
        </p:txBody>
      </p:sp>
      <mc:AlternateContent xmlns:mc="http://schemas.openxmlformats.org/markup-compatibility/2006">
        <mc:Choice xmlns:a14="http://schemas.microsoft.com/office/drawing/2010/main" Requires="a14">
          <p:sp>
            <p:nvSpPr>
              <p:cNvPr id="12" name="文本框 11"/>
              <p:cNvSpPr txBox="1"/>
              <p:nvPr/>
            </p:nvSpPr>
            <p:spPr>
              <a:xfrm>
                <a:off x="3371215" y="3569335"/>
                <a:ext cx="523240" cy="368300"/>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r>
                        <a:rPr lang="en-US" altLang="zh-CN" i="1">
                          <a:latin typeface="Cambria Math" panose="02040503050406030204" charset="0"/>
                          <a:cs typeface="Cambria Math" panose="02040503050406030204" charset="0"/>
                        </a:rPr>
                        <m:t>𝛼</m:t>
                      </m:r>
                    </m:oMath>
                  </m:oMathPara>
                </a14:m>
                <a:endParaRPr lang="zh-CN" altLang="en-US"/>
              </a:p>
            </p:txBody>
          </p:sp>
        </mc:Choice>
        <mc:Fallback>
          <p:sp>
            <p:nvSpPr>
              <p:cNvPr id="12" name="文本框 11"/>
              <p:cNvSpPr txBox="1">
                <a:spLocks noRot="1" noChangeAspect="1" noMove="1" noResize="1" noEditPoints="1" noAdjustHandles="1" noChangeArrowheads="1" noChangeShapeType="1" noTextEdit="1"/>
              </p:cNvSpPr>
              <p:nvPr/>
            </p:nvSpPr>
            <p:spPr>
              <a:xfrm>
                <a:off x="3371215" y="3569335"/>
                <a:ext cx="523240" cy="368300"/>
              </a:xfrm>
              <a:prstGeom prst="rect">
                <a:avLst/>
              </a:prstGeom>
              <a:blipFill rotWithShape="1">
                <a:blip r:embed="rId2"/>
                <a:stretch>
                  <a:fillRect/>
                </a:stretch>
              </a:blipFill>
            </p:spPr>
            <p:txBody>
              <a:bodyPr/>
              <a:lstStyle/>
              <a:p>
                <a:r>
                  <a:rPr lang="zh-CN" altLang="en-US">
                    <a:noFill/>
                  </a:rPr>
                  <a:t> </a:t>
                </a:r>
              </a:p>
            </p:txBody>
          </p:sp>
        </mc:Fallback>
      </mc:AlternateContent>
      <p:sp>
        <p:nvSpPr>
          <p:cNvPr id="13" name="椭圆 12"/>
          <p:cNvSpPr/>
          <p:nvPr/>
        </p:nvSpPr>
        <p:spPr>
          <a:xfrm>
            <a:off x="3507740" y="3462020"/>
            <a:ext cx="126365" cy="126365"/>
          </a:xfrm>
          <a:prstGeom prst="ellipse">
            <a:avLst/>
          </a:prstGeom>
        </p:spPr>
        <p:style>
          <a:lnRef idx="0">
            <a:srgbClr val="FFFFFF"/>
          </a:lnRef>
          <a:fillRef idx="1">
            <a:schemeClr val="accent6"/>
          </a:fillRef>
          <a:effectRef idx="0">
            <a:srgbClr val="FFFFFF"/>
          </a:effectRef>
          <a:fontRef idx="minor">
            <a:schemeClr val="lt1"/>
          </a:fontRef>
        </p:style>
        <p:txBody>
          <a:bodyPr rtlCol="0" anchor="ctr"/>
          <a:p>
            <a:pPr algn="ctr"/>
            <a:endParaRPr lang="zh-CN" altLang="en-US"/>
          </a:p>
        </p:txBody>
      </p:sp>
      <p:cxnSp>
        <p:nvCxnSpPr>
          <p:cNvPr id="14" name="直接连接符 13"/>
          <p:cNvCxnSpPr/>
          <p:nvPr/>
        </p:nvCxnSpPr>
        <p:spPr>
          <a:xfrm>
            <a:off x="3187700" y="3937635"/>
            <a:ext cx="1414780" cy="1162685"/>
          </a:xfrm>
          <a:prstGeom prst="line">
            <a:avLst/>
          </a:prstGeom>
          <a:ln w="31750" cap="rnd">
            <a:solidFill>
              <a:prstClr val="black"/>
            </a:solidFill>
            <a:round/>
          </a:ln>
        </p:spPr>
        <p:style>
          <a:lnRef idx="0">
            <a:srgbClr val="FFFFFF"/>
          </a:lnRef>
          <a:fillRef idx="0">
            <a:srgbClr val="FFFFFF"/>
          </a:fillRef>
          <a:effectRef idx="0">
            <a:srgbClr val="FFFFFF"/>
          </a:effectRef>
          <a:fontRef idx="minor">
            <a:schemeClr val="tx1"/>
          </a:fontRef>
        </p:style>
      </p:cxnSp>
      <p:sp>
        <p:nvSpPr>
          <p:cNvPr id="15" name="文本框 14"/>
          <p:cNvSpPr txBox="1"/>
          <p:nvPr/>
        </p:nvSpPr>
        <p:spPr>
          <a:xfrm>
            <a:off x="3636645" y="3357245"/>
            <a:ext cx="911225" cy="368300"/>
          </a:xfrm>
          <a:prstGeom prst="rect">
            <a:avLst/>
          </a:prstGeom>
          <a:noFill/>
        </p:spPr>
        <p:txBody>
          <a:bodyPr wrap="square" rtlCol="0">
            <a:spAutoFit/>
          </a:bodyPr>
          <a:p>
            <a:r>
              <a:rPr lang="en-US" altLang="zh-CN"/>
              <a:t>P(x,y)</a:t>
            </a:r>
            <a:endParaRPr lang="en-US" altLang="zh-CN"/>
          </a:p>
        </p:txBody>
      </p:sp>
      <mc:AlternateContent xmlns:mc="http://schemas.openxmlformats.org/markup-compatibility/2006">
        <mc:Choice xmlns:a14="http://schemas.microsoft.com/office/drawing/2010/main" Requires="a14">
          <p:sp>
            <p:nvSpPr>
              <p:cNvPr id="16" name="文本框 15"/>
              <p:cNvSpPr txBox="1"/>
              <p:nvPr/>
            </p:nvSpPr>
            <p:spPr>
              <a:xfrm>
                <a:off x="3669030" y="4124325"/>
                <a:ext cx="911225" cy="392430"/>
              </a:xfrm>
              <a:prstGeom prst="rect">
                <a:avLst/>
              </a:prstGeom>
              <a:noFill/>
            </p:spPr>
            <p:txBody>
              <a:bodyPr wrap="square" rtlCol="0">
                <a:spAutoFit/>
              </a:bodyPr>
              <a:p>
                <a14:m>
                  <m:oMath xmlns:m="http://schemas.openxmlformats.org/officeDocument/2006/math">
                    <m:sSup>
                      <m:sSupPr>
                        <m:ctrlPr>
                          <a:rPr lang="en-US" altLang="zh-CN" i="1">
                            <a:latin typeface="Cambria Math" panose="02040503050406030204" charset="0"/>
                            <a:cs typeface="Cambria Math" panose="02040503050406030204" charset="0"/>
                          </a:rPr>
                        </m:ctrlPr>
                      </m:sSupPr>
                      <m:e>
                        <m:r>
                          <a:rPr lang="en-US" altLang="zh-CN" i="1">
                            <a:latin typeface="Cambria Math" panose="02040503050406030204" charset="0"/>
                            <a:cs typeface="Cambria Math" panose="02040503050406030204" charset="0"/>
                          </a:rPr>
                          <m:t>𝑃</m:t>
                        </m:r>
                      </m:e>
                      <m:sup>
                        <m:r>
                          <a:rPr lang="en-US" altLang="zh-CN" i="1">
                            <a:latin typeface="Cambria Math" panose="02040503050406030204" charset="0"/>
                            <a:cs typeface="Cambria Math" panose="02040503050406030204" charset="0"/>
                          </a:rPr>
                          <m:t>’</m:t>
                        </m:r>
                      </m:sup>
                    </m:sSup>
                  </m:oMath>
                </a14:m>
                <a:r>
                  <a:rPr lang="en-US" altLang="zh-CN"/>
                  <a:t>(x,-y)</a:t>
                </a:r>
                <a:endParaRPr lang="en-US" altLang="zh-CN"/>
              </a:p>
            </p:txBody>
          </p:sp>
        </mc:Choice>
        <mc:Fallback>
          <p:sp>
            <p:nvSpPr>
              <p:cNvPr id="16" name="文本框 15"/>
              <p:cNvSpPr txBox="1">
                <a:spLocks noRot="1" noChangeAspect="1" noMove="1" noResize="1" noEditPoints="1" noAdjustHandles="1" noChangeArrowheads="1" noChangeShapeType="1" noTextEdit="1"/>
              </p:cNvSpPr>
              <p:nvPr/>
            </p:nvSpPr>
            <p:spPr>
              <a:xfrm>
                <a:off x="3669030" y="4124325"/>
                <a:ext cx="911225" cy="392430"/>
              </a:xfrm>
              <a:prstGeom prst="rect">
                <a:avLst/>
              </a:prstGeom>
              <a:blipFill rotWithShape="1">
                <a:blip r:embed="rId3"/>
                <a:stretch>
                  <a:fillRect/>
                </a:stretch>
              </a:blipFill>
            </p:spPr>
            <p:txBody>
              <a:bodyPr/>
              <a:lstStyle/>
              <a:p>
                <a:r>
                  <a:rPr lang="zh-CN" altLang="en-US">
                    <a:noFill/>
                  </a:rPr>
                  <a:t> </a:t>
                </a:r>
              </a:p>
            </p:txBody>
          </p:sp>
        </mc:Fallback>
      </mc:AlternateContent>
      <p:sp>
        <p:nvSpPr>
          <p:cNvPr id="17" name="弧形 16"/>
          <p:cNvSpPr/>
          <p:nvPr/>
        </p:nvSpPr>
        <p:spPr>
          <a:xfrm>
            <a:off x="2441575" y="3084195"/>
            <a:ext cx="1424305" cy="1667510"/>
          </a:xfrm>
          <a:prstGeom prst="arc">
            <a:avLst>
              <a:gd name="adj1" fmla="val 2412687"/>
              <a:gd name="adj2" fmla="val 0"/>
            </a:avLst>
          </a:prstGeom>
          <a:ln w="31750" cap="rnd">
            <a:solidFill>
              <a:schemeClr val="accent2"/>
            </a:solidFill>
            <a:round/>
          </a:ln>
        </p:spPr>
        <p:style>
          <a:lnRef idx="0">
            <a:srgbClr val="FFFFFF"/>
          </a:lnRef>
          <a:fillRef idx="0">
            <a:srgbClr val="FFFFFF"/>
          </a:fillRef>
          <a:effectRef idx="0">
            <a:srgbClr val="FFFFFF"/>
          </a:effectRef>
          <a:fontRef idx="minor">
            <a:schemeClr val="tx1"/>
          </a:fontRef>
        </p:style>
        <p:txBody>
          <a:bodyPr rtlCol="0" anchor="ctr"/>
          <a:p>
            <a:pPr algn="ctr"/>
            <a:endParaRPr lang="zh-CN" altLang="en-US"/>
          </a:p>
        </p:txBody>
      </p:sp>
      <mc:AlternateContent xmlns:mc="http://schemas.openxmlformats.org/markup-compatibility/2006">
        <mc:Choice xmlns:a14="http://schemas.microsoft.com/office/drawing/2010/main" Requires="a14">
          <p:sp>
            <p:nvSpPr>
              <p:cNvPr id="21" name="文本框 20"/>
              <p:cNvSpPr txBox="1"/>
              <p:nvPr/>
            </p:nvSpPr>
            <p:spPr>
              <a:xfrm>
                <a:off x="2152650" y="3142615"/>
                <a:ext cx="571500" cy="368300"/>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r>
                        <a:rPr lang="en-US" altLang="zh-CN" i="1">
                          <a:latin typeface="Cambria Math" panose="02040503050406030204" charset="0"/>
                          <a:cs typeface="Cambria Math" panose="02040503050406030204" charset="0"/>
                        </a:rPr>
                        <m:t>𝛽</m:t>
                      </m:r>
                    </m:oMath>
                  </m:oMathPara>
                </a14:m>
                <a:endParaRPr lang="zh-CN" altLang="en-US"/>
              </a:p>
            </p:txBody>
          </p:sp>
        </mc:Choice>
        <mc:Fallback>
          <p:sp>
            <p:nvSpPr>
              <p:cNvPr id="21" name="文本框 20"/>
              <p:cNvSpPr txBox="1">
                <a:spLocks noRot="1" noChangeAspect="1" noMove="1" noResize="1" noEditPoints="1" noAdjustHandles="1" noChangeArrowheads="1" noChangeShapeType="1" noTextEdit="1"/>
              </p:cNvSpPr>
              <p:nvPr/>
            </p:nvSpPr>
            <p:spPr>
              <a:xfrm>
                <a:off x="2152650" y="3142615"/>
                <a:ext cx="571500" cy="368300"/>
              </a:xfrm>
              <a:prstGeom prst="rect">
                <a:avLst/>
              </a:prstGeom>
              <a:blipFill rotWithShape="1">
                <a:blip r:embed="rId4"/>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2" name="文本框 21"/>
              <p:cNvSpPr txBox="1"/>
              <p:nvPr/>
            </p:nvSpPr>
            <p:spPr>
              <a:xfrm>
                <a:off x="6320726" y="2496439"/>
                <a:ext cx="4005580" cy="706755"/>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sin</m:t>
                          </m:r>
                        </m:fName>
                        <m:e>
                          <m:d>
                            <m:dPr>
                              <m:ctrlPr>
                                <a:rPr lang="en-US" altLang="zh-CN" sz="4000" i="1">
                                  <a:latin typeface="Cambria Math" panose="02040503050406030204" charset="0"/>
                                  <a:cs typeface="Cambria Math" panose="02040503050406030204" charset="0"/>
                                </a:rPr>
                              </m:ctrlPr>
                            </m:dPr>
                            <m:e>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sin</m:t>
                          </m:r>
                        </m:fName>
                        <m:e>
                          <m:r>
                            <a:rPr lang="en-US" altLang="zh-CN" sz="4000" i="1">
                              <a:latin typeface="Cambria Math" panose="02040503050406030204" charset="0"/>
                              <a:cs typeface="Cambria Math" panose="02040503050406030204" charset="0"/>
                            </a:rPr>
                            <m:t>𝛼</m:t>
                          </m:r>
                        </m:e>
                      </m:func>
                    </m:oMath>
                  </m:oMathPara>
                </a14:m>
                <a:endParaRPr lang="zh-CN" altLang="en-US" sz="4000"/>
              </a:p>
            </p:txBody>
          </p:sp>
        </mc:Choice>
        <mc:Fallback>
          <p:sp>
            <p:nvSpPr>
              <p:cNvPr id="22" name="文本框 21"/>
              <p:cNvSpPr txBox="1">
                <a:spLocks noRot="1" noChangeAspect="1" noMove="1" noResize="1" noEditPoints="1" noAdjustHandles="1" noChangeArrowheads="1" noChangeShapeType="1" noTextEdit="1"/>
              </p:cNvSpPr>
              <p:nvPr/>
            </p:nvSpPr>
            <p:spPr>
              <a:xfrm>
                <a:off x="6320726" y="2496439"/>
                <a:ext cx="4005580" cy="706755"/>
              </a:xfrm>
              <a:prstGeom prst="rect">
                <a:avLst/>
              </a:prstGeom>
              <a:blipFill rotWithShape="1">
                <a:blip r:embed="rId5"/>
                <a:stretch>
                  <a:fillRect l="-14" t="-36" r="-620" b="36"/>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4" name="文本框 23"/>
              <p:cNvSpPr txBox="1"/>
              <p:nvPr/>
            </p:nvSpPr>
            <p:spPr>
              <a:xfrm>
                <a:off x="6320726" y="3512439"/>
                <a:ext cx="3779520" cy="706755"/>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cos</m:t>
                          </m:r>
                        </m:fName>
                        <m:e>
                          <m:d>
                            <m:dPr>
                              <m:ctrlPr>
                                <a:rPr lang="en-US" altLang="zh-CN" sz="4000" i="1">
                                  <a:latin typeface="Cambria Math" panose="02040503050406030204" charset="0"/>
                                  <a:cs typeface="Cambria Math" panose="02040503050406030204" charset="0"/>
                                </a:rPr>
                              </m:ctrlPr>
                            </m:dPr>
                            <m:e>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cos</m:t>
                          </m:r>
                        </m:fName>
                        <m:e>
                          <m:r>
                            <a:rPr lang="en-US" altLang="zh-CN" sz="4000" i="1">
                              <a:latin typeface="Cambria Math" panose="02040503050406030204" charset="0"/>
                              <a:cs typeface="Cambria Math" panose="02040503050406030204" charset="0"/>
                            </a:rPr>
                            <m:t>𝛼</m:t>
                          </m:r>
                        </m:e>
                      </m:func>
                    </m:oMath>
                  </m:oMathPara>
                </a14:m>
                <a:endParaRPr lang="zh-CN" altLang="en-US" sz="4000"/>
              </a:p>
            </p:txBody>
          </p:sp>
        </mc:Choice>
        <mc:Fallback>
          <p:sp>
            <p:nvSpPr>
              <p:cNvPr id="24" name="文本框 23"/>
              <p:cNvSpPr txBox="1">
                <a:spLocks noRot="1" noChangeAspect="1" noMove="1" noResize="1" noEditPoints="1" noAdjustHandles="1" noChangeArrowheads="1" noChangeShapeType="1" noTextEdit="1"/>
              </p:cNvSpPr>
              <p:nvPr/>
            </p:nvSpPr>
            <p:spPr>
              <a:xfrm>
                <a:off x="6320726" y="3512439"/>
                <a:ext cx="3779520" cy="706755"/>
              </a:xfrm>
              <a:prstGeom prst="rect">
                <a:avLst/>
              </a:prstGeom>
              <a:blipFill rotWithShape="1">
                <a:blip r:embed="rId6"/>
                <a:stretch>
                  <a:fillRect l="-15" t="-36" r="-657" b="36"/>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6" name="文本框 25"/>
              <p:cNvSpPr txBox="1"/>
              <p:nvPr/>
            </p:nvSpPr>
            <p:spPr>
              <a:xfrm>
                <a:off x="5372100" y="4528185"/>
                <a:ext cx="6096000" cy="706755"/>
              </a:xfrm>
              <a:prstGeom prst="rect">
                <a:avLst/>
              </a:prstGeom>
              <a:noFill/>
            </p:spPr>
            <p:txBody>
              <a:bodyPr wrap="square" rtlCol="0">
                <a:spAutoFit/>
              </a:bodyPr>
              <a:p>
                <a:pPr algn="l"/>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tan</m:t>
                          </m:r>
                        </m:fName>
                        <m:e>
                          <m:d>
                            <m:dPr>
                              <m:ctrlPr>
                                <a:rPr lang="en-US" altLang="zh-CN" sz="4000" i="1">
                                  <a:latin typeface="Cambria Math" panose="02040503050406030204" charset="0"/>
                                  <a:cs typeface="Cambria Math" panose="02040503050406030204" charset="0"/>
                                </a:rPr>
                              </m:ctrlPr>
                            </m:dPr>
                            <m:e>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tan</m:t>
                          </m:r>
                        </m:fName>
                        <m:e>
                          <m:r>
                            <a:rPr lang="en-US" altLang="zh-CN" sz="4000" i="1">
                              <a:latin typeface="Cambria Math" panose="02040503050406030204" charset="0"/>
                              <a:cs typeface="Cambria Math" panose="02040503050406030204" charset="0"/>
                            </a:rPr>
                            <m:t>𝛼</m:t>
                          </m:r>
                        </m:e>
                      </m:func>
                    </m:oMath>
                  </m:oMathPara>
                </a14:m>
                <a:endParaRPr lang="zh-CN" altLang="en-US"/>
              </a:p>
            </p:txBody>
          </p:sp>
        </mc:Choice>
        <mc:Fallback>
          <p:sp>
            <p:nvSpPr>
              <p:cNvPr id="26" name="文本框 25"/>
              <p:cNvSpPr txBox="1">
                <a:spLocks noRot="1" noChangeAspect="1" noMove="1" noResize="1" noEditPoints="1" noAdjustHandles="1" noChangeArrowheads="1" noChangeShapeType="1" noTextEdit="1"/>
              </p:cNvSpPr>
              <p:nvPr/>
            </p:nvSpPr>
            <p:spPr>
              <a:xfrm>
                <a:off x="5372100" y="4528185"/>
                <a:ext cx="6096000" cy="706755"/>
              </a:xfrm>
              <a:prstGeom prst="rect">
                <a:avLst/>
              </a:prstGeom>
              <a:blipFill rotWithShape="1">
                <a:blip r:embed="rId7"/>
                <a:stretch>
                  <a:fillRect/>
                </a:stretch>
              </a:blipFill>
            </p:spPr>
            <p:txBody>
              <a:bodyPr/>
              <a:lstStyle/>
              <a:p>
                <a:r>
                  <a:rPr lang="zh-CN"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495991 -0.00052115 L -0.0102828 -0.00467916 L -0.0148595 -0.0143511 L -0.0201326 -0.0212208 L -0.0254555 -0.0198649 L -0.0307785 -0.0170627 L -0.0368476 -0.0170627 L -0.0421703 -0.0170627 L -0.0474933 -0.0157069 L -0.0528162 -0.0143511 L -0.0581391 -0.00883717 L -0.062666 0.000834719 L -0.0672426 0.0105066 L -0.0725657 0.0201785 L -0.0740581 0.0298504 L -0.0748042 0.0395223 L -0.0756001 0.0491037 L -0.0770925 0.0602219 L -0.0770925 0.0698034 L -0.0770925 0.0794753 L -0.0763463 0.0891473 L -0.0725657 0.100175 L -0.0694813 0.109847 L -0.0672426 0.119519 L -0.0619199 0.125033 L -0.056597 0.12919 L -0.0512741 0.133258 L -0.0459512 0.136061 L -0.040678 0.140219 L -0.0353551 0.141575 L -0.0300323 0.148444 L -0.0247094 0.14989 L -0.0300323 0.141575 L -0.0247094 0.141575 L -0.0186402 0.137415 L -0.0133173 0.134705 L -0.00799442 0.130546 L -0.00267158 0.125033 L 0.00260158 0.118163 L 0.00563606 0.108491 L 0.00717818 0.0988191 L 0.00339752 0.109847 " pathEditMode="relative" rAng="0" ptsTypes="">
                                      <p:cBhvr>
                                        <p:cTn id="6" dur="2000" fill="hold"/>
                                        <p:tgtEl>
                                          <p:spTgt spid="13"/>
                                        </p:tgtEl>
                                        <p:attrNameLst>
                                          <p:attrName>ppt_x</p:attrName>
                                          <p:attrName>ppt_y</p:attrName>
                                        </p:attrNameLst>
                                      </p:cBhvr>
                                      <p:rCtr x="-29" y="65"/>
                                    </p:animMotion>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up)">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up)">
                                      <p:cBhvr>
                                        <p:cTn id="16" dur="500"/>
                                        <p:tgtEl>
                                          <p:spTgt spid="17"/>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up)">
                                      <p:cBhvr>
                                        <p:cTn id="19" dur="500"/>
                                        <p:tgtEl>
                                          <p:spTgt spid="21"/>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500"/>
                                        <p:tgtEl>
                                          <p:spTgt spid="2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wipe(left)">
                                      <p:cBhvr>
                                        <p:cTn id="3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21" grpId="0"/>
      <p:bldP spid="17" grpId="1" animBg="1"/>
      <p:bldP spid="21" grpId="1"/>
      <p:bldP spid="16" grpId="0"/>
      <p:bldP spid="16" grpId="1"/>
      <p:bldP spid="22" grpId="0"/>
      <p:bldP spid="22" grpId="1"/>
      <p:bldP spid="24" grpId="0"/>
      <p:bldP spid="24" grpId="1"/>
      <p:bldP spid="26" grpId="0"/>
      <p:bldP spid="26"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mc:AlternateContent xmlns:mc="http://schemas.openxmlformats.org/markup-compatibility/2006">
        <mc:Choice xmlns:a14="http://schemas.microsoft.com/office/drawing/2010/main" Requires="a14">
          <p:sp>
            <p:nvSpPr>
              <p:cNvPr id="2" name="标题 1"/>
              <p:cNvSpPr>
                <a:spLocks noGrp="1"/>
              </p:cNvSpPr>
              <p:nvPr>
                <p:ph type="title"/>
              </p:nvPr>
            </p:nvSpPr>
            <p:spPr>
              <a:xfrm>
                <a:off x="590550" y="2604135"/>
                <a:ext cx="10515600" cy="1325563"/>
              </a:xfrm>
            </p:spPr>
            <p:txBody>
              <a:bodyPr>
                <a:noAutofit/>
              </a:bodyPr>
              <a:p>
                <a:pPr algn="ctr"/>
                <a:r>
                  <a:rPr lang="zh-CN" altLang="en-US" sz="4800">
                    <a:solidFill>
                      <a:schemeClr val="tx1"/>
                    </a:solidFill>
                    <a:effectLst>
                      <a:reflection blurRad="6350" stA="53000" endA="300" endPos="35500" dir="5400000" sy="-90000" algn="bl" rotWithShape="0"/>
                    </a:effectLst>
                  </a:rPr>
                  <a:t>（</a:t>
                </a:r>
                <a:r>
                  <a:rPr lang="en-US" altLang="zh-CN" sz="4800">
                    <a:solidFill>
                      <a:schemeClr val="tx1"/>
                    </a:solidFill>
                    <a:effectLst>
                      <a:reflection blurRad="6350" stA="53000" endA="300" endPos="35500" dir="5400000" sy="-90000" algn="bl" rotWithShape="0"/>
                    </a:effectLst>
                  </a:rPr>
                  <a:t>2</a:t>
                </a:r>
                <a:r>
                  <a:rPr lang="zh-CN" altLang="en-US" sz="4800">
                    <a:solidFill>
                      <a:schemeClr val="tx1"/>
                    </a:solidFill>
                    <a:effectLst>
                      <a:reflection blurRad="6350" stA="53000" endA="300" endPos="35500" dir="5400000" sy="-90000" algn="bl" rotWithShape="0"/>
                    </a:effectLst>
                  </a:rPr>
                  <a:t>）</a:t>
                </a:r>
                <a14:m>
                  <m:oMath xmlns:m="http://schemas.openxmlformats.org/officeDocument/2006/math">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sin</m:t>
                        </m:r>
                      </m:fName>
                      <m:e>
                        <m:d>
                          <m:d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dPr>
                          <m:e>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4</m:t>
                                </m:r>
                              </m:den>
                            </m:f>
                          </m:e>
                        </m:d>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cos</m:t>
                            </m:r>
                          </m:fName>
                          <m:e>
                            <m:d>
                              <m:d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dPr>
                              <m:e>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4</m:t>
                                    </m:r>
                                  </m:den>
                                </m:f>
                              </m:e>
                            </m:d>
                          </m:e>
                        </m:func>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tan</m:t>
                            </m:r>
                          </m:fName>
                          <m:e>
                            <m:d>
                              <m:d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dPr>
                              <m:e>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f>
                                  <m:f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Pr>
                                  <m:num>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𝜋</m:t>
                                    </m:r>
                                  </m:num>
                                  <m:den>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4</m:t>
                                    </m:r>
                                  </m:den>
                                </m:f>
                              </m:e>
                            </m:d>
                          </m:e>
                        </m:func>
                      </m:e>
                    </m:func>
                  </m:oMath>
                </a14:m>
                <a:endPar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endParaRPr>
              </a:p>
            </p:txBody>
          </p:sp>
        </mc:Choice>
        <mc:Fallback>
          <p:sp>
            <p:nvSpPr>
              <p:cNvPr id="2" name="标题 1"/>
              <p:cNvSpPr>
                <a:spLocks noRot="1" noChangeAspect="1" noMove="1" noResize="1" noEditPoints="1" noAdjustHandles="1" noChangeArrowheads="1" noChangeShapeType="1" noTextEdit="1"/>
              </p:cNvSpPr>
              <p:nvPr>
                <p:ph type="title"/>
              </p:nvPr>
            </p:nvSpPr>
            <p:spPr>
              <a:xfrm>
                <a:off x="590550" y="2604135"/>
                <a:ext cx="10515600" cy="1325563"/>
              </a:xfrm>
              <a:blipFill rotWithShape="1">
                <a:blip r:embed="rId2"/>
                <a:stretch>
                  <a:fillRect t="-54371" b="-48216"/>
                </a:stretch>
              </a:blipFill>
            </p:spPr>
            <p:txBody>
              <a:bodyPr/>
              <a:lstStyle/>
              <a:p>
                <a:r>
                  <a:rPr lang="zh-CN" altLang="en-US">
                    <a:noFill/>
                  </a:rPr>
                  <a:t> </a:t>
                </a:r>
              </a:p>
            </p:txBody>
          </p:sp>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a:t>公式三</a:t>
            </a:r>
            <a:endParaRPr lang="zh-CN" altLang="en-US"/>
          </a:p>
        </p:txBody>
      </p:sp>
      <p:cxnSp>
        <p:nvCxnSpPr>
          <p:cNvPr id="4" name="直接箭头连接符 3"/>
          <p:cNvCxnSpPr/>
          <p:nvPr/>
        </p:nvCxnSpPr>
        <p:spPr>
          <a:xfrm>
            <a:off x="1791970" y="3927475"/>
            <a:ext cx="2830195" cy="0"/>
          </a:xfrm>
          <a:prstGeom prst="straightConnector1">
            <a:avLst/>
          </a:prstGeom>
          <a:ln w="31750" cap="rnd">
            <a:solidFill>
              <a:prstClr val="black"/>
            </a:solidFill>
            <a:round/>
            <a:tailEnd type="arrow" w="med" len="med"/>
          </a:ln>
        </p:spPr>
        <p:style>
          <a:lnRef idx="0">
            <a:srgbClr val="FFFFFF"/>
          </a:lnRef>
          <a:fillRef idx="0">
            <a:srgbClr val="FFFFFF"/>
          </a:fillRef>
          <a:effectRef idx="0">
            <a:srgbClr val="FFFFFF"/>
          </a:effectRef>
          <a:fontRef idx="minor">
            <a:schemeClr val="tx1"/>
          </a:fontRef>
        </p:style>
      </p:cxnSp>
      <p:cxnSp>
        <p:nvCxnSpPr>
          <p:cNvPr id="6" name="直接箭头连接符 5"/>
          <p:cNvCxnSpPr/>
          <p:nvPr/>
        </p:nvCxnSpPr>
        <p:spPr>
          <a:xfrm flipV="1">
            <a:off x="3175000" y="2745105"/>
            <a:ext cx="0" cy="2200275"/>
          </a:xfrm>
          <a:prstGeom prst="straightConnector1">
            <a:avLst/>
          </a:prstGeom>
          <a:ln w="31750" cap="rnd">
            <a:solidFill>
              <a:prstClr val="black"/>
            </a:solidFill>
            <a:round/>
            <a:tailEnd type="arrow" w="med" len="med"/>
          </a:ln>
        </p:spPr>
        <p:style>
          <a:lnRef idx="0">
            <a:srgbClr val="FFFFFF"/>
          </a:lnRef>
          <a:fillRef idx="0">
            <a:srgbClr val="FFFFFF"/>
          </a:fillRef>
          <a:effectRef idx="0">
            <a:srgbClr val="FFFFFF"/>
          </a:effectRef>
          <a:fontRef idx="minor">
            <a:schemeClr val="tx1"/>
          </a:fontRef>
        </p:style>
      </p:cxnSp>
      <p:sp>
        <p:nvSpPr>
          <p:cNvPr id="7" name="文本框 6"/>
          <p:cNvSpPr txBox="1"/>
          <p:nvPr/>
        </p:nvSpPr>
        <p:spPr>
          <a:xfrm>
            <a:off x="2847340" y="2600960"/>
            <a:ext cx="271145" cy="368300"/>
          </a:xfrm>
          <a:prstGeom prst="rect">
            <a:avLst/>
          </a:prstGeom>
          <a:noFill/>
        </p:spPr>
        <p:txBody>
          <a:bodyPr wrap="square" rtlCol="0">
            <a:spAutoFit/>
          </a:bodyPr>
          <a:p>
            <a:r>
              <a:rPr lang="en-US" altLang="zh-CN"/>
              <a:t>y</a:t>
            </a:r>
            <a:endParaRPr lang="en-US" altLang="zh-CN"/>
          </a:p>
        </p:txBody>
      </p:sp>
      <p:sp>
        <p:nvSpPr>
          <p:cNvPr id="8" name="文本框 7"/>
          <p:cNvSpPr txBox="1"/>
          <p:nvPr/>
        </p:nvSpPr>
        <p:spPr>
          <a:xfrm>
            <a:off x="4487545" y="3930650"/>
            <a:ext cx="271145" cy="368300"/>
          </a:xfrm>
          <a:prstGeom prst="rect">
            <a:avLst/>
          </a:prstGeom>
          <a:noFill/>
        </p:spPr>
        <p:txBody>
          <a:bodyPr wrap="square" rtlCol="0">
            <a:spAutoFit/>
          </a:bodyPr>
          <a:p>
            <a:r>
              <a:rPr lang="en-US" altLang="zh-CN"/>
              <a:t>x</a:t>
            </a:r>
            <a:endParaRPr lang="en-US" altLang="zh-CN"/>
          </a:p>
        </p:txBody>
      </p:sp>
      <p:sp>
        <p:nvSpPr>
          <p:cNvPr id="9" name="文本框 8"/>
          <p:cNvSpPr txBox="1"/>
          <p:nvPr/>
        </p:nvSpPr>
        <p:spPr>
          <a:xfrm>
            <a:off x="2875280" y="3879215"/>
            <a:ext cx="271145" cy="368300"/>
          </a:xfrm>
          <a:prstGeom prst="rect">
            <a:avLst/>
          </a:prstGeom>
          <a:noFill/>
        </p:spPr>
        <p:txBody>
          <a:bodyPr wrap="square" rtlCol="0">
            <a:spAutoFit/>
          </a:bodyPr>
          <a:p>
            <a:r>
              <a:rPr lang="en-US" altLang="zh-CN"/>
              <a:t>O</a:t>
            </a:r>
            <a:endParaRPr lang="en-US" altLang="zh-CN"/>
          </a:p>
        </p:txBody>
      </p:sp>
      <p:sp>
        <p:nvSpPr>
          <p:cNvPr id="10" name="椭圆 9"/>
          <p:cNvSpPr/>
          <p:nvPr/>
        </p:nvSpPr>
        <p:spPr>
          <a:xfrm>
            <a:off x="2607310" y="3366770"/>
            <a:ext cx="1134110" cy="1134110"/>
          </a:xfrm>
          <a:prstGeom prst="ellipse">
            <a:avLst/>
          </a:prstGeom>
        </p:spPr>
        <p:style>
          <a:lnRef idx="2">
            <a:prstClr val="black"/>
          </a:lnRef>
          <a:fillRef idx="0">
            <a:srgbClr val="FFFFFF"/>
          </a:fillRef>
          <a:effectRef idx="0">
            <a:srgbClr val="FFFFFF"/>
          </a:effectRef>
          <a:fontRef idx="minor">
            <a:schemeClr val="tx1"/>
          </a:fontRef>
        </p:style>
        <p:txBody>
          <a:bodyPr rtlCol="0" anchor="ctr"/>
          <a:p>
            <a:pPr algn="ctr"/>
            <a:endParaRPr lang="zh-CN" altLang="en-US"/>
          </a:p>
        </p:txBody>
      </p:sp>
      <p:cxnSp>
        <p:nvCxnSpPr>
          <p:cNvPr id="5" name="直接连接符 4"/>
          <p:cNvCxnSpPr/>
          <p:nvPr/>
        </p:nvCxnSpPr>
        <p:spPr>
          <a:xfrm flipV="1">
            <a:off x="3178175" y="2668270"/>
            <a:ext cx="1259840" cy="1259205"/>
          </a:xfrm>
          <a:prstGeom prst="line">
            <a:avLst/>
          </a:prstGeom>
          <a:ln w="31750" cap="rnd">
            <a:solidFill>
              <a:prstClr val="black"/>
            </a:solidFill>
            <a:round/>
          </a:ln>
        </p:spPr>
        <p:style>
          <a:lnRef idx="0">
            <a:srgbClr val="FFFFFF"/>
          </a:lnRef>
          <a:fillRef idx="0">
            <a:srgbClr val="FFFFFF"/>
          </a:fillRef>
          <a:effectRef idx="0">
            <a:srgbClr val="FFFFFF"/>
          </a:effectRef>
          <a:fontRef idx="minor">
            <a:schemeClr val="tx1"/>
          </a:fontRef>
        </p:style>
      </p:cxnSp>
      <p:sp>
        <p:nvSpPr>
          <p:cNvPr id="11" name="弧形 10"/>
          <p:cNvSpPr/>
          <p:nvPr/>
        </p:nvSpPr>
        <p:spPr>
          <a:xfrm>
            <a:off x="3228975" y="3801110"/>
            <a:ext cx="222885" cy="203200"/>
          </a:xfrm>
          <a:prstGeom prst="arc">
            <a:avLst/>
          </a:prstGeom>
          <a:ln w="31750" cap="rnd">
            <a:solidFill>
              <a:prstClr val="black"/>
            </a:solidFill>
            <a:round/>
          </a:ln>
        </p:spPr>
        <p:style>
          <a:lnRef idx="0">
            <a:srgbClr val="FFFFFF"/>
          </a:lnRef>
          <a:fillRef idx="0">
            <a:srgbClr val="FFFFFF"/>
          </a:fillRef>
          <a:effectRef idx="0">
            <a:srgbClr val="FFFFFF"/>
          </a:effectRef>
          <a:fontRef idx="minor">
            <a:schemeClr val="tx1"/>
          </a:fontRef>
        </p:style>
        <p:txBody>
          <a:bodyPr rtlCol="0" anchor="ctr"/>
          <a:p>
            <a:pPr algn="ctr"/>
            <a:endParaRPr lang="zh-CN" altLang="en-US"/>
          </a:p>
        </p:txBody>
      </p:sp>
      <mc:AlternateContent xmlns:mc="http://schemas.openxmlformats.org/markup-compatibility/2006">
        <mc:Choice xmlns:a14="http://schemas.microsoft.com/office/drawing/2010/main" Requires="a14">
          <p:sp>
            <p:nvSpPr>
              <p:cNvPr id="12" name="文本框 11"/>
              <p:cNvSpPr txBox="1"/>
              <p:nvPr/>
            </p:nvSpPr>
            <p:spPr>
              <a:xfrm>
                <a:off x="3355975" y="3599815"/>
                <a:ext cx="416560" cy="368300"/>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r>
                        <a:rPr lang="en-US" altLang="zh-CN" i="1">
                          <a:latin typeface="Cambria Math" panose="02040503050406030204" charset="0"/>
                          <a:cs typeface="Cambria Math" panose="02040503050406030204" charset="0"/>
                        </a:rPr>
                        <m:t>𝛼</m:t>
                      </m:r>
                    </m:oMath>
                  </m:oMathPara>
                </a14:m>
                <a:endParaRPr lang="zh-CN" altLang="en-US"/>
              </a:p>
            </p:txBody>
          </p:sp>
        </mc:Choice>
        <mc:Fallback>
          <p:sp>
            <p:nvSpPr>
              <p:cNvPr id="12" name="文本框 11"/>
              <p:cNvSpPr txBox="1">
                <a:spLocks noRot="1" noChangeAspect="1" noMove="1" noResize="1" noEditPoints="1" noAdjustHandles="1" noChangeArrowheads="1" noChangeShapeType="1" noTextEdit="1"/>
              </p:cNvSpPr>
              <p:nvPr/>
            </p:nvSpPr>
            <p:spPr>
              <a:xfrm>
                <a:off x="3355975" y="3599815"/>
                <a:ext cx="416560" cy="368300"/>
              </a:xfrm>
              <a:prstGeom prst="rect">
                <a:avLst/>
              </a:prstGeom>
              <a:blipFill rotWithShape="1">
                <a:blip r:embed="rId2"/>
                <a:stretch>
                  <a:fillRect/>
                </a:stretch>
              </a:blipFill>
            </p:spPr>
            <p:txBody>
              <a:bodyPr/>
              <a:lstStyle/>
              <a:p>
                <a:r>
                  <a:rPr lang="zh-CN" altLang="en-US">
                    <a:noFill/>
                  </a:rPr>
                  <a:t> </a:t>
                </a:r>
              </a:p>
            </p:txBody>
          </p:sp>
        </mc:Fallback>
      </mc:AlternateContent>
      <p:sp>
        <p:nvSpPr>
          <p:cNvPr id="13" name="文本框 12"/>
          <p:cNvSpPr txBox="1"/>
          <p:nvPr/>
        </p:nvSpPr>
        <p:spPr>
          <a:xfrm>
            <a:off x="3566160" y="3367405"/>
            <a:ext cx="717550" cy="368300"/>
          </a:xfrm>
          <a:prstGeom prst="rect">
            <a:avLst/>
          </a:prstGeom>
          <a:noFill/>
        </p:spPr>
        <p:txBody>
          <a:bodyPr wrap="square" rtlCol="0">
            <a:spAutoFit/>
          </a:bodyPr>
          <a:p>
            <a:r>
              <a:rPr lang="en-US" altLang="zh-CN"/>
              <a:t>P(x,y)</a:t>
            </a:r>
            <a:endParaRPr lang="en-US" altLang="zh-CN"/>
          </a:p>
        </p:txBody>
      </p:sp>
      <p:sp>
        <p:nvSpPr>
          <p:cNvPr id="14" name="流程图: 联系 13"/>
          <p:cNvSpPr/>
          <p:nvPr/>
        </p:nvSpPr>
        <p:spPr>
          <a:xfrm>
            <a:off x="3507740" y="3472180"/>
            <a:ext cx="125730" cy="125730"/>
          </a:xfrm>
          <a:prstGeom prst="flowChartConnector">
            <a:avLst/>
          </a:prstGeom>
        </p:spPr>
        <p:style>
          <a:lnRef idx="0">
            <a:srgbClr val="FFFFFF"/>
          </a:lnRef>
          <a:fillRef idx="1">
            <a:schemeClr val="accent6"/>
          </a:fillRef>
          <a:effectRef idx="0">
            <a:srgbClr val="FFFFFF"/>
          </a:effectRef>
          <a:fontRef idx="minor">
            <a:schemeClr val="lt1"/>
          </a:fontRef>
        </p:style>
        <p:txBody>
          <a:bodyPr rtlCol="0" anchor="ctr"/>
          <a:p>
            <a:pPr algn="ctr"/>
            <a:endParaRPr lang="zh-CN" altLang="en-US"/>
          </a:p>
        </p:txBody>
      </p:sp>
      <p:cxnSp>
        <p:nvCxnSpPr>
          <p:cNvPr id="15" name="直接连接符 14"/>
          <p:cNvCxnSpPr/>
          <p:nvPr/>
        </p:nvCxnSpPr>
        <p:spPr>
          <a:xfrm flipH="1" flipV="1">
            <a:off x="1975485" y="2687320"/>
            <a:ext cx="1202690" cy="1250315"/>
          </a:xfrm>
          <a:prstGeom prst="line">
            <a:avLst/>
          </a:prstGeom>
          <a:ln w="31750" cap="rnd">
            <a:solidFill>
              <a:prstClr val="black"/>
            </a:solidFill>
            <a:round/>
          </a:ln>
        </p:spPr>
        <p:style>
          <a:lnRef idx="0">
            <a:srgbClr val="FFFFFF"/>
          </a:lnRef>
          <a:fillRef idx="0">
            <a:srgbClr val="FFFFFF"/>
          </a:fillRef>
          <a:effectRef idx="0">
            <a:srgbClr val="FFFFFF"/>
          </a:effectRef>
          <a:fontRef idx="minor">
            <a:schemeClr val="tx1"/>
          </a:fontRef>
        </p:style>
      </p:cxnSp>
      <mc:AlternateContent xmlns:mc="http://schemas.openxmlformats.org/markup-compatibility/2006">
        <mc:Choice xmlns:a14="http://schemas.microsoft.com/office/drawing/2010/main" Requires="a14">
          <p:sp>
            <p:nvSpPr>
              <p:cNvPr id="16" name="文本框 15"/>
              <p:cNvSpPr txBox="1"/>
              <p:nvPr/>
            </p:nvSpPr>
            <p:spPr>
              <a:xfrm>
                <a:off x="1937385" y="3319145"/>
                <a:ext cx="960755" cy="392430"/>
              </a:xfrm>
              <a:prstGeom prst="rect">
                <a:avLst/>
              </a:prstGeom>
              <a:noFill/>
            </p:spPr>
            <p:txBody>
              <a:bodyPr wrap="square" rtlCol="0">
                <a:spAutoFit/>
              </a:bodyPr>
              <a:p>
                <a14:m>
                  <m:oMath xmlns:m="http://schemas.openxmlformats.org/officeDocument/2006/math">
                    <m:sSup>
                      <m:sSupPr>
                        <m:ctrlPr>
                          <a:rPr lang="en-US" altLang="zh-CN" i="1">
                            <a:latin typeface="Cambria Math" panose="02040503050406030204" charset="0"/>
                            <a:cs typeface="Cambria Math" panose="02040503050406030204" charset="0"/>
                          </a:rPr>
                        </m:ctrlPr>
                      </m:sSupPr>
                      <m:e>
                        <m:r>
                          <a:rPr lang="en-US" altLang="zh-CN" i="1">
                            <a:latin typeface="Cambria Math" panose="02040503050406030204" charset="0"/>
                            <a:cs typeface="Cambria Math" panose="02040503050406030204" charset="0"/>
                          </a:rPr>
                          <m:t>𝑃</m:t>
                        </m:r>
                      </m:e>
                      <m:sup>
                        <m:r>
                          <a:rPr lang="en-US" altLang="zh-CN" i="1">
                            <a:latin typeface="Cambria Math" panose="02040503050406030204" charset="0"/>
                            <a:cs typeface="Cambria Math" panose="02040503050406030204" charset="0"/>
                          </a:rPr>
                          <m:t>’</m:t>
                        </m:r>
                      </m:sup>
                    </m:sSup>
                  </m:oMath>
                </a14:m>
                <a:r>
                  <a:rPr lang="en-US" altLang="zh-CN"/>
                  <a:t>(-x,y)</a:t>
                </a:r>
                <a:endParaRPr lang="en-US" altLang="zh-CN"/>
              </a:p>
            </p:txBody>
          </p:sp>
        </mc:Choice>
        <mc:Fallback>
          <p:sp>
            <p:nvSpPr>
              <p:cNvPr id="16" name="文本框 15"/>
              <p:cNvSpPr txBox="1">
                <a:spLocks noRot="1" noChangeAspect="1" noMove="1" noResize="1" noEditPoints="1" noAdjustHandles="1" noChangeArrowheads="1" noChangeShapeType="1" noTextEdit="1"/>
              </p:cNvSpPr>
              <p:nvPr/>
            </p:nvSpPr>
            <p:spPr>
              <a:xfrm>
                <a:off x="1937385" y="3319145"/>
                <a:ext cx="960755" cy="392430"/>
              </a:xfrm>
              <a:prstGeom prst="rect">
                <a:avLst/>
              </a:prstGeom>
              <a:blipFill rotWithShape="1">
                <a:blip r:embed="rId3"/>
                <a:stretch>
                  <a:fillRect/>
                </a:stretch>
              </a:blipFill>
            </p:spPr>
            <p:txBody>
              <a:bodyPr/>
              <a:lstStyle/>
              <a:p>
                <a:r>
                  <a:rPr lang="zh-CN" altLang="en-US">
                    <a:noFill/>
                  </a:rPr>
                  <a:t> </a:t>
                </a:r>
              </a:p>
            </p:txBody>
          </p:sp>
        </mc:Fallback>
      </mc:AlternateContent>
      <p:sp>
        <p:nvSpPr>
          <p:cNvPr id="17" name="弧形 16"/>
          <p:cNvSpPr/>
          <p:nvPr/>
        </p:nvSpPr>
        <p:spPr>
          <a:xfrm rot="19620000">
            <a:off x="2687320" y="3316605"/>
            <a:ext cx="1182370" cy="1870710"/>
          </a:xfrm>
          <a:prstGeom prst="arc">
            <a:avLst/>
          </a:prstGeom>
          <a:ln w="31750" cap="rnd">
            <a:solidFill>
              <a:schemeClr val="accent2"/>
            </a:solidFill>
            <a:round/>
          </a:ln>
        </p:spPr>
        <p:style>
          <a:lnRef idx="0">
            <a:srgbClr val="FFFFFF"/>
          </a:lnRef>
          <a:fillRef idx="0">
            <a:srgbClr val="FFFFFF"/>
          </a:fillRef>
          <a:effectRef idx="0">
            <a:srgbClr val="FFFFFF"/>
          </a:effectRef>
          <a:fontRef idx="minor">
            <a:schemeClr val="tx1"/>
          </a:fontRef>
        </p:style>
        <p:txBody>
          <a:bodyPr rtlCol="0" anchor="ctr"/>
          <a:p>
            <a:pPr algn="ctr"/>
            <a:endParaRPr lang="zh-CN" altLang="en-US"/>
          </a:p>
        </p:txBody>
      </p:sp>
      <mc:AlternateContent xmlns:mc="http://schemas.openxmlformats.org/markup-compatibility/2006">
        <mc:Choice xmlns:a14="http://schemas.microsoft.com/office/drawing/2010/main" Requires="a14">
          <p:sp>
            <p:nvSpPr>
              <p:cNvPr id="18" name="文本框 17"/>
              <p:cNvSpPr txBox="1"/>
              <p:nvPr/>
            </p:nvSpPr>
            <p:spPr>
              <a:xfrm>
                <a:off x="3294380" y="3103880"/>
                <a:ext cx="358775" cy="368300"/>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r>
                        <a:rPr lang="en-US" altLang="zh-CN" i="1">
                          <a:latin typeface="Cambria Math" panose="02040503050406030204" charset="0"/>
                          <a:cs typeface="Cambria Math" panose="02040503050406030204" charset="0"/>
                        </a:rPr>
                        <m:t>𝛽</m:t>
                      </m:r>
                    </m:oMath>
                  </m:oMathPara>
                </a14:m>
                <a:endParaRPr lang="zh-CN" altLang="en-US"/>
              </a:p>
            </p:txBody>
          </p:sp>
        </mc:Choice>
        <mc:Fallback>
          <p:sp>
            <p:nvSpPr>
              <p:cNvPr id="18" name="文本框 17"/>
              <p:cNvSpPr txBox="1">
                <a:spLocks noRot="1" noChangeAspect="1" noMove="1" noResize="1" noEditPoints="1" noAdjustHandles="1" noChangeArrowheads="1" noChangeShapeType="1" noTextEdit="1"/>
              </p:cNvSpPr>
              <p:nvPr/>
            </p:nvSpPr>
            <p:spPr>
              <a:xfrm>
                <a:off x="3294380" y="3103880"/>
                <a:ext cx="358775" cy="368300"/>
              </a:xfrm>
              <a:prstGeom prst="rect">
                <a:avLst/>
              </a:prstGeom>
              <a:blipFill rotWithShape="1">
                <a:blip r:embed="rId4"/>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9" name="文本框 18"/>
              <p:cNvSpPr txBox="1"/>
              <p:nvPr/>
            </p:nvSpPr>
            <p:spPr>
              <a:xfrm>
                <a:off x="5904166" y="2439289"/>
                <a:ext cx="4169410" cy="706755"/>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sin</m:t>
                          </m:r>
                        </m:fName>
                        <m:e>
                          <m:d>
                            <m:dPr>
                              <m:ctrlPr>
                                <a:rPr lang="en-US" altLang="zh-CN" sz="4000" i="1">
                                  <a:latin typeface="Cambria Math" panose="02040503050406030204" charset="0"/>
                                  <a:cs typeface="Cambria Math" panose="02040503050406030204" charset="0"/>
                                </a:rPr>
                              </m:ctrlPr>
                            </m:dPr>
                            <m:e>
                              <m:r>
                                <a:rPr lang="en-US" altLang="zh-CN" sz="4000" i="1">
                                  <a:latin typeface="Cambria Math" panose="02040503050406030204" charset="0"/>
                                  <a:cs typeface="Cambria Math" panose="02040503050406030204" charset="0"/>
                                </a:rPr>
                                <m:t>𝜋</m:t>
                              </m:r>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sin</m:t>
                          </m:r>
                        </m:fName>
                        <m:e>
                          <m:r>
                            <a:rPr lang="en-US" altLang="zh-CN" sz="4000" i="1">
                              <a:latin typeface="Cambria Math" panose="02040503050406030204" charset="0"/>
                              <a:cs typeface="Cambria Math" panose="02040503050406030204" charset="0"/>
                            </a:rPr>
                            <m:t>𝛼</m:t>
                          </m:r>
                        </m:e>
                      </m:func>
                    </m:oMath>
                  </m:oMathPara>
                </a14:m>
                <a:endParaRPr lang="zh-CN" altLang="en-US" sz="4000"/>
              </a:p>
            </p:txBody>
          </p:sp>
        </mc:Choice>
        <mc:Fallback>
          <p:sp>
            <p:nvSpPr>
              <p:cNvPr id="19" name="文本框 18"/>
              <p:cNvSpPr txBox="1">
                <a:spLocks noRot="1" noChangeAspect="1" noMove="1" noResize="1" noEditPoints="1" noAdjustHandles="1" noChangeArrowheads="1" noChangeShapeType="1" noTextEdit="1"/>
              </p:cNvSpPr>
              <p:nvPr/>
            </p:nvSpPr>
            <p:spPr>
              <a:xfrm>
                <a:off x="5904166" y="2439289"/>
                <a:ext cx="4169410" cy="706755"/>
              </a:xfrm>
              <a:prstGeom prst="rect">
                <a:avLst/>
              </a:prstGeom>
              <a:blipFill rotWithShape="1">
                <a:blip r:embed="rId5"/>
                <a:stretch>
                  <a:fillRect l="-14" t="-36" r="-596" b="36"/>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0" name="文本框 19"/>
              <p:cNvSpPr txBox="1"/>
              <p:nvPr/>
            </p:nvSpPr>
            <p:spPr>
              <a:xfrm>
                <a:off x="5904166" y="3472434"/>
                <a:ext cx="4688840" cy="706755"/>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cos</m:t>
                          </m:r>
                        </m:fName>
                        <m:e>
                          <m:d>
                            <m:dPr>
                              <m:ctrlPr>
                                <a:rPr lang="en-US" altLang="zh-CN" sz="4000" i="1">
                                  <a:latin typeface="Cambria Math" panose="02040503050406030204" charset="0"/>
                                  <a:cs typeface="Cambria Math" panose="02040503050406030204" charset="0"/>
                                </a:rPr>
                              </m:ctrlPr>
                            </m:dPr>
                            <m:e>
                              <m:r>
                                <a:rPr lang="en-US" altLang="zh-CN" sz="4000" i="1">
                                  <a:latin typeface="Cambria Math" panose="02040503050406030204" charset="0"/>
                                  <a:cs typeface="Cambria Math" panose="02040503050406030204" charset="0"/>
                                </a:rPr>
                                <m:t>𝜋</m:t>
                              </m:r>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a:rPr lang="en-US" altLang="zh-CN" sz="4000">
                              <a:latin typeface="Cambria Math" panose="02040503050406030204" charset="0"/>
                              <a:cs typeface="Cambria Math" panose="02040503050406030204" charset="0"/>
                            </a:rPr>
                            <m:t>−</m:t>
                          </m:r>
                          <m:r>
                            <m:rPr>
                              <m:sty m:val="p"/>
                            </m:rPr>
                            <a:rPr lang="en-US" altLang="zh-CN" sz="4000">
                              <a:latin typeface="Cambria Math" panose="02040503050406030204" charset="0"/>
                              <a:cs typeface="Cambria Math" panose="02040503050406030204" charset="0"/>
                            </a:rPr>
                            <m:t>cos</m:t>
                          </m:r>
                        </m:fName>
                        <m:e>
                          <m:r>
                            <a:rPr lang="en-US" altLang="zh-CN" sz="4000" i="1">
                              <a:latin typeface="Cambria Math" panose="02040503050406030204" charset="0"/>
                              <a:cs typeface="Cambria Math" panose="02040503050406030204" charset="0"/>
                            </a:rPr>
                            <m:t>𝛼</m:t>
                          </m:r>
                        </m:e>
                      </m:func>
                    </m:oMath>
                  </m:oMathPara>
                </a14:m>
                <a:endParaRPr lang="zh-CN" altLang="en-US" sz="4000"/>
              </a:p>
            </p:txBody>
          </p:sp>
        </mc:Choice>
        <mc:Fallback>
          <p:sp>
            <p:nvSpPr>
              <p:cNvPr id="20" name="文本框 19"/>
              <p:cNvSpPr txBox="1">
                <a:spLocks noRot="1" noChangeAspect="1" noMove="1" noResize="1" noEditPoints="1" noAdjustHandles="1" noChangeArrowheads="1" noChangeShapeType="1" noTextEdit="1"/>
              </p:cNvSpPr>
              <p:nvPr/>
            </p:nvSpPr>
            <p:spPr>
              <a:xfrm>
                <a:off x="5904166" y="3472434"/>
                <a:ext cx="4688840" cy="706755"/>
              </a:xfrm>
              <a:prstGeom prst="rect">
                <a:avLst/>
              </a:prstGeom>
              <a:blipFill rotWithShape="1">
                <a:blip r:embed="rId6"/>
                <a:stretch>
                  <a:fillRect l="-12" t="-36" r="-530" b="36"/>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1" name="文本框 20"/>
              <p:cNvSpPr txBox="1"/>
              <p:nvPr/>
            </p:nvSpPr>
            <p:spPr>
              <a:xfrm>
                <a:off x="5932741" y="4554474"/>
                <a:ext cx="4657090" cy="706755"/>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tan</m:t>
                          </m:r>
                        </m:fName>
                        <m:e>
                          <m:d>
                            <m:dPr>
                              <m:ctrlPr>
                                <a:rPr lang="en-US" altLang="zh-CN" sz="4000" i="1">
                                  <a:latin typeface="Cambria Math" panose="02040503050406030204" charset="0"/>
                                  <a:cs typeface="Cambria Math" panose="02040503050406030204" charset="0"/>
                                </a:rPr>
                              </m:ctrlPr>
                            </m:dPr>
                            <m:e>
                              <m:r>
                                <a:rPr lang="en-US" altLang="zh-CN" sz="4000" i="1">
                                  <a:latin typeface="Cambria Math" panose="02040503050406030204" charset="0"/>
                                  <a:cs typeface="Cambria Math" panose="02040503050406030204" charset="0"/>
                                </a:rPr>
                                <m:t>𝜋</m:t>
                              </m:r>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tan</m:t>
                          </m:r>
                        </m:fName>
                        <m:e>
                          <m:r>
                            <a:rPr lang="en-US" altLang="zh-CN" sz="4000" i="1">
                              <a:latin typeface="Cambria Math" panose="02040503050406030204" charset="0"/>
                              <a:cs typeface="Cambria Math" panose="02040503050406030204" charset="0"/>
                            </a:rPr>
                            <m:t>𝛼</m:t>
                          </m:r>
                        </m:e>
                      </m:func>
                    </m:oMath>
                  </m:oMathPara>
                </a14:m>
                <a:endParaRPr lang="zh-CN" altLang="en-US" sz="4000"/>
              </a:p>
            </p:txBody>
          </p:sp>
        </mc:Choice>
        <mc:Fallback>
          <p:sp>
            <p:nvSpPr>
              <p:cNvPr id="21" name="文本框 20"/>
              <p:cNvSpPr txBox="1">
                <a:spLocks noRot="1" noChangeAspect="1" noMove="1" noResize="1" noEditPoints="1" noAdjustHandles="1" noChangeArrowheads="1" noChangeShapeType="1" noTextEdit="1"/>
              </p:cNvSpPr>
              <p:nvPr/>
            </p:nvSpPr>
            <p:spPr>
              <a:xfrm>
                <a:off x="5932741" y="4554474"/>
                <a:ext cx="4657090" cy="706755"/>
              </a:xfrm>
              <a:prstGeom prst="rect">
                <a:avLst/>
              </a:prstGeom>
              <a:blipFill rotWithShape="1">
                <a:blip r:embed="rId7"/>
                <a:stretch>
                  <a:fillRect l="-12" t="-36" r="-533" b="36"/>
                </a:stretch>
              </a:blipFill>
            </p:spPr>
            <p:txBody>
              <a:bodyPr/>
              <a:lstStyle/>
              <a:p>
                <a:r>
                  <a:rPr lang="zh-CN"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path" presetSubtype="0" accel="50000" decel="50000" fill="hold" grpId="0" nodeType="clickEffect">
                                  <p:stCondLst>
                                    <p:cond delay="0"/>
                                  </p:stCondLst>
                                  <p:childTnLst>
                                    <p:animMotion origin="layout" path="M 0.00123955 -0.00136569 L -0.0169482 -0.0185262 C -0.0207486 -0.0223874 -0.0261777 -0.0245322 -0.0329638 -0.0245322 C -0.0389361 -0.0245322 -0.0446368 -0.0223874 -0.0484375 -0.0185262 L -0.0666252 -0.00136569 " pathEditMode="relative" rAng="0" ptsTypes="">
                                      <p:cBhvr>
                                        <p:cTn id="6" dur="2000" fill="hold"/>
                                        <p:tgtEl>
                                          <p:spTgt spid="14"/>
                                        </p:tgtEl>
                                        <p:attrNameLst>
                                          <p:attrName>ppt_x</p:attrName>
                                          <p:attrName>ppt_y</p:attrName>
                                        </p:attrNameLst>
                                      </p:cBhvr>
                                      <p:rCtr x="-33" y="-11"/>
                                    </p:animMotion>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down)">
                                      <p:cBhvr>
                                        <p:cTn id="11" dur="500"/>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down)">
                                      <p:cBhvr>
                                        <p:cTn id="16" dur="500"/>
                                        <p:tgtEl>
                                          <p:spTgt spid="17"/>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down)">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left)">
                                      <p:cBhvr>
                                        <p:cTn id="28" dur="5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left)">
                                      <p:cBhvr>
                                        <p:cTn id="33" dur="500"/>
                                        <p:tgtEl>
                                          <p:spTgt spid="2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left)">
                                      <p:cBhvr>
                                        <p:cTn id="3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7" grpId="0" animBg="1"/>
      <p:bldP spid="18" grpId="0"/>
      <p:bldP spid="17" grpId="1" animBg="1"/>
      <p:bldP spid="18" grpId="1"/>
      <p:bldP spid="16" grpId="0"/>
      <p:bldP spid="16" grpId="1"/>
      <p:bldP spid="19" grpId="0"/>
      <p:bldP spid="19" grpId="1"/>
      <p:bldP spid="20" grpId="0"/>
      <p:bldP spid="20" grpId="1"/>
      <p:bldP spid="21" grpId="0"/>
      <p:bldP spid="21"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mc:AlternateContent xmlns:mc="http://schemas.openxmlformats.org/markup-compatibility/2006">
        <mc:Choice xmlns:a14="http://schemas.microsoft.com/office/drawing/2010/main" Requires="a14">
          <p:sp>
            <p:nvSpPr>
              <p:cNvPr id="2" name="标题 1"/>
              <p:cNvSpPr>
                <a:spLocks noGrp="1"/>
              </p:cNvSpPr>
              <p:nvPr>
                <p:ph type="title"/>
              </p:nvPr>
            </p:nvSpPr>
            <p:spPr>
              <a:xfrm>
                <a:off x="590550" y="2604135"/>
                <a:ext cx="10515600" cy="1325563"/>
              </a:xfrm>
            </p:spPr>
            <p:txBody>
              <a:bodyPr>
                <a:noAutofit/>
              </a:bodyPr>
              <a:p>
                <a:pPr algn="ctr"/>
                <a:r>
                  <a:rPr lang="zh-CN" altLang="en-US" sz="4800">
                    <a:solidFill>
                      <a:schemeClr val="tx1"/>
                    </a:solidFill>
                    <a:effectLst>
                      <a:reflection blurRad="6350" stA="53000" endA="300" endPos="35500" dir="5400000" sy="-90000" algn="bl" rotWithShape="0"/>
                    </a:effectLst>
                  </a:rPr>
                  <a:t>（</a:t>
                </a:r>
                <a:r>
                  <a:rPr lang="en-US" altLang="zh-CN" sz="4800">
                    <a:solidFill>
                      <a:schemeClr val="tx1"/>
                    </a:solidFill>
                    <a:effectLst>
                      <a:reflection blurRad="6350" stA="53000" endA="300" endPos="35500" dir="5400000" sy="-90000" algn="bl" rotWithShape="0"/>
                    </a:effectLst>
                  </a:rPr>
                  <a:t>3</a:t>
                </a:r>
                <a:r>
                  <a:rPr lang="zh-CN" altLang="en-US" sz="4800">
                    <a:solidFill>
                      <a:schemeClr val="tx1"/>
                    </a:solidFill>
                    <a:effectLst>
                      <a:reflection blurRad="6350" stA="53000" endA="300" endPos="35500" dir="5400000" sy="-90000" algn="bl" rotWithShape="0"/>
                    </a:effectLst>
                  </a:rPr>
                  <a:t>）</a:t>
                </a:r>
                <a14:m>
                  <m:oMath xmlns:m="http://schemas.openxmlformats.org/officeDocument/2006/math">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sin</m:t>
                        </m:r>
                      </m:fName>
                      <m:e>
                        <m:sSup>
                          <m:sSup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sSupPr>
                          <m:e>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150</m:t>
                            </m:r>
                          </m:e>
                          <m:sup>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sup>
                        </m:sSup>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cos</m:t>
                            </m:r>
                          </m:fName>
                          <m:e>
                            <m:sSup>
                              <m:sSup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sSupPr>
                              <m:e>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150</m:t>
                                </m:r>
                              </m:e>
                              <m:sup>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sup>
                            </m:sSup>
                          </m:e>
                        </m:func>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func>
                          <m:funcPr>
                            <m:ctrl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funcPr>
                          <m:fName>
                            <m:r>
                              <m:rPr>
                                <m:sty m:val="p"/>
                              </m:rPr>
                              <a:rPr lang="en-US" altLang="zh-CN" sz="4800">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tan</m:t>
                            </m:r>
                          </m:fName>
                          <m:e>
                            <m:sSup>
                              <m:sSupPr>
                                <m:ctrlP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ctrlPr>
                              </m:sSupPr>
                              <m:e>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150</m:t>
                                </m:r>
                              </m:e>
                              <m:sup>
                                <m:r>
                                  <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rPr>
                                  <m:t>°</m:t>
                                </m:r>
                              </m:sup>
                            </m:sSup>
                          </m:e>
                        </m:func>
                      </m:e>
                    </m:func>
                  </m:oMath>
                </a14:m>
                <a:endParaRPr lang="en-US" altLang="zh-CN" sz="4800" i="1">
                  <a:solidFill>
                    <a:schemeClr val="tx1"/>
                  </a:solidFill>
                  <a:effectLst>
                    <a:reflection blurRad="6350" stA="53000" endA="300" endPos="35500" dir="5400000" sy="-90000" algn="bl" rotWithShape="0"/>
                  </a:effectLst>
                  <a:latin typeface="Cambria Math" panose="02040503050406030204" charset="0"/>
                  <a:cs typeface="Cambria Math" panose="02040503050406030204" charset="0"/>
                </a:endParaRPr>
              </a:p>
            </p:txBody>
          </p:sp>
        </mc:Choice>
        <mc:Fallback>
          <p:sp>
            <p:nvSpPr>
              <p:cNvPr id="2" name="标题 1"/>
              <p:cNvSpPr>
                <a:spLocks noRot="1" noChangeAspect="1" noMove="1" noResize="1" noEditPoints="1" noAdjustHandles="1" noChangeArrowheads="1" noChangeShapeType="1" noTextEdit="1"/>
              </p:cNvSpPr>
              <p:nvPr>
                <p:ph type="title"/>
              </p:nvPr>
            </p:nvSpPr>
            <p:spPr>
              <a:xfrm>
                <a:off x="590550" y="2604135"/>
                <a:ext cx="10515600" cy="1325563"/>
              </a:xfrm>
              <a:blipFill rotWithShape="1">
                <a:blip r:embed="rId2"/>
                <a:stretch>
                  <a:fillRect b="24"/>
                </a:stretch>
              </a:blipFill>
            </p:spPr>
            <p:txBody>
              <a:bodyPr/>
              <a:lstStyle/>
              <a:p>
                <a:r>
                  <a:rPr lang="zh-CN" altLang="en-US">
                    <a:noFill/>
                  </a:rPr>
                  <a:t> </a:t>
                </a:r>
              </a:p>
            </p:txBody>
          </p:sp>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a:t>公式</a:t>
            </a:r>
            <a:r>
              <a:rPr lang="zh-CN" altLang="en-US"/>
              <a:t>四</a:t>
            </a:r>
            <a:endParaRPr lang="zh-CN" altLang="en-US"/>
          </a:p>
        </p:txBody>
      </p:sp>
      <p:cxnSp>
        <p:nvCxnSpPr>
          <p:cNvPr id="4" name="直接箭头连接符 3"/>
          <p:cNvCxnSpPr/>
          <p:nvPr/>
        </p:nvCxnSpPr>
        <p:spPr>
          <a:xfrm>
            <a:off x="1791970" y="3927475"/>
            <a:ext cx="2830195" cy="0"/>
          </a:xfrm>
          <a:prstGeom prst="straightConnector1">
            <a:avLst/>
          </a:prstGeom>
          <a:ln w="31750" cap="rnd">
            <a:solidFill>
              <a:prstClr val="black"/>
            </a:solidFill>
            <a:round/>
            <a:tailEnd type="arrow" w="med" len="med"/>
          </a:ln>
        </p:spPr>
        <p:style>
          <a:lnRef idx="0">
            <a:srgbClr val="FFFFFF"/>
          </a:lnRef>
          <a:fillRef idx="0">
            <a:srgbClr val="FFFFFF"/>
          </a:fillRef>
          <a:effectRef idx="0">
            <a:srgbClr val="FFFFFF"/>
          </a:effectRef>
          <a:fontRef idx="minor">
            <a:schemeClr val="tx1"/>
          </a:fontRef>
        </p:style>
      </p:cxnSp>
      <p:cxnSp>
        <p:nvCxnSpPr>
          <p:cNvPr id="6" name="直接箭头连接符 5"/>
          <p:cNvCxnSpPr/>
          <p:nvPr/>
        </p:nvCxnSpPr>
        <p:spPr>
          <a:xfrm flipV="1">
            <a:off x="3175000" y="2745105"/>
            <a:ext cx="0" cy="2200275"/>
          </a:xfrm>
          <a:prstGeom prst="straightConnector1">
            <a:avLst/>
          </a:prstGeom>
          <a:ln w="31750" cap="rnd">
            <a:solidFill>
              <a:prstClr val="black"/>
            </a:solidFill>
            <a:round/>
            <a:tailEnd type="arrow" w="med" len="med"/>
          </a:ln>
        </p:spPr>
        <p:style>
          <a:lnRef idx="0">
            <a:srgbClr val="FFFFFF"/>
          </a:lnRef>
          <a:fillRef idx="0">
            <a:srgbClr val="FFFFFF"/>
          </a:fillRef>
          <a:effectRef idx="0">
            <a:srgbClr val="FFFFFF"/>
          </a:effectRef>
          <a:fontRef idx="minor">
            <a:schemeClr val="tx1"/>
          </a:fontRef>
        </p:style>
      </p:cxnSp>
      <p:sp>
        <p:nvSpPr>
          <p:cNvPr id="7" name="文本框 6"/>
          <p:cNvSpPr txBox="1"/>
          <p:nvPr/>
        </p:nvSpPr>
        <p:spPr>
          <a:xfrm>
            <a:off x="2847340" y="2600960"/>
            <a:ext cx="271145" cy="368300"/>
          </a:xfrm>
          <a:prstGeom prst="rect">
            <a:avLst/>
          </a:prstGeom>
          <a:noFill/>
        </p:spPr>
        <p:txBody>
          <a:bodyPr wrap="square" rtlCol="0">
            <a:spAutoFit/>
          </a:bodyPr>
          <a:p>
            <a:r>
              <a:rPr lang="en-US" altLang="zh-CN"/>
              <a:t>y</a:t>
            </a:r>
            <a:endParaRPr lang="en-US" altLang="zh-CN"/>
          </a:p>
        </p:txBody>
      </p:sp>
      <p:sp>
        <p:nvSpPr>
          <p:cNvPr id="8" name="文本框 7"/>
          <p:cNvSpPr txBox="1"/>
          <p:nvPr/>
        </p:nvSpPr>
        <p:spPr>
          <a:xfrm>
            <a:off x="4487545" y="3930650"/>
            <a:ext cx="271145" cy="368300"/>
          </a:xfrm>
          <a:prstGeom prst="rect">
            <a:avLst/>
          </a:prstGeom>
          <a:noFill/>
        </p:spPr>
        <p:txBody>
          <a:bodyPr wrap="square" rtlCol="0">
            <a:spAutoFit/>
          </a:bodyPr>
          <a:p>
            <a:r>
              <a:rPr lang="en-US" altLang="zh-CN"/>
              <a:t>x</a:t>
            </a:r>
            <a:endParaRPr lang="en-US" altLang="zh-CN"/>
          </a:p>
        </p:txBody>
      </p:sp>
      <p:sp>
        <p:nvSpPr>
          <p:cNvPr id="9" name="文本框 8"/>
          <p:cNvSpPr txBox="1"/>
          <p:nvPr/>
        </p:nvSpPr>
        <p:spPr>
          <a:xfrm>
            <a:off x="2875280" y="3879215"/>
            <a:ext cx="271145" cy="368300"/>
          </a:xfrm>
          <a:prstGeom prst="rect">
            <a:avLst/>
          </a:prstGeom>
          <a:noFill/>
        </p:spPr>
        <p:txBody>
          <a:bodyPr wrap="square" rtlCol="0">
            <a:spAutoFit/>
          </a:bodyPr>
          <a:p>
            <a:r>
              <a:rPr lang="en-US" altLang="zh-CN"/>
              <a:t>O</a:t>
            </a:r>
            <a:endParaRPr lang="en-US" altLang="zh-CN"/>
          </a:p>
        </p:txBody>
      </p:sp>
      <p:sp>
        <p:nvSpPr>
          <p:cNvPr id="10" name="椭圆 9"/>
          <p:cNvSpPr/>
          <p:nvPr/>
        </p:nvSpPr>
        <p:spPr>
          <a:xfrm>
            <a:off x="2616835" y="3366770"/>
            <a:ext cx="1134110" cy="1134110"/>
          </a:xfrm>
          <a:prstGeom prst="ellipse">
            <a:avLst/>
          </a:prstGeom>
        </p:spPr>
        <p:style>
          <a:lnRef idx="2">
            <a:prstClr val="black"/>
          </a:lnRef>
          <a:fillRef idx="0">
            <a:srgbClr val="FFFFFF"/>
          </a:fillRef>
          <a:effectRef idx="0">
            <a:srgbClr val="FFFFFF"/>
          </a:effectRef>
          <a:fontRef idx="minor">
            <a:schemeClr val="tx1"/>
          </a:fontRef>
        </p:style>
        <p:txBody>
          <a:bodyPr rtlCol="0" anchor="ctr"/>
          <a:p>
            <a:pPr algn="ctr"/>
            <a:endParaRPr lang="zh-CN" altLang="en-US"/>
          </a:p>
        </p:txBody>
      </p:sp>
      <p:cxnSp>
        <p:nvCxnSpPr>
          <p:cNvPr id="5" name="直接连接符 4"/>
          <p:cNvCxnSpPr/>
          <p:nvPr/>
        </p:nvCxnSpPr>
        <p:spPr>
          <a:xfrm flipV="1">
            <a:off x="3168650" y="2841625"/>
            <a:ext cx="1026795" cy="1095375"/>
          </a:xfrm>
          <a:prstGeom prst="line">
            <a:avLst/>
          </a:prstGeom>
          <a:ln w="31750" cap="rnd">
            <a:solidFill>
              <a:prstClr val="black"/>
            </a:solidFill>
            <a:round/>
          </a:ln>
        </p:spPr>
        <p:style>
          <a:lnRef idx="0">
            <a:srgbClr val="FFFFFF"/>
          </a:lnRef>
          <a:fillRef idx="0">
            <a:srgbClr val="FFFFFF"/>
          </a:fillRef>
          <a:effectRef idx="0">
            <a:srgbClr val="FFFFFF"/>
          </a:effectRef>
          <a:fontRef idx="minor">
            <a:schemeClr val="tx1"/>
          </a:fontRef>
        </p:style>
      </p:cxnSp>
      <p:sp>
        <p:nvSpPr>
          <p:cNvPr id="11" name="弧形 10"/>
          <p:cNvSpPr/>
          <p:nvPr/>
        </p:nvSpPr>
        <p:spPr>
          <a:xfrm>
            <a:off x="3284855" y="3749675"/>
            <a:ext cx="194310" cy="349885"/>
          </a:xfrm>
          <a:prstGeom prst="arc">
            <a:avLst/>
          </a:prstGeom>
          <a:ln w="31750" cap="rnd">
            <a:solidFill>
              <a:prstClr val="black"/>
            </a:solidFill>
            <a:round/>
          </a:ln>
        </p:spPr>
        <p:style>
          <a:lnRef idx="0">
            <a:srgbClr val="FFFFFF"/>
          </a:lnRef>
          <a:fillRef idx="0">
            <a:srgbClr val="FFFFFF"/>
          </a:fillRef>
          <a:effectRef idx="0">
            <a:srgbClr val="FFFFFF"/>
          </a:effectRef>
          <a:fontRef idx="minor">
            <a:schemeClr val="tx1"/>
          </a:fontRef>
        </p:style>
        <p:txBody>
          <a:bodyPr rtlCol="0" anchor="ctr"/>
          <a:p>
            <a:pPr algn="ctr"/>
            <a:endParaRPr lang="zh-CN" altLang="en-US"/>
          </a:p>
        </p:txBody>
      </p:sp>
      <mc:AlternateContent xmlns:mc="http://schemas.openxmlformats.org/markup-compatibility/2006">
        <mc:Choice xmlns:a14="http://schemas.microsoft.com/office/drawing/2010/main" Requires="a14">
          <p:sp>
            <p:nvSpPr>
              <p:cNvPr id="12" name="文本框 11"/>
              <p:cNvSpPr txBox="1"/>
              <p:nvPr/>
            </p:nvSpPr>
            <p:spPr>
              <a:xfrm>
                <a:off x="3342005" y="3559175"/>
                <a:ext cx="542925" cy="368300"/>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r>
                        <a:rPr lang="en-US" altLang="zh-CN" i="1">
                          <a:latin typeface="Cambria Math" panose="02040503050406030204" charset="0"/>
                          <a:cs typeface="Cambria Math" panose="02040503050406030204" charset="0"/>
                        </a:rPr>
                        <m:t>𝛼</m:t>
                      </m:r>
                    </m:oMath>
                  </m:oMathPara>
                </a14:m>
                <a:endParaRPr lang="zh-CN" altLang="en-US"/>
              </a:p>
            </p:txBody>
          </p:sp>
        </mc:Choice>
        <mc:Fallback>
          <p:sp>
            <p:nvSpPr>
              <p:cNvPr id="12" name="文本框 11"/>
              <p:cNvSpPr txBox="1">
                <a:spLocks noRot="1" noChangeAspect="1" noMove="1" noResize="1" noEditPoints="1" noAdjustHandles="1" noChangeArrowheads="1" noChangeShapeType="1" noTextEdit="1"/>
              </p:cNvSpPr>
              <p:nvPr/>
            </p:nvSpPr>
            <p:spPr>
              <a:xfrm>
                <a:off x="3342005" y="3559175"/>
                <a:ext cx="542925" cy="368300"/>
              </a:xfrm>
              <a:prstGeom prst="rect">
                <a:avLst/>
              </a:prstGeom>
              <a:blipFill rotWithShape="1">
                <a:blip r:embed="rId2"/>
                <a:stretch>
                  <a:fillRect/>
                </a:stretch>
              </a:blipFill>
            </p:spPr>
            <p:txBody>
              <a:bodyPr/>
              <a:lstStyle/>
              <a:p>
                <a:r>
                  <a:rPr lang="zh-CN" altLang="en-US">
                    <a:noFill/>
                  </a:rPr>
                  <a:t> </a:t>
                </a:r>
              </a:p>
            </p:txBody>
          </p:sp>
        </mc:Fallback>
      </mc:AlternateContent>
      <p:sp>
        <p:nvSpPr>
          <p:cNvPr id="13" name="文本框 12"/>
          <p:cNvSpPr txBox="1"/>
          <p:nvPr/>
        </p:nvSpPr>
        <p:spPr>
          <a:xfrm>
            <a:off x="3562350" y="3356610"/>
            <a:ext cx="1163320" cy="368300"/>
          </a:xfrm>
          <a:prstGeom prst="rect">
            <a:avLst/>
          </a:prstGeom>
          <a:noFill/>
        </p:spPr>
        <p:txBody>
          <a:bodyPr wrap="square" rtlCol="0">
            <a:spAutoFit/>
          </a:bodyPr>
          <a:p>
            <a:r>
              <a:rPr lang="en-US" altLang="zh-CN"/>
              <a:t>P(x,y)</a:t>
            </a:r>
            <a:endParaRPr lang="en-US" altLang="zh-CN"/>
          </a:p>
        </p:txBody>
      </p:sp>
      <p:sp>
        <p:nvSpPr>
          <p:cNvPr id="14" name="椭圆 13"/>
          <p:cNvSpPr/>
          <p:nvPr/>
        </p:nvSpPr>
        <p:spPr>
          <a:xfrm>
            <a:off x="3505200" y="3432175"/>
            <a:ext cx="142240" cy="146050"/>
          </a:xfrm>
          <a:prstGeom prst="ellipse">
            <a:avLst/>
          </a:prstGeom>
        </p:spPr>
        <p:style>
          <a:lnRef idx="0">
            <a:srgbClr val="FFFFFF"/>
          </a:lnRef>
          <a:fillRef idx="1">
            <a:schemeClr val="accent6"/>
          </a:fillRef>
          <a:effectRef idx="0">
            <a:srgbClr val="FFFFFF"/>
          </a:effectRef>
          <a:fontRef idx="minor">
            <a:schemeClr val="lt1"/>
          </a:fontRef>
        </p:style>
        <p:txBody>
          <a:bodyPr rtlCol="0" anchor="ctr"/>
          <a:p>
            <a:pPr algn="ctr"/>
            <a:endParaRPr lang="zh-CN" altLang="en-US"/>
          </a:p>
        </p:txBody>
      </p:sp>
      <p:cxnSp>
        <p:nvCxnSpPr>
          <p:cNvPr id="15" name="直接连接符 14"/>
          <p:cNvCxnSpPr/>
          <p:nvPr/>
        </p:nvCxnSpPr>
        <p:spPr>
          <a:xfrm flipH="1">
            <a:off x="2263775" y="3937635"/>
            <a:ext cx="911225" cy="910590"/>
          </a:xfrm>
          <a:prstGeom prst="line">
            <a:avLst/>
          </a:prstGeom>
          <a:ln w="31750" cap="rnd">
            <a:solidFill>
              <a:prstClr val="black"/>
            </a:solidFill>
            <a:round/>
          </a:ln>
        </p:spPr>
        <p:style>
          <a:lnRef idx="0">
            <a:srgbClr val="FFFFFF"/>
          </a:lnRef>
          <a:fillRef idx="0">
            <a:srgbClr val="FFFFFF"/>
          </a:fillRef>
          <a:effectRef idx="0">
            <a:srgbClr val="FFFFFF"/>
          </a:effectRef>
          <a:fontRef idx="minor">
            <a:schemeClr val="tx1"/>
          </a:fontRef>
        </p:style>
      </p:cxnSp>
      <p:sp>
        <p:nvSpPr>
          <p:cNvPr id="16" name="弧形 15"/>
          <p:cNvSpPr/>
          <p:nvPr/>
        </p:nvSpPr>
        <p:spPr>
          <a:xfrm>
            <a:off x="2426335" y="3308985"/>
            <a:ext cx="1221105" cy="1191895"/>
          </a:xfrm>
          <a:prstGeom prst="arc">
            <a:avLst>
              <a:gd name="adj1" fmla="val 7439186"/>
              <a:gd name="adj2" fmla="val 0"/>
            </a:avLst>
          </a:prstGeom>
          <a:ln w="31750" cap="rnd">
            <a:solidFill>
              <a:schemeClr val="accent2"/>
            </a:solidFill>
            <a:round/>
          </a:ln>
        </p:spPr>
        <p:style>
          <a:lnRef idx="0">
            <a:srgbClr val="FFFFFF"/>
          </a:lnRef>
          <a:fillRef idx="0">
            <a:srgbClr val="FFFFFF"/>
          </a:fillRef>
          <a:effectRef idx="0">
            <a:srgbClr val="FFFFFF"/>
          </a:effectRef>
          <a:fontRef idx="minor">
            <a:schemeClr val="tx1"/>
          </a:fontRef>
        </p:style>
        <p:txBody>
          <a:bodyPr rtlCol="0" anchor="ctr"/>
          <a:p>
            <a:pPr algn="ctr"/>
            <a:endParaRPr lang="zh-CN" altLang="en-US"/>
          </a:p>
        </p:txBody>
      </p:sp>
      <mc:AlternateContent xmlns:mc="http://schemas.openxmlformats.org/markup-compatibility/2006">
        <mc:Choice xmlns:a14="http://schemas.microsoft.com/office/drawing/2010/main" Requires="a14">
          <p:sp>
            <p:nvSpPr>
              <p:cNvPr id="18" name="文本框 17"/>
              <p:cNvSpPr txBox="1"/>
              <p:nvPr/>
            </p:nvSpPr>
            <p:spPr>
              <a:xfrm>
                <a:off x="1950085" y="3269615"/>
                <a:ext cx="1115060" cy="368300"/>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r>
                        <a:rPr lang="en-US" altLang="zh-CN" i="1">
                          <a:latin typeface="Cambria Math" panose="02040503050406030204" charset="0"/>
                          <a:cs typeface="Cambria Math" panose="02040503050406030204" charset="0"/>
                        </a:rPr>
                        <m:t>𝛽</m:t>
                      </m:r>
                    </m:oMath>
                  </m:oMathPara>
                </a14:m>
                <a:endParaRPr lang="zh-CN" altLang="en-US"/>
              </a:p>
            </p:txBody>
          </p:sp>
        </mc:Choice>
        <mc:Fallback>
          <p:sp>
            <p:nvSpPr>
              <p:cNvPr id="18" name="文本框 17"/>
              <p:cNvSpPr txBox="1">
                <a:spLocks noRot="1" noChangeAspect="1" noMove="1" noResize="1" noEditPoints="1" noAdjustHandles="1" noChangeArrowheads="1" noChangeShapeType="1" noTextEdit="1"/>
              </p:cNvSpPr>
              <p:nvPr/>
            </p:nvSpPr>
            <p:spPr>
              <a:xfrm>
                <a:off x="1950085" y="3269615"/>
                <a:ext cx="1115060" cy="368300"/>
              </a:xfrm>
              <a:prstGeom prst="rect">
                <a:avLst/>
              </a:prstGeom>
              <a:blipFill rotWithShape="1">
                <a:blip r:embed="rId3"/>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9" name="文本框 18"/>
              <p:cNvSpPr txBox="1"/>
              <p:nvPr/>
            </p:nvSpPr>
            <p:spPr>
              <a:xfrm>
                <a:off x="2311400" y="4307205"/>
                <a:ext cx="1163320" cy="392430"/>
              </a:xfrm>
              <a:prstGeom prst="rect">
                <a:avLst/>
              </a:prstGeom>
              <a:noFill/>
            </p:spPr>
            <p:txBody>
              <a:bodyPr wrap="square" rtlCol="0">
                <a:spAutoFit/>
              </a:bodyPr>
              <a:p>
                <a14:m>
                  <m:oMath xmlns:m="http://schemas.openxmlformats.org/officeDocument/2006/math">
                    <m:sSup>
                      <m:sSupPr>
                        <m:ctrlPr>
                          <a:rPr lang="en-US" altLang="zh-CN" i="1">
                            <a:latin typeface="Cambria Math" panose="02040503050406030204" charset="0"/>
                            <a:cs typeface="Cambria Math" panose="02040503050406030204" charset="0"/>
                          </a:rPr>
                        </m:ctrlPr>
                      </m:sSupPr>
                      <m:e>
                        <m:r>
                          <a:rPr lang="en-US" altLang="zh-CN" i="1">
                            <a:latin typeface="Cambria Math" panose="02040503050406030204" charset="0"/>
                            <a:cs typeface="Cambria Math" panose="02040503050406030204" charset="0"/>
                          </a:rPr>
                          <m:t>𝑃</m:t>
                        </m:r>
                      </m:e>
                      <m:sup>
                        <m:r>
                          <a:rPr lang="en-US" altLang="zh-CN" i="1">
                            <a:latin typeface="Cambria Math" panose="02040503050406030204" charset="0"/>
                            <a:cs typeface="Cambria Math" panose="02040503050406030204" charset="0"/>
                          </a:rPr>
                          <m:t>’</m:t>
                        </m:r>
                      </m:sup>
                    </m:sSup>
                  </m:oMath>
                </a14:m>
                <a:r>
                  <a:rPr lang="en-US" altLang="zh-CN"/>
                  <a:t>(-x,-y)</a:t>
                </a:r>
                <a:endParaRPr lang="en-US" altLang="zh-CN"/>
              </a:p>
            </p:txBody>
          </p:sp>
        </mc:Choice>
        <mc:Fallback>
          <p:sp>
            <p:nvSpPr>
              <p:cNvPr id="19" name="文本框 18"/>
              <p:cNvSpPr txBox="1">
                <a:spLocks noRot="1" noChangeAspect="1" noMove="1" noResize="1" noEditPoints="1" noAdjustHandles="1" noChangeArrowheads="1" noChangeShapeType="1" noTextEdit="1"/>
              </p:cNvSpPr>
              <p:nvPr/>
            </p:nvSpPr>
            <p:spPr>
              <a:xfrm>
                <a:off x="2311400" y="4307205"/>
                <a:ext cx="1163320" cy="392430"/>
              </a:xfrm>
              <a:prstGeom prst="rect">
                <a:avLst/>
              </a:prstGeom>
              <a:blipFill rotWithShape="1">
                <a:blip r:embed="rId4"/>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0" name="文本框 19"/>
              <p:cNvSpPr txBox="1"/>
              <p:nvPr/>
            </p:nvSpPr>
            <p:spPr>
              <a:xfrm>
                <a:off x="6262941" y="2262759"/>
                <a:ext cx="4535170" cy="706755"/>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sin</m:t>
                          </m:r>
                        </m:fName>
                        <m:e>
                          <m:d>
                            <m:dPr>
                              <m:ctrlPr>
                                <a:rPr lang="en-US" altLang="zh-CN" sz="4000" i="1">
                                  <a:latin typeface="Cambria Math" panose="02040503050406030204" charset="0"/>
                                  <a:cs typeface="Cambria Math" panose="02040503050406030204" charset="0"/>
                                </a:rPr>
                              </m:ctrlPr>
                            </m:dPr>
                            <m:e>
                              <m:r>
                                <a:rPr lang="en-US" altLang="zh-CN" sz="4000" i="1">
                                  <a:latin typeface="Cambria Math" panose="02040503050406030204" charset="0"/>
                                  <a:cs typeface="Cambria Math" panose="02040503050406030204" charset="0"/>
                                </a:rPr>
                                <m:t>𝜋</m:t>
                              </m:r>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sin</m:t>
                          </m:r>
                        </m:fName>
                        <m:e>
                          <m:r>
                            <a:rPr lang="en-US" altLang="zh-CN" sz="4000" i="1">
                              <a:latin typeface="Cambria Math" panose="02040503050406030204" charset="0"/>
                              <a:cs typeface="Cambria Math" panose="02040503050406030204" charset="0"/>
                            </a:rPr>
                            <m:t>𝛼</m:t>
                          </m:r>
                        </m:e>
                      </m:func>
                    </m:oMath>
                  </m:oMathPara>
                </a14:m>
                <a:endParaRPr lang="zh-CN" altLang="en-US" sz="4000"/>
              </a:p>
            </p:txBody>
          </p:sp>
        </mc:Choice>
        <mc:Fallback>
          <p:sp>
            <p:nvSpPr>
              <p:cNvPr id="20" name="文本框 19"/>
              <p:cNvSpPr txBox="1">
                <a:spLocks noRot="1" noChangeAspect="1" noMove="1" noResize="1" noEditPoints="1" noAdjustHandles="1" noChangeArrowheads="1" noChangeShapeType="1" noTextEdit="1"/>
              </p:cNvSpPr>
              <p:nvPr/>
            </p:nvSpPr>
            <p:spPr>
              <a:xfrm>
                <a:off x="6262941" y="2262759"/>
                <a:ext cx="4535170" cy="706755"/>
              </a:xfrm>
              <a:prstGeom prst="rect">
                <a:avLst/>
              </a:prstGeom>
              <a:blipFill rotWithShape="1">
                <a:blip r:embed="rId5"/>
                <a:stretch>
                  <a:fillRect l="-13" t="-36" r="-547" b="36"/>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1" name="文本框 20"/>
              <p:cNvSpPr txBox="1"/>
              <p:nvPr/>
            </p:nvSpPr>
            <p:spPr>
              <a:xfrm>
                <a:off x="6262941" y="3356864"/>
                <a:ext cx="4674870" cy="706755"/>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cos</m:t>
                          </m:r>
                        </m:fName>
                        <m:e>
                          <m:d>
                            <m:dPr>
                              <m:ctrlPr>
                                <a:rPr lang="en-US" altLang="zh-CN" sz="4000" i="1">
                                  <a:latin typeface="Cambria Math" panose="02040503050406030204" charset="0"/>
                                  <a:cs typeface="Cambria Math" panose="02040503050406030204" charset="0"/>
                                </a:rPr>
                              </m:ctrlPr>
                            </m:dPr>
                            <m:e>
                              <m:r>
                                <a:rPr lang="en-US" altLang="zh-CN" sz="4000" i="1">
                                  <a:latin typeface="Cambria Math" panose="02040503050406030204" charset="0"/>
                                  <a:cs typeface="Cambria Math" panose="02040503050406030204" charset="0"/>
                                </a:rPr>
                                <m:t>𝜋</m:t>
                              </m:r>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cos</m:t>
                          </m:r>
                        </m:fName>
                        <m:e>
                          <m:r>
                            <a:rPr lang="en-US" altLang="zh-CN" sz="4000" i="1">
                              <a:latin typeface="Cambria Math" panose="02040503050406030204" charset="0"/>
                              <a:cs typeface="Cambria Math" panose="02040503050406030204" charset="0"/>
                            </a:rPr>
                            <m:t>𝛼</m:t>
                          </m:r>
                        </m:e>
                      </m:func>
                    </m:oMath>
                  </m:oMathPara>
                </a14:m>
                <a:endParaRPr lang="zh-CN" altLang="en-US" sz="4000"/>
              </a:p>
            </p:txBody>
          </p:sp>
        </mc:Choice>
        <mc:Fallback>
          <p:sp>
            <p:nvSpPr>
              <p:cNvPr id="21" name="文本框 20"/>
              <p:cNvSpPr txBox="1">
                <a:spLocks noRot="1" noChangeAspect="1" noMove="1" noResize="1" noEditPoints="1" noAdjustHandles="1" noChangeArrowheads="1" noChangeShapeType="1" noTextEdit="1"/>
              </p:cNvSpPr>
              <p:nvPr/>
            </p:nvSpPr>
            <p:spPr>
              <a:xfrm>
                <a:off x="6262941" y="3356864"/>
                <a:ext cx="4674870" cy="706755"/>
              </a:xfrm>
              <a:prstGeom prst="rect">
                <a:avLst/>
              </a:prstGeom>
              <a:blipFill rotWithShape="1">
                <a:blip r:embed="rId6"/>
                <a:stretch>
                  <a:fillRect l="-12" t="-36" r="-531" b="36"/>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2" name="文本框 21"/>
              <p:cNvSpPr txBox="1"/>
              <p:nvPr/>
            </p:nvSpPr>
            <p:spPr>
              <a:xfrm>
                <a:off x="6262941" y="4454779"/>
                <a:ext cx="4291330" cy="706755"/>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tan</m:t>
                          </m:r>
                        </m:fName>
                        <m:e>
                          <m:d>
                            <m:dPr>
                              <m:ctrlPr>
                                <a:rPr lang="en-US" altLang="zh-CN" sz="4000" i="1">
                                  <a:latin typeface="Cambria Math" panose="02040503050406030204" charset="0"/>
                                  <a:cs typeface="Cambria Math" panose="02040503050406030204" charset="0"/>
                                </a:rPr>
                              </m:ctrlPr>
                            </m:dPr>
                            <m:e>
                              <m:r>
                                <a:rPr lang="en-US" altLang="zh-CN" sz="4000" i="1">
                                  <a:latin typeface="Cambria Math" panose="02040503050406030204" charset="0"/>
                                  <a:cs typeface="Cambria Math" panose="02040503050406030204" charset="0"/>
                                </a:rPr>
                                <m:t>𝜋</m:t>
                              </m:r>
                              <m:r>
                                <a:rPr lang="en-US" altLang="zh-CN" sz="4000" i="1">
                                  <a:latin typeface="Cambria Math" panose="02040503050406030204" charset="0"/>
                                  <a:cs typeface="Cambria Math" panose="02040503050406030204" charset="0"/>
                                </a:rPr>
                                <m:t>+</m:t>
                              </m:r>
                              <m:r>
                                <a:rPr lang="en-US" altLang="zh-CN" sz="4000" i="1">
                                  <a:latin typeface="Cambria Math" panose="02040503050406030204" charset="0"/>
                                  <a:cs typeface="Cambria Math" panose="02040503050406030204" charset="0"/>
                                </a:rPr>
                                <m:t>𝛼</m:t>
                              </m:r>
                            </m:e>
                          </m:d>
                        </m:e>
                      </m:func>
                      <m:r>
                        <a:rPr lang="en-US" altLang="zh-CN" sz="4000" i="1">
                          <a:latin typeface="Cambria Math" panose="02040503050406030204" charset="0"/>
                          <a:cs typeface="Cambria Math" panose="02040503050406030204" charset="0"/>
                        </a:rPr>
                        <m:t>=</m:t>
                      </m:r>
                      <m:func>
                        <m:funcPr>
                          <m:ctrlPr>
                            <a:rPr lang="en-US" altLang="zh-CN" sz="4000">
                              <a:latin typeface="Cambria Math" panose="02040503050406030204" charset="0"/>
                              <a:cs typeface="Cambria Math" panose="02040503050406030204" charset="0"/>
                            </a:rPr>
                          </m:ctrlPr>
                        </m:funcPr>
                        <m:fName>
                          <m:r>
                            <m:rPr>
                              <m:sty m:val="p"/>
                            </m:rPr>
                            <a:rPr lang="en-US" altLang="zh-CN" sz="4000">
                              <a:latin typeface="Cambria Math" panose="02040503050406030204" charset="0"/>
                              <a:cs typeface="Cambria Math" panose="02040503050406030204" charset="0"/>
                            </a:rPr>
                            <m:t>tan</m:t>
                          </m:r>
                        </m:fName>
                        <m:e>
                          <m:r>
                            <a:rPr lang="en-US" altLang="zh-CN" sz="4000" i="1">
                              <a:latin typeface="Cambria Math" panose="02040503050406030204" charset="0"/>
                              <a:cs typeface="Cambria Math" panose="02040503050406030204" charset="0"/>
                            </a:rPr>
                            <m:t>𝛼</m:t>
                          </m:r>
                        </m:e>
                      </m:func>
                    </m:oMath>
                  </m:oMathPara>
                </a14:m>
                <a:endParaRPr lang="zh-CN" altLang="en-US" sz="4000"/>
              </a:p>
            </p:txBody>
          </p:sp>
        </mc:Choice>
        <mc:Fallback>
          <p:sp>
            <p:nvSpPr>
              <p:cNvPr id="22" name="文本框 21"/>
              <p:cNvSpPr txBox="1">
                <a:spLocks noRot="1" noChangeAspect="1" noMove="1" noResize="1" noEditPoints="1" noAdjustHandles="1" noChangeArrowheads="1" noChangeShapeType="1" noTextEdit="1"/>
              </p:cNvSpPr>
              <p:nvPr/>
            </p:nvSpPr>
            <p:spPr>
              <a:xfrm>
                <a:off x="6262941" y="4454779"/>
                <a:ext cx="4291330" cy="706755"/>
              </a:xfrm>
              <a:prstGeom prst="rect">
                <a:avLst/>
              </a:prstGeom>
              <a:blipFill rotWithShape="1">
                <a:blip r:embed="rId7"/>
                <a:stretch>
                  <a:fillRect l="-13" t="-36" r="-579" b="36"/>
                </a:stretch>
              </a:blipFill>
            </p:spPr>
            <p:txBody>
              <a:bodyPr/>
              <a:lstStyle/>
              <a:p>
                <a:r>
                  <a:rPr lang="zh-CN"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160045 0.000813928 L -0.00403208 -0.00660957 L -0.00487433 -0.0169254 L -0.0104542 -0.0169254 L -0.0160867 -0.0198177 L -0.0217192 -0.0198177 L -0.0281414 -0.0198177 L -0.033774 -0.0198177 L -0.0394064 -0.0198177 L -0.0450389 -0.0169254 L -0.0514611 -0.0110444 L -0.0570935 -0.00516342 L -0.0626736 -0.0036209 L -0.068306 0.00370617 L -0.0707274 0.0140222 L -0.0739385 0.0257838 L -0.0771496 0.0360996 L -0.0771496 0.0464152 L -0.0771496 0.0566348 L -0.0771496 0.0669504 L -0.0771496 0.0772664 L -0.0771496 0.0875819 L -0.074728 0.0978976 L -0.0723594 0.108214 L -0.069938 0.118433 L -0.0643052 0.122867 " pathEditMode="relative" rAng="0" ptsTypes="">
                                      <p:cBhvr>
                                        <p:cTn id="6" dur="2000" fill="hold"/>
                                        <p:tgtEl>
                                          <p:spTgt spid="14"/>
                                        </p:tgtEl>
                                        <p:attrNameLst>
                                          <p:attrName>ppt_x</p:attrName>
                                          <p:attrName>ppt_y</p:attrName>
                                        </p:attrNameLst>
                                      </p:cBhvr>
                                      <p:rCtr x="-39" y="51"/>
                                    </p:animMotion>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500"/>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up)">
                                      <p:cBhvr>
                                        <p:cTn id="16" dur="500"/>
                                        <p:tgtEl>
                                          <p:spTgt spid="18"/>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up)">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wipe(left)">
                                      <p:cBhvr>
                                        <p:cTn id="28" dur="500"/>
                                        <p:tgtEl>
                                          <p:spTgt spid="2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wipe(left)">
                                      <p:cBhvr>
                                        <p:cTn id="33" dur="500"/>
                                        <p:tgtEl>
                                          <p:spTgt spid="21"/>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wipe(left)">
                                      <p:cBhvr>
                                        <p:cTn id="3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8" grpId="0"/>
      <p:bldP spid="16" grpId="0" bldLvl="0" animBg="1"/>
      <p:bldP spid="18" grpId="1"/>
      <p:bldP spid="16" grpId="1" animBg="1"/>
      <p:bldP spid="19" grpId="0"/>
      <p:bldP spid="19" grpId="1"/>
      <p:bldP spid="20" grpId="0"/>
      <p:bldP spid="20" grpId="1"/>
      <p:bldP spid="21" grpId="0"/>
      <p:bldP spid="21" grpId="1"/>
      <p:bldP spid="22" grpId="0"/>
      <p:bldP spid="22" grpId="1"/>
    </p:bldLst>
  </p:timing>
</p:sld>
</file>

<file path=ppt/tags/tag1.xml><?xml version="1.0" encoding="utf-8"?>
<p:tagLst xmlns:p="http://schemas.openxmlformats.org/presentationml/2006/main">
  <p:tag name="commondata" val="eyJoZGlkIjoiZWIyYjRkNTk5N2FlMjBiZjk0Njc1NzZiYTVmZTU4YTIifQ=="/>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976</Words>
  <Application>WPS 演示</Application>
  <PresentationFormat>宽屏</PresentationFormat>
  <Paragraphs>158</Paragraphs>
  <Slides>15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Arial</vt:lpstr>
      <vt:lpstr>宋体</vt:lpstr>
      <vt:lpstr>Wingdings</vt:lpstr>
      <vt:lpstr>Cambria Math</vt:lpstr>
      <vt:lpstr>微软雅黑</vt:lpstr>
      <vt:lpstr>Calibri</vt:lpstr>
      <vt:lpstr>Arial Unicode MS</vt:lpstr>
      <vt:lpstr>WPS</vt:lpstr>
      <vt:lpstr>三角函数的诱导公式</vt:lpstr>
      <vt:lpstr>教学目标</vt:lpstr>
      <vt:lpstr>公式一</vt:lpstr>
      <vt:lpstr>（1）</vt:lpstr>
      <vt:lpstr>公式二</vt:lpstr>
      <vt:lpstr>（2）</vt:lpstr>
      <vt:lpstr>公式三</vt:lpstr>
      <vt:lpstr>（3）</vt:lpstr>
      <vt:lpstr>公式四</vt:lpstr>
      <vt:lpstr>（4）</vt:lpstr>
      <vt:lpstr>公式五</vt:lpstr>
      <vt:lpstr>公式五</vt:lpstr>
      <vt:lpstr>（5）</vt:lpstr>
      <vt:lpstr>（5）</vt:lpstr>
      <vt:lpstr>谢谢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张梦颖</dc:creator>
  <cp:lastModifiedBy>little</cp:lastModifiedBy>
  <cp:revision>46</cp:revision>
  <dcterms:created xsi:type="dcterms:W3CDTF">2023-08-09T12:44:00Z</dcterms:created>
  <dcterms:modified xsi:type="dcterms:W3CDTF">2024-05-07T23:10:43Z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2052-12.1.0.16894</vt:lpwstr>
  </property>
</Properties>
</file>