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8" r:id="rId3"/>
    <p:sldId id="264" r:id="rId4"/>
    <p:sldId id="267" r:id="rId5"/>
    <p:sldId id="304" r:id="rId6"/>
    <p:sldId id="298" r:id="rId7"/>
    <p:sldId id="300" r:id="rId8"/>
    <p:sldId id="301" r:id="rId9"/>
    <p:sldId id="310" r:id="rId10"/>
    <p:sldId id="313" r:id="rId11"/>
    <p:sldId id="317" r:id="rId12"/>
    <p:sldId id="318" r:id="rId13"/>
    <p:sldId id="312" r:id="rId14"/>
    <p:sldId id="314" r:id="rId15"/>
    <p:sldId id="322" r:id="rId17"/>
    <p:sldId id="336" r:id="rId18"/>
    <p:sldId id="347" r:id="rId19"/>
    <p:sldId id="328" r:id="rId20"/>
    <p:sldId id="326" r:id="rId21"/>
    <p:sldId id="349" r:id="rId22"/>
    <p:sldId id="362" r:id="rId23"/>
    <p:sldId id="365" r:id="rId24"/>
    <p:sldId id="383" r:id="rId25"/>
    <p:sldId id="390" r:id="rId26"/>
    <p:sldId id="385" r:id="rId27"/>
    <p:sldId id="402" r:id="rId28"/>
    <p:sldId id="387" r:id="rId29"/>
    <p:sldId id="363" r:id="rId30"/>
    <p:sldId id="366" r:id="rId31"/>
    <p:sldId id="370" r:id="rId32"/>
    <p:sldId id="378" r:id="rId33"/>
    <p:sldId id="373" r:id="rId34"/>
    <p:sldId id="379" r:id="rId35"/>
    <p:sldId id="369" r:id="rId36"/>
    <p:sldId id="367" r:id="rId37"/>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 userDrawn="1">
          <p15:clr>
            <a:srgbClr val="A4A3A4"/>
          </p15:clr>
        </p15:guide>
        <p15:guide id="2" orient="horz" pos="3984" userDrawn="1">
          <p15:clr>
            <a:srgbClr val="A4A3A4"/>
          </p15:clr>
        </p15:guide>
        <p15:guide id="3" orient="horz" pos="801" userDrawn="1">
          <p15:clr>
            <a:srgbClr val="A4A3A4"/>
          </p15:clr>
        </p15:guide>
        <p15:guide id="4" orient="horz" pos="2206" userDrawn="1">
          <p15:clr>
            <a:srgbClr val="A4A3A4"/>
          </p15:clr>
        </p15:guide>
        <p15:guide id="5" pos="3840" userDrawn="1">
          <p15:clr>
            <a:srgbClr val="A4A3A4"/>
          </p15:clr>
        </p15:guide>
        <p15:guide id="6" pos="241" userDrawn="1">
          <p15:clr>
            <a:srgbClr val="A4A3A4"/>
          </p15:clr>
        </p15:guide>
        <p15:guide id="7" pos="74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4660"/>
  </p:normalViewPr>
  <p:slideViewPr>
    <p:cSldViewPr snapToGrid="0" showGuides="1">
      <p:cViewPr varScale="1">
        <p:scale>
          <a:sx n="43" d="100"/>
          <a:sy n="43" d="100"/>
        </p:scale>
        <p:origin x="60" y="756"/>
      </p:cViewPr>
      <p:guideLst>
        <p:guide orient="horz" pos="304"/>
        <p:guide orient="horz" pos="3984"/>
        <p:guide orient="horz" pos="801"/>
        <p:guide orient="horz" pos="2206"/>
        <p:guide pos="3840"/>
        <p:guide pos="241"/>
        <p:guide pos="7481"/>
      </p:guideLst>
    </p:cSldViewPr>
  </p:slideViewPr>
  <p:notesTextViewPr>
    <p:cViewPr>
      <p:scale>
        <a:sx n="1" d="1"/>
        <a:sy n="1" d="1"/>
      </p:scale>
      <p:origin x="0" y="0"/>
    </p:cViewPr>
  </p:notesTextViewPr>
  <p:sorterViewPr>
    <p:cViewPr>
      <p:scale>
        <a:sx n="100" d="100"/>
        <a:sy n="100" d="100"/>
      </p:scale>
      <p:origin x="0" y="-594"/>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gs" Target="tags/tag7.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特点：将保证人民生命财产安全放在首位；群众广泛支持、参与；统一领导、统筹规划，地区间的团结合作；水利工程功能更广泛；制定了正确的方针政策。</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sym typeface="+mn-ea"/>
              </a:rPr>
              <a:t>终止了五铢钱长期流通的历史，开启了新的货币体系；</a:t>
            </a:r>
            <a:endParaRPr lang="zh-CN" altLang="en-US"/>
          </a:p>
          <a:p>
            <a:r>
              <a:rPr lang="zh-CN" altLang="en-US">
                <a:sym typeface="+mn-ea"/>
              </a:rPr>
              <a:t>币值与钱币重量脱钩，为非金属货币产生创造了条件；</a:t>
            </a:r>
            <a:endParaRPr lang="zh-CN" altLang="en-US"/>
          </a:p>
          <a:p>
            <a:r>
              <a:rPr lang="zh-CN" altLang="en-US">
                <a:sym typeface="+mn-ea"/>
              </a:rPr>
              <a:t>方便了流通，有利于商品经济的发展；</a:t>
            </a:r>
            <a:endParaRPr lang="zh-CN" altLang="en-US"/>
          </a:p>
          <a:p>
            <a:r>
              <a:rPr lang="zh-CN" altLang="en-US">
                <a:sym typeface="+mn-ea"/>
              </a:rPr>
              <a:t>为年号钱的出现奠定了基础。（9分）</a:t>
            </a:r>
            <a:endParaRPr lang="zh-CN" altLang="en-US"/>
          </a:p>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sym typeface="+mn-ea"/>
              </a:rPr>
              <a:t>终止了五铢钱长期流通的历史，开启了新的货币体系；</a:t>
            </a:r>
            <a:endParaRPr lang="zh-CN" altLang="en-US"/>
          </a:p>
          <a:p>
            <a:r>
              <a:rPr lang="zh-CN" altLang="en-US">
                <a:sym typeface="+mn-ea"/>
              </a:rPr>
              <a:t>币值与钱币重量脱钩，为非金属货币产生创造了条件；</a:t>
            </a:r>
            <a:endParaRPr lang="zh-CN" altLang="en-US"/>
          </a:p>
          <a:p>
            <a:r>
              <a:rPr lang="zh-CN" altLang="en-US">
                <a:sym typeface="+mn-ea"/>
              </a:rPr>
              <a:t>方便了流通，有利于商品经济的发展；</a:t>
            </a:r>
            <a:endParaRPr lang="zh-CN" altLang="en-US"/>
          </a:p>
          <a:p>
            <a:r>
              <a:rPr lang="zh-CN" altLang="en-US">
                <a:sym typeface="+mn-ea"/>
              </a:rPr>
              <a:t>为年号钱的出现奠定了基础。（9分）</a:t>
            </a:r>
            <a:endParaRPr lang="zh-CN" altLang="en-US"/>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同：背景相同：工业化；内容相同：多样化，都突出生产技术方面的教育；(每点2分，共4分)</a:t>
            </a:r>
            <a:endParaRPr lang="zh-CN" altLang="en-US"/>
          </a:p>
          <a:p>
            <a:r>
              <a:rPr lang="zh-CN" altLang="en-US"/>
              <a:t>不同：方式不同：英国是民众自下而上推动，中国是政府自上而下主导； </a:t>
            </a:r>
            <a:endParaRPr lang="zh-CN" altLang="en-US"/>
          </a:p>
          <a:p>
            <a:r>
              <a:rPr lang="zh-CN" altLang="en-US"/>
              <a:t>形式不同：英国公私办学兼有，中国主要是公立办学</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同：背景相同：工业化；内容相同：多样化，都突出生产技术方面的教育；(每点2分，共4分)</a:t>
            </a:r>
            <a:endParaRPr lang="zh-CN" altLang="en-US"/>
          </a:p>
          <a:p>
            <a:r>
              <a:rPr lang="zh-CN" altLang="en-US"/>
              <a:t>不同：方式不同：英国是民众自下而上推动，中国是政府自上而下主导； </a:t>
            </a:r>
            <a:endParaRPr lang="zh-CN" altLang="en-US"/>
          </a:p>
          <a:p>
            <a:r>
              <a:rPr lang="zh-CN" altLang="en-US"/>
              <a:t>形式不同：英国公私办学兼有，中国主要是公立办学</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启示：社会主义制度是建立国家规模集中、统一管理档案事业的政治基础；改革开放是推进中国特色社会主义档案事业的强大动力；科学发展、与时俱进是我国档案事业的必由之路。(9分)</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B2651A8-EA9E-4DAA-970D-4FAD41FB9F6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E71DE8-D4B5-4FE2-8FBD-4E6A057F7A0F}"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651A8-EA9E-4DAA-970D-4FAD41FB9F6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71DE8-D4B5-4FE2-8FBD-4E6A057F7A0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3.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microsoft.com/office/2007/relationships/hdphoto" Target="../media/image4.wdp"/><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4.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2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5.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6.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3.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34.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xml"/><Relationship Id="rId4" Type="http://schemas.microsoft.com/office/2007/relationships/hdphoto" Target="../media/image6.wdp"/><Relationship Id="rId3" Type="http://schemas.openxmlformats.org/officeDocument/2006/relationships/image" Target="../media/image5.png"/><Relationship Id="rId2" Type="http://schemas.microsoft.com/office/2007/relationships/hdphoto" Target="../media/image4.wdp"/><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t="2887" b="2887"/>
          <a:stretch>
            <a:fillRect/>
          </a:stretch>
        </p:blipFill>
        <p:spPr>
          <a:xfrm>
            <a:off x="0" y="0"/>
            <a:ext cx="12192000" cy="6858000"/>
          </a:xfrm>
          <a:prstGeom prst="rect">
            <a:avLst/>
          </a:prstGeom>
        </p:spPr>
      </p:pic>
      <p:sp>
        <p:nvSpPr>
          <p:cNvPr id="9" name="矩形 8"/>
          <p:cNvSpPr/>
          <p:nvPr/>
        </p:nvSpPr>
        <p:spPr>
          <a:xfrm>
            <a:off x="2686050" y="2967990"/>
            <a:ext cx="6819265" cy="922020"/>
          </a:xfrm>
          <a:prstGeom prst="rect">
            <a:avLst/>
          </a:prstGeom>
        </p:spPr>
        <p:txBody>
          <a:bodyPr wrap="square">
            <a:spAutoFit/>
            <a:scene3d>
              <a:camera prst="orthographicFront"/>
              <a:lightRig rig="threePt" dir="t"/>
            </a:scene3d>
          </a:bodyPr>
          <a:lstStyle/>
          <a:p>
            <a:pPr algn="dist">
              <a:lnSpc>
                <a:spcPct val="100000"/>
              </a:lnSpc>
            </a:pPr>
            <a:r>
              <a:rPr lang="zh-CN" altLang="en-US" sz="5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材料题分类训练</a:t>
            </a:r>
            <a:endParaRPr lang="zh-CN" altLang="en-US" sz="5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graphicFrame>
        <p:nvGraphicFramePr>
          <p:cNvPr id="2" name="表格 1"/>
          <p:cNvGraphicFramePr>
            <a:graphicFrameLocks noGrp="1"/>
          </p:cNvGraphicFramePr>
          <p:nvPr>
            <p:custDataLst>
              <p:tags r:id="rId5"/>
            </p:custDataLst>
          </p:nvPr>
        </p:nvGraphicFramePr>
        <p:xfrm>
          <a:off x="353060" y="1962150"/>
          <a:ext cx="11502390" cy="4343400"/>
        </p:xfrm>
        <a:graphic>
          <a:graphicData uri="http://schemas.openxmlformats.org/drawingml/2006/table">
            <a:tbl>
              <a:tblPr firstRow="1" bandRow="1">
                <a:tableStyleId>{D7AC3CCA-C797-4891-BE02-D94E43425B78}</a:tableStyleId>
              </a:tblPr>
              <a:tblGrid>
                <a:gridCol w="1089660"/>
                <a:gridCol w="2760345"/>
                <a:gridCol w="7652385"/>
              </a:tblGrid>
              <a:tr h="457200">
                <a:tc gridSpan="2">
                  <a:txBody>
                    <a:bodyPr/>
                    <a:lstStyle/>
                    <a:p>
                      <a:pPr algn="ctr">
                        <a:buNone/>
                      </a:pPr>
                      <a:r>
                        <a:rPr lang="zh-CN" altLang="en-US" sz="2400"/>
                        <a:t>角度</a:t>
                      </a:r>
                      <a:endParaRPr lang="zh-CN" altLang="en-US" sz="2400"/>
                    </a:p>
                  </a:txBody>
                  <a:tcPr>
                    <a:solidFill>
                      <a:schemeClr val="bg1"/>
                    </a:solidFill>
                  </a:tcPr>
                </a:tc>
                <a:tc hMerge="1">
                  <a:tcPr>
                    <a:solidFill>
                      <a:schemeClr val="bg1"/>
                    </a:solidFill>
                  </a:tcPr>
                </a:tc>
                <a:tc>
                  <a:txBody>
                    <a:bodyPr/>
                    <a:lstStyle/>
                    <a:p>
                      <a:pPr algn="ctr">
                        <a:buNone/>
                      </a:pPr>
                      <a:r>
                        <a:rPr lang="zh-CN" altLang="en-US" sz="2400"/>
                        <a:t>答题术语</a:t>
                      </a:r>
                      <a:endParaRPr lang="zh-CN" altLang="en-US" sz="2400"/>
                    </a:p>
                  </a:txBody>
                  <a:tcPr>
                    <a:solidFill>
                      <a:schemeClr val="bg1"/>
                    </a:solidFill>
                  </a:tcPr>
                </a:tc>
              </a:tr>
              <a:tr h="1224280">
                <a:tc>
                  <a:txBody>
                    <a:bodyPr/>
                    <a:lstStyle/>
                    <a:p>
                      <a:pPr algn="ctr">
                        <a:buNone/>
                      </a:pPr>
                      <a:endParaRPr lang="zh-CN" altLang="en-US" sz="2400" b="1"/>
                    </a:p>
                    <a:p>
                      <a:pPr algn="ctr">
                        <a:buNone/>
                      </a:pPr>
                      <a:r>
                        <a:rPr lang="zh-CN" altLang="en-US" sz="2400" b="1"/>
                        <a:t>目的</a:t>
                      </a:r>
                      <a:endParaRPr lang="zh-CN" altLang="en-US" sz="2400" b="1"/>
                    </a:p>
                  </a:txBody>
                  <a:tcPr>
                    <a:solidFill>
                      <a:schemeClr val="bg1"/>
                    </a:solidFill>
                  </a:tcPr>
                </a:tc>
                <a:tc gridSpan="2">
                  <a:txBody>
                    <a:bodyPr/>
                    <a:lstStyle/>
                    <a:p>
                      <a:pPr algn="l" fontAlgn="auto">
                        <a:lnSpc>
                          <a:spcPts val="3200"/>
                        </a:lnSpc>
                        <a:buNone/>
                      </a:pPr>
                      <a:r>
                        <a:rPr lang="zh-CN" altLang="en-US" sz="2400" b="0">
                          <a:solidFill>
                            <a:srgbClr val="FF0000"/>
                          </a:solidFill>
                        </a:rPr>
                        <a:t>为某个阶级或某部分人服务或兼顾各阶层利益、或具有特定时代目的等。</a:t>
                      </a:r>
                      <a:r>
                        <a:rPr lang="zh-CN" altLang="en-US" sz="2400" b="0"/>
                        <a:t>如清末新政本质上是为了巩固清朝的封建统治、罗斯福新政本质目的是为了挽救资本主义制度、五四运动目的是救亡图存。</a:t>
                      </a:r>
                      <a:endParaRPr lang="zh-CN" altLang="en-US" sz="2400" b="0"/>
                    </a:p>
                  </a:txBody>
                  <a:tcPr>
                    <a:solidFill>
                      <a:schemeClr val="bg1"/>
                    </a:solidFill>
                  </a:tcPr>
                </a:tc>
                <a:tc hMerge="1">
                  <a:tcPr>
                    <a:solidFill>
                      <a:schemeClr val="bg1"/>
                    </a:solidFill>
                  </a:tcPr>
                </a:tc>
              </a:tr>
              <a:tr h="1033780">
                <a:tc>
                  <a:txBody>
                    <a:bodyPr/>
                    <a:lstStyle/>
                    <a:p>
                      <a:pPr algn="ctr">
                        <a:buNone/>
                      </a:pPr>
                      <a:endParaRPr lang="zh-CN" altLang="en-US" sz="2400" b="1"/>
                    </a:p>
                    <a:p>
                      <a:pPr algn="ctr">
                        <a:buNone/>
                      </a:pPr>
                      <a:r>
                        <a:rPr lang="zh-CN" altLang="en-US" sz="2400" b="1"/>
                        <a:t>过程</a:t>
                      </a:r>
                      <a:endParaRPr lang="zh-CN" altLang="en-US" sz="2400" b="1"/>
                    </a:p>
                  </a:txBody>
                  <a:tcPr>
                    <a:solidFill>
                      <a:schemeClr val="bg1"/>
                    </a:solidFill>
                  </a:tcPr>
                </a:tc>
                <a:tc>
                  <a:txBody>
                    <a:bodyPr/>
                    <a:lstStyle/>
                    <a:p>
                      <a:pPr algn="ctr" fontAlgn="auto">
                        <a:lnSpc>
                          <a:spcPts val="3200"/>
                        </a:lnSpc>
                        <a:buNone/>
                      </a:pPr>
                      <a:r>
                        <a:rPr lang="zh-CN" altLang="en-US" sz="2400" b="0"/>
                        <a:t>过程是否顺利</a:t>
                      </a:r>
                      <a:endParaRPr lang="zh-CN" altLang="en-US" sz="2400" b="0"/>
                    </a:p>
                  </a:txBody>
                  <a:tcPr>
                    <a:solidFill>
                      <a:schemeClr val="bg1"/>
                    </a:solidFill>
                  </a:tcPr>
                </a:tc>
                <a:tc>
                  <a:txBody>
                    <a:bodyPr/>
                    <a:lstStyle/>
                    <a:p>
                      <a:pPr algn="l" fontAlgn="auto">
                        <a:lnSpc>
                          <a:spcPts val="3200"/>
                        </a:lnSpc>
                        <a:buNone/>
                      </a:pPr>
                      <a:r>
                        <a:rPr lang="zh-CN" altLang="en-US" sz="2400" b="0"/>
                        <a:t>过程曲折；不断完善（呈渐进性）；呈上升趋势；发展迅速等</a:t>
                      </a:r>
                      <a:endParaRPr lang="zh-CN" altLang="en-US" sz="2400" b="0"/>
                    </a:p>
                  </a:txBody>
                  <a:tcPr>
                    <a:solidFill>
                      <a:schemeClr val="bg1"/>
                    </a:solidFill>
                  </a:tcPr>
                </a:tc>
              </a:tr>
              <a:tr h="1541780">
                <a:tc>
                  <a:txBody>
                    <a:bodyPr/>
                    <a:lstStyle/>
                    <a:p>
                      <a:pPr algn="ctr">
                        <a:buNone/>
                      </a:pPr>
                      <a:endParaRPr lang="zh-CN" altLang="en-US" sz="2400" b="1"/>
                    </a:p>
                    <a:p>
                      <a:pPr algn="ctr">
                        <a:buNone/>
                      </a:pPr>
                      <a:r>
                        <a:rPr lang="zh-CN" altLang="en-US" sz="2400" b="1"/>
                        <a:t>形式</a:t>
                      </a:r>
                      <a:endParaRPr lang="zh-CN" altLang="en-US" sz="2400" b="1"/>
                    </a:p>
                  </a:txBody>
                  <a:tcPr>
                    <a:solidFill>
                      <a:schemeClr val="bg1"/>
                    </a:solidFill>
                  </a:tcPr>
                </a:tc>
                <a:tc>
                  <a:txBody>
                    <a:bodyPr/>
                    <a:lstStyle/>
                    <a:p>
                      <a:pPr algn="ctr" fontAlgn="auto">
                        <a:lnSpc>
                          <a:spcPts val="3200"/>
                        </a:lnSpc>
                        <a:buNone/>
                      </a:pPr>
                      <a:endParaRPr lang="zh-CN" altLang="en-US" sz="2400" b="0"/>
                    </a:p>
                    <a:p>
                      <a:pPr algn="ctr" fontAlgn="auto">
                        <a:lnSpc>
                          <a:spcPts val="3200"/>
                        </a:lnSpc>
                        <a:buNone/>
                      </a:pPr>
                      <a:r>
                        <a:rPr lang="zh-CN" altLang="en-US" sz="2400" b="0"/>
                        <a:t>以何种形式进行</a:t>
                      </a:r>
                      <a:endParaRPr lang="zh-CN" altLang="en-US" sz="2400" b="0"/>
                    </a:p>
                  </a:txBody>
                  <a:tcPr>
                    <a:solidFill>
                      <a:schemeClr val="bg1"/>
                    </a:solidFill>
                  </a:tcPr>
                </a:tc>
                <a:tc>
                  <a:txBody>
                    <a:bodyPr/>
                    <a:lstStyle/>
                    <a:p>
                      <a:pPr algn="l" fontAlgn="auto">
                        <a:lnSpc>
                          <a:spcPts val="3200"/>
                        </a:lnSpc>
                        <a:buNone/>
                      </a:pPr>
                      <a:r>
                        <a:rPr lang="zh-CN" altLang="en-US" sz="2400" b="0"/>
                        <a:t>政府推行（政府重视、主导）；民间力量推动；政府和民间合作；各阶层广泛参与；立法来保障；</a:t>
                      </a:r>
                      <a:r>
                        <a:rPr lang="zh-CN" altLang="en-US" sz="2400">
                          <a:sym typeface="+mn-ea"/>
                        </a:rPr>
                        <a:t>设置专门机构；</a:t>
                      </a:r>
                      <a:r>
                        <a:rPr lang="zh-CN" altLang="en-US" sz="2400" b="0"/>
                        <a:t>自上而下（自下而上）；由计划推动（缺乏计划性）</a:t>
                      </a:r>
                      <a:endParaRPr lang="zh-CN" altLang="en-US" sz="2400" b="0"/>
                    </a:p>
                  </a:txBody>
                  <a:tcPr>
                    <a:solidFill>
                      <a:schemeClr val="bg1"/>
                    </a:solidFill>
                  </a:tcPr>
                </a:tc>
              </a:tr>
            </a:tbl>
          </a:graphicData>
        </a:graphic>
      </p:graphicFrame>
      <p:sp>
        <p:nvSpPr>
          <p:cNvPr id="88075" name="Text Box 11"/>
          <p:cNvSpPr txBox="1">
            <a:spLocks noChangeArrowheads="1"/>
          </p:cNvSpPr>
          <p:nvPr/>
        </p:nvSpPr>
        <p:spPr bwMode="auto">
          <a:xfrm>
            <a:off x="213995" y="610870"/>
            <a:ext cx="11809095" cy="10274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68580" tIns="34290" rIns="68580" bIns="34290">
            <a:spAutoFit/>
          </a:bodyPr>
          <a:lstStyle/>
          <a:p>
            <a:pPr>
              <a:lnSpc>
                <a:spcPct val="130000"/>
              </a:lnSpc>
            </a:pPr>
            <a:r>
              <a:rPr lang="zh-CN" altLang="en-US" sz="2400">
                <a:solidFill>
                  <a:schemeClr val="tx1"/>
                </a:solidFill>
              </a:rPr>
              <a:t>特点类试题答题语言须简明扼要，一般不必分析说明；答案要点化，并结合分值尽量多分要点，</a:t>
            </a:r>
            <a:r>
              <a:rPr lang="zh-CN" altLang="en-US" sz="2400" b="1">
                <a:solidFill>
                  <a:srgbClr val="FF0000"/>
                </a:solidFill>
              </a:rPr>
              <a:t>要广度不要深度</a:t>
            </a:r>
            <a:r>
              <a:rPr lang="zh-CN" altLang="en-US" sz="2400">
                <a:solidFill>
                  <a:schemeClr val="tx1"/>
                </a:solidFill>
              </a:rPr>
              <a:t>。考查一个历史事件的特点一般从以下这些方面入手：</a:t>
            </a:r>
            <a:endParaRPr lang="zh-CN" altLang="en-US" sz="2400">
              <a:solidFill>
                <a:schemeClr val="tx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graphicFrame>
        <p:nvGraphicFramePr>
          <p:cNvPr id="2" name="表格 1"/>
          <p:cNvGraphicFramePr>
            <a:graphicFrameLocks noGrp="1"/>
          </p:cNvGraphicFramePr>
          <p:nvPr>
            <p:custDataLst>
              <p:tags r:id="rId5"/>
            </p:custDataLst>
          </p:nvPr>
        </p:nvGraphicFramePr>
        <p:xfrm>
          <a:off x="344805" y="1397635"/>
          <a:ext cx="11502390" cy="4458970"/>
        </p:xfrm>
        <a:graphic>
          <a:graphicData uri="http://schemas.openxmlformats.org/drawingml/2006/table">
            <a:tbl>
              <a:tblPr firstRow="1" bandRow="1">
                <a:tableStyleId>{D7AC3CCA-C797-4891-BE02-D94E43425B78}</a:tableStyleId>
              </a:tblPr>
              <a:tblGrid>
                <a:gridCol w="1018540"/>
                <a:gridCol w="3735070"/>
                <a:gridCol w="6748780"/>
              </a:tblGrid>
              <a:tr h="457200">
                <a:tc gridSpan="2">
                  <a:txBody>
                    <a:bodyPr/>
                    <a:lstStyle/>
                    <a:p>
                      <a:pPr algn="ctr">
                        <a:buNone/>
                      </a:pPr>
                      <a:r>
                        <a:rPr lang="zh-CN" altLang="en-US" sz="2400"/>
                        <a:t>角度</a:t>
                      </a:r>
                      <a:endParaRPr lang="zh-CN" altLang="en-US" sz="2400"/>
                    </a:p>
                  </a:txBody>
                  <a:tcPr>
                    <a:solidFill>
                      <a:schemeClr val="bg1"/>
                    </a:solidFill>
                  </a:tcPr>
                </a:tc>
                <a:tc hMerge="1">
                  <a:tcPr>
                    <a:solidFill>
                      <a:schemeClr val="bg1"/>
                    </a:solidFill>
                  </a:tcPr>
                </a:tc>
                <a:tc>
                  <a:txBody>
                    <a:bodyPr/>
                    <a:lstStyle/>
                    <a:p>
                      <a:pPr algn="ctr">
                        <a:buNone/>
                      </a:pPr>
                      <a:r>
                        <a:rPr lang="zh-CN" altLang="en-US" sz="2400"/>
                        <a:t>答题术语</a:t>
                      </a:r>
                      <a:endParaRPr lang="zh-CN" altLang="en-US" sz="2400"/>
                    </a:p>
                  </a:txBody>
                  <a:tcPr>
                    <a:solidFill>
                      <a:schemeClr val="bg1"/>
                    </a:solidFill>
                  </a:tcPr>
                </a:tc>
              </a:tr>
              <a:tr h="904240">
                <a:tc>
                  <a:txBody>
                    <a:bodyPr/>
                    <a:lstStyle/>
                    <a:p>
                      <a:pPr algn="ctr">
                        <a:buNone/>
                      </a:pPr>
                      <a:endParaRPr lang="zh-CN" altLang="en-US" sz="2400" b="1"/>
                    </a:p>
                    <a:p>
                      <a:pPr algn="ctr">
                        <a:buNone/>
                      </a:pPr>
                      <a:r>
                        <a:rPr lang="zh-CN" altLang="en-US" sz="2400" b="1"/>
                        <a:t>内容</a:t>
                      </a:r>
                      <a:endParaRPr lang="zh-CN" altLang="en-US" sz="2400" b="1"/>
                    </a:p>
                  </a:txBody>
                  <a:tcPr>
                    <a:solidFill>
                      <a:schemeClr val="bg1"/>
                    </a:solidFill>
                  </a:tcPr>
                </a:tc>
                <a:tc>
                  <a:txBody>
                    <a:bodyPr/>
                    <a:lstStyle/>
                    <a:p>
                      <a:pPr algn="l" fontAlgn="auto">
                        <a:lnSpc>
                          <a:spcPts val="3200"/>
                        </a:lnSpc>
                        <a:buNone/>
                      </a:pPr>
                      <a:r>
                        <a:rPr lang="zh-CN" altLang="en-US" sz="2400" b="0"/>
                        <a:t>涉及面是否广泛、内容最突出的地方</a:t>
                      </a:r>
                      <a:endParaRPr lang="zh-CN" altLang="en-US" sz="2400" b="0"/>
                    </a:p>
                  </a:txBody>
                  <a:tcPr>
                    <a:solidFill>
                      <a:schemeClr val="bg1"/>
                    </a:solidFill>
                  </a:tcPr>
                </a:tc>
                <a:tc>
                  <a:txBody>
                    <a:bodyPr/>
                    <a:lstStyle/>
                    <a:p>
                      <a:pPr algn="l" fontAlgn="auto">
                        <a:lnSpc>
                          <a:spcPts val="3200"/>
                        </a:lnSpc>
                        <a:buNone/>
                      </a:pPr>
                      <a:r>
                        <a:rPr lang="zh-CN" altLang="en-US" sz="2400" b="0"/>
                        <a:t>内容广泛、措施全面；侧重于</a:t>
                      </a:r>
                      <a:r>
                        <a:rPr lang="en-US" altLang="zh-CN" sz="2400" b="0"/>
                        <a:t>……</a:t>
                      </a:r>
                      <a:r>
                        <a:rPr lang="zh-CN" altLang="en-US" sz="2400" b="0"/>
                        <a:t>（注重</a:t>
                      </a:r>
                      <a:r>
                        <a:rPr lang="en-US" altLang="zh-CN" sz="2400" b="0"/>
                        <a:t>……</a:t>
                      </a:r>
                      <a:r>
                        <a:rPr lang="zh-CN" altLang="en-US" sz="2400" b="0"/>
                        <a:t>）；对</a:t>
                      </a:r>
                      <a:r>
                        <a:rPr lang="en-US" altLang="zh-CN" sz="2400" b="0"/>
                        <a:t>……</a:t>
                      </a:r>
                      <a:r>
                        <a:rPr lang="zh-CN" altLang="en-US" sz="2400" b="0"/>
                        <a:t>的继承发展（借鉴</a:t>
                      </a:r>
                      <a:r>
                        <a:rPr lang="en-US" altLang="zh-CN" sz="2400" b="0"/>
                        <a:t>……</a:t>
                      </a:r>
                      <a:r>
                        <a:rPr lang="zh-CN" altLang="en-US" sz="2400" b="0"/>
                        <a:t>）；服务于现实需要；</a:t>
                      </a:r>
                      <a:endParaRPr lang="zh-CN" altLang="en-US" sz="2400" b="0"/>
                    </a:p>
                  </a:txBody>
                  <a:tcPr>
                    <a:solidFill>
                      <a:schemeClr val="bg1"/>
                    </a:solidFill>
                  </a:tcPr>
                </a:tc>
              </a:tr>
              <a:tr h="904240">
                <a:tc>
                  <a:txBody>
                    <a:bodyPr/>
                    <a:lstStyle/>
                    <a:p>
                      <a:pPr algn="ctr">
                        <a:buNone/>
                      </a:pPr>
                      <a:endParaRPr lang="zh-CN" altLang="en-US" sz="2400" b="1"/>
                    </a:p>
                    <a:p>
                      <a:pPr algn="ctr">
                        <a:buNone/>
                      </a:pPr>
                      <a:r>
                        <a:rPr lang="zh-CN" altLang="en-US" sz="2400" b="1"/>
                        <a:t>程度</a:t>
                      </a:r>
                      <a:endParaRPr lang="zh-CN" altLang="en-US" sz="2400" b="1"/>
                    </a:p>
                  </a:txBody>
                  <a:tcPr>
                    <a:solidFill>
                      <a:schemeClr val="bg1"/>
                    </a:solidFill>
                  </a:tcPr>
                </a:tc>
                <a:tc>
                  <a:txBody>
                    <a:bodyPr/>
                    <a:lstStyle/>
                    <a:p>
                      <a:pPr algn="l" fontAlgn="auto">
                        <a:lnSpc>
                          <a:spcPts val="3200"/>
                        </a:lnSpc>
                        <a:buNone/>
                      </a:pPr>
                      <a:r>
                        <a:rPr lang="zh-CN" altLang="en-US" sz="2400" b="0"/>
                        <a:t>完成或实现的情况、是不是彻底、局限性等</a:t>
                      </a:r>
                      <a:endParaRPr lang="zh-CN" altLang="en-US" sz="2400" b="0"/>
                    </a:p>
                  </a:txBody>
                  <a:tcPr>
                    <a:solidFill>
                      <a:schemeClr val="bg1"/>
                    </a:solidFill>
                  </a:tcPr>
                </a:tc>
                <a:tc>
                  <a:txBody>
                    <a:bodyPr/>
                    <a:lstStyle/>
                    <a:p>
                      <a:pPr algn="l" fontAlgn="auto">
                        <a:lnSpc>
                          <a:spcPts val="3200"/>
                        </a:lnSpc>
                        <a:buNone/>
                      </a:pPr>
                      <a:r>
                        <a:rPr lang="zh-CN" altLang="en-US" sz="2400" b="0"/>
                        <a:t>一定程度上</a:t>
                      </a:r>
                      <a:r>
                        <a:rPr lang="en-US" altLang="zh-CN" sz="2400" b="0"/>
                        <a:t>……</a:t>
                      </a:r>
                      <a:r>
                        <a:rPr lang="zh-CN" altLang="en-US" sz="2400" b="0"/>
                        <a:t>；</a:t>
                      </a:r>
                      <a:r>
                        <a:rPr lang="zh-CN" altLang="en-US" sz="2400">
                          <a:sym typeface="+mn-ea"/>
                        </a:rPr>
                        <a:t>具有不彻底性；</a:t>
                      </a:r>
                      <a:endParaRPr lang="zh-CN" altLang="en-US" sz="2400" b="0"/>
                    </a:p>
                  </a:txBody>
                  <a:tcPr>
                    <a:solidFill>
                      <a:schemeClr val="bg1"/>
                    </a:solidFill>
                  </a:tcPr>
                </a:tc>
              </a:tr>
              <a:tr h="644525">
                <a:tc>
                  <a:txBody>
                    <a:bodyPr/>
                    <a:lstStyle/>
                    <a:p>
                      <a:pPr algn="ctr">
                        <a:buNone/>
                      </a:pPr>
                      <a:r>
                        <a:rPr lang="zh-CN" altLang="en-US" sz="2400" b="1"/>
                        <a:t>范围</a:t>
                      </a:r>
                      <a:endParaRPr lang="zh-CN" altLang="en-US" sz="2400" b="1"/>
                    </a:p>
                  </a:txBody>
                  <a:tcPr>
                    <a:solidFill>
                      <a:schemeClr val="bg1"/>
                    </a:solidFill>
                  </a:tcPr>
                </a:tc>
                <a:tc>
                  <a:txBody>
                    <a:bodyPr/>
                    <a:lstStyle/>
                    <a:p>
                      <a:pPr algn="l" fontAlgn="auto">
                        <a:lnSpc>
                          <a:spcPts val="3200"/>
                        </a:lnSpc>
                        <a:buNone/>
                      </a:pPr>
                      <a:r>
                        <a:rPr lang="zh-CN" altLang="en-US" sz="2400" b="0"/>
                        <a:t>包括地域 、领域等</a:t>
                      </a:r>
                      <a:endParaRPr lang="zh-CN" altLang="en-US" sz="2400" b="0"/>
                    </a:p>
                  </a:txBody>
                  <a:tcPr>
                    <a:solidFill>
                      <a:schemeClr val="bg1"/>
                    </a:solidFill>
                  </a:tcPr>
                </a:tc>
                <a:tc>
                  <a:txBody>
                    <a:bodyPr/>
                    <a:lstStyle/>
                    <a:p>
                      <a:pPr algn="l" fontAlgn="auto">
                        <a:lnSpc>
                          <a:spcPts val="3200"/>
                        </a:lnSpc>
                        <a:buNone/>
                      </a:pPr>
                      <a:r>
                        <a:rPr lang="zh-CN" altLang="en-US" sz="2400" b="0"/>
                        <a:t>涉及领域广（从中央到地方、社会各个领域）</a:t>
                      </a:r>
                      <a:endParaRPr lang="zh-CN" altLang="en-US" sz="2400" b="0"/>
                    </a:p>
                  </a:txBody>
                  <a:tcPr>
                    <a:solidFill>
                      <a:schemeClr val="bg1"/>
                    </a:solidFill>
                  </a:tcPr>
                </a:tc>
              </a:tr>
              <a:tr h="644525">
                <a:tc>
                  <a:txBody>
                    <a:bodyPr/>
                    <a:lstStyle/>
                    <a:p>
                      <a:pPr algn="ctr">
                        <a:buNone/>
                      </a:pPr>
                      <a:r>
                        <a:rPr lang="zh-CN" altLang="en-US" sz="2400" b="1"/>
                        <a:t>性质</a:t>
                      </a:r>
                      <a:endParaRPr lang="zh-CN" altLang="en-US" sz="2400" b="1"/>
                    </a:p>
                  </a:txBody>
                  <a:tcPr>
                    <a:solidFill>
                      <a:schemeClr val="bg1"/>
                    </a:solidFill>
                  </a:tcPr>
                </a:tc>
                <a:tc>
                  <a:txBody>
                    <a:bodyPr/>
                    <a:lstStyle/>
                    <a:p>
                      <a:pPr algn="l" fontAlgn="auto">
                        <a:lnSpc>
                          <a:spcPts val="3200"/>
                        </a:lnSpc>
                        <a:buNone/>
                      </a:pPr>
                      <a:r>
                        <a:rPr lang="zh-CN" altLang="en-US" sz="2400" b="0"/>
                        <a:t>是否具有双重性、时代性</a:t>
                      </a:r>
                      <a:endParaRPr lang="zh-CN" altLang="en-US" sz="2400" b="0"/>
                    </a:p>
                  </a:txBody>
                  <a:tcPr>
                    <a:solidFill>
                      <a:schemeClr val="bg1"/>
                    </a:solidFill>
                  </a:tcPr>
                </a:tc>
                <a:tc>
                  <a:txBody>
                    <a:bodyPr/>
                    <a:lstStyle/>
                    <a:p>
                      <a:pPr algn="l" fontAlgn="auto">
                        <a:lnSpc>
                          <a:spcPts val="3200"/>
                        </a:lnSpc>
                        <a:buNone/>
                      </a:pPr>
                      <a:r>
                        <a:rPr lang="zh-CN" altLang="en-US" sz="2400" b="0"/>
                        <a:t>带有浓厚的封建性、资本主义性质；</a:t>
                      </a:r>
                      <a:endParaRPr lang="zh-CN" altLang="en-US" sz="2400" b="0"/>
                    </a:p>
                  </a:txBody>
                  <a:tcPr>
                    <a:solidFill>
                      <a:schemeClr val="bg1"/>
                    </a:solidFill>
                  </a:tcPr>
                </a:tc>
              </a:tr>
              <a:tr h="644525">
                <a:tc>
                  <a:txBody>
                    <a:bodyPr/>
                    <a:lstStyle/>
                    <a:p>
                      <a:pPr algn="ctr">
                        <a:buNone/>
                      </a:pPr>
                      <a:r>
                        <a:rPr lang="zh-CN" altLang="en-US" sz="2400" b="1"/>
                        <a:t>影响</a:t>
                      </a:r>
                      <a:endParaRPr lang="zh-CN" altLang="en-US" sz="2400" b="1"/>
                    </a:p>
                  </a:txBody>
                  <a:tcPr>
                    <a:solidFill>
                      <a:schemeClr val="bg1"/>
                    </a:solidFill>
                  </a:tcPr>
                </a:tc>
                <a:tc>
                  <a:txBody>
                    <a:bodyPr/>
                    <a:lstStyle/>
                    <a:p>
                      <a:pPr algn="l" fontAlgn="auto">
                        <a:lnSpc>
                          <a:spcPts val="3200"/>
                        </a:lnSpc>
                        <a:buNone/>
                      </a:pPr>
                      <a:r>
                        <a:rPr lang="zh-CN" altLang="en-US" sz="2400" b="0"/>
                        <a:t>影响的广度和深度</a:t>
                      </a:r>
                      <a:endParaRPr lang="zh-CN" altLang="en-US" sz="2400" b="0"/>
                    </a:p>
                  </a:txBody>
                  <a:tcPr>
                    <a:solidFill>
                      <a:schemeClr val="bg1"/>
                    </a:solidFill>
                  </a:tcPr>
                </a:tc>
                <a:tc>
                  <a:txBody>
                    <a:bodyPr/>
                    <a:lstStyle/>
                    <a:p>
                      <a:pPr algn="l" fontAlgn="auto">
                        <a:lnSpc>
                          <a:spcPts val="3200"/>
                        </a:lnSpc>
                        <a:buNone/>
                      </a:pPr>
                      <a:r>
                        <a:rPr lang="zh-CN" altLang="en-US" sz="2400" b="0"/>
                        <a:t>影响深远（产生重大影响、影响后世）；效果显著；影响有限，没有推动社会转型</a:t>
                      </a:r>
                      <a:endParaRPr lang="zh-CN" altLang="en-US" sz="2400" b="0"/>
                    </a:p>
                  </a:txBody>
                  <a:tcPr>
                    <a:solidFill>
                      <a:schemeClr val="bg1"/>
                    </a:solidFill>
                  </a:tcPr>
                </a:tc>
              </a:tr>
            </a:tbl>
          </a:graphicData>
        </a:graphic>
      </p:graphicFrame>
      <p:sp>
        <p:nvSpPr>
          <p:cNvPr id="88075" name="Text Box 11"/>
          <p:cNvSpPr txBox="1">
            <a:spLocks noChangeArrowheads="1"/>
          </p:cNvSpPr>
          <p:nvPr/>
        </p:nvSpPr>
        <p:spPr bwMode="auto">
          <a:xfrm>
            <a:off x="200025" y="235585"/>
            <a:ext cx="11809095" cy="10274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68580" tIns="34290" rIns="68580" bIns="34290">
            <a:spAutoFit/>
          </a:bodyPr>
          <a:lstStyle/>
          <a:p>
            <a:pPr>
              <a:lnSpc>
                <a:spcPct val="130000"/>
              </a:lnSpc>
            </a:pPr>
            <a:r>
              <a:rPr lang="zh-CN" altLang="en-US" sz="2400">
                <a:solidFill>
                  <a:schemeClr val="tx1"/>
                </a:solidFill>
              </a:rPr>
              <a:t>特点类试题答题语言须简明扼要，一般不必分析说明；答案要点化，并结合分值尽量多分要点，</a:t>
            </a:r>
            <a:r>
              <a:rPr lang="zh-CN" altLang="en-US" sz="2400" b="1">
                <a:solidFill>
                  <a:srgbClr val="FF0000"/>
                </a:solidFill>
              </a:rPr>
              <a:t>要广度不要深度</a:t>
            </a:r>
            <a:r>
              <a:rPr lang="zh-CN" altLang="en-US" sz="2400">
                <a:solidFill>
                  <a:schemeClr val="tx1"/>
                </a:solidFill>
              </a:rPr>
              <a:t>。考查一个历史事件的特点一般从以下这些方面入手：</a:t>
            </a:r>
            <a:endParaRPr lang="zh-CN" altLang="en-US" sz="2400">
              <a:solidFill>
                <a:schemeClr val="tx1"/>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89093" name="Text Box 5"/>
          <p:cNvSpPr txBox="1">
            <a:spLocks noChangeArrowheads="1"/>
          </p:cNvSpPr>
          <p:nvPr/>
        </p:nvSpPr>
        <p:spPr bwMode="auto">
          <a:xfrm>
            <a:off x="390525" y="233045"/>
            <a:ext cx="2753995"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
        <p:nvSpPr>
          <p:cNvPr id="2" name="矩形 1"/>
          <p:cNvSpPr/>
          <p:nvPr/>
        </p:nvSpPr>
        <p:spPr>
          <a:xfrm>
            <a:off x="294640" y="943610"/>
            <a:ext cx="11602720" cy="5408295"/>
          </a:xfrm>
          <a:prstGeom prst="rect">
            <a:avLst/>
          </a:prstGeom>
          <a:ln>
            <a:noFill/>
          </a:ln>
        </p:spPr>
        <p:txBody>
          <a:bodyPr wrap="square">
            <a:spAutoFit/>
          </a:bodyPr>
          <a:lstStyle/>
          <a:p>
            <a:pPr fontAlgn="auto">
              <a:lnSpc>
                <a:spcPct val="120000"/>
              </a:lnSpc>
            </a:pPr>
            <a:r>
              <a:rPr lang="zh-CN" altLang="en-US" sz="2400"/>
              <a:t>材料  </a:t>
            </a:r>
            <a:r>
              <a:rPr lang="en-US" altLang="zh-CN" sz="2400"/>
              <a:t>19</a:t>
            </a:r>
            <a:r>
              <a:rPr lang="zh-CN" altLang="en-US" sz="2400"/>
              <a:t>世纪</a:t>
            </a:r>
            <a:r>
              <a:rPr lang="en-US" altLang="zh-CN" sz="2400"/>
              <a:t>20</a:t>
            </a:r>
            <a:r>
              <a:rPr lang="zh-CN" altLang="en-US" sz="2400"/>
              <a:t>年代以来，中国农村危机日趋严重，众多知识分子、实业家、爱国人士都纷纷呼吁“救济乡村”，“复兴农村”。南京国民政府也意识到“若不设法救济，国家前途，危险将不堪设想”，开始重视农业问题，农村复兴问题，着手于农业科技的改良和推广工作，发动了一场农村复兴运动。自</a:t>
            </a:r>
            <a:r>
              <a:rPr lang="en-US" altLang="zh-CN" sz="2400"/>
              <a:t>1927-1937</a:t>
            </a:r>
            <a:r>
              <a:rPr lang="zh-CN" altLang="en-US" sz="2400"/>
              <a:t>年间先后成立了中央农业试验所、中央农业推广委员会、全国稻麦改进所</a:t>
            </a:r>
            <a:r>
              <a:rPr lang="en-US" altLang="zh-CN" sz="2400"/>
              <a:t>……</a:t>
            </a:r>
            <a:r>
              <a:rPr lang="zh-CN" altLang="en-US" sz="2400"/>
              <a:t>在当时的“农村复兴运动”中，来自民间各种自发的行为可谓为农地改革之中坚。当时以中华职业教育社、中华平民教育促进会，山东乡村建设研究院、北平燕京大学，南京金陵大学、济南齐鲁大学、江苏省立教育学院等为主的民间团体以及大中职院校，在各地，或与政府合作、或独立建立实验区，从事兴办教育、改良农业、流通金融、提倡合作、改善公共卫生和移风易俗等乡村建设。</a:t>
            </a:r>
            <a:endParaRPr lang="zh-CN" altLang="en-US" sz="2400"/>
          </a:p>
          <a:p>
            <a:pPr fontAlgn="auto">
              <a:lnSpc>
                <a:spcPct val="120000"/>
              </a:lnSpc>
            </a:pPr>
            <a:r>
              <a:rPr lang="en-US" altLang="zh-CN" sz="2400"/>
              <a:t>——</a:t>
            </a:r>
            <a:r>
              <a:rPr lang="zh-CN" altLang="en-US" sz="2400"/>
              <a:t>摘编自：杨柳</a:t>
            </a:r>
            <a:r>
              <a:rPr lang="en-US" altLang="zh-CN" sz="2400"/>
              <a:t>《</a:t>
            </a:r>
            <a:r>
              <a:rPr lang="zh-CN" altLang="en-US" sz="2400"/>
              <a:t>南京国民政府的农村复兴运动</a:t>
            </a:r>
            <a:r>
              <a:rPr lang="en-US" altLang="zh-CN" sz="2400"/>
              <a:t>》</a:t>
            </a:r>
            <a:endParaRPr lang="zh-CN" altLang="en-US" sz="2400"/>
          </a:p>
          <a:p>
            <a:pPr fontAlgn="auto">
              <a:lnSpc>
                <a:spcPct val="120000"/>
              </a:lnSpc>
            </a:pPr>
            <a:r>
              <a:rPr lang="en-US" altLang="zh-CN" sz="2400">
                <a:solidFill>
                  <a:srgbClr val="FF0000"/>
                </a:solidFill>
              </a:rPr>
              <a:t>(1)</a:t>
            </a:r>
            <a:r>
              <a:rPr lang="zh-CN" altLang="en-US" sz="2400">
                <a:solidFill>
                  <a:srgbClr val="FF0000"/>
                </a:solidFill>
              </a:rPr>
              <a:t>依据材料概括</a:t>
            </a:r>
            <a:r>
              <a:rPr lang="en-US" altLang="zh-CN" sz="2400">
                <a:solidFill>
                  <a:srgbClr val="FF0000"/>
                </a:solidFill>
              </a:rPr>
              <a:t>19</a:t>
            </a:r>
            <a:r>
              <a:rPr lang="zh-CN" altLang="en-US" sz="2400">
                <a:solidFill>
                  <a:srgbClr val="FF0000"/>
                </a:solidFill>
              </a:rPr>
              <a:t>世纪二三十年代农村复兴运动的特点。（</a:t>
            </a:r>
            <a:r>
              <a:rPr lang="en-US" altLang="zh-CN" sz="2400">
                <a:solidFill>
                  <a:srgbClr val="FF0000"/>
                </a:solidFill>
              </a:rPr>
              <a:t>8</a:t>
            </a:r>
            <a:r>
              <a:rPr lang="zh-CN" altLang="en-US" sz="2400">
                <a:solidFill>
                  <a:srgbClr val="FF0000"/>
                </a:solidFill>
              </a:rPr>
              <a:t>分）</a:t>
            </a:r>
            <a:endParaRPr lang="zh-CN" altLang="en-US" sz="2400">
              <a:solidFill>
                <a:srgbClr val="FF0000"/>
              </a:solidFill>
            </a:endParaRPr>
          </a:p>
        </p:txBody>
      </p:sp>
      <p:sp>
        <p:nvSpPr>
          <p:cNvPr id="3" name="Line 16"/>
          <p:cNvSpPr>
            <a:spLocks noChangeShapeType="1"/>
          </p:cNvSpPr>
          <p:nvPr/>
        </p:nvSpPr>
        <p:spPr bwMode="auto">
          <a:xfrm>
            <a:off x="7119620" y="1437640"/>
            <a:ext cx="477837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9" name="Line 16"/>
          <p:cNvSpPr>
            <a:spLocks noChangeShapeType="1"/>
          </p:cNvSpPr>
          <p:nvPr/>
        </p:nvSpPr>
        <p:spPr bwMode="auto">
          <a:xfrm>
            <a:off x="320675" y="1866900"/>
            <a:ext cx="184467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10" name="Line 16"/>
          <p:cNvSpPr>
            <a:spLocks noChangeShapeType="1"/>
          </p:cNvSpPr>
          <p:nvPr/>
        </p:nvSpPr>
        <p:spPr bwMode="auto">
          <a:xfrm>
            <a:off x="6421120" y="1876425"/>
            <a:ext cx="36639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11" name="TextBox 10"/>
          <p:cNvSpPr txBox="1"/>
          <p:nvPr/>
        </p:nvSpPr>
        <p:spPr>
          <a:xfrm>
            <a:off x="8434070" y="412115"/>
            <a:ext cx="253619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t>社会各界关注</a:t>
            </a:r>
            <a:endParaRPr lang="zh-CN" altLang="en-US" sz="2400" b="1" smtClean="0"/>
          </a:p>
        </p:txBody>
      </p:sp>
      <p:sp>
        <p:nvSpPr>
          <p:cNvPr id="13" name="TextBox 12"/>
          <p:cNvSpPr txBox="1"/>
          <p:nvPr/>
        </p:nvSpPr>
        <p:spPr>
          <a:xfrm>
            <a:off x="6374130" y="1971675"/>
            <a:ext cx="281813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t>政府的高度重视</a:t>
            </a:r>
            <a:endParaRPr lang="zh-CN" altLang="en-US" sz="2400" b="1" smtClean="0"/>
          </a:p>
        </p:txBody>
      </p:sp>
      <p:sp>
        <p:nvSpPr>
          <p:cNvPr id="14" name="Line 16"/>
          <p:cNvSpPr>
            <a:spLocks noChangeShapeType="1"/>
          </p:cNvSpPr>
          <p:nvPr/>
        </p:nvSpPr>
        <p:spPr bwMode="auto">
          <a:xfrm>
            <a:off x="6638925" y="2807335"/>
            <a:ext cx="525843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15" name="Line 16"/>
          <p:cNvSpPr>
            <a:spLocks noChangeShapeType="1"/>
          </p:cNvSpPr>
          <p:nvPr/>
        </p:nvSpPr>
        <p:spPr bwMode="auto">
          <a:xfrm>
            <a:off x="320675" y="3214370"/>
            <a:ext cx="680275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16" name="TextBox 15"/>
          <p:cNvSpPr txBox="1"/>
          <p:nvPr/>
        </p:nvSpPr>
        <p:spPr>
          <a:xfrm>
            <a:off x="728980" y="3717290"/>
            <a:ext cx="4321175"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t>民间力量成为中坚力量</a:t>
            </a:r>
            <a:endParaRPr lang="zh-CN" altLang="en-US" sz="2400" b="1" smtClean="0"/>
          </a:p>
        </p:txBody>
      </p:sp>
      <p:sp>
        <p:nvSpPr>
          <p:cNvPr id="17" name="TextBox 16"/>
          <p:cNvSpPr txBox="1"/>
          <p:nvPr/>
        </p:nvSpPr>
        <p:spPr>
          <a:xfrm>
            <a:off x="8010525" y="5044440"/>
            <a:ext cx="251460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t>内容广泛</a:t>
            </a:r>
            <a:endParaRPr lang="zh-CN" altLang="en-US" sz="2400" b="1" smtClean="0"/>
          </a:p>
        </p:txBody>
      </p:sp>
      <p:sp>
        <p:nvSpPr>
          <p:cNvPr id="18" name="Line 16"/>
          <p:cNvSpPr>
            <a:spLocks noChangeShapeType="1"/>
          </p:cNvSpPr>
          <p:nvPr/>
        </p:nvSpPr>
        <p:spPr bwMode="auto">
          <a:xfrm>
            <a:off x="405130" y="3614420"/>
            <a:ext cx="66611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4" name="Line 16"/>
          <p:cNvSpPr>
            <a:spLocks noChangeShapeType="1"/>
          </p:cNvSpPr>
          <p:nvPr/>
        </p:nvSpPr>
        <p:spPr bwMode="auto">
          <a:xfrm>
            <a:off x="2389505" y="4930775"/>
            <a:ext cx="938149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5" name="Line 16"/>
          <p:cNvSpPr>
            <a:spLocks noChangeShapeType="1"/>
          </p:cNvSpPr>
          <p:nvPr/>
        </p:nvSpPr>
        <p:spPr bwMode="auto">
          <a:xfrm>
            <a:off x="391160" y="5352415"/>
            <a:ext cx="275399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sp>
        <p:nvSpPr>
          <p:cNvPr id="2" name="文本框 1"/>
          <p:cNvSpPr txBox="1"/>
          <p:nvPr/>
        </p:nvSpPr>
        <p:spPr>
          <a:xfrm>
            <a:off x="599440" y="979170"/>
            <a:ext cx="10992485" cy="5367020"/>
          </a:xfrm>
          <a:prstGeom prst="rect">
            <a:avLst/>
          </a:prstGeom>
          <a:noFill/>
        </p:spPr>
        <p:txBody>
          <a:bodyPr wrap="square" rtlCol="0">
            <a:spAutoFit/>
          </a:bodyPr>
          <a:lstStyle/>
          <a:p>
            <a:pPr>
              <a:lnSpc>
                <a:spcPct val="130000"/>
              </a:lnSpc>
              <a:spcBef>
                <a:spcPct val="0"/>
              </a:spcBef>
              <a:spcAft>
                <a:spcPct val="0"/>
              </a:spcAft>
            </a:pPr>
            <a:r>
              <a:rPr lang="zh-CN" altLang="en-US" sz="2400" b="1">
                <a:latin typeface="楷体" panose="02010609060101010101" charset="-122"/>
                <a:ea typeface="楷体" panose="02010609060101010101" charset="-122"/>
                <a:cs typeface="楷体" panose="02010609060101010101" charset="-122"/>
              </a:rPr>
              <a:t>材料二</a:t>
            </a:r>
            <a:r>
              <a:rPr lang="en-US" altLang="zh-CN" sz="2400" b="1">
                <a:latin typeface="楷体" panose="02010609060101010101" charset="-122"/>
                <a:ea typeface="楷体" panose="02010609060101010101" charset="-122"/>
                <a:cs typeface="楷体" panose="02010609060101010101" charset="-122"/>
              </a:rPr>
              <a:t>   </a:t>
            </a:r>
            <a:r>
              <a:rPr lang="zh-CN" altLang="en-US" sz="2400" b="1">
                <a:latin typeface="楷体" panose="02010609060101010101" charset="-122"/>
                <a:ea typeface="楷体" panose="02010609060101010101" charset="-122"/>
                <a:cs typeface="楷体" panose="02010609060101010101" charset="-122"/>
              </a:rPr>
              <a:t>新中国成立后，中央在大江大河治理中把保证人民生命财产安全放在首位。1951年，开始在永定河上修建官厅水库这是海河流域第一座大型水库。1957年，《海河流域规划》编制完成，其方针任务是：防止华北洪涝灾害，发展灌溉、航运、发电、工业城市给水。1963年11月，毛泽东发出“一定要根治海河”的号召。海河流域各地分别成立“根治海河”指挥部，在工程实施中采取了“集中力量打歼灭战”的方针。“根治海河”前期，每年用在水利建设上的劳动力达百万以上。骨干工程在用工与治理顺序上实现了各省市的团结协作。经不懈治理，海河流域的洪涝等自然灾害得到有效控制，</a:t>
            </a:r>
            <a:r>
              <a:rPr lang="en-US" altLang="zh-CN" sz="2400" b="1">
                <a:latin typeface="楷体" panose="02010609060101010101" charset="-122"/>
                <a:ea typeface="楷体" panose="02010609060101010101" charset="-122"/>
                <a:cs typeface="楷体" panose="02010609060101010101" charset="-122"/>
              </a:rPr>
              <a:t>“</a:t>
            </a:r>
            <a:r>
              <a:rPr lang="zh-CN" altLang="en-US" sz="2400" b="1">
                <a:latin typeface="楷体" panose="02010609060101010101" charset="-122"/>
                <a:ea typeface="楷体" panose="02010609060101010101" charset="-122"/>
                <a:cs typeface="楷体" panose="02010609060101010101" charset="-122"/>
              </a:rPr>
              <a:t>十年九荒”的历史彻底改变。</a:t>
            </a:r>
            <a:endParaRPr lang="zh-CN" altLang="en-US" sz="2400" b="1">
              <a:latin typeface="楷体" panose="02010609060101010101" charset="-122"/>
              <a:ea typeface="楷体" panose="02010609060101010101" charset="-122"/>
              <a:cs typeface="楷体" panose="02010609060101010101" charset="-122"/>
            </a:endParaRPr>
          </a:p>
          <a:p>
            <a:pPr>
              <a:lnSpc>
                <a:spcPct val="130000"/>
              </a:lnSpc>
              <a:spcBef>
                <a:spcPct val="0"/>
              </a:spcBef>
              <a:spcAft>
                <a:spcPct val="0"/>
              </a:spcAft>
            </a:pPr>
            <a:r>
              <a:rPr lang="zh-CN" altLang="en-US" sz="2400" b="1">
                <a:latin typeface="楷体" panose="02010609060101010101" charset="-122"/>
                <a:ea typeface="楷体" panose="02010609060101010101" charset="-122"/>
                <a:cs typeface="楷体" panose="02010609060101010101" charset="-122"/>
              </a:rPr>
              <a:t> </a:t>
            </a:r>
            <a:r>
              <a:rPr lang="en-US" altLang="zh-CN" sz="2400" b="1">
                <a:latin typeface="楷体" panose="02010609060101010101" charset="-122"/>
                <a:ea typeface="楷体" panose="02010609060101010101" charset="-122"/>
                <a:cs typeface="楷体" panose="02010609060101010101" charset="-122"/>
              </a:rPr>
              <a:t>                                         </a:t>
            </a:r>
            <a:r>
              <a:rPr lang="zh-CN" altLang="en-US" sz="2400" b="1">
                <a:latin typeface="楷体" panose="02010609060101010101" charset="-122"/>
                <a:ea typeface="楷体" panose="02010609060101010101" charset="-122"/>
                <a:cs typeface="楷体" panose="02010609060101010101" charset="-122"/>
              </a:rPr>
              <a:t>——据《海河志》等 </a:t>
            </a:r>
            <a:endParaRPr lang="zh-CN" altLang="en-US" sz="2400" b="1">
              <a:latin typeface="楷体" panose="02010609060101010101" charset="-122"/>
              <a:ea typeface="楷体" panose="02010609060101010101" charset="-122"/>
              <a:cs typeface="楷体" panose="02010609060101010101" charset="-122"/>
            </a:endParaRPr>
          </a:p>
          <a:p>
            <a:pPr>
              <a:lnSpc>
                <a:spcPct val="130000"/>
              </a:lnSpc>
              <a:spcBef>
                <a:spcPct val="0"/>
              </a:spcBef>
              <a:spcAft>
                <a:spcPct val="0"/>
              </a:spcAft>
            </a:pPr>
            <a:endParaRPr lang="zh-CN" altLang="en-US" sz="2400" b="1"/>
          </a:p>
          <a:p>
            <a:pPr>
              <a:lnSpc>
                <a:spcPct val="130000"/>
              </a:lnSpc>
              <a:spcBef>
                <a:spcPct val="0"/>
              </a:spcBef>
              <a:spcAft>
                <a:spcPct val="0"/>
              </a:spcAft>
            </a:pPr>
            <a:r>
              <a:rPr lang="zh-CN" altLang="en-US" sz="2400" b="1"/>
              <a:t>（2）根据材料并结合所学知识，分析新中国成立后治理海河的特点。（</a:t>
            </a:r>
            <a:r>
              <a:rPr lang="en-US" altLang="zh-CN" sz="2400" b="1"/>
              <a:t>8</a:t>
            </a:r>
            <a:r>
              <a:rPr lang="zh-CN" altLang="en-US" sz="2400" b="1"/>
              <a:t>分）</a:t>
            </a:r>
            <a:endParaRPr lang="zh-CN" altLang="en-US" sz="2400" b="1"/>
          </a:p>
        </p:txBody>
      </p:sp>
      <p:sp>
        <p:nvSpPr>
          <p:cNvPr id="89093" name="Text Box 5"/>
          <p:cNvSpPr txBox="1">
            <a:spLocks noChangeArrowheads="1"/>
          </p:cNvSpPr>
          <p:nvPr/>
        </p:nvSpPr>
        <p:spPr bwMode="auto">
          <a:xfrm>
            <a:off x="390525" y="233045"/>
            <a:ext cx="2753995"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及时</a:t>
            </a:r>
            <a:r>
              <a:rPr lang="zh-CN" altLang="en-US" sz="2800" b="1">
                <a:solidFill>
                  <a:schemeClr val="bg1"/>
                </a:solidFill>
              </a:rPr>
              <a:t>巩固</a:t>
            </a:r>
            <a:endParaRPr lang="zh-CN" altLang="en-US" sz="2800" b="1">
              <a:solidFill>
                <a:schemeClr val="bg1"/>
              </a:solidFill>
            </a:endParaRPr>
          </a:p>
        </p:txBody>
      </p:sp>
      <p:sp>
        <p:nvSpPr>
          <p:cNvPr id="3" name="Line 16"/>
          <p:cNvSpPr>
            <a:spLocks noChangeShapeType="1"/>
          </p:cNvSpPr>
          <p:nvPr/>
        </p:nvSpPr>
        <p:spPr bwMode="auto">
          <a:xfrm>
            <a:off x="5806440" y="1498600"/>
            <a:ext cx="53530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4" name="Line 16"/>
          <p:cNvSpPr>
            <a:spLocks noChangeShapeType="1"/>
          </p:cNvSpPr>
          <p:nvPr/>
        </p:nvSpPr>
        <p:spPr bwMode="auto">
          <a:xfrm flipV="1">
            <a:off x="483235" y="1984375"/>
            <a:ext cx="1090930" cy="825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11" name="TextBox 10"/>
          <p:cNvSpPr txBox="1"/>
          <p:nvPr/>
        </p:nvSpPr>
        <p:spPr>
          <a:xfrm>
            <a:off x="6116955" y="445135"/>
            <a:ext cx="526288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p>
            <a:pPr algn="ctr" fontAlgn="auto">
              <a:lnSpc>
                <a:spcPct val="120000"/>
              </a:lnSpc>
            </a:pPr>
            <a:r>
              <a:rPr lang="zh-CN" altLang="en-US" sz="2400" b="1" smtClean="0"/>
              <a:t>将保证人民生命财产安全放在</a:t>
            </a:r>
            <a:r>
              <a:rPr lang="zh-CN" altLang="en-US" sz="2400" b="1" smtClean="0"/>
              <a:t>首位</a:t>
            </a:r>
            <a:endParaRPr lang="zh-CN" altLang="en-US" sz="2400" b="1" smtClean="0"/>
          </a:p>
        </p:txBody>
      </p:sp>
      <p:sp>
        <p:nvSpPr>
          <p:cNvPr id="10" name="Line 16"/>
          <p:cNvSpPr>
            <a:spLocks noChangeShapeType="1"/>
          </p:cNvSpPr>
          <p:nvPr/>
        </p:nvSpPr>
        <p:spPr bwMode="auto">
          <a:xfrm>
            <a:off x="1986915" y="2502535"/>
            <a:ext cx="36639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6" name="Line 16"/>
          <p:cNvSpPr>
            <a:spLocks noChangeShapeType="1"/>
          </p:cNvSpPr>
          <p:nvPr/>
        </p:nvSpPr>
        <p:spPr bwMode="auto">
          <a:xfrm>
            <a:off x="4077970" y="3428365"/>
            <a:ext cx="36639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8" name="Line 16"/>
          <p:cNvSpPr>
            <a:spLocks noChangeShapeType="1"/>
          </p:cNvSpPr>
          <p:nvPr/>
        </p:nvSpPr>
        <p:spPr bwMode="auto">
          <a:xfrm>
            <a:off x="7495540" y="2906395"/>
            <a:ext cx="36639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zh-CN" altLang="en-US"/>
          </a:p>
        </p:txBody>
      </p:sp>
      <p:sp>
        <p:nvSpPr>
          <p:cNvPr id="9" name="TextBox 10"/>
          <p:cNvSpPr txBox="1"/>
          <p:nvPr/>
        </p:nvSpPr>
        <p:spPr>
          <a:xfrm>
            <a:off x="6795770" y="2000250"/>
            <a:ext cx="436372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p>
            <a:pPr algn="ctr" fontAlgn="auto">
              <a:lnSpc>
                <a:spcPct val="120000"/>
              </a:lnSpc>
            </a:pPr>
            <a:r>
              <a:rPr lang="zh-CN" altLang="en-US" sz="2400" b="1" smtClean="0"/>
              <a:t>统一领导、</a:t>
            </a:r>
            <a:r>
              <a:rPr lang="zh-CN" altLang="en-US" sz="2400" b="1" smtClean="0"/>
              <a:t>统筹规划</a:t>
            </a:r>
            <a:endParaRPr lang="zh-CN" altLang="en-US" sz="2400" b="1" smtClean="0"/>
          </a:p>
        </p:txBody>
      </p:sp>
      <p:sp>
        <p:nvSpPr>
          <p:cNvPr id="12" name="Line 16"/>
          <p:cNvSpPr>
            <a:spLocks noChangeShapeType="1"/>
          </p:cNvSpPr>
          <p:nvPr/>
        </p:nvSpPr>
        <p:spPr bwMode="auto">
          <a:xfrm>
            <a:off x="6418580" y="3867785"/>
            <a:ext cx="53530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13" name="Line 16"/>
          <p:cNvSpPr>
            <a:spLocks noChangeShapeType="1"/>
          </p:cNvSpPr>
          <p:nvPr/>
        </p:nvSpPr>
        <p:spPr bwMode="auto">
          <a:xfrm>
            <a:off x="390525" y="4354195"/>
            <a:ext cx="173736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14" name="TextBox 10"/>
          <p:cNvSpPr txBox="1"/>
          <p:nvPr/>
        </p:nvSpPr>
        <p:spPr>
          <a:xfrm>
            <a:off x="483235" y="3601085"/>
            <a:ext cx="3293745"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p>
            <a:pPr algn="ctr" fontAlgn="auto">
              <a:lnSpc>
                <a:spcPct val="120000"/>
              </a:lnSpc>
            </a:pPr>
            <a:r>
              <a:rPr lang="zh-CN" altLang="en-US" sz="2400" b="1" smtClean="0"/>
              <a:t>群众广泛</a:t>
            </a:r>
            <a:r>
              <a:rPr lang="zh-CN" altLang="en-US" sz="2400" b="1" smtClean="0"/>
              <a:t>参与</a:t>
            </a:r>
            <a:endParaRPr lang="zh-CN" altLang="en-US" sz="2400" b="1" smtClean="0"/>
          </a:p>
        </p:txBody>
      </p:sp>
      <p:sp>
        <p:nvSpPr>
          <p:cNvPr id="15" name="Line 16"/>
          <p:cNvSpPr>
            <a:spLocks noChangeShapeType="1"/>
          </p:cNvSpPr>
          <p:nvPr/>
        </p:nvSpPr>
        <p:spPr bwMode="auto">
          <a:xfrm>
            <a:off x="4565650" y="4354195"/>
            <a:ext cx="535305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16" name="TextBox 10"/>
          <p:cNvSpPr txBox="1"/>
          <p:nvPr/>
        </p:nvSpPr>
        <p:spPr>
          <a:xfrm>
            <a:off x="7933690" y="3990340"/>
            <a:ext cx="3293745"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p>
            <a:pPr algn="ctr" fontAlgn="auto">
              <a:lnSpc>
                <a:spcPct val="120000"/>
              </a:lnSpc>
            </a:pPr>
            <a:r>
              <a:rPr lang="zh-CN" altLang="en-US" sz="2400" b="1" smtClean="0"/>
              <a:t>地区间的团结</a:t>
            </a:r>
            <a:r>
              <a:rPr lang="zh-CN" altLang="en-US" sz="2400" b="1" smtClean="0"/>
              <a:t>合作</a:t>
            </a:r>
            <a:endParaRPr lang="zh-CN" altLang="en-US" sz="2400" b="1" smtClean="0"/>
          </a:p>
        </p:txBody>
      </p:sp>
      <p:sp>
        <p:nvSpPr>
          <p:cNvPr id="17" name="Line 16"/>
          <p:cNvSpPr>
            <a:spLocks noChangeShapeType="1"/>
          </p:cNvSpPr>
          <p:nvPr/>
        </p:nvSpPr>
        <p:spPr bwMode="auto">
          <a:xfrm flipV="1">
            <a:off x="875030" y="4829175"/>
            <a:ext cx="9504680" cy="11430"/>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zh-CN" altLang="en-US"/>
          </a:p>
        </p:txBody>
      </p:sp>
      <p:sp>
        <p:nvSpPr>
          <p:cNvPr id="18" name="TextBox 10"/>
          <p:cNvSpPr txBox="1"/>
          <p:nvPr/>
        </p:nvSpPr>
        <p:spPr>
          <a:xfrm>
            <a:off x="2727325" y="4935220"/>
            <a:ext cx="275844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p>
            <a:pPr algn="ctr" fontAlgn="auto">
              <a:lnSpc>
                <a:spcPct val="120000"/>
              </a:lnSpc>
            </a:pPr>
            <a:r>
              <a:rPr lang="zh-CN" altLang="en-US" sz="2400" b="1" smtClean="0"/>
              <a:t>效果</a:t>
            </a:r>
            <a:r>
              <a:rPr lang="zh-CN" altLang="en-US" sz="2400" b="1" smtClean="0"/>
              <a:t>显著</a:t>
            </a:r>
            <a:endParaRPr lang="zh-CN" altLang="en-US" sz="2400" b="1"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9" grpId="0" bldLvl="0" animBg="1"/>
      <p:bldP spid="14" grpId="0" bldLvl="0" animBg="1"/>
      <p:bldP spid="16" grpId="0" bldLvl="0" animBg="1"/>
      <p:bldP spid="18"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l="4796" t="7906" r="5326" b="7406"/>
          <a:stretch>
            <a:fillRect/>
          </a:stretch>
        </p:blipFill>
        <p:spPr>
          <a:xfrm>
            <a:off x="0" y="0"/>
            <a:ext cx="12192000" cy="6858000"/>
          </a:xfrm>
          <a:prstGeom prst="rect">
            <a:avLst/>
          </a:prstGeom>
        </p:spPr>
      </p:pic>
      <p:grpSp>
        <p:nvGrpSpPr>
          <p:cNvPr id="31" name="组合 30"/>
          <p:cNvGrpSpPr/>
          <p:nvPr/>
        </p:nvGrpSpPr>
        <p:grpSpPr>
          <a:xfrm>
            <a:off x="1741010" y="2196634"/>
            <a:ext cx="8386445" cy="1790700"/>
            <a:chOff x="2595526" y="2486616"/>
            <a:chExt cx="8386445" cy="1790700"/>
          </a:xfrm>
        </p:grpSpPr>
        <p:sp>
          <p:nvSpPr>
            <p:cNvPr id="32" name="文本框 31"/>
            <p:cNvSpPr txBox="1"/>
            <p:nvPr/>
          </p:nvSpPr>
          <p:spPr>
            <a:xfrm>
              <a:off x="2595526" y="2486616"/>
              <a:ext cx="2157730" cy="829945"/>
            </a:xfrm>
            <a:prstGeom prst="rect">
              <a:avLst/>
            </a:prstGeom>
            <a:noFill/>
          </p:spPr>
          <p:txBody>
            <a:bodyPr wrap="square" rtlCol="0">
              <a:spAutoFit/>
              <a:scene3d>
                <a:camera prst="orthographicFront"/>
                <a:lightRig rig="threePt" dir="t"/>
              </a:scene3d>
            </a:bodyPr>
            <a:lstStyle/>
            <a:p>
              <a:pPr algn="ctr"/>
              <a:r>
                <a:rPr lang="zh-CN" altLang="en-US" sz="4800">
                  <a:solidFill>
                    <a:schemeClr val="accent1"/>
                  </a:solidFill>
                  <a:effectLst>
                    <a:outerShdw blurRad="38100" dist="25400" dir="5400000" algn="ctr" rotWithShape="0">
                      <a:srgbClr val="6E747A">
                        <a:alpha val="43000"/>
                      </a:srgbClr>
                    </a:outerShdw>
                  </a:effectLst>
                  <a:cs typeface="+mn-ea"/>
                  <a:sym typeface="+mn-lt"/>
                </a:rPr>
                <a:t>类别三</a:t>
              </a:r>
              <a:endParaRPr lang="zh-CN" altLang="en-US" sz="4800">
                <a:solidFill>
                  <a:schemeClr val="accent1"/>
                </a:solidFill>
                <a:effectLst>
                  <a:outerShdw blurRad="38100" dist="25400" dir="5400000" algn="ctr" rotWithShape="0">
                    <a:srgbClr val="6E747A">
                      <a:alpha val="43000"/>
                    </a:srgbClr>
                  </a:outerShdw>
                </a:effectLst>
                <a:cs typeface="+mn-ea"/>
                <a:sym typeface="+mn-lt"/>
              </a:endParaRPr>
            </a:p>
          </p:txBody>
        </p:sp>
        <p:sp>
          <p:nvSpPr>
            <p:cNvPr id="34" name="矩形 33"/>
            <p:cNvSpPr/>
            <p:nvPr/>
          </p:nvSpPr>
          <p:spPr>
            <a:xfrm>
              <a:off x="3294661" y="3447371"/>
              <a:ext cx="7687310" cy="829945"/>
            </a:xfrm>
            <a:prstGeom prst="rect">
              <a:avLst/>
            </a:prstGeom>
          </p:spPr>
          <p:txBody>
            <a:bodyPr wrap="square">
              <a:spAutoFit/>
              <a:scene3d>
                <a:camera prst="orthographicFront"/>
                <a:lightRig rig="threePt" dir="t"/>
              </a:scene3d>
            </a:bodyPr>
            <a:lstStyle/>
            <a:p>
              <a:pPr algn="ctr"/>
              <a:r>
                <a:rPr lang="zh-CN" altLang="en-US" sz="4800">
                  <a:solidFill>
                    <a:schemeClr val="tx1"/>
                  </a:solidFill>
                  <a:effectLst>
                    <a:outerShdw blurRad="38100" dist="19050" dir="2700000" algn="tl" rotWithShape="0">
                      <a:schemeClr val="dk1">
                        <a:alpha val="40000"/>
                      </a:schemeClr>
                    </a:outerShdw>
                  </a:effectLst>
                  <a:cs typeface="+mn-ea"/>
                  <a:sym typeface="+mn-lt"/>
                </a:rPr>
                <a:t>影响、作用、意义、评价类</a:t>
              </a:r>
              <a:endParaRPr lang="zh-CN" altLang="en-US" sz="4800">
                <a:solidFill>
                  <a:schemeClr val="tx1"/>
                </a:solidFill>
                <a:effectLst>
                  <a:outerShdw blurRad="38100" dist="19050" dir="2700000" algn="tl" rotWithShape="0">
                    <a:schemeClr val="dk1">
                      <a:alpha val="40000"/>
                    </a:schemeClr>
                  </a:outerShdw>
                </a:effectLst>
                <a:cs typeface="+mn-ea"/>
                <a:sym typeface="+mn-lt"/>
              </a:endParaRPr>
            </a:p>
          </p:txBody>
        </p: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89093" name="Text Box 5"/>
          <p:cNvSpPr txBox="1">
            <a:spLocks noChangeArrowheads="1"/>
          </p:cNvSpPr>
          <p:nvPr/>
        </p:nvSpPr>
        <p:spPr bwMode="auto">
          <a:xfrm>
            <a:off x="383540" y="203200"/>
            <a:ext cx="177800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
        <p:nvSpPr>
          <p:cNvPr id="2" name="文本框 1"/>
          <p:cNvSpPr txBox="1"/>
          <p:nvPr/>
        </p:nvSpPr>
        <p:spPr>
          <a:xfrm>
            <a:off x="429895" y="818515"/>
            <a:ext cx="11332210" cy="4961890"/>
          </a:xfrm>
          <a:prstGeom prst="rect">
            <a:avLst/>
          </a:prstGeom>
          <a:noFill/>
        </p:spPr>
        <p:txBody>
          <a:bodyPr wrap="square" rtlCol="0">
            <a:spAutoFit/>
          </a:bodyPr>
          <a:lstStyle/>
          <a:p>
            <a:pPr>
              <a:lnSpc>
                <a:spcPct val="110000"/>
              </a:lnSpc>
              <a:spcBef>
                <a:spcPct val="0"/>
              </a:spcBef>
              <a:spcAft>
                <a:spcPct val="0"/>
              </a:spcAft>
            </a:pPr>
            <a:r>
              <a:rPr lang="zh-CN" altLang="en-US" sz="2400" b="1">
                <a:latin typeface="楷体" panose="02010609060101010101" charset="-122"/>
                <a:ea typeface="楷体" panose="02010609060101010101" charset="-122"/>
                <a:cs typeface="楷体" panose="02010609060101010101" charset="-122"/>
              </a:rPr>
              <a:t>材料  </a:t>
            </a:r>
            <a:r>
              <a:rPr lang="zh-CN" altLang="en-US" sz="2400" b="1">
                <a:solidFill>
                  <a:schemeClr val="tx1"/>
                </a:solidFill>
                <a:latin typeface="楷体" panose="02010609060101010101" charset="-122"/>
                <a:ea typeface="楷体" panose="02010609060101010101" charset="-122"/>
                <a:cs typeface="楷体" panose="02010609060101010101" charset="-122"/>
              </a:rPr>
              <a:t>从秦朝铸造“半两”钱开始，铜币主要以重量为名。汉代的“五铢”钱，“重如其文”，直到隋代，都被视为标准性的钱币。由于盗铸、剪凿良币以取铜等原因，钱币实际重量与钱币上铭文不符的现象时常发生。隋末，劣币盛行，“千钱初重二斤，其后愈轻，不及一斤”。币值混乱，影响流通。针对这种情况，武德四年（621）唐高祖下诏铸“开元通宝”钱，即在钱币上铸“开元通宝”字样（或识读成“开通元宝”），大小仿汉“五铢”，称作一文，亦称一钱，每十钱重一两。“新钱轻重大小最为折衷，远近甚便之”。这成为衡法由十六进位制变为十进位制的关键。“钱”取代“铢”成为“两”以下的重量单位。此后历代钱币均称“通宝”或“元宝”，钱币上不再标识重量。宋代以后，使用皇帝的年号作为钱名逐渐成为常制，如“熙宁通宝”“光绪元宝”等。—摘编自彭信威《中国贷币史》等</a:t>
            </a:r>
            <a:endParaRPr lang="zh-CN" altLang="en-US" sz="2400" b="1">
              <a:solidFill>
                <a:schemeClr val="tx1"/>
              </a:solidFill>
              <a:latin typeface="楷体" panose="02010609060101010101" charset="-122"/>
              <a:ea typeface="楷体" panose="02010609060101010101" charset="-122"/>
              <a:cs typeface="楷体" panose="02010609060101010101" charset="-122"/>
            </a:endParaRPr>
          </a:p>
          <a:p>
            <a:pPr>
              <a:lnSpc>
                <a:spcPct val="110000"/>
              </a:lnSpc>
              <a:spcBef>
                <a:spcPct val="0"/>
              </a:spcBef>
              <a:spcAft>
                <a:spcPct val="0"/>
              </a:spcAft>
            </a:pPr>
            <a:endParaRPr lang="zh-CN" altLang="en-US" sz="2400" b="1">
              <a:solidFill>
                <a:srgbClr val="FF0000"/>
              </a:solidFill>
            </a:endParaRPr>
          </a:p>
          <a:p>
            <a:pPr>
              <a:lnSpc>
                <a:spcPct val="110000"/>
              </a:lnSpc>
              <a:spcBef>
                <a:spcPct val="0"/>
              </a:spcBef>
              <a:spcAft>
                <a:spcPct val="0"/>
              </a:spcAft>
            </a:pPr>
            <a:r>
              <a:rPr lang="zh-CN" altLang="en-US" sz="2400" b="1">
                <a:solidFill>
                  <a:srgbClr val="FF0000"/>
                </a:solidFill>
              </a:rPr>
              <a:t>（2）根据材料并结合所学知识，说明唐代币制改革的意义。（9分）</a:t>
            </a:r>
            <a:endParaRPr lang="zh-CN" altLang="en-US" sz="2400" b="1">
              <a:solidFill>
                <a:srgbClr val="FF0000"/>
              </a:solidFill>
            </a:endParaRPr>
          </a:p>
        </p:txBody>
      </p:sp>
      <p:sp>
        <p:nvSpPr>
          <p:cNvPr id="4" name="文本框 3"/>
          <p:cNvSpPr txBox="1"/>
          <p:nvPr/>
        </p:nvSpPr>
        <p:spPr>
          <a:xfrm>
            <a:off x="2380615" y="252730"/>
            <a:ext cx="8665210" cy="460375"/>
          </a:xfrm>
          <a:prstGeom prst="rect">
            <a:avLst/>
          </a:prstGeom>
          <a:solidFill>
            <a:srgbClr val="FFFF00"/>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lnSpc>
                <a:spcPct val="100000"/>
              </a:lnSpc>
            </a:pPr>
            <a:r>
              <a:rPr lang="zh-CN" sz="2400" b="1" spc="200">
                <a:solidFill>
                  <a:schemeClr val="tx1"/>
                </a:solidFill>
                <a:uFillTx/>
                <a:latin typeface="+mj-lt"/>
                <a:ea typeface="+mj-lt"/>
                <a:cs typeface="汉仪旗黑-75S" panose="00020600040101010101" charset="-122"/>
                <a:sym typeface="方正公文黑体" panose="02000500000000000000" charset="-122"/>
              </a:rPr>
              <a:t>第一种方式：</a:t>
            </a:r>
            <a:r>
              <a:rPr lang="zh-CN" altLang="en-US" sz="2400" b="1"/>
              <a:t>从事物本身、政治经济思想文化等角度</a:t>
            </a:r>
            <a:r>
              <a:rPr lang="zh-CN" altLang="en-US" sz="2400" b="1"/>
              <a:t>分析</a:t>
            </a:r>
            <a:endParaRPr lang="zh-CN" altLang="en-US" sz="2400" b="1"/>
          </a:p>
        </p:txBody>
      </p:sp>
      <p:sp>
        <p:nvSpPr>
          <p:cNvPr id="11" name="TextBox 10"/>
          <p:cNvSpPr txBox="1"/>
          <p:nvPr/>
        </p:nvSpPr>
        <p:spPr>
          <a:xfrm>
            <a:off x="1172210" y="2457450"/>
            <a:ext cx="293878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sym typeface="+mn-ea"/>
              </a:rPr>
              <a:t>开启新的货币体系</a:t>
            </a:r>
            <a:endParaRPr lang="zh-CN" altLang="en-US" sz="2400" b="1" smtClean="0">
              <a:sym typeface="+mn-ea"/>
            </a:endParaRPr>
          </a:p>
        </p:txBody>
      </p:sp>
      <p:sp>
        <p:nvSpPr>
          <p:cNvPr id="6" name="Line 16"/>
          <p:cNvSpPr>
            <a:spLocks noChangeShapeType="1"/>
          </p:cNvSpPr>
          <p:nvPr/>
        </p:nvSpPr>
        <p:spPr bwMode="auto">
          <a:xfrm>
            <a:off x="595630" y="3305175"/>
            <a:ext cx="542099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en-US" altLang="zh-CN"/>
          </a:p>
        </p:txBody>
      </p:sp>
      <p:sp>
        <p:nvSpPr>
          <p:cNvPr id="10" name="Line 16"/>
          <p:cNvSpPr>
            <a:spLocks noChangeShapeType="1"/>
          </p:cNvSpPr>
          <p:nvPr/>
        </p:nvSpPr>
        <p:spPr bwMode="auto">
          <a:xfrm>
            <a:off x="2162175" y="4876800"/>
            <a:ext cx="323596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   </a:t>
            </a:r>
            <a:endParaRPr lang="en-US" altLang="zh-CN"/>
          </a:p>
        </p:txBody>
      </p:sp>
      <p:sp>
        <p:nvSpPr>
          <p:cNvPr id="12" name="Line 16"/>
          <p:cNvSpPr>
            <a:spLocks noChangeShapeType="1"/>
          </p:cNvSpPr>
          <p:nvPr/>
        </p:nvSpPr>
        <p:spPr bwMode="auto">
          <a:xfrm>
            <a:off x="6736080" y="4484370"/>
            <a:ext cx="502602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endParaRPr lang="en-US" altLang="zh-CN"/>
          </a:p>
        </p:txBody>
      </p:sp>
      <p:sp>
        <p:nvSpPr>
          <p:cNvPr id="15" name="TextBox 10"/>
          <p:cNvSpPr txBox="1"/>
          <p:nvPr/>
        </p:nvSpPr>
        <p:spPr>
          <a:xfrm>
            <a:off x="7103110" y="4538345"/>
            <a:ext cx="434467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sym typeface="+mn-ea"/>
              </a:rPr>
              <a:t>为年号钱的出现奠定了基础</a:t>
            </a:r>
            <a:endParaRPr lang="zh-CN" altLang="en-US" sz="2400" b="1" smtClean="0">
              <a:sym typeface="+mn-ea"/>
            </a:endParaRPr>
          </a:p>
        </p:txBody>
      </p:sp>
      <p:sp>
        <p:nvSpPr>
          <p:cNvPr id="16" name="TextBox 10"/>
          <p:cNvSpPr txBox="1"/>
          <p:nvPr/>
        </p:nvSpPr>
        <p:spPr>
          <a:xfrm>
            <a:off x="5711825" y="2991485"/>
            <a:ext cx="3928110" cy="53403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sym typeface="+mn-ea"/>
              </a:rPr>
              <a:t>便利了货币的流通</a:t>
            </a:r>
            <a:endParaRPr lang="zh-CN" altLang="en-US" sz="2400" b="1" smtClean="0">
              <a:sym typeface="+mn-ea"/>
            </a:endParaRPr>
          </a:p>
        </p:txBody>
      </p:sp>
      <p:sp>
        <p:nvSpPr>
          <p:cNvPr id="3" name="Line 16"/>
          <p:cNvSpPr>
            <a:spLocks noChangeShapeType="1"/>
          </p:cNvSpPr>
          <p:nvPr/>
        </p:nvSpPr>
        <p:spPr bwMode="auto">
          <a:xfrm>
            <a:off x="722630" y="3697605"/>
            <a:ext cx="542099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p>
            <a:endParaRPr lang="en-US" altLang="zh-C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6"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89093" name="Text Box 5"/>
          <p:cNvSpPr txBox="1">
            <a:spLocks noChangeArrowheads="1"/>
          </p:cNvSpPr>
          <p:nvPr/>
        </p:nvSpPr>
        <p:spPr bwMode="auto">
          <a:xfrm>
            <a:off x="383540" y="203200"/>
            <a:ext cx="188087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
        <p:nvSpPr>
          <p:cNvPr id="2" name="文本框 1"/>
          <p:cNvSpPr txBox="1"/>
          <p:nvPr/>
        </p:nvSpPr>
        <p:spPr>
          <a:xfrm>
            <a:off x="429895" y="818515"/>
            <a:ext cx="11332210" cy="4961890"/>
          </a:xfrm>
          <a:prstGeom prst="rect">
            <a:avLst/>
          </a:prstGeom>
          <a:noFill/>
        </p:spPr>
        <p:txBody>
          <a:bodyPr wrap="square" rtlCol="0">
            <a:spAutoFit/>
          </a:bodyPr>
          <a:lstStyle/>
          <a:p>
            <a:pPr>
              <a:lnSpc>
                <a:spcPct val="110000"/>
              </a:lnSpc>
              <a:spcBef>
                <a:spcPct val="0"/>
              </a:spcBef>
              <a:spcAft>
                <a:spcPct val="0"/>
              </a:spcAft>
            </a:pPr>
            <a:r>
              <a:rPr lang="zh-CN" altLang="en-US" sz="2400" b="1">
                <a:solidFill>
                  <a:schemeClr val="tx1"/>
                </a:solidFill>
                <a:latin typeface="楷体" panose="02010609060101010101" charset="-122"/>
                <a:ea typeface="楷体" panose="02010609060101010101" charset="-122"/>
                <a:cs typeface="楷体" panose="02010609060101010101" charset="-122"/>
              </a:rPr>
              <a:t>材料  从秦朝铸造“半两”钱开始，铜币主要以重量为名。汉代的“五铢”钱，“重如其文”，直到隋代，都被视为标准性的钱币。由于盗铸、剪凿良币以取铜等原因，钱币实际重量与钱币上铭文不符的现象时常发生。隋末，劣币盛行，“千钱初重二斤，其后愈轻，不及一斤”。币值混乱，影响流通。针对这种情况，武德四年（621）唐高祖下诏铸“开元通宝”钱，即在钱币上铸“开元通宝”字样（或识读成“开通元宝”），大小仿汉“五铢”，称作一文，亦称一钱，每十钱重一两。“新钱轻重大小最为折衷，远近甚便之”。这成为衡法由十六进位制变为十进位制的关键。“钱”取代“铢”成为“两”以下的重量单位。此后历代钱币均称“通宝”或“元宝”，钱币上不再标识重量。宋代以后，使用皇帝的年号作为钱名逐渐成为常制，如“熙宁通宝”“光绪元宝”等。</a:t>
            </a:r>
            <a:endParaRPr lang="zh-CN" altLang="en-US" sz="2400" b="1">
              <a:solidFill>
                <a:schemeClr val="tx1"/>
              </a:solidFill>
              <a:latin typeface="楷体" panose="02010609060101010101" charset="-122"/>
              <a:ea typeface="楷体" panose="02010609060101010101" charset="-122"/>
              <a:cs typeface="楷体" panose="02010609060101010101" charset="-122"/>
            </a:endParaRPr>
          </a:p>
          <a:p>
            <a:pPr algn="r">
              <a:lnSpc>
                <a:spcPct val="110000"/>
              </a:lnSpc>
              <a:spcBef>
                <a:spcPct val="0"/>
              </a:spcBef>
              <a:spcAft>
                <a:spcPct val="0"/>
              </a:spcAft>
            </a:pPr>
            <a:r>
              <a:rPr lang="zh-CN" altLang="en-US" sz="2400" b="1">
                <a:latin typeface="楷体" panose="02010609060101010101" charset="-122"/>
                <a:ea typeface="楷体" panose="02010609060101010101" charset="-122"/>
                <a:cs typeface="楷体" panose="02010609060101010101" charset="-122"/>
              </a:rPr>
              <a:t>——摘编自彭信威《中国贷币史》等</a:t>
            </a:r>
            <a:endParaRPr lang="zh-CN" altLang="en-US" sz="2400" b="1">
              <a:latin typeface="楷体" panose="02010609060101010101" charset="-122"/>
              <a:ea typeface="楷体" panose="02010609060101010101" charset="-122"/>
              <a:cs typeface="楷体" panose="02010609060101010101" charset="-122"/>
            </a:endParaRPr>
          </a:p>
          <a:p>
            <a:pPr>
              <a:lnSpc>
                <a:spcPct val="110000"/>
              </a:lnSpc>
              <a:spcBef>
                <a:spcPct val="0"/>
              </a:spcBef>
              <a:spcAft>
                <a:spcPct val="0"/>
              </a:spcAft>
            </a:pPr>
            <a:r>
              <a:rPr lang="en-US" altLang="zh-CN" sz="2400"/>
              <a:t> </a:t>
            </a:r>
            <a:r>
              <a:rPr lang="zh-CN" altLang="en-US" sz="2400" b="1">
                <a:solidFill>
                  <a:srgbClr val="FF0000"/>
                </a:solidFill>
              </a:rPr>
              <a:t>（2）根据材料并结合所学知识，说明唐代币制改革的意义。（9分）</a:t>
            </a:r>
            <a:endParaRPr lang="zh-CN" altLang="en-US" sz="2400" b="1">
              <a:solidFill>
                <a:srgbClr val="FF0000"/>
              </a:solidFill>
            </a:endParaRPr>
          </a:p>
        </p:txBody>
      </p:sp>
      <p:sp>
        <p:nvSpPr>
          <p:cNvPr id="3" name="文本框 2"/>
          <p:cNvSpPr txBox="1"/>
          <p:nvPr/>
        </p:nvSpPr>
        <p:spPr>
          <a:xfrm>
            <a:off x="2380615" y="252730"/>
            <a:ext cx="8665210" cy="460375"/>
          </a:xfrm>
          <a:prstGeom prst="rect">
            <a:avLst/>
          </a:prstGeom>
          <a:solidFill>
            <a:srgbClr val="FFFF00"/>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lnSpc>
                <a:spcPct val="100000"/>
              </a:lnSpc>
            </a:pPr>
            <a:r>
              <a:rPr lang="zh-CN" altLang="en-US" sz="2400" b="1"/>
              <a:t>请从政治、经济等角度分析唐代币制改革的意义。</a:t>
            </a:r>
            <a:endParaRPr lang="zh-CN" altLang="en-US" sz="2400" b="1"/>
          </a:p>
        </p:txBody>
      </p:sp>
      <p:grpSp>
        <p:nvGrpSpPr>
          <p:cNvPr id="18" name="组合 17"/>
          <p:cNvGrpSpPr/>
          <p:nvPr/>
        </p:nvGrpSpPr>
        <p:grpSpPr>
          <a:xfrm>
            <a:off x="3668395" y="877570"/>
            <a:ext cx="5819140" cy="2063115"/>
            <a:chOff x="5777" y="1382"/>
            <a:chExt cx="9164" cy="3249"/>
          </a:xfrm>
        </p:grpSpPr>
        <p:sp>
          <p:nvSpPr>
            <p:cNvPr id="9" name="TextBox 10"/>
            <p:cNvSpPr txBox="1"/>
            <p:nvPr/>
          </p:nvSpPr>
          <p:spPr>
            <a:xfrm>
              <a:off x="5777" y="2743"/>
              <a:ext cx="9165" cy="1888"/>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l" fontAlgn="auto">
                <a:lnSpc>
                  <a:spcPct val="150000"/>
                </a:lnSpc>
              </a:pPr>
              <a:r>
                <a:rPr lang="zh-CN" altLang="en-US" sz="2400" b="1" smtClean="0">
                  <a:sym typeface="+mn-ea"/>
                </a:rPr>
                <a:t>经济上：推动商品经济的发展</a:t>
              </a:r>
              <a:endParaRPr lang="zh-CN" altLang="en-US" sz="2400" b="1" smtClean="0">
                <a:sym typeface="+mn-ea"/>
              </a:endParaRPr>
            </a:p>
            <a:p>
              <a:pPr algn="l" fontAlgn="auto">
                <a:lnSpc>
                  <a:spcPct val="150000"/>
                </a:lnSpc>
              </a:pPr>
              <a:r>
                <a:rPr lang="zh-CN" altLang="en-US" sz="2400" b="1" smtClean="0">
                  <a:sym typeface="+mn-ea"/>
                </a:rPr>
                <a:t>政治上：稳定民生，维护社会秩序的稳定</a:t>
              </a:r>
              <a:endParaRPr lang="zh-CN" altLang="en-US" sz="2400" b="1" smtClean="0">
                <a:sym typeface="+mn-ea"/>
              </a:endParaRPr>
            </a:p>
          </p:txBody>
        </p:sp>
        <p:sp>
          <p:nvSpPr>
            <p:cNvPr id="17" name="下箭头 16"/>
            <p:cNvSpPr/>
            <p:nvPr/>
          </p:nvSpPr>
          <p:spPr>
            <a:xfrm>
              <a:off x="9494" y="1382"/>
              <a:ext cx="825" cy="10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89093" name="Text Box 5"/>
          <p:cNvSpPr txBox="1">
            <a:spLocks noChangeArrowheads="1"/>
          </p:cNvSpPr>
          <p:nvPr/>
        </p:nvSpPr>
        <p:spPr bwMode="auto">
          <a:xfrm>
            <a:off x="383540" y="203200"/>
            <a:ext cx="1986915"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
        <p:nvSpPr>
          <p:cNvPr id="2" name="文本框 1"/>
          <p:cNvSpPr txBox="1"/>
          <p:nvPr/>
        </p:nvSpPr>
        <p:spPr>
          <a:xfrm>
            <a:off x="437515" y="1063625"/>
            <a:ext cx="10996930" cy="368300"/>
          </a:xfrm>
          <a:prstGeom prst="rect">
            <a:avLst/>
          </a:prstGeom>
          <a:noFill/>
        </p:spPr>
        <p:txBody>
          <a:bodyPr wrap="square" rtlCol="0">
            <a:spAutoFit/>
          </a:bodyPr>
          <a:lstStyle/>
          <a:p>
            <a:endParaRPr lang="zh-CN" altLang="en-US"/>
          </a:p>
        </p:txBody>
      </p:sp>
      <p:sp>
        <p:nvSpPr>
          <p:cNvPr id="4" name="文本框 3"/>
          <p:cNvSpPr txBox="1"/>
          <p:nvPr/>
        </p:nvSpPr>
        <p:spPr>
          <a:xfrm>
            <a:off x="387350" y="1097280"/>
            <a:ext cx="11165205" cy="368300"/>
          </a:xfrm>
          <a:prstGeom prst="rect">
            <a:avLst/>
          </a:prstGeom>
          <a:noFill/>
        </p:spPr>
        <p:txBody>
          <a:bodyPr wrap="square" rtlCol="0">
            <a:spAutoFit/>
          </a:bodyPr>
          <a:lstStyle/>
          <a:p>
            <a:endParaRPr lang="zh-CN" altLang="en-US"/>
          </a:p>
        </p:txBody>
      </p:sp>
      <p:sp>
        <p:nvSpPr>
          <p:cNvPr id="6" name="文本框 5"/>
          <p:cNvSpPr txBox="1"/>
          <p:nvPr/>
        </p:nvSpPr>
        <p:spPr bwMode="auto">
          <a:xfrm>
            <a:off x="402590" y="967423"/>
            <a:ext cx="11468735" cy="4078605"/>
          </a:xfrm>
          <a:prstGeom prst="rect">
            <a:avLst/>
          </a:prstGeom>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scene3d>
              <a:camera prst="orthographicFront"/>
              <a:lightRig rig="threePt" dir="t"/>
            </a:scene3d>
          </a:bodyPr>
          <a:lstStyle/>
          <a:p>
            <a:pPr lvl="0" algn="l">
              <a:lnSpc>
                <a:spcPct val="120000"/>
              </a:lnSpc>
              <a:spcBef>
                <a:spcPct val="0"/>
              </a:spcBef>
              <a:spcAft>
                <a:spcPct val="0"/>
              </a:spcAft>
              <a:buClrTx/>
              <a:buSzTx/>
              <a:buFontTx/>
            </a:pPr>
            <a:r>
              <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rPr>
              <a:t>材料</a:t>
            </a:r>
            <a:r>
              <a:rPr lang="en-US" altLang="zh-CN"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rPr>
              <a:t>  </a:t>
            </a:r>
            <a:r>
              <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rPr>
              <a:t>新中国成立后，政府带领人民自力更生，大力发展粮食生产，用占世界7%左右的耕地，养活了占世界22%的人口。1995年与1949年相比，粮食总产量增长了3倍多。目前，中国粮食总产量位居世界第一，人均380公斤左右，达到世界平均水平。人均肉类产量41公斤、水产品21公斤、禽蛋14公斤、水果35公斤蔬莱198公斤，均超过世界平均水平。据联合国粮农组织统计，在八十年代世界增产的谷物中，中国占31%的份额。中国发展粮食生产取得的巨大成就。</a:t>
            </a:r>
            <a:endPar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endParaRPr>
          </a:p>
          <a:p>
            <a:pPr lvl="0" algn="r">
              <a:lnSpc>
                <a:spcPct val="120000"/>
              </a:lnSpc>
              <a:spcBef>
                <a:spcPct val="0"/>
              </a:spcBef>
              <a:spcAft>
                <a:spcPct val="0"/>
              </a:spcAft>
              <a:buClrTx/>
              <a:buSzTx/>
              <a:buFontTx/>
            </a:pPr>
            <a:r>
              <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rPr>
              <a:t>——据国务院新闻办《中国的粮食问题》（1996年）</a:t>
            </a:r>
            <a:endPar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endParaRPr>
          </a:p>
          <a:p>
            <a:pPr lvl="0" algn="l">
              <a:lnSpc>
                <a:spcPct val="120000"/>
              </a:lnSpc>
              <a:spcBef>
                <a:spcPct val="0"/>
              </a:spcBef>
              <a:spcAft>
                <a:spcPct val="0"/>
              </a:spcAft>
              <a:buClrTx/>
              <a:buSzTx/>
              <a:buFontTx/>
            </a:pPr>
            <a:r>
              <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rPr>
              <a:t>（2）根据材料并结合所学知识，分析新中国成立后我国发展粮食生产的意义。（9分）</a:t>
            </a:r>
            <a:endParaRPr lang="zh-CN" altLang="en-US" sz="2400" b="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sym typeface="+mn-ea"/>
            </a:endParaRPr>
          </a:p>
        </p:txBody>
      </p:sp>
      <p:sp>
        <p:nvSpPr>
          <p:cNvPr id="9" name="文本框 8"/>
          <p:cNvSpPr txBox="1"/>
          <p:nvPr/>
        </p:nvSpPr>
        <p:spPr>
          <a:xfrm>
            <a:off x="383540" y="5201920"/>
            <a:ext cx="11488420" cy="1308735"/>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vertOverflow="overflow" horzOverflow="overflow" vert="horz" wrap="square" numCol="1" spcCol="0" rtlCol="0" fromWordArt="0" anchor="ctr" anchorCtr="0" forceAA="0" compatLnSpc="1">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algn="l">
              <a:lnSpc>
                <a:spcPct val="110000"/>
              </a:lnSpc>
              <a:spcBef>
                <a:spcPct val="0"/>
              </a:spcBef>
              <a:spcAft>
                <a:spcPct val="0"/>
              </a:spcAft>
              <a:buClrTx/>
              <a:buSzTx/>
              <a:buFontTx/>
            </a:pPr>
            <a:r>
              <a:rPr lang="zh-CN" altLang="en-US" sz="2400" b="1">
                <a:solidFill>
                  <a:srgbClr val="FF0000"/>
                </a:solidFill>
                <a:latin typeface="+mn-ea"/>
                <a:ea typeface="+mn-ea"/>
                <a:sym typeface="+mn-ea"/>
              </a:rPr>
              <a:t>国内：</a:t>
            </a:r>
            <a:r>
              <a:rPr lang="zh-CN" altLang="en-US" sz="2400" b="1">
                <a:solidFill>
                  <a:schemeClr val="tx1"/>
                </a:solidFill>
                <a:latin typeface="+mn-ea"/>
                <a:ea typeface="+mn-ea"/>
                <a:sym typeface="+mn-ea"/>
              </a:rPr>
              <a:t>提高了人民物质生活水平；有利于社会稳定和经济发展；加强了人民对国家的认同和支持，体现了社会主义制度的优越性</a:t>
            </a:r>
            <a:endParaRPr lang="zh-CN" altLang="en-US" sz="2400" b="1">
              <a:solidFill>
                <a:schemeClr val="tx1"/>
              </a:solidFill>
              <a:latin typeface="+mn-ea"/>
              <a:ea typeface="+mn-ea"/>
              <a:sym typeface="+mn-ea"/>
            </a:endParaRPr>
          </a:p>
          <a:p>
            <a:pPr lvl="0" algn="l">
              <a:lnSpc>
                <a:spcPct val="110000"/>
              </a:lnSpc>
              <a:spcBef>
                <a:spcPct val="0"/>
              </a:spcBef>
              <a:spcAft>
                <a:spcPct val="0"/>
              </a:spcAft>
              <a:buClrTx/>
              <a:buSzTx/>
              <a:buFontTx/>
            </a:pPr>
            <a:r>
              <a:rPr lang="zh-CN" altLang="en-US" sz="2400" b="1">
                <a:solidFill>
                  <a:srgbClr val="FF0000"/>
                </a:solidFill>
                <a:latin typeface="+mn-ea"/>
                <a:ea typeface="+mn-ea"/>
                <a:sym typeface="+mn-ea"/>
              </a:rPr>
              <a:t>国际：</a:t>
            </a:r>
            <a:r>
              <a:rPr lang="zh-CN" altLang="en-US" sz="2400" b="1">
                <a:solidFill>
                  <a:schemeClr val="tx1"/>
                </a:solidFill>
                <a:latin typeface="+mn-ea"/>
                <a:ea typeface="+mn-ea"/>
                <a:sym typeface="+mn-ea"/>
              </a:rPr>
              <a:t>为世界和平与稳定作出了重要贡献</a:t>
            </a:r>
            <a:endParaRPr lang="zh-CN" altLang="en-US" sz="2400" b="1">
              <a:solidFill>
                <a:schemeClr val="tx1"/>
              </a:solidFill>
              <a:latin typeface="+mn-ea"/>
              <a:ea typeface="+mn-ea"/>
              <a:sym typeface="+mn-ea"/>
            </a:endParaRPr>
          </a:p>
        </p:txBody>
      </p:sp>
      <p:sp>
        <p:nvSpPr>
          <p:cNvPr id="17" name="文本框 16"/>
          <p:cNvSpPr txBox="1"/>
          <p:nvPr/>
        </p:nvSpPr>
        <p:spPr>
          <a:xfrm>
            <a:off x="2557145" y="265430"/>
            <a:ext cx="8665210" cy="534035"/>
          </a:xfrm>
          <a:prstGeom prst="rect">
            <a:avLst/>
          </a:prstGeom>
          <a:solidFill>
            <a:srgbClr val="FFFF00"/>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indent="457200" algn="l" fontAlgn="auto">
              <a:lnSpc>
                <a:spcPct val="120000"/>
              </a:lnSpc>
            </a:pPr>
            <a:r>
              <a:rPr lang="zh-CN" sz="2400" b="1" spc="200">
                <a:solidFill>
                  <a:schemeClr val="tx1"/>
                </a:solidFill>
                <a:uFillTx/>
                <a:latin typeface="+mj-lt"/>
                <a:ea typeface="+mj-lt"/>
                <a:cs typeface="汉仪旗黑-75S" panose="00020600040101010101" charset="-122"/>
                <a:sym typeface="方正公文黑体" panose="02000500000000000000" charset="-122"/>
              </a:rPr>
              <a:t>第二种方式：从</a:t>
            </a:r>
            <a:r>
              <a:rPr lang="zh-CN" sz="2400" b="1" spc="200">
                <a:solidFill>
                  <a:srgbClr val="FF0000"/>
                </a:solidFill>
                <a:uFillTx/>
                <a:latin typeface="+mj-lt"/>
                <a:ea typeface="+mj-lt"/>
                <a:cs typeface="汉仪旗黑-75S" panose="00020600040101010101" charset="-122"/>
                <a:sym typeface="方正公文黑体" panose="02000500000000000000" charset="-122"/>
              </a:rPr>
              <a:t>国内和国际</a:t>
            </a:r>
            <a:r>
              <a:rPr lang="zh-CN" sz="2400" b="1" spc="200">
                <a:solidFill>
                  <a:schemeClr val="tx1"/>
                </a:solidFill>
                <a:uFillTx/>
                <a:latin typeface="+mj-lt"/>
                <a:ea typeface="+mj-lt"/>
                <a:cs typeface="汉仪旗黑-75S" panose="00020600040101010101" charset="-122"/>
                <a:sym typeface="方正公文黑体" panose="02000500000000000000" charset="-122"/>
              </a:rPr>
              <a:t>两方面来分析</a:t>
            </a:r>
            <a:r>
              <a:rPr sz="2400" b="1" spc="200">
                <a:solidFill>
                  <a:schemeClr val="tx1"/>
                </a:solidFill>
                <a:uFillTx/>
                <a:latin typeface="+mj-lt"/>
                <a:ea typeface="+mj-lt"/>
                <a:cs typeface="汉仪旗黑-75S" panose="00020600040101010101" charset="-122"/>
                <a:sym typeface="方正公文黑体" panose="02000500000000000000" charset="-122"/>
              </a:rPr>
              <a:t>。</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6065316"/>
            <a:ext cx="1485900" cy="1067003"/>
          </a:xfrm>
          <a:prstGeom prst="rect">
            <a:avLst/>
          </a:prstGeom>
        </p:spPr>
      </p:pic>
      <p:sp>
        <p:nvSpPr>
          <p:cNvPr id="89093" name="Text Box 5"/>
          <p:cNvSpPr txBox="1">
            <a:spLocks noChangeArrowheads="1"/>
          </p:cNvSpPr>
          <p:nvPr/>
        </p:nvSpPr>
        <p:spPr bwMode="auto">
          <a:xfrm>
            <a:off x="383540" y="203200"/>
            <a:ext cx="185674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
        <p:nvSpPr>
          <p:cNvPr id="9" name="Text Box 3"/>
          <p:cNvSpPr txBox="1">
            <a:spLocks noChangeArrowheads="1"/>
          </p:cNvSpPr>
          <p:nvPr/>
        </p:nvSpPr>
        <p:spPr bwMode="auto">
          <a:xfrm>
            <a:off x="251460" y="1092200"/>
            <a:ext cx="11808460" cy="5367655"/>
          </a:xfrm>
          <a:prstGeom prst="rect">
            <a:avLst/>
          </a:prstGeom>
        </p:spPr>
        <p:style>
          <a:lnRef idx="2">
            <a:schemeClr val="accent1"/>
          </a:lnRef>
          <a:fillRef idx="1">
            <a:schemeClr val="lt1"/>
          </a:fillRef>
          <a:effectRef idx="0">
            <a:schemeClr val="accent1"/>
          </a:effectRef>
          <a:fontRef idx="minor">
            <a:schemeClr val="dk1"/>
          </a:fontRef>
        </p:style>
        <p:txBody>
          <a:bodyPr wrap="square">
            <a:spAutoFit/>
            <a:scene3d>
              <a:camera prst="orthographicFront"/>
              <a:lightRig rig="threePt" dir="t"/>
            </a:scene3d>
          </a:bodyPr>
          <a:lstStyle/>
          <a:p>
            <a:pPr>
              <a:lnSpc>
                <a:spcPct val="110000"/>
              </a:lnSpc>
              <a:spcBef>
                <a:spcPct val="0"/>
              </a:spcBef>
              <a:spcAft>
                <a:spcPct val="0"/>
              </a:spcAft>
            </a:pP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材料  管仲相齐，以“法者天下之至道也，圣君之实用也。</a:t>
            </a:r>
            <a:r>
              <a:rPr lang="en-US" altLang="zh-CN"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a:t>
            </a: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有生法，有守法，有法于法。夫生法者君也，守法者臣也，法于法者民也。君臣上下贵贱皆从法，此谓为大治”为指导思想进行改革。把国都划分为六个工商乡和十五个士乡，共二十一个乡。十五个士乡是齐国的主要兵源。齐桓公自己管理五个乡，上卿国子和高子各管五个乡。于是全国形成统一的整体。规定国都中五家为一轨，每轨设一轨长。十轨为一里，每里设里有司。四里为一连，每连设一连长。十连为一乡，每乡设一乡良人，主管乡的军令。战时组成军队，每户出一人，一轨五人，五人为一伍，由轨长带领。一里五十人，五十人为一小戍，由里有司带领。一连二百人，二百人为一卒，由连长带领。一乡二千人，二千人为一旅，由乡良人带领。根据土地的好坏不同，来征收多少不等的赋税。这样使赋税负担趋于合理，提高了人民的生产积极性。又规定国家铸造钱币，发展渔业、盐业，鼓励与境外的贸易，齐国经济开始繁荣起来。 </a:t>
            </a:r>
            <a:endPar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endParaRPr>
          </a:p>
          <a:p>
            <a:pPr>
              <a:lnSpc>
                <a:spcPct val="110000"/>
              </a:lnSpc>
              <a:spcBef>
                <a:spcPct val="0"/>
              </a:spcBef>
              <a:spcAft>
                <a:spcPct val="0"/>
              </a:spcAft>
            </a:pP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            </a:t>
            </a:r>
            <a:r>
              <a:rPr lang="en-US" altLang="zh-CN" sz="2400" b="1" noProof="1" smtClean="0">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a:t>
            </a: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摘编自卢泰然</a:t>
            </a:r>
            <a:r>
              <a:rPr lang="en-US" altLang="zh-CN"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a:t>
            </a: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管仲治理齐国的道和术</a:t>
            </a:r>
            <a:r>
              <a:rPr lang="en-US" altLang="zh-CN"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a:t>
            </a:r>
            <a:endParaRPr lang="en-US" altLang="zh-CN"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endParaRPr>
          </a:p>
          <a:p>
            <a:pPr>
              <a:lnSpc>
                <a:spcPct val="110000"/>
              </a:lnSpc>
              <a:spcBef>
                <a:spcPct val="0"/>
              </a:spcBef>
              <a:spcAft>
                <a:spcPct val="0"/>
              </a:spcAft>
            </a:pP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根据材料并结合所学知识，简析管仲改革的历史影响。（</a:t>
            </a:r>
            <a:r>
              <a:rPr lang="en-US" altLang="zh-CN"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9</a:t>
            </a:r>
            <a:r>
              <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分</a:t>
            </a:r>
            <a:r>
              <a:rPr lang="zh-CN" altLang="en-US" sz="2400" b="1" noProof="1" smtClean="0">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rPr>
              <a:t>）</a:t>
            </a:r>
            <a:endParaRPr lang="zh-CN" altLang="en-US" sz="2400" b="1" noProof="1">
              <a:solidFill>
                <a:schemeClr val="tx1"/>
              </a:solidFill>
              <a:effectLst>
                <a:outerShdw blurRad="38100" dist="19050" dir="2700000" algn="tl" rotWithShape="0">
                  <a:schemeClr val="dk1">
                    <a:alpha val="40000"/>
                  </a:schemeClr>
                </a:outerShdw>
              </a:effectLst>
              <a:latin typeface="楷体_GB2312" pitchFamily="49" charset="-122"/>
              <a:ea typeface="楷体_GB2312" pitchFamily="49" charset="-122"/>
            </a:endParaRPr>
          </a:p>
        </p:txBody>
      </p:sp>
      <p:sp>
        <p:nvSpPr>
          <p:cNvPr id="6" name="Line 16"/>
          <p:cNvSpPr>
            <a:spLocks noChangeShapeType="1"/>
          </p:cNvSpPr>
          <p:nvPr/>
        </p:nvSpPr>
        <p:spPr bwMode="auto">
          <a:xfrm>
            <a:off x="2780665" y="1508760"/>
            <a:ext cx="554990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3" name="Line 16"/>
          <p:cNvSpPr>
            <a:spLocks noChangeShapeType="1"/>
          </p:cNvSpPr>
          <p:nvPr/>
        </p:nvSpPr>
        <p:spPr bwMode="auto">
          <a:xfrm>
            <a:off x="5272405" y="5629275"/>
            <a:ext cx="355663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4" name="Line 16"/>
          <p:cNvSpPr>
            <a:spLocks noChangeShapeType="1"/>
          </p:cNvSpPr>
          <p:nvPr/>
        </p:nvSpPr>
        <p:spPr bwMode="auto">
          <a:xfrm>
            <a:off x="5998845" y="4794885"/>
            <a:ext cx="570166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5" name="Line 16"/>
          <p:cNvSpPr>
            <a:spLocks noChangeShapeType="1"/>
          </p:cNvSpPr>
          <p:nvPr/>
        </p:nvSpPr>
        <p:spPr bwMode="auto">
          <a:xfrm>
            <a:off x="383540" y="5124450"/>
            <a:ext cx="770255"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10" name="Line 16"/>
          <p:cNvSpPr>
            <a:spLocks noChangeShapeType="1"/>
          </p:cNvSpPr>
          <p:nvPr/>
        </p:nvSpPr>
        <p:spPr bwMode="auto">
          <a:xfrm>
            <a:off x="3989070" y="2362835"/>
            <a:ext cx="554990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11" name="Line 16"/>
          <p:cNvSpPr>
            <a:spLocks noChangeShapeType="1"/>
          </p:cNvSpPr>
          <p:nvPr/>
        </p:nvSpPr>
        <p:spPr bwMode="auto">
          <a:xfrm>
            <a:off x="2038985" y="3569335"/>
            <a:ext cx="975614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12" name="Line 16"/>
          <p:cNvSpPr>
            <a:spLocks noChangeShapeType="1"/>
          </p:cNvSpPr>
          <p:nvPr/>
        </p:nvSpPr>
        <p:spPr bwMode="auto">
          <a:xfrm>
            <a:off x="251460" y="3960495"/>
            <a:ext cx="3083560" cy="635"/>
          </a:xfrm>
          <a:prstGeom prst="line">
            <a:avLst/>
          </a:prstGeom>
          <a:noFill/>
          <a:ln w="50800">
            <a:solidFill>
              <a:srgbClr val="FF0000"/>
            </a:solidFill>
            <a:bevel/>
          </a:ln>
          <a:extLst>
            <a:ext uri="{909E8E84-426E-40DD-AFC4-6F175D3DCCD1}">
              <a14:hiddenFill xmlns:a14="http://schemas.microsoft.com/office/drawing/2010/main">
                <a:noFill/>
              </a14:hiddenFill>
            </a:ext>
          </a:extLst>
        </p:spPr>
        <p:txBody>
          <a:bodyPr/>
          <a:lstStyle/>
          <a:p>
            <a:r>
              <a:rPr lang="en-US" altLang="zh-CN"/>
              <a:t>c</a:t>
            </a:r>
            <a:endParaRPr lang="en-US" altLang="zh-CN"/>
          </a:p>
        </p:txBody>
      </p:sp>
      <p:sp>
        <p:nvSpPr>
          <p:cNvPr id="13" name="TextBox 10"/>
          <p:cNvSpPr txBox="1"/>
          <p:nvPr/>
        </p:nvSpPr>
        <p:spPr>
          <a:xfrm>
            <a:off x="8069580" y="1242060"/>
            <a:ext cx="3990975" cy="97726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solidFill>
                  <a:srgbClr val="FF0000"/>
                </a:solidFill>
                <a:sym typeface="+mn-ea"/>
              </a:rPr>
              <a:t>后世：</a:t>
            </a:r>
            <a:r>
              <a:rPr lang="zh-CN" altLang="en-US" sz="2400" b="1" smtClean="0">
                <a:sym typeface="+mn-ea"/>
              </a:rPr>
              <a:t>重视法律的思想影响了战国时期的法家思想</a:t>
            </a:r>
            <a:endParaRPr lang="zh-CN" altLang="en-US" sz="2400" b="1" smtClean="0">
              <a:sym typeface="+mn-ea"/>
            </a:endParaRPr>
          </a:p>
        </p:txBody>
      </p:sp>
      <p:sp>
        <p:nvSpPr>
          <p:cNvPr id="14" name="TextBox 10"/>
          <p:cNvSpPr txBox="1"/>
          <p:nvPr/>
        </p:nvSpPr>
        <p:spPr>
          <a:xfrm>
            <a:off x="1010920" y="1913255"/>
            <a:ext cx="3686175" cy="97726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fontAlgn="auto">
              <a:lnSpc>
                <a:spcPct val="120000"/>
              </a:lnSpc>
            </a:pPr>
            <a:r>
              <a:rPr lang="zh-CN" altLang="en-US" sz="2400" b="1" smtClean="0">
                <a:solidFill>
                  <a:srgbClr val="FF0000"/>
                </a:solidFill>
                <a:sym typeface="+mn-ea"/>
              </a:rPr>
              <a:t>当时：</a:t>
            </a:r>
            <a:r>
              <a:rPr lang="zh-CN" altLang="en-US" sz="2400" b="1" smtClean="0">
                <a:sym typeface="+mn-ea"/>
              </a:rPr>
              <a:t>加强中央集权</a:t>
            </a:r>
            <a:endParaRPr lang="zh-CN" altLang="en-US" sz="2400" b="1" smtClean="0">
              <a:sym typeface="+mn-ea"/>
            </a:endParaRPr>
          </a:p>
          <a:p>
            <a:pPr algn="ctr" fontAlgn="auto">
              <a:lnSpc>
                <a:spcPct val="120000"/>
              </a:lnSpc>
            </a:pPr>
            <a:r>
              <a:rPr lang="zh-CN" altLang="en-US" sz="2400" b="1" smtClean="0">
                <a:sym typeface="+mn-ea"/>
              </a:rPr>
              <a:t> </a:t>
            </a:r>
            <a:r>
              <a:rPr lang="en-US" altLang="zh-CN" sz="2400" b="1" smtClean="0">
                <a:sym typeface="+mn-ea"/>
              </a:rPr>
              <a:t>        </a:t>
            </a:r>
            <a:r>
              <a:rPr lang="zh-CN" altLang="en-US" sz="2400" b="1" smtClean="0">
                <a:sym typeface="+mn-ea"/>
              </a:rPr>
              <a:t>保障军队兵源</a:t>
            </a:r>
            <a:endParaRPr lang="zh-CN" altLang="en-US" sz="2400" b="1" smtClean="0">
              <a:sym typeface="+mn-ea"/>
            </a:endParaRPr>
          </a:p>
        </p:txBody>
      </p:sp>
      <p:sp>
        <p:nvSpPr>
          <p:cNvPr id="15" name="TextBox 10"/>
          <p:cNvSpPr txBox="1"/>
          <p:nvPr/>
        </p:nvSpPr>
        <p:spPr>
          <a:xfrm>
            <a:off x="6729730" y="3287395"/>
            <a:ext cx="4175760" cy="97726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l" fontAlgn="auto">
              <a:lnSpc>
                <a:spcPct val="120000"/>
              </a:lnSpc>
            </a:pPr>
            <a:r>
              <a:rPr lang="zh-CN" altLang="en-US" sz="2400" b="1" smtClean="0">
                <a:solidFill>
                  <a:srgbClr val="FF0000"/>
                </a:solidFill>
                <a:sym typeface="+mn-ea"/>
              </a:rPr>
              <a:t>当时：</a:t>
            </a:r>
            <a:r>
              <a:rPr lang="zh-CN" altLang="en-US" sz="2400" b="1" smtClean="0">
                <a:sym typeface="+mn-ea"/>
              </a:rPr>
              <a:t>加速井田制的瓦解，有利于封建土地私有制的发展。</a:t>
            </a:r>
            <a:endParaRPr lang="zh-CN" altLang="en-US" sz="2400" b="1" smtClean="0">
              <a:sym typeface="+mn-ea"/>
            </a:endParaRPr>
          </a:p>
        </p:txBody>
      </p:sp>
      <p:sp>
        <p:nvSpPr>
          <p:cNvPr id="16" name="TextBox 10"/>
          <p:cNvSpPr txBox="1"/>
          <p:nvPr/>
        </p:nvSpPr>
        <p:spPr>
          <a:xfrm>
            <a:off x="1011555" y="4636135"/>
            <a:ext cx="4260850" cy="977265"/>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l" fontAlgn="auto">
              <a:lnSpc>
                <a:spcPct val="120000"/>
              </a:lnSpc>
            </a:pPr>
            <a:r>
              <a:rPr lang="zh-CN" altLang="en-US" sz="2400" b="1" smtClean="0">
                <a:solidFill>
                  <a:srgbClr val="FF0000"/>
                </a:solidFill>
                <a:sym typeface="+mn-ea"/>
              </a:rPr>
              <a:t>当时：</a:t>
            </a:r>
            <a:r>
              <a:rPr lang="zh-CN" altLang="en-US" sz="2400" b="1" smtClean="0">
                <a:sym typeface="+mn-ea"/>
              </a:rPr>
              <a:t>促使齐国经济繁荣，为齐桓公称霸诸侯奠定坚实基础。</a:t>
            </a:r>
            <a:endParaRPr lang="zh-CN" altLang="en-US" sz="2400" b="1" smtClean="0">
              <a:sym typeface="+mn-ea"/>
            </a:endParaRPr>
          </a:p>
        </p:txBody>
      </p:sp>
      <p:sp>
        <p:nvSpPr>
          <p:cNvPr id="17" name="文本框 16"/>
          <p:cNvSpPr txBox="1"/>
          <p:nvPr/>
        </p:nvSpPr>
        <p:spPr>
          <a:xfrm>
            <a:off x="2528570" y="265430"/>
            <a:ext cx="8665210" cy="460375"/>
          </a:xfrm>
          <a:prstGeom prst="rect">
            <a:avLst/>
          </a:prstGeom>
          <a:solidFill>
            <a:srgbClr val="FFFF00"/>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lnSpc>
                <a:spcPct val="100000"/>
              </a:lnSpc>
            </a:pPr>
            <a:r>
              <a:rPr lang="zh-CN" sz="2400" b="1" spc="200">
                <a:solidFill>
                  <a:schemeClr val="tx1"/>
                </a:solidFill>
                <a:uFillTx/>
                <a:latin typeface="+mj-lt"/>
                <a:ea typeface="+mj-lt"/>
                <a:cs typeface="汉仪旗黑-75S" panose="00020600040101010101" charset="-122"/>
                <a:sym typeface="方正公文黑体" panose="02000500000000000000" charset="-122"/>
              </a:rPr>
              <a:t>第三种方式：从</a:t>
            </a:r>
            <a:r>
              <a:rPr lang="zh-CN" sz="2400" b="1" spc="200">
                <a:solidFill>
                  <a:srgbClr val="FF0000"/>
                </a:solidFill>
                <a:uFillTx/>
                <a:latin typeface="+mj-lt"/>
                <a:ea typeface="+mj-lt"/>
                <a:cs typeface="汉仪旗黑-75S" panose="00020600040101010101" charset="-122"/>
                <a:sym typeface="方正公文黑体" panose="02000500000000000000" charset="-122"/>
              </a:rPr>
              <a:t>当时及后世</a:t>
            </a:r>
            <a:r>
              <a:rPr lang="zh-CN" sz="2400" b="1" spc="200">
                <a:solidFill>
                  <a:schemeClr val="tx1"/>
                </a:solidFill>
                <a:uFillTx/>
                <a:latin typeface="+mj-lt"/>
                <a:ea typeface="+mj-lt"/>
                <a:cs typeface="汉仪旗黑-75S" panose="00020600040101010101" charset="-122"/>
                <a:sym typeface="方正公文黑体" panose="02000500000000000000" charset="-122"/>
              </a:rPr>
              <a:t>两方面来分析</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14" name="文本框 13" descr="7b0a20202020227461726765744d6f64756c65223a20226b6f6e6c696e65666f6e7473220a7d0a"/>
          <p:cNvSpPr txBox="1"/>
          <p:nvPr/>
        </p:nvSpPr>
        <p:spPr>
          <a:xfrm>
            <a:off x="300990" y="965200"/>
            <a:ext cx="11400790" cy="534035"/>
          </a:xfrm>
          <a:prstGeom prst="rect">
            <a:avLst/>
          </a:prstGeom>
          <a:solidFill>
            <a:srgbClr val="FFFF00"/>
          </a:solidFill>
        </p:spPr>
        <p:style>
          <a:lnRef idx="0">
            <a:schemeClr val="accent1"/>
          </a:lnRef>
          <a:fillRef idx="3">
            <a:schemeClr val="accent1"/>
          </a:fillRef>
          <a:effectRef idx="3">
            <a:schemeClr val="accent1"/>
          </a:effectRef>
          <a:fontRef idx="minor">
            <a:schemeClr val="lt1"/>
          </a:fontRef>
        </p:style>
        <p:txBody>
          <a:bodyPr vertOverflow="overflow" horzOverflow="overflow" vert="horz" wrap="square" numCol="1" spcCol="0" rtlCol="0" fromWordArt="0" anchor="ctr" anchorCtr="0" forceAA="0" compatLnSpc="1">
            <a:spAutoFit/>
          </a:bodyPr>
          <a:lstStyle/>
          <a:p>
            <a:pPr lvl="0" indent="457200" algn="l">
              <a:lnSpc>
                <a:spcPct val="120000"/>
              </a:lnSpc>
              <a:buClrTx/>
              <a:buSzTx/>
              <a:buFontTx/>
            </a:pPr>
            <a:r>
              <a:rPr lang="zh-CN" sz="2400" b="1" spc="200">
                <a:solidFill>
                  <a:schemeClr val="tx1"/>
                </a:solidFill>
                <a:uFillTx/>
                <a:latin typeface="+mj-lt"/>
                <a:ea typeface="+mj-lt"/>
                <a:cs typeface="汉仪旗黑-75S" panose="00020600040101010101" charset="-122"/>
                <a:sym typeface="方正公文黑体" panose="02000500000000000000" charset="-122"/>
              </a:rPr>
              <a:t>第四种方式：从</a:t>
            </a:r>
            <a:r>
              <a:rPr lang="zh-CN" sz="2400" b="1" spc="200">
                <a:solidFill>
                  <a:srgbClr val="FF0000"/>
                </a:solidFill>
                <a:uFillTx/>
                <a:latin typeface="+mj-lt"/>
                <a:ea typeface="+mj-lt"/>
                <a:cs typeface="汉仪旗黑-75S" panose="00020600040101010101" charset="-122"/>
                <a:sym typeface="方正公文黑体" panose="02000500000000000000" charset="-122"/>
              </a:rPr>
              <a:t>积极和消极</a:t>
            </a:r>
            <a:r>
              <a:rPr lang="zh-CN" sz="2400" b="1" spc="200">
                <a:solidFill>
                  <a:schemeClr val="tx1"/>
                </a:solidFill>
                <a:uFillTx/>
                <a:latin typeface="+mj-lt"/>
                <a:ea typeface="+mj-lt"/>
                <a:cs typeface="汉仪旗黑-75S" panose="00020600040101010101" charset="-122"/>
                <a:sym typeface="方正公文黑体" panose="02000500000000000000" charset="-122"/>
              </a:rPr>
              <a:t>两方面来分析</a:t>
            </a:r>
            <a:endParaRPr lang="zh-CN" sz="2400" b="1" spc="200">
              <a:solidFill>
                <a:schemeClr val="tx1"/>
              </a:solidFill>
              <a:uFillTx/>
              <a:latin typeface="+mj-lt"/>
              <a:ea typeface="+mj-lt"/>
              <a:cs typeface="汉仪旗黑-75S" panose="00020600040101010101" charset="-122"/>
              <a:sym typeface="方正公文黑体" panose="02000500000000000000" charset="-122"/>
            </a:endParaRPr>
          </a:p>
        </p:txBody>
      </p:sp>
      <p:sp>
        <p:nvSpPr>
          <p:cNvPr id="9" name="Text Box 3"/>
          <p:cNvSpPr txBox="1">
            <a:spLocks noChangeArrowheads="1"/>
          </p:cNvSpPr>
          <p:nvPr/>
        </p:nvSpPr>
        <p:spPr bwMode="auto">
          <a:xfrm>
            <a:off x="300990" y="1602105"/>
            <a:ext cx="11653520" cy="4154170"/>
          </a:xfrm>
          <a:prstGeom prst="rect">
            <a:avLst/>
          </a:prstGeom>
        </p:spPr>
        <p:style>
          <a:lnRef idx="2">
            <a:schemeClr val="accent1"/>
          </a:lnRef>
          <a:fillRef idx="1">
            <a:schemeClr val="lt1"/>
          </a:fillRef>
          <a:effectRef idx="0">
            <a:schemeClr val="accent1"/>
          </a:effectRef>
          <a:fontRef idx="minor">
            <a:schemeClr val="dk1"/>
          </a:fontRef>
        </p:style>
        <p:txBody>
          <a:bodyPr wrap="square">
            <a:spAutoFit/>
            <a:scene3d>
              <a:camera prst="orthographicFront"/>
              <a:lightRig rig="threePt" dir="t"/>
            </a:scene3d>
          </a:bodyPr>
          <a:lstStyle/>
          <a:p>
            <a:r>
              <a:rPr lang="zh-CN" altLang="en-US" sz="2400" b="1" noProof="1">
                <a:solidFill>
                  <a:schemeClr val="tx1"/>
                </a:solidFill>
                <a:latin typeface="楷体" panose="02010609060101010101" charset="-122"/>
                <a:ea typeface="楷体" panose="02010609060101010101" charset="-122"/>
                <a:cs typeface="楷体" panose="02010609060101010101" charset="-122"/>
              </a:rPr>
              <a:t>材料  清代前期，正一品文官年薪俸银</a:t>
            </a:r>
            <a:r>
              <a:rPr lang="en-US" altLang="zh-CN" sz="2400" b="1" noProof="1">
                <a:solidFill>
                  <a:schemeClr val="tx1"/>
                </a:solidFill>
                <a:latin typeface="楷体" panose="02010609060101010101" charset="-122"/>
                <a:ea typeface="楷体" panose="02010609060101010101" charset="-122"/>
                <a:cs typeface="楷体" panose="02010609060101010101" charset="-122"/>
              </a:rPr>
              <a:t>180</a:t>
            </a:r>
            <a:r>
              <a:rPr lang="zh-CN" altLang="en-US" sz="2400" b="1" noProof="1">
                <a:solidFill>
                  <a:schemeClr val="tx1"/>
                </a:solidFill>
                <a:latin typeface="楷体" panose="02010609060101010101" charset="-122"/>
                <a:ea typeface="楷体" panose="02010609060101010101" charset="-122"/>
                <a:cs typeface="楷体" panose="02010609060101010101" charset="-122"/>
              </a:rPr>
              <a:t>两，正七品知县</a:t>
            </a:r>
            <a:r>
              <a:rPr lang="en-US" altLang="zh-CN" sz="2400" b="1" noProof="1">
                <a:solidFill>
                  <a:schemeClr val="tx1"/>
                </a:solidFill>
                <a:latin typeface="楷体" panose="02010609060101010101" charset="-122"/>
                <a:ea typeface="楷体" panose="02010609060101010101" charset="-122"/>
                <a:cs typeface="楷体" panose="02010609060101010101" charset="-122"/>
              </a:rPr>
              <a:t>45</a:t>
            </a:r>
            <a:r>
              <a:rPr lang="zh-CN" altLang="en-US" sz="2400" b="1" noProof="1">
                <a:solidFill>
                  <a:schemeClr val="tx1"/>
                </a:solidFill>
                <a:latin typeface="楷体" panose="02010609060101010101" charset="-122"/>
                <a:ea typeface="楷体" panose="02010609060101010101" charset="-122"/>
                <a:cs typeface="楷体" panose="02010609060101010101" charset="-122"/>
              </a:rPr>
              <a:t>两，正九品官员</a:t>
            </a:r>
            <a:r>
              <a:rPr lang="en-US" altLang="zh-CN" sz="2400" b="1" noProof="1">
                <a:solidFill>
                  <a:schemeClr val="tx1"/>
                </a:solidFill>
                <a:latin typeface="楷体" panose="02010609060101010101" charset="-122"/>
                <a:ea typeface="楷体" panose="02010609060101010101" charset="-122"/>
                <a:cs typeface="楷体" panose="02010609060101010101" charset="-122"/>
              </a:rPr>
              <a:t>33</a:t>
            </a:r>
            <a:r>
              <a:rPr lang="zh-CN" altLang="en-US" sz="2400" b="1" noProof="1">
                <a:solidFill>
                  <a:schemeClr val="tx1"/>
                </a:solidFill>
                <a:latin typeface="楷体" panose="02010609060101010101" charset="-122"/>
                <a:ea typeface="楷体" panose="02010609060101010101" charset="-122"/>
                <a:cs typeface="楷体" panose="02010609060101010101" charset="-122"/>
              </a:rPr>
              <a:t>两。这些银两除养家糊口外，还要支付随从、幕僚的酬金及办公费用，普遍入不敷出。各级官员在征收田赋等税收时，以各种名义额外加征。这些税外之税，小部分作为各级衙门的办公经费，大部分被各级官员据为己有。“大州上县，每正赋一两”，额外加征“银一钱五分、二钱不等”；部分州县“数倍于正额”，以致引发民变。雍正帝认为，与其暗取而多征，不若明定其数；与其营私而中饱，不若责其办公。他决定改革，明确规定加征的税额，统一管理，用于发放以“养廉”为名的津贴。养廉银的数目，视职位的高低及岗位的重要程度而定。总督每年约二万两，州县官每年也有两千两左右。用作办公经费与官员薪水补贴。官员的合法收入大幅提高。</a:t>
            </a:r>
            <a:endParaRPr lang="zh-CN" altLang="en-US" sz="2400" b="1" noProof="1">
              <a:solidFill>
                <a:schemeClr val="tx1"/>
              </a:solidFill>
              <a:latin typeface="楷体" panose="02010609060101010101" charset="-122"/>
              <a:ea typeface="楷体" panose="02010609060101010101" charset="-122"/>
              <a:cs typeface="楷体" panose="02010609060101010101" charset="-122"/>
            </a:endParaRPr>
          </a:p>
          <a:p>
            <a:pPr algn="r"/>
            <a:r>
              <a:rPr lang="en-US" altLang="zh-CN" sz="2400" b="1" noProof="1">
                <a:solidFill>
                  <a:schemeClr val="tx1"/>
                </a:solidFill>
                <a:latin typeface="楷体" panose="02010609060101010101" charset="-122"/>
                <a:ea typeface="楷体" panose="02010609060101010101" charset="-122"/>
                <a:cs typeface="楷体" panose="02010609060101010101" charset="-122"/>
              </a:rPr>
              <a:t>——</a:t>
            </a:r>
            <a:r>
              <a:rPr lang="zh-CN" altLang="en-US" sz="2400" b="1" noProof="1">
                <a:solidFill>
                  <a:schemeClr val="tx1"/>
                </a:solidFill>
                <a:latin typeface="楷体" panose="02010609060101010101" charset="-122"/>
                <a:ea typeface="楷体" panose="02010609060101010101" charset="-122"/>
                <a:cs typeface="楷体" panose="02010609060101010101" charset="-122"/>
              </a:rPr>
              <a:t>摘编自黄惠贤等</a:t>
            </a:r>
            <a:r>
              <a:rPr lang="en-US" altLang="zh-CN" sz="2400" b="1" noProof="1">
                <a:solidFill>
                  <a:schemeClr val="tx1"/>
                </a:solidFill>
                <a:latin typeface="楷体" panose="02010609060101010101" charset="-122"/>
                <a:ea typeface="楷体" panose="02010609060101010101" charset="-122"/>
                <a:cs typeface="楷体" panose="02010609060101010101" charset="-122"/>
              </a:rPr>
              <a:t>《</a:t>
            </a:r>
            <a:r>
              <a:rPr lang="zh-CN" altLang="en-US" sz="2400" b="1" noProof="1">
                <a:solidFill>
                  <a:schemeClr val="tx1"/>
                </a:solidFill>
                <a:latin typeface="楷体" panose="02010609060101010101" charset="-122"/>
                <a:ea typeface="楷体" panose="02010609060101010101" charset="-122"/>
                <a:cs typeface="楷体" panose="02010609060101010101" charset="-122"/>
              </a:rPr>
              <a:t>中国俸禄制度史</a:t>
            </a:r>
            <a:r>
              <a:rPr lang="en-US" altLang="zh-CN" sz="2400" b="1" noProof="1">
                <a:solidFill>
                  <a:schemeClr val="tx1"/>
                </a:solidFill>
                <a:latin typeface="楷体" panose="02010609060101010101" charset="-122"/>
                <a:ea typeface="楷体" panose="02010609060101010101" charset="-122"/>
                <a:cs typeface="楷体" panose="02010609060101010101" charset="-122"/>
              </a:rPr>
              <a:t>》</a:t>
            </a:r>
            <a:endParaRPr lang="en-US" altLang="zh-CN" sz="2400" b="1" noProof="1">
              <a:solidFill>
                <a:schemeClr val="tx1"/>
              </a:solidFill>
              <a:latin typeface="楷体" panose="02010609060101010101" charset="-122"/>
              <a:ea typeface="楷体" panose="02010609060101010101" charset="-122"/>
              <a:cs typeface="楷体" panose="02010609060101010101" charset="-122"/>
            </a:endParaRPr>
          </a:p>
          <a:p>
            <a:r>
              <a:rPr lang="zh-CN" altLang="en-US" sz="2400" b="1" noProof="1">
                <a:solidFill>
                  <a:schemeClr val="tx1"/>
                </a:solidFill>
                <a:latin typeface="楷体" panose="02010609060101010101" charset="-122"/>
                <a:ea typeface="楷体" panose="02010609060101010101" charset="-122"/>
                <a:cs typeface="楷体" panose="02010609060101010101" charset="-122"/>
              </a:rPr>
              <a:t>（</a:t>
            </a:r>
            <a:r>
              <a:rPr lang="en-US" altLang="zh-CN" sz="2400" b="1" noProof="1">
                <a:solidFill>
                  <a:schemeClr val="tx1"/>
                </a:solidFill>
                <a:latin typeface="楷体" panose="02010609060101010101" charset="-122"/>
                <a:ea typeface="楷体" panose="02010609060101010101" charset="-122"/>
                <a:cs typeface="楷体" panose="02010609060101010101" charset="-122"/>
              </a:rPr>
              <a:t>2</a:t>
            </a:r>
            <a:r>
              <a:rPr lang="zh-CN" altLang="en-US" sz="2400" b="1" noProof="1">
                <a:solidFill>
                  <a:schemeClr val="tx1"/>
                </a:solidFill>
                <a:latin typeface="楷体" panose="02010609060101010101" charset="-122"/>
                <a:ea typeface="楷体" panose="02010609060101010101" charset="-122"/>
                <a:cs typeface="楷体" panose="02010609060101010101" charset="-122"/>
              </a:rPr>
              <a:t>）根据材料并结合所学知识，简析养廉银制度的作用。（</a:t>
            </a:r>
            <a:r>
              <a:rPr lang="en-US" altLang="zh-CN" sz="2400" b="1" noProof="1">
                <a:solidFill>
                  <a:schemeClr val="tx1"/>
                </a:solidFill>
                <a:latin typeface="楷体" panose="02010609060101010101" charset="-122"/>
                <a:ea typeface="楷体" panose="02010609060101010101" charset="-122"/>
                <a:cs typeface="楷体" panose="02010609060101010101" charset="-122"/>
              </a:rPr>
              <a:t>7</a:t>
            </a:r>
            <a:r>
              <a:rPr lang="zh-CN" altLang="en-US" sz="2400" b="1" noProof="1">
                <a:solidFill>
                  <a:schemeClr val="tx1"/>
                </a:solidFill>
                <a:latin typeface="楷体" panose="02010609060101010101" charset="-122"/>
                <a:ea typeface="楷体" panose="02010609060101010101" charset="-122"/>
                <a:cs typeface="楷体" panose="02010609060101010101" charset="-122"/>
              </a:rPr>
              <a:t>分</a:t>
            </a:r>
            <a:r>
              <a:rPr lang="zh-CN" altLang="en-US" sz="2400" b="1" noProof="1" smtClean="0">
                <a:solidFill>
                  <a:schemeClr val="tx1"/>
                </a:solidFill>
                <a:latin typeface="楷体" panose="02010609060101010101" charset="-122"/>
                <a:ea typeface="楷体" panose="02010609060101010101" charset="-122"/>
                <a:cs typeface="楷体" panose="02010609060101010101" charset="-122"/>
              </a:rPr>
              <a:t>）</a:t>
            </a:r>
            <a:endParaRPr lang="zh-CN" altLang="en-US" sz="2400" b="1" noProof="1">
              <a:solidFill>
                <a:schemeClr val="tx1"/>
              </a:solidFill>
              <a:latin typeface="楷体" panose="02010609060101010101" charset="-122"/>
              <a:ea typeface="楷体" panose="02010609060101010101" charset="-122"/>
              <a:cs typeface="楷体" panose="02010609060101010101" charset="-122"/>
            </a:endParaRPr>
          </a:p>
        </p:txBody>
      </p:sp>
      <p:sp>
        <p:nvSpPr>
          <p:cNvPr id="2" name="TextBox 7"/>
          <p:cNvSpPr txBox="1"/>
          <p:nvPr/>
        </p:nvSpPr>
        <p:spPr>
          <a:xfrm>
            <a:off x="300990" y="5859145"/>
            <a:ext cx="11653520" cy="829945"/>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400" b="1">
                <a:solidFill>
                  <a:srgbClr val="FF0000"/>
                </a:solidFill>
                <a:latin typeface="+mn-ea"/>
                <a:ea typeface="+mn-ea"/>
              </a:rPr>
              <a:t>积极：</a:t>
            </a:r>
            <a:r>
              <a:rPr lang="zh-CN" altLang="en-US" sz="2400" b="1">
                <a:latin typeface="+mn-ea"/>
                <a:ea typeface="+mn-ea"/>
              </a:rPr>
              <a:t>提高了官员的合法收入，有助于抵制贪腐；暂时减轻民众负担，缓解社会矛盾；</a:t>
            </a:r>
            <a:endParaRPr lang="zh-CN" altLang="en-US" sz="2400" b="1">
              <a:latin typeface="+mn-ea"/>
              <a:ea typeface="+mn-ea"/>
            </a:endParaRPr>
          </a:p>
          <a:p>
            <a:r>
              <a:rPr lang="en-US" altLang="zh-CN" sz="2400" b="1">
                <a:solidFill>
                  <a:srgbClr val="FF0000"/>
                </a:solidFill>
                <a:latin typeface="+mn-ea"/>
                <a:ea typeface="+mn-ea"/>
              </a:rPr>
              <a:t>消极（局限）：</a:t>
            </a:r>
            <a:r>
              <a:rPr lang="zh-CN" altLang="en-US" sz="2400" b="1">
                <a:latin typeface="+mn-ea"/>
                <a:ea typeface="+mn-ea"/>
              </a:rPr>
              <a:t>未能从根本上解决贪腐问题。（</a:t>
            </a:r>
            <a:r>
              <a:rPr lang="en-US" altLang="zh-CN" sz="2400" b="1">
                <a:latin typeface="+mn-ea"/>
                <a:ea typeface="+mn-ea"/>
              </a:rPr>
              <a:t>7</a:t>
            </a:r>
            <a:r>
              <a:rPr lang="zh-CN" altLang="en-US" sz="2400" b="1">
                <a:latin typeface="+mn-ea"/>
                <a:ea typeface="+mn-ea"/>
              </a:rPr>
              <a:t>分）</a:t>
            </a:r>
            <a:endParaRPr lang="zh-CN" altLang="en-US" sz="2400" b="1">
              <a:latin typeface="+mn-ea"/>
              <a:ea typeface="+mn-ea"/>
            </a:endParaRPr>
          </a:p>
        </p:txBody>
      </p:sp>
      <p:sp>
        <p:nvSpPr>
          <p:cNvPr id="3" name="Text Box 5"/>
          <p:cNvSpPr txBox="1">
            <a:spLocks noChangeArrowheads="1"/>
          </p:cNvSpPr>
          <p:nvPr/>
        </p:nvSpPr>
        <p:spPr bwMode="auto">
          <a:xfrm>
            <a:off x="383540" y="203200"/>
            <a:ext cx="20624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例题解析</a:t>
            </a:r>
            <a:endParaRPr lang="zh-CN" altLang="en-US" sz="2800" b="1">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l="4796" t="7906" r="5326" b="7406"/>
          <a:stretch>
            <a:fillRect/>
          </a:stretch>
        </p:blipFill>
        <p:spPr>
          <a:xfrm>
            <a:off x="0" y="0"/>
            <a:ext cx="12192000" cy="6858000"/>
          </a:xfrm>
          <a:prstGeom prst="rect">
            <a:avLst/>
          </a:prstGeom>
        </p:spPr>
      </p:pic>
      <p:grpSp>
        <p:nvGrpSpPr>
          <p:cNvPr id="31" name="组合 30"/>
          <p:cNvGrpSpPr/>
          <p:nvPr/>
        </p:nvGrpSpPr>
        <p:grpSpPr>
          <a:xfrm>
            <a:off x="2264250" y="2180124"/>
            <a:ext cx="6866890" cy="1807210"/>
            <a:chOff x="3118766" y="2470106"/>
            <a:chExt cx="6866890" cy="1807210"/>
          </a:xfrm>
        </p:grpSpPr>
        <p:sp>
          <p:nvSpPr>
            <p:cNvPr id="32" name="文本框 31"/>
            <p:cNvSpPr txBox="1"/>
            <p:nvPr/>
          </p:nvSpPr>
          <p:spPr>
            <a:xfrm>
              <a:off x="3118766" y="2470106"/>
              <a:ext cx="2157730" cy="829945"/>
            </a:xfrm>
            <a:prstGeom prst="rect">
              <a:avLst/>
            </a:prstGeom>
            <a:noFill/>
          </p:spPr>
          <p:txBody>
            <a:bodyPr wrap="square" rtlCol="0">
              <a:spAutoFit/>
              <a:scene3d>
                <a:camera prst="orthographicFront"/>
                <a:lightRig rig="threePt" dir="t"/>
              </a:scene3d>
            </a:bodyPr>
            <a:lstStyle/>
            <a:p>
              <a:pPr algn="ctr"/>
              <a:r>
                <a:rPr lang="zh-CN" altLang="en-US" sz="4800">
                  <a:solidFill>
                    <a:schemeClr val="accent1"/>
                  </a:solidFill>
                  <a:effectLst>
                    <a:outerShdw blurRad="38100" dist="25400" dir="5400000" algn="ctr" rotWithShape="0">
                      <a:srgbClr val="6E747A">
                        <a:alpha val="43000"/>
                      </a:srgbClr>
                    </a:outerShdw>
                  </a:effectLst>
                  <a:cs typeface="+mn-ea"/>
                  <a:sym typeface="+mn-lt"/>
                </a:rPr>
                <a:t>类别一</a:t>
              </a:r>
              <a:endParaRPr lang="zh-CN" altLang="en-US" sz="4800">
                <a:solidFill>
                  <a:schemeClr val="accent1"/>
                </a:solidFill>
                <a:effectLst>
                  <a:outerShdw blurRad="38100" dist="25400" dir="5400000" algn="ctr" rotWithShape="0">
                    <a:srgbClr val="6E747A">
                      <a:alpha val="43000"/>
                    </a:srgbClr>
                  </a:outerShdw>
                </a:effectLst>
                <a:cs typeface="+mn-ea"/>
                <a:sym typeface="+mn-lt"/>
              </a:endParaRPr>
            </a:p>
          </p:txBody>
        </p:sp>
        <p:sp>
          <p:nvSpPr>
            <p:cNvPr id="34" name="矩形 33"/>
            <p:cNvSpPr/>
            <p:nvPr/>
          </p:nvSpPr>
          <p:spPr>
            <a:xfrm>
              <a:off x="4021101" y="3447371"/>
              <a:ext cx="5964555" cy="829945"/>
            </a:xfrm>
            <a:prstGeom prst="rect">
              <a:avLst/>
            </a:prstGeom>
          </p:spPr>
          <p:txBody>
            <a:bodyPr wrap="square">
              <a:spAutoFit/>
              <a:scene3d>
                <a:camera prst="orthographicFront"/>
                <a:lightRig rig="threePt" dir="t"/>
              </a:scene3d>
            </a:bodyPr>
            <a:lstStyle/>
            <a:p>
              <a:pPr algn="ctr"/>
              <a:r>
                <a:rPr lang="zh-CN" altLang="en-US" sz="4800">
                  <a:solidFill>
                    <a:schemeClr val="tx1"/>
                  </a:solidFill>
                  <a:effectLst>
                    <a:outerShdw blurRad="38100" dist="19050" dir="2700000" algn="tl" rotWithShape="0">
                      <a:schemeClr val="dk1">
                        <a:alpha val="40000"/>
                      </a:schemeClr>
                    </a:outerShdw>
                  </a:effectLst>
                  <a:cs typeface="+mn-ea"/>
                  <a:sym typeface="+mn-lt"/>
                </a:rPr>
                <a:t>原因、背景、条件类</a:t>
              </a:r>
              <a:endParaRPr lang="zh-CN" altLang="en-US" sz="4800">
                <a:solidFill>
                  <a:schemeClr val="tx1"/>
                </a:solidFill>
                <a:effectLst>
                  <a:outerShdw blurRad="38100" dist="19050" dir="2700000" algn="tl" rotWithShape="0">
                    <a:schemeClr val="dk1">
                      <a:alpha val="40000"/>
                    </a:schemeClr>
                  </a:outerShdw>
                </a:effectLst>
                <a:cs typeface="+mn-ea"/>
                <a:sym typeface="+mn-lt"/>
              </a:endParaRPr>
            </a:p>
          </p:txBody>
        </p:sp>
      </p:gr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l="4796" t="7906" r="5326" b="7406"/>
          <a:stretch>
            <a:fillRect/>
          </a:stretch>
        </p:blipFill>
        <p:spPr>
          <a:xfrm>
            <a:off x="0" y="0"/>
            <a:ext cx="12192000" cy="6858000"/>
          </a:xfrm>
          <a:prstGeom prst="rect">
            <a:avLst/>
          </a:prstGeom>
        </p:spPr>
      </p:pic>
      <p:grpSp>
        <p:nvGrpSpPr>
          <p:cNvPr id="31" name="组合 30"/>
          <p:cNvGrpSpPr/>
          <p:nvPr/>
        </p:nvGrpSpPr>
        <p:grpSpPr>
          <a:xfrm>
            <a:off x="1741010" y="2196634"/>
            <a:ext cx="8386445" cy="1790700"/>
            <a:chOff x="2595526" y="2486616"/>
            <a:chExt cx="8386445" cy="1790700"/>
          </a:xfrm>
        </p:grpSpPr>
        <p:sp>
          <p:nvSpPr>
            <p:cNvPr id="32" name="文本框 31"/>
            <p:cNvSpPr txBox="1"/>
            <p:nvPr/>
          </p:nvSpPr>
          <p:spPr>
            <a:xfrm>
              <a:off x="2595526" y="2486616"/>
              <a:ext cx="2157730" cy="829945"/>
            </a:xfrm>
            <a:prstGeom prst="rect">
              <a:avLst/>
            </a:prstGeom>
            <a:noFill/>
          </p:spPr>
          <p:txBody>
            <a:bodyPr wrap="square" rtlCol="0">
              <a:spAutoFit/>
              <a:scene3d>
                <a:camera prst="orthographicFront"/>
                <a:lightRig rig="threePt" dir="t"/>
              </a:scene3d>
            </a:bodyPr>
            <a:lstStyle/>
            <a:p>
              <a:pPr algn="ctr"/>
              <a:r>
                <a:rPr lang="zh-CN" altLang="en-US" sz="4800">
                  <a:solidFill>
                    <a:schemeClr val="accent1"/>
                  </a:solidFill>
                  <a:effectLst>
                    <a:outerShdw blurRad="38100" dist="25400" dir="5400000" algn="ctr" rotWithShape="0">
                      <a:srgbClr val="6E747A">
                        <a:alpha val="43000"/>
                      </a:srgbClr>
                    </a:outerShdw>
                  </a:effectLst>
                  <a:cs typeface="+mn-ea"/>
                  <a:sym typeface="+mn-lt"/>
                </a:rPr>
                <a:t>类别四</a:t>
              </a:r>
              <a:endParaRPr lang="zh-CN" altLang="en-US" sz="4800">
                <a:solidFill>
                  <a:schemeClr val="accent1"/>
                </a:solidFill>
                <a:effectLst>
                  <a:outerShdw blurRad="38100" dist="25400" dir="5400000" algn="ctr" rotWithShape="0">
                    <a:srgbClr val="6E747A">
                      <a:alpha val="43000"/>
                    </a:srgbClr>
                  </a:outerShdw>
                </a:effectLst>
                <a:cs typeface="+mn-ea"/>
                <a:sym typeface="+mn-lt"/>
              </a:endParaRPr>
            </a:p>
          </p:txBody>
        </p:sp>
        <p:sp>
          <p:nvSpPr>
            <p:cNvPr id="34" name="矩形 33"/>
            <p:cNvSpPr/>
            <p:nvPr/>
          </p:nvSpPr>
          <p:spPr>
            <a:xfrm>
              <a:off x="3294661" y="3447371"/>
              <a:ext cx="7687310" cy="829945"/>
            </a:xfrm>
            <a:prstGeom prst="rect">
              <a:avLst/>
            </a:prstGeom>
          </p:spPr>
          <p:txBody>
            <a:bodyPr wrap="square">
              <a:spAutoFit/>
              <a:scene3d>
                <a:camera prst="orthographicFront"/>
                <a:lightRig rig="threePt" dir="t"/>
              </a:scene3d>
            </a:bodyPr>
            <a:lstStyle/>
            <a:p>
              <a:pPr algn="ctr"/>
              <a:r>
                <a:rPr lang="zh-CN" altLang="en-US" sz="4800">
                  <a:solidFill>
                    <a:schemeClr val="tx1"/>
                  </a:solidFill>
                  <a:effectLst>
                    <a:outerShdw blurRad="38100" dist="19050" dir="2700000" algn="tl" rotWithShape="0">
                      <a:schemeClr val="dk1">
                        <a:alpha val="40000"/>
                      </a:schemeClr>
                    </a:outerShdw>
                  </a:effectLst>
                  <a:cs typeface="+mn-ea"/>
                  <a:sym typeface="+mn-lt"/>
                </a:rPr>
                <a:t>比较、变化类</a:t>
              </a:r>
              <a:endParaRPr lang="zh-CN" altLang="en-US" sz="4800">
                <a:solidFill>
                  <a:schemeClr val="tx1"/>
                </a:solidFill>
                <a:effectLst>
                  <a:outerShdw blurRad="38100" dist="19050" dir="2700000" algn="tl" rotWithShape="0">
                    <a:schemeClr val="dk1">
                      <a:alpha val="40000"/>
                    </a:schemeClr>
                  </a:outerShdw>
                </a:effectLst>
                <a:cs typeface="+mn-ea"/>
                <a:sym typeface="+mn-lt"/>
              </a:endParaRPr>
            </a:p>
          </p:txBody>
        </p:sp>
      </p:gr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2" name="Text Box 5"/>
          <p:cNvSpPr txBox="1">
            <a:spLocks noChangeArrowheads="1"/>
          </p:cNvSpPr>
          <p:nvPr/>
        </p:nvSpPr>
        <p:spPr bwMode="auto">
          <a:xfrm>
            <a:off x="217805" y="196850"/>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4" name="TextBox 7"/>
          <p:cNvSpPr txBox="1"/>
          <p:nvPr/>
        </p:nvSpPr>
        <p:spPr>
          <a:xfrm>
            <a:off x="217805" y="1419860"/>
            <a:ext cx="11400790" cy="109728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no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120000"/>
              </a:lnSpc>
            </a:pPr>
            <a:r>
              <a:rPr lang="zh-CN" altLang="en-US" sz="2400" b="1">
                <a:solidFill>
                  <a:srgbClr val="FF0000"/>
                </a:solidFill>
                <a:latin typeface="+mn-ea"/>
                <a:ea typeface="+mn-ea"/>
              </a:rPr>
              <a:t>找准比较角度。</a:t>
            </a:r>
            <a:r>
              <a:rPr lang="zh-CN" altLang="en-US" sz="2400">
                <a:latin typeface="+mn-ea"/>
                <a:ea typeface="+mn-ea"/>
              </a:rPr>
              <a:t>对比不同的题目</a:t>
            </a:r>
            <a:r>
              <a:rPr lang="zh-CN" altLang="en-US" sz="2400">
                <a:solidFill>
                  <a:schemeClr val="tx1"/>
                </a:solidFill>
                <a:latin typeface="+mn-ea"/>
                <a:ea typeface="+mn-ea"/>
              </a:rPr>
              <a:t>尽量不要漫无目的地进行对比，或者将需要对比的两个对象割裂开来各自阐述，要找准比较角度进行比较。</a:t>
            </a:r>
            <a:endParaRPr lang="zh-CN" altLang="en-US" sz="2400">
              <a:solidFill>
                <a:schemeClr val="tx1"/>
              </a:solidFill>
              <a:latin typeface="+mn-ea"/>
              <a:ea typeface="+mn-ea"/>
            </a:endParaRPr>
          </a:p>
          <a:p>
            <a:pPr fontAlgn="auto">
              <a:lnSpc>
                <a:spcPct val="120000"/>
              </a:lnSpc>
            </a:pPr>
            <a:r>
              <a:rPr lang="zh-CN" altLang="en-US" sz="2400">
                <a:solidFill>
                  <a:schemeClr val="tx1"/>
                </a:solidFill>
                <a:latin typeface="+mn-ea"/>
                <a:ea typeface="+mn-ea"/>
              </a:rPr>
              <a:t> </a:t>
            </a:r>
            <a:r>
              <a:rPr lang="en-US" altLang="zh-CN" sz="2400">
                <a:solidFill>
                  <a:schemeClr val="tx1"/>
                </a:solidFill>
                <a:latin typeface="+mn-ea"/>
                <a:ea typeface="+mn-ea"/>
              </a:rPr>
              <a:t>     </a:t>
            </a:r>
            <a:endParaRPr lang="zh-CN" altLang="en-US" sz="2400">
              <a:solidFill>
                <a:schemeClr val="tx1"/>
              </a:solidFill>
              <a:latin typeface="+mn-ea"/>
              <a:ea typeface="+mn-ea"/>
            </a:endParaRPr>
          </a:p>
        </p:txBody>
      </p:sp>
      <p:sp>
        <p:nvSpPr>
          <p:cNvPr id="5" name="文本框 4"/>
          <p:cNvSpPr txBox="1"/>
          <p:nvPr/>
        </p:nvSpPr>
        <p:spPr>
          <a:xfrm>
            <a:off x="217805" y="959485"/>
            <a:ext cx="4390390" cy="4603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altLang="zh-CN" sz="2400" b="1"/>
              <a:t>1</a:t>
            </a:r>
            <a:r>
              <a:rPr lang="zh-CN" altLang="en-US" sz="2400" b="1"/>
              <a:t>、比较类（相同和不同之处）</a:t>
            </a:r>
            <a:endParaRPr lang="zh-CN" altLang="en-US" sz="2400" b="1"/>
          </a:p>
        </p:txBody>
      </p:sp>
      <p:graphicFrame>
        <p:nvGraphicFramePr>
          <p:cNvPr id="6" name="表格 5"/>
          <p:cNvGraphicFramePr>
            <a:graphicFrameLocks noGrp="1"/>
          </p:cNvGraphicFramePr>
          <p:nvPr>
            <p:custDataLst>
              <p:tags r:id="rId5"/>
            </p:custDataLst>
          </p:nvPr>
        </p:nvGraphicFramePr>
        <p:xfrm>
          <a:off x="326390" y="2456180"/>
          <a:ext cx="11539220" cy="2575560"/>
        </p:xfrm>
        <a:graphic>
          <a:graphicData uri="http://schemas.openxmlformats.org/drawingml/2006/table">
            <a:tbl>
              <a:tblPr firstRow="1" bandRow="1">
                <a:tableStyleId>{5940675A-B579-460E-94D1-54222C63F5DA}</a:tableStyleId>
              </a:tblPr>
              <a:tblGrid>
                <a:gridCol w="1755775"/>
                <a:gridCol w="9783445"/>
              </a:tblGrid>
              <a:tr h="538480">
                <a:tc>
                  <a:txBody>
                    <a:bodyPr/>
                    <a:lstStyle/>
                    <a:p>
                      <a:pPr indent="0" algn="ctr">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背景</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从两个比较对象所处的时代环境进行对比</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4980">
                <a:tc>
                  <a:txBody>
                    <a:bodyPr/>
                    <a:lstStyle/>
                    <a:p>
                      <a:pPr indent="0" algn="ctr">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过程</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lnSpc>
                          <a:spcPct val="100000"/>
                        </a:lnSpc>
                        <a:buNone/>
                      </a:pPr>
                      <a:r>
                        <a:rPr lang="zh-CN" altLang="en-US" sz="2400" b="0">
                          <a:latin typeface="黑体" panose="02010609060101010101" pitchFamily="49" charset="-122"/>
                          <a:ea typeface="黑体" panose="02010609060101010101" pitchFamily="49" charset="-122"/>
                          <a:cs typeface="黑体" panose="02010609060101010101" pitchFamily="49" charset="-122"/>
                        </a:rPr>
                        <a:t>如果是两个历史事件的对比，可从事件进程来对比（内容、措施、方式）</a:t>
                      </a:r>
                      <a:endParaRPr lang="zh-CN" altLang="en-US" sz="2400" b="0">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0855">
                <a:tc>
                  <a:txBody>
                    <a:bodyPr/>
                    <a:lstStyle/>
                    <a:p>
                      <a:pPr indent="0" algn="ctr">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结果</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lnSpc>
                          <a:spcPct val="100000"/>
                        </a:lnSpc>
                        <a:buNone/>
                      </a:pPr>
                      <a:r>
                        <a:rPr lang="zh-CN" altLang="en-US" sz="2400" b="0">
                          <a:latin typeface="黑体" panose="02010609060101010101" pitchFamily="49" charset="-122"/>
                          <a:ea typeface="黑体" panose="02010609060101010101" pitchFamily="49" charset="-122"/>
                          <a:cs typeface="黑体" panose="02010609060101010101" pitchFamily="49" charset="-122"/>
                        </a:rPr>
                        <a:t>失败或成功；成效显著或成效甚微</a:t>
                      </a:r>
                      <a:endParaRPr lang="zh-CN" altLang="en-US" sz="2400" b="0">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5305">
                <a:tc>
                  <a:txBody>
                    <a:bodyPr/>
                    <a:lstStyle/>
                    <a:p>
                      <a:pPr indent="0" algn="ctr">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性质、阶级</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lnSpc>
                          <a:spcPct val="100000"/>
                        </a:lnSpc>
                        <a:buNone/>
                      </a:pPr>
                      <a:r>
                        <a:rPr lang="zh-CN" altLang="en-US" sz="2400" b="0">
                          <a:latin typeface="黑体" panose="02010609060101010101" pitchFamily="49" charset="-122"/>
                          <a:ea typeface="黑体" panose="02010609060101010101" pitchFamily="49" charset="-122"/>
                          <a:cs typeface="黑体" panose="02010609060101010101" pitchFamily="49" charset="-122"/>
                        </a:rPr>
                        <a:t>对比分别属于什么性质、代表哪个阶级</a:t>
                      </a:r>
                      <a:endParaRPr lang="zh-CN" altLang="en-US" sz="2400" b="0">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5940">
                <a:tc>
                  <a:txBody>
                    <a:bodyPr/>
                    <a:lstStyle/>
                    <a:p>
                      <a:pPr indent="0" algn="ctr">
                        <a:lnSpc>
                          <a:spcPct val="100000"/>
                        </a:lnSpc>
                        <a:buNone/>
                      </a:pPr>
                      <a:r>
                        <a:rPr lang="zh-CN" altLang="en-US" sz="2400" b="0">
                          <a:latin typeface="黑体" panose="02010609060101010101" pitchFamily="49" charset="-122"/>
                          <a:ea typeface="黑体" panose="02010609060101010101" pitchFamily="49" charset="-122"/>
                          <a:cs typeface="宋体" panose="02010600030101010101" pitchFamily="2" charset="-122"/>
                        </a:rPr>
                        <a:t>影响</a:t>
                      </a:r>
                      <a:endParaRPr lang="zh-CN" altLang="en-US" sz="2400" b="0">
                        <a:latin typeface="黑体" panose="02010609060101010101" pitchFamily="49" charset="-122"/>
                        <a:ea typeface="黑体" panose="02010609060101010101" pitchFamily="49" charset="-122"/>
                        <a:cs typeface="宋体" panose="02010600030101010101" pitchFamily="2"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lnSpc>
                          <a:spcPct val="100000"/>
                        </a:lnSpc>
                        <a:buNone/>
                      </a:pPr>
                      <a:r>
                        <a:rPr lang="zh-CN" altLang="en-US" sz="2400" b="0">
                          <a:latin typeface="黑体" panose="02010609060101010101" pitchFamily="49" charset="-122"/>
                          <a:ea typeface="黑体" panose="02010609060101010101" pitchFamily="49" charset="-122"/>
                          <a:cs typeface="黑体" panose="02010609060101010101" pitchFamily="49" charset="-122"/>
                        </a:rPr>
                        <a:t>对比影响力的大小、影响方向的差异</a:t>
                      </a:r>
                      <a:endParaRPr lang="zh-CN" altLang="en-US" sz="2400" b="0">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149225" y="5170805"/>
            <a:ext cx="11469370" cy="1753235"/>
          </a:xfrm>
          <a:prstGeom prst="rect">
            <a:avLst/>
          </a:prstGeom>
          <a:noFill/>
        </p:spPr>
        <p:txBody>
          <a:bodyPr wrap="square" rtlCol="0" anchor="t">
            <a:spAutoFit/>
          </a:bodyPr>
          <a:p>
            <a:pPr fontAlgn="auto">
              <a:lnSpc>
                <a:spcPct val="150000"/>
              </a:lnSpc>
            </a:pPr>
            <a:r>
              <a:rPr lang="zh-CN" altLang="en-US" sz="2400" b="1">
                <a:solidFill>
                  <a:srgbClr val="FF0000"/>
                </a:solidFill>
                <a:latin typeface="+mn-ea"/>
                <a:sym typeface="+mn-ea"/>
              </a:rPr>
              <a:t>有序组织答案。</a:t>
            </a:r>
            <a:r>
              <a:rPr lang="zh-CN" altLang="en-US" sz="2400">
                <a:latin typeface="+mn-ea"/>
                <a:sym typeface="+mn-ea"/>
              </a:rPr>
              <a:t>在确定比较的角度后，逻辑清晰地组织答案，答题格式一般是：</a:t>
            </a:r>
            <a:endParaRPr lang="zh-CN" altLang="en-US" sz="2400">
              <a:latin typeface="+mn-ea"/>
              <a:ea typeface="+mn-ea"/>
            </a:endParaRPr>
          </a:p>
          <a:p>
            <a:pPr algn="ctr" fontAlgn="auto">
              <a:lnSpc>
                <a:spcPct val="150000"/>
              </a:lnSpc>
            </a:pPr>
            <a:r>
              <a:rPr lang="zh-CN" altLang="en-US" sz="2400">
                <a:latin typeface="+mn-ea"/>
                <a:sym typeface="+mn-ea"/>
              </a:rPr>
              <a:t>角度</a:t>
            </a:r>
            <a:r>
              <a:rPr lang="en-US" altLang="zh-CN" sz="2400">
                <a:latin typeface="+mn-ea"/>
                <a:sym typeface="+mn-ea"/>
              </a:rPr>
              <a:t>1</a:t>
            </a:r>
            <a:r>
              <a:rPr lang="zh-CN" altLang="en-US" sz="2400">
                <a:latin typeface="+mn-ea"/>
                <a:sym typeface="+mn-ea"/>
              </a:rPr>
              <a:t>：</a:t>
            </a:r>
            <a:r>
              <a:rPr lang="en-US" altLang="zh-CN" sz="2400">
                <a:latin typeface="+mn-ea"/>
                <a:sym typeface="+mn-ea"/>
              </a:rPr>
              <a:t>A……B……</a:t>
            </a:r>
            <a:endParaRPr lang="en-US" altLang="zh-CN" sz="2400">
              <a:latin typeface="+mn-ea"/>
              <a:ea typeface="+mn-ea"/>
            </a:endParaRPr>
          </a:p>
          <a:p>
            <a:pPr algn="ctr" fontAlgn="auto">
              <a:lnSpc>
                <a:spcPct val="150000"/>
              </a:lnSpc>
            </a:pPr>
            <a:r>
              <a:rPr lang="zh-CN" altLang="en-US" sz="2400">
                <a:latin typeface="+mn-ea"/>
                <a:sym typeface="+mn-ea"/>
              </a:rPr>
              <a:t>角度</a:t>
            </a:r>
            <a:r>
              <a:rPr lang="en-US" altLang="zh-CN" sz="2400">
                <a:latin typeface="+mn-ea"/>
                <a:sym typeface="+mn-ea"/>
              </a:rPr>
              <a:t>2</a:t>
            </a:r>
            <a:r>
              <a:rPr lang="zh-CN" altLang="en-US" sz="2400">
                <a:latin typeface="+mn-ea"/>
                <a:sym typeface="+mn-ea"/>
              </a:rPr>
              <a:t>：</a:t>
            </a:r>
            <a:r>
              <a:rPr lang="en-US" altLang="zh-CN" sz="2400">
                <a:latin typeface="+mn-ea"/>
                <a:sym typeface="+mn-ea"/>
              </a:rPr>
              <a:t>A……B……</a:t>
            </a:r>
            <a:endParaRPr lang="en-US" altLang="zh-CN" sz="2400">
              <a:latin typeface="+mn-ea"/>
              <a:sym typeface="+mn-e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0" y="0"/>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二、例题解析</a:t>
            </a:r>
            <a:endParaRPr lang="zh-CN" altLang="en-US" sz="2800" b="1">
              <a:solidFill>
                <a:schemeClr val="bg1"/>
              </a:solidFill>
            </a:endParaRPr>
          </a:p>
        </p:txBody>
      </p:sp>
      <p:sp>
        <p:nvSpPr>
          <p:cNvPr id="4" name="文本框 3"/>
          <p:cNvSpPr txBox="1"/>
          <p:nvPr/>
        </p:nvSpPr>
        <p:spPr>
          <a:xfrm>
            <a:off x="193675" y="713740"/>
            <a:ext cx="5492750" cy="60007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zh-CN" altLang="en-US" sz="2400"/>
              <a:t>材料一 19世纪英国民众文化水平的提高是在没有国家干预的情况下取得的。工业革命中家庭消费观念的变革影响着民众受教育的行为和理念。通过一种经验性的、自发的方式自下而上地影响着英国的教育体系。英国既有的私立教育系统，如伊顿公学，主要是贵族教育;也有学徒制的工业教育方式，以师傅带徒弟的方式教授生产经验和技巧，为工业革命生产线培养人才;良好而完善的宗教和慈善教育制度，则是面对平民的教育，保证了英国初等教育的普及化。这些，产生了英国工业化的基础，并实现了英国工业化的飞跃。 </a:t>
            </a:r>
            <a:endParaRPr lang="zh-CN" altLang="en-US" sz="2400"/>
          </a:p>
          <a:p>
            <a:r>
              <a:rPr lang="zh-CN" altLang="en-US" sz="2400"/>
              <a:t>——摘编自周详《工业革命与英国教育的兴表》等 </a:t>
            </a:r>
            <a:endParaRPr lang="zh-CN" altLang="en-US" sz="2400"/>
          </a:p>
        </p:txBody>
      </p:sp>
      <p:sp>
        <p:nvSpPr>
          <p:cNvPr id="5" name="文本框 4"/>
          <p:cNvSpPr txBox="1"/>
          <p:nvPr/>
        </p:nvSpPr>
        <p:spPr>
          <a:xfrm>
            <a:off x="5944235" y="721360"/>
            <a:ext cx="6066155" cy="60007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zh-CN" altLang="en-US" sz="2400"/>
              <a:t>材料二 1952年6月至9月，中华人民共和国政府大规模调整了全国高等学校的院系设置，形成了20世纪后半叶中国高等教育系统的基本格局。调整前，全国共有高等学校211所，其中综合性院校55所，工科院校33所，师范院校12所，农林院校17所。调整后，全国高等学校减为182所，其中综合大学13所，工科院校39所，师范院校32所，农林院校29所，工科、师范、农林等科类的学生人数从7．04万人上升到13．84万人。政治学、社会学、心理学、人类学等学科被取消。政法类在校生也从37682人下降到3830人，由占大学在校学生总数的24%下降到2%。此外私立大学和原教会大学全部改为公立。 </a:t>
            </a:r>
            <a:endParaRPr lang="zh-CN" altLang="en-US" sz="2400"/>
          </a:p>
          <a:p>
            <a:r>
              <a:rPr lang="zh-CN" altLang="en-US" sz="2400"/>
              <a:t>——摘编自陈辉《1952年中国高等院校的院系调整一“以苏联为师”的后果》等 </a:t>
            </a:r>
            <a:endParaRPr lang="zh-CN" altLang="en-US" sz="2400"/>
          </a:p>
        </p:txBody>
      </p:sp>
      <p:sp>
        <p:nvSpPr>
          <p:cNvPr id="6" name="文本框 5"/>
          <p:cNvSpPr txBox="1"/>
          <p:nvPr/>
        </p:nvSpPr>
        <p:spPr>
          <a:xfrm>
            <a:off x="4236720" y="33655"/>
            <a:ext cx="7955915" cy="521970"/>
          </a:xfrm>
          <a:prstGeom prst="rect">
            <a:avLst/>
          </a:prstGeom>
          <a:noFill/>
        </p:spPr>
        <p:txBody>
          <a:bodyPr wrap="square" rtlCol="0">
            <a:spAutoFit/>
          </a:bodyPr>
          <a:lstStyle/>
          <a:p>
            <a:r>
              <a:rPr lang="zh-CN" altLang="en-US" sz="2800">
                <a:solidFill>
                  <a:srgbClr val="FF0000"/>
                </a:solidFill>
              </a:rPr>
              <a:t>根据材料和所学，比较中英两国教育改革的异同</a:t>
            </a:r>
            <a:endParaRPr lang="zh-CN" altLang="en-US" sz="2800">
              <a:solidFill>
                <a:srgbClr val="FF0000"/>
              </a:solidFill>
            </a:endParaRPr>
          </a:p>
        </p:txBody>
      </p:sp>
      <p:sp>
        <p:nvSpPr>
          <p:cNvPr id="9" name="文本框 8"/>
          <p:cNvSpPr txBox="1"/>
          <p:nvPr/>
        </p:nvSpPr>
        <p:spPr>
          <a:xfrm>
            <a:off x="994410" y="1102360"/>
            <a:ext cx="5248910" cy="645160"/>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l">
              <a:lnSpc>
                <a:spcPct val="150000"/>
              </a:lnSpc>
            </a:pPr>
            <a:r>
              <a:rPr lang="zh-CN" altLang="en-US" sz="2400" b="1"/>
              <a:t>第</a:t>
            </a:r>
            <a:r>
              <a:rPr lang="en-US" altLang="zh-CN" sz="2400" b="1"/>
              <a:t>1</a:t>
            </a:r>
            <a:r>
              <a:rPr lang="zh-CN" altLang="en-US" sz="2400" b="1"/>
              <a:t>步：审请试题类型</a:t>
            </a:r>
            <a:r>
              <a:rPr lang="en-US" altLang="zh-CN" sz="2400" b="1"/>
              <a:t>——</a:t>
            </a:r>
            <a:r>
              <a:rPr lang="zh-CN" altLang="en-US" sz="2400" b="1"/>
              <a:t>异同型</a:t>
            </a:r>
            <a:endParaRPr lang="zh-CN" altLang="en-US" sz="2400" b="1"/>
          </a:p>
        </p:txBody>
      </p:sp>
      <p:sp>
        <p:nvSpPr>
          <p:cNvPr id="10" name="文本框 9"/>
          <p:cNvSpPr txBox="1"/>
          <p:nvPr/>
        </p:nvSpPr>
        <p:spPr>
          <a:xfrm>
            <a:off x="994410" y="1941195"/>
            <a:ext cx="5248910" cy="645160"/>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l">
              <a:lnSpc>
                <a:spcPct val="150000"/>
              </a:lnSpc>
            </a:pPr>
            <a:r>
              <a:rPr lang="zh-CN" altLang="en-US" sz="2400" b="1"/>
              <a:t>第</a:t>
            </a:r>
            <a:r>
              <a:rPr lang="en-US" altLang="zh-CN" sz="2400" b="1"/>
              <a:t>2</a:t>
            </a:r>
            <a:r>
              <a:rPr lang="zh-CN" altLang="en-US" sz="2400" b="1"/>
              <a:t>步：找准比较角度：？</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0" y="0"/>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二、例题解析</a:t>
            </a:r>
            <a:endParaRPr lang="zh-CN" altLang="en-US" sz="2800" b="1">
              <a:solidFill>
                <a:schemeClr val="bg1"/>
              </a:solidFill>
            </a:endParaRPr>
          </a:p>
        </p:txBody>
      </p:sp>
      <p:sp>
        <p:nvSpPr>
          <p:cNvPr id="4" name="文本框 3"/>
          <p:cNvSpPr txBox="1"/>
          <p:nvPr/>
        </p:nvSpPr>
        <p:spPr>
          <a:xfrm>
            <a:off x="193675" y="713740"/>
            <a:ext cx="5492750" cy="60007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zh-CN" altLang="en-US" sz="2400"/>
              <a:t>材料一 19世纪英国民众文化水平的提高是在没有国家干预的情况下取得的。工业革命中家庭消费观念的变革影响着民众受教育的行为和理念。通过一种经验性的、自发的方式自下而上地影响着英国的教育体系。英国既有的私立教育系统，如伊顿公学，主要是贵族教育;也有学徒制的工业教育方式，以师傅带徒弟的方式教授生产经验和技巧，为工业革命生产线培养人才;良好而完善的宗教和慈善教育制度，则是面对平民的教育，保证了英国初等教育的普及化。这些，产生了英国工业化的基础，并实现了英国工业化的飞跃。 </a:t>
            </a:r>
            <a:endParaRPr lang="zh-CN" altLang="en-US" sz="2400"/>
          </a:p>
          <a:p>
            <a:r>
              <a:rPr lang="zh-CN" altLang="en-US" sz="2400"/>
              <a:t>——摘编自周详《工业革命与英国教育的兴表》等 </a:t>
            </a:r>
            <a:endParaRPr lang="zh-CN" altLang="en-US" sz="2400"/>
          </a:p>
        </p:txBody>
      </p:sp>
      <p:sp>
        <p:nvSpPr>
          <p:cNvPr id="5" name="文本框 4"/>
          <p:cNvSpPr txBox="1"/>
          <p:nvPr/>
        </p:nvSpPr>
        <p:spPr>
          <a:xfrm>
            <a:off x="5944235" y="721360"/>
            <a:ext cx="6066155" cy="60007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zh-CN" altLang="en-US" sz="2400"/>
              <a:t>材料二 1952年6月至9月，中华人民共和国政府大规模调整了全国高等学校的院系设置，形成了20世纪后半叶中国高等教育系统的基本格局。调整前，全国共有高等学校211所，其中综合性院校55所，工科院校33所，师范院校12所，农林院校17所。调整后，全国高等学校减为182所，其中综合大学13所，工科院校39所，师范院校32所，农林院校29所，工科、师范、农林等科类的学生人数从7．04万人上升到13．84万人。政治学、社会学、心理学、人类学等学科被取消。政法类在校生也从37682人下降到3830人，由占大学在校学生总数的24%下降到2%。此外私立大学和原教会大学全部改为公立。 </a:t>
            </a:r>
            <a:endParaRPr lang="zh-CN" altLang="en-US" sz="2400"/>
          </a:p>
          <a:p>
            <a:r>
              <a:rPr lang="zh-CN" altLang="en-US" sz="2400"/>
              <a:t>——摘编自陈辉《1952年中国高等院校的院系调整一“以苏联为师”的后果》等 </a:t>
            </a:r>
            <a:endParaRPr lang="zh-CN" altLang="en-US" sz="2400"/>
          </a:p>
        </p:txBody>
      </p:sp>
      <p:sp>
        <p:nvSpPr>
          <p:cNvPr id="6" name="文本框 5"/>
          <p:cNvSpPr txBox="1"/>
          <p:nvPr/>
        </p:nvSpPr>
        <p:spPr>
          <a:xfrm>
            <a:off x="4236720" y="33655"/>
            <a:ext cx="7955915" cy="521970"/>
          </a:xfrm>
          <a:prstGeom prst="rect">
            <a:avLst/>
          </a:prstGeom>
          <a:noFill/>
        </p:spPr>
        <p:txBody>
          <a:bodyPr wrap="square" rtlCol="0">
            <a:spAutoFit/>
          </a:bodyPr>
          <a:lstStyle/>
          <a:p>
            <a:r>
              <a:rPr lang="zh-CN" altLang="en-US" sz="2800">
                <a:solidFill>
                  <a:srgbClr val="FF0000"/>
                </a:solidFill>
              </a:rPr>
              <a:t>根据材料和所学，比较中英两国教育改革的异同</a:t>
            </a:r>
            <a:endParaRPr lang="zh-CN" altLang="en-US" sz="2800">
              <a:solidFill>
                <a:srgbClr val="FF0000"/>
              </a:solidFill>
            </a:endParaRPr>
          </a:p>
        </p:txBody>
      </p:sp>
      <p:cxnSp>
        <p:nvCxnSpPr>
          <p:cNvPr id="2" name="直接连接符 1"/>
          <p:cNvCxnSpPr/>
          <p:nvPr/>
        </p:nvCxnSpPr>
        <p:spPr>
          <a:xfrm>
            <a:off x="905510" y="1466215"/>
            <a:ext cx="4423410"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2" name="直接连接符 11"/>
          <p:cNvCxnSpPr/>
          <p:nvPr/>
        </p:nvCxnSpPr>
        <p:spPr>
          <a:xfrm>
            <a:off x="1160780" y="2577465"/>
            <a:ext cx="3121025"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3" name="直接连接符 12"/>
          <p:cNvCxnSpPr/>
          <p:nvPr/>
        </p:nvCxnSpPr>
        <p:spPr>
          <a:xfrm>
            <a:off x="5789930" y="1498600"/>
            <a:ext cx="3121025"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4" name="文本框 13"/>
          <p:cNvSpPr txBox="1"/>
          <p:nvPr/>
        </p:nvSpPr>
        <p:spPr>
          <a:xfrm>
            <a:off x="0" y="713740"/>
            <a:ext cx="5656580" cy="829945"/>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CN" altLang="en-US" sz="2400" b="1"/>
              <a:t>方式不同：英国由民众自发，自下而上</a:t>
            </a:r>
            <a:endParaRPr lang="zh-CN" altLang="en-US" sz="2400" b="1"/>
          </a:p>
          <a:p>
            <a:r>
              <a:rPr lang="zh-CN" altLang="en-US" sz="2400" b="1"/>
              <a:t> </a:t>
            </a:r>
            <a:r>
              <a:rPr lang="en-US" altLang="zh-CN" sz="2400" b="1"/>
              <a:t>                </a:t>
            </a:r>
            <a:r>
              <a:rPr lang="zh-CN" altLang="en-US" sz="2400" b="1"/>
              <a:t>中国由政府主导，自上而下</a:t>
            </a:r>
            <a:endParaRPr lang="zh-CN" altLang="en-US" sz="2400" b="1"/>
          </a:p>
        </p:txBody>
      </p:sp>
      <p:cxnSp>
        <p:nvCxnSpPr>
          <p:cNvPr id="15" name="直接连接符 14"/>
          <p:cNvCxnSpPr/>
          <p:nvPr/>
        </p:nvCxnSpPr>
        <p:spPr>
          <a:xfrm>
            <a:off x="2405380" y="2970530"/>
            <a:ext cx="3121025"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6" name="直接连接符 15"/>
          <p:cNvCxnSpPr/>
          <p:nvPr/>
        </p:nvCxnSpPr>
        <p:spPr>
          <a:xfrm>
            <a:off x="8889365" y="5911215"/>
            <a:ext cx="3121025"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7" name="文本框 16"/>
          <p:cNvSpPr txBox="1"/>
          <p:nvPr/>
        </p:nvSpPr>
        <p:spPr>
          <a:xfrm>
            <a:off x="2705100" y="6090920"/>
            <a:ext cx="7483475" cy="460375"/>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CN" altLang="en-US" sz="2400" b="1"/>
              <a:t>形式不同：英国私立教育发达；中国主要是公立办学</a:t>
            </a:r>
            <a:endParaRPr lang="zh-CN" altLang="en-US" sz="2400" b="1"/>
          </a:p>
        </p:txBody>
      </p:sp>
      <p:cxnSp>
        <p:nvCxnSpPr>
          <p:cNvPr id="18" name="直接连接符 17"/>
          <p:cNvCxnSpPr/>
          <p:nvPr/>
        </p:nvCxnSpPr>
        <p:spPr>
          <a:xfrm>
            <a:off x="4448810" y="4070350"/>
            <a:ext cx="1208405"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9" name="直接连接符 18"/>
          <p:cNvCxnSpPr/>
          <p:nvPr/>
        </p:nvCxnSpPr>
        <p:spPr>
          <a:xfrm>
            <a:off x="193675" y="4416425"/>
            <a:ext cx="3025140"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20" name="直接连接符 19"/>
          <p:cNvCxnSpPr/>
          <p:nvPr/>
        </p:nvCxnSpPr>
        <p:spPr>
          <a:xfrm>
            <a:off x="593090" y="5918835"/>
            <a:ext cx="1906905"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2" name="文本框 21"/>
          <p:cNvSpPr txBox="1"/>
          <p:nvPr/>
        </p:nvSpPr>
        <p:spPr>
          <a:xfrm>
            <a:off x="593090" y="3363595"/>
            <a:ext cx="3855085" cy="829945"/>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CN" altLang="en-US" sz="2400" b="1"/>
              <a:t>目的相同：都是为了工业发展需要，培养工科人才</a:t>
            </a:r>
            <a:endParaRPr lang="zh-CN" altLang="en-US" sz="2400" b="1"/>
          </a:p>
        </p:txBody>
      </p:sp>
      <p:cxnSp>
        <p:nvCxnSpPr>
          <p:cNvPr id="10" name="直接连接符 9"/>
          <p:cNvCxnSpPr/>
          <p:nvPr/>
        </p:nvCxnSpPr>
        <p:spPr>
          <a:xfrm>
            <a:off x="6877685" y="4070350"/>
            <a:ext cx="5000625"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1" name="直接连接符 10"/>
          <p:cNvCxnSpPr/>
          <p:nvPr/>
        </p:nvCxnSpPr>
        <p:spPr>
          <a:xfrm>
            <a:off x="5944235" y="4416425"/>
            <a:ext cx="463677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1" name="文本框 20"/>
          <p:cNvSpPr txBox="1"/>
          <p:nvPr/>
        </p:nvSpPr>
        <p:spPr>
          <a:xfrm>
            <a:off x="7253605" y="2818765"/>
            <a:ext cx="2935605" cy="829945"/>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CN" altLang="en-US" sz="2400" b="1"/>
              <a:t>内容相同：都偏重生产技术方面</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down)">
                                      <p:cBhvr>
                                        <p:cTn id="42" dur="500"/>
                                        <p:tgtEl>
                                          <p:spTgt spid="18"/>
                                        </p:tgtEl>
                                      </p:cBhvr>
                                    </p:animEffect>
                                  </p:childTnLst>
                                </p:cTn>
                              </p:par>
                              <p:par>
                                <p:cTn id="43" presetID="22" presetClass="entr" presetSubtype="4"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par>
                                <p:cTn id="46" presetID="22" presetClass="entr" presetSubtype="4" fill="hold"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down)">
                                      <p:cBhvr>
                                        <p:cTn id="48" dur="500"/>
                                        <p:tgtEl>
                                          <p:spTgt spid="2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down)">
                                      <p:cBhvr>
                                        <p:cTn id="53" dur="500"/>
                                        <p:tgtEl>
                                          <p:spTgt spid="2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down)">
                                      <p:cBhvr>
                                        <p:cTn id="58" dur="500"/>
                                        <p:tgtEl>
                                          <p:spTgt spid="10"/>
                                        </p:tgtEl>
                                      </p:cBhvr>
                                    </p:animEffect>
                                  </p:childTnLst>
                                </p:cTn>
                              </p:par>
                              <p:par>
                                <p:cTn id="59" presetID="22" presetClass="entr" presetSubtype="4"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down)">
                                      <p:cBhvr>
                                        <p:cTn id="61" dur="500"/>
                                        <p:tgtEl>
                                          <p:spTgt spid="11"/>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down)">
                                      <p:cBhvr>
                                        <p:cTn id="6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22" grpId="0" animBg="1"/>
      <p:bldP spid="2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2" name="Text Box 5"/>
          <p:cNvSpPr txBox="1">
            <a:spLocks noChangeArrowheads="1"/>
          </p:cNvSpPr>
          <p:nvPr/>
        </p:nvSpPr>
        <p:spPr bwMode="auto">
          <a:xfrm>
            <a:off x="217805" y="196850"/>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5" name="文本框 4"/>
          <p:cNvSpPr txBox="1"/>
          <p:nvPr/>
        </p:nvSpPr>
        <p:spPr>
          <a:xfrm>
            <a:off x="217805" y="1038225"/>
            <a:ext cx="2734310" cy="4603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400" b="1"/>
              <a:t>2</a:t>
            </a:r>
            <a:r>
              <a:rPr lang="zh-CN" altLang="en-US" sz="2400" b="1"/>
              <a:t>、变化类</a:t>
            </a:r>
            <a:endParaRPr lang="zh-CN" altLang="en-US" sz="2400" b="1"/>
          </a:p>
        </p:txBody>
      </p:sp>
      <p:sp>
        <p:nvSpPr>
          <p:cNvPr id="4" name="TextBox 7"/>
          <p:cNvSpPr txBox="1"/>
          <p:nvPr/>
        </p:nvSpPr>
        <p:spPr>
          <a:xfrm>
            <a:off x="217805" y="1597660"/>
            <a:ext cx="11400790" cy="488759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130000"/>
              </a:lnSpc>
              <a:spcBef>
                <a:spcPct val="0"/>
              </a:spcBef>
              <a:spcAft>
                <a:spcPct val="0"/>
              </a:spcAft>
            </a:pPr>
            <a:r>
              <a:rPr lang="zh-CN" altLang="en-US" sz="2400" b="1">
                <a:solidFill>
                  <a:srgbClr val="FF0000"/>
                </a:solidFill>
                <a:latin typeface="+mn-ea"/>
                <a:ea typeface="+mn-ea"/>
                <a:sym typeface="+mn-ea"/>
              </a:rPr>
              <a:t>什么是变化类历史试题？</a:t>
            </a:r>
            <a:endParaRPr lang="zh-CN" altLang="en-US" sz="2400" b="1">
              <a:solidFill>
                <a:srgbClr val="FF0000"/>
              </a:solidFill>
              <a:latin typeface="+mn-ea"/>
              <a:ea typeface="+mn-ea"/>
              <a:sym typeface="+mn-ea"/>
            </a:endParaRPr>
          </a:p>
          <a:p>
            <a:pPr fontAlgn="auto">
              <a:lnSpc>
                <a:spcPct val="130000"/>
              </a:lnSpc>
              <a:spcBef>
                <a:spcPct val="0"/>
              </a:spcBef>
              <a:spcAft>
                <a:spcPct val="0"/>
              </a:spcAft>
            </a:pPr>
            <a:r>
              <a:rPr lang="en-US" altLang="zh-CN" sz="2400">
                <a:solidFill>
                  <a:schemeClr val="tx1"/>
                </a:solidFill>
                <a:latin typeface="+mn-ea"/>
                <a:ea typeface="+mn-ea"/>
                <a:sym typeface="+mn-ea"/>
              </a:rPr>
              <a:t>       </a:t>
            </a:r>
            <a:r>
              <a:rPr lang="zh-CN" altLang="en-US" sz="2400">
                <a:solidFill>
                  <a:schemeClr val="tx1"/>
                </a:solidFill>
                <a:latin typeface="+mn-ea"/>
                <a:ea typeface="+mn-ea"/>
                <a:sym typeface="+mn-ea"/>
              </a:rPr>
              <a:t>在特定历史事物发展过程中，不同时间段出现的新特性、新内容等。主要是对同一历史事物在不同阶段的比较中探索历史事物的发展趋势或变化规律。</a:t>
            </a:r>
            <a:endParaRPr lang="zh-CN" altLang="en-US" sz="2400">
              <a:solidFill>
                <a:schemeClr val="tx1"/>
              </a:solidFill>
              <a:latin typeface="+mn-ea"/>
              <a:ea typeface="+mn-ea"/>
              <a:sym typeface="+mn-ea"/>
            </a:endParaRPr>
          </a:p>
          <a:p>
            <a:pPr fontAlgn="auto">
              <a:lnSpc>
                <a:spcPct val="130000"/>
              </a:lnSpc>
              <a:spcBef>
                <a:spcPct val="0"/>
              </a:spcBef>
              <a:spcAft>
                <a:spcPct val="0"/>
              </a:spcAft>
            </a:pPr>
            <a:r>
              <a:rPr sz="2400" b="1">
                <a:solidFill>
                  <a:srgbClr val="FF0000"/>
                </a:solidFill>
                <a:latin typeface="+mn-ea"/>
                <a:ea typeface="+mn-ea"/>
                <a:sym typeface="+mn-ea"/>
              </a:rPr>
              <a:t>变化类历史试题的三种形式</a:t>
            </a:r>
            <a:endParaRPr sz="2400" b="1">
              <a:solidFill>
                <a:srgbClr val="FF0000"/>
              </a:solidFill>
              <a:latin typeface="+mn-ea"/>
              <a:ea typeface="+mn-ea"/>
              <a:sym typeface="+mn-ea"/>
            </a:endParaRPr>
          </a:p>
          <a:p>
            <a:pPr fontAlgn="auto">
              <a:lnSpc>
                <a:spcPct val="130000"/>
              </a:lnSpc>
              <a:spcBef>
                <a:spcPct val="0"/>
              </a:spcBef>
              <a:spcAft>
                <a:spcPct val="0"/>
              </a:spcAft>
            </a:pPr>
            <a:r>
              <a:rPr sz="2400" b="1">
                <a:latin typeface="+mn-ea"/>
                <a:ea typeface="+mn-ea"/>
                <a:sym typeface="+mn-ea"/>
              </a:rPr>
              <a:t>1．前后变化型：</a:t>
            </a:r>
            <a:r>
              <a:rPr lang="zh-CN" sz="2400">
                <a:latin typeface="+mn-ea"/>
                <a:ea typeface="+mn-ea"/>
                <a:sym typeface="+mn-ea"/>
              </a:rPr>
              <a:t>即</a:t>
            </a:r>
            <a:r>
              <a:rPr sz="2400">
                <a:latin typeface="+mn-ea"/>
                <a:ea typeface="+mn-ea"/>
                <a:sym typeface="+mn-ea"/>
              </a:rPr>
              <a:t>之前怎么样，之后怎么样。如鸦片战争前后中国社会性质的变化。鸦片战争前后中国外交政策的变化，由闭关锁国变化为被迫开放。</a:t>
            </a:r>
            <a:endParaRPr sz="2400">
              <a:latin typeface="+mn-ea"/>
              <a:ea typeface="+mn-ea"/>
              <a:sym typeface="+mn-ea"/>
            </a:endParaRPr>
          </a:p>
          <a:p>
            <a:pPr fontAlgn="auto">
              <a:lnSpc>
                <a:spcPct val="130000"/>
              </a:lnSpc>
              <a:spcBef>
                <a:spcPct val="0"/>
              </a:spcBef>
              <a:spcAft>
                <a:spcPct val="0"/>
              </a:spcAft>
            </a:pPr>
            <a:r>
              <a:rPr sz="2400" b="1">
                <a:latin typeface="+mn-ea"/>
                <a:ea typeface="+mn-ea"/>
                <a:sym typeface="+mn-ea"/>
              </a:rPr>
              <a:t>2．阶段变化型：</a:t>
            </a:r>
            <a:r>
              <a:rPr sz="2400">
                <a:latin typeface="+mn-ea"/>
                <a:ea typeface="+mn-ea"/>
                <a:sym typeface="+mn-ea"/>
              </a:rPr>
              <a:t>即分阶段归纳。如中国古代专制主义制度的发展历程、自然经济的发展历程、科举制的发展历程。</a:t>
            </a:r>
            <a:endParaRPr sz="2400">
              <a:latin typeface="+mn-ea"/>
              <a:ea typeface="+mn-ea"/>
              <a:sym typeface="+mn-ea"/>
            </a:endParaRPr>
          </a:p>
          <a:p>
            <a:pPr fontAlgn="auto">
              <a:lnSpc>
                <a:spcPct val="130000"/>
              </a:lnSpc>
              <a:spcBef>
                <a:spcPct val="0"/>
              </a:spcBef>
              <a:spcAft>
                <a:spcPct val="0"/>
              </a:spcAft>
            </a:pPr>
            <a:r>
              <a:rPr sz="2400" b="1">
                <a:latin typeface="+mn-ea"/>
                <a:ea typeface="+mn-ea"/>
                <a:sym typeface="+mn-ea"/>
              </a:rPr>
              <a:t>3．内容变化型：</a:t>
            </a:r>
            <a:r>
              <a:rPr sz="2400">
                <a:latin typeface="+mn-ea"/>
                <a:ea typeface="+mn-ea"/>
                <a:sym typeface="+mn-ea"/>
              </a:rPr>
              <a:t>主要是指以前没有这种情况，后来新出现了，其答题模式为列出新出现的情况。如明朝中后期，中国经济的新变化：出现资本主义萌芽。</a:t>
            </a:r>
            <a:endParaRPr sz="2400">
              <a:latin typeface="+mn-ea"/>
              <a:ea typeface="+mn-ea"/>
              <a:sym typeface="+mn-ea"/>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2" name="Text Box 5"/>
          <p:cNvSpPr txBox="1">
            <a:spLocks noChangeArrowheads="1"/>
          </p:cNvSpPr>
          <p:nvPr/>
        </p:nvSpPr>
        <p:spPr bwMode="auto">
          <a:xfrm>
            <a:off x="0" y="81597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5" name="文本框 4"/>
          <p:cNvSpPr txBox="1"/>
          <p:nvPr/>
        </p:nvSpPr>
        <p:spPr>
          <a:xfrm>
            <a:off x="451485" y="2045335"/>
            <a:ext cx="2734310" cy="4603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400" b="1"/>
              <a:t>2</a:t>
            </a:r>
            <a:r>
              <a:rPr lang="zh-CN" altLang="en-US" sz="2400" b="1"/>
              <a:t>、变化类</a:t>
            </a:r>
            <a:endParaRPr lang="zh-CN" altLang="en-US" sz="2400" b="1"/>
          </a:p>
        </p:txBody>
      </p:sp>
      <p:sp>
        <p:nvSpPr>
          <p:cNvPr id="4" name="TextBox 7"/>
          <p:cNvSpPr txBox="1"/>
          <p:nvPr/>
        </p:nvSpPr>
        <p:spPr>
          <a:xfrm>
            <a:off x="451485" y="2666365"/>
            <a:ext cx="10629265" cy="230695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fontAlgn="auto">
              <a:lnSpc>
                <a:spcPct val="200000"/>
              </a:lnSpc>
            </a:pPr>
            <a:r>
              <a:rPr sz="2400" b="1">
                <a:solidFill>
                  <a:srgbClr val="FF0000"/>
                </a:solidFill>
                <a:latin typeface="+mn-ea"/>
                <a:ea typeface="+mn-ea"/>
                <a:sym typeface="+mn-ea"/>
              </a:rPr>
              <a:t>“变化”类试题设问模式：</a:t>
            </a:r>
            <a:r>
              <a:rPr sz="2400">
                <a:latin typeface="+mn-ea"/>
                <a:ea typeface="+mn-ea"/>
                <a:sym typeface="+mn-ea"/>
              </a:rPr>
              <a:t>“根据材料……，指出…… 变化？（X分）”</a:t>
            </a:r>
            <a:endParaRPr sz="2400">
              <a:latin typeface="+mn-ea"/>
              <a:ea typeface="+mn-ea"/>
              <a:sym typeface="+mn-ea"/>
            </a:endParaRPr>
          </a:p>
          <a:p>
            <a:pPr fontAlgn="auto">
              <a:lnSpc>
                <a:spcPct val="200000"/>
              </a:lnSpc>
            </a:pPr>
            <a:r>
              <a:rPr sz="2400" b="1">
                <a:solidFill>
                  <a:srgbClr val="FF0000"/>
                </a:solidFill>
                <a:latin typeface="+mn-ea"/>
                <a:ea typeface="+mn-ea"/>
                <a:sym typeface="+mn-ea"/>
              </a:rPr>
              <a:t>“变化”类试题答题思路：</a:t>
            </a:r>
            <a:r>
              <a:rPr sz="2400">
                <a:latin typeface="+mn-ea"/>
                <a:ea typeface="+mn-ea"/>
                <a:sym typeface="+mn-ea"/>
              </a:rPr>
              <a:t>必须答出“变化”前和“变化”后的两种情况，常用“由……到……”。</a:t>
            </a:r>
            <a:endParaRPr sz="2400">
              <a:latin typeface="+mn-ea"/>
              <a:ea typeface="+mn-ea"/>
              <a:sym typeface="+mn-ea"/>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31115" y="156210"/>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二、例题解析</a:t>
            </a:r>
            <a:endParaRPr lang="zh-CN" altLang="en-US" sz="2800" b="1">
              <a:solidFill>
                <a:schemeClr val="bg1"/>
              </a:solidFill>
            </a:endParaRPr>
          </a:p>
        </p:txBody>
      </p:sp>
      <p:sp>
        <p:nvSpPr>
          <p:cNvPr id="2" name="文本框 1"/>
          <p:cNvSpPr txBox="1"/>
          <p:nvPr/>
        </p:nvSpPr>
        <p:spPr>
          <a:xfrm>
            <a:off x="422275" y="896620"/>
            <a:ext cx="11347450" cy="5631180"/>
          </a:xfrm>
          <a:prstGeom prst="rect">
            <a:avLst/>
          </a:prstGeom>
          <a:noFill/>
        </p:spPr>
        <p:txBody>
          <a:bodyPr wrap="square" rtlCol="0">
            <a:spAutoFit/>
          </a:bodyPr>
          <a:lstStyle/>
          <a:p>
            <a:pPr>
              <a:lnSpc>
                <a:spcPct val="150000"/>
              </a:lnSpc>
              <a:spcBef>
                <a:spcPct val="0"/>
              </a:spcBef>
              <a:spcAft>
                <a:spcPct val="0"/>
              </a:spcAft>
            </a:pPr>
            <a:r>
              <a:rPr lang="zh-CN" altLang="en-US" sz="2400"/>
              <a:t>阅读材料，完成下列要求。（25分）</a:t>
            </a:r>
            <a:endParaRPr lang="zh-CN" altLang="en-US" sz="2400"/>
          </a:p>
          <a:p>
            <a:pPr>
              <a:lnSpc>
                <a:spcPct val="150000"/>
              </a:lnSpc>
              <a:spcBef>
                <a:spcPct val="0"/>
              </a:spcBef>
              <a:spcAft>
                <a:spcPct val="0"/>
              </a:spcAft>
            </a:pPr>
            <a:r>
              <a:rPr lang="zh-CN" altLang="en-US" sz="2400"/>
              <a:t>材料一</a:t>
            </a:r>
            <a:r>
              <a:rPr lang="en-US" altLang="zh-CN" sz="2400"/>
              <a:t>    </a:t>
            </a:r>
            <a:r>
              <a:rPr lang="zh-CN" altLang="en-US" sz="2400"/>
              <a:t>20世纪50年代，中国与民主德国的关系良好，贸易和文化交往十分频繁。与此同时，中国与联邦德国之间处于对立状态。1955年，联邦德国与苏联建交后，中国逐步推动与联邦德国的民间往来。60年代，随着中苏关系日益紧张，中国与民主德国关系降到了冰点。70年代初，联邦德国调整“新东方政策”，决定改善与中国的关系。1972年10月，两国外长在北京签署建立外交关系的公报，决定互派大使。此后，两国的交流活动迅速升温。</a:t>
            </a:r>
            <a:endParaRPr lang="zh-CN" altLang="en-US" sz="2400"/>
          </a:p>
          <a:p>
            <a:pPr algn="r">
              <a:lnSpc>
                <a:spcPct val="150000"/>
              </a:lnSpc>
              <a:spcBef>
                <a:spcPct val="0"/>
              </a:spcBef>
              <a:spcAft>
                <a:spcPct val="0"/>
              </a:spcAft>
            </a:pPr>
            <a:r>
              <a:rPr lang="zh-CN" altLang="en-US" sz="2400"/>
              <a:t>——摘编自刘德斌主编 《国际关系史》等</a:t>
            </a:r>
            <a:endParaRPr lang="zh-CN" altLang="en-US" sz="2400"/>
          </a:p>
          <a:p>
            <a:pPr>
              <a:lnSpc>
                <a:spcPct val="150000"/>
              </a:lnSpc>
              <a:spcBef>
                <a:spcPct val="0"/>
              </a:spcBef>
              <a:spcAft>
                <a:spcPct val="0"/>
              </a:spcAft>
            </a:pPr>
            <a:r>
              <a:rPr lang="zh-CN" altLang="en-US" sz="2400" b="1">
                <a:solidFill>
                  <a:srgbClr val="FF0000"/>
                </a:solidFill>
              </a:rPr>
              <a:t>根据材料一并结合所学知识，概述20世纪50～70年代中国与民主德国、联邦德国关系的变化</a:t>
            </a:r>
            <a:endParaRPr lang="zh-CN" altLang="en-US" sz="2400" b="1">
              <a:solidFill>
                <a:srgbClr val="FF0000"/>
              </a:solidFill>
            </a:endParaRPr>
          </a:p>
        </p:txBody>
      </p:sp>
      <p:cxnSp>
        <p:nvCxnSpPr>
          <p:cNvPr id="12" name="直接连接符 11"/>
          <p:cNvCxnSpPr/>
          <p:nvPr/>
        </p:nvCxnSpPr>
        <p:spPr>
          <a:xfrm>
            <a:off x="3865245" y="2108200"/>
            <a:ext cx="3980180"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4" name="直接连接符 3"/>
          <p:cNvCxnSpPr/>
          <p:nvPr/>
        </p:nvCxnSpPr>
        <p:spPr>
          <a:xfrm>
            <a:off x="10299700" y="3157220"/>
            <a:ext cx="1470025"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5" name="直接连接符 4"/>
          <p:cNvCxnSpPr/>
          <p:nvPr/>
        </p:nvCxnSpPr>
        <p:spPr>
          <a:xfrm>
            <a:off x="422275" y="3712210"/>
            <a:ext cx="3390265"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6" name="文本框 5"/>
          <p:cNvSpPr txBox="1"/>
          <p:nvPr/>
        </p:nvSpPr>
        <p:spPr>
          <a:xfrm>
            <a:off x="4312920" y="976630"/>
            <a:ext cx="7174865" cy="52197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zh-CN" altLang="en-US" sz="2800"/>
              <a:t>中国与民主德国从交往密切到降温、冷淡</a:t>
            </a:r>
            <a:endParaRPr lang="en-US" altLang="zh-CN" sz="2800"/>
          </a:p>
        </p:txBody>
      </p:sp>
      <p:cxnSp>
        <p:nvCxnSpPr>
          <p:cNvPr id="9" name="直接连接符 8"/>
          <p:cNvCxnSpPr/>
          <p:nvPr/>
        </p:nvCxnSpPr>
        <p:spPr>
          <a:xfrm>
            <a:off x="1975485" y="2605405"/>
            <a:ext cx="4853940" cy="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直接连接符 9"/>
          <p:cNvCxnSpPr/>
          <p:nvPr/>
        </p:nvCxnSpPr>
        <p:spPr>
          <a:xfrm>
            <a:off x="422275" y="3159125"/>
            <a:ext cx="5219065" cy="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直接连接符 10"/>
          <p:cNvCxnSpPr/>
          <p:nvPr/>
        </p:nvCxnSpPr>
        <p:spPr>
          <a:xfrm>
            <a:off x="9580880" y="3712210"/>
            <a:ext cx="2188845" cy="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3" name="直接连接符 12"/>
          <p:cNvCxnSpPr/>
          <p:nvPr/>
        </p:nvCxnSpPr>
        <p:spPr>
          <a:xfrm>
            <a:off x="422275" y="4265295"/>
            <a:ext cx="1718310" cy="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4" name="文本框 13"/>
          <p:cNvSpPr txBox="1"/>
          <p:nvPr/>
        </p:nvSpPr>
        <p:spPr>
          <a:xfrm>
            <a:off x="2626360" y="4819650"/>
            <a:ext cx="8079105" cy="52197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zh-CN" altLang="en-US" sz="2800"/>
              <a:t>与联邦德国从对立到实现关系正常化（关系改善）</a:t>
            </a:r>
            <a:endParaRPr lang="zh-CN"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par>
                                <p:cTn id="36" presetID="22" presetClass="entr" presetSubtype="4"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l="4796" t="7906" r="5326" b="7406"/>
          <a:stretch>
            <a:fillRect/>
          </a:stretch>
        </p:blipFill>
        <p:spPr>
          <a:xfrm>
            <a:off x="0" y="0"/>
            <a:ext cx="12192000" cy="6858000"/>
          </a:xfrm>
          <a:prstGeom prst="rect">
            <a:avLst/>
          </a:prstGeom>
        </p:spPr>
      </p:pic>
      <p:grpSp>
        <p:nvGrpSpPr>
          <p:cNvPr id="31" name="组合 30"/>
          <p:cNvGrpSpPr/>
          <p:nvPr/>
        </p:nvGrpSpPr>
        <p:grpSpPr>
          <a:xfrm>
            <a:off x="1741010" y="2196634"/>
            <a:ext cx="8386445" cy="1790700"/>
            <a:chOff x="2595526" y="2486616"/>
            <a:chExt cx="8386445" cy="1790700"/>
          </a:xfrm>
        </p:grpSpPr>
        <p:sp>
          <p:nvSpPr>
            <p:cNvPr id="32" name="文本框 31"/>
            <p:cNvSpPr txBox="1"/>
            <p:nvPr/>
          </p:nvSpPr>
          <p:spPr>
            <a:xfrm>
              <a:off x="2595526" y="2486616"/>
              <a:ext cx="2157730" cy="829945"/>
            </a:xfrm>
            <a:prstGeom prst="rect">
              <a:avLst/>
            </a:prstGeom>
            <a:noFill/>
          </p:spPr>
          <p:txBody>
            <a:bodyPr wrap="square" rtlCol="0">
              <a:spAutoFit/>
              <a:scene3d>
                <a:camera prst="orthographicFront"/>
                <a:lightRig rig="threePt" dir="t"/>
              </a:scene3d>
            </a:bodyPr>
            <a:lstStyle/>
            <a:p>
              <a:pPr algn="ctr"/>
              <a:r>
                <a:rPr lang="zh-CN" altLang="en-US" sz="4800">
                  <a:solidFill>
                    <a:schemeClr val="accent1"/>
                  </a:solidFill>
                  <a:effectLst>
                    <a:outerShdw blurRad="38100" dist="25400" dir="5400000" algn="ctr" rotWithShape="0">
                      <a:srgbClr val="6E747A">
                        <a:alpha val="43000"/>
                      </a:srgbClr>
                    </a:outerShdw>
                  </a:effectLst>
                  <a:cs typeface="+mn-ea"/>
                  <a:sym typeface="+mn-lt"/>
                </a:rPr>
                <a:t>类别五</a:t>
              </a:r>
              <a:endParaRPr lang="zh-CN" altLang="en-US" sz="4800">
                <a:solidFill>
                  <a:schemeClr val="accent1"/>
                </a:solidFill>
                <a:effectLst>
                  <a:outerShdw blurRad="38100" dist="25400" dir="5400000" algn="ctr" rotWithShape="0">
                    <a:srgbClr val="6E747A">
                      <a:alpha val="43000"/>
                    </a:srgbClr>
                  </a:outerShdw>
                </a:effectLst>
                <a:cs typeface="+mn-ea"/>
                <a:sym typeface="+mn-lt"/>
              </a:endParaRPr>
            </a:p>
          </p:txBody>
        </p:sp>
        <p:sp>
          <p:nvSpPr>
            <p:cNvPr id="34" name="矩形 33"/>
            <p:cNvSpPr/>
            <p:nvPr/>
          </p:nvSpPr>
          <p:spPr>
            <a:xfrm>
              <a:off x="3294661" y="3447371"/>
              <a:ext cx="7687310" cy="829945"/>
            </a:xfrm>
            <a:prstGeom prst="rect">
              <a:avLst/>
            </a:prstGeom>
          </p:spPr>
          <p:txBody>
            <a:bodyPr wrap="square">
              <a:spAutoFit/>
              <a:scene3d>
                <a:camera prst="orthographicFront"/>
                <a:lightRig rig="threePt" dir="t"/>
              </a:scene3d>
            </a:bodyPr>
            <a:lstStyle/>
            <a:p>
              <a:pPr algn="ctr"/>
              <a:r>
                <a:rPr lang="zh-CN" altLang="en-US" sz="4800">
                  <a:solidFill>
                    <a:schemeClr val="tx1"/>
                  </a:solidFill>
                  <a:effectLst>
                    <a:outerShdw blurRad="38100" dist="19050" dir="2700000" algn="tl" rotWithShape="0">
                      <a:schemeClr val="dk1">
                        <a:alpha val="40000"/>
                      </a:schemeClr>
                    </a:outerShdw>
                  </a:effectLst>
                  <a:cs typeface="+mn-ea"/>
                  <a:sym typeface="+mn-lt"/>
                </a:rPr>
                <a:t>启示类</a:t>
              </a:r>
              <a:endParaRPr lang="zh-CN" altLang="en-US" sz="4800">
                <a:solidFill>
                  <a:schemeClr val="tx1"/>
                </a:solidFill>
                <a:effectLst>
                  <a:outerShdw blurRad="38100" dist="19050" dir="2700000" algn="tl" rotWithShape="0">
                    <a:schemeClr val="dk1">
                      <a:alpha val="40000"/>
                    </a:schemeClr>
                  </a:outerShdw>
                </a:effectLst>
                <a:cs typeface="+mn-ea"/>
                <a:sym typeface="+mn-lt"/>
              </a:endParaRPr>
            </a:p>
          </p:txBody>
        </p:sp>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0" y="51879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2" name="文本框 1"/>
          <p:cNvSpPr txBox="1"/>
          <p:nvPr/>
        </p:nvSpPr>
        <p:spPr>
          <a:xfrm>
            <a:off x="352425" y="1400175"/>
            <a:ext cx="11362690" cy="7385685"/>
          </a:xfrm>
          <a:prstGeom prst="rect">
            <a:avLst/>
          </a:prstGeom>
          <a:noFill/>
        </p:spPr>
        <p:txBody>
          <a:bodyPr wrap="square" rtlCol="0">
            <a:spAutoFit/>
          </a:bodyPr>
          <a:lstStyle/>
          <a:p>
            <a:pPr>
              <a:lnSpc>
                <a:spcPct val="200000"/>
              </a:lnSpc>
            </a:pPr>
            <a:r>
              <a:rPr lang="en-US" altLang="zh-CN" sz="2400" b="1">
                <a:solidFill>
                  <a:srgbClr val="FF0000"/>
                </a:solidFill>
              </a:rPr>
              <a:t>1</a:t>
            </a:r>
            <a:r>
              <a:rPr lang="zh-CN" altLang="en-US" sz="2400" b="1">
                <a:solidFill>
                  <a:srgbClr val="FF0000"/>
                </a:solidFill>
              </a:rPr>
              <a:t>、</a:t>
            </a:r>
            <a:r>
              <a:rPr lang="en-US" altLang="zh-CN" sz="2400" b="1">
                <a:solidFill>
                  <a:srgbClr val="FF0000"/>
                </a:solidFill>
              </a:rPr>
              <a:t>“</a:t>
            </a:r>
            <a:r>
              <a:rPr lang="zh-CN" altLang="en-US" sz="2400" b="1">
                <a:solidFill>
                  <a:srgbClr val="FF0000"/>
                </a:solidFill>
              </a:rPr>
              <a:t>启示</a:t>
            </a:r>
            <a:r>
              <a:rPr lang="en-US" altLang="zh-CN" sz="2400" b="1">
                <a:solidFill>
                  <a:srgbClr val="FF0000"/>
                </a:solidFill>
              </a:rPr>
              <a:t>”</a:t>
            </a:r>
            <a:r>
              <a:rPr lang="zh-CN" altLang="en-US" sz="2400" b="1">
                <a:solidFill>
                  <a:srgbClr val="FF0000"/>
                </a:solidFill>
              </a:rPr>
              <a:t>一词的含义：</a:t>
            </a:r>
            <a:r>
              <a:rPr lang="zh-CN" altLang="en-US" sz="2400" b="1">
                <a:solidFill>
                  <a:schemeClr val="tx1"/>
                </a:solidFill>
              </a:rPr>
              <a:t>即我们通过思考，得到一定的启发。</a:t>
            </a:r>
            <a:r>
              <a:rPr sz="2400" b="1">
                <a:solidFill>
                  <a:schemeClr val="tx1"/>
                </a:solidFill>
              </a:rPr>
              <a:t>一般从</a:t>
            </a:r>
            <a:r>
              <a:rPr sz="2400" b="1">
                <a:solidFill>
                  <a:srgbClr val="FF0000"/>
                </a:solidFill>
              </a:rPr>
              <a:t>经验、教训</a:t>
            </a:r>
            <a:r>
              <a:rPr sz="2400" b="1">
                <a:solidFill>
                  <a:schemeClr val="tx1"/>
                </a:solidFill>
              </a:rPr>
              <a:t>两个方面思考，联系现实，侧重于</a:t>
            </a:r>
            <a:r>
              <a:rPr lang="zh-CN" sz="2400" b="1">
                <a:solidFill>
                  <a:srgbClr val="FF0000"/>
                </a:solidFill>
              </a:rPr>
              <a:t>应该怎么做</a:t>
            </a:r>
            <a:r>
              <a:rPr sz="2400" b="1">
                <a:solidFill>
                  <a:srgbClr val="FF0000"/>
                </a:solidFill>
              </a:rPr>
              <a:t>、</a:t>
            </a:r>
            <a:r>
              <a:rPr lang="zh-CN" sz="2400" b="1">
                <a:solidFill>
                  <a:srgbClr val="FF0000"/>
                </a:solidFill>
              </a:rPr>
              <a:t>不应该怎么做</a:t>
            </a:r>
            <a:r>
              <a:rPr sz="2400" b="1">
                <a:solidFill>
                  <a:schemeClr val="tx1"/>
                </a:solidFill>
              </a:rPr>
              <a:t>两方面回答。</a:t>
            </a:r>
            <a:r>
              <a:rPr lang="zh-CN" sz="2400" b="1">
                <a:solidFill>
                  <a:schemeClr val="tx1"/>
                </a:solidFill>
              </a:rPr>
              <a:t>比如：</a:t>
            </a:r>
            <a:endParaRPr lang="zh-CN" sz="2400" b="1">
              <a:solidFill>
                <a:schemeClr val="tx1"/>
              </a:solidFill>
            </a:endParaRPr>
          </a:p>
          <a:p>
            <a:pPr>
              <a:lnSpc>
                <a:spcPct val="200000"/>
              </a:lnSpc>
            </a:pPr>
            <a:r>
              <a:rPr lang="zh-CN" sz="2800" b="1">
                <a:solidFill>
                  <a:schemeClr val="tx1"/>
                </a:solidFill>
                <a:latin typeface="黑体" panose="02010609060101010101" pitchFamily="49" charset="-122"/>
                <a:ea typeface="黑体" panose="02010609060101010101" pitchFamily="49" charset="-122"/>
              </a:rPr>
              <a:t>●</a:t>
            </a:r>
            <a:r>
              <a:rPr lang="en-US" altLang="zh-CN" sz="2800" b="1">
                <a:solidFill>
                  <a:schemeClr val="tx1"/>
                </a:solidFill>
                <a:latin typeface="黑体" panose="02010609060101010101" pitchFamily="49" charset="-122"/>
                <a:ea typeface="黑体" panose="02010609060101010101" pitchFamily="49" charset="-122"/>
              </a:rPr>
              <a:t> </a:t>
            </a:r>
            <a:r>
              <a:rPr lang="zh-CN" sz="2800" b="1">
                <a:solidFill>
                  <a:schemeClr val="tx1"/>
                </a:solidFill>
                <a:latin typeface="楷体" panose="02010609060101010101" charset="-122"/>
                <a:ea typeface="楷体" panose="02010609060101010101" charset="-122"/>
              </a:rPr>
              <a:t>改革开放告诉我们什么启示？</a:t>
            </a:r>
            <a:r>
              <a:rPr lang="zh-CN" sz="2800" b="1">
                <a:solidFill>
                  <a:srgbClr val="FF0000"/>
                </a:solidFill>
                <a:latin typeface="楷体" panose="02010609060101010101" charset="-122"/>
                <a:ea typeface="楷体" panose="02010609060101010101" charset="-122"/>
              </a:rPr>
              <a:t>（应该怎么做）</a:t>
            </a:r>
            <a:endParaRPr lang="zh-CN" sz="2800" b="1">
              <a:solidFill>
                <a:srgbClr val="FF0000"/>
              </a:solidFill>
              <a:latin typeface="楷体" panose="02010609060101010101" charset="-122"/>
              <a:ea typeface="楷体" panose="02010609060101010101" charset="-122"/>
            </a:endParaRPr>
          </a:p>
          <a:p>
            <a:pPr>
              <a:lnSpc>
                <a:spcPct val="200000"/>
              </a:lnSpc>
            </a:pPr>
            <a:endParaRPr lang="zh-CN" sz="2800" b="1">
              <a:solidFill>
                <a:schemeClr val="tx1"/>
              </a:solidFill>
              <a:latin typeface="楷体" panose="02010609060101010101" charset="-122"/>
              <a:ea typeface="楷体" panose="02010609060101010101" charset="-122"/>
            </a:endParaRPr>
          </a:p>
          <a:p>
            <a:pPr>
              <a:lnSpc>
                <a:spcPct val="200000"/>
              </a:lnSpc>
            </a:pPr>
            <a:r>
              <a:rPr lang="zh-CN" sz="2800" b="1">
                <a:latin typeface="黑体" panose="02010609060101010101" pitchFamily="49" charset="-122"/>
                <a:ea typeface="黑体" panose="02010609060101010101" pitchFamily="49" charset="-122"/>
                <a:sym typeface="+mn-ea"/>
              </a:rPr>
              <a:t>●</a:t>
            </a:r>
            <a:r>
              <a:rPr lang="en-US" altLang="zh-CN" sz="2800" b="1">
                <a:latin typeface="黑体" panose="02010609060101010101" pitchFamily="49" charset="-122"/>
                <a:ea typeface="黑体" panose="02010609060101010101" pitchFamily="49" charset="-122"/>
                <a:sym typeface="+mn-ea"/>
              </a:rPr>
              <a:t> </a:t>
            </a:r>
            <a:r>
              <a:rPr lang="zh-CN" sz="2800" b="1">
                <a:latin typeface="楷体" panose="02010609060101010101" charset="-122"/>
                <a:ea typeface="楷体" panose="02010609060101010101" charset="-122"/>
                <a:sym typeface="+mn-ea"/>
              </a:rPr>
              <a:t>文革告诉我们什么启示？</a:t>
            </a:r>
            <a:r>
              <a:rPr lang="zh-CN" sz="2800" b="1">
                <a:solidFill>
                  <a:srgbClr val="FF0000"/>
                </a:solidFill>
                <a:latin typeface="楷体" panose="02010609060101010101" charset="-122"/>
                <a:ea typeface="楷体" panose="02010609060101010101" charset="-122"/>
                <a:sym typeface="+mn-ea"/>
              </a:rPr>
              <a:t>（不应该怎么做）</a:t>
            </a:r>
            <a:endParaRPr lang="zh-CN" sz="2800" b="1">
              <a:solidFill>
                <a:schemeClr val="tx1"/>
              </a:solidFill>
              <a:latin typeface="楷体" panose="02010609060101010101" charset="-122"/>
              <a:ea typeface="楷体" panose="02010609060101010101" charset="-122"/>
            </a:endParaRPr>
          </a:p>
          <a:p>
            <a:pPr>
              <a:lnSpc>
                <a:spcPct val="200000"/>
              </a:lnSpc>
            </a:pPr>
            <a:endParaRPr lang="zh-CN" sz="2800" b="1">
              <a:solidFill>
                <a:schemeClr val="tx1"/>
              </a:solidFill>
              <a:latin typeface="楷体" panose="02010609060101010101" charset="-122"/>
              <a:ea typeface="楷体" panose="02010609060101010101" charset="-122"/>
            </a:endParaRPr>
          </a:p>
          <a:p>
            <a:pPr>
              <a:lnSpc>
                <a:spcPct val="200000"/>
              </a:lnSpc>
            </a:pPr>
            <a:endParaRPr lang="zh-CN" sz="2800" b="1">
              <a:solidFill>
                <a:schemeClr val="tx1"/>
              </a:solidFill>
              <a:latin typeface="楷体" panose="02010609060101010101" charset="-122"/>
              <a:ea typeface="楷体" panose="02010609060101010101" charset="-122"/>
            </a:endParaRPr>
          </a:p>
          <a:p>
            <a:pPr>
              <a:lnSpc>
                <a:spcPct val="200000"/>
              </a:lnSpc>
            </a:pPr>
            <a:endParaRPr lang="zh-CN" sz="2800" b="1">
              <a:solidFill>
                <a:schemeClr val="tx1"/>
              </a:solidFill>
              <a:latin typeface="楷体" panose="02010609060101010101" charset="-122"/>
              <a:ea typeface="楷体" panose="02010609060101010101" charset="-122"/>
            </a:endParaRPr>
          </a:p>
          <a:p>
            <a:pPr>
              <a:lnSpc>
                <a:spcPct val="150000"/>
              </a:lnSpc>
            </a:pPr>
            <a:endParaRPr lang="zh-CN" sz="2800" b="1">
              <a:solidFill>
                <a:schemeClr val="tx1"/>
              </a:solidFill>
              <a:latin typeface="楷体" panose="02010609060101010101" charset="-122"/>
              <a:ea typeface="楷体" panose="02010609060101010101" charset="-122"/>
            </a:endParaRPr>
          </a:p>
        </p:txBody>
      </p:sp>
      <p:sp>
        <p:nvSpPr>
          <p:cNvPr id="5" name="文本框 4"/>
          <p:cNvSpPr txBox="1"/>
          <p:nvPr/>
        </p:nvSpPr>
        <p:spPr>
          <a:xfrm>
            <a:off x="916940" y="5581015"/>
            <a:ext cx="10076815" cy="57086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30000"/>
              </a:lnSpc>
              <a:spcBef>
                <a:spcPct val="0"/>
              </a:spcBef>
              <a:spcAft>
                <a:spcPct val="0"/>
              </a:spcAft>
            </a:pPr>
            <a:r>
              <a:rPr lang="zh-CN" altLang="en-US" sz="2400" b="1"/>
              <a:t>反对阶级斗争为纲，以经济建设为中心。</a:t>
            </a:r>
            <a:endParaRPr lang="zh-CN" altLang="en-US" sz="2400" b="1"/>
          </a:p>
        </p:txBody>
      </p:sp>
      <p:sp>
        <p:nvSpPr>
          <p:cNvPr id="6" name="文本框 5"/>
          <p:cNvSpPr txBox="1"/>
          <p:nvPr/>
        </p:nvSpPr>
        <p:spPr>
          <a:xfrm>
            <a:off x="916940" y="3941445"/>
            <a:ext cx="10076815" cy="57086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30000"/>
              </a:lnSpc>
              <a:spcBef>
                <a:spcPct val="0"/>
              </a:spcBef>
              <a:spcAft>
                <a:spcPct val="0"/>
              </a:spcAft>
            </a:pPr>
            <a:r>
              <a:rPr lang="zh-CN" altLang="en-US" sz="2400" b="1"/>
              <a:t>生产关系要适应当时生产力水平；坚持对外开放，积极融入世界全球化。</a:t>
            </a:r>
            <a:endParaRPr lang="zh-CN" altLang="en-US" sz="2400" b="1"/>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120650" y="45656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2" name="文本框 1"/>
          <p:cNvSpPr txBox="1"/>
          <p:nvPr/>
        </p:nvSpPr>
        <p:spPr>
          <a:xfrm>
            <a:off x="445770" y="1268095"/>
            <a:ext cx="11593830" cy="4615815"/>
          </a:xfrm>
          <a:prstGeom prst="rect">
            <a:avLst/>
          </a:prstGeom>
          <a:noFill/>
        </p:spPr>
        <p:txBody>
          <a:bodyPr wrap="square" rtlCol="0">
            <a:spAutoFit/>
          </a:bodyPr>
          <a:lstStyle/>
          <a:p>
            <a:pPr>
              <a:lnSpc>
                <a:spcPct val="150000"/>
              </a:lnSpc>
            </a:pPr>
            <a:r>
              <a:rPr lang="en-US" altLang="zh-CN" sz="2800" b="1">
                <a:solidFill>
                  <a:srgbClr val="FF0000"/>
                </a:solidFill>
              </a:rPr>
              <a:t>2</a:t>
            </a:r>
            <a:r>
              <a:rPr lang="zh-CN" altLang="en-US" sz="2800" b="1">
                <a:solidFill>
                  <a:srgbClr val="FF0000"/>
                </a:solidFill>
              </a:rPr>
              <a:t>、</a:t>
            </a:r>
            <a:r>
              <a:rPr lang="zh-CN" sz="2800" b="1">
                <a:solidFill>
                  <a:srgbClr val="FF0000"/>
                </a:solidFill>
              </a:rPr>
              <a:t>答题</a:t>
            </a:r>
            <a:r>
              <a:rPr sz="2800" b="1">
                <a:solidFill>
                  <a:srgbClr val="FF0000"/>
                </a:solidFill>
              </a:rPr>
              <a:t>注意</a:t>
            </a:r>
            <a:r>
              <a:rPr lang="zh-CN" sz="2800" b="1">
                <a:solidFill>
                  <a:srgbClr val="FF0000"/>
                </a:solidFill>
              </a:rPr>
              <a:t>问题</a:t>
            </a:r>
            <a:r>
              <a:rPr sz="2800" b="1">
                <a:solidFill>
                  <a:srgbClr val="FF0000"/>
                </a:solidFill>
              </a:rPr>
              <a:t>：</a:t>
            </a:r>
            <a:endParaRPr sz="2800" b="1">
              <a:solidFill>
                <a:srgbClr val="FF0000"/>
              </a:solidFill>
            </a:endParaRPr>
          </a:p>
          <a:p>
            <a:pPr>
              <a:lnSpc>
                <a:spcPct val="150000"/>
              </a:lnSpc>
            </a:pPr>
            <a:r>
              <a:rPr lang="zh-CN" sz="2800" b="1"/>
              <a:t>（</a:t>
            </a:r>
            <a:r>
              <a:rPr lang="en-US" altLang="zh-CN" sz="2800" b="1"/>
              <a:t>1</a:t>
            </a:r>
            <a:r>
              <a:rPr lang="zh-CN" altLang="en-US" sz="2800" b="1"/>
              <a:t>）</a:t>
            </a:r>
            <a:r>
              <a:rPr sz="2800" b="1"/>
              <a:t>紧扣考查主题或话题，切忌空谈理论，要具有针对性</a:t>
            </a:r>
            <a:endParaRPr sz="2800" b="1"/>
          </a:p>
          <a:p>
            <a:pPr>
              <a:lnSpc>
                <a:spcPct val="150000"/>
              </a:lnSpc>
            </a:pPr>
            <a:r>
              <a:rPr sz="2800" b="1"/>
              <a:t>（2）从历史的角度，客观的、辩证的看待历史事件或历史现象 </a:t>
            </a:r>
            <a:endParaRPr sz="2800" b="1"/>
          </a:p>
          <a:p>
            <a:pPr>
              <a:lnSpc>
                <a:spcPct val="150000"/>
              </a:lnSpc>
            </a:pPr>
            <a:r>
              <a:rPr sz="2800" b="1"/>
              <a:t>（3）从今天认识的角度，强调其现实性意义和借鉴意义</a:t>
            </a:r>
            <a:endParaRPr sz="2800" b="1"/>
          </a:p>
          <a:p>
            <a:pPr>
              <a:lnSpc>
                <a:spcPct val="150000"/>
              </a:lnSpc>
            </a:pPr>
            <a:r>
              <a:rPr sz="2800" b="1"/>
              <a:t>（4）符合主流价值观、政治正确</a:t>
            </a:r>
            <a:endParaRPr sz="2800" b="1"/>
          </a:p>
          <a:p>
            <a:pPr>
              <a:lnSpc>
                <a:spcPct val="150000"/>
              </a:lnSpc>
            </a:pPr>
            <a:r>
              <a:rPr lang="zh-CN" sz="2800" b="1"/>
              <a:t>（</a:t>
            </a:r>
            <a:r>
              <a:rPr lang="en-US" altLang="zh-CN" sz="2800" b="1"/>
              <a:t>5</a:t>
            </a:r>
            <a:r>
              <a:rPr lang="zh-CN" altLang="en-US" sz="2800" b="1"/>
              <a:t>）使用专业术语，不可随意发挥</a:t>
            </a:r>
            <a:endParaRPr sz="2800" b="1"/>
          </a:p>
          <a:p>
            <a:pPr>
              <a:lnSpc>
                <a:spcPct val="150000"/>
              </a:lnSpc>
            </a:pPr>
            <a:r>
              <a:rPr lang="en-US" sz="2800" b="1"/>
              <a:t>    </a:t>
            </a:r>
            <a:r>
              <a:rPr lang="en-US" sz="2800" b="1">
                <a:solidFill>
                  <a:srgbClr val="FF0000"/>
                </a:solidFill>
              </a:rPr>
              <a:t>  </a:t>
            </a:r>
            <a:endParaRPr sz="2800" b="1">
              <a:solidFill>
                <a:srgbClr val="FF0000"/>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50540" y="2367389"/>
            <a:ext cx="11288380" cy="2030095"/>
          </a:xfrm>
          <a:prstGeom prst="rect">
            <a:avLst/>
          </a:prstGeom>
          <a:noFill/>
          <a:ln>
            <a:noFill/>
          </a:ln>
        </p:spPr>
        <p:txBody>
          <a:bodyPr wrap="square" rtlCol="0">
            <a:spAutoFit/>
          </a:bodyPr>
          <a:lstStyle/>
          <a:p>
            <a:pPr>
              <a:lnSpc>
                <a:spcPct val="150000"/>
              </a:lnSpc>
            </a:pPr>
            <a:r>
              <a:rPr lang="zh-CN" altLang="en-US" sz="2800">
                <a:solidFill>
                  <a:schemeClr val="tx1"/>
                </a:solidFill>
                <a:cs typeface="+mn-ea"/>
                <a:sym typeface="+mn-lt"/>
              </a:rPr>
              <a:t>方式一：从当时国内外的政治、经济、思想文化等角度分析</a:t>
            </a:r>
            <a:endParaRPr lang="zh-CN" altLang="en-US" sz="2800">
              <a:solidFill>
                <a:schemeClr val="tx1"/>
              </a:solidFill>
              <a:cs typeface="+mn-ea"/>
              <a:sym typeface="+mn-lt"/>
            </a:endParaRPr>
          </a:p>
          <a:p>
            <a:pPr>
              <a:lnSpc>
                <a:spcPct val="150000"/>
              </a:lnSpc>
            </a:pPr>
            <a:r>
              <a:rPr lang="zh-CN" altLang="en-US" sz="2800">
                <a:solidFill>
                  <a:schemeClr val="tx1"/>
                </a:solidFill>
                <a:cs typeface="+mn-ea"/>
                <a:sym typeface="+mn-lt"/>
              </a:rPr>
              <a:t>方式二：从事件涉及对象的角度逐一分析</a:t>
            </a:r>
            <a:endParaRPr lang="zh-CN" altLang="en-US" sz="2800">
              <a:solidFill>
                <a:schemeClr val="tx1"/>
              </a:solidFill>
              <a:cs typeface="+mn-ea"/>
              <a:sym typeface="+mn-lt"/>
            </a:endParaRPr>
          </a:p>
          <a:p>
            <a:pPr>
              <a:lnSpc>
                <a:spcPct val="150000"/>
              </a:lnSpc>
            </a:pPr>
            <a:r>
              <a:rPr lang="zh-CN" altLang="en-US" sz="2800">
                <a:solidFill>
                  <a:schemeClr val="tx1"/>
                </a:solidFill>
                <a:cs typeface="+mn-ea"/>
                <a:sym typeface="+mn-lt"/>
              </a:rPr>
              <a:t>方式三：</a:t>
            </a:r>
            <a:r>
              <a:rPr lang="zh-CN" altLang="en-US" sz="2800">
                <a:cs typeface="+mn-ea"/>
                <a:sym typeface="+mn-lt"/>
              </a:rPr>
              <a:t>从横向、纵向/主观、客观等角度进行分析</a:t>
            </a:r>
            <a:endParaRPr lang="zh-CN" altLang="en-US" sz="2800">
              <a:solidFill>
                <a:schemeClr val="tx1"/>
              </a:solidFill>
              <a:cs typeface="+mn-ea"/>
              <a:sym typeface="+mn-lt"/>
            </a:endParaRPr>
          </a:p>
        </p:txBody>
      </p:sp>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0"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9" name="文本框 8"/>
          <p:cNvSpPr txBox="1"/>
          <p:nvPr/>
        </p:nvSpPr>
        <p:spPr>
          <a:xfrm>
            <a:off x="3562350" y="426720"/>
            <a:ext cx="5066665" cy="645160"/>
          </a:xfrm>
          <a:prstGeom prst="rect">
            <a:avLst/>
          </a:prstGeom>
          <a:noFill/>
        </p:spPr>
        <p:txBody>
          <a:bodyPr wrap="square" rtlCol="0">
            <a:spAutoFit/>
            <a:scene3d>
              <a:camera prst="orthographicFront"/>
              <a:lightRig rig="threePt" dir="t"/>
            </a:scene3d>
          </a:bodyPr>
          <a:lstStyle/>
          <a:p>
            <a:pPr algn="ctr"/>
            <a:r>
              <a:rPr lang="zh-CN" altLang="en-US" sz="3600">
                <a:solidFill>
                  <a:schemeClr val="accent1"/>
                </a:solidFill>
                <a:effectLst>
                  <a:outerShdw blurRad="38100" dist="25400" dir="5400000" algn="ctr" rotWithShape="0">
                    <a:srgbClr val="6E747A">
                      <a:alpha val="43000"/>
                    </a:srgbClr>
                  </a:outerShdw>
                </a:effectLst>
                <a:cs typeface="+mn-ea"/>
                <a:sym typeface="+mn-lt"/>
              </a:rPr>
              <a:t>答题思路和模板</a:t>
            </a:r>
            <a:endParaRPr lang="zh-CN" altLang="en-US" sz="3600">
              <a:solidFill>
                <a:schemeClr val="accent1"/>
              </a:solidFill>
              <a:effectLst>
                <a:outerShdw blurRad="38100" dist="25400" dir="5400000" algn="ctr" rotWithShape="0">
                  <a:srgbClr val="6E747A">
                    <a:alpha val="43000"/>
                  </a:srgbClr>
                </a:outerShdw>
              </a:effectLst>
              <a:cs typeface="+mn-ea"/>
              <a:sym typeface="+mn-lt"/>
            </a:endParaRPr>
          </a:p>
        </p:txBody>
      </p:sp>
      <p:sp>
        <p:nvSpPr>
          <p:cNvPr id="2" name="矩形 1"/>
          <p:cNvSpPr/>
          <p:nvPr/>
        </p:nvSpPr>
        <p:spPr>
          <a:xfrm>
            <a:off x="450850" y="1576070"/>
            <a:ext cx="5040630" cy="521970"/>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a:spAutoFit/>
            <a:scene3d>
              <a:camera prst="orthographicFront"/>
              <a:lightRig rig="threePt" dir="t"/>
            </a:scene3d>
          </a:bodyPr>
          <a:lstStyle/>
          <a:p>
            <a:pPr algn="ctr"/>
            <a:r>
              <a:rPr lang="zh-CN" altLang="en-US" sz="2800">
                <a:solidFill>
                  <a:schemeClr val="tx1"/>
                </a:solidFill>
                <a:effectLst>
                  <a:outerShdw blurRad="38100" dist="19050" dir="2700000" algn="tl" rotWithShape="0">
                    <a:schemeClr val="dk1">
                      <a:alpha val="40000"/>
                    </a:schemeClr>
                  </a:outerShdw>
                </a:effectLst>
                <a:cs typeface="+mn-ea"/>
                <a:sym typeface="+mn-lt"/>
              </a:rPr>
              <a:t>如何回答历史背景类题目？</a:t>
            </a:r>
            <a:endParaRPr lang="zh-CN" altLang="en-US" sz="2800">
              <a:solidFill>
                <a:schemeClr val="tx1"/>
              </a:solidFill>
              <a:effectLst>
                <a:outerShdw blurRad="38100" dist="19050" dir="2700000" algn="tl" rotWithShape="0">
                  <a:schemeClr val="dk1">
                    <a:alpha val="40000"/>
                  </a:schemeClr>
                </a:outerShdw>
              </a:effectLst>
              <a:cs typeface="+mn-ea"/>
              <a:sym typeface="+mn-lt"/>
            </a:endParaRPr>
          </a:p>
        </p:txBody>
      </p:sp>
      <p:sp>
        <p:nvSpPr>
          <p:cNvPr id="4" name="文本框 3"/>
          <p:cNvSpPr txBox="1"/>
          <p:nvPr/>
        </p:nvSpPr>
        <p:spPr>
          <a:xfrm>
            <a:off x="575310" y="5059680"/>
            <a:ext cx="11245215" cy="607695"/>
          </a:xfrm>
          <a:prstGeom prst="rect">
            <a:avLst/>
          </a:prstGeom>
          <a:noFill/>
          <a:ln>
            <a:solidFill>
              <a:srgbClr val="6AAFE6"/>
            </a:solidFill>
          </a:ln>
        </p:spPr>
        <p:txBody>
          <a:bodyPr wrap="square" rtlCol="0">
            <a:spAutoFit/>
          </a:bodyPr>
          <a:lstStyle/>
          <a:p>
            <a:pPr algn="ctr">
              <a:lnSpc>
                <a:spcPct val="120000"/>
              </a:lnSpc>
              <a:spcBef>
                <a:spcPct val="0"/>
              </a:spcBef>
              <a:spcAft>
                <a:spcPct val="0"/>
              </a:spcAft>
            </a:pPr>
            <a:r>
              <a:rPr lang="zh-CN" altLang="en-US" sz="2800" b="1">
                <a:solidFill>
                  <a:srgbClr val="FF0000"/>
                </a:solidFill>
              </a:rPr>
              <a:t>此处提供</a:t>
            </a:r>
            <a:r>
              <a:rPr lang="zh-CN" altLang="en-US" sz="2800" b="1">
                <a:solidFill>
                  <a:srgbClr val="FF0000"/>
                </a:solidFill>
              </a:rPr>
              <a:t>三种方式，仅供参考，答题时可综合运用，不能互相排斥。</a:t>
            </a:r>
            <a:endParaRPr lang="zh-CN" altLang="en-US" sz="2800" b="1">
              <a:solidFill>
                <a:srgbClr val="FF0000"/>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120650" y="45656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2" name="文本框 1"/>
          <p:cNvSpPr txBox="1"/>
          <p:nvPr/>
        </p:nvSpPr>
        <p:spPr>
          <a:xfrm>
            <a:off x="299085" y="1056640"/>
            <a:ext cx="11593830" cy="737235"/>
          </a:xfrm>
          <a:prstGeom prst="rect">
            <a:avLst/>
          </a:prstGeom>
          <a:noFill/>
        </p:spPr>
        <p:txBody>
          <a:bodyPr wrap="square" rtlCol="0">
            <a:spAutoFit/>
          </a:bodyPr>
          <a:lstStyle/>
          <a:p>
            <a:pPr algn="l">
              <a:lnSpc>
                <a:spcPct val="150000"/>
              </a:lnSpc>
            </a:pPr>
            <a:r>
              <a:rPr lang="en-US" altLang="zh-CN" sz="2800" b="1">
                <a:solidFill>
                  <a:srgbClr val="FF0000"/>
                </a:solidFill>
              </a:rPr>
              <a:t>3</a:t>
            </a:r>
            <a:r>
              <a:rPr lang="zh-CN" altLang="en-US" sz="2800" b="1">
                <a:solidFill>
                  <a:srgbClr val="FF0000"/>
                </a:solidFill>
              </a:rPr>
              <a:t>、如何利用材料：</a:t>
            </a:r>
            <a:r>
              <a:rPr lang="zh-CN" sz="2800" b="1">
                <a:solidFill>
                  <a:schemeClr val="tx1"/>
                </a:solidFill>
              </a:rPr>
              <a:t>答案组织要结合材料，那么如何利用材料得出答案？</a:t>
            </a:r>
            <a:endParaRPr lang="zh-CN" altLang="zh-CN" sz="2800" b="1">
              <a:solidFill>
                <a:schemeClr val="tx1"/>
              </a:solidFill>
            </a:endParaRPr>
          </a:p>
        </p:txBody>
      </p:sp>
      <p:sp>
        <p:nvSpPr>
          <p:cNvPr id="4" name="文本框 3"/>
          <p:cNvSpPr txBox="1"/>
          <p:nvPr/>
        </p:nvSpPr>
        <p:spPr>
          <a:xfrm>
            <a:off x="2030730" y="2047875"/>
            <a:ext cx="7075805" cy="57086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30000"/>
              </a:lnSpc>
              <a:spcBef>
                <a:spcPct val="0"/>
              </a:spcBef>
              <a:spcAft>
                <a:spcPct val="0"/>
              </a:spcAft>
            </a:pPr>
            <a:r>
              <a:rPr lang="zh-CN" altLang="en-US" sz="2400" b="1"/>
              <a:t>归纳总结材料的做法</a:t>
            </a:r>
            <a:endParaRPr lang="zh-CN" altLang="en-US" sz="2400" b="1"/>
          </a:p>
        </p:txBody>
      </p:sp>
      <p:grpSp>
        <p:nvGrpSpPr>
          <p:cNvPr id="12" name="组合 11"/>
          <p:cNvGrpSpPr/>
          <p:nvPr/>
        </p:nvGrpSpPr>
        <p:grpSpPr>
          <a:xfrm>
            <a:off x="2030095" y="3100705"/>
            <a:ext cx="7076440" cy="1076325"/>
            <a:chOff x="3197" y="4410"/>
            <a:chExt cx="11144" cy="1695"/>
          </a:xfrm>
        </p:grpSpPr>
        <p:sp>
          <p:nvSpPr>
            <p:cNvPr id="5" name="文本框 4"/>
            <p:cNvSpPr txBox="1"/>
            <p:nvPr/>
          </p:nvSpPr>
          <p:spPr>
            <a:xfrm>
              <a:off x="3197" y="4410"/>
              <a:ext cx="11144" cy="899"/>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l">
                <a:lnSpc>
                  <a:spcPct val="130000"/>
                </a:lnSpc>
                <a:spcBef>
                  <a:spcPct val="0"/>
                </a:spcBef>
                <a:spcAft>
                  <a:spcPct val="0"/>
                </a:spcAft>
              </a:pPr>
              <a:r>
                <a:rPr lang="zh-CN" altLang="en-US" sz="2400" b="1"/>
                <a:t>如果材料的做法是正确的，只需稍加改造就是答案</a:t>
              </a:r>
              <a:endParaRPr lang="zh-CN" altLang="en-US" sz="2400" b="1"/>
            </a:p>
          </p:txBody>
        </p:sp>
        <p:sp>
          <p:nvSpPr>
            <p:cNvPr id="9" name="文本框 8"/>
            <p:cNvSpPr txBox="1"/>
            <p:nvPr/>
          </p:nvSpPr>
          <p:spPr>
            <a:xfrm>
              <a:off x="3197" y="5331"/>
              <a:ext cx="11144" cy="77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l">
                <a:lnSpc>
                  <a:spcPct val="130000"/>
                </a:lnSpc>
                <a:spcBef>
                  <a:spcPct val="0"/>
                </a:spcBef>
                <a:spcAft>
                  <a:spcPct val="0"/>
                </a:spcAft>
              </a:pPr>
              <a:r>
                <a:rPr lang="zh-CN" altLang="en-US" sz="2000" b="1"/>
                <a:t>如汉武帝改革的启示是：改革应当顺势而变，适应实际需要。</a:t>
              </a:r>
              <a:endParaRPr lang="zh-CN" altLang="en-US" sz="2000" b="1"/>
            </a:p>
          </p:txBody>
        </p:sp>
      </p:grpSp>
      <p:grpSp>
        <p:nvGrpSpPr>
          <p:cNvPr id="11" name="组合 10"/>
          <p:cNvGrpSpPr/>
          <p:nvPr/>
        </p:nvGrpSpPr>
        <p:grpSpPr>
          <a:xfrm>
            <a:off x="2030095" y="4658995"/>
            <a:ext cx="7076440" cy="1461135"/>
            <a:chOff x="3197" y="6655"/>
            <a:chExt cx="11144" cy="2301"/>
          </a:xfrm>
        </p:grpSpPr>
        <p:sp>
          <p:nvSpPr>
            <p:cNvPr id="6" name="文本框 5"/>
            <p:cNvSpPr txBox="1"/>
            <p:nvPr/>
          </p:nvSpPr>
          <p:spPr>
            <a:xfrm>
              <a:off x="3198" y="6655"/>
              <a:ext cx="11143" cy="899"/>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l">
                <a:lnSpc>
                  <a:spcPct val="130000"/>
                </a:lnSpc>
                <a:spcBef>
                  <a:spcPct val="0"/>
                </a:spcBef>
                <a:spcAft>
                  <a:spcPct val="0"/>
                </a:spcAft>
              </a:pPr>
              <a:r>
                <a:rPr lang="zh-CN" altLang="en-US" sz="2400" b="1"/>
                <a:t>如果材料做法是错的，则反面的东西正面说</a:t>
              </a:r>
              <a:endParaRPr lang="zh-CN" altLang="en-US" sz="2400" b="1"/>
            </a:p>
          </p:txBody>
        </p:sp>
        <p:sp>
          <p:nvSpPr>
            <p:cNvPr id="10" name="文本框 9"/>
            <p:cNvSpPr txBox="1"/>
            <p:nvPr/>
          </p:nvSpPr>
          <p:spPr>
            <a:xfrm>
              <a:off x="3197" y="7552"/>
              <a:ext cx="11144" cy="140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l">
                <a:lnSpc>
                  <a:spcPct val="130000"/>
                </a:lnSpc>
                <a:spcBef>
                  <a:spcPct val="0"/>
                </a:spcBef>
                <a:spcAft>
                  <a:spcPct val="0"/>
                </a:spcAft>
              </a:pPr>
              <a:r>
                <a:rPr lang="zh-CN" altLang="en-US" sz="2000" b="1"/>
                <a:t>如大跃进的启示是：经济发展不能未被客观规律，超越当时生产力水平。</a:t>
              </a:r>
              <a:endParaRPr lang="zh-CN" altLang="en-US" sz="2000" b="1"/>
            </a:p>
          </p:txBody>
        </p:sp>
      </p:grpSp>
      <p:sp>
        <p:nvSpPr>
          <p:cNvPr id="13" name="下箭头 12"/>
          <p:cNvSpPr/>
          <p:nvPr/>
        </p:nvSpPr>
        <p:spPr>
          <a:xfrm>
            <a:off x="5092065" y="2693035"/>
            <a:ext cx="572770" cy="3867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下箭头 13"/>
          <p:cNvSpPr/>
          <p:nvPr/>
        </p:nvSpPr>
        <p:spPr>
          <a:xfrm>
            <a:off x="5092065" y="4224655"/>
            <a:ext cx="572770" cy="3867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120650" y="45656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2" name="文本框 1"/>
          <p:cNvSpPr txBox="1"/>
          <p:nvPr/>
        </p:nvSpPr>
        <p:spPr>
          <a:xfrm>
            <a:off x="299085" y="1041400"/>
            <a:ext cx="11593830" cy="737235"/>
          </a:xfrm>
          <a:prstGeom prst="rect">
            <a:avLst/>
          </a:prstGeom>
          <a:noFill/>
        </p:spPr>
        <p:txBody>
          <a:bodyPr wrap="square" rtlCol="0">
            <a:spAutoFit/>
          </a:bodyPr>
          <a:lstStyle/>
          <a:p>
            <a:pPr>
              <a:lnSpc>
                <a:spcPct val="150000"/>
              </a:lnSpc>
            </a:pPr>
            <a:r>
              <a:rPr lang="en-US" sz="2800" b="1">
                <a:solidFill>
                  <a:srgbClr val="FF0000"/>
                </a:solidFill>
              </a:rPr>
              <a:t>4</a:t>
            </a:r>
            <a:r>
              <a:rPr lang="zh-CN" altLang="en-US" sz="2800" b="1">
                <a:solidFill>
                  <a:srgbClr val="FF0000"/>
                </a:solidFill>
              </a:rPr>
              <a:t>、答题语言汇编</a:t>
            </a:r>
            <a:endParaRPr lang="zh-CN" altLang="en-US" sz="2800" b="1">
              <a:solidFill>
                <a:srgbClr val="FF0000"/>
              </a:solidFill>
            </a:endParaRPr>
          </a:p>
        </p:txBody>
      </p:sp>
      <p:graphicFrame>
        <p:nvGraphicFramePr>
          <p:cNvPr id="4" name="表格 3"/>
          <p:cNvGraphicFramePr>
            <a:graphicFrameLocks noGrp="1"/>
          </p:cNvGraphicFramePr>
          <p:nvPr>
            <p:custDataLst>
              <p:tags r:id="rId5"/>
            </p:custDataLst>
          </p:nvPr>
        </p:nvGraphicFramePr>
        <p:xfrm>
          <a:off x="298450" y="1964690"/>
          <a:ext cx="11595100" cy="4413377"/>
        </p:xfrm>
        <a:graphic>
          <a:graphicData uri="http://schemas.openxmlformats.org/drawingml/2006/table">
            <a:tbl>
              <a:tblPr firstRow="1" bandRow="1">
                <a:tableStyleId>{69CF1AB2-1976-4502-BF36-3FF5EA218861}</a:tableStyleId>
              </a:tblPr>
              <a:tblGrid>
                <a:gridCol w="1207770"/>
                <a:gridCol w="10387330"/>
              </a:tblGrid>
              <a:tr h="2239645">
                <a:tc>
                  <a:txBody>
                    <a:bodyPr/>
                    <a:lstStyle/>
                    <a:p>
                      <a:pPr fontAlgn="auto">
                        <a:lnSpc>
                          <a:spcPct val="120000"/>
                        </a:lnSpc>
                        <a:buNone/>
                      </a:pPr>
                      <a:endParaRPr lang="zh-CN" altLang="en-US" sz="2400"/>
                    </a:p>
                    <a:p>
                      <a:pPr fontAlgn="auto">
                        <a:lnSpc>
                          <a:spcPct val="120000"/>
                        </a:lnSpc>
                        <a:buNone/>
                      </a:pPr>
                      <a:r>
                        <a:rPr lang="zh-CN" altLang="en-US" sz="2400"/>
                        <a:t>政治类</a:t>
                      </a:r>
                      <a:endParaRPr lang="zh-CN" altLang="en-US" sz="2400"/>
                    </a:p>
                  </a:txBody>
                  <a:tcPr/>
                </a:tc>
                <a:tc>
                  <a:txBody>
                    <a:bodyPr/>
                    <a:lstStyle/>
                    <a:p>
                      <a:pPr fontAlgn="auto">
                        <a:lnSpc>
                          <a:spcPct val="120000"/>
                        </a:lnSpc>
                        <a:buNone/>
                      </a:pPr>
                      <a:endParaRPr lang="zh-CN" sz="2400" b="0">
                        <a:latin typeface="楷体" panose="02010609060101010101" charset="-122"/>
                        <a:ea typeface="楷体" panose="02010609060101010101" charset="-122"/>
                        <a:sym typeface="+mn-ea"/>
                      </a:endParaRPr>
                    </a:p>
                    <a:p>
                      <a:pPr fontAlgn="auto">
                        <a:lnSpc>
                          <a:spcPct val="120000"/>
                        </a:lnSpc>
                        <a:buNone/>
                      </a:pPr>
                      <a:r>
                        <a:rPr lang="zh-CN" sz="2400" b="0">
                          <a:latin typeface="黑体" panose="02010609060101010101" pitchFamily="49" charset="-122"/>
                          <a:ea typeface="黑体" panose="02010609060101010101" pitchFamily="49" charset="-122"/>
                          <a:sym typeface="+mn-ea"/>
                        </a:rPr>
                        <a:t>某一政策或者制度的建立要符合当时的国情；坚持以民为本；坚持中共的正确领导；社会主义制度的优越性；应符合民主、法治的发展趋势；政治改革要顺势而变，灵活变通（反对模式僵化），稳步推进（反对急于求成）；社会变革往往不是一帆风顺，要坚信能够成功。</a:t>
                      </a:r>
                      <a:endParaRPr lang="zh-CN" sz="2400" b="0">
                        <a:latin typeface="黑体" panose="02010609060101010101" pitchFamily="49" charset="-122"/>
                        <a:ea typeface="黑体" panose="02010609060101010101" pitchFamily="49" charset="-122"/>
                        <a:sym typeface="+mn-ea"/>
                      </a:endParaRPr>
                    </a:p>
                    <a:p>
                      <a:pPr fontAlgn="auto">
                        <a:lnSpc>
                          <a:spcPct val="120000"/>
                        </a:lnSpc>
                        <a:buNone/>
                      </a:pPr>
                      <a:endParaRPr lang="zh-CN" altLang="en-US" sz="2400" b="0">
                        <a:latin typeface="黑体" panose="02010609060101010101" pitchFamily="49" charset="-122"/>
                        <a:ea typeface="黑体" panose="02010609060101010101" pitchFamily="49" charset="-122"/>
                        <a:sym typeface="+mn-ea"/>
                      </a:endParaRPr>
                    </a:p>
                  </a:txBody>
                  <a:tcPr/>
                </a:tc>
              </a:tr>
              <a:tr h="1688465">
                <a:tc>
                  <a:txBody>
                    <a:bodyPr/>
                    <a:lstStyle/>
                    <a:p>
                      <a:pPr fontAlgn="auto">
                        <a:lnSpc>
                          <a:spcPct val="120000"/>
                        </a:lnSpc>
                        <a:buNone/>
                      </a:pPr>
                      <a:r>
                        <a:rPr lang="zh-CN" altLang="en-US" sz="2400" b="1"/>
                        <a:t>经济类</a:t>
                      </a:r>
                      <a:endParaRPr lang="zh-CN" altLang="en-US" sz="2400" b="1"/>
                    </a:p>
                  </a:txBody>
                  <a:tcPr/>
                </a:tc>
                <a:tc>
                  <a:txBody>
                    <a:bodyPr/>
                    <a:lstStyle/>
                    <a:p>
                      <a:pPr algn="l">
                        <a:lnSpc>
                          <a:spcPct val="130000"/>
                        </a:lnSpc>
                        <a:spcBef>
                          <a:spcPct val="0"/>
                        </a:spcBef>
                        <a:spcAft>
                          <a:spcPct val="0"/>
                        </a:spcAft>
                      </a:pPr>
                      <a:r>
                        <a:rPr lang="zh-CN" sz="2400" b="0">
                          <a:latin typeface="黑体" panose="02010609060101010101" pitchFamily="49" charset="-122"/>
                          <a:ea typeface="黑体" panose="02010609060101010101" pitchFamily="49" charset="-122"/>
                          <a:sym typeface="+mn-ea"/>
                        </a:rPr>
                        <a:t>要符合经济规律，符合当时的生产力水平；</a:t>
                      </a:r>
                      <a:r>
                        <a:rPr lang="zh-CN" altLang="en-US" sz="2400" b="0">
                          <a:latin typeface="黑体" panose="02010609060101010101" pitchFamily="49" charset="-122"/>
                          <a:ea typeface="黑体" panose="02010609060101010101" pitchFamily="49" charset="-122"/>
                          <a:sym typeface="+mn-ea"/>
                        </a:rPr>
                        <a:t>顺应某种经济发展趋势（如资本主义工业化、全球化等）；中西方互相借鉴，根据国情进行体制转型和政策调整；坚持对外开放，积极融入全球化。</a:t>
                      </a:r>
                      <a:endParaRPr lang="zh-CN" altLang="en-US" sz="2400" b="0">
                        <a:latin typeface="黑体" panose="02010609060101010101" pitchFamily="49" charset="-122"/>
                        <a:ea typeface="黑体" panose="02010609060101010101" pitchFamily="49" charset="-122"/>
                        <a:sym typeface="+mn-ea"/>
                      </a:endParaRPr>
                    </a:p>
                  </a:txBody>
                  <a:tcPr/>
                </a:tc>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120650" y="45656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一、解题思路和技巧</a:t>
            </a:r>
            <a:endParaRPr lang="zh-CN" altLang="en-US" sz="2800" b="1">
              <a:solidFill>
                <a:schemeClr val="bg1"/>
              </a:solidFill>
            </a:endParaRPr>
          </a:p>
        </p:txBody>
      </p:sp>
      <p:sp>
        <p:nvSpPr>
          <p:cNvPr id="2" name="文本框 1"/>
          <p:cNvSpPr txBox="1"/>
          <p:nvPr/>
        </p:nvSpPr>
        <p:spPr>
          <a:xfrm>
            <a:off x="299085" y="1041400"/>
            <a:ext cx="11593830" cy="737235"/>
          </a:xfrm>
          <a:prstGeom prst="rect">
            <a:avLst/>
          </a:prstGeom>
          <a:noFill/>
        </p:spPr>
        <p:txBody>
          <a:bodyPr wrap="square" rtlCol="0">
            <a:spAutoFit/>
          </a:bodyPr>
          <a:lstStyle/>
          <a:p>
            <a:pPr>
              <a:lnSpc>
                <a:spcPct val="150000"/>
              </a:lnSpc>
            </a:pPr>
            <a:r>
              <a:rPr lang="en-US" sz="2800" b="1">
                <a:solidFill>
                  <a:srgbClr val="FF0000"/>
                </a:solidFill>
              </a:rPr>
              <a:t>4</a:t>
            </a:r>
            <a:r>
              <a:rPr lang="zh-CN" altLang="en-US" sz="2800" b="1">
                <a:solidFill>
                  <a:srgbClr val="FF0000"/>
                </a:solidFill>
              </a:rPr>
              <a:t>、答题语言汇编</a:t>
            </a:r>
            <a:endParaRPr lang="zh-CN" altLang="en-US" sz="2800" b="1">
              <a:solidFill>
                <a:srgbClr val="FF0000"/>
              </a:solidFill>
            </a:endParaRPr>
          </a:p>
        </p:txBody>
      </p:sp>
      <p:graphicFrame>
        <p:nvGraphicFramePr>
          <p:cNvPr id="4" name="表格 3"/>
          <p:cNvGraphicFramePr>
            <a:graphicFrameLocks noGrp="1"/>
          </p:cNvGraphicFramePr>
          <p:nvPr>
            <p:custDataLst>
              <p:tags r:id="rId5"/>
            </p:custDataLst>
          </p:nvPr>
        </p:nvGraphicFramePr>
        <p:xfrm>
          <a:off x="298450" y="1964690"/>
          <a:ext cx="11595100" cy="4474845"/>
        </p:xfrm>
        <a:graphic>
          <a:graphicData uri="http://schemas.openxmlformats.org/drawingml/2006/table">
            <a:tbl>
              <a:tblPr firstRow="1" bandRow="1">
                <a:tableStyleId>{69CF1AB2-1976-4502-BF36-3FF5EA218861}</a:tableStyleId>
              </a:tblPr>
              <a:tblGrid>
                <a:gridCol w="1207770"/>
                <a:gridCol w="10387330"/>
              </a:tblGrid>
              <a:tr h="1207135">
                <a:tc>
                  <a:txBody>
                    <a:bodyPr/>
                    <a:lstStyle/>
                    <a:p>
                      <a:pPr fontAlgn="auto">
                        <a:lnSpc>
                          <a:spcPct val="120000"/>
                        </a:lnSpc>
                        <a:buNone/>
                      </a:pPr>
                      <a:r>
                        <a:rPr lang="zh-CN" altLang="en-US" sz="2400"/>
                        <a:t>思想</a:t>
                      </a:r>
                      <a:endParaRPr lang="zh-CN" altLang="en-US" sz="2400"/>
                    </a:p>
                    <a:p>
                      <a:pPr fontAlgn="auto">
                        <a:lnSpc>
                          <a:spcPct val="120000"/>
                        </a:lnSpc>
                        <a:buNone/>
                      </a:pPr>
                      <a:r>
                        <a:rPr lang="zh-CN" altLang="en-US" sz="2400"/>
                        <a:t>文化类</a:t>
                      </a:r>
                      <a:endParaRPr lang="zh-CN" altLang="en-US" sz="2400"/>
                    </a:p>
                  </a:txBody>
                  <a:tcPr/>
                </a:tc>
                <a:tc>
                  <a:txBody>
                    <a:bodyPr/>
                    <a:lstStyle/>
                    <a:p>
                      <a:pPr fontAlgn="auto">
                        <a:lnSpc>
                          <a:spcPct val="130000"/>
                        </a:lnSpc>
                        <a:buNone/>
                      </a:pPr>
                      <a:r>
                        <a:rPr lang="zh-CN" altLang="en-US" sz="2400" b="0">
                          <a:latin typeface="黑体" panose="02010609060101010101" pitchFamily="49" charset="-122"/>
                          <a:ea typeface="黑体" panose="02010609060101010101" pitchFamily="49" charset="-122"/>
                          <a:sym typeface="+mn-ea"/>
                        </a:rPr>
                        <a:t>保留本民族优秀文化，反对历史虚无主义；</a:t>
                      </a:r>
                      <a:endParaRPr lang="zh-CN" altLang="en-US" sz="2400" b="0">
                        <a:latin typeface="黑体" panose="02010609060101010101" pitchFamily="49" charset="-122"/>
                        <a:ea typeface="黑体" panose="02010609060101010101" pitchFamily="49" charset="-122"/>
                      </a:endParaRPr>
                    </a:p>
                    <a:p>
                      <a:pPr fontAlgn="auto">
                        <a:lnSpc>
                          <a:spcPct val="130000"/>
                        </a:lnSpc>
                        <a:buNone/>
                      </a:pPr>
                      <a:r>
                        <a:rPr lang="zh-CN" altLang="en-US" sz="2400" b="0">
                          <a:latin typeface="黑体" panose="02010609060101010101" pitchFamily="49" charset="-122"/>
                          <a:ea typeface="黑体" panose="02010609060101010101" pitchFamily="49" charset="-122"/>
                          <a:sym typeface="+mn-ea"/>
                        </a:rPr>
                        <a:t>在批判中发展，吸收借鉴其他文明</a:t>
                      </a:r>
                      <a:endParaRPr lang="zh-CN" altLang="en-US" sz="2400" b="0">
                        <a:latin typeface="黑体" panose="02010609060101010101" pitchFamily="49" charset="-122"/>
                        <a:ea typeface="黑体" panose="02010609060101010101" pitchFamily="49" charset="-122"/>
                      </a:endParaRPr>
                    </a:p>
                  </a:txBody>
                  <a:tcPr/>
                </a:tc>
              </a:tr>
              <a:tr h="1579245">
                <a:tc>
                  <a:txBody>
                    <a:bodyPr/>
                    <a:lstStyle/>
                    <a:p>
                      <a:pPr fontAlgn="auto">
                        <a:lnSpc>
                          <a:spcPct val="120000"/>
                        </a:lnSpc>
                        <a:buNone/>
                      </a:pPr>
                      <a:endParaRPr lang="zh-CN" altLang="en-US" sz="2400" b="1"/>
                    </a:p>
                    <a:p>
                      <a:pPr fontAlgn="auto">
                        <a:lnSpc>
                          <a:spcPct val="120000"/>
                        </a:lnSpc>
                        <a:buNone/>
                      </a:pPr>
                      <a:r>
                        <a:rPr lang="zh-CN" altLang="en-US" sz="2400" b="1"/>
                        <a:t>外交类</a:t>
                      </a:r>
                      <a:endParaRPr lang="zh-CN" altLang="en-US" sz="2400" b="1"/>
                    </a:p>
                  </a:txBody>
                  <a:tcPr/>
                </a:tc>
                <a:tc>
                  <a:txBody>
                    <a:bodyPr/>
                    <a:lstStyle/>
                    <a:p>
                      <a:pPr fontAlgn="auto">
                        <a:lnSpc>
                          <a:spcPct val="120000"/>
                        </a:lnSpc>
                        <a:buNone/>
                      </a:pPr>
                      <a:r>
                        <a:rPr lang="zh-CN" altLang="en-US" sz="2400" b="0">
                          <a:latin typeface="黑体" panose="02010609060101010101" pitchFamily="49" charset="-122"/>
                          <a:ea typeface="黑体" panose="02010609060101010101" pitchFamily="49" charset="-122"/>
                          <a:sym typeface="+mn-ea"/>
                        </a:rPr>
                        <a:t>外交关系取决于国家利益；要增强综合国力，才能在国际外交中处于有利地位；国家间的合作有利于各国发展等；要</a:t>
                      </a:r>
                      <a:r>
                        <a:rPr lang="zh-CN" altLang="en-US" sz="2400" b="0">
                          <a:latin typeface="黑体" panose="02010609060101010101" pitchFamily="49" charset="-122"/>
                          <a:ea typeface="黑体" panose="02010609060101010101" pitchFamily="49" charset="-122"/>
                        </a:rPr>
                        <a:t>维护国家利益、国家主权；反对霸权主义，强权政治，维护世界和平与安全。</a:t>
                      </a:r>
                      <a:endParaRPr lang="zh-CN" altLang="en-US" sz="2400" b="0">
                        <a:latin typeface="黑体" panose="02010609060101010101" pitchFamily="49" charset="-122"/>
                        <a:ea typeface="黑体" panose="02010609060101010101" pitchFamily="49" charset="-122"/>
                      </a:endParaRPr>
                    </a:p>
                  </a:txBody>
                  <a:tcPr/>
                </a:tc>
              </a:tr>
              <a:tr h="1688465">
                <a:tc>
                  <a:txBody>
                    <a:bodyPr/>
                    <a:lstStyle/>
                    <a:p>
                      <a:pPr fontAlgn="auto">
                        <a:lnSpc>
                          <a:spcPct val="120000"/>
                        </a:lnSpc>
                        <a:buNone/>
                      </a:pPr>
                      <a:r>
                        <a:rPr lang="zh-CN" altLang="en-US" sz="2400" b="1"/>
                        <a:t>教育类</a:t>
                      </a:r>
                      <a:endParaRPr lang="zh-CN" altLang="en-US" sz="2400" b="1"/>
                    </a:p>
                  </a:txBody>
                  <a:tcPr/>
                </a:tc>
                <a:tc>
                  <a:txBody>
                    <a:bodyPr/>
                    <a:lstStyle/>
                    <a:p>
                      <a:pPr fontAlgn="auto">
                        <a:lnSpc>
                          <a:spcPct val="120000"/>
                        </a:lnSpc>
                        <a:buNone/>
                      </a:pPr>
                      <a:r>
                        <a:rPr lang="zh-CN" altLang="en-US" sz="2400">
                          <a:latin typeface="黑体" panose="02010609060101010101" pitchFamily="49" charset="-122"/>
                          <a:ea typeface="黑体" panose="02010609060101010101" pitchFamily="49" charset="-122"/>
                          <a:sym typeface="+mn-ea"/>
                        </a:rPr>
                        <a:t>强调教育的重要性；促进教育公平；要适应时代要求，培养新式人才；促进教育的转型，教育近代化、现代化；借鉴传统教育和西方教育经验，促进中国教育的发展。</a:t>
                      </a:r>
                      <a:endParaRPr lang="zh-CN" altLang="en-US" sz="2400" b="0">
                        <a:latin typeface="黑体" panose="02010609060101010101" pitchFamily="49" charset="-122"/>
                        <a:ea typeface="黑体" panose="02010609060101010101" pitchFamily="49" charset="-122"/>
                      </a:endParaRPr>
                    </a:p>
                  </a:txBody>
                  <a:tcPr/>
                </a:tc>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398780" y="41973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二、例题解析</a:t>
            </a:r>
            <a:endParaRPr lang="zh-CN" altLang="en-US" sz="2800" b="1">
              <a:solidFill>
                <a:schemeClr val="bg1"/>
              </a:solidFill>
            </a:endParaRPr>
          </a:p>
        </p:txBody>
      </p:sp>
      <p:sp>
        <p:nvSpPr>
          <p:cNvPr id="2" name="文本框 1"/>
          <p:cNvSpPr txBox="1"/>
          <p:nvPr/>
        </p:nvSpPr>
        <p:spPr>
          <a:xfrm>
            <a:off x="166370" y="1181100"/>
            <a:ext cx="11870690" cy="525907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40000"/>
              </a:lnSpc>
              <a:spcBef>
                <a:spcPct val="0"/>
              </a:spcBef>
              <a:spcAft>
                <a:spcPct val="0"/>
              </a:spcAft>
            </a:pPr>
            <a:r>
              <a:rPr sz="2400">
                <a:latin typeface="楷体" panose="02010609060101010101" charset="-122"/>
                <a:ea typeface="楷体" panose="02010609060101010101" charset="-122"/>
                <a:cs typeface="楷体" panose="02010609060101010101" charset="-122"/>
              </a:rPr>
              <a:t>材料 1889 年，两广总督张之洞</a:t>
            </a:r>
            <a:r>
              <a:rPr sz="2400" b="1">
                <a:solidFill>
                  <a:srgbClr val="FF0000"/>
                </a:solidFill>
                <a:latin typeface="楷体" panose="02010609060101010101" charset="-122"/>
                <a:ea typeface="楷体" panose="02010609060101010101" charset="-122"/>
                <a:cs typeface="楷体" panose="02010609060101010101" charset="-122"/>
              </a:rPr>
              <a:t>从英国预购炼铁机炉</a:t>
            </a:r>
            <a:r>
              <a:rPr sz="2400">
                <a:latin typeface="楷体" panose="02010609060101010101" charset="-122"/>
                <a:ea typeface="楷体" panose="02010609060101010101" charset="-122"/>
                <a:cs typeface="楷体" panose="02010609060101010101" charset="-122"/>
              </a:rPr>
              <a:t>，有人提醒先要确定煤、铁质地才能 配置合适的机炉，张之洞认为</a:t>
            </a:r>
            <a:r>
              <a:rPr sz="2400" b="1">
                <a:solidFill>
                  <a:srgbClr val="FF0000"/>
                </a:solidFill>
                <a:latin typeface="楷体" panose="02010609060101010101" charset="-122"/>
                <a:ea typeface="楷体" panose="02010609060101010101" charset="-122"/>
                <a:cs typeface="楷体" panose="02010609060101010101" charset="-122"/>
              </a:rPr>
              <a:t>不必“先觅煤、铁而后购机炉”。</a:t>
            </a:r>
            <a:r>
              <a:rPr sz="2400">
                <a:latin typeface="楷体" panose="02010609060101010101" charset="-122"/>
                <a:ea typeface="楷体" panose="02010609060101010101" charset="-122"/>
                <a:cs typeface="楷体" panose="02010609060101010101" charset="-122"/>
              </a:rPr>
              <a:t>张之洞调任湖广总督，购得 大冶铁矿，开始筹建汉阳铁厂，</a:t>
            </a:r>
            <a:r>
              <a:rPr sz="2400" b="1">
                <a:solidFill>
                  <a:srgbClr val="FF0000"/>
                </a:solidFill>
                <a:latin typeface="楷体" panose="02010609060101010101" charset="-122"/>
                <a:ea typeface="楷体" panose="02010609060101010101" charset="-122"/>
                <a:cs typeface="楷体" panose="02010609060101010101" charset="-122"/>
              </a:rPr>
              <a:t>由于找不到合适的煤，耗费六年时间和巨资，仍未能炼出合格的钢铁。</a:t>
            </a:r>
            <a:r>
              <a:rPr sz="2400">
                <a:latin typeface="楷体" panose="02010609060101010101" charset="-122"/>
                <a:ea typeface="楷体" panose="02010609060101010101" charset="-122"/>
                <a:cs typeface="楷体" panose="02010609060101010101" charset="-122"/>
              </a:rPr>
              <a:t>盛宣怀接手后，招商股银 200 万两，并开办萍乡煤矿，但由于原来定购的机炉不适用，依然未能炼出好钢，</a:t>
            </a:r>
            <a:r>
              <a:rPr sz="2400" b="1">
                <a:solidFill>
                  <a:srgbClr val="FF0000"/>
                </a:solidFill>
                <a:latin typeface="楷体" panose="02010609060101010101" charset="-122"/>
                <a:ea typeface="楷体" panose="02010609060101010101" charset="-122"/>
                <a:cs typeface="楷体" panose="02010609060101010101" charset="-122"/>
              </a:rPr>
              <a:t>只得贷款改装设备，</a:t>
            </a:r>
            <a:r>
              <a:rPr sz="2400">
                <a:latin typeface="楷体" panose="02010609060101010101" charset="-122"/>
                <a:ea typeface="楷体" panose="02010609060101010101" charset="-122"/>
                <a:cs typeface="楷体" panose="02010609060101010101" charset="-122"/>
              </a:rPr>
              <a:t>才获得成功。</a:t>
            </a:r>
            <a:r>
              <a:rPr sz="2400" b="1">
                <a:solidFill>
                  <a:srgbClr val="FF0000"/>
                </a:solidFill>
                <a:latin typeface="楷体" panose="02010609060101010101" charset="-122"/>
                <a:ea typeface="楷体" panose="02010609060101010101" charset="-122"/>
                <a:cs typeface="楷体" panose="02010609060101010101" charset="-122"/>
              </a:rPr>
              <a:t>通过克服种种困难，汉阳铁厂成为中国第一家大型的近代化钢铁企业，</a:t>
            </a:r>
            <a:r>
              <a:rPr sz="2400">
                <a:latin typeface="楷体" panose="02010609060101010101" charset="-122"/>
                <a:ea typeface="楷体" panose="02010609060101010101" charset="-122"/>
                <a:cs typeface="楷体" panose="02010609060101010101" charset="-122"/>
              </a:rPr>
              <a:t>1949 年后收归国有。 </a:t>
            </a:r>
            <a:endParaRPr sz="2400">
              <a:latin typeface="楷体" panose="02010609060101010101" charset="-122"/>
              <a:ea typeface="楷体" panose="02010609060101010101" charset="-122"/>
              <a:cs typeface="楷体" panose="02010609060101010101" charset="-122"/>
            </a:endParaRPr>
          </a:p>
          <a:p>
            <a:pPr algn="r">
              <a:lnSpc>
                <a:spcPct val="140000"/>
              </a:lnSpc>
              <a:spcBef>
                <a:spcPct val="0"/>
              </a:spcBef>
              <a:spcAft>
                <a:spcPct val="0"/>
              </a:spcAft>
            </a:pPr>
            <a:r>
              <a:rPr sz="2400">
                <a:latin typeface="楷体" panose="02010609060101010101" charset="-122"/>
                <a:ea typeface="楷体" panose="02010609060101010101" charset="-122"/>
                <a:cs typeface="楷体" panose="02010609060101010101" charset="-122"/>
              </a:rPr>
              <a:t>——摘编自陈真等编《中国近代工业史资料》等 </a:t>
            </a:r>
            <a:endParaRPr sz="2400">
              <a:latin typeface="楷体" panose="02010609060101010101" charset="-122"/>
              <a:ea typeface="楷体" panose="02010609060101010101" charset="-122"/>
              <a:cs typeface="楷体" panose="02010609060101010101" charset="-122"/>
            </a:endParaRPr>
          </a:p>
          <a:p>
            <a:pPr>
              <a:lnSpc>
                <a:spcPct val="140000"/>
              </a:lnSpc>
              <a:spcBef>
                <a:spcPct val="0"/>
              </a:spcBef>
              <a:spcAft>
                <a:spcPct val="0"/>
              </a:spcAft>
            </a:pPr>
            <a:r>
              <a:rPr sz="2400" b="1"/>
              <a:t>材料提供了一个中国近代企业发展的案例，</a:t>
            </a:r>
            <a:r>
              <a:rPr sz="2400" b="1">
                <a:solidFill>
                  <a:srgbClr val="FF0000"/>
                </a:solidFill>
              </a:rPr>
              <a:t>蕴含了现代化的诸多启示，从材料中提炼一个启示</a:t>
            </a:r>
            <a:r>
              <a:rPr sz="2400" b="1"/>
              <a:t>，并结合所学的中国近现代史知识予以说明。（要求：观点明确，史论结合，言之成理。）</a:t>
            </a:r>
            <a:endParaRPr sz="2400" b="1"/>
          </a:p>
        </p:txBody>
      </p:sp>
      <p:sp>
        <p:nvSpPr>
          <p:cNvPr id="4" name="文本框 3"/>
          <p:cNvSpPr txBox="1"/>
          <p:nvPr/>
        </p:nvSpPr>
        <p:spPr>
          <a:xfrm>
            <a:off x="4652010" y="854075"/>
            <a:ext cx="6238240"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问题一：缺乏技术装备，要从国外订购</a:t>
            </a:r>
            <a:endParaRPr lang="zh-CN" altLang="en-US" sz="2400" b="1"/>
          </a:p>
        </p:txBody>
      </p:sp>
      <p:sp>
        <p:nvSpPr>
          <p:cNvPr id="5" name="文本框 4"/>
          <p:cNvSpPr txBox="1"/>
          <p:nvPr/>
        </p:nvSpPr>
        <p:spPr>
          <a:xfrm>
            <a:off x="1011555" y="1840865"/>
            <a:ext cx="6238240"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问题二：忽视客观实际，急于求成。</a:t>
            </a:r>
            <a:endParaRPr lang="zh-CN" altLang="en-US" sz="2400" b="1"/>
          </a:p>
        </p:txBody>
      </p:sp>
      <p:sp>
        <p:nvSpPr>
          <p:cNvPr id="6" name="文本框 5"/>
          <p:cNvSpPr txBox="1"/>
          <p:nvPr/>
        </p:nvSpPr>
        <p:spPr>
          <a:xfrm>
            <a:off x="7578090" y="2827655"/>
            <a:ext cx="3455670"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问题三：缺乏资金</a:t>
            </a:r>
            <a:endParaRPr lang="zh-CN" altLang="en-US" sz="2400" b="1"/>
          </a:p>
        </p:txBody>
      </p:sp>
      <p:sp>
        <p:nvSpPr>
          <p:cNvPr id="9" name="文本框 8"/>
          <p:cNvSpPr txBox="1"/>
          <p:nvPr/>
        </p:nvSpPr>
        <p:spPr>
          <a:xfrm>
            <a:off x="398780" y="4361180"/>
            <a:ext cx="5643245"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问题四：通过克服重重困难才成功</a:t>
            </a:r>
            <a:endParaRPr lang="zh-CN" altLang="en-US" sz="2400" b="1"/>
          </a:p>
        </p:txBody>
      </p:sp>
      <p:sp>
        <p:nvSpPr>
          <p:cNvPr id="10" name="文本框 9"/>
          <p:cNvSpPr txBox="1"/>
          <p:nvPr/>
        </p:nvSpPr>
        <p:spPr>
          <a:xfrm>
            <a:off x="4652010" y="393700"/>
            <a:ext cx="6925945" cy="46037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lnSpc>
                <a:spcPct val="100000"/>
              </a:lnSpc>
              <a:spcBef>
                <a:spcPct val="0"/>
              </a:spcBef>
              <a:spcAft>
                <a:spcPct val="0"/>
              </a:spcAft>
            </a:pPr>
            <a:r>
              <a:rPr lang="zh-CN" altLang="en-US" sz="2400" b="1"/>
              <a:t>启示一：技术和资金保障是现代化的重要保障</a:t>
            </a:r>
            <a:endParaRPr lang="zh-CN" altLang="en-US" sz="2400" b="1"/>
          </a:p>
        </p:txBody>
      </p:sp>
      <p:sp>
        <p:nvSpPr>
          <p:cNvPr id="11" name="文本框 10"/>
          <p:cNvSpPr txBox="1"/>
          <p:nvPr/>
        </p:nvSpPr>
        <p:spPr>
          <a:xfrm>
            <a:off x="1011555" y="2302510"/>
            <a:ext cx="6925945" cy="46037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lnSpc>
                <a:spcPct val="100000"/>
              </a:lnSpc>
              <a:spcBef>
                <a:spcPct val="0"/>
              </a:spcBef>
              <a:spcAft>
                <a:spcPct val="0"/>
              </a:spcAft>
            </a:pPr>
            <a:r>
              <a:rPr lang="zh-CN" altLang="en-US" sz="2400" b="1"/>
              <a:t>启示二：现代化要遵循客观规律，稳步发展。</a:t>
            </a:r>
            <a:endParaRPr lang="zh-CN" altLang="en-US" sz="2400" b="1"/>
          </a:p>
        </p:txBody>
      </p:sp>
      <p:sp>
        <p:nvSpPr>
          <p:cNvPr id="12" name="文本框 11"/>
          <p:cNvSpPr txBox="1"/>
          <p:nvPr/>
        </p:nvSpPr>
        <p:spPr>
          <a:xfrm>
            <a:off x="398780" y="3900805"/>
            <a:ext cx="6925945" cy="46037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lnSpc>
                <a:spcPct val="100000"/>
              </a:lnSpc>
              <a:spcBef>
                <a:spcPct val="0"/>
              </a:spcBef>
              <a:spcAft>
                <a:spcPct val="0"/>
              </a:spcAft>
            </a:pPr>
            <a:r>
              <a:rPr lang="zh-CN" altLang="en-US" sz="2400" b="1"/>
              <a:t>启示三：现代化的发展之路在曲折中前进。</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Text Box 5"/>
          <p:cNvSpPr txBox="1">
            <a:spLocks noChangeArrowheads="1"/>
          </p:cNvSpPr>
          <p:nvPr/>
        </p:nvSpPr>
        <p:spPr bwMode="auto">
          <a:xfrm>
            <a:off x="398780" y="419735"/>
            <a:ext cx="4119880" cy="58483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1"/>
          </a:lnRef>
          <a:fillRef idx="3">
            <a:schemeClr val="accent1"/>
          </a:fillRef>
          <a:effectRef idx="3">
            <a:schemeClr val="accent1"/>
          </a:effectRef>
          <a:fontRef idx="minor">
            <a:schemeClr val="lt1"/>
          </a:fontRef>
        </p:style>
        <p:txBody>
          <a:bodyPr wrap="square" lIns="68580" tIns="34290" rIns="68580" bIns="34290">
            <a:spAutoFit/>
          </a:bodyPr>
          <a:lstStyle/>
          <a:p>
            <a:pPr algn="ctr" fontAlgn="auto">
              <a:lnSpc>
                <a:spcPct val="120000"/>
              </a:lnSpc>
            </a:pPr>
            <a:r>
              <a:rPr lang="zh-CN" altLang="en-US" sz="2800" b="1">
                <a:solidFill>
                  <a:schemeClr val="bg1"/>
                </a:solidFill>
              </a:rPr>
              <a:t>二、例题解析</a:t>
            </a:r>
            <a:endParaRPr lang="zh-CN" altLang="en-US" sz="2800" b="1">
              <a:solidFill>
                <a:schemeClr val="bg1"/>
              </a:solidFill>
            </a:endParaRPr>
          </a:p>
        </p:txBody>
      </p:sp>
      <p:sp>
        <p:nvSpPr>
          <p:cNvPr id="2" name="文本框 1"/>
          <p:cNvSpPr txBox="1"/>
          <p:nvPr/>
        </p:nvSpPr>
        <p:spPr>
          <a:xfrm>
            <a:off x="398780" y="1821815"/>
            <a:ext cx="11452860" cy="396938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zh-CN" altLang="en-US" sz="2400"/>
              <a:t>材料 </a:t>
            </a:r>
            <a:r>
              <a:rPr lang="en-US" altLang="zh-CN" sz="2400"/>
              <a:t>  </a:t>
            </a:r>
            <a:r>
              <a:rPr lang="zh-CN" altLang="en-US" sz="2400" b="1">
                <a:solidFill>
                  <a:srgbClr val="FF0000"/>
                </a:solidFill>
              </a:rPr>
              <a:t>1978年以来，温湿度和防火防盗电子监控、防霉杀虫、机械化修裱等技术和设备在档案事业中已普遍应用。</a:t>
            </a:r>
            <a:r>
              <a:rPr lang="zh-CN" altLang="en-US" sz="2400"/>
              <a:t>随着社会发展，档案工作已实现了主要为历史研究服务的转向。1982年和1995年，</a:t>
            </a:r>
            <a:r>
              <a:rPr lang="zh-CN" altLang="en-US" sz="2400" b="1">
                <a:solidFill>
                  <a:srgbClr val="FF0000"/>
                </a:solidFill>
              </a:rPr>
              <a:t>我国先后创办了世界上唯一的国家级档案专业出版机构档案出版社和专业报纸《中国档案报》</a:t>
            </a:r>
            <a:r>
              <a:rPr lang="zh-CN" altLang="en-US" sz="2400"/>
              <a:t>，为社会奉献了一大批档案宣传精品。早在1980年，</a:t>
            </a:r>
            <a:r>
              <a:rPr lang="zh-CN" altLang="en-US" sz="2400" b="1">
                <a:solidFill>
                  <a:srgbClr val="FF0000"/>
                </a:solidFill>
              </a:rPr>
              <a:t>我国国家档案局就加入国际档案理事会，并于1996年成为主席国。</a:t>
            </a:r>
            <a:r>
              <a:rPr lang="zh-CN" altLang="en-US" sz="2400"/>
              <a:t> </a:t>
            </a:r>
            <a:endParaRPr lang="zh-CN" altLang="en-US" sz="2400"/>
          </a:p>
          <a:p>
            <a:pPr algn="r">
              <a:lnSpc>
                <a:spcPct val="150000"/>
              </a:lnSpc>
            </a:pPr>
            <a:r>
              <a:rPr lang="zh-CN" altLang="en-US" sz="2400"/>
              <a:t>——杨冬权《发展、提高、创新——新中国档案事业60年》 </a:t>
            </a:r>
            <a:endParaRPr lang="zh-CN" altLang="en-US" sz="2400"/>
          </a:p>
          <a:p>
            <a:pPr>
              <a:lnSpc>
                <a:spcPct val="150000"/>
              </a:lnSpc>
            </a:pPr>
            <a:r>
              <a:rPr lang="zh-CN" altLang="en-US" sz="2400"/>
              <a:t>根据材料三并结合所学知识，简析1978年以来中国档案事业发展的启示。(9分)</a:t>
            </a:r>
            <a:endParaRPr lang="zh-CN" altLang="en-US" sz="2400"/>
          </a:p>
        </p:txBody>
      </p:sp>
      <p:sp>
        <p:nvSpPr>
          <p:cNvPr id="4" name="文本框 3"/>
          <p:cNvSpPr txBox="1"/>
          <p:nvPr/>
        </p:nvSpPr>
        <p:spPr>
          <a:xfrm>
            <a:off x="1431925" y="1361440"/>
            <a:ext cx="9661525"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启示一：应坚持改革开放，引进先进技术，推动档案事业的发展。</a:t>
            </a:r>
            <a:endParaRPr lang="zh-CN" altLang="en-US" sz="2400" b="1"/>
          </a:p>
        </p:txBody>
      </p:sp>
      <p:sp>
        <p:nvSpPr>
          <p:cNvPr id="5" name="文本框 4"/>
          <p:cNvSpPr txBox="1"/>
          <p:nvPr/>
        </p:nvSpPr>
        <p:spPr>
          <a:xfrm>
            <a:off x="1134110" y="2694940"/>
            <a:ext cx="8794750" cy="1198880"/>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l">
              <a:lnSpc>
                <a:spcPct val="150000"/>
              </a:lnSpc>
              <a:spcBef>
                <a:spcPct val="0"/>
              </a:spcBef>
              <a:spcAft>
                <a:spcPct val="0"/>
              </a:spcAft>
            </a:pPr>
            <a:r>
              <a:rPr lang="zh-CN" altLang="en-US" sz="2400" b="1"/>
              <a:t>启示二：社会主义制度是建立国家规模集中、统一管理档案事业的政治基础，应坚定对社会主义制度的信念。</a:t>
            </a:r>
            <a:endParaRPr lang="zh-CN" altLang="en-US" sz="2400" b="1"/>
          </a:p>
        </p:txBody>
      </p:sp>
      <p:sp>
        <p:nvSpPr>
          <p:cNvPr id="6" name="文本框 5"/>
          <p:cNvSpPr txBox="1"/>
          <p:nvPr/>
        </p:nvSpPr>
        <p:spPr>
          <a:xfrm>
            <a:off x="1134110" y="4889500"/>
            <a:ext cx="9661525" cy="460375"/>
          </a:xfrm>
          <a:prstGeom prst="rect">
            <a:avLst/>
          </a:prstGeom>
          <a:solidFill>
            <a:schemeClr val="accent1">
              <a:lumMod val="20000"/>
              <a:lumOff val="80000"/>
            </a:schemeClr>
          </a:solidFill>
          <a:ln>
            <a:solidFill>
              <a:schemeClr val="accent1">
                <a:lumMod val="50000"/>
              </a:schemeClr>
            </a:solidFill>
          </a:ln>
        </p:spPr>
        <p:txBody>
          <a:bodyPr wrap="square" rtlCol="0">
            <a:spAutoFit/>
          </a:bodyPr>
          <a:lstStyle/>
          <a:p>
            <a:pPr algn="ctr">
              <a:lnSpc>
                <a:spcPct val="100000"/>
              </a:lnSpc>
              <a:spcBef>
                <a:spcPct val="0"/>
              </a:spcBef>
              <a:spcAft>
                <a:spcPct val="0"/>
              </a:spcAft>
            </a:pPr>
            <a:r>
              <a:rPr lang="zh-CN" altLang="en-US" sz="2400" b="1"/>
              <a:t>启示三：应将中国档案事业推向世界，借鉴他国优秀经验。</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0"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3" name="文本框 2"/>
          <p:cNvSpPr txBox="1"/>
          <p:nvPr/>
        </p:nvSpPr>
        <p:spPr>
          <a:xfrm>
            <a:off x="196850" y="817880"/>
            <a:ext cx="11824335" cy="49650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20000"/>
              </a:lnSpc>
              <a:spcBef>
                <a:spcPct val="0"/>
              </a:spcBef>
              <a:spcAft>
                <a:spcPct val="0"/>
              </a:spcAft>
            </a:pPr>
            <a:r>
              <a:rPr lang="zh-CN" altLang="en-US" sz="2400">
                <a:latin typeface="楷体" panose="02010609060101010101" charset="-122"/>
                <a:ea typeface="楷体" panose="02010609060101010101" charset="-122"/>
                <a:cs typeface="楷体" panose="02010609060101010101" charset="-122"/>
              </a:rPr>
              <a:t>材料</a:t>
            </a:r>
            <a:endParaRPr lang="zh-CN" altLang="en-US" sz="2400">
              <a:latin typeface="楷体" panose="02010609060101010101" charset="-122"/>
              <a:ea typeface="楷体" panose="02010609060101010101" charset="-122"/>
              <a:cs typeface="楷体" panose="02010609060101010101" charset="-122"/>
            </a:endParaRPr>
          </a:p>
          <a:p>
            <a:pPr>
              <a:lnSpc>
                <a:spcPct val="120000"/>
              </a:lnSpc>
              <a:spcBef>
                <a:spcPct val="0"/>
              </a:spcBef>
              <a:spcAft>
                <a:spcPct val="0"/>
              </a:spcAft>
            </a:pPr>
            <a:r>
              <a:rPr lang="zh-CN" altLang="en-US" sz="2400">
                <a:latin typeface="楷体" panose="02010609060101010101" charset="-122"/>
                <a:ea typeface="楷体" panose="02010609060101010101" charset="-122"/>
                <a:cs typeface="楷体" panose="02010609060101010101" charset="-122"/>
              </a:rPr>
              <a:t>徐渭（1521—1593），字文长，浙江绍兴人，曾师从王阳明门徒季本，研习王阳明的学说。徐渭一生科场不顺，贫困潦倒，但诗文书画皆精。他的画广泛吸收宋、元以来诸家技法，但不受其束缚，处处表现出强烈的情感宣泄与个性追求，在晚明画坛独树一帜。他开创的大写意手法，对后世写意画影响很大。徐渭还是公认的南杂剧代表作家，创作的《四声猿》等代表了明代杂剧的最高水平。当时，北曲、南戏并存。他认为北曲多为“马上之音”“杀伐之声”；对南戏则赞誉颇多，认为尽管多为市井之声，却“句句都是本色语”。对于南戏中的昆山腔，他认为“听之最足荡人”。他的称扬有助于昆山腔在大江南北的传播。在明代后期兴起的市民文学艺术中，徐渭以强调“本色”和追求“自然”的鲜明特点而留名史册。——摘编自白寿彝总主编《中国通史》等</a:t>
            </a:r>
            <a:endParaRPr lang="zh-CN" altLang="en-US" sz="2400">
              <a:latin typeface="楷体" panose="02010609060101010101" charset="-122"/>
              <a:ea typeface="楷体" panose="02010609060101010101" charset="-122"/>
              <a:cs typeface="楷体" panose="02010609060101010101" charset="-122"/>
            </a:endParaRPr>
          </a:p>
          <a:p>
            <a:pPr>
              <a:lnSpc>
                <a:spcPct val="120000"/>
              </a:lnSpc>
              <a:spcBef>
                <a:spcPct val="0"/>
              </a:spcBef>
              <a:spcAft>
                <a:spcPct val="0"/>
              </a:spcAft>
            </a:pPr>
            <a:r>
              <a:rPr lang="zh-CN" altLang="en-US" sz="2400">
                <a:latin typeface="黑体" panose="02010609060101010101" pitchFamily="49" charset="-122"/>
                <a:ea typeface="黑体" panose="02010609060101010101" pitchFamily="49" charset="-122"/>
                <a:cs typeface="黑体" panose="02010609060101010101" pitchFamily="49" charset="-122"/>
              </a:rPr>
              <a:t>（1）简述徐渭在文学艺术上能够取得成就的社会条件。（6分）</a:t>
            </a:r>
            <a:endParaRPr lang="zh-CN" altLang="en-US" sz="2400">
              <a:latin typeface="黑体" panose="02010609060101010101" pitchFamily="49" charset="-122"/>
              <a:ea typeface="黑体" panose="02010609060101010101" pitchFamily="49" charset="-122"/>
              <a:cs typeface="黑体" panose="02010609060101010101" pitchFamily="49" charset="-122"/>
            </a:endParaRPr>
          </a:p>
        </p:txBody>
      </p:sp>
      <p:sp>
        <p:nvSpPr>
          <p:cNvPr id="19" name="椭圆 18"/>
          <p:cNvSpPr/>
          <p:nvPr/>
        </p:nvSpPr>
        <p:spPr>
          <a:xfrm>
            <a:off x="985520" y="1271270"/>
            <a:ext cx="2045970" cy="500380"/>
          </a:xfrm>
          <a:prstGeom prst="ellipse">
            <a:avLst/>
          </a:prstGeom>
          <a:noFill/>
          <a:ln>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465580" y="205740"/>
            <a:ext cx="10555605" cy="460375"/>
          </a:xfrm>
          <a:prstGeom prst="rect">
            <a:avLst/>
          </a:prstGeom>
          <a:noFill/>
        </p:spPr>
        <p:txBody>
          <a:bodyPr wrap="square" rtlCol="0">
            <a:spAutoFit/>
          </a:bodyPr>
          <a:lstStyle/>
          <a:p>
            <a:r>
              <a:rPr lang="zh-CN" altLang="en-US" sz="2400" b="1">
                <a:solidFill>
                  <a:srgbClr val="FF0000"/>
                </a:solidFill>
              </a:rPr>
              <a:t>方式一：从当时国内外的政治、经济、思想文化等角度分析</a:t>
            </a:r>
            <a:endParaRPr lang="zh-CN" altLang="en-US" sz="2400" b="1">
              <a:solidFill>
                <a:srgbClr val="FF0000"/>
              </a:solidFill>
            </a:endParaRPr>
          </a:p>
        </p:txBody>
      </p:sp>
      <p:sp>
        <p:nvSpPr>
          <p:cNvPr id="2" name="文本框 1"/>
          <p:cNvSpPr txBox="1"/>
          <p:nvPr/>
        </p:nvSpPr>
        <p:spPr>
          <a:xfrm>
            <a:off x="3695700" y="2052955"/>
            <a:ext cx="5721350" cy="175323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ct val="150000"/>
              </a:lnSpc>
            </a:pPr>
            <a:r>
              <a:rPr lang="zh-CN" altLang="en-US" sz="2400" b="1"/>
              <a:t>答案：商品经济繁荣，市民文学盛行；</a:t>
            </a:r>
            <a:endParaRPr lang="zh-CN" altLang="en-US" sz="2400" b="1"/>
          </a:p>
          <a:p>
            <a:pPr>
              <a:lnSpc>
                <a:spcPct val="150000"/>
              </a:lnSpc>
            </a:pPr>
            <a:r>
              <a:rPr lang="zh-CN" altLang="en-US" sz="2400" b="1"/>
              <a:t> </a:t>
            </a:r>
            <a:r>
              <a:rPr lang="en-US" altLang="zh-CN" sz="2400" b="1"/>
              <a:t>         </a:t>
            </a:r>
            <a:r>
              <a:rPr lang="zh-CN" altLang="en-US" sz="2400" b="1"/>
              <a:t>明末思想的活跃；</a:t>
            </a:r>
            <a:endParaRPr lang="zh-CN" altLang="en-US" sz="2400" b="1"/>
          </a:p>
          <a:p>
            <a:pPr>
              <a:lnSpc>
                <a:spcPct val="150000"/>
              </a:lnSpc>
            </a:pPr>
            <a:r>
              <a:rPr lang="en-US" altLang="zh-CN" sz="2400" b="1"/>
              <a:t>          </a:t>
            </a:r>
            <a:r>
              <a:rPr lang="zh-CN" altLang="en-US" sz="2400" b="1"/>
              <a:t>心学的盛行；</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0"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6" name="文本框 5"/>
          <p:cNvSpPr txBox="1"/>
          <p:nvPr/>
        </p:nvSpPr>
        <p:spPr>
          <a:xfrm>
            <a:off x="1636395" y="267970"/>
            <a:ext cx="10555605" cy="460375"/>
          </a:xfrm>
          <a:prstGeom prst="rect">
            <a:avLst/>
          </a:prstGeom>
          <a:noFill/>
        </p:spPr>
        <p:txBody>
          <a:bodyPr wrap="square" rtlCol="0">
            <a:spAutoFit/>
          </a:bodyPr>
          <a:lstStyle/>
          <a:p>
            <a:r>
              <a:rPr lang="zh-CN" altLang="en-US" sz="2400" b="1">
                <a:solidFill>
                  <a:srgbClr val="FF0000"/>
                </a:solidFill>
              </a:rPr>
              <a:t>方式二：从事件涉及对象的角度逐一分析</a:t>
            </a:r>
            <a:endParaRPr lang="zh-CN" altLang="en-US" sz="2400" b="1">
              <a:solidFill>
                <a:srgbClr val="FF0000"/>
              </a:solidFill>
            </a:endParaRPr>
          </a:p>
        </p:txBody>
      </p:sp>
      <p:sp>
        <p:nvSpPr>
          <p:cNvPr id="3" name="文本框 2"/>
          <p:cNvSpPr txBox="1"/>
          <p:nvPr/>
        </p:nvSpPr>
        <p:spPr>
          <a:xfrm>
            <a:off x="184150" y="932180"/>
            <a:ext cx="11824335" cy="3928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fontAlgn="auto">
              <a:lnSpc>
                <a:spcPct val="130000"/>
              </a:lnSpc>
              <a:spcBef>
                <a:spcPct val="0"/>
              </a:spcBef>
              <a:spcAft>
                <a:spcPct val="0"/>
              </a:spcAft>
            </a:pPr>
            <a:r>
              <a:rPr lang="zh-CN" altLang="en-US" sz="2400">
                <a:latin typeface="楷体" panose="02010609060101010101" charset="-122"/>
                <a:ea typeface="楷体" panose="02010609060101010101" charset="-122"/>
                <a:cs typeface="楷体" panose="02010609060101010101" charset="-122"/>
              </a:rPr>
              <a:t>材料一</a:t>
            </a:r>
            <a:r>
              <a:rPr lang="en-US" altLang="zh-CN" sz="2400">
                <a:latin typeface="楷体" panose="02010609060101010101" charset="-122"/>
                <a:ea typeface="楷体" panose="02010609060101010101" charset="-122"/>
                <a:cs typeface="楷体" panose="02010609060101010101" charset="-122"/>
              </a:rPr>
              <a:t>   </a:t>
            </a:r>
            <a:r>
              <a:rPr lang="zh-CN" altLang="en-US" sz="2400">
                <a:latin typeface="楷体" panose="02010609060101010101" charset="-122"/>
                <a:ea typeface="楷体" panose="02010609060101010101" charset="-122"/>
                <a:cs typeface="楷体" panose="02010609060101010101" charset="-122"/>
              </a:rPr>
              <a:t>20世纪50年代，中国与民主德国的关系良好，贸易和文化交往十分频繁。与此同时，中国与联邦德国之间处于对立状态。1955年，联邦德国与苏联建交后，中国逐步推动与联邦德国的民间往来。60年代，随着中苏关系日益紧张，中国与民主德国关系降到了冰点。70年代初，联邦德国调整“新东方政策”，决定改善与中国的关系。1972年10月，两国外长在北京签署建立外交关系的公报，决定互派大使。此后，两国的交流活动迅速升温。——摘编自刘德斌主编 《国际关系史》等</a:t>
            </a:r>
            <a:endParaRPr lang="zh-CN" altLang="en-US" sz="2400">
              <a:latin typeface="楷体" panose="02010609060101010101" charset="-122"/>
              <a:ea typeface="楷体" panose="02010609060101010101" charset="-122"/>
              <a:cs typeface="楷体" panose="02010609060101010101" charset="-122"/>
            </a:endParaRPr>
          </a:p>
          <a:p>
            <a:pPr fontAlgn="auto">
              <a:lnSpc>
                <a:spcPct val="130000"/>
              </a:lnSpc>
              <a:spcBef>
                <a:spcPct val="0"/>
              </a:spcBef>
              <a:spcAft>
                <a:spcPct val="0"/>
              </a:spcAft>
            </a:pPr>
            <a:r>
              <a:rPr lang="zh-CN" altLang="en-US" sz="2400"/>
              <a:t>（1）根据材料一并结合所学知识，概述20世纪50～70年代中国与民主德国、联邦德国关系的变化及其原因。（10分））</a:t>
            </a:r>
            <a:endParaRPr lang="zh-CN" altLang="en-US" sz="2400"/>
          </a:p>
        </p:txBody>
      </p:sp>
      <p:grpSp>
        <p:nvGrpSpPr>
          <p:cNvPr id="5" name="组合 4" descr="7b0a202020202274657874626f78223a20227b5c2263617465676f72795f69645c223a31303430392c5c2269645c223a32303334323131327d220a7d0a"/>
          <p:cNvGrpSpPr/>
          <p:nvPr/>
        </p:nvGrpSpPr>
        <p:grpSpPr>
          <a:xfrm>
            <a:off x="2860675" y="873760"/>
            <a:ext cx="7014846" cy="2818129"/>
            <a:chOff x="5528" y="2918"/>
            <a:chExt cx="7987" cy="3597"/>
          </a:xfrm>
        </p:grpSpPr>
        <p:grpSp>
          <p:nvGrpSpPr>
            <p:cNvPr id="9" name="图形 7"/>
            <p:cNvGrpSpPr/>
            <p:nvPr/>
          </p:nvGrpSpPr>
          <p:grpSpPr>
            <a:xfrm>
              <a:off x="5528" y="2918"/>
              <a:ext cx="7987" cy="3597"/>
              <a:chOff x="3510575" y="1853143"/>
              <a:chExt cx="5072135" cy="2284285"/>
            </a:xfrm>
          </p:grpSpPr>
          <p:sp>
            <p:nvSpPr>
              <p:cNvPr id="10" name="任意多边形: 形状 9"/>
              <p:cNvSpPr/>
              <p:nvPr/>
            </p:nvSpPr>
            <p:spPr>
              <a:xfrm>
                <a:off x="3746503" y="2067408"/>
                <a:ext cx="4836207" cy="2070020"/>
              </a:xfrm>
              <a:custGeom>
                <a:avLst/>
                <a:gdLst>
                  <a:gd name="connsiteX0" fmla="*/ 4736487 w 4836207"/>
                  <a:gd name="connsiteY0" fmla="*/ 1561988 h 2070020"/>
                  <a:gd name="connsiteX1" fmla="*/ 4740697 w 4836207"/>
                  <a:gd name="connsiteY1" fmla="*/ 440669 h 2070020"/>
                  <a:gd name="connsiteX2" fmla="*/ 4570885 w 4836207"/>
                  <a:gd name="connsiteY2" fmla="*/ 92625 h 2070020"/>
                  <a:gd name="connsiteX3" fmla="*/ 4300028 w 4836207"/>
                  <a:gd name="connsiteY3" fmla="*/ 0 h 2070020"/>
                  <a:gd name="connsiteX4" fmla="*/ 4197580 w 4836207"/>
                  <a:gd name="connsiteY4" fmla="*/ 0 h 2070020"/>
                  <a:gd name="connsiteX5" fmla="*/ 440669 w 4836207"/>
                  <a:gd name="connsiteY5" fmla="*/ 0 h 2070020"/>
                  <a:gd name="connsiteX6" fmla="*/ 0 w 4836207"/>
                  <a:gd name="connsiteY6" fmla="*/ 440669 h 2070020"/>
                  <a:gd name="connsiteX7" fmla="*/ 0 w 4836207"/>
                  <a:gd name="connsiteY7" fmla="*/ 1432875 h 2070020"/>
                  <a:gd name="connsiteX8" fmla="*/ 22454 w 4836207"/>
                  <a:gd name="connsiteY8" fmla="*/ 1573216 h 2070020"/>
                  <a:gd name="connsiteX9" fmla="*/ 85608 w 4836207"/>
                  <a:gd name="connsiteY9" fmla="*/ 1693908 h 2070020"/>
                  <a:gd name="connsiteX10" fmla="*/ 440669 w 4836207"/>
                  <a:gd name="connsiteY10" fmla="*/ 1872141 h 2070020"/>
                  <a:gd name="connsiteX11" fmla="*/ 4270557 w 4836207"/>
                  <a:gd name="connsiteY11" fmla="*/ 1872141 h 2070020"/>
                  <a:gd name="connsiteX12" fmla="*/ 4831918 w 4836207"/>
                  <a:gd name="connsiteY12" fmla="*/ 2070021 h 2070020"/>
                  <a:gd name="connsiteX13" fmla="*/ 4736487 w 4836207"/>
                  <a:gd name="connsiteY13" fmla="*/ 1561988 h 20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36207" h="2070019">
                    <a:moveTo>
                      <a:pt x="4736487" y="1561988"/>
                    </a:moveTo>
                    <a:cubicBezTo>
                      <a:pt x="4739293" y="1540937"/>
                      <a:pt x="4740697" y="440669"/>
                      <a:pt x="4740697" y="440669"/>
                    </a:cubicBezTo>
                    <a:cubicBezTo>
                      <a:pt x="4740697" y="298925"/>
                      <a:pt x="4674737" y="174022"/>
                      <a:pt x="4570885" y="92625"/>
                    </a:cubicBezTo>
                    <a:cubicBezTo>
                      <a:pt x="4496505" y="35085"/>
                      <a:pt x="4402476" y="0"/>
                      <a:pt x="4300028" y="0"/>
                    </a:cubicBezTo>
                    <a:lnTo>
                      <a:pt x="4197580" y="0"/>
                    </a:lnTo>
                    <a:lnTo>
                      <a:pt x="440669" y="0"/>
                    </a:lnTo>
                    <a:cubicBezTo>
                      <a:pt x="197880" y="0"/>
                      <a:pt x="0" y="196477"/>
                      <a:pt x="0" y="440669"/>
                    </a:cubicBezTo>
                    <a:lnTo>
                      <a:pt x="0" y="1432875"/>
                    </a:lnTo>
                    <a:cubicBezTo>
                      <a:pt x="0" y="1481994"/>
                      <a:pt x="8420" y="1529710"/>
                      <a:pt x="22454" y="1573216"/>
                    </a:cubicBezTo>
                    <a:cubicBezTo>
                      <a:pt x="36488" y="1616721"/>
                      <a:pt x="58943" y="1657420"/>
                      <a:pt x="85608" y="1693908"/>
                    </a:cubicBezTo>
                    <a:cubicBezTo>
                      <a:pt x="165602" y="1801971"/>
                      <a:pt x="294715" y="1872141"/>
                      <a:pt x="440669" y="1872141"/>
                    </a:cubicBezTo>
                    <a:lnTo>
                      <a:pt x="4270557" y="1872141"/>
                    </a:lnTo>
                    <a:cubicBezTo>
                      <a:pt x="4437562" y="1877754"/>
                      <a:pt x="4660703" y="1912839"/>
                      <a:pt x="4831918" y="2070021"/>
                    </a:cubicBezTo>
                    <a:cubicBezTo>
                      <a:pt x="4831918" y="2070021"/>
                      <a:pt x="4867003" y="1772499"/>
                      <a:pt x="4736487" y="1561988"/>
                    </a:cubicBezTo>
                    <a:close/>
                  </a:path>
                </a:pathLst>
              </a:custGeom>
              <a:solidFill>
                <a:srgbClr val="E9E9EB"/>
              </a:solidFill>
              <a:ln w="14034"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nvGrpSpPr>
              <p:cNvPr id="11" name="图形 7"/>
              <p:cNvGrpSpPr/>
              <p:nvPr/>
            </p:nvGrpSpPr>
            <p:grpSpPr>
              <a:xfrm>
                <a:off x="3618993" y="1900622"/>
                <a:ext cx="4963430" cy="2077004"/>
                <a:chOff x="3618993" y="1900622"/>
                <a:chExt cx="4963430" cy="2077004"/>
              </a:xfrm>
            </p:grpSpPr>
            <p:sp>
              <p:nvSpPr>
                <p:cNvPr id="12" name="任意多边形: 形状 11"/>
                <p:cNvSpPr/>
                <p:nvPr/>
              </p:nvSpPr>
              <p:spPr>
                <a:xfrm>
                  <a:off x="3775767" y="2001629"/>
                  <a:ext cx="4806656" cy="1975997"/>
                </a:xfrm>
                <a:custGeom>
                  <a:avLst/>
                  <a:gdLst>
                    <a:gd name="connsiteX0" fmla="*/ 4650879 w 4806656"/>
                    <a:gd name="connsiteY0" fmla="*/ 1469364 h 1975997"/>
                    <a:gd name="connsiteX1" fmla="*/ 4655089 w 4806656"/>
                    <a:gd name="connsiteY1" fmla="*/ 348044 h 1975997"/>
                    <a:gd name="connsiteX2" fmla="*/ 4485278 w 4806656"/>
                    <a:gd name="connsiteY2" fmla="*/ 0 h 1975997"/>
                    <a:gd name="connsiteX3" fmla="*/ 4548431 w 4806656"/>
                    <a:gd name="connsiteY3" fmla="*/ 317169 h 1975997"/>
                    <a:gd name="connsiteX4" fmla="*/ 4548431 w 4806656"/>
                    <a:gd name="connsiteY4" fmla="*/ 1500239 h 1975997"/>
                    <a:gd name="connsiteX5" fmla="*/ 4646669 w 4806656"/>
                    <a:gd name="connsiteY5" fmla="*/ 1737414 h 1975997"/>
                    <a:gd name="connsiteX6" fmla="*/ 4176529 w 4806656"/>
                    <a:gd name="connsiteY6" fmla="*/ 1634965 h 1975997"/>
                    <a:gd name="connsiteX7" fmla="*/ 254016 w 4806656"/>
                    <a:gd name="connsiteY7" fmla="*/ 1634965 h 1975997"/>
                    <a:gd name="connsiteX8" fmla="*/ 0 w 4806656"/>
                    <a:gd name="connsiteY8" fmla="*/ 1598477 h 1975997"/>
                    <a:gd name="connsiteX9" fmla="*/ 355061 w 4806656"/>
                    <a:gd name="connsiteY9" fmla="*/ 1778113 h 1975997"/>
                    <a:gd name="connsiteX10" fmla="*/ 4184949 w 4806656"/>
                    <a:gd name="connsiteY10" fmla="*/ 1778113 h 1975997"/>
                    <a:gd name="connsiteX11" fmla="*/ 4806657 w 4806656"/>
                    <a:gd name="connsiteY11" fmla="*/ 1975992 h 1975997"/>
                    <a:gd name="connsiteX12" fmla="*/ 4650879 w 4806656"/>
                    <a:gd name="connsiteY12" fmla="*/ 1469364 h 197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06656" h="1975996">
                      <a:moveTo>
                        <a:pt x="4650879" y="1469364"/>
                      </a:moveTo>
                      <a:cubicBezTo>
                        <a:pt x="4653686" y="1448313"/>
                        <a:pt x="4655089" y="348044"/>
                        <a:pt x="4655089" y="348044"/>
                      </a:cubicBezTo>
                      <a:cubicBezTo>
                        <a:pt x="4655089" y="206300"/>
                        <a:pt x="4589129" y="81397"/>
                        <a:pt x="4485278" y="0"/>
                      </a:cubicBezTo>
                      <a:cubicBezTo>
                        <a:pt x="4566675" y="162795"/>
                        <a:pt x="4548431" y="317169"/>
                        <a:pt x="4548431" y="317169"/>
                      </a:cubicBezTo>
                      <a:lnTo>
                        <a:pt x="4548431" y="1500239"/>
                      </a:lnTo>
                      <a:cubicBezTo>
                        <a:pt x="4635441" y="1574619"/>
                        <a:pt x="4646669" y="1737414"/>
                        <a:pt x="4646669" y="1737414"/>
                      </a:cubicBezTo>
                      <a:cubicBezTo>
                        <a:pt x="4415107" y="1627948"/>
                        <a:pt x="4176529" y="1634965"/>
                        <a:pt x="4176529" y="1634965"/>
                      </a:cubicBezTo>
                      <a:cubicBezTo>
                        <a:pt x="4176529" y="1634965"/>
                        <a:pt x="583816" y="1641982"/>
                        <a:pt x="254016" y="1634965"/>
                      </a:cubicBezTo>
                      <a:cubicBezTo>
                        <a:pt x="141744" y="1632159"/>
                        <a:pt x="60346" y="1616721"/>
                        <a:pt x="0" y="1598477"/>
                      </a:cubicBezTo>
                      <a:cubicBezTo>
                        <a:pt x="79994" y="1707942"/>
                        <a:pt x="209107" y="1778113"/>
                        <a:pt x="355061" y="1778113"/>
                      </a:cubicBezTo>
                      <a:lnTo>
                        <a:pt x="4184949" y="1778113"/>
                      </a:lnTo>
                      <a:cubicBezTo>
                        <a:pt x="4351954" y="1783726"/>
                        <a:pt x="4643862" y="1814601"/>
                        <a:pt x="4806657" y="1975992"/>
                      </a:cubicBezTo>
                      <a:cubicBezTo>
                        <a:pt x="4805253" y="1977396"/>
                        <a:pt x="4781395" y="1679874"/>
                        <a:pt x="4650879" y="1469364"/>
                      </a:cubicBezTo>
                      <a:close/>
                    </a:path>
                  </a:pathLst>
                </a:custGeom>
                <a:solidFill>
                  <a:srgbClr val="C9C9C9"/>
                </a:solidFill>
                <a:ln w="14034"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3" name="任意多边形: 形状 12"/>
                <p:cNvSpPr/>
                <p:nvPr/>
              </p:nvSpPr>
              <p:spPr>
                <a:xfrm>
                  <a:off x="3618993" y="1900622"/>
                  <a:ext cx="4732276" cy="1830045"/>
                </a:xfrm>
                <a:custGeom>
                  <a:avLst/>
                  <a:gdLst>
                    <a:gd name="connsiteX0" fmla="*/ 4634038 w 4732276"/>
                    <a:gd name="connsiteY0" fmla="*/ 1592871 h 1830045"/>
                    <a:gd name="connsiteX1" fmla="*/ 4634038 w 4732276"/>
                    <a:gd name="connsiteY1" fmla="*/ 409801 h 1830045"/>
                    <a:gd name="connsiteX2" fmla="*/ 4570885 w 4732276"/>
                    <a:gd name="connsiteY2" fmla="*/ 92632 h 1830045"/>
                    <a:gd name="connsiteX3" fmla="*/ 4300028 w 4732276"/>
                    <a:gd name="connsiteY3" fmla="*/ 7 h 1830045"/>
                    <a:gd name="connsiteX4" fmla="*/ 4197580 w 4732276"/>
                    <a:gd name="connsiteY4" fmla="*/ 7 h 1830045"/>
                    <a:gd name="connsiteX5" fmla="*/ 440669 w 4732276"/>
                    <a:gd name="connsiteY5" fmla="*/ 7 h 1830045"/>
                    <a:gd name="connsiteX6" fmla="*/ 0 w 4732276"/>
                    <a:gd name="connsiteY6" fmla="*/ 439273 h 1830045"/>
                    <a:gd name="connsiteX7" fmla="*/ 0 w 4732276"/>
                    <a:gd name="connsiteY7" fmla="*/ 1430076 h 1830045"/>
                    <a:gd name="connsiteX8" fmla="*/ 22454 w 4732276"/>
                    <a:gd name="connsiteY8" fmla="*/ 1570416 h 1830045"/>
                    <a:gd name="connsiteX9" fmla="*/ 85608 w 4732276"/>
                    <a:gd name="connsiteY9" fmla="*/ 1691109 h 1830045"/>
                    <a:gd name="connsiteX10" fmla="*/ 339624 w 4732276"/>
                    <a:gd name="connsiteY10" fmla="*/ 1727598 h 1830045"/>
                    <a:gd name="connsiteX11" fmla="*/ 4262136 w 4732276"/>
                    <a:gd name="connsiteY11" fmla="*/ 1727598 h 1830045"/>
                    <a:gd name="connsiteX12" fmla="*/ 4732277 w 4732276"/>
                    <a:gd name="connsiteY12" fmla="*/ 1830046 h 1830045"/>
                    <a:gd name="connsiteX13" fmla="*/ 4634038 w 4732276"/>
                    <a:gd name="connsiteY13" fmla="*/ 1592871 h 1830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32276" h="1830045">
                      <a:moveTo>
                        <a:pt x="4634038" y="1592871"/>
                      </a:moveTo>
                      <a:lnTo>
                        <a:pt x="4634038" y="409801"/>
                      </a:lnTo>
                      <a:cubicBezTo>
                        <a:pt x="4634038" y="409801"/>
                        <a:pt x="4652282" y="255427"/>
                        <a:pt x="4570885" y="92632"/>
                      </a:cubicBezTo>
                      <a:cubicBezTo>
                        <a:pt x="4496505" y="35093"/>
                        <a:pt x="4402477" y="7"/>
                        <a:pt x="4300028" y="7"/>
                      </a:cubicBezTo>
                      <a:lnTo>
                        <a:pt x="4197580" y="7"/>
                      </a:lnTo>
                      <a:lnTo>
                        <a:pt x="440669" y="7"/>
                      </a:lnTo>
                      <a:cubicBezTo>
                        <a:pt x="197880" y="-1396"/>
                        <a:pt x="0" y="195081"/>
                        <a:pt x="0" y="439273"/>
                      </a:cubicBezTo>
                      <a:lnTo>
                        <a:pt x="0" y="1430076"/>
                      </a:lnTo>
                      <a:cubicBezTo>
                        <a:pt x="0" y="1479195"/>
                        <a:pt x="8420" y="1526911"/>
                        <a:pt x="22454" y="1570416"/>
                      </a:cubicBezTo>
                      <a:cubicBezTo>
                        <a:pt x="36488" y="1613922"/>
                        <a:pt x="58943" y="1654621"/>
                        <a:pt x="85608" y="1691109"/>
                      </a:cubicBezTo>
                      <a:cubicBezTo>
                        <a:pt x="144551" y="1710757"/>
                        <a:pt x="227351" y="1726194"/>
                        <a:pt x="339624" y="1727598"/>
                      </a:cubicBezTo>
                      <a:cubicBezTo>
                        <a:pt x="669423" y="1734615"/>
                        <a:pt x="4262136" y="1727598"/>
                        <a:pt x="4262136" y="1727598"/>
                      </a:cubicBezTo>
                      <a:cubicBezTo>
                        <a:pt x="4262136" y="1727598"/>
                        <a:pt x="4500715" y="1720581"/>
                        <a:pt x="4732277" y="1830046"/>
                      </a:cubicBezTo>
                      <a:cubicBezTo>
                        <a:pt x="4732277" y="1830046"/>
                        <a:pt x="4721049" y="1665848"/>
                        <a:pt x="4634038" y="1592871"/>
                      </a:cubicBezTo>
                      <a:close/>
                    </a:path>
                  </a:pathLst>
                </a:custGeom>
                <a:solidFill>
                  <a:srgbClr val="FFFFFF"/>
                </a:solidFill>
                <a:ln w="14034"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14" name="任意多边形: 形状 13"/>
              <p:cNvSpPr/>
              <p:nvPr/>
            </p:nvSpPr>
            <p:spPr>
              <a:xfrm>
                <a:off x="3510575" y="1853143"/>
                <a:ext cx="4948578" cy="2126156"/>
              </a:xfrm>
              <a:custGeom>
                <a:avLst/>
                <a:gdLst>
                  <a:gd name="connsiteX0" fmla="*/ 4918929 w 4948578"/>
                  <a:gd name="connsiteY0" fmla="*/ 2126157 h 2126156"/>
                  <a:gd name="connsiteX1" fmla="*/ 4899281 w 4948578"/>
                  <a:gd name="connsiteY1" fmla="*/ 2117736 h 2126156"/>
                  <a:gd name="connsiteX2" fmla="*/ 4297222 w 4948578"/>
                  <a:gd name="connsiteY2" fmla="*/ 1928277 h 2126156"/>
                  <a:gd name="connsiteX3" fmla="*/ 468737 w 4948578"/>
                  <a:gd name="connsiteY3" fmla="*/ 1928277 h 2126156"/>
                  <a:gd name="connsiteX4" fmla="*/ 0 w 4948578"/>
                  <a:gd name="connsiteY4" fmla="*/ 1459540 h 2126156"/>
                  <a:gd name="connsiteX5" fmla="*/ 0 w 4948578"/>
                  <a:gd name="connsiteY5" fmla="*/ 468737 h 2126156"/>
                  <a:gd name="connsiteX6" fmla="*/ 468737 w 4948578"/>
                  <a:gd name="connsiteY6" fmla="*/ 0 h 2126156"/>
                  <a:gd name="connsiteX7" fmla="*/ 4329500 w 4948578"/>
                  <a:gd name="connsiteY7" fmla="*/ 0 h 2126156"/>
                  <a:gd name="connsiteX8" fmla="*/ 4798236 w 4948578"/>
                  <a:gd name="connsiteY8" fmla="*/ 468737 h 2126156"/>
                  <a:gd name="connsiteX9" fmla="*/ 4794026 w 4948578"/>
                  <a:gd name="connsiteY9" fmla="*/ 1581636 h 2126156"/>
                  <a:gd name="connsiteX10" fmla="*/ 4948401 w 4948578"/>
                  <a:gd name="connsiteY10" fmla="*/ 2095282 h 2126156"/>
                  <a:gd name="connsiteX11" fmla="*/ 4931560 w 4948578"/>
                  <a:gd name="connsiteY11" fmla="*/ 2123350 h 2126156"/>
                  <a:gd name="connsiteX12" fmla="*/ 4918929 w 4948578"/>
                  <a:gd name="connsiteY12" fmla="*/ 2126157 h 2126156"/>
                  <a:gd name="connsiteX13" fmla="*/ 468737 w 4948578"/>
                  <a:gd name="connsiteY13" fmla="*/ 56136 h 2126156"/>
                  <a:gd name="connsiteX14" fmla="*/ 56136 w 4948578"/>
                  <a:gd name="connsiteY14" fmla="*/ 468737 h 2126156"/>
                  <a:gd name="connsiteX15" fmla="*/ 56136 w 4948578"/>
                  <a:gd name="connsiteY15" fmla="*/ 1459540 h 2126156"/>
                  <a:gd name="connsiteX16" fmla="*/ 468737 w 4948578"/>
                  <a:gd name="connsiteY16" fmla="*/ 1872141 h 2126156"/>
                  <a:gd name="connsiteX17" fmla="*/ 4298625 w 4948578"/>
                  <a:gd name="connsiteY17" fmla="*/ 1872141 h 2126156"/>
                  <a:gd name="connsiteX18" fmla="*/ 4882440 w 4948578"/>
                  <a:gd name="connsiteY18" fmla="*/ 2029322 h 2126156"/>
                  <a:gd name="connsiteX19" fmla="*/ 4740697 w 4948578"/>
                  <a:gd name="connsiteY19" fmla="*/ 1604091 h 2126156"/>
                  <a:gd name="connsiteX20" fmla="*/ 4736487 w 4948578"/>
                  <a:gd name="connsiteY20" fmla="*/ 1585846 h 2126156"/>
                  <a:gd name="connsiteX21" fmla="*/ 4740697 w 4948578"/>
                  <a:gd name="connsiteY21" fmla="*/ 468737 h 2126156"/>
                  <a:gd name="connsiteX22" fmla="*/ 4328096 w 4948578"/>
                  <a:gd name="connsiteY22" fmla="*/ 56136 h 2126156"/>
                  <a:gd name="connsiteX23" fmla="*/ 468737 w 4948578"/>
                  <a:gd name="connsiteY23" fmla="*/ 56136 h 2126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48578" h="2126156">
                    <a:moveTo>
                      <a:pt x="4918929" y="2126157"/>
                    </a:moveTo>
                    <a:cubicBezTo>
                      <a:pt x="4911912" y="2126157"/>
                      <a:pt x="4904895" y="2123350"/>
                      <a:pt x="4899281" y="2117736"/>
                    </a:cubicBezTo>
                    <a:cubicBezTo>
                      <a:pt x="4751924" y="1971782"/>
                      <a:pt x="4490891" y="1933891"/>
                      <a:pt x="4297222" y="1928277"/>
                    </a:cubicBezTo>
                    <a:lnTo>
                      <a:pt x="468737" y="1928277"/>
                    </a:lnTo>
                    <a:cubicBezTo>
                      <a:pt x="210511" y="1928277"/>
                      <a:pt x="0" y="1717766"/>
                      <a:pt x="0" y="1459540"/>
                    </a:cubicBezTo>
                    <a:lnTo>
                      <a:pt x="0" y="468737"/>
                    </a:lnTo>
                    <a:cubicBezTo>
                      <a:pt x="0" y="210511"/>
                      <a:pt x="210511" y="0"/>
                      <a:pt x="468737" y="0"/>
                    </a:cubicBezTo>
                    <a:lnTo>
                      <a:pt x="4329500" y="0"/>
                    </a:lnTo>
                    <a:cubicBezTo>
                      <a:pt x="4587726" y="0"/>
                      <a:pt x="4798236" y="210511"/>
                      <a:pt x="4798236" y="468737"/>
                    </a:cubicBezTo>
                    <a:cubicBezTo>
                      <a:pt x="4798236" y="712929"/>
                      <a:pt x="4796833" y="1476381"/>
                      <a:pt x="4794026" y="1581636"/>
                    </a:cubicBezTo>
                    <a:cubicBezTo>
                      <a:pt x="4923139" y="1794954"/>
                      <a:pt x="4946997" y="2082651"/>
                      <a:pt x="4948401" y="2095282"/>
                    </a:cubicBezTo>
                    <a:cubicBezTo>
                      <a:pt x="4949804" y="2106509"/>
                      <a:pt x="4942787" y="2117736"/>
                      <a:pt x="4931560" y="2123350"/>
                    </a:cubicBezTo>
                    <a:cubicBezTo>
                      <a:pt x="4927350" y="2126157"/>
                      <a:pt x="4923139" y="2126157"/>
                      <a:pt x="4918929" y="2126157"/>
                    </a:cubicBezTo>
                    <a:close/>
                    <a:moveTo>
                      <a:pt x="468737" y="56136"/>
                    </a:moveTo>
                    <a:cubicBezTo>
                      <a:pt x="241385" y="56136"/>
                      <a:pt x="56136" y="241385"/>
                      <a:pt x="56136" y="468737"/>
                    </a:cubicBezTo>
                    <a:lnTo>
                      <a:pt x="56136" y="1459540"/>
                    </a:lnTo>
                    <a:cubicBezTo>
                      <a:pt x="56136" y="1686891"/>
                      <a:pt x="241385" y="1872141"/>
                      <a:pt x="468737" y="1872141"/>
                    </a:cubicBezTo>
                    <a:lnTo>
                      <a:pt x="4298625" y="1872141"/>
                    </a:lnTo>
                    <a:cubicBezTo>
                      <a:pt x="4481067" y="1877754"/>
                      <a:pt x="4719646" y="1910033"/>
                      <a:pt x="4882440" y="2029322"/>
                    </a:cubicBezTo>
                    <a:cubicBezTo>
                      <a:pt x="4867003" y="1929680"/>
                      <a:pt x="4829111" y="1744431"/>
                      <a:pt x="4740697" y="1604091"/>
                    </a:cubicBezTo>
                    <a:cubicBezTo>
                      <a:pt x="4737890" y="1598477"/>
                      <a:pt x="4736487" y="1591460"/>
                      <a:pt x="4736487" y="1585846"/>
                    </a:cubicBezTo>
                    <a:cubicBezTo>
                      <a:pt x="4739294" y="1554971"/>
                      <a:pt x="4740697" y="769065"/>
                      <a:pt x="4740697" y="468737"/>
                    </a:cubicBezTo>
                    <a:cubicBezTo>
                      <a:pt x="4740697" y="241385"/>
                      <a:pt x="4555448" y="56136"/>
                      <a:pt x="4328096" y="56136"/>
                    </a:cubicBezTo>
                    <a:lnTo>
                      <a:pt x="468737" y="56136"/>
                    </a:lnTo>
                    <a:close/>
                  </a:path>
                </a:pathLst>
              </a:custGeom>
              <a:solidFill>
                <a:srgbClr val="231815"/>
              </a:solidFill>
              <a:ln w="14034"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15" name="文本框 14"/>
            <p:cNvSpPr txBox="1"/>
            <p:nvPr/>
          </p:nvSpPr>
          <p:spPr>
            <a:xfrm>
              <a:off x="5698" y="3256"/>
              <a:ext cx="7076" cy="2379"/>
            </a:xfrm>
            <a:prstGeom prst="rect">
              <a:avLst/>
            </a:prstGeom>
            <a:solidFill>
              <a:schemeClr val="bg2"/>
            </a:solidFill>
          </p:spPr>
          <p:txBody>
            <a:bodyPr wrap="square"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spcBef>
                  <a:spcPct val="0"/>
                </a:spcBef>
                <a:spcAft>
                  <a:spcPct val="0"/>
                </a:spcAft>
              </a:pPr>
              <a:r>
                <a:rPr lang="en-US" altLang="zh-CN" sz="2400" spc="200">
                  <a:solidFill>
                    <a:schemeClr val="tx1"/>
                  </a:solidFill>
                  <a:uFillTx/>
                  <a:latin typeface="黑体" panose="02010609060101010101" pitchFamily="49" charset="-122"/>
                  <a:ea typeface="黑体" panose="02010609060101010101" pitchFamily="49" charset="-122"/>
                  <a:cs typeface="黑体" panose="02010609060101010101" pitchFamily="49" charset="-122"/>
                </a:rPr>
                <a:t>   </a:t>
              </a:r>
              <a:r>
                <a:rPr lang="zh-CN" altLang="en-US" sz="2400" spc="200">
                  <a:solidFill>
                    <a:srgbClr val="002060"/>
                  </a:solidFill>
                  <a:uFillTx/>
                  <a:latin typeface="黑体" panose="02010609060101010101" pitchFamily="49" charset="-122"/>
                  <a:ea typeface="黑体" panose="02010609060101010101" pitchFamily="49" charset="-122"/>
                  <a:cs typeface="黑体" panose="02010609060101010101" pitchFamily="49" charset="-122"/>
                </a:rPr>
                <a:t>中国和民主德国关系变化的原因涉及中国、民主德国两个主题，还涉及一个隐藏的主体</a:t>
              </a:r>
              <a:r>
                <a:rPr lang="en-US" altLang="zh-CN" sz="2400" spc="200">
                  <a:solidFill>
                    <a:srgbClr val="002060"/>
                  </a:solidFill>
                  <a:uFillTx/>
                  <a:latin typeface="黑体" panose="02010609060101010101" pitchFamily="49" charset="-122"/>
                  <a:ea typeface="黑体" panose="02010609060101010101" pitchFamily="49" charset="-122"/>
                  <a:cs typeface="黑体" panose="02010609060101010101" pitchFamily="49" charset="-122"/>
                </a:rPr>
                <a:t>——</a:t>
              </a:r>
              <a:r>
                <a:rPr lang="zh-CN" altLang="en-US" sz="2400" spc="200">
                  <a:solidFill>
                    <a:srgbClr val="002060"/>
                  </a:solidFill>
                  <a:uFillTx/>
                  <a:latin typeface="黑体" panose="02010609060101010101" pitchFamily="49" charset="-122"/>
                  <a:ea typeface="黑体" panose="02010609060101010101" pitchFamily="49" charset="-122"/>
                  <a:cs typeface="黑体" panose="02010609060101010101" pitchFamily="49" charset="-122"/>
                </a:rPr>
                <a:t>世界（国与国之间的外交关系离不开世界局势）。</a:t>
              </a:r>
              <a:endParaRPr lang="zh-CN" altLang="en-US" sz="2400" spc="200">
                <a:solidFill>
                  <a:srgbClr val="002060"/>
                </a:solidFill>
                <a:uFillTx/>
                <a:latin typeface="黑体" panose="02010609060101010101" pitchFamily="49" charset="-122"/>
                <a:ea typeface="黑体" panose="02010609060101010101" pitchFamily="49" charset="-122"/>
                <a:cs typeface="黑体" panose="02010609060101010101" pitchFamily="49" charset="-122"/>
              </a:endParaRPr>
            </a:p>
          </p:txBody>
        </p:sp>
      </p:grpSp>
      <p:sp>
        <p:nvSpPr>
          <p:cNvPr id="16" name="文本框 15"/>
          <p:cNvSpPr txBox="1"/>
          <p:nvPr/>
        </p:nvSpPr>
        <p:spPr>
          <a:xfrm>
            <a:off x="184150" y="4353560"/>
            <a:ext cx="11913870" cy="230695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p>
            <a:pPr>
              <a:lnSpc>
                <a:spcPct val="150000"/>
              </a:lnSpc>
              <a:spcBef>
                <a:spcPct val="0"/>
              </a:spcBef>
              <a:spcAft>
                <a:spcPct val="0"/>
              </a:spcAft>
            </a:pPr>
            <a:r>
              <a:rPr lang="zh-CN" altLang="en-US" sz="2400" b="1"/>
              <a:t>答案：</a:t>
            </a:r>
            <a:r>
              <a:rPr lang="zh-CN" altLang="en-US" sz="2400">
                <a:sym typeface="+mn-ea"/>
              </a:rPr>
              <a:t>中国实行一边倒，和民主德国同属社会主义阵营；</a:t>
            </a:r>
            <a:endParaRPr lang="zh-CN" altLang="en-US" sz="2400">
              <a:sym typeface="+mn-ea"/>
            </a:endParaRPr>
          </a:p>
          <a:p>
            <a:pPr>
              <a:lnSpc>
                <a:spcPct val="150000"/>
              </a:lnSpc>
              <a:spcBef>
                <a:spcPct val="0"/>
              </a:spcBef>
              <a:spcAft>
                <a:spcPct val="0"/>
              </a:spcAft>
            </a:pPr>
            <a:r>
              <a:rPr lang="zh-CN" altLang="en-US" sz="2400">
                <a:sym typeface="+mn-ea"/>
              </a:rPr>
              <a:t> </a:t>
            </a:r>
            <a:r>
              <a:rPr lang="en-US" altLang="zh-CN" sz="2400">
                <a:sym typeface="+mn-ea"/>
              </a:rPr>
              <a:t>         </a:t>
            </a:r>
            <a:r>
              <a:rPr lang="zh-CN" altLang="en-US" sz="2400">
                <a:sym typeface="+mn-ea"/>
              </a:rPr>
              <a:t>民主德国紧跟苏联，建国初和中国同属社会主义阵营，关系友好；</a:t>
            </a:r>
            <a:endParaRPr lang="zh-CN" altLang="en-US" sz="2400"/>
          </a:p>
          <a:p>
            <a:pPr>
              <a:lnSpc>
                <a:spcPct val="150000"/>
              </a:lnSpc>
              <a:spcBef>
                <a:spcPct val="0"/>
              </a:spcBef>
              <a:spcAft>
                <a:spcPct val="0"/>
              </a:spcAft>
            </a:pPr>
            <a:r>
              <a:rPr lang="en-US" altLang="zh-CN" sz="2400">
                <a:sym typeface="+mn-ea"/>
              </a:rPr>
              <a:t>         </a:t>
            </a:r>
            <a:r>
              <a:rPr lang="zh-CN" altLang="en-US" sz="2400">
                <a:sym typeface="+mn-ea"/>
              </a:rPr>
              <a:t>中苏关系恶化，民主德国和中国关系冷淡；</a:t>
            </a:r>
            <a:endParaRPr lang="zh-CN" altLang="en-US" sz="2400">
              <a:sym typeface="+mn-ea"/>
            </a:endParaRPr>
          </a:p>
          <a:p>
            <a:pPr>
              <a:lnSpc>
                <a:spcPct val="150000"/>
              </a:lnSpc>
              <a:spcBef>
                <a:spcPct val="0"/>
              </a:spcBef>
              <a:spcAft>
                <a:spcPct val="0"/>
              </a:spcAft>
            </a:pPr>
            <a:r>
              <a:rPr lang="zh-CN" altLang="en-US" sz="2400">
                <a:sym typeface="+mn-ea"/>
              </a:rPr>
              <a:t> </a:t>
            </a:r>
            <a:r>
              <a:rPr lang="en-US" altLang="zh-CN" sz="2400">
                <a:sym typeface="+mn-ea"/>
              </a:rPr>
              <a:t>         </a:t>
            </a:r>
            <a:r>
              <a:rPr lang="zh-CN" altLang="en-US" sz="2400">
                <a:sym typeface="+mn-ea"/>
              </a:rPr>
              <a:t>美苏冷战；两极格局</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nodeType="clickEffect">
                                  <p:stCondLst>
                                    <p:cond delay="0"/>
                                  </p:stCondLst>
                                  <p:childTnLst>
                                    <p:set>
                                      <p:cBhvr>
                                        <p:cTn id="6" dur="818" fill="hold">
                                          <p:stCondLst>
                                            <p:cond delay="0"/>
                                          </p:stCondLst>
                                        </p:cTn>
                                        <p:tgtEl>
                                          <p:spTgt spid="5"/>
                                        </p:tgtEl>
                                        <p:attrNameLst>
                                          <p:attrName>style.visibility</p:attrName>
                                        </p:attrNameLst>
                                      </p:cBhvr>
                                      <p:to>
                                        <p:strVal val="visible"/>
                                      </p:to>
                                    </p:set>
                                    <p:anim to="" calcmode="lin" valueType="num">
                                      <p:cBhvr>
                                        <p:cTn id="7" dur="454" fill="hold">
                                          <p:stCondLst>
                                            <p:cond delay="0"/>
                                          </p:stCondLst>
                                        </p:cTn>
                                        <p:tgtEl>
                                          <p:spTgt spid="5"/>
                                        </p:tgtEl>
                                        <p:attrNameLst>
                                          <p:attrName>ppt_y</p:attrName>
                                        </p:attrNameLst>
                                      </p:cBhvr>
                                      <p:tavLst>
                                        <p:tav tm="0" fmla="#ppt_y-sin(pi*$)/2">
                                          <p:val>
                                            <p:fltVal val="0.5"/>
                                          </p:val>
                                        </p:tav>
                                        <p:tav tm="100000">
                                          <p:val>
                                            <p:fltVal val="1"/>
                                          </p:val>
                                        </p:tav>
                                      </p:tavLst>
                                    </p:anim>
                                    <p:anim to="" calcmode="lin" valueType="num">
                                      <p:cBhvr>
                                        <p:cTn id="8" dur="454" fill="hold">
                                          <p:stCondLst>
                                            <p:cond delay="454"/>
                                          </p:stCondLst>
                                        </p:cTn>
                                        <p:tgtEl>
                                          <p:spTgt spid="5"/>
                                        </p:tgtEl>
                                        <p:attrNameLst>
                                          <p:attrName>ppt_y</p:attrName>
                                        </p:attrNameLst>
                                      </p:cBhvr>
                                      <p:tavLst>
                                        <p:tav tm="0" fmla="#ppt_y-sin(pi*$)/4">
                                          <p:val>
                                            <p:fltVal val="0"/>
                                          </p:val>
                                        </p:tav>
                                        <p:tav tm="100000">
                                          <p:val>
                                            <p:fltVal val="1"/>
                                          </p:val>
                                        </p:tav>
                                      </p:tavLst>
                                    </p:anim>
                                    <p:anim to="" calcmode="lin" valueType="num">
                                      <p:cBhvr>
                                        <p:cTn id="9" dur="354" fill="hold">
                                          <p:stCondLst>
                                            <p:cond delay="909"/>
                                          </p:stCondLst>
                                        </p:cTn>
                                        <p:tgtEl>
                                          <p:spTgt spid="5"/>
                                        </p:tgtEl>
                                        <p:attrNameLst>
                                          <p:attrName>ppt_y</p:attrName>
                                        </p:attrNameLst>
                                      </p:cBhvr>
                                      <p:tavLst>
                                        <p:tav tm="0" fmla="#ppt_y-sin(pi*$)/8">
                                          <p:val>
                                            <p:fltVal val="0"/>
                                          </p:val>
                                        </p:tav>
                                        <p:tav tm="100000">
                                          <p:val>
                                            <p:fltVal val="1"/>
                                          </p:val>
                                        </p:tav>
                                      </p:tavLst>
                                    </p:anim>
                                    <p:anim to="" calcmode="lin" valueType="num">
                                      <p:cBhvr>
                                        <p:cTn id="10" dur="278" fill="hold">
                                          <p:stCondLst>
                                            <p:cond delay="1264"/>
                                          </p:stCondLst>
                                        </p:cTn>
                                        <p:tgtEl>
                                          <p:spTgt spid="5"/>
                                        </p:tgtEl>
                                        <p:attrNameLst>
                                          <p:attrName>ppt_y</p:attrName>
                                        </p:attrNameLst>
                                      </p:cBhvr>
                                      <p:tavLst>
                                        <p:tav tm="0" fmla="#ppt_y-sin(pi*$)/16">
                                          <p:val>
                                            <p:fltVal val="0"/>
                                          </p:val>
                                        </p:tav>
                                        <p:tav tm="100000">
                                          <p:val>
                                            <p:fltVal val="1"/>
                                          </p:val>
                                        </p:tav>
                                      </p:tavLst>
                                    </p:anim>
                                    <p:anim to="" calcmode="lin" valueType="num">
                                      <p:cBhvr>
                                        <p:cTn id="11" dur="214" fill="hold">
                                          <p:stCondLst>
                                            <p:cond delay="1541"/>
                                          </p:stCondLst>
                                        </p:cTn>
                                        <p:tgtEl>
                                          <p:spTgt spid="5"/>
                                        </p:tgtEl>
                                        <p:attrNameLst>
                                          <p:attrName>ppt_y</p:attrName>
                                        </p:attrNameLst>
                                      </p:cBhvr>
                                      <p:tavLst>
                                        <p:tav tm="0" fmla="#ppt_y-sin(pi*$)/32">
                                          <p:val>
                                            <p:fltVal val="0"/>
                                          </p:val>
                                        </p:tav>
                                        <p:tav tm="100000">
                                          <p:val>
                                            <p:fltVal val="1"/>
                                          </p:val>
                                        </p:tav>
                                      </p:tavLst>
                                    </p:anim>
                                    <p:anim to="" calcmode="lin" valueType="num">
                                      <p:cBhvr>
                                        <p:cTn id="12" dur="168" fill="hold">
                                          <p:stCondLst>
                                            <p:cond delay="1754"/>
                                          </p:stCondLst>
                                        </p:cTn>
                                        <p:tgtEl>
                                          <p:spTgt spid="5"/>
                                        </p:tgtEl>
                                        <p:attrNameLst>
                                          <p:attrName>ppt_y</p:attrName>
                                        </p:attrNameLst>
                                      </p:cBhvr>
                                      <p:tavLst>
                                        <p:tav tm="0" fmla="#ppt_y-sin(pi*$)/64">
                                          <p:val>
                                            <p:fltVal val="0"/>
                                          </p:val>
                                        </p:tav>
                                        <p:tav tm="100000">
                                          <p:val>
                                            <p:fltVal val="1"/>
                                          </p:val>
                                        </p:tav>
                                      </p:tavLst>
                                    </p:anim>
                                    <p:anim to="" calcmode="lin" valueType="num">
                                      <p:cBhvr>
                                        <p:cTn id="13" dur="78" fill="hold">
                                          <p:stCondLst>
                                            <p:cond delay="1922"/>
                                          </p:stCondLst>
                                        </p:cTn>
                                        <p:tgtEl>
                                          <p:spTgt spid="5"/>
                                        </p:tgtEl>
                                        <p:attrNameLst>
                                          <p:attrName>ppt_y</p:attrName>
                                        </p:attrNameLst>
                                      </p:cBhvr>
                                      <p:tavLst>
                                        <p:tav tm="0" fmla="#ppt_y-sin(pi*$)/128">
                                          <p:val>
                                            <p:fltVal val="0"/>
                                          </p:val>
                                        </p:tav>
                                        <p:tav tm="100000">
                                          <p:val>
                                            <p:fltVal val="1"/>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sp>
        <p:nvSpPr>
          <p:cNvPr id="6" name="文本框 5"/>
          <p:cNvSpPr txBox="1"/>
          <p:nvPr/>
        </p:nvSpPr>
        <p:spPr>
          <a:xfrm>
            <a:off x="1636395" y="949960"/>
            <a:ext cx="10555605" cy="460375"/>
          </a:xfrm>
          <a:prstGeom prst="rect">
            <a:avLst/>
          </a:prstGeom>
          <a:noFill/>
        </p:spPr>
        <p:txBody>
          <a:bodyPr wrap="square" rtlCol="0">
            <a:spAutoFit/>
          </a:bodyPr>
          <a:lstStyle/>
          <a:p>
            <a:r>
              <a:rPr lang="zh-CN" altLang="en-US" sz="2400" b="1">
                <a:solidFill>
                  <a:srgbClr val="FF0000"/>
                </a:solidFill>
              </a:rPr>
              <a:t>方式三：从横向、纵向</a:t>
            </a:r>
            <a:r>
              <a:rPr lang="en-US" altLang="zh-CN" sz="2400" b="1">
                <a:solidFill>
                  <a:srgbClr val="FF0000"/>
                </a:solidFill>
                <a:sym typeface="+mn-ea"/>
              </a:rPr>
              <a:t>/</a:t>
            </a:r>
            <a:r>
              <a:rPr lang="zh-CN" altLang="en-US" sz="2400" b="1">
                <a:solidFill>
                  <a:srgbClr val="FF0000"/>
                </a:solidFill>
                <a:sym typeface="+mn-ea"/>
              </a:rPr>
              <a:t>主观、客观等角度进行分析</a:t>
            </a:r>
            <a:endParaRPr lang="zh-CN" altLang="en-US" sz="2400" b="1">
              <a:solidFill>
                <a:srgbClr val="FF0000"/>
              </a:solidFill>
            </a:endParaRPr>
          </a:p>
        </p:txBody>
      </p:sp>
      <p:grpSp>
        <p:nvGrpSpPr>
          <p:cNvPr id="9" name="组合 8"/>
          <p:cNvGrpSpPr/>
          <p:nvPr/>
        </p:nvGrpSpPr>
        <p:grpSpPr>
          <a:xfrm>
            <a:off x="1589405" y="2383790"/>
            <a:ext cx="4204335" cy="1976120"/>
            <a:chOff x="2800" y="2360"/>
            <a:chExt cx="6621" cy="3112"/>
          </a:xfrm>
        </p:grpSpPr>
        <p:sp>
          <p:nvSpPr>
            <p:cNvPr id="2" name="圆角矩形标注 1"/>
            <p:cNvSpPr/>
            <p:nvPr/>
          </p:nvSpPr>
          <p:spPr>
            <a:xfrm>
              <a:off x="2800" y="2360"/>
              <a:ext cx="6621" cy="3112"/>
            </a:xfrm>
            <a:prstGeom prst="wedgeRoundRectCallout">
              <a:avLst>
                <a:gd name="adj1" fmla="val -10262"/>
                <a:gd name="adj2" fmla="val -8288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3089" y="2645"/>
              <a:ext cx="6201" cy="2409"/>
            </a:xfrm>
            <a:prstGeom prst="rect">
              <a:avLst/>
            </a:prstGeom>
            <a:noFill/>
          </p:spPr>
          <p:txBody>
            <a:bodyPr wrap="square" rtlCol="0">
              <a:spAutoFit/>
            </a:bodyPr>
            <a:lstStyle/>
            <a:p>
              <a:pPr>
                <a:lnSpc>
                  <a:spcPct val="130000"/>
                </a:lnSpc>
                <a:spcBef>
                  <a:spcPct val="0"/>
                </a:spcBef>
                <a:spcAft>
                  <a:spcPct val="0"/>
                </a:spcAft>
              </a:pPr>
              <a:r>
                <a:rPr lang="zh-CN" altLang="en-US" sz="2400">
                  <a:solidFill>
                    <a:schemeClr val="bg1"/>
                  </a:solidFill>
                </a:rPr>
                <a:t>即联系与这一事件相关的同时代历史因素（政治、经济、思想文化等），同方式一。</a:t>
              </a:r>
              <a:endParaRPr lang="zh-CN" altLang="en-US" sz="2400">
                <a:solidFill>
                  <a:schemeClr val="bg1"/>
                </a:solidFill>
              </a:endParaRPr>
            </a:p>
          </p:txBody>
        </p:sp>
      </p:grpSp>
      <p:grpSp>
        <p:nvGrpSpPr>
          <p:cNvPr id="10" name="组合 9"/>
          <p:cNvGrpSpPr/>
          <p:nvPr/>
        </p:nvGrpSpPr>
        <p:grpSpPr>
          <a:xfrm>
            <a:off x="6185535" y="2341245"/>
            <a:ext cx="4204335" cy="1976120"/>
            <a:chOff x="2800" y="2360"/>
            <a:chExt cx="6621" cy="3112"/>
          </a:xfrm>
        </p:grpSpPr>
        <p:sp>
          <p:nvSpPr>
            <p:cNvPr id="11" name="圆角矩形标注 10"/>
            <p:cNvSpPr/>
            <p:nvPr/>
          </p:nvSpPr>
          <p:spPr>
            <a:xfrm>
              <a:off x="2800" y="2360"/>
              <a:ext cx="6621" cy="3112"/>
            </a:xfrm>
            <a:prstGeom prst="wedgeRoundRectCallout">
              <a:avLst>
                <a:gd name="adj1" fmla="val -85357"/>
                <a:gd name="adj2" fmla="val -95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089" y="2645"/>
              <a:ext cx="6201" cy="2409"/>
            </a:xfrm>
            <a:prstGeom prst="rect">
              <a:avLst/>
            </a:prstGeom>
            <a:noFill/>
          </p:spPr>
          <p:txBody>
            <a:bodyPr wrap="square" rtlCol="0">
              <a:spAutoFit/>
            </a:bodyPr>
            <a:lstStyle/>
            <a:p>
              <a:pPr>
                <a:lnSpc>
                  <a:spcPct val="130000"/>
                </a:lnSpc>
                <a:spcBef>
                  <a:spcPct val="0"/>
                </a:spcBef>
                <a:spcAft>
                  <a:spcPct val="0"/>
                </a:spcAft>
              </a:pPr>
              <a:r>
                <a:rPr lang="zh-CN" altLang="en-US" sz="2400">
                  <a:solidFill>
                    <a:schemeClr val="bg1"/>
                  </a:solidFill>
                </a:rPr>
                <a:t>即联系与这一事件相关的前代因素（受到此前哪些历史因素的影响）。</a:t>
              </a:r>
              <a:endParaRPr lang="zh-CN" altLang="en-US" sz="2400">
                <a:solidFill>
                  <a:schemeClr val="bg1"/>
                </a:solidFill>
              </a:endParaRPr>
            </a:p>
          </p:txBody>
        </p:sp>
      </p:grpSp>
      <p:sp>
        <p:nvSpPr>
          <p:cNvPr id="13" name="文本框 12"/>
          <p:cNvSpPr txBox="1"/>
          <p:nvPr/>
        </p:nvSpPr>
        <p:spPr>
          <a:xfrm>
            <a:off x="961390" y="4751070"/>
            <a:ext cx="10269220" cy="1383665"/>
          </a:xfrm>
          <a:prstGeom prst="rect">
            <a:avLst/>
          </a:prstGeom>
          <a:noFill/>
        </p:spPr>
        <p:txBody>
          <a:bodyPr wrap="square" rtlCol="0">
            <a:spAutoFit/>
          </a:bodyPr>
          <a:lstStyle/>
          <a:p>
            <a:pPr>
              <a:lnSpc>
                <a:spcPct val="150000"/>
              </a:lnSpc>
            </a:pPr>
            <a:r>
              <a:rPr lang="zh-CN" altLang="en-US" sz="2800"/>
              <a:t>纵向的时空联系往往容易被忽略，然而历史是不断继承和发展的。</a:t>
            </a:r>
            <a:endParaRPr lang="zh-CN" altLang="en-US" sz="2800"/>
          </a:p>
          <a:p>
            <a:pPr>
              <a:lnSpc>
                <a:spcPct val="150000"/>
              </a:lnSpc>
            </a:pPr>
            <a:r>
              <a:rPr lang="zh-CN" altLang="en-US" sz="2800"/>
              <a:t>历史是人创造的，人的主观原因起到重要作用。</a:t>
            </a:r>
            <a:endParaRPr lang="zh-CN"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0"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grpSp>
        <p:nvGrpSpPr>
          <p:cNvPr id="18" name="组合 17"/>
          <p:cNvGrpSpPr/>
          <p:nvPr/>
        </p:nvGrpSpPr>
        <p:grpSpPr>
          <a:xfrm>
            <a:off x="318770" y="1061085"/>
            <a:ext cx="9108290" cy="4887595"/>
            <a:chOff x="280" y="2030"/>
            <a:chExt cx="15113" cy="7697"/>
          </a:xfrm>
        </p:grpSpPr>
        <p:sp>
          <p:nvSpPr>
            <p:cNvPr id="3" name="文本框 2"/>
            <p:cNvSpPr txBox="1"/>
            <p:nvPr/>
          </p:nvSpPr>
          <p:spPr>
            <a:xfrm>
              <a:off x="280" y="2030"/>
              <a:ext cx="15113" cy="76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fontAlgn="auto">
                <a:lnSpc>
                  <a:spcPct val="130000"/>
                </a:lnSpc>
                <a:spcBef>
                  <a:spcPct val="0"/>
                </a:spcBef>
                <a:spcAft>
                  <a:spcPct val="0"/>
                </a:spcAft>
              </a:pPr>
              <a:r>
                <a:rPr sz="2400">
                  <a:latin typeface="楷体" panose="02010609060101010101" charset="-122"/>
                  <a:ea typeface="楷体" panose="02010609060101010101" charset="-122"/>
                  <a:cs typeface="楷体" panose="02010609060101010101" charset="-122"/>
                </a:rPr>
                <a:t>材料一   宋应星(1587-约1666)青年时曾考取举人，后来连续六次赴京参加进士考试，均名落孙山。45岁以后，面对明末流民遍地的现实，宋应星不再追求科举功名，转而探求“致富”之术。他全面搜集整理传统农业、手工业技术，撰成《天工开物》-书，书名取“天工人其代之”“开物成务” 之义。正如宋应星在该书的序言中所说，“是书与科举功名毫无关系”，当时士大夫对这部书不屑一顾。后来乾隆时鳊《四库全书》，不予收录，民间因此更不敢印行。这部书在19世纪传入欧洲后，被誉为“17世纪中国科技的百科全书”，是我们今天探讨古代科技成就的重要文献。 </a:t>
              </a:r>
              <a:endParaRPr sz="2400">
                <a:latin typeface="楷体" panose="02010609060101010101" charset="-122"/>
                <a:ea typeface="楷体" panose="02010609060101010101" charset="-122"/>
                <a:cs typeface="楷体" panose="02010609060101010101" charset="-122"/>
              </a:endParaRPr>
            </a:p>
            <a:p>
              <a:pPr fontAlgn="auto">
                <a:lnSpc>
                  <a:spcPct val="130000"/>
                </a:lnSpc>
                <a:spcBef>
                  <a:spcPct val="0"/>
                </a:spcBef>
                <a:spcAft>
                  <a:spcPct val="0"/>
                </a:spcAft>
              </a:pPr>
              <a:r>
                <a:rPr lang="zh-CN" altLang="en-US" sz="2400"/>
                <a:t>根据材料指出宋应星科技成果的特点及出现的背景。</a:t>
              </a:r>
              <a:endParaRPr lang="zh-CN" altLang="en-US" sz="2400"/>
            </a:p>
          </p:txBody>
        </p:sp>
        <p:sp>
          <p:nvSpPr>
            <p:cNvPr id="19" name="椭圆 18"/>
            <p:cNvSpPr/>
            <p:nvPr/>
          </p:nvSpPr>
          <p:spPr>
            <a:xfrm>
              <a:off x="4071" y="2078"/>
              <a:ext cx="3222" cy="788"/>
            </a:xfrm>
            <a:prstGeom prst="ellipse">
              <a:avLst/>
            </a:prstGeom>
            <a:noFill/>
            <a:ln>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979805" y="168275"/>
            <a:ext cx="10555605" cy="460375"/>
          </a:xfrm>
          <a:prstGeom prst="rect">
            <a:avLst/>
          </a:prstGeom>
          <a:noFill/>
        </p:spPr>
        <p:txBody>
          <a:bodyPr wrap="square" rtlCol="0">
            <a:spAutoFit/>
          </a:bodyPr>
          <a:lstStyle/>
          <a:p>
            <a:r>
              <a:rPr lang="zh-CN" altLang="en-US" sz="2400" b="1">
                <a:solidFill>
                  <a:srgbClr val="FF0000"/>
                </a:solidFill>
              </a:rPr>
              <a:t>方式三：从横向、纵向</a:t>
            </a:r>
            <a:r>
              <a:rPr lang="en-US" altLang="zh-CN" sz="2400" b="1">
                <a:solidFill>
                  <a:srgbClr val="FF0000"/>
                </a:solidFill>
              </a:rPr>
              <a:t>/</a:t>
            </a:r>
            <a:r>
              <a:rPr lang="zh-CN" altLang="en-US" sz="2400" b="1">
                <a:solidFill>
                  <a:srgbClr val="FF0000"/>
                </a:solidFill>
              </a:rPr>
              <a:t>主观、客观等角度进行分析</a:t>
            </a:r>
            <a:endParaRPr lang="zh-CN" altLang="en-US" sz="2400" b="1">
              <a:solidFill>
                <a:srgbClr val="FF0000"/>
              </a:solidFill>
            </a:endParaRPr>
          </a:p>
        </p:txBody>
      </p:sp>
      <p:grpSp>
        <p:nvGrpSpPr>
          <p:cNvPr id="15" name="组合 14"/>
          <p:cNvGrpSpPr/>
          <p:nvPr/>
        </p:nvGrpSpPr>
        <p:grpSpPr>
          <a:xfrm>
            <a:off x="9295130" y="1211580"/>
            <a:ext cx="2860040" cy="2179955"/>
            <a:chOff x="11198" y="2817"/>
            <a:chExt cx="4504" cy="3433"/>
          </a:xfrm>
        </p:grpSpPr>
        <p:sp>
          <p:nvSpPr>
            <p:cNvPr id="11" name="云形标注 10"/>
            <p:cNvSpPr/>
            <p:nvPr/>
          </p:nvSpPr>
          <p:spPr>
            <a:xfrm>
              <a:off x="11198" y="2817"/>
              <a:ext cx="4504" cy="3433"/>
            </a:xfrm>
            <a:prstGeom prst="cloudCallout">
              <a:avLst>
                <a:gd name="adj1" fmla="val 13529"/>
                <a:gd name="adj2" fmla="val 620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1666" y="3442"/>
              <a:ext cx="3790" cy="2237"/>
            </a:xfrm>
            <a:prstGeom prst="rect">
              <a:avLst/>
            </a:prstGeom>
            <a:noFill/>
          </p:spPr>
          <p:txBody>
            <a:bodyPr wrap="square" rtlCol="0">
              <a:spAutoFit/>
            </a:bodyPr>
            <a:lstStyle/>
            <a:p>
              <a:pPr>
                <a:lnSpc>
                  <a:spcPct val="120000"/>
                </a:lnSpc>
                <a:spcBef>
                  <a:spcPct val="0"/>
                </a:spcBef>
                <a:spcAft>
                  <a:spcPct val="0"/>
                </a:spcAft>
              </a:pPr>
              <a:r>
                <a:rPr lang="zh-CN" altLang="en-US" sz="2400" b="1">
                  <a:solidFill>
                    <a:schemeClr val="bg1"/>
                  </a:solidFill>
                </a:rPr>
                <a:t>本题如果横向罗列明清时代背景，结果如何呢？</a:t>
              </a:r>
              <a:endParaRPr lang="zh-CN" altLang="en-US" sz="2400" b="1">
                <a:solidFill>
                  <a:schemeClr val="bg1"/>
                </a:solidFill>
              </a:endParaRPr>
            </a:p>
          </p:txBody>
        </p:sp>
      </p:grpSp>
      <p:sp>
        <p:nvSpPr>
          <p:cNvPr id="2" name="文本框 1"/>
          <p:cNvSpPr txBox="1"/>
          <p:nvPr/>
        </p:nvSpPr>
        <p:spPr>
          <a:xfrm>
            <a:off x="9418320" y="1224915"/>
            <a:ext cx="2754630" cy="3415030"/>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rPr>
              <a:t>政治：</a:t>
            </a:r>
            <a:r>
              <a:rPr lang="zh-CN" altLang="en-US" sz="2400" b="1">
                <a:latin typeface="黑体" panose="02010609060101010101" pitchFamily="49" charset="-122"/>
                <a:ea typeface="黑体" panose="02010609060101010101" pitchFamily="49" charset="-122"/>
              </a:rPr>
              <a:t>君主专制空前强化。</a:t>
            </a:r>
            <a:endParaRPr lang="zh-CN" altLang="en-US" sz="2400" b="1">
              <a:latin typeface="黑体" panose="02010609060101010101" pitchFamily="49" charset="-122"/>
              <a:ea typeface="黑体" panose="02010609060101010101" pitchFamily="49" charset="-122"/>
            </a:endParaRPr>
          </a:p>
          <a:p>
            <a:pPr>
              <a:lnSpc>
                <a:spcPct val="150000"/>
              </a:lnSpc>
            </a:pPr>
            <a:r>
              <a:rPr lang="zh-CN" altLang="en-US" sz="2400" b="1">
                <a:solidFill>
                  <a:srgbClr val="FF0000"/>
                </a:solidFill>
                <a:latin typeface="黑体" panose="02010609060101010101" pitchFamily="49" charset="-122"/>
                <a:ea typeface="黑体" panose="02010609060101010101" pitchFamily="49" charset="-122"/>
              </a:rPr>
              <a:t>经济：</a:t>
            </a:r>
            <a:r>
              <a:rPr lang="zh-CN" altLang="en-US" sz="2400" b="1">
                <a:latin typeface="黑体" panose="02010609060101010101" pitchFamily="49" charset="-122"/>
                <a:ea typeface="黑体" panose="02010609060101010101" pitchFamily="49" charset="-122"/>
              </a:rPr>
              <a:t>商品经济繁荣；闭关锁国。</a:t>
            </a:r>
            <a:endParaRPr lang="zh-CN" altLang="en-US" sz="2400" b="1">
              <a:latin typeface="黑体" panose="02010609060101010101" pitchFamily="49" charset="-122"/>
              <a:ea typeface="黑体" panose="02010609060101010101" pitchFamily="49" charset="-122"/>
            </a:endParaRPr>
          </a:p>
          <a:p>
            <a:pPr>
              <a:lnSpc>
                <a:spcPct val="150000"/>
              </a:lnSpc>
            </a:pPr>
            <a:r>
              <a:rPr lang="zh-CN" altLang="en-US" sz="2400" b="1">
                <a:solidFill>
                  <a:srgbClr val="FF0000"/>
                </a:solidFill>
                <a:latin typeface="黑体" panose="02010609060101010101" pitchFamily="49" charset="-122"/>
                <a:ea typeface="黑体" panose="02010609060101010101" pitchFamily="49" charset="-122"/>
              </a:rPr>
              <a:t>思想文化：</a:t>
            </a:r>
            <a:r>
              <a:rPr lang="zh-CN" altLang="en-US" sz="2400" b="1">
                <a:latin typeface="黑体" panose="02010609060101010101" pitchFamily="49" charset="-122"/>
                <a:ea typeface="黑体" panose="02010609060101010101" pitchFamily="49" charset="-122"/>
              </a:rPr>
              <a:t>早期启蒙思想；文化专制。</a:t>
            </a:r>
            <a:endParaRPr lang="zh-CN" altLang="en-US" sz="2400" b="1">
              <a:latin typeface="黑体" panose="02010609060101010101" pitchFamily="49" charset="-122"/>
              <a:ea typeface="黑体" panose="02010609060101010101" pitchFamily="49" charset="-122"/>
            </a:endParaRPr>
          </a:p>
        </p:txBody>
      </p:sp>
      <p:sp>
        <p:nvSpPr>
          <p:cNvPr id="5" name="文本框 4"/>
          <p:cNvSpPr txBox="1"/>
          <p:nvPr/>
        </p:nvSpPr>
        <p:spPr>
          <a:xfrm>
            <a:off x="9291320" y="698500"/>
            <a:ext cx="3008630" cy="4707890"/>
          </a:xfrm>
          <a:prstGeom prst="rect">
            <a:avLst/>
          </a:prstGeom>
          <a:noFill/>
        </p:spPr>
        <p:txBody>
          <a:bodyPr wrap="none" rtlCol="0" anchor="t">
            <a:spAutoFit/>
          </a:bodyPr>
          <a:lstStyle/>
          <a:p>
            <a:r>
              <a:rPr lang="zh-CN" altLang="en-US" sz="30000">
                <a:solidFill>
                  <a:srgbClr val="FF0000"/>
                </a:solidFill>
                <a:latin typeface="Arial" panose="020B0604020202020204" pitchFamily="34" charset="0"/>
              </a:rPr>
              <a:t>×</a:t>
            </a:r>
            <a:endParaRPr lang="zh-CN" altLang="en-US" sz="30000">
              <a:solidFill>
                <a:srgbClr val="FF0000"/>
              </a:solidFill>
              <a:latin typeface="Arial" panose="020B0604020202020204" pitchFamily="34" charset="0"/>
            </a:endParaRPr>
          </a:p>
        </p:txBody>
      </p:sp>
      <p:cxnSp>
        <p:nvCxnSpPr>
          <p:cNvPr id="9" name="直接连接符 8"/>
          <p:cNvCxnSpPr/>
          <p:nvPr/>
        </p:nvCxnSpPr>
        <p:spPr>
          <a:xfrm flipV="1">
            <a:off x="6170930" y="3241675"/>
            <a:ext cx="15240" cy="304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9437370" y="1224915"/>
            <a:ext cx="2754630" cy="3415030"/>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p>
            <a:pPr>
              <a:lnSpc>
                <a:spcPct val="150000"/>
              </a:lnSpc>
            </a:pPr>
            <a:r>
              <a:rPr lang="zh-CN" altLang="en-US" sz="2400" b="1">
                <a:solidFill>
                  <a:srgbClr val="FF0000"/>
                </a:solidFill>
                <a:latin typeface="黑体" panose="02010609060101010101" pitchFamily="49" charset="-122"/>
                <a:ea typeface="黑体" panose="02010609060101010101" pitchFamily="49" charset="-122"/>
              </a:rPr>
              <a:t>答案：</a:t>
            </a:r>
            <a:endParaRPr lang="zh-CN" altLang="en-US" sz="2400" b="1">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b="1">
                <a:solidFill>
                  <a:schemeClr val="tx1"/>
                </a:solidFill>
                <a:latin typeface="黑体" panose="02010609060101010101" pitchFamily="49" charset="-122"/>
                <a:ea typeface="黑体" panose="02010609060101010101" pitchFamily="49" charset="-122"/>
              </a:rPr>
              <a:t>1、中国传统科技的发达，长期积累的结果。</a:t>
            </a:r>
            <a:r>
              <a:rPr lang="en-US" altLang="zh-CN" sz="2400" b="1">
                <a:solidFill>
                  <a:srgbClr val="FF0000"/>
                </a:solidFill>
                <a:latin typeface="黑体" panose="02010609060101010101" pitchFamily="49" charset="-122"/>
                <a:ea typeface="黑体" panose="02010609060101010101" pitchFamily="49" charset="-122"/>
              </a:rPr>
              <a:t>（纵向）</a:t>
            </a:r>
            <a:endParaRPr lang="zh-CN" altLang="en-US" sz="2400" b="1">
              <a:solidFill>
                <a:schemeClr val="tx1"/>
              </a:solidFill>
              <a:latin typeface="黑体" panose="02010609060101010101" pitchFamily="49" charset="-122"/>
              <a:ea typeface="黑体" panose="02010609060101010101" pitchFamily="49" charset="-122"/>
            </a:endParaRPr>
          </a:p>
          <a:p>
            <a:pPr>
              <a:lnSpc>
                <a:spcPct val="150000"/>
              </a:lnSpc>
            </a:pPr>
            <a:r>
              <a:rPr lang="en-US" altLang="zh-CN" sz="2400" b="1">
                <a:solidFill>
                  <a:schemeClr val="tx1"/>
                </a:solidFill>
                <a:latin typeface="黑体" panose="02010609060101010101" pitchFamily="49" charset="-122"/>
                <a:ea typeface="黑体" panose="02010609060101010101" pitchFamily="49" charset="-122"/>
              </a:rPr>
              <a:t>2</a:t>
            </a:r>
            <a:r>
              <a:rPr lang="zh-CN" altLang="en-US" sz="2400" b="1">
                <a:solidFill>
                  <a:schemeClr val="tx1"/>
                </a:solidFill>
                <a:latin typeface="黑体" panose="02010609060101010101" pitchFamily="49" charset="-122"/>
                <a:ea typeface="黑体" panose="02010609060101010101" pitchFamily="49" charset="-122"/>
              </a:rPr>
              <a:t>、科举失利后的发愤之作。</a:t>
            </a:r>
            <a:r>
              <a:rPr lang="zh-CN" altLang="en-US" sz="2400" b="1">
                <a:solidFill>
                  <a:srgbClr val="FF0000"/>
                </a:solidFill>
                <a:latin typeface="黑体" panose="02010609060101010101" pitchFamily="49" charset="-122"/>
                <a:ea typeface="黑体" panose="02010609060101010101" pitchFamily="49" charset="-122"/>
              </a:rPr>
              <a:t>（主观）</a:t>
            </a:r>
            <a:endParaRPr lang="zh-CN" altLang="en-US" sz="2400" b="1">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10"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rcRect l="4796" t="7906" r="5326" b="7406"/>
          <a:stretch>
            <a:fillRect/>
          </a:stretch>
        </p:blipFill>
        <p:spPr>
          <a:xfrm>
            <a:off x="0" y="0"/>
            <a:ext cx="12192000" cy="6858000"/>
          </a:xfrm>
          <a:prstGeom prst="rect">
            <a:avLst/>
          </a:prstGeom>
        </p:spPr>
      </p:pic>
      <p:grpSp>
        <p:nvGrpSpPr>
          <p:cNvPr id="31" name="组合 30"/>
          <p:cNvGrpSpPr/>
          <p:nvPr/>
        </p:nvGrpSpPr>
        <p:grpSpPr>
          <a:xfrm>
            <a:off x="2264250" y="2180124"/>
            <a:ext cx="6866890" cy="1807210"/>
            <a:chOff x="3118766" y="2470106"/>
            <a:chExt cx="6866890" cy="1807210"/>
          </a:xfrm>
        </p:grpSpPr>
        <p:sp>
          <p:nvSpPr>
            <p:cNvPr id="32" name="文本框 31"/>
            <p:cNvSpPr txBox="1"/>
            <p:nvPr/>
          </p:nvSpPr>
          <p:spPr>
            <a:xfrm>
              <a:off x="3118766" y="2470106"/>
              <a:ext cx="2157730" cy="829945"/>
            </a:xfrm>
            <a:prstGeom prst="rect">
              <a:avLst/>
            </a:prstGeom>
            <a:noFill/>
          </p:spPr>
          <p:txBody>
            <a:bodyPr wrap="square" rtlCol="0">
              <a:spAutoFit/>
              <a:scene3d>
                <a:camera prst="orthographicFront"/>
                <a:lightRig rig="threePt" dir="t"/>
              </a:scene3d>
            </a:bodyPr>
            <a:lstStyle/>
            <a:p>
              <a:pPr algn="ctr"/>
              <a:r>
                <a:rPr lang="zh-CN" altLang="en-US" sz="4800">
                  <a:solidFill>
                    <a:schemeClr val="accent1"/>
                  </a:solidFill>
                  <a:effectLst>
                    <a:outerShdw blurRad="38100" dist="25400" dir="5400000" algn="ctr" rotWithShape="0">
                      <a:srgbClr val="6E747A">
                        <a:alpha val="43000"/>
                      </a:srgbClr>
                    </a:outerShdw>
                  </a:effectLst>
                  <a:cs typeface="+mn-ea"/>
                  <a:sym typeface="+mn-lt"/>
                </a:rPr>
                <a:t>类别二</a:t>
              </a:r>
              <a:endParaRPr lang="zh-CN" altLang="en-US" sz="4800">
                <a:solidFill>
                  <a:schemeClr val="accent1"/>
                </a:solidFill>
                <a:effectLst>
                  <a:outerShdw blurRad="38100" dist="25400" dir="5400000" algn="ctr" rotWithShape="0">
                    <a:srgbClr val="6E747A">
                      <a:alpha val="43000"/>
                    </a:srgbClr>
                  </a:outerShdw>
                </a:effectLst>
                <a:cs typeface="+mn-ea"/>
                <a:sym typeface="+mn-lt"/>
              </a:endParaRPr>
            </a:p>
          </p:txBody>
        </p:sp>
        <p:sp>
          <p:nvSpPr>
            <p:cNvPr id="34" name="矩形 33"/>
            <p:cNvSpPr/>
            <p:nvPr/>
          </p:nvSpPr>
          <p:spPr>
            <a:xfrm>
              <a:off x="4021101" y="3447371"/>
              <a:ext cx="5964555" cy="829945"/>
            </a:xfrm>
            <a:prstGeom prst="rect">
              <a:avLst/>
            </a:prstGeom>
          </p:spPr>
          <p:txBody>
            <a:bodyPr wrap="square">
              <a:spAutoFit/>
              <a:scene3d>
                <a:camera prst="orthographicFront"/>
                <a:lightRig rig="threePt" dir="t"/>
              </a:scene3d>
            </a:bodyPr>
            <a:lstStyle/>
            <a:p>
              <a:pPr algn="ctr"/>
              <a:r>
                <a:rPr lang="zh-CN" altLang="en-US" sz="4800">
                  <a:solidFill>
                    <a:schemeClr val="tx1"/>
                  </a:solidFill>
                  <a:effectLst>
                    <a:outerShdw blurRad="38100" dist="19050" dir="2700000" algn="tl" rotWithShape="0">
                      <a:schemeClr val="dk1">
                        <a:alpha val="40000"/>
                      </a:schemeClr>
                    </a:outerShdw>
                  </a:effectLst>
                  <a:cs typeface="+mn-ea"/>
                  <a:sym typeface="+mn-lt"/>
                </a:rPr>
                <a:t>特点类</a:t>
              </a:r>
              <a:endParaRPr lang="zh-CN" altLang="en-US" sz="4800">
                <a:solidFill>
                  <a:schemeClr val="tx1"/>
                </a:solidFill>
                <a:effectLst>
                  <a:outerShdw blurRad="38100" dist="19050" dir="2700000" algn="tl" rotWithShape="0">
                    <a:schemeClr val="dk1">
                      <a:alpha val="40000"/>
                    </a:schemeClr>
                  </a:outerShdw>
                </a:effectLst>
                <a:cs typeface="+mn-ea"/>
                <a:sym typeface="+mn-lt"/>
              </a:endParaRP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backgroundRemoval t="0" b="64834" l="0" r="52450"/>
                    </a14:imgEffect>
                  </a14:imgLayer>
                </a14:imgProps>
              </a:ext>
              <a:ext uri="{28A0092B-C50C-407E-A947-70E740481C1C}">
                <a14:useLocalDpi xmlns:a14="http://schemas.microsoft.com/office/drawing/2010/main" val="0"/>
              </a:ext>
            </a:extLst>
          </a:blip>
          <a:srcRect l="4796" t="7905" r="68334" b="39870"/>
          <a:stretch>
            <a:fillRect/>
          </a:stretch>
        </p:blipFill>
        <p:spPr>
          <a:xfrm>
            <a:off x="-31115" y="0"/>
            <a:ext cx="1291586" cy="1498600"/>
          </a:xfrm>
          <a:prstGeom prst="rect">
            <a:avLst/>
          </a:prstGeom>
        </p:spPr>
      </p:pic>
      <p:pic>
        <p:nvPicPr>
          <p:cNvPr id="8" name="图片 7"/>
          <p:cNvPicPr>
            <a:picLocks noChangeAspect="1"/>
          </p:cNvPicPr>
          <p:nvPr/>
        </p:nvPicPr>
        <p:blipFill>
          <a:blip r:embed="rId3">
            <a:extLst>
              <a:ext uri="{BEBA8EAE-BF5A-486C-A8C5-ECC9F3942E4B}">
                <a14:imgProps xmlns:a14="http://schemas.microsoft.com/office/drawing/2010/main">
                  <a14:imgLayer r:embed="rId4">
                    <a14:imgEffect>
                      <a14:backgroundRemoval t="45230" b="100000" l="56481" r="100000">
                        <a14:foregroundMark x1="99638" y1="46483" x2="99928" y2="91512"/>
                        <a14:foregroundMark x1="97852" y1="46160" x2="82694" y2="71584"/>
                        <a14:foregroundMark x1="80908" y1="70493" x2="57229" y2="98868"/>
                        <a14:foregroundMark x1="96259" y1="47251" x2="81101" y2="68270"/>
                        <a14:foregroundMark x1="65749" y1="82862" x2="59015" y2="99636"/>
                      </a14:backgroundRemoval>
                    </a14:imgEffect>
                  </a14:imgLayer>
                </a14:imgProps>
              </a:ext>
              <a:ext uri="{28A0092B-C50C-407E-A947-70E740481C1C}">
                <a14:useLocalDpi xmlns:a14="http://schemas.microsoft.com/office/drawing/2010/main" val="0"/>
              </a:ext>
            </a:extLst>
          </a:blip>
          <a:srcRect l="59472" t="50250" r="5326" b="7406"/>
          <a:stretch>
            <a:fillRect/>
          </a:stretch>
        </p:blipFill>
        <p:spPr>
          <a:xfrm>
            <a:off x="10706100" y="5790996"/>
            <a:ext cx="1485900" cy="1067003"/>
          </a:xfrm>
          <a:prstGeom prst="rect">
            <a:avLst/>
          </a:prstGeom>
        </p:spPr>
      </p:pic>
      <p:graphicFrame>
        <p:nvGraphicFramePr>
          <p:cNvPr id="2" name="表格 1"/>
          <p:cNvGraphicFramePr>
            <a:graphicFrameLocks noGrp="1"/>
          </p:cNvGraphicFramePr>
          <p:nvPr>
            <p:custDataLst>
              <p:tags r:id="rId5"/>
            </p:custDataLst>
          </p:nvPr>
        </p:nvGraphicFramePr>
        <p:xfrm>
          <a:off x="353060" y="1962150"/>
          <a:ext cx="11502390" cy="4044315"/>
        </p:xfrm>
        <a:graphic>
          <a:graphicData uri="http://schemas.openxmlformats.org/drawingml/2006/table">
            <a:tbl>
              <a:tblPr firstRow="1" bandRow="1">
                <a:tableStyleId>{D7AC3CCA-C797-4891-BE02-D94E43425B78}</a:tableStyleId>
              </a:tblPr>
              <a:tblGrid>
                <a:gridCol w="1371600"/>
                <a:gridCol w="2972435"/>
                <a:gridCol w="7158355"/>
              </a:tblGrid>
              <a:tr h="457200">
                <a:tc gridSpan="2">
                  <a:txBody>
                    <a:bodyPr/>
                    <a:lstStyle/>
                    <a:p>
                      <a:pPr algn="ctr">
                        <a:buNone/>
                      </a:pPr>
                      <a:r>
                        <a:rPr lang="zh-CN" altLang="en-US" sz="2400"/>
                        <a:t>角度</a:t>
                      </a:r>
                      <a:endParaRPr lang="zh-CN" altLang="en-US" sz="2400"/>
                    </a:p>
                  </a:txBody>
                  <a:tcPr>
                    <a:solidFill>
                      <a:schemeClr val="bg1"/>
                    </a:solidFill>
                  </a:tcPr>
                </a:tc>
                <a:tc hMerge="1">
                  <a:tcPr>
                    <a:solidFill>
                      <a:schemeClr val="bg1"/>
                    </a:solidFill>
                  </a:tcPr>
                </a:tc>
                <a:tc>
                  <a:txBody>
                    <a:bodyPr/>
                    <a:lstStyle/>
                    <a:p>
                      <a:pPr algn="ctr">
                        <a:buNone/>
                      </a:pPr>
                      <a:r>
                        <a:rPr lang="zh-CN" altLang="en-US" sz="2400"/>
                        <a:t>答题术语</a:t>
                      </a:r>
                      <a:endParaRPr lang="zh-CN" altLang="en-US" sz="2400"/>
                    </a:p>
                  </a:txBody>
                  <a:tcPr>
                    <a:solidFill>
                      <a:schemeClr val="bg1"/>
                    </a:solidFill>
                  </a:tcPr>
                </a:tc>
              </a:tr>
              <a:tr h="1463675">
                <a:tc>
                  <a:txBody>
                    <a:bodyPr/>
                    <a:lstStyle/>
                    <a:p>
                      <a:pPr algn="ctr">
                        <a:buNone/>
                      </a:pPr>
                      <a:endParaRPr lang="zh-CN" altLang="en-US" sz="2400" b="1"/>
                    </a:p>
                    <a:p>
                      <a:pPr algn="ctr">
                        <a:buNone/>
                      </a:pPr>
                      <a:r>
                        <a:rPr lang="zh-CN" altLang="en-US" sz="2400" b="1"/>
                        <a:t>背景</a:t>
                      </a:r>
                      <a:endParaRPr lang="zh-CN" altLang="en-US" sz="2400" b="1"/>
                    </a:p>
                  </a:txBody>
                  <a:tcPr>
                    <a:solidFill>
                      <a:schemeClr val="bg1"/>
                    </a:solidFill>
                  </a:tcPr>
                </a:tc>
                <a:tc gridSpan="2">
                  <a:txBody>
                    <a:bodyPr/>
                    <a:lstStyle/>
                    <a:p>
                      <a:pPr algn="l" fontAlgn="auto">
                        <a:lnSpc>
                          <a:spcPts val="3200"/>
                        </a:lnSpc>
                        <a:buNone/>
                      </a:pPr>
                      <a:r>
                        <a:rPr lang="zh-CN" altLang="en-US" sz="2400" b="0">
                          <a:solidFill>
                            <a:srgbClr val="FF0000"/>
                          </a:solidFill>
                        </a:rPr>
                        <a:t>某事件发生前是否产生了新的经济因素</a:t>
                      </a:r>
                      <a:r>
                        <a:rPr lang="zh-CN" altLang="en-US" sz="2400" b="0"/>
                        <a:t>（如明清启蒙思想的产生背景是资本主义萌芽的产生）、</a:t>
                      </a:r>
                      <a:r>
                        <a:rPr lang="zh-CN" altLang="en-US" sz="2400" b="0">
                          <a:solidFill>
                            <a:srgbClr val="FF0000"/>
                          </a:solidFill>
                        </a:rPr>
                        <a:t>阶级力量</a:t>
                      </a:r>
                      <a:r>
                        <a:rPr lang="zh-CN" altLang="en-US" sz="2400" b="0"/>
                        <a:t>（如十月革命是一场社会主义革命）,</a:t>
                      </a:r>
                      <a:r>
                        <a:rPr lang="zh-CN" altLang="en-US" sz="2400" b="0">
                          <a:solidFill>
                            <a:srgbClr val="FF0000"/>
                          </a:solidFill>
                        </a:rPr>
                        <a:t>是否受外部因素的影响等</a:t>
                      </a:r>
                      <a:r>
                        <a:rPr lang="zh-CN" altLang="en-US" sz="2400" b="0"/>
                        <a:t>（如近代中国的改革受到西方冲击）。</a:t>
                      </a:r>
                      <a:endParaRPr lang="zh-CN" altLang="en-US" sz="2400" b="0"/>
                    </a:p>
                  </a:txBody>
                  <a:tcPr>
                    <a:solidFill>
                      <a:schemeClr val="bg1"/>
                    </a:solidFill>
                  </a:tcPr>
                </a:tc>
                <a:tc hMerge="1">
                  <a:tcPr>
                    <a:solidFill>
                      <a:schemeClr val="bg1"/>
                    </a:solidFill>
                  </a:tcPr>
                </a:tc>
              </a:tr>
              <a:tr h="1668780">
                <a:tc>
                  <a:txBody>
                    <a:bodyPr/>
                    <a:lstStyle/>
                    <a:p>
                      <a:pPr algn="ctr">
                        <a:buNone/>
                      </a:pPr>
                      <a:endParaRPr lang="zh-CN" altLang="en-US" sz="2400" b="1"/>
                    </a:p>
                    <a:p>
                      <a:pPr algn="ctr">
                        <a:buNone/>
                      </a:pPr>
                      <a:r>
                        <a:rPr lang="zh-CN" altLang="en-US" sz="2400" b="1"/>
                        <a:t>时间</a:t>
                      </a:r>
                      <a:endParaRPr lang="zh-CN" altLang="en-US" sz="2400" b="1"/>
                    </a:p>
                  </a:txBody>
                  <a:tcPr>
                    <a:solidFill>
                      <a:schemeClr val="bg1"/>
                    </a:solidFill>
                  </a:tcPr>
                </a:tc>
                <a:tc>
                  <a:txBody>
                    <a:bodyPr/>
                    <a:lstStyle/>
                    <a:p>
                      <a:pPr algn="ctr" fontAlgn="auto">
                        <a:lnSpc>
                          <a:spcPts val="3200"/>
                        </a:lnSpc>
                        <a:buNone/>
                      </a:pPr>
                      <a:r>
                        <a:rPr lang="zh-CN" altLang="en-US" sz="2400" b="0"/>
                        <a:t>发生时间的早晚、经历时间的长短等方面</a:t>
                      </a:r>
                      <a:endParaRPr lang="zh-CN" altLang="en-US" sz="2400" b="0"/>
                    </a:p>
                  </a:txBody>
                  <a:tcPr>
                    <a:solidFill>
                      <a:schemeClr val="bg1"/>
                    </a:solidFill>
                  </a:tcPr>
                </a:tc>
                <a:tc>
                  <a:txBody>
                    <a:bodyPr/>
                    <a:lstStyle/>
                    <a:p>
                      <a:pPr algn="l" fontAlgn="auto">
                        <a:lnSpc>
                          <a:spcPts val="3200"/>
                        </a:lnSpc>
                        <a:buNone/>
                      </a:pPr>
                      <a:r>
                        <a:rPr lang="zh-CN" altLang="en-US" sz="2400" b="0">
                          <a:solidFill>
                            <a:srgbClr val="FF0000"/>
                          </a:solidFill>
                        </a:rPr>
                        <a:t>“历史悠久”</a:t>
                      </a:r>
                      <a:r>
                        <a:rPr lang="zh-CN" altLang="en-US" sz="2400" b="0"/>
                        <a:t>（题干中出现很早的时间或者朝代）；</a:t>
                      </a:r>
                      <a:r>
                        <a:rPr lang="zh-CN" altLang="en-US" sz="2400" b="0">
                          <a:solidFill>
                            <a:srgbClr val="FF0000"/>
                          </a:solidFill>
                        </a:rPr>
                        <a:t>“分阶段...”、“逐步...”</a:t>
                      </a:r>
                      <a:r>
                        <a:rPr lang="zh-CN" altLang="en-US" sz="2400" b="0"/>
                        <a:t>（题干中出现多个阶段性时间）；</a:t>
                      </a:r>
                      <a:r>
                        <a:rPr lang="zh-CN" altLang="en-US" sz="2400" b="0">
                          <a:solidFill>
                            <a:srgbClr val="FF0000"/>
                          </a:solidFill>
                        </a:rPr>
                        <a:t>“具有持续性”、“持续时间长”</a:t>
                      </a:r>
                      <a:r>
                        <a:rPr lang="zh-CN" altLang="en-US" sz="2400" b="0"/>
                        <a:t>(题干中出现持续性时间）；</a:t>
                      </a:r>
                      <a:r>
                        <a:rPr lang="zh-CN" altLang="en-US" sz="2400" b="0">
                          <a:solidFill>
                            <a:srgbClr val="FF0000"/>
                          </a:solidFill>
                        </a:rPr>
                        <a:t>“出现在...之后”</a:t>
                      </a:r>
                      <a:r>
                        <a:rPr lang="zh-CN" altLang="en-US" sz="2400" b="0"/>
                        <a:t>（在题干中或者教材史实中某个重要时间节点之后）等</a:t>
                      </a:r>
                      <a:endParaRPr lang="zh-CN" altLang="en-US" sz="2400" b="0"/>
                    </a:p>
                  </a:txBody>
                  <a:tcPr>
                    <a:solidFill>
                      <a:schemeClr val="bg1"/>
                    </a:solidFill>
                  </a:tcPr>
                </a:tc>
              </a:tr>
            </a:tbl>
          </a:graphicData>
        </a:graphic>
      </p:graphicFrame>
      <p:sp>
        <p:nvSpPr>
          <p:cNvPr id="88075" name="Text Box 11"/>
          <p:cNvSpPr txBox="1">
            <a:spLocks noChangeArrowheads="1"/>
          </p:cNvSpPr>
          <p:nvPr/>
        </p:nvSpPr>
        <p:spPr bwMode="auto">
          <a:xfrm>
            <a:off x="213995" y="610870"/>
            <a:ext cx="11809095" cy="10274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68580" tIns="34290" rIns="68580" bIns="34290">
            <a:spAutoFit/>
          </a:bodyPr>
          <a:lstStyle/>
          <a:p>
            <a:pPr>
              <a:lnSpc>
                <a:spcPct val="130000"/>
              </a:lnSpc>
            </a:pPr>
            <a:r>
              <a:rPr lang="zh-CN" altLang="en-US" sz="2400">
                <a:solidFill>
                  <a:schemeClr val="tx1"/>
                </a:solidFill>
              </a:rPr>
              <a:t>特点类试题答题语言须简明扼要，一般不必分析说明；答案要点化，并结合分值尽量多分要点，</a:t>
            </a:r>
            <a:r>
              <a:rPr lang="zh-CN" altLang="en-US" sz="2400" b="1">
                <a:solidFill>
                  <a:srgbClr val="FF0000"/>
                </a:solidFill>
              </a:rPr>
              <a:t>要广度不要深度</a:t>
            </a:r>
            <a:r>
              <a:rPr lang="zh-CN" altLang="en-US" sz="2400">
                <a:solidFill>
                  <a:schemeClr val="tx1"/>
                </a:solidFill>
              </a:rPr>
              <a:t>。考查一个历史事件的特点一般从以下这些方面入手：</a:t>
            </a:r>
            <a:endParaRPr lang="zh-CN" altLang="en-US" sz="2400">
              <a:solidFill>
                <a:schemeClr val="tx1"/>
              </a:solidFill>
            </a:endParaRPr>
          </a:p>
        </p:txBody>
      </p:sp>
    </p:spTree>
  </p:cSld>
  <p:clrMapOvr>
    <a:masterClrMapping/>
  </p:clrMapOvr>
  <p:transition/>
</p:sld>
</file>

<file path=ppt/tags/tag1.xml><?xml version="1.0" encoding="utf-8"?>
<p:tagLst xmlns:p="http://schemas.openxmlformats.org/presentationml/2006/main">
  <p:tag name="KSO_WM_UNIT_TABLE_BEAUTIFY" val="smartTable{296e07c7-2a21-4011-915f-55acbb6dec0e}"/>
  <p:tag name="TABLE_ENDDRAG_ORIGIN_RECT" val="905*355"/>
  <p:tag name="TABLE_ENDDRAG_RECT" val="27*154*905*355"/>
</p:tagLst>
</file>

<file path=ppt/tags/tag2.xml><?xml version="1.0" encoding="utf-8"?>
<p:tagLst xmlns:p="http://schemas.openxmlformats.org/presentationml/2006/main">
  <p:tag name="KSO_WM_UNIT_TABLE_BEAUTIFY" val="smartTable{296e07c7-2a21-4011-915f-55acbb6dec0e}"/>
  <p:tag name="TABLE_ENDDRAG_ORIGIN_RECT" val="905*355"/>
  <p:tag name="TABLE_ENDDRAG_RECT" val="27*154*905*355"/>
</p:tagLst>
</file>

<file path=ppt/tags/tag3.xml><?xml version="1.0" encoding="utf-8"?>
<p:tagLst xmlns:p="http://schemas.openxmlformats.org/presentationml/2006/main">
  <p:tag name="KSO_WM_UNIT_TABLE_BEAUTIFY" val="smartTable{296e07c7-2a21-4011-915f-55acbb6dec0e}"/>
  <p:tag name="TABLE_ENDDRAG_ORIGIN_RECT" val="905*257"/>
  <p:tag name="TABLE_ENDDRAG_RECT" val="27*154*905*257"/>
</p:tagLst>
</file>

<file path=ppt/tags/tag4.xml><?xml version="1.0" encoding="utf-8"?>
<p:tagLst xmlns:p="http://schemas.openxmlformats.org/presentationml/2006/main">
  <p:tag name="KSO_WM_UNIT_TABLE_BEAUTIFY" val="smartTable{89217aa8-f3ad-49c7-924b-40238ca5c8e3}"/>
  <p:tag name="TABLE_ENDDRAG_ORIGIN_RECT" val="908*202"/>
  <p:tag name="TABLE_ENDDRAG_RECT" val="32*303*908*202"/>
</p:tagLst>
</file>

<file path=ppt/tags/tag5.xml><?xml version="1.0" encoding="utf-8"?>
<p:tagLst xmlns:p="http://schemas.openxmlformats.org/presentationml/2006/main">
  <p:tag name="KSO_WM_UNIT_TABLE_BEAUTIFY" val="smartTable{51264fd5-bc7c-42ed-882c-248a716ae06f}"/>
  <p:tag name="TABLE_ENDDRAG_ORIGIN_RECT" val="913*340"/>
  <p:tag name="TABLE_ENDDRAG_RECT" val="23*154*913*340"/>
</p:tagLst>
</file>

<file path=ppt/tags/tag6.xml><?xml version="1.0" encoding="utf-8"?>
<p:tagLst xmlns:p="http://schemas.openxmlformats.org/presentationml/2006/main">
  <p:tag name="KSO_WM_UNIT_TABLE_BEAUTIFY" val="smartTable{51264fd5-bc7c-42ed-882c-248a716ae06f}"/>
  <p:tag name="TABLE_ENDDRAG_ORIGIN_RECT" val="913*340"/>
  <p:tag name="TABLE_ENDDRAG_RECT" val="23*154*913*340"/>
</p:tagLst>
</file>

<file path=ppt/tags/tag7.xml><?xml version="1.0" encoding="utf-8"?>
<p:tagLst xmlns:p="http://schemas.openxmlformats.org/presentationml/2006/main">
  <p:tag name="commondata" val="eyJoZGlkIjoiYzJmNDYwYmY4ZTVjYmQzZWQxNzM2NTQzZjRiYzcxOD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s5upg2n">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9978</Words>
  <Application>WPS 演示</Application>
  <PresentationFormat>宽屏</PresentationFormat>
  <Paragraphs>470</Paragraphs>
  <Slides>34</Slides>
  <Notes>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34</vt:i4>
      </vt:variant>
    </vt:vector>
  </HeadingPairs>
  <TitlesOfParts>
    <vt:vector size="47" baseType="lpstr">
      <vt:lpstr>Arial</vt:lpstr>
      <vt:lpstr>宋体</vt:lpstr>
      <vt:lpstr>Wingdings</vt:lpstr>
      <vt:lpstr>微软雅黑</vt:lpstr>
      <vt:lpstr>楷体</vt:lpstr>
      <vt:lpstr>黑体</vt:lpstr>
      <vt:lpstr>Arial Unicode MS</vt:lpstr>
      <vt:lpstr>Calibri</vt:lpstr>
      <vt:lpstr>汉仪旗黑-75S</vt:lpstr>
      <vt:lpstr>方正公文黑体</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高考历史主观题答题技巧01 特点类</dc:title>
  <dc:creator/>
  <cp:lastModifiedBy>吴海燕</cp:lastModifiedBy>
  <cp:revision>15</cp:revision>
  <cp:lastPrinted>2021-11-22T17:30:00Z</cp:lastPrinted>
  <dcterms:created xsi:type="dcterms:W3CDTF">2021-11-22T17:30:00Z</dcterms:created>
  <dcterms:modified xsi:type="dcterms:W3CDTF">2024-05-21T01:39:01Z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59905C6C35AB4722BC68A2CC8DDFEAA5_12</vt:lpwstr>
  </property>
  <property fmtid="{D5CDD505-2E9C-101B-9397-08002B2CF9AE}" pid="3" name="KSOProductBuildVer">
    <vt:lpwstr>2052-12.1.0.16929</vt:lpwstr>
  </property>
</Properties>
</file>