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34010" y="810260"/>
            <a:ext cx="7757795" cy="668147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17．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</a:rPr>
              <a:t>材料:一桥连三地，天堑变通途港珠澳大桥开通仪式于2018年10月23日上午在广东省珠海市举行。港珠澳大桥是中国建设史上里程最长、投资最多、施工难度最大的跨海桥梁项目，“超级工程”背后有“超级创新”。港珠澳大桥建设难度极大，需要克服土质、天气等各种难题，新材料、新工艺、新设备、新技术层出不穷，仅专利就达400项之多，在多个领域填补了空白。为了保证航道畅通，港珠澳大桥要建几个超过170米高度的桥塔，但香港、澳门、珠海、深圳等几个机场的航空限高又不能超过120米，因此综合考虑通航需求和航空限高，港珠澳大桥最终采取了海底隧道和跨海大桥的联合方案。经过我国交通建设者不懈努力，港珠澳大桥于10月24日正式通车!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结合材料，分析在港珠澳大桥的建设中是怎样体现唯物辩证法的总特征的。</a:t>
            </a:r>
            <a:endParaRPr lang="zh-CN" altLang="en-US" sz="18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1505" y="836930"/>
            <a:ext cx="7520940" cy="322326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答：①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联系是普遍的、客观的。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港珠澳大桥的成功建设，是在尊重事物固有联系的基础上充分发挥了主观能动性。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②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坚持系统优化方法，用综合的思维认识事物。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港珠澳大桥的建设综合考虑通航需求和航空限高，最终采取了联合方案。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③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发展的实质是事物的前进和上升，是新事物的产生和旧事物的灭亡，要求我们用发展的观点看问题，树立创新意识。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港珠澳大桥的建设实现了多项技术创新。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④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事物的发展是前进性与曲折性的统一。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港珠澳大桥的建设克服了多个方面的难题，经过不懈努力，实现通车。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2775" y="337820"/>
            <a:ext cx="7568565" cy="518541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</a:rPr>
              <a:t>18. 阅读材料，完成下列要求。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</a:rPr>
              <a:t>1609年，伽利略首次用天文望远镜观测月亮，使人类对月球正面的地形开始有详细的了解。1957年，前苏联发射人类第一颗人造卫星，解决了将人造物体发射到太空的基本技术。1959年1月3日，前苏联成功发射月球1号探测器月球1号原计划撞击月球，但因地面控制系统故障，未能成功完成预定计划。20世纪70年代，美国通过实施“水星”计划掌握了载人天地往返的基本技术，通过“双子星”计划掌握了载人登月所必需的舱外行走和交会对接技术，最终通过“阿波罗”计划，实现了载人登月的目标。2020年12月17日凌晨，中国嫦娥五号返回器携带月球样品顺利返回地球，这是人类探月历史60年来由中国人书写的又一壮举，标志着中国探月工程，“绕、落、回”完美收官，2023年，我国宣布中国载人月球探测工程，登月阶段任务已启动实施，计划在2030年前实现中国人首次登陆月球。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结合材料，运用“追求真理是一个过程”的相关知识，分析人类对月球的探索历程。</a:t>
            </a:r>
            <a:endParaRPr lang="zh-CN" altLang="en-US" sz="2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35990" y="617855"/>
            <a:ext cx="7047230" cy="576072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答：①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认识具有反复性。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受各种条件限制，人们对同一个事物的正确认识往往要经过多次反复才能完成，人们对月球的探索经历了挫折，体现了认识具有反复性；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②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认识具有无限性。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社会实践是不断发展的，人类认识能力也是无限发展的，人们对月球的认识会随着探索条件的发展不断深入，体现了认识的无限性；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③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认识具有上升性，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认识运动是一种波浪式前进或螺旋式上升的过程，人们对月球探索的每一次进步，体现了认识的上升性；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④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认识是在实践基础上不断向前发展的，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人们从过去用天文望远镜观测月亮，到今天载人月球探测工程，人类对未知世界的求索从未停止，可见，人类对月球的探索是一个永无止境的过程。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08075" y="536575"/>
            <a:ext cx="7127240" cy="309372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19.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运用“实现人生价值”的有关知识，分析《雷锋日记》的经典语录给我们的启示。</a:t>
            </a:r>
            <a:endParaRPr lang="zh-CN" altLang="en-US" sz="2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答：</a:t>
            </a:r>
            <a:r>
              <a:rPr lang="zh-CN" altLang="en-US" sz="2400" u="sng">
                <a:latin typeface="Arial" panose="020B0604020202020204" pitchFamily="34" charset="0"/>
                <a:ea typeface="微软雅黑" panose="020B0503020204020204" charset="-122"/>
              </a:rPr>
              <a:t>①树立正确价值观，自觉站在人民立场上，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雷锋把有限的生命，投入到无限的为人民服务中去，自觉把献身人民的事业，维护人民的利益作为自己最高的价值追求。 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②</a:t>
            </a:r>
            <a:r>
              <a:rPr lang="zh-CN" altLang="en-US" sz="2400" u="sng">
                <a:latin typeface="Arial" panose="020B0604020202020204" pitchFamily="34" charset="0"/>
                <a:ea typeface="微软雅黑" panose="020B0503020204020204" charset="-122"/>
              </a:rPr>
              <a:t>在劳动和奉献中创造价值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，积极投身于为人民服务的实践，雷锋在平凡的岗位上作出不平凡的业 绩，成为一代代中国人的精神偶像。 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③</a:t>
            </a:r>
            <a:r>
              <a:rPr lang="zh-CN" altLang="en-US" sz="2400" u="sng">
                <a:latin typeface="Arial" panose="020B0604020202020204" pitchFamily="34" charset="0"/>
                <a:ea typeface="微软雅黑" panose="020B0503020204020204" charset="-122"/>
              </a:rPr>
              <a:t>在个人与社会统一中创造和实现价值。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雷锋发扬螺丝钉精神，正确处理个人与集体、个人与社会的关系，自觉把个人需要融入到集体、社会的需要中。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④</a:t>
            </a:r>
            <a:r>
              <a:rPr lang="zh-CN" altLang="en-US" sz="2400" u="sng">
                <a:latin typeface="Arial" panose="020B0604020202020204" pitchFamily="34" charset="0"/>
                <a:ea typeface="微软雅黑" panose="020B0503020204020204" charset="-122"/>
              </a:rPr>
              <a:t>在砥砺自我中创造和实现价值，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</a:rPr>
              <a:t>发挥主观能动性，发扬顽强拼搏、自强不息精神，雷锋在艰苦的斗争中锻炼自己，努力发展自己，造就自己辉煌人生。</a:t>
            </a:r>
            <a:endParaRPr lang="zh-CN" altLang="en-US" sz="2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6400" y="1056005"/>
            <a:ext cx="7190105" cy="643572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20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（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1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）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答：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1</a:t>
            </a:r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.社会存在决定社会意识，社会意识具有相对独立性，社会意识对社会存在具有能动的反作用，先进的社会意识对社会发展起积极的推动作用。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出台的《吕梁市红色文化遗址保护利用条例》，作为先进的社会意识，用法律条例来加强对红色文化遗址保护利用。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2</a:t>
            </a:r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.经济基础决定上层建筑，上层建筑反作用于经济基础。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用法律条例来加强对红色文化遗址保护利用，将革命文物工作融入经济社会发展大局、融入全面深化改革，更好地加强革命文物保护利用，凝聚转型发展强大动能。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3</a:t>
            </a:r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.人民群众是社会历史的主体，是历史的创造者，要坚持以人民为中心，坚持人民的主体地位。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把革命文物保护管理纳入社会发展规划，融入人民大众参与保护的热情之中，发挥人民的主人翁精神，真正实现利用好红色资源，发扬好红色传统，传承好红色基因。    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61110" y="860425"/>
            <a:ext cx="7429500" cy="526669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（2）尊敬的革命纪念馆领导：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 您好！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 革命遗址是革命文化的重要物质载体，要讲好文物故事，加强革命文物保护利用。对于传承红色基因，丰富人的精神世界、增强人的精神力量具有非常重要的意义，为中国发展和人类文明进步提供了强大精神动力。纪念馆应站在人民立场上，针对不同人群推出“菜单化服务”，紧跟时代潮流扩大革命文物资源影响力；培养志愿讲解员，组织宣讲团进学校、进乡村、进企业、进社区，更好地传播革命文化、发挥革命文物的社会教育功能。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                                                                                            xxx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                                                                                            2024年xx月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5695" y="692785"/>
            <a:ext cx="5794375" cy="42462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21.运用</a:t>
            </a:r>
            <a:r>
              <a:rPr lang="en-US" altLang="zh-CN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“中国共产党”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的知识，说明“党中央和各级党委时刻记挂着大家的冷暖安危，也希望乡亲们依靠自己的双手重建家园，创造幸福生活”蕴含的道理。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答：①中国共产党始终坚持以人民为中心，坚持人民立场的</a:t>
            </a:r>
            <a:r>
              <a:rPr lang="en-US" altLang="zh-CN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根本立场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，以全心全意为人民服务作为</a:t>
            </a:r>
            <a:r>
              <a:rPr lang="en-US" altLang="zh-CN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根本宗旨。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习近平总书记时刻把老百姓的安危冷暖放在心上，是中国共产党先进性的重要体现。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②中国共产党始终坚持人民主体地位，坚持立党为公、执政为民的</a:t>
            </a:r>
            <a:r>
              <a:rPr lang="en-US" altLang="zh-CN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执政理念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。习近平总书记实地了解去年洪涝灾害后当地农业生产恢复等情况，及百姓的生活情况，体现了中国共产党先进的执政理念。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③中国共产党始终走在时代前列，共产党员要</a:t>
            </a:r>
            <a:r>
              <a:rPr lang="en-US" altLang="zh-CN" sz="1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发挥先锋模范作用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。习近平总书记亲自走进田间地头、百姓家中，关注百姓生活，践行了共产党员的先锋模范作用，彰显了中国共产党的先进性。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g4OWNhOGRiYWM3NDIxODIwZTc0M2RkNTkwMTQ4Mzk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2641</Words>
  <Application>WPS 演示</Application>
  <PresentationFormat/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Arial Unicode MS</vt:lpstr>
      <vt:lpstr>Calibri</vt:lpstr>
      <vt:lpstr>华文中宋</vt:lpstr>
      <vt:lpstr>华文琥珀</vt:lpstr>
      <vt:lpstr>幼圆</vt:lpstr>
      <vt:lpstr>Times New Roman</vt:lpstr>
      <vt:lpstr>楷体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zhangwen</dc:creator>
  <cp:lastModifiedBy>zhangwen</cp:lastModifiedBy>
  <cp:revision>3</cp:revision>
  <dcterms:created xsi:type="dcterms:W3CDTF">2024-06-14T07:04:51Z</dcterms:created>
  <dcterms:modified xsi:type="dcterms:W3CDTF">2024-06-14T07:13:21Z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5E1E566D92884B03B064D09B771F8E42_13</vt:lpwstr>
  </property>
</Properties>
</file>