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86" r:id="rId6"/>
    <p:sldId id="260" r:id="rId7"/>
    <p:sldId id="262" r:id="rId8"/>
    <p:sldId id="263" r:id="rId9"/>
    <p:sldId id="264" r:id="rId10"/>
    <p:sldId id="267" r:id="rId11"/>
    <p:sldId id="281" r:id="rId12"/>
    <p:sldId id="268" r:id="rId13"/>
    <p:sldId id="283" r:id="rId14"/>
    <p:sldId id="297" r:id="rId15"/>
    <p:sldId id="285" r:id="rId16"/>
    <p:sldId id="275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解密《变形记》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594995" y="420370"/>
            <a:ext cx="1965325" cy="1936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7053580" y="4396105"/>
            <a:ext cx="48450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南京市秦淮中学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王露浛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3233" y="1538393"/>
            <a:ext cx="10106660" cy="4363720"/>
          </a:xfrm>
        </p:spPr>
        <p:txBody>
          <a:bodyPr/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格里高尔的困境具有普遍性吗？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格里高尔试图设想，类似他今天发生的事，是否有一天也会发生在这位协理身上。说实在话，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这种可能性是存在的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别的推销员活得就像后宫里的娘娘。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活动三：甲虫</a:t>
            </a:r>
            <a:r>
              <a:rPr lang="en-US" altLang="zh-CN"/>
              <a:t>——</a:t>
            </a:r>
            <a:r>
              <a:rPr lang="zh-CN" altLang="en-US"/>
              <a:t>画是不画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800"/>
          </a:xfrm>
        </p:spPr>
        <p:txBody>
          <a:bodyPr/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卡夫卡认为，在《变形记》的插图中，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甲虫本身是不可画出的，即使作为背景也不行。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。而在今天众多的《变形记》版本中，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甲虫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却经常成为小说插图的主要元素。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小说《变形记》的插图中，应不应该画甲虫？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中译本：《变形记》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德语原著：Die Verwandlung（转变）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英译本：Metamorphosis（变形，质变）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8200" y="4402667"/>
            <a:ext cx="999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在“甲虫”的外壳下，这篇小说在讨论</a:t>
            </a:r>
            <a:r>
              <a:rPr lang="zh-CN" altLang="en-US" sz="32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的灵魂。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作者选择的这个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外壳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为何偏偏是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甲虫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12825"/>
            <a:ext cx="10515600" cy="5164455"/>
          </a:xfrm>
        </p:spPr>
        <p:txBody>
          <a:bodyPr/>
          <a:lstStyle/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人的异化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卡夫卡：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不断运动的生活纽带，把我们拖向某个地方，至于拖向哪里，我们自己是不得而知的。我们就像物品、物件而不像活人。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康德：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人是目的，而不是手段。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作业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请你为《变形记》设计一幅插图，简要说明构图元素和构图方案，并解释这样设计的理由。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你还在哪些文学作品中读到过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异化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现象？结合你的阅读与生活经验，谈谈你对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人的异化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问题有何感悟。（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200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字以上）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学习任务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1915年《变形记》付印之际，卡夫卡为了封面插图的问题致信出版社：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会不会去画那只甲虫本身？别画那个，千万别画那个！……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甲虫本身是不可画出的，即使作为背景也不行。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预习疑问：格里高尔为什么会变甲虫？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甲虫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的表象之下，作者究竟在表达什么？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活动一：变形</a:t>
            </a:r>
            <a:r>
              <a:rPr lang="en-US" altLang="zh-CN"/>
              <a:t>——</a:t>
            </a:r>
            <a:r>
              <a:rPr lang="zh-CN" altLang="en-US"/>
              <a:t>怕是不怕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351338"/>
          </a:xfrm>
        </p:spPr>
        <p:txBody>
          <a:bodyPr/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变成甲虫后，格里高尔害怕吗？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他好奇地想知道，那些现在想见他的人见到他时会说些什么。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倘若他们大吃一惊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，那么格里高尔就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不负什么责任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，他就可以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安然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了。倘若他们都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平静地接受这一切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，那么他就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没有理由焦虑不安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，只要他抓紧的话，说不定真还能赶上八点钟的火车呢。（第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节）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44086"/>
            <a:ext cx="10515600" cy="4351338"/>
          </a:xfrm>
        </p:spPr>
        <p:txBody>
          <a:bodyPr/>
          <a:lstStyle/>
          <a:p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变形对格里高尔的影响：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endParaRPr lang="zh-CN" altLang="en-US" sz="2800" b="1" dirty="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endParaRPr lang="zh-CN" altLang="en-US" dirty="0"/>
          </a:p>
        </p:txBody>
      </p:sp>
      <p:graphicFrame>
        <p:nvGraphicFramePr>
          <p:cNvPr id="5" name="表格 4"/>
          <p:cNvGraphicFramePr/>
          <p:nvPr/>
        </p:nvGraphicFramePr>
        <p:xfrm>
          <a:off x="1644748" y="1700091"/>
          <a:ext cx="8532495" cy="3181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465"/>
                <a:gridCol w="3585210"/>
                <a:gridCol w="3766820"/>
              </a:tblGrid>
              <a:tr h="59118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变形前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变形后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身体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声音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生活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家庭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工作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800" b="1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68985" y="5245693"/>
            <a:ext cx="10584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F0BB5"/>
                </a:solidFill>
                <a:latin typeface="楷体" panose="02010609060101010101" charset="-122"/>
                <a:ea typeface="楷体" panose="02010609060101010101" charset="-122"/>
              </a:rPr>
              <a:t>文中明确表述让格里高尔“吓了一大跳”的是哪一种影响？</a:t>
            </a:r>
            <a:endParaRPr lang="zh-CN" altLang="en-US" sz="3200" b="1" dirty="0">
              <a:solidFill>
                <a:srgbClr val="0F0BB5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4387" y="1616063"/>
            <a:ext cx="10563225" cy="5346065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“格里高尔，”现在左边厢房里的父亲说话了，“协理先生来了，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他问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，你为什么没有搭早班火车走。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外面不知道该对他说什么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。再说，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他要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跟你本人谈谈。所以请把门打开。你房间里东西凌乱，他会谅解的。”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“我现在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以您父母和您上司的名义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和您说话，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老板非常严肃地请您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立即清楚地予以说明。……今天清晨，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老板向我暗示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了您误工的某种可能的解释……”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05877" y="914400"/>
            <a:ext cx="6600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“失语”的只有格里高尔吗？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活动二：房门</a:t>
            </a:r>
            <a:r>
              <a:rPr lang="en-US" altLang="zh-CN"/>
              <a:t>——</a:t>
            </a:r>
            <a:r>
              <a:rPr lang="zh-CN" altLang="en-US"/>
              <a:t>开与不开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钱钟书：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有了门,我们可以出去；有了窗,我们可以不必出去。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格里高尔却根本就不想开门，而是庆幸自己在旅行中养成的谨慎习惯：即使在家里，夜间也要锁好所有的门。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（第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7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节）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在变成甲虫的这个早晨，格里高尔为什么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不想开门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格里高尔可以拒绝开门吗？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en-US" altLang="zh-CN"/>
          </a:p>
          <a:p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3415" y="619125"/>
            <a:ext cx="10933430" cy="6050915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闹钟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恰好在六点三刻敲响了 ，这时有人轻轻地敲他靠近床头这边的房门。“格里高尔 ，”有人喊道 ，那是母亲的声音 ，</a:t>
            </a:r>
            <a:r>
              <a:rPr lang="en-US" altLang="zh-CN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六点三刻了，你不是要赶火车吗？”多温柔的声音！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……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因为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母亲听了他的这句话就放下心来 ，拖着脚步走了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。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可是这简短的对话却引起了其他家人的注意，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他们没想到格里高尔还在家里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，于是在一扇门上很快听到了父亲的敲门声，敲得很轻 ，但用的是拳头 ：“格里高尔！格里高尔！”他喊道“你怎么了？”过了片刻 ，他又压低声音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催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了一遍：“格里高尔！格里高尔 ！”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这时在另一扇侧门又听到妹妹的轻轻的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抱怨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声：“格里高尔？你不舒服？你需要点什么？”格里高尔朝两边回答 ：“我这就好。” ……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父亲于是回到餐桌又吃他的早餐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，可妹妹又轻轻地问道：“格里高尔，开门呀，我在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求你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呢 。”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82905" y="311150"/>
            <a:ext cx="5292090" cy="573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格里高尔的时间：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成天都在奔波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旅行的种种烦恼，为每次换车操心 ，饮食又差，又不规律，打交道的人不断变换，没有一个保持长久来往，从来建立不起真正的友情 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闹钟定在四点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要赶五点的火车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下一趟火车七点钟开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无论如何得在七点一刻完全离开床位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说不定真还能赶上八点钟的火车呢</a:t>
            </a:r>
            <a:r>
              <a:rPr lang="en-US" altLang="zh-CN" sz="27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endParaRPr lang="zh-CN" altLang="en-US" sz="27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5826125" y="134620"/>
            <a:ext cx="6365875" cy="7054850"/>
          </a:xfrm>
        </p:spPr>
        <p:txBody>
          <a:bodyPr>
            <a:normAutofit fontScale="97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母亲：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拖着脚步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她起床后还没来得及梳洗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顶着一头高高耸起的乱发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父亲：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回到餐桌又吃他的早餐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桌子上摆着很多早餐餐具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早餐是一天中最重要的一顿饭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一边吃，一边翻阅报纸，要花好几个钟头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妹妹：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她也许现在才起床，衣服都还没有穿呢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43115" y="5110480"/>
            <a:ext cx="43834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语言、动作、神态描写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94535" y="6070600"/>
            <a:ext cx="2832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心理描写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5010" y="862753"/>
            <a:ext cx="5181600" cy="4351338"/>
          </a:xfrm>
        </p:spPr>
        <p:txBody>
          <a:bodyPr/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发现格里高尔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变形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之前：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格里高尔，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开门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呀</a:t>
            </a:r>
            <a:r>
              <a:rPr lang="en-US" altLang="zh-CN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en-US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0" y="870373"/>
            <a:ext cx="5181600" cy="4351338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发现格里高尔“变形”之后：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父亲顺手用手杖一钩，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关上了门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。接着，家里终于寂静了下来。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dirty="0"/>
          </a:p>
          <a:p>
            <a:endParaRPr lang="zh-CN" altLang="en-US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15010" y="3105150"/>
            <a:ext cx="11229975" cy="2753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格里高尔的困境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门内：形体上的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en-US" altLang="zh-CN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，精神上的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en-US" altLang="zh-CN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，被社会</a:t>
            </a:r>
            <a:r>
              <a:rPr lang="zh-CN" altLang="en-US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门外：形体上的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en-US" altLang="zh-CN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，精神上的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en-US" altLang="zh-CN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，与社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会</a:t>
            </a:r>
            <a:r>
              <a:rPr lang="zh-CN" altLang="en-US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32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9001" y="5777865"/>
            <a:ext cx="8517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那是一间可惜略微偏小、却是真正住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的房间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COMMONDATA" val="eyJoZGlkIjoiNTE5MTJkNGJiZTgzYjI4MDMzZmFjODYxNWRkMTcwOWM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1870</Words>
  <Application>WPS 演示</Application>
  <PresentationFormat>宽屏</PresentationFormat>
  <Paragraphs>136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楷体</vt:lpstr>
      <vt:lpstr>微软雅黑</vt:lpstr>
      <vt:lpstr>Arial Unicode MS</vt:lpstr>
      <vt:lpstr>Calibri</vt:lpstr>
      <vt:lpstr>WPS</vt:lpstr>
      <vt:lpstr>解密《变形记》</vt:lpstr>
      <vt:lpstr>学习任务</vt:lpstr>
      <vt:lpstr>活动一：变形——怕是不怕</vt:lpstr>
      <vt:lpstr>PowerPoint 演示文稿</vt:lpstr>
      <vt:lpstr>PowerPoint 演示文稿</vt:lpstr>
      <vt:lpstr>活动二：房门——开与不开</vt:lpstr>
      <vt:lpstr>PowerPoint 演示文稿</vt:lpstr>
      <vt:lpstr>PowerPoint 演示文稿</vt:lpstr>
      <vt:lpstr>PowerPoint 演示文稿</vt:lpstr>
      <vt:lpstr>PowerPoint 演示文稿</vt:lpstr>
      <vt:lpstr>活动三：甲虫——画是不画</vt:lpstr>
      <vt:lpstr>PowerPoint 演示文稿</vt:lpstr>
      <vt:lpstr>PowerPoint 演示文稿</vt:lpstr>
      <vt:lpstr>PowerPoint 演示文稿</vt:lpstr>
      <vt:lpstr>作业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解密《变形记》</dc:title>
  <dc:creator/>
  <cp:lastModifiedBy>Administrator</cp:lastModifiedBy>
  <cp:revision>21</cp:revision>
  <dcterms:created xsi:type="dcterms:W3CDTF">2023-08-09T12:44:00Z</dcterms:created>
  <dcterms:modified xsi:type="dcterms:W3CDTF">2024-05-23T03:08:13Z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2052-12.1.0.16929</vt:lpwstr>
  </property>
</Properties>
</file>