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9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7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1765935"/>
            <a:ext cx="9799200" cy="2570400"/>
          </a:xfrm>
        </p:spPr>
        <p:txBody>
          <a:bodyPr/>
          <a:p>
            <a:r>
              <a:rPr lang="zh-CN" altLang="zh-CN" sz="7200">
                <a:solidFill>
                  <a:srgbClr val="FF0000"/>
                </a:solidFill>
              </a:rPr>
              <a:t>瞻前也要顾后</a:t>
            </a:r>
            <a:br>
              <a:rPr lang="zh-CN" altLang="zh-CN"/>
            </a:br>
            <a:endParaRPr lang="zh-CN" altLang="zh-CN" sz="3600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9895" y="533400"/>
            <a:ext cx="11147425" cy="5716270"/>
          </a:xfrm>
        </p:spPr>
        <p:txBody>
          <a:bodyPr/>
          <a:p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-635" y="-11430"/>
          <a:ext cx="12193270" cy="6261100"/>
        </p:xfrm>
        <a:graphic>
          <a:graphicData uri="http://schemas.openxmlformats.org/drawingml/2006/table">
            <a:tbl>
              <a:tblPr/>
              <a:tblGrid>
                <a:gridCol w="888365"/>
                <a:gridCol w="564515"/>
                <a:gridCol w="565150"/>
                <a:gridCol w="565150"/>
                <a:gridCol w="565150"/>
                <a:gridCol w="565785"/>
                <a:gridCol w="565150"/>
                <a:gridCol w="565150"/>
                <a:gridCol w="566420"/>
                <a:gridCol w="565150"/>
                <a:gridCol w="565150"/>
                <a:gridCol w="565785"/>
                <a:gridCol w="565150"/>
                <a:gridCol w="565150"/>
                <a:gridCol w="564515"/>
                <a:gridCol w="565150"/>
                <a:gridCol w="565150"/>
                <a:gridCol w="565785"/>
                <a:gridCol w="565150"/>
                <a:gridCol w="565150"/>
                <a:gridCol w="565150"/>
              </a:tblGrid>
              <a:tr h="671830">
                <a:tc gridSpan="21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南京市2023-2024学年度第二学期五校联盟高二期中学情调研--历史--成绩分段对比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8991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学生范围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[70,80)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[60,70)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[50,60)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[40,50)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[0,40)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2743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累计比%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累计比%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累计比%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累计比%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比例%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累计比%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大厂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18.92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20.72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42.79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141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63.51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31.08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210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94.59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5.41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92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玄高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42.5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64.5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89.5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10.5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6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江浦文昌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2.35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2.35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18.31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20.66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44.6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139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65.26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30.99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96.24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3.76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213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0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南外仙林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21.43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21.43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42.86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64.29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32.14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96.43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3.57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9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秦淮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0.54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0.54（5）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22.76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B5FD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23.31（2）</a:t>
                      </a:r>
                      <a:endParaRPr lang="zh-CN" altLang="en-US" sz="1400" b="1">
                        <a:solidFill>
                          <a:srgbClr val="0B5FD1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41.46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239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B5FD1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64.77（3）</a:t>
                      </a:r>
                      <a:endParaRPr lang="zh-CN" altLang="en-US" sz="1400" b="1">
                        <a:solidFill>
                          <a:srgbClr val="0B5FD1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105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28.46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93.22（5）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25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6.78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369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0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溧水二高</a:t>
                      </a:r>
                      <a:endParaRPr lang="zh-CN" altLang="en-US" sz="16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6.56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6.56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36.07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42.62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43.17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157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85.79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13.11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181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98.91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1.09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183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635" y="635"/>
            <a:ext cx="12193270" cy="6857365"/>
          </a:xfrm>
        </p:spPr>
        <p:txBody>
          <a:bodyPr/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0" y="66040"/>
          <a:ext cx="12191365" cy="6791960"/>
        </p:xfrm>
        <a:graphic>
          <a:graphicData uri="http://schemas.openxmlformats.org/drawingml/2006/table">
            <a:tbl>
              <a:tblPr/>
              <a:tblGrid>
                <a:gridCol w="1292860"/>
                <a:gridCol w="1292860"/>
                <a:gridCol w="1293495"/>
                <a:gridCol w="1292860"/>
                <a:gridCol w="1477645"/>
                <a:gridCol w="1293495"/>
                <a:gridCol w="1477010"/>
                <a:gridCol w="1292860"/>
                <a:gridCol w="1478280"/>
              </a:tblGrid>
              <a:tr h="84899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题型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分值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占比%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玄高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大厂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溧水二高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4899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得分率%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得分率%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得分率%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9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解答题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22.02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42.35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22.38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43.04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24.25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46.63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9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48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48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30.3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63.12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30.12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62.75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33.56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69.91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99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题型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分值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占比%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江浦文昌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南外仙林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秦淮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848995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得分率%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得分率%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得分率%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9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解答题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22.59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43.44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22.82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43.89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22.49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4</a:t>
                      </a:r>
                      <a:r>
                        <a:rPr lang="zh-CN" altLang="en-US" sz="20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20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43.25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9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48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48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30.37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63.26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30.11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62.72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30.44</a:t>
                      </a:r>
                      <a:r>
                        <a:rPr lang="zh-CN" altLang="en-US" sz="20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20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2</a:t>
                      </a:r>
                      <a:r>
                        <a:rPr lang="zh-CN" altLang="en-US" sz="20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2000" b="1">
                        <a:solidFill>
                          <a:schemeClr val="accent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63.41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0" y="0"/>
          <a:ext cx="12192635" cy="6778625"/>
        </p:xfrm>
        <a:graphic>
          <a:graphicData uri="http://schemas.openxmlformats.org/drawingml/2006/table">
            <a:tbl>
              <a:tblPr/>
              <a:tblGrid>
                <a:gridCol w="1259840"/>
                <a:gridCol w="1261110"/>
                <a:gridCol w="1259840"/>
                <a:gridCol w="1259205"/>
                <a:gridCol w="1259840"/>
                <a:gridCol w="1605280"/>
                <a:gridCol w="1503680"/>
                <a:gridCol w="1524000"/>
                <a:gridCol w="1259840"/>
              </a:tblGrid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题号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题型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分值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玄高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大厂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溧水二高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江浦文昌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南外仙林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秦淮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1.64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1.25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0.75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1.76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2.23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1.71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1.67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2.25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2.01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1.14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1.72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1.07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18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2.26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1.17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1.16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1.31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1.21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1.71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2.06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8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18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1.65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1.77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1.64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1.99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1.29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9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18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2.34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2.01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2.79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1.98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10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2.58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2.89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11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zh-CN" altLang="en-US" sz="18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18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0.57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0.61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0.82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0.65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0.11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0.49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12</a:t>
                      </a:r>
                      <a:r>
                        <a:rPr lang="zh-CN" altLang="en-US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1</a:t>
                      </a:r>
                      <a:r>
                        <a:rPr lang="zh-CN" altLang="en-US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1800" b="1">
                        <a:solidFill>
                          <a:schemeClr val="accent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2.58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2.72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2.57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4472C4"/>
                          </a:solidFill>
                          <a:latin typeface="微软雅黑" panose="020B0503020204020204" charset="-122"/>
                        </a:rPr>
                        <a:t>2.76</a:t>
                      </a:r>
                      <a:endParaRPr lang="en-US" altLang="en-US" sz="1800" b="1">
                        <a:solidFill>
                          <a:srgbClr val="4472C4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13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2.45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1.96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2.46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2.57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2.28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14</a:t>
                      </a:r>
                      <a:r>
                        <a:rPr lang="zh-CN" altLang="en-US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2</a:t>
                      </a:r>
                      <a:r>
                        <a:rPr lang="zh-CN" altLang="en-US" sz="1800" b="1">
                          <a:solidFill>
                            <a:schemeClr val="accent1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1800" b="1">
                        <a:solidFill>
                          <a:schemeClr val="accent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2.78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2.85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2.87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2.9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2.68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2.87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9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15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2.06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2.07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2.16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1.61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2.04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43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16</a:t>
                      </a:r>
                      <a:endParaRPr lang="en-US" altLang="en-US" sz="18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8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单选题</a:t>
                      </a:r>
                      <a:endParaRPr lang="zh-CN" altLang="en-US" sz="18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1.36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1.85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1.41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0.96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1.47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11125" y="0"/>
          <a:ext cx="11999595" cy="4665980"/>
        </p:xfrm>
        <a:graphic>
          <a:graphicData uri="http://schemas.openxmlformats.org/drawingml/2006/table">
            <a:tbl>
              <a:tblPr/>
              <a:tblGrid>
                <a:gridCol w="1356360"/>
                <a:gridCol w="1356995"/>
                <a:gridCol w="1355725"/>
                <a:gridCol w="1356360"/>
                <a:gridCol w="1728470"/>
                <a:gridCol w="1619250"/>
                <a:gridCol w="1640840"/>
                <a:gridCol w="1585595"/>
              </a:tblGrid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题号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分值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玄高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大厂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溧水二高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江浦文昌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南外仙林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秦淮</a:t>
                      </a:r>
                      <a:endParaRPr lang="zh-CN" altLang="en-US" sz="2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2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1.19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1.32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1.42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0.98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0.82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1.16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17(1)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0.65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0.71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0.69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0.54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0.69</a:t>
                      </a:r>
                      <a:endParaRPr lang="en-US" altLang="en-US" sz="240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17(2)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0.55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0.72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0.27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0.29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0.47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2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5.56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5.24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6.33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6.15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6.14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5.87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6.23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6.71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6.28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6.46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6.24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19(1)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3.21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3.29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3.44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3.23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3.32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3.21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5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19(2)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3.03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3.21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3.27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3.05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3.14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3.02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（</a:t>
                      </a:r>
                      <a:r>
                        <a:rPr lang="en-US" altLang="zh-CN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6</a:t>
                      </a:r>
                      <a:r>
                        <a:rPr lang="zh-CN" altLang="en-US" sz="2400" b="1">
                          <a:solidFill>
                            <a:srgbClr val="FF0000"/>
                          </a:solidFill>
                          <a:latin typeface="微软雅黑" panose="020B0503020204020204" charset="-122"/>
                        </a:rPr>
                        <a:t>）</a:t>
                      </a:r>
                      <a:endParaRPr lang="zh-CN" altLang="en-US" sz="2400" b="1">
                        <a:solidFill>
                          <a:srgbClr val="FF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14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9.05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9.33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9.79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9.18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9.39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9.22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2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20(1)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3.86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3.98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4.18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3.61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3.87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9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20(2)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5.19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5.35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5.61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5.29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5.79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微软雅黑" panose="020B0503020204020204" charset="-122"/>
                        </a:rPr>
                        <a:t>5.36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TABLE_ENDDRAG_ORIGIN_RECT" val="911*486"/>
  <p:tag name="TABLE_ENDDRAG_RECT" val="0*5*911*486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TABLE_ENDDRAG_ORIGIN_RECT" val="959*534"/>
  <p:tag name="TABLE_ENDDRAG_RECT" val="0*5*959*534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TABLE_ENDDRAG_ORIGIN_RECT" val="960*533"/>
  <p:tag name="TABLE_ENDDRAG_RECT" val="0*0*960*533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TABLE_ENDDRAG_ORIGIN_RECT" val="944*367"/>
  <p:tag name="TABLE_ENDDRAG_RECT" val="8*0*944*367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commondata" val="eyJoZGlkIjoiZDA3ZDQwMmNiOWFlYzZjYTcwOWJiZGQ0YTA5ODBmZGU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2589</Words>
  <Application>WPS 演示</Application>
  <PresentationFormat>宽屏</PresentationFormat>
  <Paragraphs>1006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ZZG</cp:lastModifiedBy>
  <cp:revision>155</cp:revision>
  <dcterms:created xsi:type="dcterms:W3CDTF">2019-06-19T02:08:00Z</dcterms:created>
  <dcterms:modified xsi:type="dcterms:W3CDTF">2024-04-25T11:48:06Z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1B93E8FF8BF44F7FA4972DE877990127_11</vt:lpwstr>
  </property>
</Properties>
</file>